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3887c765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83887c7651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3ccfe25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3ccfe25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3ccfe25f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ccfe25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3ccfe25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3ccfe25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3ccfe25f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3ccfe25f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3ccfe25f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3ccfe25f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3ccfe25f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3ccfe25f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3ccfe25f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3ccfe25f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3ccfe25f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3ccfe25f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3ccfe25f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3ccfe25f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3ccfe25f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3ccfe25f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3887c765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3887c765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3ccfe25f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3ccfe25f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3ccfe25f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3ccfe25f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3ccfe25f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3ccfe25f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3ccfe25f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3ccfe25f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3ccfe25f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3ccfe25f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3ccfe25f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ccfe25f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3ccfe25f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3ccfe25f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3ccfe25f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3ccfe25f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3ccfe25f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3ccfe25f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3ccfe25f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3ccfe25f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887c7651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887c765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3ccfe25f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3ccfe25f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83a5706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3a5706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83a5706b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3a5706b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83a5706b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3a5706b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83a5706b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3a5706b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83a5706b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3a5706b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using Inorder traversal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3887c765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3887c765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3887c765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3887c765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3887c765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3887c765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3887c7651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3887c765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3887c7651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3887c7651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3ccfe2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3ccfe2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9" name="Shape 59"/>
        <p:cNvGrpSpPr/>
        <p:nvPr/>
      </p:nvGrpSpPr>
      <p:grpSpPr>
        <a:xfrm>
          <a:off x="0" y="0"/>
          <a:ext cx="0" cy="0"/>
          <a:chOff x="0" y="0"/>
          <a:chExt cx="0" cy="0"/>
        </a:xfrm>
      </p:grpSpPr>
      <p:sp>
        <p:nvSpPr>
          <p:cNvPr id="60" name="Google Shape;60;p14"/>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p:nvPr/>
        </p:nvSpPr>
        <p:spPr>
          <a:xfrm>
            <a:off x="1" y="4750737"/>
            <a:ext cx="9144000" cy="50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14"/>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4"/>
          <p:cNvSpPr txBox="1"/>
          <p:nvPr>
            <p:ph idx="1" type="subTitle"/>
          </p:nvPr>
        </p:nvSpPr>
        <p:spPr>
          <a:xfrm>
            <a:off x="825038" y="3341716"/>
            <a:ext cx="7543800" cy="8574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20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64" name="Google Shape;64;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7" name="Google Shape;67;p14"/>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8" name="Shape 68"/>
        <p:cNvGrpSpPr/>
        <p:nvPr/>
      </p:nvGrpSpPr>
      <p:grpSpPr>
        <a:xfrm>
          <a:off x="0" y="0"/>
          <a:ext cx="0" cy="0"/>
          <a:chOff x="0" y="0"/>
          <a:chExt cx="0" cy="0"/>
        </a:xfrm>
      </p:grpSpPr>
      <p:sp>
        <p:nvSpPr>
          <p:cNvPr id="69" name="Google Shape;69;p1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0" name="Google Shape;70;p15"/>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71" name="Google Shape;71;p1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74" name="Shape 74"/>
        <p:cNvGrpSpPr/>
        <p:nvPr/>
      </p:nvGrpSpPr>
      <p:grpSpPr>
        <a:xfrm>
          <a:off x="0" y="0"/>
          <a:ext cx="0" cy="0"/>
          <a:chOff x="0" y="0"/>
          <a:chExt cx="0" cy="0"/>
        </a:xfrm>
      </p:grpSpPr>
      <p:sp>
        <p:nvSpPr>
          <p:cNvPr id="75" name="Google Shape;75;p16"/>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6"/>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262626"/>
              </a:buClr>
              <a:buSzPts val="6000"/>
              <a:buFont typeface="Calibri"/>
              <a:buNone/>
              <a:defRPr b="0"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 name="Google Shape;78;p16"/>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rtl="0" algn="l">
              <a:lnSpc>
                <a:spcPct val="90000"/>
              </a:lnSpc>
              <a:spcBef>
                <a:spcPts val="200"/>
              </a:spcBef>
              <a:spcAft>
                <a:spcPts val="0"/>
              </a:spcAft>
              <a:buSzPts val="1400"/>
              <a:buNone/>
              <a:defRPr sz="1400">
                <a:solidFill>
                  <a:srgbClr val="888888"/>
                </a:solidFill>
              </a:defRPr>
            </a:lvl2pPr>
            <a:lvl3pPr indent="-228600" lvl="2" marL="1371600" rtl="0" algn="l">
              <a:lnSpc>
                <a:spcPct val="90000"/>
              </a:lnSpc>
              <a:spcBef>
                <a:spcPts val="300"/>
              </a:spcBef>
              <a:spcAft>
                <a:spcPts val="0"/>
              </a:spcAft>
              <a:buSzPts val="1200"/>
              <a:buNone/>
              <a:defRPr sz="1200">
                <a:solidFill>
                  <a:srgbClr val="888888"/>
                </a:solidFill>
              </a:defRPr>
            </a:lvl3pPr>
            <a:lvl4pPr indent="-228600" lvl="3" marL="1828800" rtl="0" algn="l">
              <a:lnSpc>
                <a:spcPct val="90000"/>
              </a:lnSpc>
              <a:spcBef>
                <a:spcPts val="300"/>
              </a:spcBef>
              <a:spcAft>
                <a:spcPts val="0"/>
              </a:spcAft>
              <a:buSzPts val="1100"/>
              <a:buNone/>
              <a:defRPr sz="1100">
                <a:solidFill>
                  <a:srgbClr val="888888"/>
                </a:solidFill>
              </a:defRPr>
            </a:lvl4pPr>
            <a:lvl5pPr indent="-228600" lvl="4" marL="2286000" rtl="0" algn="l">
              <a:lnSpc>
                <a:spcPct val="90000"/>
              </a:lnSpc>
              <a:spcBef>
                <a:spcPts val="300"/>
              </a:spcBef>
              <a:spcAft>
                <a:spcPts val="0"/>
              </a:spcAft>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sp>
        <p:nvSpPr>
          <p:cNvPr id="79" name="Google Shape;79;p1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6"/>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2" name="Google Shape;82;p16"/>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3" name="Shape 83"/>
        <p:cNvGrpSpPr/>
        <p:nvPr/>
      </p:nvGrpSpPr>
      <p:grpSpPr>
        <a:xfrm>
          <a:off x="0" y="0"/>
          <a:ext cx="0" cy="0"/>
          <a:chOff x="0" y="0"/>
          <a:chExt cx="0" cy="0"/>
        </a:xfrm>
      </p:grpSpPr>
      <p:sp>
        <p:nvSpPr>
          <p:cNvPr id="84" name="Google Shape;84;p1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17"/>
          <p:cNvSpPr txBox="1"/>
          <p:nvPr>
            <p:ph idx="1" type="body"/>
          </p:nvPr>
        </p:nvSpPr>
        <p:spPr>
          <a:xfrm>
            <a:off x="822960" y="1384300"/>
            <a:ext cx="37032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86" name="Google Shape;86;p17"/>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87" name="Google Shape;87;p17"/>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7"/>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9" name="Google Shape;89;p17"/>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0" name="Shape 90"/>
        <p:cNvGrpSpPr/>
        <p:nvPr/>
      </p:nvGrpSpPr>
      <p:grpSpPr>
        <a:xfrm>
          <a:off x="0" y="0"/>
          <a:ext cx="0" cy="0"/>
          <a:chOff x="0" y="0"/>
          <a:chExt cx="0" cy="0"/>
        </a:xfrm>
      </p:grpSpPr>
      <p:sp>
        <p:nvSpPr>
          <p:cNvPr id="91" name="Google Shape;91;p18"/>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8"/>
          <p:cNvSpPr txBox="1"/>
          <p:nvPr>
            <p:ph idx="1" type="body"/>
          </p:nvPr>
        </p:nvSpPr>
        <p:spPr>
          <a:xfrm>
            <a:off x="822960" y="1384539"/>
            <a:ext cx="3703200" cy="552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93" name="Google Shape;93;p18"/>
          <p:cNvSpPr txBox="1"/>
          <p:nvPr>
            <p:ph idx="2" type="body"/>
          </p:nvPr>
        </p:nvSpPr>
        <p:spPr>
          <a:xfrm>
            <a:off x="822960" y="1936751"/>
            <a:ext cx="3703200" cy="24651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4" name="Google Shape;94;p18"/>
          <p:cNvSpPr txBox="1"/>
          <p:nvPr>
            <p:ph idx="3" type="body"/>
          </p:nvPr>
        </p:nvSpPr>
        <p:spPr>
          <a:xfrm>
            <a:off x="4663440" y="1384539"/>
            <a:ext cx="3703200" cy="552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900"/>
              </a:spcBef>
              <a:spcAft>
                <a:spcPts val="0"/>
              </a:spcAft>
              <a:buSzPts val="1500"/>
              <a:buNone/>
              <a:defRPr b="0" sz="1500" cap="none">
                <a:solidFill>
                  <a:schemeClr val="dk2"/>
                </a:solidFill>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95" name="Google Shape;95;p18"/>
          <p:cNvSpPr txBox="1"/>
          <p:nvPr>
            <p:ph idx="4" type="body"/>
          </p:nvPr>
        </p:nvSpPr>
        <p:spPr>
          <a:xfrm>
            <a:off x="4663440" y="1936750"/>
            <a:ext cx="3703200" cy="24651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6" name="Google Shape;96;p1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7" name="Google Shape;97;p1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sp>
        <p:nvSpPr>
          <p:cNvPr id="100" name="Google Shape;100;p19"/>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1" name="Google Shape;101;p19"/>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9"/>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9"/>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04" name="Shape 104"/>
        <p:cNvGrpSpPr/>
        <p:nvPr/>
      </p:nvGrpSpPr>
      <p:grpSpPr>
        <a:xfrm>
          <a:off x="0" y="0"/>
          <a:ext cx="0" cy="0"/>
          <a:chOff x="0" y="0"/>
          <a:chExt cx="0" cy="0"/>
        </a:xfrm>
      </p:grpSpPr>
      <p:sp>
        <p:nvSpPr>
          <p:cNvPr id="105" name="Google Shape;105;p2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6" name="Google Shape;106;p2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 name="Google Shape;107;p2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2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rgbClr val="FFFFFF"/>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2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10" name="Shape 110"/>
        <p:cNvGrpSpPr/>
        <p:nvPr/>
      </p:nvGrpSpPr>
      <p:grpSpPr>
        <a:xfrm>
          <a:off x="0" y="0"/>
          <a:ext cx="0" cy="0"/>
          <a:chOff x="0" y="0"/>
          <a:chExt cx="0" cy="0"/>
        </a:xfrm>
      </p:grpSpPr>
      <p:sp>
        <p:nvSpPr>
          <p:cNvPr id="111" name="Google Shape;111;p21"/>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2" name="Google Shape;112;p21"/>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1"/>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15" name="Google Shape;115;p21"/>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900"/>
              </a:spcBef>
              <a:spcAft>
                <a:spcPts val="0"/>
              </a:spcAft>
              <a:buSzPts val="1100"/>
              <a:buNone/>
              <a:defRPr sz="1100">
                <a:solidFill>
                  <a:srgbClr val="FFFFFF"/>
                </a:solidFill>
              </a:defRPr>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16" name="Google Shape;116;p21"/>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1"/>
          <p:cNvSpPr txBox="1"/>
          <p:nvPr>
            <p:ph idx="11" type="ftr"/>
          </p:nvPr>
        </p:nvSpPr>
        <p:spPr>
          <a:xfrm>
            <a:off x="3600450" y="4844839"/>
            <a:ext cx="3486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800">
                <a:solidFill>
                  <a:schemeClr val="dk2"/>
                </a:solidFill>
                <a:latin typeface="Calibri"/>
                <a:ea typeface="Calibri"/>
                <a:cs typeface="Calibri"/>
                <a:sym typeface="Calibri"/>
              </a:defRPr>
            </a:lvl1pPr>
            <a:lvl2pPr indent="0" lvl="1" marL="0" rtl="0" algn="r">
              <a:spcBef>
                <a:spcPts val="0"/>
              </a:spcBef>
              <a:buNone/>
              <a:defRPr sz="800">
                <a:solidFill>
                  <a:schemeClr val="dk2"/>
                </a:solidFill>
                <a:latin typeface="Calibri"/>
                <a:ea typeface="Calibri"/>
                <a:cs typeface="Calibri"/>
                <a:sym typeface="Calibri"/>
              </a:defRPr>
            </a:lvl2pPr>
            <a:lvl3pPr indent="0" lvl="2" marL="0" rtl="0" algn="r">
              <a:spcBef>
                <a:spcPts val="0"/>
              </a:spcBef>
              <a:buNone/>
              <a:defRPr sz="800">
                <a:solidFill>
                  <a:schemeClr val="dk2"/>
                </a:solidFill>
                <a:latin typeface="Calibri"/>
                <a:ea typeface="Calibri"/>
                <a:cs typeface="Calibri"/>
                <a:sym typeface="Calibri"/>
              </a:defRPr>
            </a:lvl3pPr>
            <a:lvl4pPr indent="0" lvl="3" marL="0" rtl="0" algn="r">
              <a:spcBef>
                <a:spcPts val="0"/>
              </a:spcBef>
              <a:buNone/>
              <a:defRPr sz="800">
                <a:solidFill>
                  <a:schemeClr val="dk2"/>
                </a:solidFill>
                <a:latin typeface="Calibri"/>
                <a:ea typeface="Calibri"/>
                <a:cs typeface="Calibri"/>
                <a:sym typeface="Calibri"/>
              </a:defRPr>
            </a:lvl4pPr>
            <a:lvl5pPr indent="0" lvl="4" marL="0" rtl="0" algn="r">
              <a:spcBef>
                <a:spcPts val="0"/>
              </a:spcBef>
              <a:buNone/>
              <a:defRPr sz="800">
                <a:solidFill>
                  <a:schemeClr val="dk2"/>
                </a:solidFill>
                <a:latin typeface="Calibri"/>
                <a:ea typeface="Calibri"/>
                <a:cs typeface="Calibri"/>
                <a:sym typeface="Calibri"/>
              </a:defRPr>
            </a:lvl5pPr>
            <a:lvl6pPr indent="0" lvl="5" marL="0" rtl="0" algn="r">
              <a:spcBef>
                <a:spcPts val="0"/>
              </a:spcBef>
              <a:buNone/>
              <a:defRPr sz="800">
                <a:solidFill>
                  <a:schemeClr val="dk2"/>
                </a:solidFill>
                <a:latin typeface="Calibri"/>
                <a:ea typeface="Calibri"/>
                <a:cs typeface="Calibri"/>
                <a:sym typeface="Calibri"/>
              </a:defRPr>
            </a:lvl6pPr>
            <a:lvl7pPr indent="0" lvl="6" marL="0" rtl="0" algn="r">
              <a:spcBef>
                <a:spcPts val="0"/>
              </a:spcBef>
              <a:buNone/>
              <a:defRPr sz="800">
                <a:solidFill>
                  <a:schemeClr val="dk2"/>
                </a:solidFill>
                <a:latin typeface="Calibri"/>
                <a:ea typeface="Calibri"/>
                <a:cs typeface="Calibri"/>
                <a:sym typeface="Calibri"/>
              </a:defRPr>
            </a:lvl7pPr>
            <a:lvl8pPr indent="0" lvl="7" marL="0" rtl="0" algn="r">
              <a:spcBef>
                <a:spcPts val="0"/>
              </a:spcBef>
              <a:buNone/>
              <a:defRPr sz="800">
                <a:solidFill>
                  <a:schemeClr val="dk2"/>
                </a:solidFill>
                <a:latin typeface="Calibri"/>
                <a:ea typeface="Calibri"/>
                <a:cs typeface="Calibri"/>
                <a:sym typeface="Calibri"/>
              </a:defRPr>
            </a:lvl8pPr>
            <a:lvl9pPr indent="0" lvl="8" marL="0" rtl="0" algn="r">
              <a:spcBef>
                <a:spcPts val="0"/>
              </a:spcBef>
              <a:buNone/>
              <a:defRPr sz="8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19" name="Shape 119"/>
        <p:cNvGrpSpPr/>
        <p:nvPr/>
      </p:nvGrpSpPr>
      <p:grpSpPr>
        <a:xfrm>
          <a:off x="0" y="0"/>
          <a:ext cx="0" cy="0"/>
          <a:chOff x="0" y="0"/>
          <a:chExt cx="0" cy="0"/>
        </a:xfrm>
      </p:grpSpPr>
      <p:sp>
        <p:nvSpPr>
          <p:cNvPr id="120" name="Google Shape;120;p22"/>
          <p:cNvSpPr/>
          <p:nvPr/>
        </p:nvSpPr>
        <p:spPr>
          <a:xfrm>
            <a:off x="0" y="3714750"/>
            <a:ext cx="9141600" cy="1428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2"/>
          <p:cNvSpPr/>
          <p:nvPr/>
        </p:nvSpPr>
        <p:spPr>
          <a:xfrm>
            <a:off x="11" y="368630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 name="Google Shape;122;p22"/>
          <p:cNvSpPr txBox="1"/>
          <p:nvPr>
            <p:ph type="title"/>
          </p:nvPr>
        </p:nvSpPr>
        <p:spPr>
          <a:xfrm>
            <a:off x="822960" y="3806190"/>
            <a:ext cx="7585200" cy="617100"/>
          </a:xfrm>
          <a:prstGeom prst="rect">
            <a:avLst/>
          </a:prstGeom>
          <a:noFill/>
          <a:ln>
            <a:noFill/>
          </a:ln>
        </p:spPr>
        <p:txBody>
          <a:bodyPr anchorCtr="0" anchor="b" bIns="0" lIns="68575" spcFirstLastPara="1" rIns="68575" wrap="square" tIns="0">
            <a:noAutofit/>
          </a:bodyPr>
          <a:lstStyle>
            <a:lvl1pPr lvl="0" rtl="0" algn="l">
              <a:lnSpc>
                <a:spcPct val="85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2"/>
          <p:cNvSpPr/>
          <p:nvPr>
            <p:ph idx="2" type="pic"/>
          </p:nvPr>
        </p:nvSpPr>
        <p:spPr>
          <a:xfrm>
            <a:off x="11" y="0"/>
            <a:ext cx="9144000" cy="3686400"/>
          </a:xfrm>
          <a:prstGeom prst="rect">
            <a:avLst/>
          </a:prstGeom>
          <a:solidFill>
            <a:srgbClr val="BECAD4"/>
          </a:solidFill>
          <a:ln>
            <a:noFill/>
          </a:ln>
        </p:spPr>
        <p:txBody>
          <a:bodyPr anchorCtr="0" anchor="t" bIns="34275" lIns="342900" spcFirstLastPara="1" rIns="0" wrap="square" tIns="342900">
            <a:noAutofit/>
          </a:bodyPr>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124" name="Google Shape;124;p22"/>
          <p:cNvSpPr txBox="1"/>
          <p:nvPr>
            <p:ph idx="1" type="body"/>
          </p:nvPr>
        </p:nvSpPr>
        <p:spPr>
          <a:xfrm>
            <a:off x="822960" y="4430268"/>
            <a:ext cx="7584900" cy="445800"/>
          </a:xfrm>
          <a:prstGeom prst="rect">
            <a:avLst/>
          </a:prstGeom>
          <a:noFill/>
          <a:ln>
            <a:noFill/>
          </a:ln>
        </p:spPr>
        <p:txBody>
          <a:bodyPr anchorCtr="0" anchor="t" bIns="0" lIns="68575" spcFirstLastPara="1" rIns="68575" wrap="square" tIns="0">
            <a:noAutofit/>
          </a:bodyPr>
          <a:lstStyle>
            <a:lvl1pPr indent="-228600" lvl="0" marL="457200" rtl="0" algn="l">
              <a:lnSpc>
                <a:spcPct val="90000"/>
              </a:lnSpc>
              <a:spcBef>
                <a:spcPts val="0"/>
              </a:spcBef>
              <a:spcAft>
                <a:spcPts val="0"/>
              </a:spcAft>
              <a:buSzPts val="1100"/>
              <a:buNone/>
              <a:defRPr sz="1100">
                <a:solidFill>
                  <a:srgbClr val="FFFFFF"/>
                </a:solidFill>
              </a:defRPr>
            </a:lvl1pPr>
            <a:lvl2pPr indent="-228600" lvl="1" marL="914400" rtl="0" algn="l">
              <a:lnSpc>
                <a:spcPct val="90000"/>
              </a:lnSpc>
              <a:spcBef>
                <a:spcPts val="5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25" name="Google Shape;125;p2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0" name="Google Shape;130;p23"/>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1" name="Google Shape;131;p2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34" name="Shape 134"/>
        <p:cNvGrpSpPr/>
        <p:nvPr/>
      </p:nvGrpSpPr>
      <p:grpSpPr>
        <a:xfrm>
          <a:off x="0" y="0"/>
          <a:ext cx="0" cy="0"/>
          <a:chOff x="0" y="0"/>
          <a:chExt cx="0" cy="0"/>
        </a:xfrm>
      </p:grpSpPr>
      <p:sp>
        <p:nvSpPr>
          <p:cNvPr id="135" name="Google Shape;135;p2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6" name="Google Shape;136;p2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7" name="Google Shape;137;p24"/>
          <p:cNvSpPr txBox="1"/>
          <p:nvPr>
            <p:ph type="title"/>
          </p:nvPr>
        </p:nvSpPr>
        <p:spPr>
          <a:xfrm rot="5400000">
            <a:off x="5369550" y="1483427"/>
            <a:ext cx="4320000" cy="1971600"/>
          </a:xfrm>
          <a:prstGeom prst="rect">
            <a:avLst/>
          </a:prstGeom>
          <a:noFill/>
          <a:ln>
            <a:noFill/>
          </a:ln>
        </p:spPr>
        <p:txBody>
          <a:bodyPr anchorCtr="0" anchor="b" bIns="34275" lIns="68575" spcFirstLastPara="1" rIns="68575" wrap="square" tIns="34275">
            <a:noAutofit/>
          </a:bodyPr>
          <a:lstStyle>
            <a:lvl1pPr lvl="0" rtl="0" algn="l">
              <a:lnSpc>
                <a:spcPct val="85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8" name="Google Shape;138;p24"/>
          <p:cNvSpPr txBox="1"/>
          <p:nvPr>
            <p:ph idx="1" type="body"/>
          </p:nvPr>
        </p:nvSpPr>
        <p:spPr>
          <a:xfrm rot="5400000">
            <a:off x="1368975" y="-431173"/>
            <a:ext cx="4320000" cy="5800800"/>
          </a:xfrm>
          <a:prstGeom prst="rect">
            <a:avLst/>
          </a:prstGeom>
          <a:noFill/>
          <a:ln>
            <a:noFill/>
          </a:ln>
        </p:spPr>
        <p:txBody>
          <a:bodyPr anchorCtr="0" anchor="t" bIns="0" lIns="34275" spcFirstLastPara="1" rIns="34275" wrap="square" tIns="0">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9" name="Google Shape;139;p2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2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 name="Google Shape;52;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4" name="Google Shape;54;p1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55" name="Google Shape;55;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10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262626"/>
              </a:buClr>
              <a:buSzPts val="6000"/>
              <a:buFont typeface="Calibri"/>
              <a:buNone/>
            </a:pPr>
            <a:r>
              <a:rPr lang="en"/>
              <a:t>Trees</a:t>
            </a:r>
            <a:endParaRPr/>
          </a:p>
        </p:txBody>
      </p:sp>
      <p:sp>
        <p:nvSpPr>
          <p:cNvPr id="147" name="Google Shape;147;p25"/>
          <p:cNvSpPr txBox="1"/>
          <p:nvPr>
            <p:ph idx="1" type="subTitle"/>
          </p:nvPr>
        </p:nvSpPr>
        <p:spPr>
          <a:xfrm>
            <a:off x="825038" y="3341716"/>
            <a:ext cx="7543800" cy="857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Balanced Binary Tree</a:t>
            </a:r>
            <a:endParaRPr/>
          </a:p>
        </p:txBody>
      </p:sp>
      <p:sp>
        <p:nvSpPr>
          <p:cNvPr id="207" name="Google Shape;207;p34"/>
          <p:cNvSpPr txBox="1"/>
          <p:nvPr>
            <p:ph idx="1" type="body"/>
          </p:nvPr>
        </p:nvSpPr>
        <p:spPr>
          <a:xfrm>
            <a:off x="958600" y="1536700"/>
            <a:ext cx="41511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2000"/>
              <a:t>For every node, </a:t>
            </a:r>
            <a:endParaRPr sz="2000"/>
          </a:p>
          <a:p>
            <a:pPr indent="0" lvl="0" marL="457200" rtl="0" algn="l">
              <a:spcBef>
                <a:spcPts val="900"/>
              </a:spcBef>
              <a:spcAft>
                <a:spcPts val="0"/>
              </a:spcAft>
              <a:buNone/>
            </a:pPr>
            <a:r>
              <a:rPr lang="en" sz="2000"/>
              <a:t>Difference between height of left and right subtree is not more than K (mostly 1).</a:t>
            </a:r>
            <a:endParaRPr sz="2000"/>
          </a:p>
          <a:p>
            <a:pPr indent="0" lvl="0" marL="457200" rtl="0" algn="l">
              <a:spcBef>
                <a:spcPts val="900"/>
              </a:spcBef>
              <a:spcAft>
                <a:spcPts val="0"/>
              </a:spcAft>
              <a:buNone/>
            </a:pPr>
            <a:r>
              <a:t/>
            </a:r>
            <a:endParaRPr sz="2000"/>
          </a:p>
          <a:p>
            <a:pPr indent="0" lvl="0" marL="0" rtl="0" algn="l">
              <a:spcBef>
                <a:spcPts val="900"/>
              </a:spcBef>
              <a:spcAft>
                <a:spcPts val="0"/>
              </a:spcAft>
              <a:buNone/>
            </a:pPr>
            <a:r>
              <a:rPr lang="en" sz="2000"/>
              <a:t>Height of Tree:</a:t>
            </a:r>
            <a:endParaRPr sz="2000"/>
          </a:p>
          <a:p>
            <a:pPr indent="0" lvl="0" marL="457200" rtl="0" algn="l">
              <a:spcBef>
                <a:spcPts val="900"/>
              </a:spcBef>
              <a:spcAft>
                <a:spcPts val="200"/>
              </a:spcAft>
              <a:buNone/>
            </a:pPr>
            <a:r>
              <a:rPr lang="en" sz="2000"/>
              <a:t>No. of edges in longest path from root node to leaf node.</a:t>
            </a:r>
            <a:endParaRPr sz="2000"/>
          </a:p>
        </p:txBody>
      </p:sp>
      <p:sp>
        <p:nvSpPr>
          <p:cNvPr id="208" name="Google Shape;208;p34"/>
          <p:cNvSpPr txBox="1"/>
          <p:nvPr/>
        </p:nvSpPr>
        <p:spPr>
          <a:xfrm>
            <a:off x="5335650" y="3653825"/>
            <a:ext cx="35835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Height of empty tree = -1</a:t>
            </a:r>
            <a:endParaRPr sz="2000">
              <a:latin typeface="Calibri"/>
              <a:ea typeface="Calibri"/>
              <a:cs typeface="Calibri"/>
              <a:sym typeface="Calibri"/>
            </a:endParaRPr>
          </a:p>
          <a:p>
            <a:pPr indent="0" lvl="0" marL="0" rtl="0" algn="l">
              <a:spcBef>
                <a:spcPts val="0"/>
              </a:spcBef>
              <a:spcAft>
                <a:spcPts val="0"/>
              </a:spcAft>
              <a:buNone/>
            </a:pPr>
            <a:r>
              <a:rPr lang="en" sz="2000">
                <a:latin typeface="Calibri"/>
                <a:ea typeface="Calibri"/>
                <a:cs typeface="Calibri"/>
                <a:sym typeface="Calibri"/>
              </a:rPr>
              <a:t>Height of tree with one node = 0</a:t>
            </a:r>
            <a:endParaRPr sz="2000">
              <a:latin typeface="Calibri"/>
              <a:ea typeface="Calibri"/>
              <a:cs typeface="Calibri"/>
              <a:sym typeface="Calibri"/>
            </a:endParaRPr>
          </a:p>
        </p:txBody>
      </p:sp>
      <p:pic>
        <p:nvPicPr>
          <p:cNvPr id="209" name="Google Shape;209;p34"/>
          <p:cNvPicPr preferRelativeResize="0"/>
          <p:nvPr/>
        </p:nvPicPr>
        <p:blipFill>
          <a:blip r:embed="rId3">
            <a:alphaModFix/>
          </a:blip>
          <a:stretch>
            <a:fillRect/>
          </a:stretch>
        </p:blipFill>
        <p:spPr>
          <a:xfrm>
            <a:off x="5883850" y="1379250"/>
            <a:ext cx="2244024" cy="1716475"/>
          </a:xfrm>
          <a:prstGeom prst="rect">
            <a:avLst/>
          </a:prstGeom>
          <a:noFill/>
          <a:ln>
            <a:noFill/>
          </a:ln>
        </p:spPr>
      </p:pic>
      <p:sp>
        <p:nvSpPr>
          <p:cNvPr id="210" name="Google Shape;210;p34"/>
          <p:cNvSpPr txBox="1"/>
          <p:nvPr/>
        </p:nvSpPr>
        <p:spPr>
          <a:xfrm>
            <a:off x="5900900" y="3187850"/>
            <a:ext cx="21816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Diff = | </a:t>
            </a:r>
            <a:r>
              <a:rPr lang="en" sz="1800">
                <a:latin typeface="Calibri"/>
                <a:ea typeface="Calibri"/>
                <a:cs typeface="Calibri"/>
                <a:sym typeface="Calibri"/>
              </a:rPr>
              <a:t>h</a:t>
            </a:r>
            <a:r>
              <a:rPr baseline="-25000" lang="en" sz="1800">
                <a:latin typeface="Calibri"/>
                <a:ea typeface="Calibri"/>
                <a:cs typeface="Calibri"/>
                <a:sym typeface="Calibri"/>
              </a:rPr>
              <a:t>left</a:t>
            </a:r>
            <a:r>
              <a:rPr lang="en" sz="1800">
                <a:latin typeface="Calibri"/>
                <a:ea typeface="Calibri"/>
                <a:cs typeface="Calibri"/>
                <a:sym typeface="Calibri"/>
              </a:rPr>
              <a:t> - h</a:t>
            </a:r>
            <a:r>
              <a:rPr baseline="-25000" lang="en" sz="1800">
                <a:latin typeface="Calibri"/>
                <a:ea typeface="Calibri"/>
                <a:cs typeface="Calibri"/>
                <a:sym typeface="Calibri"/>
              </a:rPr>
              <a:t>right</a:t>
            </a:r>
            <a:r>
              <a:rPr lang="en" sz="1800">
                <a:latin typeface="Calibri"/>
                <a:ea typeface="Calibri"/>
                <a:cs typeface="Calibri"/>
                <a:sym typeface="Calibri"/>
              </a:rPr>
              <a:t>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rPr lang="en"/>
              <a:t>(Binary Tree)</a:t>
            </a:r>
            <a:endParaRPr/>
          </a:p>
        </p:txBody>
      </p:sp>
      <p:sp>
        <p:nvSpPr>
          <p:cNvPr id="216" name="Google Shape;216;p35"/>
          <p:cNvSpPr txBox="1"/>
          <p:nvPr>
            <p:ph idx="1" type="body"/>
          </p:nvPr>
        </p:nvSpPr>
        <p:spPr>
          <a:xfrm>
            <a:off x="822955" y="1384300"/>
            <a:ext cx="35067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a:t>Binary Trees can be implemented using:</a:t>
            </a:r>
            <a:endParaRPr/>
          </a:p>
          <a:p>
            <a:pPr indent="-317500" lvl="0" marL="457200" rtl="0" algn="l">
              <a:spcBef>
                <a:spcPts val="900"/>
              </a:spcBef>
              <a:spcAft>
                <a:spcPts val="0"/>
              </a:spcAft>
              <a:buSzPts val="1400"/>
              <a:buAutoNum type="alphaLcParenR"/>
            </a:pPr>
            <a:r>
              <a:rPr lang="en"/>
              <a:t>Dynamically created nodes</a:t>
            </a:r>
            <a:endParaRPr/>
          </a:p>
          <a:p>
            <a:pPr indent="0" lvl="0" marL="457200" rtl="0" algn="l">
              <a:spcBef>
                <a:spcPts val="900"/>
              </a:spcBef>
              <a:spcAft>
                <a:spcPts val="0"/>
              </a:spcAft>
              <a:buNone/>
            </a:pPr>
            <a:r>
              <a:t/>
            </a:r>
            <a:endParaRPr/>
          </a:p>
          <a:p>
            <a:pPr indent="0" lvl="0" marL="457200" rtl="0" algn="l">
              <a:spcBef>
                <a:spcPts val="900"/>
              </a:spcBef>
              <a:spcAft>
                <a:spcPts val="0"/>
              </a:spcAft>
              <a:buNone/>
            </a:pPr>
            <a:r>
              <a:t/>
            </a:r>
            <a:endParaRPr/>
          </a:p>
          <a:p>
            <a:pPr indent="-317500" lvl="0" marL="457200" rtl="0" algn="l">
              <a:spcBef>
                <a:spcPts val="900"/>
              </a:spcBef>
              <a:spcAft>
                <a:spcPts val="0"/>
              </a:spcAft>
              <a:buSzPts val="1400"/>
              <a:buAutoNum type="alphaLcParenR"/>
            </a:pPr>
            <a:r>
              <a:rPr lang="en"/>
              <a:t>Arrays</a:t>
            </a:r>
            <a:endParaRPr/>
          </a:p>
        </p:txBody>
      </p:sp>
      <p:sp>
        <p:nvSpPr>
          <p:cNvPr id="217" name="Google Shape;217;p35"/>
          <p:cNvSpPr txBox="1"/>
          <p:nvPr/>
        </p:nvSpPr>
        <p:spPr>
          <a:xfrm>
            <a:off x="4200950" y="1718888"/>
            <a:ext cx="1684500" cy="9201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900"/>
              </a:spcBef>
              <a:spcAft>
                <a:spcPts val="0"/>
              </a:spcAft>
              <a:buClr>
                <a:schemeClr val="dk1"/>
              </a:buClr>
              <a:buSzPts val="1100"/>
              <a:buFont typeface="Arial"/>
              <a:buNone/>
            </a:pPr>
            <a:r>
              <a:rPr lang="en" sz="1100">
                <a:solidFill>
                  <a:srgbClr val="4A86E8"/>
                </a:solidFill>
                <a:latin typeface="Calibri"/>
                <a:ea typeface="Calibri"/>
                <a:cs typeface="Calibri"/>
                <a:sym typeface="Calibri"/>
              </a:rPr>
              <a:t>s</a:t>
            </a:r>
            <a:r>
              <a:rPr lang="en" sz="1100">
                <a:solidFill>
                  <a:srgbClr val="4A86E8"/>
                </a:solidFill>
                <a:latin typeface="Calibri"/>
                <a:ea typeface="Calibri"/>
                <a:cs typeface="Calibri"/>
                <a:sym typeface="Calibri"/>
              </a:rPr>
              <a:t>truct</a:t>
            </a:r>
            <a:r>
              <a:rPr lang="en" sz="1100">
                <a:solidFill>
                  <a:srgbClr val="3F3F3F"/>
                </a:solidFill>
                <a:latin typeface="Calibri"/>
                <a:ea typeface="Calibri"/>
                <a:cs typeface="Calibri"/>
                <a:sym typeface="Calibri"/>
              </a:rPr>
              <a:t> Node {</a:t>
            </a:r>
            <a:endParaRPr sz="1100">
              <a:solidFill>
                <a:srgbClr val="3F3F3F"/>
              </a:solidFill>
              <a:latin typeface="Calibri"/>
              <a:ea typeface="Calibri"/>
              <a:cs typeface="Calibri"/>
              <a:sym typeface="Calibri"/>
            </a:endParaRPr>
          </a:p>
          <a:p>
            <a:pPr indent="0" lvl="0" marL="0" rtl="0" algn="l">
              <a:lnSpc>
                <a:spcPct val="50000"/>
              </a:lnSpc>
              <a:spcBef>
                <a:spcPts val="900"/>
              </a:spcBef>
              <a:spcAft>
                <a:spcPts val="0"/>
              </a:spcAft>
              <a:buClr>
                <a:schemeClr val="dk1"/>
              </a:buClr>
              <a:buSzPts val="1100"/>
              <a:buFont typeface="Arial"/>
              <a:buNone/>
            </a:pPr>
            <a:r>
              <a:rPr lang="en" sz="1100">
                <a:solidFill>
                  <a:srgbClr val="3F3F3F"/>
                </a:solidFill>
                <a:latin typeface="Calibri"/>
                <a:ea typeface="Calibri"/>
                <a:cs typeface="Calibri"/>
                <a:sym typeface="Calibri"/>
              </a:rPr>
              <a:t>	</a:t>
            </a:r>
            <a:r>
              <a:rPr lang="en" sz="1100">
                <a:solidFill>
                  <a:srgbClr val="4A86E8"/>
                </a:solidFill>
                <a:latin typeface="Calibri"/>
                <a:ea typeface="Calibri"/>
                <a:cs typeface="Calibri"/>
                <a:sym typeface="Calibri"/>
              </a:rPr>
              <a:t>int </a:t>
            </a:r>
            <a:r>
              <a:rPr lang="en" sz="1100">
                <a:solidFill>
                  <a:srgbClr val="3F3F3F"/>
                </a:solidFill>
                <a:latin typeface="Calibri"/>
                <a:ea typeface="Calibri"/>
                <a:cs typeface="Calibri"/>
                <a:sym typeface="Calibri"/>
              </a:rPr>
              <a:t>data;</a:t>
            </a:r>
            <a:endParaRPr sz="1100">
              <a:solidFill>
                <a:srgbClr val="3F3F3F"/>
              </a:solidFill>
              <a:latin typeface="Calibri"/>
              <a:ea typeface="Calibri"/>
              <a:cs typeface="Calibri"/>
              <a:sym typeface="Calibri"/>
            </a:endParaRPr>
          </a:p>
          <a:p>
            <a:pPr indent="0" lvl="0" marL="0" rtl="0" algn="l">
              <a:lnSpc>
                <a:spcPct val="50000"/>
              </a:lnSpc>
              <a:spcBef>
                <a:spcPts val="900"/>
              </a:spcBef>
              <a:spcAft>
                <a:spcPts val="0"/>
              </a:spcAft>
              <a:buClr>
                <a:schemeClr val="dk1"/>
              </a:buClr>
              <a:buSzPts val="1100"/>
              <a:buFont typeface="Arial"/>
              <a:buNone/>
            </a:pPr>
            <a:r>
              <a:rPr lang="en" sz="1100">
                <a:solidFill>
                  <a:srgbClr val="3F3F3F"/>
                </a:solidFill>
                <a:latin typeface="Calibri"/>
                <a:ea typeface="Calibri"/>
                <a:cs typeface="Calibri"/>
                <a:sym typeface="Calibri"/>
              </a:rPr>
              <a:t>	Node* left;</a:t>
            </a:r>
            <a:endParaRPr sz="1100">
              <a:solidFill>
                <a:srgbClr val="3F3F3F"/>
              </a:solidFill>
              <a:latin typeface="Calibri"/>
              <a:ea typeface="Calibri"/>
              <a:cs typeface="Calibri"/>
              <a:sym typeface="Calibri"/>
            </a:endParaRPr>
          </a:p>
          <a:p>
            <a:pPr indent="0" lvl="0" marL="0" rtl="0" algn="l">
              <a:lnSpc>
                <a:spcPct val="50000"/>
              </a:lnSpc>
              <a:spcBef>
                <a:spcPts val="900"/>
              </a:spcBef>
              <a:spcAft>
                <a:spcPts val="0"/>
              </a:spcAft>
              <a:buClr>
                <a:schemeClr val="dk1"/>
              </a:buClr>
              <a:buSzPts val="1100"/>
              <a:buFont typeface="Arial"/>
              <a:buNone/>
            </a:pPr>
            <a:r>
              <a:rPr lang="en" sz="1100">
                <a:solidFill>
                  <a:srgbClr val="3F3F3F"/>
                </a:solidFill>
                <a:latin typeface="Calibri"/>
                <a:ea typeface="Calibri"/>
                <a:cs typeface="Calibri"/>
                <a:sym typeface="Calibri"/>
              </a:rPr>
              <a:t>	Node* right;  };</a:t>
            </a:r>
            <a:endParaRPr sz="1100">
              <a:solidFill>
                <a:srgbClr val="3F3F3F"/>
              </a:solidFill>
              <a:latin typeface="Calibri"/>
              <a:ea typeface="Calibri"/>
              <a:cs typeface="Calibri"/>
              <a:sym typeface="Calibri"/>
            </a:endParaRPr>
          </a:p>
          <a:p>
            <a:pPr indent="0" lvl="0" marL="0" rtl="0" algn="l">
              <a:spcBef>
                <a:spcPts val="200"/>
              </a:spcBef>
              <a:spcAft>
                <a:spcPts val="0"/>
              </a:spcAft>
              <a:buNone/>
            </a:pPr>
            <a:r>
              <a:t/>
            </a:r>
            <a:endParaRPr>
              <a:latin typeface="Calibri"/>
              <a:ea typeface="Calibri"/>
              <a:cs typeface="Calibri"/>
              <a:sym typeface="Calibri"/>
            </a:endParaRPr>
          </a:p>
        </p:txBody>
      </p:sp>
      <p:pic>
        <p:nvPicPr>
          <p:cNvPr id="218" name="Google Shape;218;p35"/>
          <p:cNvPicPr preferRelativeResize="0"/>
          <p:nvPr/>
        </p:nvPicPr>
        <p:blipFill>
          <a:blip r:embed="rId3">
            <a:alphaModFix/>
          </a:blip>
          <a:stretch>
            <a:fillRect/>
          </a:stretch>
        </p:blipFill>
        <p:spPr>
          <a:xfrm>
            <a:off x="6269525" y="2815663"/>
            <a:ext cx="2184600" cy="1275769"/>
          </a:xfrm>
          <a:prstGeom prst="rect">
            <a:avLst/>
          </a:prstGeom>
          <a:noFill/>
          <a:ln>
            <a:noFill/>
          </a:ln>
        </p:spPr>
      </p:pic>
      <p:pic>
        <p:nvPicPr>
          <p:cNvPr id="219" name="Google Shape;219;p35"/>
          <p:cNvPicPr preferRelativeResize="0"/>
          <p:nvPr/>
        </p:nvPicPr>
        <p:blipFill rotWithShape="1">
          <a:blip r:embed="rId4">
            <a:alphaModFix/>
          </a:blip>
          <a:srcRect b="-5563" l="0" r="-5563" t="0"/>
          <a:stretch/>
        </p:blipFill>
        <p:spPr>
          <a:xfrm>
            <a:off x="3071875" y="2920250"/>
            <a:ext cx="2184687" cy="920100"/>
          </a:xfrm>
          <a:prstGeom prst="rect">
            <a:avLst/>
          </a:prstGeom>
          <a:noFill/>
          <a:ln>
            <a:noFill/>
          </a:ln>
        </p:spPr>
      </p:pic>
      <p:sp>
        <p:nvSpPr>
          <p:cNvPr id="220" name="Google Shape;220;p35"/>
          <p:cNvSpPr/>
          <p:nvPr/>
        </p:nvSpPr>
        <p:spPr>
          <a:xfrm>
            <a:off x="5437240" y="3289600"/>
            <a:ext cx="448200" cy="327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5"/>
          <p:cNvSpPr txBox="1"/>
          <p:nvPr/>
        </p:nvSpPr>
        <p:spPr>
          <a:xfrm>
            <a:off x="2329238" y="3933925"/>
            <a:ext cx="26565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For node at index i,</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Left-child-index = 2i+1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Right-child-index = 2i+2</a:t>
            </a:r>
            <a:endParaRPr>
              <a:latin typeface="Calibri"/>
              <a:ea typeface="Calibri"/>
              <a:cs typeface="Calibri"/>
              <a:sym typeface="Calibri"/>
            </a:endParaRPr>
          </a:p>
        </p:txBody>
      </p:sp>
      <p:sp>
        <p:nvSpPr>
          <p:cNvPr id="222" name="Google Shape;222;p35"/>
          <p:cNvSpPr/>
          <p:nvPr/>
        </p:nvSpPr>
        <p:spPr>
          <a:xfrm>
            <a:off x="4749825" y="4268100"/>
            <a:ext cx="361800" cy="445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txBox="1"/>
          <p:nvPr/>
        </p:nvSpPr>
        <p:spPr>
          <a:xfrm>
            <a:off x="5256550" y="4268100"/>
            <a:ext cx="21846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In a complete binary tree</a:t>
            </a:r>
            <a:endParaRPr>
              <a:latin typeface="Calibri"/>
              <a:ea typeface="Calibri"/>
              <a:cs typeface="Calibri"/>
              <a:sym typeface="Calibri"/>
            </a:endParaRPr>
          </a:p>
        </p:txBody>
      </p:sp>
      <p:cxnSp>
        <p:nvCxnSpPr>
          <p:cNvPr id="224" name="Google Shape;224;p35"/>
          <p:cNvCxnSpPr/>
          <p:nvPr/>
        </p:nvCxnSpPr>
        <p:spPr>
          <a:xfrm>
            <a:off x="2690450" y="2690450"/>
            <a:ext cx="5663400" cy="1140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Representation</a:t>
            </a:r>
            <a:endParaRPr/>
          </a:p>
          <a:p>
            <a:pPr indent="0" lvl="0" marL="0" rtl="0" algn="l">
              <a:spcBef>
                <a:spcPts val="0"/>
              </a:spcBef>
              <a:spcAft>
                <a:spcPts val="0"/>
              </a:spcAft>
              <a:buNone/>
            </a:pPr>
            <a:r>
              <a:rPr lang="en"/>
              <a:t>(Binary Search Tree)</a:t>
            </a:r>
            <a:endParaRPr/>
          </a:p>
        </p:txBody>
      </p:sp>
      <p:sp>
        <p:nvSpPr>
          <p:cNvPr id="230" name="Google Shape;230;p36"/>
          <p:cNvSpPr txBox="1"/>
          <p:nvPr>
            <p:ph idx="1" type="body"/>
          </p:nvPr>
        </p:nvSpPr>
        <p:spPr>
          <a:xfrm>
            <a:off x="822950" y="1384300"/>
            <a:ext cx="3585900" cy="24591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2000"/>
              <a:t>Binary Search Tree (BST)</a:t>
            </a:r>
            <a:endParaRPr sz="2000"/>
          </a:p>
          <a:p>
            <a:pPr indent="0" lvl="0" marL="0" rtl="0" algn="l">
              <a:spcBef>
                <a:spcPts val="900"/>
              </a:spcBef>
              <a:spcAft>
                <a:spcPts val="0"/>
              </a:spcAft>
              <a:buNone/>
            </a:pPr>
            <a:r>
              <a:t/>
            </a:r>
            <a:endParaRPr sz="2000"/>
          </a:p>
          <a:p>
            <a:pPr indent="0" lvl="0" marL="800100" rtl="0" algn="l">
              <a:spcBef>
                <a:spcPts val="900"/>
              </a:spcBef>
              <a:spcAft>
                <a:spcPts val="200"/>
              </a:spcAft>
              <a:buNone/>
            </a:pPr>
            <a:r>
              <a:rPr lang="en" sz="1800"/>
              <a:t>A binary tree in which for each node, values of all the nodes in left subtree is lesser or equal and the values of all the nodes in right subtree is greater.</a:t>
            </a:r>
            <a:endParaRPr sz="1800"/>
          </a:p>
        </p:txBody>
      </p:sp>
      <p:pic>
        <p:nvPicPr>
          <p:cNvPr id="231" name="Google Shape;231;p36"/>
          <p:cNvPicPr preferRelativeResize="0"/>
          <p:nvPr/>
        </p:nvPicPr>
        <p:blipFill>
          <a:blip r:embed="rId3">
            <a:alphaModFix/>
          </a:blip>
          <a:stretch>
            <a:fillRect/>
          </a:stretch>
        </p:blipFill>
        <p:spPr>
          <a:xfrm>
            <a:off x="5250750" y="1711200"/>
            <a:ext cx="3022100" cy="2132300"/>
          </a:xfrm>
          <a:prstGeom prst="rect">
            <a:avLst/>
          </a:prstGeom>
          <a:noFill/>
          <a:ln>
            <a:noFill/>
          </a:ln>
        </p:spPr>
      </p:pic>
      <p:sp>
        <p:nvSpPr>
          <p:cNvPr id="232" name="Google Shape;232;p36"/>
          <p:cNvSpPr/>
          <p:nvPr/>
        </p:nvSpPr>
        <p:spPr>
          <a:xfrm rot="5400000">
            <a:off x="1019900" y="2080050"/>
            <a:ext cx="599100" cy="3843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txBox="1"/>
          <p:nvPr/>
        </p:nvSpPr>
        <p:spPr>
          <a:xfrm>
            <a:off x="2419150" y="4058300"/>
            <a:ext cx="4996500" cy="5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Calibri"/>
                <a:ea typeface="Calibri"/>
                <a:cs typeface="Calibri"/>
                <a:sym typeface="Calibri"/>
              </a:rPr>
              <a:t>left-subtree (keys)  ≤  node (key)  ≤  right-subtree (keys)</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Implementation in C++</a:t>
            </a:r>
            <a:endParaRPr/>
          </a:p>
          <a:p>
            <a:pPr indent="0" lvl="0" marL="0" rtl="0" algn="l">
              <a:spcBef>
                <a:spcPts val="0"/>
              </a:spcBef>
              <a:spcAft>
                <a:spcPts val="0"/>
              </a:spcAft>
              <a:buNone/>
            </a:pPr>
            <a:r>
              <a:rPr lang="en"/>
              <a:t>(Binary Search Tree)</a:t>
            </a:r>
            <a:endParaRPr/>
          </a:p>
        </p:txBody>
      </p:sp>
      <p:sp>
        <p:nvSpPr>
          <p:cNvPr id="239" name="Google Shape;239;p37"/>
          <p:cNvSpPr txBox="1"/>
          <p:nvPr>
            <p:ph idx="1" type="body"/>
          </p:nvPr>
        </p:nvSpPr>
        <p:spPr>
          <a:xfrm>
            <a:off x="822954" y="1246525"/>
            <a:ext cx="47727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#include</a:t>
            </a:r>
            <a:r>
              <a:rPr lang="en" sz="1400">
                <a:solidFill>
                  <a:srgbClr val="FF0000"/>
                </a:solidFill>
                <a:latin typeface="Courier New"/>
                <a:ea typeface="Courier New"/>
                <a:cs typeface="Courier New"/>
                <a:sym typeface="Courier New"/>
              </a:rPr>
              <a:t>&lt;iostream&gt;</a:t>
            </a:r>
            <a:endParaRPr sz="1400">
              <a:solidFill>
                <a:srgbClr val="FF0000"/>
              </a:solidFill>
              <a:latin typeface="Courier New"/>
              <a:ea typeface="Courier New"/>
              <a:cs typeface="Courier New"/>
              <a:sym typeface="Courier New"/>
            </a:endParaRPr>
          </a:p>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using namespace </a:t>
            </a:r>
            <a:r>
              <a:rPr lang="en" sz="1400">
                <a:solidFill>
                  <a:srgbClr val="000000"/>
                </a:solidFill>
                <a:latin typeface="Courier New"/>
                <a:ea typeface="Courier New"/>
                <a:cs typeface="Courier New"/>
                <a:sym typeface="Courier New"/>
              </a:rPr>
              <a:t>std;</a:t>
            </a:r>
            <a:endParaRPr sz="1400">
              <a:solidFill>
                <a:srgbClr val="000000"/>
              </a:solidFill>
              <a:latin typeface="Courier New"/>
              <a:ea typeface="Courier New"/>
              <a:cs typeface="Courier New"/>
              <a:sym typeface="Courier New"/>
            </a:endParaRPr>
          </a:p>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s</a:t>
            </a:r>
            <a:r>
              <a:rPr lang="en" sz="1400">
                <a:solidFill>
                  <a:srgbClr val="4A86E8"/>
                </a:solidFill>
                <a:latin typeface="Courier New"/>
                <a:ea typeface="Courier New"/>
                <a:cs typeface="Courier New"/>
                <a:sym typeface="Courier New"/>
              </a:rPr>
              <a:t>truct</a:t>
            </a:r>
            <a:r>
              <a:rPr lang="en" sz="1400">
                <a:latin typeface="Courier New"/>
                <a:ea typeface="Courier New"/>
                <a:cs typeface="Courier New"/>
                <a:sym typeface="Courier New"/>
              </a:rPr>
              <a:t> BstNode {</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data;</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BstNode* left;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BstNode* right;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main(){</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BstNode* root;	</a:t>
            </a:r>
            <a:r>
              <a:rPr lang="en" sz="1400">
                <a:solidFill>
                  <a:srgbClr val="00FF00"/>
                </a:solidFill>
                <a:latin typeface="Courier New"/>
                <a:ea typeface="Courier New"/>
                <a:cs typeface="Courier New"/>
                <a:sym typeface="Courier New"/>
              </a:rPr>
              <a:t>//pointer to root node</a:t>
            </a:r>
            <a:endParaRPr sz="1400">
              <a:solidFill>
                <a:srgbClr val="00FF00"/>
              </a:solidFill>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root = Null;	</a:t>
            </a:r>
            <a:r>
              <a:rPr lang="en" sz="1400">
                <a:solidFill>
                  <a:srgbClr val="00FF00"/>
                </a:solidFill>
                <a:latin typeface="Courier New"/>
                <a:ea typeface="Courier New"/>
                <a:cs typeface="Courier New"/>
                <a:sym typeface="Courier New"/>
              </a:rPr>
              <a:t>//setting tree as empty</a:t>
            </a:r>
            <a:endParaRPr sz="1400">
              <a:solidFill>
                <a:srgbClr val="00FF00"/>
              </a:solidFill>
              <a:latin typeface="Courier New"/>
              <a:ea typeface="Courier New"/>
              <a:cs typeface="Courier New"/>
              <a:sym typeface="Courier New"/>
            </a:endParaRPr>
          </a:p>
          <a:p>
            <a:pPr indent="0" lvl="0" marL="0" rtl="0" algn="l">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40" name="Google Shape;240;p37"/>
          <p:cNvSpPr txBox="1"/>
          <p:nvPr/>
        </p:nvSpPr>
        <p:spPr>
          <a:xfrm>
            <a:off x="6431100" y="2080000"/>
            <a:ext cx="2712900" cy="25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Calibri"/>
                <a:ea typeface="Calibri"/>
                <a:cs typeface="Calibri"/>
                <a:sym typeface="Calibri"/>
              </a:rPr>
              <a:t>Creating an empty tree using this c++ code.</a:t>
            </a:r>
            <a:endParaRPr sz="1900">
              <a:latin typeface="Calibri"/>
              <a:ea typeface="Calibri"/>
              <a:cs typeface="Calibri"/>
              <a:sym typeface="Calibri"/>
            </a:endParaRPr>
          </a:p>
        </p:txBody>
      </p:sp>
      <p:sp>
        <p:nvSpPr>
          <p:cNvPr id="241" name="Google Shape;241;p37"/>
          <p:cNvSpPr/>
          <p:nvPr/>
        </p:nvSpPr>
        <p:spPr>
          <a:xfrm>
            <a:off x="3820875" y="2080000"/>
            <a:ext cx="271200" cy="1175700"/>
          </a:xfrm>
          <a:prstGeom prst="rightBrace">
            <a:avLst>
              <a:gd fmla="val 50000" name="adj1"/>
              <a:gd fmla="val 4807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txBox="1"/>
          <p:nvPr/>
        </p:nvSpPr>
        <p:spPr>
          <a:xfrm>
            <a:off x="4476550" y="2294800"/>
            <a:ext cx="1288800" cy="10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Structure definition of a node of tree.</a:t>
            </a:r>
            <a:endParaRPr>
              <a:latin typeface="Calibri"/>
              <a:ea typeface="Calibri"/>
              <a:cs typeface="Calibri"/>
              <a:sym typeface="Calibri"/>
            </a:endParaRPr>
          </a:p>
        </p:txBody>
      </p:sp>
      <p:sp>
        <p:nvSpPr>
          <p:cNvPr id="243" name="Google Shape;243;p37"/>
          <p:cNvSpPr/>
          <p:nvPr/>
        </p:nvSpPr>
        <p:spPr>
          <a:xfrm>
            <a:off x="5765250" y="3775675"/>
            <a:ext cx="271200" cy="678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nvSpPr>
        <p:spPr>
          <a:xfrm>
            <a:off x="6431100" y="3612925"/>
            <a:ext cx="2498400" cy="10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Creating a node pointer and pointing that to null value to create an empty tree with root node pointing to null.</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Implementation in C++</a:t>
            </a:r>
            <a:endParaRPr/>
          </a:p>
          <a:p>
            <a:pPr indent="0" lvl="0" marL="0" rtl="0" algn="l">
              <a:spcBef>
                <a:spcPts val="0"/>
              </a:spcBef>
              <a:spcAft>
                <a:spcPts val="0"/>
              </a:spcAft>
              <a:buClr>
                <a:schemeClr val="dk1"/>
              </a:buClr>
              <a:buSzPts val="1100"/>
              <a:buFont typeface="Arial"/>
              <a:buNone/>
            </a:pPr>
            <a:r>
              <a:rPr lang="en"/>
              <a:t>(Binary Search Tree) - Insert Operation</a:t>
            </a:r>
            <a:endParaRPr/>
          </a:p>
        </p:txBody>
      </p:sp>
      <p:sp>
        <p:nvSpPr>
          <p:cNvPr id="250" name="Google Shape;250;p38"/>
          <p:cNvSpPr txBox="1"/>
          <p:nvPr/>
        </p:nvSpPr>
        <p:spPr>
          <a:xfrm>
            <a:off x="983475" y="1257825"/>
            <a:ext cx="5979900" cy="31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BstNode* GetNewNode(</a:t>
            </a:r>
            <a:r>
              <a:rPr lang="en">
                <a:solidFill>
                  <a:srgbClr val="4A86E8"/>
                </a:solidFill>
                <a:latin typeface="Courier New"/>
                <a:ea typeface="Courier New"/>
                <a:cs typeface="Courier New"/>
                <a:sym typeface="Courier New"/>
              </a:rPr>
              <a:t>int</a:t>
            </a:r>
            <a:r>
              <a:rPr lang="en">
                <a:latin typeface="Courier New"/>
                <a:ea typeface="Courier New"/>
                <a:cs typeface="Courier New"/>
                <a:sym typeface="Courier New"/>
              </a:rPr>
              <a:t> data){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BstNode newNode = </a:t>
            </a:r>
            <a:r>
              <a:rPr lang="en">
                <a:solidFill>
                  <a:srgbClr val="4A86E8"/>
                </a:solidFill>
                <a:latin typeface="Courier New"/>
                <a:ea typeface="Courier New"/>
                <a:cs typeface="Courier New"/>
                <a:sym typeface="Courier New"/>
              </a:rPr>
              <a:t>new</a:t>
            </a:r>
            <a:r>
              <a:rPr lang="en">
                <a:latin typeface="Courier New"/>
                <a:ea typeface="Courier New"/>
                <a:cs typeface="Courier New"/>
                <a:sym typeface="Courier New"/>
              </a:rPr>
              <a:t> BstNode();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newNode-&gt;data = data;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newNode-&gt;left = newNode-&gt;right = NULL;</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solidFill>
                  <a:srgbClr val="4A86E8"/>
                </a:solidFill>
                <a:latin typeface="Courier New"/>
                <a:ea typeface="Courier New"/>
                <a:cs typeface="Courier New"/>
                <a:sym typeface="Courier New"/>
              </a:rPr>
              <a:t>return</a:t>
            </a:r>
            <a:r>
              <a:rPr lang="en">
                <a:latin typeface="Courier New"/>
                <a:ea typeface="Courier New"/>
                <a:cs typeface="Courier New"/>
                <a:sym typeface="Courier New"/>
              </a:rPr>
              <a:t> newNode;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BstNode* Insert(BstNode* root, </a:t>
            </a:r>
            <a:r>
              <a:rPr lang="en">
                <a:solidFill>
                  <a:srgbClr val="4A86E8"/>
                </a:solidFill>
                <a:latin typeface="Courier New"/>
                <a:ea typeface="Courier New"/>
                <a:cs typeface="Courier New"/>
                <a:sym typeface="Courier New"/>
              </a:rPr>
              <a:t>int</a:t>
            </a:r>
            <a:r>
              <a:rPr lang="en">
                <a:latin typeface="Courier New"/>
                <a:ea typeface="Courier New"/>
                <a:cs typeface="Courier New"/>
                <a:sym typeface="Courier New"/>
              </a:rPr>
              <a:t> data){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solidFill>
                  <a:srgbClr val="4A86E8"/>
                </a:solidFill>
                <a:latin typeface="Courier New"/>
                <a:ea typeface="Courier New"/>
                <a:cs typeface="Courier New"/>
                <a:sym typeface="Courier New"/>
              </a:rPr>
              <a:t>if</a:t>
            </a:r>
            <a:r>
              <a:rPr lang="en">
                <a:latin typeface="Courier New"/>
                <a:ea typeface="Courier New"/>
                <a:cs typeface="Courier New"/>
                <a:sym typeface="Courier New"/>
              </a:rPr>
              <a:t>(root == NULL){		</a:t>
            </a:r>
            <a:r>
              <a:rPr lang="en">
                <a:solidFill>
                  <a:srgbClr val="00FF00"/>
                </a:solidFill>
                <a:latin typeface="Courier New"/>
                <a:ea typeface="Courier New"/>
                <a:cs typeface="Courier New"/>
                <a:sym typeface="Courier New"/>
              </a:rPr>
              <a:t>//empty tree</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root = GetNewNode(data);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solidFill>
                  <a:srgbClr val="4A86E8"/>
                </a:solidFill>
                <a:latin typeface="Courier New"/>
                <a:ea typeface="Courier New"/>
                <a:cs typeface="Courier New"/>
                <a:sym typeface="Courier New"/>
              </a:rPr>
              <a:t>else if</a:t>
            </a:r>
            <a:r>
              <a:rPr lang="en">
                <a:latin typeface="Courier New"/>
                <a:ea typeface="Courier New"/>
                <a:cs typeface="Courier New"/>
                <a:sym typeface="Courier New"/>
              </a:rPr>
              <a:t>(data &lt;= root-&gt;data){</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root-&gt;left = Insert(root-&gt;left, data);	  }</a:t>
            </a:r>
            <a:endParaRPr>
              <a:latin typeface="Courier New"/>
              <a:ea typeface="Courier New"/>
              <a:cs typeface="Courier New"/>
              <a:sym typeface="Courier New"/>
            </a:endParaRPr>
          </a:p>
          <a:p>
            <a:pPr indent="0" lvl="0" marL="457200" rtl="0" algn="l">
              <a:spcBef>
                <a:spcPts val="0"/>
              </a:spcBef>
              <a:spcAft>
                <a:spcPts val="0"/>
              </a:spcAft>
              <a:buNone/>
            </a:pPr>
            <a:r>
              <a:rPr lang="en">
                <a:solidFill>
                  <a:srgbClr val="4A86E8"/>
                </a:solidFill>
                <a:latin typeface="Courier New"/>
                <a:ea typeface="Courier New"/>
                <a:cs typeface="Courier New"/>
                <a:sym typeface="Courier New"/>
              </a:rPr>
              <a:t>else</a:t>
            </a:r>
            <a:r>
              <a:rPr lang="en">
                <a:latin typeface="Courier New"/>
                <a:ea typeface="Courier New"/>
                <a:cs typeface="Courier New"/>
                <a:sym typeface="Courier New"/>
              </a:rPr>
              <a:t>{</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root-&gt;right = Insert(root-&gt;right, data);   }</a:t>
            </a:r>
            <a:endParaRPr>
              <a:latin typeface="Courier New"/>
              <a:ea typeface="Courier New"/>
              <a:cs typeface="Courier New"/>
              <a:sym typeface="Courier New"/>
            </a:endParaRPr>
          </a:p>
          <a:p>
            <a:pPr indent="0" lvl="0" marL="457200" rtl="0" algn="l">
              <a:spcBef>
                <a:spcPts val="0"/>
              </a:spcBef>
              <a:spcAft>
                <a:spcPts val="0"/>
              </a:spcAft>
              <a:buNone/>
            </a:pPr>
            <a:r>
              <a:rPr lang="en">
                <a:solidFill>
                  <a:srgbClr val="4A86E8"/>
                </a:solidFill>
                <a:latin typeface="Courier New"/>
                <a:ea typeface="Courier New"/>
                <a:cs typeface="Courier New"/>
                <a:sym typeface="Courier New"/>
              </a:rPr>
              <a:t>return</a:t>
            </a:r>
            <a:r>
              <a:rPr lang="en">
                <a:latin typeface="Courier New"/>
                <a:ea typeface="Courier New"/>
                <a:cs typeface="Courier New"/>
                <a:sym typeface="Courier New"/>
              </a:rPr>
              <a:t> root;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51" name="Google Shape;251;p38"/>
          <p:cNvSpPr/>
          <p:nvPr/>
        </p:nvSpPr>
        <p:spPr>
          <a:xfrm>
            <a:off x="5889600" y="1458275"/>
            <a:ext cx="169500" cy="1088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txBox="1"/>
          <p:nvPr/>
        </p:nvSpPr>
        <p:spPr>
          <a:xfrm>
            <a:off x="6375650" y="1708475"/>
            <a:ext cx="1831200" cy="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Function to create a new node.</a:t>
            </a:r>
            <a:endParaRPr>
              <a:latin typeface="Calibri"/>
              <a:ea typeface="Calibri"/>
              <a:cs typeface="Calibri"/>
              <a:sym typeface="Calibri"/>
            </a:endParaRPr>
          </a:p>
        </p:txBody>
      </p:sp>
      <p:sp>
        <p:nvSpPr>
          <p:cNvPr id="253" name="Google Shape;253;p38"/>
          <p:cNvSpPr/>
          <p:nvPr/>
        </p:nvSpPr>
        <p:spPr>
          <a:xfrm>
            <a:off x="6726125" y="2916525"/>
            <a:ext cx="169500" cy="1718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txBox="1"/>
          <p:nvPr/>
        </p:nvSpPr>
        <p:spPr>
          <a:xfrm>
            <a:off x="6963375" y="3380000"/>
            <a:ext cx="2181600" cy="16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Function to insert the node in the tree based on different conditions.</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Implementation in C++</a:t>
            </a:r>
            <a:endParaRPr/>
          </a:p>
          <a:p>
            <a:pPr indent="0" lvl="0" marL="0" rtl="0" algn="l">
              <a:spcBef>
                <a:spcPts val="0"/>
              </a:spcBef>
              <a:spcAft>
                <a:spcPts val="0"/>
              </a:spcAft>
              <a:buNone/>
            </a:pPr>
            <a:r>
              <a:rPr lang="en"/>
              <a:t>(Binary Search Tree) - Search Operation</a:t>
            </a:r>
            <a:endParaRPr/>
          </a:p>
        </p:txBody>
      </p:sp>
      <p:sp>
        <p:nvSpPr>
          <p:cNvPr id="260" name="Google Shape;260;p39"/>
          <p:cNvSpPr txBox="1"/>
          <p:nvPr>
            <p:ph idx="1" type="body"/>
          </p:nvPr>
        </p:nvSpPr>
        <p:spPr>
          <a:xfrm>
            <a:off x="822950" y="1384300"/>
            <a:ext cx="6977100" cy="20748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b</a:t>
            </a:r>
            <a:r>
              <a:rPr lang="en" sz="1400">
                <a:solidFill>
                  <a:srgbClr val="4A86E8"/>
                </a:solidFill>
                <a:latin typeface="Courier New"/>
                <a:ea typeface="Courier New"/>
                <a:cs typeface="Courier New"/>
                <a:sym typeface="Courier New"/>
              </a:rPr>
              <a:t>ool</a:t>
            </a:r>
            <a:r>
              <a:rPr lang="en" sz="1400">
                <a:latin typeface="Courier New"/>
                <a:ea typeface="Courier New"/>
                <a:cs typeface="Courier New"/>
                <a:sym typeface="Courier New"/>
              </a:rPr>
              <a:t> Search(BstNode* root, </a:t>
            </a:r>
            <a:r>
              <a:rPr lang="en" sz="1400">
                <a:solidFill>
                  <a:srgbClr val="4A86E8"/>
                </a:solidFill>
                <a:latin typeface="Courier New"/>
                <a:ea typeface="Courier New"/>
                <a:cs typeface="Courier New"/>
                <a:sym typeface="Courier New"/>
              </a:rPr>
              <a:t>int </a:t>
            </a:r>
            <a:r>
              <a:rPr lang="en" sz="1400">
                <a:latin typeface="Courier New"/>
                <a:ea typeface="Courier New"/>
                <a:cs typeface="Courier New"/>
                <a:sym typeface="Courier New"/>
              </a:rPr>
              <a:t>data){</a:t>
            </a:r>
            <a:endParaRPr sz="1400">
              <a:latin typeface="Courier New"/>
              <a:ea typeface="Courier New"/>
              <a:cs typeface="Courier New"/>
              <a:sym typeface="Courier New"/>
            </a:endParaRPr>
          </a:p>
          <a:p>
            <a:pPr indent="457200" lvl="0" marL="0" rtl="0" algn="l">
              <a:spcBef>
                <a:spcPts val="900"/>
              </a:spcBef>
              <a:spcAft>
                <a:spcPts val="0"/>
              </a:spcAft>
              <a:buNone/>
            </a:pPr>
            <a:r>
              <a:rPr lang="en" sz="1400">
                <a:solidFill>
                  <a:srgbClr val="4A86E8"/>
                </a:solidFill>
                <a:latin typeface="Courier New"/>
                <a:ea typeface="Courier New"/>
                <a:cs typeface="Courier New"/>
                <a:sym typeface="Courier New"/>
              </a:rPr>
              <a:t>i</a:t>
            </a:r>
            <a:r>
              <a:rPr lang="en" sz="1400">
                <a:solidFill>
                  <a:srgbClr val="4A86E8"/>
                </a:solidFill>
                <a:latin typeface="Courier New"/>
                <a:ea typeface="Courier New"/>
                <a:cs typeface="Courier New"/>
                <a:sym typeface="Courier New"/>
              </a:rPr>
              <a:t>f </a:t>
            </a:r>
            <a:r>
              <a:rPr lang="en" sz="1400">
                <a:latin typeface="Courier New"/>
                <a:ea typeface="Courier New"/>
                <a:cs typeface="Courier New"/>
                <a:sym typeface="Courier New"/>
              </a:rPr>
              <a:t>(root == NULL)</a:t>
            </a:r>
            <a:r>
              <a:rPr lang="en" sz="1400">
                <a:solidFill>
                  <a:srgbClr val="4A86E8"/>
                </a:solidFill>
                <a:latin typeface="Courier New"/>
                <a:ea typeface="Courier New"/>
                <a:cs typeface="Courier New"/>
                <a:sym typeface="Courier New"/>
              </a:rPr>
              <a:t> return</a:t>
            </a: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false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457200" lvl="0" marL="0" rtl="0" algn="l">
              <a:spcBef>
                <a:spcPts val="900"/>
              </a:spcBef>
              <a:spcAft>
                <a:spcPts val="0"/>
              </a:spcAft>
              <a:buNone/>
            </a:pP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(root-&gt;data == data) </a:t>
            </a:r>
            <a:r>
              <a:rPr lang="en" sz="1400">
                <a:solidFill>
                  <a:srgbClr val="4A86E8"/>
                </a:solidFill>
                <a:latin typeface="Courier New"/>
                <a:ea typeface="Courier New"/>
                <a:cs typeface="Courier New"/>
                <a:sym typeface="Courier New"/>
              </a:rPr>
              <a:t>return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457200" lvl="0" marL="0" rtl="0" algn="l">
              <a:spcBef>
                <a:spcPts val="900"/>
              </a:spcBef>
              <a:spcAft>
                <a:spcPts val="0"/>
              </a:spcAft>
              <a:buNone/>
            </a:pPr>
            <a:r>
              <a:rPr lang="en" sz="1400">
                <a:solidFill>
                  <a:srgbClr val="4A86E8"/>
                </a:solidFill>
                <a:latin typeface="Courier New"/>
                <a:ea typeface="Courier New"/>
                <a:cs typeface="Courier New"/>
                <a:sym typeface="Courier New"/>
              </a:rPr>
              <a:t>e</a:t>
            </a:r>
            <a:r>
              <a:rPr lang="en" sz="1400">
                <a:solidFill>
                  <a:srgbClr val="4A86E8"/>
                </a:solidFill>
                <a:latin typeface="Courier New"/>
                <a:ea typeface="Courier New"/>
                <a:cs typeface="Courier New"/>
                <a:sym typeface="Courier New"/>
              </a:rPr>
              <a:t>lse if</a:t>
            </a:r>
            <a:r>
              <a:rPr lang="en" sz="1400">
                <a:latin typeface="Courier New"/>
                <a:ea typeface="Courier New"/>
                <a:cs typeface="Courier New"/>
                <a:sym typeface="Courier New"/>
              </a:rPr>
              <a:t>(root-&gt;data &lt;= data) </a:t>
            </a: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Search(root-&gt;left, data);</a:t>
            </a:r>
            <a:endParaRPr sz="1400">
              <a:latin typeface="Courier New"/>
              <a:ea typeface="Courier New"/>
              <a:cs typeface="Courier New"/>
              <a:sym typeface="Courier New"/>
            </a:endParaRPr>
          </a:p>
          <a:p>
            <a:pPr indent="457200" lvl="0" marL="0" rtl="0" algn="l">
              <a:spcBef>
                <a:spcPts val="900"/>
              </a:spcBef>
              <a:spcAft>
                <a:spcPts val="0"/>
              </a:spcAft>
              <a:buNone/>
            </a:pPr>
            <a:r>
              <a:rPr lang="en" sz="1400">
                <a:solidFill>
                  <a:srgbClr val="4A86E8"/>
                </a:solidFill>
                <a:latin typeface="Courier New"/>
                <a:ea typeface="Courier New"/>
                <a:cs typeface="Courier New"/>
                <a:sym typeface="Courier New"/>
              </a:rPr>
              <a:t>e</a:t>
            </a:r>
            <a:r>
              <a:rPr lang="en" sz="1400">
                <a:solidFill>
                  <a:srgbClr val="4A86E8"/>
                </a:solidFill>
                <a:latin typeface="Courier New"/>
                <a:ea typeface="Courier New"/>
                <a:cs typeface="Courier New"/>
                <a:sym typeface="Courier New"/>
              </a:rPr>
              <a:t>lse</a:t>
            </a: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Search(root-&gt;right, data);</a:t>
            </a:r>
            <a:endParaRPr sz="1400">
              <a:latin typeface="Courier New"/>
              <a:ea typeface="Courier New"/>
              <a:cs typeface="Courier New"/>
              <a:sym typeface="Courier New"/>
            </a:endParaRPr>
          </a:p>
          <a:p>
            <a:pPr indent="0" lvl="0" marL="0" rtl="0" algn="l">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61" name="Google Shape;261;p39"/>
          <p:cNvSpPr/>
          <p:nvPr/>
        </p:nvSpPr>
        <p:spPr>
          <a:xfrm>
            <a:off x="7675675" y="1548700"/>
            <a:ext cx="248700" cy="1526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9"/>
          <p:cNvSpPr txBox="1"/>
          <p:nvPr/>
        </p:nvSpPr>
        <p:spPr>
          <a:xfrm>
            <a:off x="8014825" y="1548700"/>
            <a:ext cx="1129200" cy="15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Function to search for data in tree and return bool value.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Implementation in C++</a:t>
            </a:r>
            <a:endParaRPr/>
          </a:p>
          <a:p>
            <a:pPr indent="0" lvl="0" marL="0" rtl="0" algn="l">
              <a:spcBef>
                <a:spcPts val="0"/>
              </a:spcBef>
              <a:spcAft>
                <a:spcPts val="0"/>
              </a:spcAft>
              <a:buClr>
                <a:schemeClr val="dk1"/>
              </a:buClr>
              <a:buSzPts val="1100"/>
              <a:buFont typeface="Arial"/>
              <a:buNone/>
            </a:pPr>
            <a:r>
              <a:rPr lang="en"/>
              <a:t>(Binary Search Tree) - Main Function</a:t>
            </a:r>
            <a:endParaRPr/>
          </a:p>
        </p:txBody>
      </p:sp>
      <p:sp>
        <p:nvSpPr>
          <p:cNvPr id="268" name="Google Shape;268;p40"/>
          <p:cNvSpPr txBox="1"/>
          <p:nvPr>
            <p:ph idx="1" type="body"/>
          </p:nvPr>
        </p:nvSpPr>
        <p:spPr>
          <a:xfrm>
            <a:off x="497400" y="1384300"/>
            <a:ext cx="84669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i</a:t>
            </a:r>
            <a:r>
              <a:rPr lang="en" sz="1400">
                <a:solidFill>
                  <a:srgbClr val="4A86E8"/>
                </a:solidFill>
                <a:latin typeface="Courier New"/>
                <a:ea typeface="Courier New"/>
                <a:cs typeface="Courier New"/>
                <a:sym typeface="Courier New"/>
              </a:rPr>
              <a:t>nt </a:t>
            </a:r>
            <a:r>
              <a:rPr lang="en" sz="1400">
                <a:latin typeface="Courier New"/>
                <a:ea typeface="Courier New"/>
                <a:cs typeface="Courier New"/>
                <a:sym typeface="Courier New"/>
              </a:rPr>
              <a:t>main(){</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BstNode* root = NULL </a:t>
            </a:r>
            <a:r>
              <a:rPr lang="en" sz="1400">
                <a:solidFill>
                  <a:srgbClr val="00FF00"/>
                </a:solidFill>
                <a:latin typeface="Courier New"/>
                <a:ea typeface="Courier New"/>
                <a:cs typeface="Courier New"/>
                <a:sym typeface="Courier New"/>
              </a:rPr>
              <a:t>//creating an empty tree</a:t>
            </a:r>
            <a:endParaRPr sz="1400">
              <a:solidFill>
                <a:srgbClr val="00FF00"/>
              </a:solidFill>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latin typeface="Courier New"/>
                <a:ea typeface="Courier New"/>
                <a:cs typeface="Courier New"/>
                <a:sym typeface="Courier New"/>
              </a:rPr>
              <a:t>r</a:t>
            </a:r>
            <a:r>
              <a:rPr lang="en" sz="1400">
                <a:latin typeface="Courier New"/>
                <a:ea typeface="Courier New"/>
                <a:cs typeface="Courier New"/>
                <a:sym typeface="Courier New"/>
              </a:rPr>
              <a:t>oot = Insert(root, 15); </a:t>
            </a:r>
            <a:r>
              <a:rPr lang="en" sz="1400">
                <a:latin typeface="Courier New"/>
                <a:ea typeface="Courier New"/>
                <a:cs typeface="Courier New"/>
                <a:sym typeface="Courier New"/>
              </a:rPr>
              <a:t>r</a:t>
            </a:r>
            <a:r>
              <a:rPr lang="en" sz="1400">
                <a:latin typeface="Courier New"/>
                <a:ea typeface="Courier New"/>
                <a:cs typeface="Courier New"/>
                <a:sym typeface="Courier New"/>
              </a:rPr>
              <a:t>oot = Insert(root, 10); </a:t>
            </a:r>
            <a:r>
              <a:rPr lang="en" sz="1400">
                <a:latin typeface="Courier New"/>
                <a:ea typeface="Courier New"/>
                <a:cs typeface="Courier New"/>
                <a:sym typeface="Courier New"/>
              </a:rPr>
              <a:t>r</a:t>
            </a:r>
            <a:r>
              <a:rPr lang="en" sz="1400">
                <a:latin typeface="Courier New"/>
                <a:ea typeface="Courier New"/>
                <a:cs typeface="Courier New"/>
                <a:sym typeface="Courier New"/>
              </a:rPr>
              <a:t>oot = Insert(root, 20);</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latin typeface="Courier New"/>
                <a:ea typeface="Courier New"/>
                <a:cs typeface="Courier New"/>
                <a:sym typeface="Courier New"/>
              </a:rPr>
              <a:t>r</a:t>
            </a:r>
            <a:r>
              <a:rPr lang="en" sz="1400">
                <a:latin typeface="Courier New"/>
                <a:ea typeface="Courier New"/>
                <a:cs typeface="Courier New"/>
                <a:sym typeface="Courier New"/>
              </a:rPr>
              <a:t>oot = Insert(root, 25); </a:t>
            </a:r>
            <a:r>
              <a:rPr lang="en" sz="1400">
                <a:latin typeface="Courier New"/>
                <a:ea typeface="Courier New"/>
                <a:cs typeface="Courier New"/>
                <a:sym typeface="Courier New"/>
              </a:rPr>
              <a:t>r</a:t>
            </a:r>
            <a:r>
              <a:rPr lang="en" sz="1400">
                <a:latin typeface="Courier New"/>
                <a:ea typeface="Courier New"/>
                <a:cs typeface="Courier New"/>
                <a:sym typeface="Courier New"/>
              </a:rPr>
              <a:t>oot = Insert(root, 8); </a:t>
            </a:r>
            <a:r>
              <a:rPr lang="en" sz="1400">
                <a:latin typeface="Courier New"/>
                <a:ea typeface="Courier New"/>
                <a:cs typeface="Courier New"/>
                <a:sym typeface="Courier New"/>
              </a:rPr>
              <a:t>r</a:t>
            </a:r>
            <a:r>
              <a:rPr lang="en" sz="1400">
                <a:latin typeface="Courier New"/>
                <a:ea typeface="Courier New"/>
                <a:cs typeface="Courier New"/>
                <a:sym typeface="Courier New"/>
              </a:rPr>
              <a:t>oot = Insert(root, 12);</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a:t>
            </a:r>
            <a:r>
              <a:rPr lang="en" sz="1400">
                <a:solidFill>
                  <a:srgbClr val="4A86E8"/>
                </a:solidFill>
                <a:latin typeface="Courier New"/>
                <a:ea typeface="Courier New"/>
                <a:cs typeface="Courier New"/>
                <a:sym typeface="Courier New"/>
              </a:rPr>
              <a:t>nt</a:t>
            </a:r>
            <a:r>
              <a:rPr lang="en" sz="1400">
                <a:latin typeface="Courier New"/>
                <a:ea typeface="Courier New"/>
                <a:cs typeface="Courier New"/>
                <a:sym typeface="Courier New"/>
              </a:rPr>
              <a:t> number;</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cout&lt;&lt;</a:t>
            </a:r>
            <a:r>
              <a:rPr lang="en" sz="1400">
                <a:solidFill>
                  <a:srgbClr val="FF0000"/>
                </a:solidFill>
                <a:latin typeface="Courier New"/>
                <a:ea typeface="Courier New"/>
                <a:cs typeface="Courier New"/>
                <a:sym typeface="Courier New"/>
              </a:rPr>
              <a:t>”Enter the number to be searched\n”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cin&gt;&gt;number;</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(Search(root, number) == </a:t>
            </a:r>
            <a:r>
              <a:rPr lang="en" sz="1400">
                <a:solidFill>
                  <a:srgbClr val="4A86E8"/>
                </a:solidFill>
                <a:latin typeface="Courier New"/>
                <a:ea typeface="Courier New"/>
                <a:cs typeface="Courier New"/>
                <a:sym typeface="Courier New"/>
              </a:rPr>
              <a:t>true</a:t>
            </a:r>
            <a:r>
              <a:rPr lang="en" sz="1400">
                <a:latin typeface="Courier New"/>
                <a:ea typeface="Courier New"/>
                <a:cs typeface="Courier New"/>
                <a:sym typeface="Courier New"/>
              </a:rPr>
              <a:t>) cout&lt;&lt;</a:t>
            </a:r>
            <a:r>
              <a:rPr lang="en" sz="1400">
                <a:solidFill>
                  <a:srgbClr val="FF0000"/>
                </a:solidFill>
                <a:latin typeface="Courier New"/>
                <a:ea typeface="Courier New"/>
                <a:cs typeface="Courier New"/>
                <a:sym typeface="Courier New"/>
              </a:rPr>
              <a:t>”Found\n”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a:t>
            </a:r>
            <a:r>
              <a:rPr lang="en" sz="1400">
                <a:solidFill>
                  <a:srgbClr val="4A86E8"/>
                </a:solidFill>
                <a:latin typeface="Courier New"/>
                <a:ea typeface="Courier New"/>
                <a:cs typeface="Courier New"/>
                <a:sym typeface="Courier New"/>
              </a:rPr>
              <a:t>lse</a:t>
            </a:r>
            <a:r>
              <a:rPr lang="en" sz="1400">
                <a:latin typeface="Courier New"/>
                <a:ea typeface="Courier New"/>
                <a:cs typeface="Courier New"/>
                <a:sym typeface="Courier New"/>
              </a:rPr>
              <a:t> cout&lt;&lt;</a:t>
            </a:r>
            <a:r>
              <a:rPr lang="en" sz="1400">
                <a:solidFill>
                  <a:srgbClr val="FF0000"/>
                </a:solidFill>
                <a:latin typeface="Courier New"/>
                <a:ea typeface="Courier New"/>
                <a:cs typeface="Courier New"/>
                <a:sym typeface="Courier New"/>
              </a:rPr>
              <a:t>”Not Found\n”</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Delete Operation</a:t>
            </a:r>
            <a:endParaRPr/>
          </a:p>
          <a:p>
            <a:pPr indent="0" lvl="0" marL="0" rtl="0" algn="l">
              <a:spcBef>
                <a:spcPts val="0"/>
              </a:spcBef>
              <a:spcAft>
                <a:spcPts val="0"/>
              </a:spcAft>
              <a:buNone/>
            </a:pPr>
            <a:r>
              <a:rPr lang="en"/>
              <a:t>(Binary Search Tree)</a:t>
            </a:r>
            <a:endParaRPr/>
          </a:p>
        </p:txBody>
      </p:sp>
      <p:sp>
        <p:nvSpPr>
          <p:cNvPr id="274" name="Google Shape;274;p41"/>
          <p:cNvSpPr txBox="1"/>
          <p:nvPr>
            <p:ph idx="1" type="body"/>
          </p:nvPr>
        </p:nvSpPr>
        <p:spPr>
          <a:xfrm>
            <a:off x="5402925" y="1384300"/>
            <a:ext cx="18837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a:solidFill>
                  <a:srgbClr val="4A86E8"/>
                </a:solidFill>
              </a:rPr>
              <a:t>Case1</a:t>
            </a:r>
            <a:r>
              <a:rPr lang="en"/>
              <a:t>: No Child</a:t>
            </a:r>
            <a:endParaRPr/>
          </a:p>
          <a:p>
            <a:pPr indent="0" lvl="0" marL="0" rtl="0" algn="l">
              <a:spcBef>
                <a:spcPts val="900"/>
              </a:spcBef>
              <a:spcAft>
                <a:spcPts val="0"/>
              </a:spcAft>
              <a:buNone/>
            </a:pPr>
            <a:r>
              <a:rPr lang="en">
                <a:solidFill>
                  <a:srgbClr val="4A86E8"/>
                </a:solidFill>
              </a:rPr>
              <a:t>Case2</a:t>
            </a:r>
            <a:r>
              <a:rPr lang="en"/>
              <a:t>: One Child</a:t>
            </a:r>
            <a:endParaRPr/>
          </a:p>
          <a:p>
            <a:pPr indent="0" lvl="0" marL="0" rtl="0" algn="l">
              <a:spcBef>
                <a:spcPts val="900"/>
              </a:spcBef>
              <a:spcAft>
                <a:spcPts val="200"/>
              </a:spcAft>
              <a:buNone/>
            </a:pPr>
            <a:r>
              <a:rPr lang="en">
                <a:solidFill>
                  <a:srgbClr val="4A86E8"/>
                </a:solidFill>
              </a:rPr>
              <a:t>Case3</a:t>
            </a:r>
            <a:r>
              <a:rPr lang="en"/>
              <a:t>: Two Children</a:t>
            </a:r>
            <a:endParaRPr/>
          </a:p>
        </p:txBody>
      </p:sp>
      <p:pic>
        <p:nvPicPr>
          <p:cNvPr id="275" name="Google Shape;275;p41"/>
          <p:cNvPicPr preferRelativeResize="0"/>
          <p:nvPr/>
        </p:nvPicPr>
        <p:blipFill>
          <a:blip r:embed="rId3">
            <a:alphaModFix/>
          </a:blip>
          <a:stretch>
            <a:fillRect/>
          </a:stretch>
        </p:blipFill>
        <p:spPr>
          <a:xfrm>
            <a:off x="822952" y="1384302"/>
            <a:ext cx="3102388" cy="3017400"/>
          </a:xfrm>
          <a:prstGeom prst="rect">
            <a:avLst/>
          </a:prstGeom>
          <a:noFill/>
          <a:ln>
            <a:noFill/>
          </a:ln>
        </p:spPr>
      </p:pic>
      <p:cxnSp>
        <p:nvCxnSpPr>
          <p:cNvPr id="276" name="Google Shape;276;p41"/>
          <p:cNvCxnSpPr>
            <a:endCxn id="274" idx="1"/>
          </p:cNvCxnSpPr>
          <p:nvPr/>
        </p:nvCxnSpPr>
        <p:spPr>
          <a:xfrm flipH="1">
            <a:off x="5402925" y="2504200"/>
            <a:ext cx="654300" cy="388800"/>
          </a:xfrm>
          <a:prstGeom prst="straightConnector1">
            <a:avLst/>
          </a:prstGeom>
          <a:noFill/>
          <a:ln cap="flat" cmpd="sng" w="9525">
            <a:solidFill>
              <a:schemeClr val="dk2"/>
            </a:solidFill>
            <a:prstDash val="solid"/>
            <a:round/>
            <a:headEnd len="med" w="med" type="none"/>
            <a:tailEnd len="med" w="med" type="triangle"/>
          </a:ln>
        </p:spPr>
      </p:cxnSp>
      <p:cxnSp>
        <p:nvCxnSpPr>
          <p:cNvPr id="277" name="Google Shape;277;p41"/>
          <p:cNvCxnSpPr/>
          <p:nvPr/>
        </p:nvCxnSpPr>
        <p:spPr>
          <a:xfrm>
            <a:off x="6057225" y="2506900"/>
            <a:ext cx="733200" cy="425700"/>
          </a:xfrm>
          <a:prstGeom prst="straightConnector1">
            <a:avLst/>
          </a:prstGeom>
          <a:noFill/>
          <a:ln cap="flat" cmpd="sng" w="9525">
            <a:solidFill>
              <a:schemeClr val="dk2"/>
            </a:solidFill>
            <a:prstDash val="solid"/>
            <a:round/>
            <a:headEnd len="med" w="med" type="none"/>
            <a:tailEnd len="med" w="med" type="triangle"/>
          </a:ln>
        </p:spPr>
      </p:cxnSp>
      <p:sp>
        <p:nvSpPr>
          <p:cNvPr id="278" name="Google Shape;278;p41"/>
          <p:cNvSpPr txBox="1"/>
          <p:nvPr/>
        </p:nvSpPr>
        <p:spPr>
          <a:xfrm>
            <a:off x="4427238" y="2932600"/>
            <a:ext cx="1635600" cy="13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Calibri"/>
                <a:ea typeface="Calibri"/>
                <a:cs typeface="Calibri"/>
                <a:sym typeface="Calibri"/>
              </a:rPr>
              <a:t>Find minimum node in right;</a:t>
            </a:r>
            <a:endParaRPr>
              <a:solidFill>
                <a:srgbClr val="FF9900"/>
              </a:solidFill>
              <a:latin typeface="Calibri"/>
              <a:ea typeface="Calibri"/>
              <a:cs typeface="Calibri"/>
              <a:sym typeface="Calibri"/>
            </a:endParaRPr>
          </a:p>
          <a:p>
            <a:pPr indent="0" lvl="0" marL="0" rtl="0" algn="l">
              <a:spcBef>
                <a:spcPts val="0"/>
              </a:spcBef>
              <a:spcAft>
                <a:spcPts val="0"/>
              </a:spcAft>
              <a:buNone/>
            </a:pPr>
            <a:r>
              <a:rPr lang="en">
                <a:solidFill>
                  <a:srgbClr val="00FF00"/>
                </a:solidFill>
                <a:latin typeface="Calibri"/>
                <a:ea typeface="Calibri"/>
                <a:cs typeface="Calibri"/>
                <a:sym typeface="Calibri"/>
              </a:rPr>
              <a:t>Copy the value in targeted node;</a:t>
            </a:r>
            <a:endParaRPr>
              <a:solidFill>
                <a:srgbClr val="00FF00"/>
              </a:solidFill>
              <a:latin typeface="Calibri"/>
              <a:ea typeface="Calibri"/>
              <a:cs typeface="Calibri"/>
              <a:sym typeface="Calibri"/>
            </a:endParaRPr>
          </a:p>
          <a:p>
            <a:pPr indent="0" lvl="0" marL="0" rtl="0" algn="l">
              <a:spcBef>
                <a:spcPts val="0"/>
              </a:spcBef>
              <a:spcAft>
                <a:spcPts val="0"/>
              </a:spcAft>
              <a:buNone/>
            </a:pPr>
            <a:r>
              <a:rPr lang="en">
                <a:solidFill>
                  <a:srgbClr val="4A86E8"/>
                </a:solidFill>
                <a:latin typeface="Calibri"/>
                <a:ea typeface="Calibri"/>
                <a:cs typeface="Calibri"/>
                <a:sym typeface="Calibri"/>
              </a:rPr>
              <a:t>Delete duplicate from right-subtree;</a:t>
            </a:r>
            <a:endParaRPr>
              <a:solidFill>
                <a:srgbClr val="4A86E8"/>
              </a:solidFill>
              <a:latin typeface="Calibri"/>
              <a:ea typeface="Calibri"/>
              <a:cs typeface="Calibri"/>
              <a:sym typeface="Calibri"/>
            </a:endParaRPr>
          </a:p>
        </p:txBody>
      </p:sp>
      <p:sp>
        <p:nvSpPr>
          <p:cNvPr id="279" name="Google Shape;279;p41"/>
          <p:cNvSpPr txBox="1"/>
          <p:nvPr/>
        </p:nvSpPr>
        <p:spPr>
          <a:xfrm>
            <a:off x="6564750" y="2943850"/>
            <a:ext cx="1545300" cy="13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9900"/>
                </a:solidFill>
                <a:latin typeface="Calibri"/>
                <a:ea typeface="Calibri"/>
                <a:cs typeface="Calibri"/>
                <a:sym typeface="Calibri"/>
              </a:rPr>
              <a:t>Find maximum node in left;</a:t>
            </a:r>
            <a:endParaRPr>
              <a:solidFill>
                <a:srgbClr val="FF9900"/>
              </a:solidFill>
              <a:latin typeface="Calibri"/>
              <a:ea typeface="Calibri"/>
              <a:cs typeface="Calibri"/>
              <a:sym typeface="Calibri"/>
            </a:endParaRPr>
          </a:p>
          <a:p>
            <a:pPr indent="0" lvl="0" marL="0" rtl="0" algn="l">
              <a:spcBef>
                <a:spcPts val="0"/>
              </a:spcBef>
              <a:spcAft>
                <a:spcPts val="0"/>
              </a:spcAft>
              <a:buNone/>
            </a:pPr>
            <a:r>
              <a:rPr lang="en">
                <a:solidFill>
                  <a:srgbClr val="00FF00"/>
                </a:solidFill>
                <a:latin typeface="Calibri"/>
                <a:ea typeface="Calibri"/>
                <a:cs typeface="Calibri"/>
                <a:sym typeface="Calibri"/>
              </a:rPr>
              <a:t>Copy the value in targeted node;</a:t>
            </a:r>
            <a:endParaRPr>
              <a:solidFill>
                <a:srgbClr val="00FF00"/>
              </a:solidFill>
              <a:latin typeface="Calibri"/>
              <a:ea typeface="Calibri"/>
              <a:cs typeface="Calibri"/>
              <a:sym typeface="Calibri"/>
            </a:endParaRPr>
          </a:p>
          <a:p>
            <a:pPr indent="0" lvl="0" marL="0" rtl="0" algn="l">
              <a:spcBef>
                <a:spcPts val="0"/>
              </a:spcBef>
              <a:spcAft>
                <a:spcPts val="0"/>
              </a:spcAft>
              <a:buNone/>
            </a:pPr>
            <a:r>
              <a:rPr lang="en">
                <a:solidFill>
                  <a:srgbClr val="4A86E8"/>
                </a:solidFill>
                <a:latin typeface="Calibri"/>
                <a:ea typeface="Calibri"/>
                <a:cs typeface="Calibri"/>
                <a:sym typeface="Calibri"/>
              </a:rPr>
              <a:t>Delete duplicate from left-subtree;</a:t>
            </a:r>
            <a:endParaRPr>
              <a:solidFill>
                <a:srgbClr val="4A86E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Implementation in C++</a:t>
            </a:r>
            <a:endParaRPr/>
          </a:p>
          <a:p>
            <a:pPr indent="0" lvl="0" marL="0" rtl="0" algn="l">
              <a:spcBef>
                <a:spcPts val="0"/>
              </a:spcBef>
              <a:spcAft>
                <a:spcPts val="0"/>
              </a:spcAft>
              <a:buClr>
                <a:schemeClr val="dk1"/>
              </a:buClr>
              <a:buSzPts val="1100"/>
              <a:buFont typeface="Arial"/>
              <a:buNone/>
            </a:pPr>
            <a:r>
              <a:rPr lang="en"/>
              <a:t>(Binary Search Tree) - Delete Operation</a:t>
            </a:r>
            <a:endParaRPr/>
          </a:p>
        </p:txBody>
      </p:sp>
      <p:sp>
        <p:nvSpPr>
          <p:cNvPr id="285" name="Google Shape;285;p42"/>
          <p:cNvSpPr txBox="1"/>
          <p:nvPr>
            <p:ph idx="1" type="body"/>
          </p:nvPr>
        </p:nvSpPr>
        <p:spPr>
          <a:xfrm>
            <a:off x="822960" y="130305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a:latin typeface="Courier New"/>
                <a:ea typeface="Courier New"/>
                <a:cs typeface="Courier New"/>
                <a:sym typeface="Courier New"/>
              </a:rPr>
              <a:t>BstNode* Delete(BstNode* root,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data){</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a:t>
            </a:r>
            <a:r>
              <a:rPr lang="en" sz="1400">
                <a:solidFill>
                  <a:srgbClr val="4A86E8"/>
                </a:solidFill>
                <a:latin typeface="Courier New"/>
                <a:ea typeface="Courier New"/>
                <a:cs typeface="Courier New"/>
                <a:sym typeface="Courier New"/>
              </a:rPr>
              <a:t>f</a:t>
            </a:r>
            <a:r>
              <a:rPr lang="en" sz="1400">
                <a:latin typeface="Courier New"/>
                <a:ea typeface="Courier New"/>
                <a:cs typeface="Courier New"/>
                <a:sym typeface="Courier New"/>
              </a:rPr>
              <a:t> (root == NULL) </a:t>
            </a: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root;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a:t>
            </a:r>
            <a:r>
              <a:rPr lang="en" sz="1400">
                <a:solidFill>
                  <a:srgbClr val="4A86E8"/>
                </a:solidFill>
                <a:latin typeface="Courier New"/>
                <a:ea typeface="Courier New"/>
                <a:cs typeface="Courier New"/>
                <a:sym typeface="Courier New"/>
              </a:rPr>
              <a:t>lse if</a:t>
            </a:r>
            <a:r>
              <a:rPr lang="en" sz="1400">
                <a:latin typeface="Courier New"/>
                <a:ea typeface="Courier New"/>
                <a:cs typeface="Courier New"/>
                <a:sym typeface="Courier New"/>
              </a:rPr>
              <a:t>(data &lt; root-&gt;data) root-&gt;left = Delete(root-&gt;left, data);</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a:t>
            </a:r>
            <a:r>
              <a:rPr lang="en" sz="1400">
                <a:solidFill>
                  <a:srgbClr val="4A86E8"/>
                </a:solidFill>
                <a:latin typeface="Courier New"/>
                <a:ea typeface="Courier New"/>
                <a:cs typeface="Courier New"/>
                <a:sym typeface="Courier New"/>
              </a:rPr>
              <a:t>lse if</a:t>
            </a:r>
            <a:r>
              <a:rPr lang="en" sz="1400">
                <a:latin typeface="Courier New"/>
                <a:ea typeface="Courier New"/>
                <a:cs typeface="Courier New"/>
                <a:sym typeface="Courier New"/>
              </a:rPr>
              <a:t>(data&gt; root-&gt;data) root-&gt;right = Delete(root-&gt;right, data);</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a:t>
            </a:r>
            <a:r>
              <a:rPr lang="en" sz="1400">
                <a:solidFill>
                  <a:srgbClr val="00FF00"/>
                </a:solidFill>
                <a:latin typeface="Courier New"/>
                <a:ea typeface="Courier New"/>
                <a:cs typeface="Courier New"/>
                <a:sym typeface="Courier New"/>
              </a:rPr>
              <a:t>//found the node to be deleted	</a:t>
            </a:r>
            <a:endParaRPr sz="1400">
              <a:solidFill>
                <a:srgbClr val="00FF00"/>
              </a:solidFill>
              <a:latin typeface="Courier New"/>
              <a:ea typeface="Courier New"/>
              <a:cs typeface="Courier New"/>
              <a:sym typeface="Courier New"/>
            </a:endParaRPr>
          </a:p>
          <a:p>
            <a:pPr indent="0" lvl="0" marL="0" rtl="0" algn="l">
              <a:spcBef>
                <a:spcPts val="900"/>
              </a:spcBef>
              <a:spcAft>
                <a:spcPts val="0"/>
              </a:spcAft>
              <a:buNone/>
            </a:pPr>
            <a:r>
              <a:t/>
            </a:r>
            <a:endParaRPr sz="1400">
              <a:solidFill>
                <a:srgbClr val="00FF00"/>
              </a:solidFill>
              <a:latin typeface="Courier New"/>
              <a:ea typeface="Courier New"/>
              <a:cs typeface="Courier New"/>
              <a:sym typeface="Courier New"/>
            </a:endParaRPr>
          </a:p>
          <a:p>
            <a:pPr indent="0" lvl="0" marL="0" rtl="0" algn="l">
              <a:spcBef>
                <a:spcPts val="900"/>
              </a:spcBef>
              <a:spcAft>
                <a:spcPts val="0"/>
              </a:spcAft>
              <a:buNone/>
            </a:pPr>
            <a:r>
              <a:rPr lang="en" sz="1400">
                <a:solidFill>
                  <a:srgbClr val="00FF00"/>
                </a:solidFill>
                <a:latin typeface="Courier New"/>
                <a:ea typeface="Courier New"/>
                <a:cs typeface="Courier New"/>
                <a:sym typeface="Courier New"/>
              </a:rPr>
              <a:t>		//code to delete the node and rearrange the</a:t>
            </a:r>
            <a:endParaRPr sz="1400">
              <a:solidFill>
                <a:srgbClr val="00FF00"/>
              </a:solidFill>
              <a:latin typeface="Courier New"/>
              <a:ea typeface="Courier New"/>
              <a:cs typeface="Courier New"/>
              <a:sym typeface="Courier New"/>
            </a:endParaRPr>
          </a:p>
          <a:p>
            <a:pPr indent="0" lvl="0" marL="0" rtl="0" algn="l">
              <a:spcBef>
                <a:spcPts val="900"/>
              </a:spcBef>
              <a:spcAft>
                <a:spcPts val="0"/>
              </a:spcAft>
              <a:buNone/>
            </a:pPr>
            <a:r>
              <a:rPr lang="en" sz="1400">
                <a:solidFill>
                  <a:srgbClr val="00FF00"/>
                </a:solidFill>
                <a:latin typeface="Courier New"/>
                <a:ea typeface="Courier New"/>
                <a:cs typeface="Courier New"/>
                <a:sym typeface="Courier New"/>
              </a:rPr>
              <a:t>		//remaining nodes in different cases.</a:t>
            </a:r>
            <a:endParaRPr sz="1400">
              <a:solidFill>
                <a:srgbClr val="00FF00"/>
              </a:solidFill>
              <a:latin typeface="Courier New"/>
              <a:ea typeface="Courier New"/>
              <a:cs typeface="Courier New"/>
              <a:sym typeface="Courier New"/>
            </a:endParaRPr>
          </a:p>
          <a:p>
            <a:pPr indent="457200" lvl="0" marL="0" rtl="0" algn="l">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457200" lvl="0" marL="0" rtl="0" algn="l">
              <a:spcBef>
                <a:spcPts val="900"/>
              </a:spcBef>
              <a:spcAft>
                <a:spcPts val="0"/>
              </a:spcAft>
              <a:buNone/>
            </a:pPr>
            <a:r>
              <a:rPr lang="en" sz="1400">
                <a:solidFill>
                  <a:srgbClr val="4A86E8"/>
                </a:solidFill>
                <a:latin typeface="Courier New"/>
                <a:ea typeface="Courier New"/>
                <a:cs typeface="Courier New"/>
                <a:sym typeface="Courier New"/>
              </a:rPr>
              <a:t>return</a:t>
            </a:r>
            <a:r>
              <a:rPr lang="en" sz="1400">
                <a:latin typeface="Courier New"/>
                <a:ea typeface="Courier New"/>
                <a:cs typeface="Courier New"/>
                <a:sym typeface="Courier New"/>
              </a:rPr>
              <a:t> root;</a:t>
            </a:r>
            <a:endParaRPr sz="1400">
              <a:latin typeface="Courier New"/>
              <a:ea typeface="Courier New"/>
              <a:cs typeface="Courier New"/>
              <a:sym typeface="Courier New"/>
            </a:endParaRPr>
          </a:p>
          <a:p>
            <a:pPr indent="0" lvl="0" marL="0" rtl="0" algn="l">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Implementation in C++</a:t>
            </a:r>
            <a:endParaRPr/>
          </a:p>
          <a:p>
            <a:pPr indent="0" lvl="0" marL="0" rtl="0" algn="l">
              <a:spcBef>
                <a:spcPts val="0"/>
              </a:spcBef>
              <a:spcAft>
                <a:spcPts val="0"/>
              </a:spcAft>
              <a:buClr>
                <a:schemeClr val="dk1"/>
              </a:buClr>
              <a:buSzPts val="1100"/>
              <a:buFont typeface="Arial"/>
              <a:buNone/>
            </a:pPr>
            <a:r>
              <a:rPr lang="en"/>
              <a:t>(Binary Search Tree) - Delete Operation</a:t>
            </a:r>
            <a:endParaRPr/>
          </a:p>
        </p:txBody>
      </p:sp>
      <p:sp>
        <p:nvSpPr>
          <p:cNvPr id="291" name="Google Shape;291;p43"/>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a:latin typeface="Courier New"/>
                <a:ea typeface="Courier New"/>
                <a:cs typeface="Courier New"/>
                <a:sym typeface="Courier New"/>
              </a:rPr>
              <a:t>{</a:t>
            </a:r>
            <a:r>
              <a:rPr lang="en" sz="1400">
                <a:solidFill>
                  <a:srgbClr val="00FF00"/>
                </a:solidFill>
                <a:latin typeface="Courier New"/>
                <a:ea typeface="Courier New"/>
                <a:cs typeface="Courier New"/>
                <a:sym typeface="Courier New"/>
              </a:rPr>
              <a:t>//logic continued</a:t>
            </a:r>
            <a:endParaRPr sz="1400">
              <a:solidFill>
                <a:srgbClr val="00FF00"/>
              </a:solidFill>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(root-&gt;left == NULL &amp;&amp; root-&gt;right == NULL){</a:t>
            </a:r>
            <a:endParaRPr sz="1400">
              <a:latin typeface="Courier New"/>
              <a:ea typeface="Courier New"/>
              <a:cs typeface="Courier New"/>
              <a:sym typeface="Courier New"/>
            </a:endParaRPr>
          </a:p>
          <a:p>
            <a:pPr indent="457200" lvl="0" marL="0" rtl="0" algn="l">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//Case1: No child</a:t>
            </a:r>
            <a:endParaRPr sz="1400">
              <a:solidFill>
                <a:srgbClr val="00FF00"/>
              </a:solidFill>
              <a:latin typeface="Courier New"/>
              <a:ea typeface="Courier New"/>
              <a:cs typeface="Courier New"/>
              <a:sym typeface="Courier New"/>
            </a:endParaRPr>
          </a:p>
          <a:p>
            <a:pPr indent="45720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delete</a:t>
            </a:r>
            <a:r>
              <a:rPr lang="en" sz="1400">
                <a:latin typeface="Courier New"/>
                <a:ea typeface="Courier New"/>
                <a:cs typeface="Courier New"/>
                <a:sym typeface="Courier New"/>
              </a:rPr>
              <a:t> root;</a:t>
            </a:r>
            <a:endParaRPr sz="1400">
              <a:latin typeface="Courier New"/>
              <a:ea typeface="Courier New"/>
              <a:cs typeface="Courier New"/>
              <a:sym typeface="Courier New"/>
            </a:endParaRPr>
          </a:p>
          <a:p>
            <a:pPr indent="457200" lvl="0" marL="0" rtl="0" algn="l">
              <a:spcBef>
                <a:spcPts val="900"/>
              </a:spcBef>
              <a:spcAft>
                <a:spcPts val="0"/>
              </a:spcAft>
              <a:buNone/>
            </a:pPr>
            <a:r>
              <a:rPr lang="en" sz="1400">
                <a:latin typeface="Courier New"/>
                <a:ea typeface="Courier New"/>
                <a:cs typeface="Courier New"/>
                <a:sym typeface="Courier New"/>
              </a:rPr>
              <a:t>	root = NULL;</a:t>
            </a:r>
            <a:endParaRPr sz="1400">
              <a:latin typeface="Courier New"/>
              <a:ea typeface="Courier New"/>
              <a:cs typeface="Courier New"/>
              <a:sym typeface="Courier New"/>
            </a:endParaRPr>
          </a:p>
          <a:p>
            <a:pPr indent="457200" lvl="0" marL="0" rtl="0" algn="l">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457200" lvl="0" marL="0" rtl="0" algn="l">
              <a:spcBef>
                <a:spcPts val="900"/>
              </a:spcBef>
              <a:spcAft>
                <a:spcPts val="0"/>
              </a:spcAft>
              <a:buNone/>
            </a:pPr>
            <a:r>
              <a:t/>
            </a:r>
            <a:endParaRPr sz="1400">
              <a:latin typeface="Courier New"/>
              <a:ea typeface="Courier New"/>
              <a:cs typeface="Courier New"/>
              <a:sym typeface="Courier New"/>
            </a:endParaRPr>
          </a:p>
          <a:p>
            <a:pPr indent="0" lvl="0" marL="0" rtl="0" algn="l">
              <a:spcBef>
                <a:spcPts val="900"/>
              </a:spcBef>
              <a:spcAft>
                <a:spcPts val="0"/>
              </a:spcAft>
              <a:buNone/>
            </a:pPr>
            <a:r>
              <a:rPr lang="en" sz="1400">
                <a:solidFill>
                  <a:srgbClr val="00FF00"/>
                </a:solidFill>
                <a:latin typeface="Courier New"/>
                <a:ea typeface="Courier New"/>
                <a:cs typeface="Courier New"/>
                <a:sym typeface="Courier New"/>
              </a:rPr>
              <a:t>//other cases</a:t>
            </a:r>
            <a:endParaRPr sz="1400">
              <a:solidFill>
                <a:srgbClr val="00FF00"/>
              </a:solidFill>
              <a:latin typeface="Courier New"/>
              <a:ea typeface="Courier New"/>
              <a:cs typeface="Courier New"/>
              <a:sym typeface="Courier New"/>
            </a:endParaRPr>
          </a:p>
          <a:p>
            <a:pPr indent="0" lvl="0" marL="0" rtl="0" algn="l">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Types of Trees</a:t>
            </a:r>
            <a:endParaRPr/>
          </a:p>
        </p:txBody>
      </p:sp>
      <p:sp>
        <p:nvSpPr>
          <p:cNvPr id="153" name="Google Shape;153;p26"/>
          <p:cNvSpPr txBox="1"/>
          <p:nvPr>
            <p:ph idx="1" type="body"/>
          </p:nvPr>
        </p:nvSpPr>
        <p:spPr>
          <a:xfrm>
            <a:off x="822960" y="1384300"/>
            <a:ext cx="7543800" cy="3017400"/>
          </a:xfrm>
          <a:prstGeom prst="rect">
            <a:avLst/>
          </a:prstGeom>
          <a:solidFill>
            <a:srgbClr val="FFFFFF"/>
          </a:solidFill>
        </p:spPr>
        <p:txBody>
          <a:bodyPr anchorCtr="0" anchor="t" bIns="34275" lIns="0" spcFirstLastPara="1" rIns="0" wrap="square" tIns="34275">
            <a:noAutofit/>
          </a:bodyPr>
          <a:lstStyle/>
          <a:p>
            <a:pPr indent="-349250" lvl="0" marL="457200" rtl="0" algn="l">
              <a:spcBef>
                <a:spcPts val="900"/>
              </a:spcBef>
              <a:spcAft>
                <a:spcPts val="0"/>
              </a:spcAft>
              <a:buSzPts val="1900"/>
              <a:buChar char="●"/>
            </a:pPr>
            <a:r>
              <a:rPr lang="en" sz="1900"/>
              <a:t>General Tree: </a:t>
            </a:r>
            <a:endParaRPr sz="1900"/>
          </a:p>
          <a:p>
            <a:pPr indent="-349250" lvl="1" marL="914400" rtl="0" algn="l">
              <a:spcBef>
                <a:spcPts val="0"/>
              </a:spcBef>
              <a:spcAft>
                <a:spcPts val="0"/>
              </a:spcAft>
              <a:buSzPts val="1900"/>
              <a:buChar char="○"/>
            </a:pPr>
            <a:r>
              <a:rPr lang="en" sz="1900"/>
              <a:t>No constraint on hierarchy of tree.</a:t>
            </a:r>
            <a:endParaRPr sz="1900"/>
          </a:p>
          <a:p>
            <a:pPr indent="-349250" lvl="1" marL="914400" rtl="0" algn="l">
              <a:spcBef>
                <a:spcPts val="0"/>
              </a:spcBef>
              <a:spcAft>
                <a:spcPts val="0"/>
              </a:spcAft>
              <a:buSzPts val="1900"/>
              <a:buChar char="○"/>
            </a:pPr>
            <a:r>
              <a:rPr lang="en" sz="1900"/>
              <a:t>Every node may have infinite numbers of children.</a:t>
            </a:r>
            <a:endParaRPr sz="1900"/>
          </a:p>
          <a:p>
            <a:pPr indent="0" lvl="0" marL="914400" rtl="0" algn="l">
              <a:spcBef>
                <a:spcPts val="900"/>
              </a:spcBef>
              <a:spcAft>
                <a:spcPts val="0"/>
              </a:spcAft>
              <a:buNone/>
            </a:pPr>
            <a:r>
              <a:t/>
            </a:r>
            <a:endParaRPr sz="1900"/>
          </a:p>
          <a:p>
            <a:pPr indent="-349250" lvl="0" marL="457200" rtl="0" algn="l">
              <a:spcBef>
                <a:spcPts val="900"/>
              </a:spcBef>
              <a:spcAft>
                <a:spcPts val="0"/>
              </a:spcAft>
              <a:buSzPts val="1900"/>
              <a:buChar char="●"/>
            </a:pPr>
            <a:r>
              <a:rPr lang="en" sz="1900">
                <a:solidFill>
                  <a:srgbClr val="4D5968"/>
                </a:solidFill>
                <a:highlight>
                  <a:srgbClr val="FFFFFF"/>
                </a:highlight>
              </a:rPr>
              <a:t>Binary Tree:</a:t>
            </a:r>
            <a:endParaRPr sz="1900">
              <a:solidFill>
                <a:srgbClr val="4D5968"/>
              </a:solidFill>
              <a:highlight>
                <a:srgbClr val="FFFFFF"/>
              </a:highlight>
            </a:endParaRPr>
          </a:p>
          <a:p>
            <a:pPr indent="-349250" lvl="1" marL="914400" rtl="0" algn="l">
              <a:spcBef>
                <a:spcPts val="0"/>
              </a:spcBef>
              <a:spcAft>
                <a:spcPts val="0"/>
              </a:spcAft>
              <a:buClr>
                <a:srgbClr val="4D5968"/>
              </a:buClr>
              <a:buSzPts val="1900"/>
              <a:buChar char="○"/>
            </a:pPr>
            <a:r>
              <a:rPr lang="en" sz="1900">
                <a:solidFill>
                  <a:srgbClr val="4D5968"/>
                </a:solidFill>
                <a:highlight>
                  <a:srgbClr val="FFFFFF"/>
                </a:highlight>
              </a:rPr>
              <a:t>Each node can have at max two child nodes.</a:t>
            </a:r>
            <a:endParaRPr sz="1900">
              <a:solidFill>
                <a:srgbClr val="4D5968"/>
              </a:solidFill>
              <a:highlight>
                <a:srgbClr val="FFFFFF"/>
              </a:highlight>
            </a:endParaRPr>
          </a:p>
          <a:p>
            <a:pPr indent="-349250" lvl="1" marL="914400" rtl="0" algn="l">
              <a:spcBef>
                <a:spcPts val="0"/>
              </a:spcBef>
              <a:spcAft>
                <a:spcPts val="0"/>
              </a:spcAft>
              <a:buClr>
                <a:srgbClr val="4D5968"/>
              </a:buClr>
              <a:buSzPts val="1900"/>
              <a:buChar char="○"/>
            </a:pPr>
            <a:r>
              <a:rPr lang="en" sz="1900">
                <a:solidFill>
                  <a:srgbClr val="4D5968"/>
                </a:solidFill>
                <a:highlight>
                  <a:srgbClr val="FFFFFF"/>
                </a:highlight>
              </a:rPr>
              <a:t>This is more popular than most other trees.</a:t>
            </a:r>
            <a:endParaRPr sz="1900">
              <a:solidFill>
                <a:srgbClr val="4D5968"/>
              </a:solidFill>
              <a:highlight>
                <a:srgbClr val="FFFFFF"/>
              </a:highlight>
            </a:endParaRPr>
          </a:p>
        </p:txBody>
      </p:sp>
      <p:pic>
        <p:nvPicPr>
          <p:cNvPr id="154" name="Google Shape;154;p26"/>
          <p:cNvPicPr preferRelativeResize="0"/>
          <p:nvPr/>
        </p:nvPicPr>
        <p:blipFill rotWithShape="1">
          <a:blip r:embed="rId3">
            <a:alphaModFix/>
          </a:blip>
          <a:srcRect b="14354" l="7023" r="5838" t="0"/>
          <a:stretch/>
        </p:blipFill>
        <p:spPr>
          <a:xfrm>
            <a:off x="6398275" y="2720375"/>
            <a:ext cx="2588725" cy="2024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Implementation in C++</a:t>
            </a:r>
            <a:endParaRPr/>
          </a:p>
          <a:p>
            <a:pPr indent="0" lvl="0" marL="0" rtl="0" algn="l">
              <a:spcBef>
                <a:spcPts val="0"/>
              </a:spcBef>
              <a:spcAft>
                <a:spcPts val="0"/>
              </a:spcAft>
              <a:buClr>
                <a:schemeClr val="dk1"/>
              </a:buClr>
              <a:buSzPts val="1100"/>
              <a:buFont typeface="Arial"/>
              <a:buNone/>
            </a:pPr>
            <a:r>
              <a:rPr lang="en"/>
              <a:t>(Binary Search Tree) - Delete Operation</a:t>
            </a:r>
            <a:endParaRPr/>
          </a:p>
        </p:txBody>
      </p:sp>
      <p:sp>
        <p:nvSpPr>
          <p:cNvPr id="297" name="Google Shape;297;p44"/>
          <p:cNvSpPr txBox="1"/>
          <p:nvPr>
            <p:ph idx="1" type="body"/>
          </p:nvPr>
        </p:nvSpPr>
        <p:spPr>
          <a:xfrm>
            <a:off x="1063900" y="1359450"/>
            <a:ext cx="4117200" cy="34335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a:solidFill>
                  <a:srgbClr val="00FF00"/>
                </a:solidFill>
                <a:latin typeface="Courier New"/>
                <a:ea typeface="Courier New"/>
                <a:cs typeface="Courier New"/>
                <a:sym typeface="Courier New"/>
              </a:rPr>
              <a:t>//logic continued</a:t>
            </a:r>
            <a:endParaRPr sz="1400">
              <a:solidFill>
                <a:srgbClr val="00FF00"/>
              </a:solidFill>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//Case2 : One Child</a:t>
            </a:r>
            <a:endParaRPr sz="1400">
              <a:solidFill>
                <a:srgbClr val="00FF00"/>
              </a:solidFill>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//no left subtree</a:t>
            </a:r>
            <a:endParaRPr sz="1400">
              <a:solidFill>
                <a:srgbClr val="00FF00"/>
              </a:solidFill>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a:t>
            </a:r>
            <a:r>
              <a:rPr lang="en" sz="1400">
                <a:solidFill>
                  <a:srgbClr val="4A86E8"/>
                </a:solidFill>
                <a:latin typeface="Courier New"/>
                <a:ea typeface="Courier New"/>
                <a:cs typeface="Courier New"/>
                <a:sym typeface="Courier New"/>
              </a:rPr>
              <a:t>lse if</a:t>
            </a:r>
            <a:r>
              <a:rPr lang="en" sz="1400">
                <a:latin typeface="Courier New"/>
                <a:ea typeface="Courier New"/>
                <a:cs typeface="Courier New"/>
                <a:sym typeface="Courier New"/>
              </a:rPr>
              <a:t>(root-&gt;left == NULL){</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BstNode* temp = root;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root = temp-&gt;right;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d</a:t>
            </a:r>
            <a:r>
              <a:rPr lang="en" sz="1400">
                <a:solidFill>
                  <a:srgbClr val="4A86E8"/>
                </a:solidFill>
                <a:latin typeface="Courier New"/>
                <a:ea typeface="Courier New"/>
                <a:cs typeface="Courier New"/>
                <a:sym typeface="Courier New"/>
              </a:rPr>
              <a:t>elete</a:t>
            </a:r>
            <a:r>
              <a:rPr lang="en" sz="1400">
                <a:latin typeface="Courier New"/>
                <a:ea typeface="Courier New"/>
                <a:cs typeface="Courier New"/>
                <a:sym typeface="Courier New"/>
              </a:rPr>
              <a:t> temp;</a:t>
            </a:r>
            <a:endParaRPr sz="1400">
              <a:latin typeface="Courier New"/>
              <a:ea typeface="Courier New"/>
              <a:cs typeface="Courier New"/>
              <a:sym typeface="Courier New"/>
            </a:endParaRPr>
          </a:p>
          <a:p>
            <a:pPr indent="457200" lvl="0" marL="0" rtl="0" algn="l">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457200" lvl="0" marL="0" rtl="0" algn="l">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//no right subtree</a:t>
            </a:r>
            <a:endParaRPr sz="1400">
              <a:solidFill>
                <a:srgbClr val="00FF00"/>
              </a:solidFill>
              <a:latin typeface="Courier New"/>
              <a:ea typeface="Courier New"/>
              <a:cs typeface="Courier New"/>
              <a:sym typeface="Courier New"/>
            </a:endParaRPr>
          </a:p>
          <a:p>
            <a:pPr indent="457200" lvl="0" marL="0" rtl="0" algn="l">
              <a:spcBef>
                <a:spcPts val="900"/>
              </a:spcBef>
              <a:spcAft>
                <a:spcPts val="0"/>
              </a:spcAft>
              <a:buNone/>
            </a:pPr>
            <a:r>
              <a:rPr lang="en" sz="1400">
                <a:solidFill>
                  <a:srgbClr val="00FF00"/>
                </a:solidFill>
                <a:latin typeface="Courier New"/>
                <a:ea typeface="Courier New"/>
                <a:cs typeface="Courier New"/>
                <a:sym typeface="Courier New"/>
              </a:rPr>
              <a:t>	</a:t>
            </a:r>
            <a:endParaRPr sz="1400">
              <a:solidFill>
                <a:srgbClr val="00FF00"/>
              </a:solidFill>
              <a:latin typeface="Courier New"/>
              <a:ea typeface="Courier New"/>
              <a:cs typeface="Courier New"/>
              <a:sym typeface="Courier New"/>
            </a:endParaRPr>
          </a:p>
          <a:p>
            <a:pPr indent="0" lvl="0" marL="0" rtl="0" algn="l">
              <a:spcBef>
                <a:spcPts val="900"/>
              </a:spcBef>
              <a:spcAft>
                <a:spcPts val="200"/>
              </a:spcAft>
              <a:buNone/>
            </a:pPr>
            <a:r>
              <a:t/>
            </a:r>
            <a:endParaRPr sz="14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Implementation in C++</a:t>
            </a:r>
            <a:endParaRPr/>
          </a:p>
          <a:p>
            <a:pPr indent="0" lvl="0" marL="0" rtl="0" algn="l">
              <a:spcBef>
                <a:spcPts val="0"/>
              </a:spcBef>
              <a:spcAft>
                <a:spcPts val="0"/>
              </a:spcAft>
              <a:buClr>
                <a:schemeClr val="dk1"/>
              </a:buClr>
              <a:buSzPts val="1100"/>
              <a:buFont typeface="Arial"/>
              <a:buNone/>
            </a:pPr>
            <a:r>
              <a:rPr lang="en"/>
              <a:t>(Binary Search Tree) - Delete Operation</a:t>
            </a:r>
            <a:endParaRPr/>
          </a:p>
        </p:txBody>
      </p:sp>
      <p:sp>
        <p:nvSpPr>
          <p:cNvPr id="303" name="Google Shape;303;p45"/>
          <p:cNvSpPr txBox="1"/>
          <p:nvPr>
            <p:ph idx="1" type="body"/>
          </p:nvPr>
        </p:nvSpPr>
        <p:spPr>
          <a:xfrm>
            <a:off x="800110" y="1303050"/>
            <a:ext cx="7543800" cy="3017400"/>
          </a:xfrm>
          <a:prstGeom prst="rect">
            <a:avLst/>
          </a:prstGeom>
        </p:spPr>
        <p:txBody>
          <a:bodyPr anchorCtr="0" anchor="t" bIns="34275" lIns="0" spcFirstLastPara="1" rIns="0" wrap="square" tIns="34275">
            <a:noAutofit/>
          </a:bodyPr>
          <a:lstStyle/>
          <a:p>
            <a:pPr indent="457200" lvl="0" marL="0" rtl="0" algn="l">
              <a:spcBef>
                <a:spcPts val="900"/>
              </a:spcBef>
              <a:spcAft>
                <a:spcPts val="0"/>
              </a:spcAft>
              <a:buClr>
                <a:schemeClr val="dk1"/>
              </a:buClr>
              <a:buSzPts val="1100"/>
              <a:buFont typeface="Arial"/>
              <a:buNone/>
            </a:pPr>
            <a:r>
              <a:rPr lang="en" sz="1400">
                <a:solidFill>
                  <a:srgbClr val="4A86E8"/>
                </a:solidFill>
                <a:latin typeface="Courier New"/>
                <a:ea typeface="Courier New"/>
                <a:cs typeface="Courier New"/>
                <a:sym typeface="Courier New"/>
              </a:rPr>
              <a:t>else if</a:t>
            </a:r>
            <a:r>
              <a:rPr lang="en" sz="1400">
                <a:latin typeface="Courier New"/>
                <a:ea typeface="Courier New"/>
                <a:cs typeface="Courier New"/>
                <a:sym typeface="Courier New"/>
              </a:rPr>
              <a:t>(root-&gt;right == NULL){</a:t>
            </a:r>
            <a:endParaRPr sz="1400">
              <a:latin typeface="Courier New"/>
              <a:ea typeface="Courier New"/>
              <a:cs typeface="Courier New"/>
              <a:sym typeface="Courier New"/>
            </a:endParaRPr>
          </a:p>
          <a:p>
            <a:pPr indent="457200" lvl="0" marL="0" rtl="0" algn="l">
              <a:spcBef>
                <a:spcPts val="900"/>
              </a:spcBef>
              <a:spcAft>
                <a:spcPts val="0"/>
              </a:spcAft>
              <a:buClr>
                <a:schemeClr val="dk1"/>
              </a:buClr>
              <a:buSzPts val="1100"/>
              <a:buFont typeface="Arial"/>
              <a:buNone/>
            </a:pPr>
            <a:r>
              <a:rPr lang="en" sz="1400">
                <a:latin typeface="Courier New"/>
                <a:ea typeface="Courier New"/>
                <a:cs typeface="Courier New"/>
                <a:sym typeface="Courier New"/>
              </a:rPr>
              <a:t>	BstNode* temp = root;</a:t>
            </a:r>
            <a:endParaRPr sz="1400">
              <a:latin typeface="Courier New"/>
              <a:ea typeface="Courier New"/>
              <a:cs typeface="Courier New"/>
              <a:sym typeface="Courier New"/>
            </a:endParaRPr>
          </a:p>
          <a:p>
            <a:pPr indent="457200" lvl="0" marL="0" rtl="0" algn="l">
              <a:spcBef>
                <a:spcPts val="900"/>
              </a:spcBef>
              <a:spcAft>
                <a:spcPts val="0"/>
              </a:spcAft>
              <a:buClr>
                <a:schemeClr val="dk1"/>
              </a:buClr>
              <a:buSzPts val="1100"/>
              <a:buFont typeface="Arial"/>
              <a:buNone/>
            </a:pPr>
            <a:r>
              <a:rPr lang="en" sz="1400">
                <a:latin typeface="Courier New"/>
                <a:ea typeface="Courier New"/>
                <a:cs typeface="Courier New"/>
                <a:sym typeface="Courier New"/>
              </a:rPr>
              <a:t>	root = temp-&gt;left;</a:t>
            </a:r>
            <a:endParaRPr sz="1400">
              <a:latin typeface="Courier New"/>
              <a:ea typeface="Courier New"/>
              <a:cs typeface="Courier New"/>
              <a:sym typeface="Courier New"/>
            </a:endParaRPr>
          </a:p>
          <a:p>
            <a:pPr indent="457200" lvl="0" marL="0" rtl="0" algn="l">
              <a:spcBef>
                <a:spcPts val="900"/>
              </a:spcBef>
              <a:spcAft>
                <a:spcPts val="0"/>
              </a:spcAft>
              <a:buClr>
                <a:schemeClr val="dk1"/>
              </a:buClr>
              <a:buSzPts val="1100"/>
              <a:buFont typeface="Arial"/>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delete</a:t>
            </a:r>
            <a:r>
              <a:rPr lang="en" sz="1400">
                <a:latin typeface="Courier New"/>
                <a:ea typeface="Courier New"/>
                <a:cs typeface="Courier New"/>
                <a:sym typeface="Courier New"/>
              </a:rPr>
              <a:t> temp;</a:t>
            </a:r>
            <a:endParaRPr sz="1400">
              <a:latin typeface="Courier New"/>
              <a:ea typeface="Courier New"/>
              <a:cs typeface="Courier New"/>
              <a:sym typeface="Courier New"/>
            </a:endParaRPr>
          </a:p>
          <a:p>
            <a:pPr indent="457200" lvl="0" marL="0" rtl="0" algn="l">
              <a:spcBef>
                <a:spcPts val="9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457200" lvl="0" marL="0" rtl="0" algn="l">
              <a:spcBef>
                <a:spcPts val="900"/>
              </a:spcBef>
              <a:spcAft>
                <a:spcPts val="0"/>
              </a:spcAft>
              <a:buClr>
                <a:schemeClr val="dk1"/>
              </a:buClr>
              <a:buSzPts val="1100"/>
              <a:buFont typeface="Arial"/>
              <a:buNone/>
            </a:pPr>
            <a:r>
              <a:rPr lang="en" sz="1400">
                <a:solidFill>
                  <a:srgbClr val="4A86E8"/>
                </a:solidFill>
                <a:latin typeface="Courier New"/>
                <a:ea typeface="Courier New"/>
                <a:cs typeface="Courier New"/>
                <a:sym typeface="Courier New"/>
              </a:rPr>
              <a:t>else</a:t>
            </a: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//Case 3: Two children</a:t>
            </a:r>
            <a:endParaRPr sz="1400">
              <a:solidFill>
                <a:srgbClr val="00FF00"/>
              </a:solidFill>
              <a:latin typeface="Courier New"/>
              <a:ea typeface="Courier New"/>
              <a:cs typeface="Courier New"/>
              <a:sym typeface="Courier New"/>
            </a:endParaRPr>
          </a:p>
          <a:p>
            <a:pPr indent="0" lvl="0" marL="457200" rtl="0" algn="l">
              <a:spcBef>
                <a:spcPts val="900"/>
              </a:spcBef>
              <a:spcAft>
                <a:spcPts val="0"/>
              </a:spcAft>
              <a:buClr>
                <a:schemeClr val="dk1"/>
              </a:buClr>
              <a:buSzPts val="1100"/>
              <a:buFont typeface="Arial"/>
              <a:buNone/>
            </a:pPr>
            <a:r>
              <a:rPr lang="en" sz="1400">
                <a:latin typeface="Courier New"/>
                <a:ea typeface="Courier New"/>
                <a:cs typeface="Courier New"/>
                <a:sym typeface="Courier New"/>
              </a:rPr>
              <a:t>	BstNode* temp = FindMin(root-&gt;right);</a:t>
            </a:r>
            <a:endParaRPr sz="1400">
              <a:latin typeface="Courier New"/>
              <a:ea typeface="Courier New"/>
              <a:cs typeface="Courier New"/>
              <a:sym typeface="Courier New"/>
            </a:endParaRPr>
          </a:p>
          <a:p>
            <a:pPr indent="0" lvl="0" marL="457200" rtl="0" algn="l">
              <a:spcBef>
                <a:spcPts val="900"/>
              </a:spcBef>
              <a:spcAft>
                <a:spcPts val="0"/>
              </a:spcAft>
              <a:buClr>
                <a:schemeClr val="dk1"/>
              </a:buClr>
              <a:buSzPts val="1100"/>
              <a:buFont typeface="Arial"/>
              <a:buNone/>
            </a:pPr>
            <a:r>
              <a:rPr lang="en" sz="1400">
                <a:latin typeface="Courier New"/>
                <a:ea typeface="Courier New"/>
                <a:cs typeface="Courier New"/>
                <a:sym typeface="Courier New"/>
              </a:rPr>
              <a:t>	root-&gt;data = temp-&gt;data;</a:t>
            </a:r>
            <a:endParaRPr sz="1400">
              <a:latin typeface="Courier New"/>
              <a:ea typeface="Courier New"/>
              <a:cs typeface="Courier New"/>
              <a:sym typeface="Courier New"/>
            </a:endParaRPr>
          </a:p>
          <a:p>
            <a:pPr indent="0" lvl="0" marL="457200" rtl="0" algn="l">
              <a:spcBef>
                <a:spcPts val="900"/>
              </a:spcBef>
              <a:spcAft>
                <a:spcPts val="0"/>
              </a:spcAft>
              <a:buClr>
                <a:schemeClr val="dk1"/>
              </a:buClr>
              <a:buSzPts val="1100"/>
              <a:buFont typeface="Arial"/>
              <a:buNone/>
            </a:pPr>
            <a:r>
              <a:rPr lang="en" sz="1400">
                <a:latin typeface="Courier New"/>
                <a:ea typeface="Courier New"/>
                <a:cs typeface="Courier New"/>
                <a:sym typeface="Courier New"/>
              </a:rPr>
              <a:t>	root-&gt;right = Delete(root-&gt;right, temp-&gt;data);</a:t>
            </a:r>
            <a:endParaRPr sz="1400">
              <a:latin typeface="Courier New"/>
              <a:ea typeface="Courier New"/>
              <a:cs typeface="Courier New"/>
              <a:sym typeface="Courier New"/>
            </a:endParaRPr>
          </a:p>
          <a:p>
            <a:pPr indent="0" lvl="0" marL="457200" rtl="0" algn="l">
              <a:spcBef>
                <a:spcPts val="9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200"/>
              </a:spcAft>
              <a:buNone/>
            </a:pPr>
            <a:r>
              <a:t/>
            </a:r>
            <a:endParaRPr/>
          </a:p>
        </p:txBody>
      </p:sp>
      <p:sp>
        <p:nvSpPr>
          <p:cNvPr id="304" name="Google Shape;304;p45"/>
          <p:cNvSpPr/>
          <p:nvPr/>
        </p:nvSpPr>
        <p:spPr>
          <a:xfrm>
            <a:off x="5921800" y="3197675"/>
            <a:ext cx="180600" cy="485100"/>
          </a:xfrm>
          <a:prstGeom prst="rightBrace">
            <a:avLst>
              <a:gd fmla="val 50000" name="adj1"/>
              <a:gd fmla="val 5580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txBox="1"/>
          <p:nvPr/>
        </p:nvSpPr>
        <p:spPr>
          <a:xfrm>
            <a:off x="6519600" y="3079325"/>
            <a:ext cx="25266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This function returns the node with minimum value in that subtree.</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Traversal Operations</a:t>
            </a:r>
            <a:endParaRPr/>
          </a:p>
          <a:p>
            <a:pPr indent="0" lvl="0" marL="0" rtl="0" algn="l">
              <a:spcBef>
                <a:spcPts val="0"/>
              </a:spcBef>
              <a:spcAft>
                <a:spcPts val="0"/>
              </a:spcAft>
              <a:buClr>
                <a:schemeClr val="dk1"/>
              </a:buClr>
              <a:buSzPts val="1100"/>
              <a:buFont typeface="Arial"/>
              <a:buNone/>
            </a:pPr>
            <a:r>
              <a:rPr lang="en"/>
              <a:t>(Binary Search Tree)</a:t>
            </a:r>
            <a:endParaRPr/>
          </a:p>
        </p:txBody>
      </p:sp>
      <p:sp>
        <p:nvSpPr>
          <p:cNvPr id="311" name="Google Shape;311;p46"/>
          <p:cNvSpPr txBox="1"/>
          <p:nvPr>
            <p:ph idx="1" type="body"/>
          </p:nvPr>
        </p:nvSpPr>
        <p:spPr>
          <a:xfrm>
            <a:off x="822949" y="1303050"/>
            <a:ext cx="8155500" cy="3017400"/>
          </a:xfrm>
          <a:prstGeom prst="rect">
            <a:avLst/>
          </a:prstGeom>
        </p:spPr>
        <p:txBody>
          <a:bodyPr anchorCtr="0" anchor="t" bIns="34275" lIns="0" spcFirstLastPara="1" rIns="0" wrap="square" tIns="34275">
            <a:noAutofit/>
          </a:bodyPr>
          <a:lstStyle/>
          <a:p>
            <a:pPr indent="-336550" lvl="0" marL="457200" rtl="0" algn="l">
              <a:lnSpc>
                <a:spcPct val="90000"/>
              </a:lnSpc>
              <a:spcBef>
                <a:spcPts val="900"/>
              </a:spcBef>
              <a:spcAft>
                <a:spcPts val="0"/>
              </a:spcAft>
              <a:buSzPts val="1700"/>
              <a:buAutoNum type="arabicPeriod"/>
            </a:pPr>
            <a:r>
              <a:rPr lang="en" sz="1700"/>
              <a:t>Breadth First Traversal (or Level Order Traversal)</a:t>
            </a:r>
            <a:endParaRPr sz="1700"/>
          </a:p>
          <a:p>
            <a:pPr indent="-336550" lvl="0" marL="457200" rtl="0" algn="l">
              <a:lnSpc>
                <a:spcPct val="90000"/>
              </a:lnSpc>
              <a:spcBef>
                <a:spcPts val="900"/>
              </a:spcBef>
              <a:spcAft>
                <a:spcPts val="0"/>
              </a:spcAft>
              <a:buSzPts val="1700"/>
              <a:buAutoNum type="arabicPeriod"/>
            </a:pPr>
            <a:r>
              <a:rPr lang="en" sz="1700"/>
              <a:t>Depth First Traversals</a:t>
            </a:r>
            <a:endParaRPr sz="1700"/>
          </a:p>
          <a:p>
            <a:pPr indent="-336550" lvl="1" marL="914400" rtl="0" algn="l">
              <a:lnSpc>
                <a:spcPct val="90000"/>
              </a:lnSpc>
              <a:spcBef>
                <a:spcPts val="900"/>
              </a:spcBef>
              <a:spcAft>
                <a:spcPts val="0"/>
              </a:spcAft>
              <a:buSzPts val="1700"/>
              <a:buAutoNum type="alphaLcPeriod"/>
            </a:pPr>
            <a:r>
              <a:rPr lang="en" sz="1700"/>
              <a:t>Preorder Traversal (</a:t>
            </a:r>
            <a:r>
              <a:rPr lang="en" sz="1700">
                <a:solidFill>
                  <a:srgbClr val="FF0000"/>
                </a:solidFill>
              </a:rPr>
              <a:t>Root</a:t>
            </a:r>
            <a:r>
              <a:rPr lang="en" sz="1700"/>
              <a:t>-</a:t>
            </a:r>
            <a:r>
              <a:rPr lang="en" sz="1700">
                <a:solidFill>
                  <a:srgbClr val="00FF00"/>
                </a:solidFill>
              </a:rPr>
              <a:t>Left</a:t>
            </a:r>
            <a:r>
              <a:rPr lang="en" sz="1700"/>
              <a:t>-</a:t>
            </a:r>
            <a:r>
              <a:rPr lang="en" sz="1700">
                <a:solidFill>
                  <a:srgbClr val="00FF00"/>
                </a:solidFill>
              </a:rPr>
              <a:t>Right</a:t>
            </a:r>
            <a:r>
              <a:rPr lang="en" sz="1700"/>
              <a:t>)</a:t>
            </a:r>
            <a:endParaRPr sz="1700"/>
          </a:p>
          <a:p>
            <a:pPr indent="-336550" lvl="1" marL="914400" rtl="0" algn="l">
              <a:lnSpc>
                <a:spcPct val="90000"/>
              </a:lnSpc>
              <a:spcBef>
                <a:spcPts val="900"/>
              </a:spcBef>
              <a:spcAft>
                <a:spcPts val="0"/>
              </a:spcAft>
              <a:buSzPts val="1700"/>
              <a:buAutoNum type="alphaLcPeriod"/>
            </a:pPr>
            <a:r>
              <a:rPr lang="en" sz="1700"/>
              <a:t>Inorder Traversal (</a:t>
            </a:r>
            <a:r>
              <a:rPr lang="en" sz="1700">
                <a:solidFill>
                  <a:srgbClr val="00FF00"/>
                </a:solidFill>
              </a:rPr>
              <a:t>Left</a:t>
            </a:r>
            <a:r>
              <a:rPr lang="en" sz="1700"/>
              <a:t>-</a:t>
            </a:r>
            <a:r>
              <a:rPr lang="en" sz="1700">
                <a:solidFill>
                  <a:srgbClr val="FF0000"/>
                </a:solidFill>
              </a:rPr>
              <a:t>Root</a:t>
            </a:r>
            <a:r>
              <a:rPr lang="en" sz="1700"/>
              <a:t>-</a:t>
            </a:r>
            <a:r>
              <a:rPr lang="en" sz="1700">
                <a:solidFill>
                  <a:srgbClr val="00FF00"/>
                </a:solidFill>
              </a:rPr>
              <a:t>Right</a:t>
            </a:r>
            <a:r>
              <a:rPr lang="en" sz="1700"/>
              <a:t>)</a:t>
            </a:r>
            <a:endParaRPr sz="1700"/>
          </a:p>
          <a:p>
            <a:pPr indent="-336550" lvl="1" marL="914400" rtl="0" algn="l">
              <a:lnSpc>
                <a:spcPct val="90000"/>
              </a:lnSpc>
              <a:spcBef>
                <a:spcPts val="900"/>
              </a:spcBef>
              <a:spcAft>
                <a:spcPts val="0"/>
              </a:spcAft>
              <a:buSzPts val="1700"/>
              <a:buAutoNum type="alphaLcPeriod"/>
            </a:pPr>
            <a:r>
              <a:rPr lang="en" sz="1700"/>
              <a:t>Postorder Traversal (</a:t>
            </a:r>
            <a:r>
              <a:rPr lang="en" sz="1700">
                <a:solidFill>
                  <a:srgbClr val="00FF00"/>
                </a:solidFill>
              </a:rPr>
              <a:t>Left</a:t>
            </a:r>
            <a:r>
              <a:rPr lang="en" sz="1700"/>
              <a:t>-</a:t>
            </a:r>
            <a:r>
              <a:rPr lang="en" sz="1700">
                <a:solidFill>
                  <a:srgbClr val="00FF00"/>
                </a:solidFill>
              </a:rPr>
              <a:t>Right</a:t>
            </a:r>
            <a:r>
              <a:rPr lang="en" sz="1700"/>
              <a:t>-</a:t>
            </a:r>
            <a:r>
              <a:rPr lang="en" sz="1700">
                <a:solidFill>
                  <a:srgbClr val="FF0000"/>
                </a:solidFill>
              </a:rPr>
              <a:t>Root</a:t>
            </a:r>
            <a:r>
              <a:rPr lang="en" sz="1700"/>
              <a:t>)</a:t>
            </a:r>
            <a:endParaRPr sz="1700"/>
          </a:p>
          <a:p>
            <a:pPr indent="0" lvl="0" marL="0" rtl="0" algn="l">
              <a:lnSpc>
                <a:spcPct val="100000"/>
              </a:lnSpc>
              <a:spcBef>
                <a:spcPts val="900"/>
              </a:spcBef>
              <a:spcAft>
                <a:spcPts val="0"/>
              </a:spcAft>
              <a:buNone/>
            </a:pPr>
            <a:r>
              <a:t/>
            </a:r>
            <a:endParaRPr sz="1700"/>
          </a:p>
          <a:p>
            <a:pPr indent="0" lvl="0" marL="0" rtl="0" algn="l">
              <a:lnSpc>
                <a:spcPct val="70000"/>
              </a:lnSpc>
              <a:spcBef>
                <a:spcPts val="900"/>
              </a:spcBef>
              <a:spcAft>
                <a:spcPts val="0"/>
              </a:spcAft>
              <a:buNone/>
            </a:pPr>
            <a:r>
              <a:rPr b="1" lang="en" sz="1600"/>
              <a:t>NOTE</a:t>
            </a:r>
            <a:r>
              <a:rPr lang="en" sz="1600"/>
              <a:t>: In all the above traversals, we visit every node exactly once. This costs:</a:t>
            </a:r>
            <a:endParaRPr sz="1600"/>
          </a:p>
          <a:p>
            <a:pPr indent="0" lvl="0" marL="0" rtl="0" algn="l">
              <a:lnSpc>
                <a:spcPct val="70000"/>
              </a:lnSpc>
              <a:spcBef>
                <a:spcPts val="900"/>
              </a:spcBef>
              <a:spcAft>
                <a:spcPts val="0"/>
              </a:spcAft>
              <a:buNone/>
            </a:pPr>
            <a:r>
              <a:rPr lang="en" sz="1600"/>
              <a:t>	</a:t>
            </a:r>
            <a:r>
              <a:rPr b="1" lang="en" sz="1600"/>
              <a:t>O(n) time complexity</a:t>
            </a:r>
            <a:endParaRPr b="1" sz="1600"/>
          </a:p>
          <a:p>
            <a:pPr indent="0" lvl="0" marL="0" rtl="0" algn="l">
              <a:lnSpc>
                <a:spcPct val="50000"/>
              </a:lnSpc>
              <a:spcBef>
                <a:spcPts val="900"/>
              </a:spcBef>
              <a:spcAft>
                <a:spcPts val="0"/>
              </a:spcAft>
              <a:buNone/>
            </a:pPr>
            <a:r>
              <a:rPr b="1" lang="en" sz="1600"/>
              <a:t>	O(h) space complexity(for Depth first traversals)		(for Breadth First Traversal)</a:t>
            </a:r>
            <a:endParaRPr b="1" sz="1600"/>
          </a:p>
          <a:p>
            <a:pPr indent="457200" lvl="0" marL="457200" rtl="0" algn="l">
              <a:lnSpc>
                <a:spcPct val="50000"/>
              </a:lnSpc>
              <a:spcBef>
                <a:spcPts val="900"/>
              </a:spcBef>
              <a:spcAft>
                <a:spcPts val="0"/>
              </a:spcAft>
              <a:buNone/>
            </a:pPr>
            <a:r>
              <a:rPr b="1" lang="en" sz="1600"/>
              <a:t>in worst case:	O(n)							in worst/average case: O(n)</a:t>
            </a:r>
            <a:endParaRPr b="1" sz="1600"/>
          </a:p>
          <a:p>
            <a:pPr indent="0" lvl="0" marL="0" rtl="0" algn="l">
              <a:lnSpc>
                <a:spcPct val="50000"/>
              </a:lnSpc>
              <a:spcBef>
                <a:spcPts val="900"/>
              </a:spcBef>
              <a:spcAft>
                <a:spcPts val="200"/>
              </a:spcAft>
              <a:buNone/>
            </a:pPr>
            <a:r>
              <a:rPr b="1" lang="en" sz="1600"/>
              <a:t>		In best/average case: O(logn)					in best case: O(1)</a:t>
            </a:r>
            <a:endParaRPr b="1"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Implementation in C++</a:t>
            </a:r>
            <a:endParaRPr/>
          </a:p>
          <a:p>
            <a:pPr indent="0" lvl="0" marL="0" rtl="0" algn="l">
              <a:spcBef>
                <a:spcPts val="0"/>
              </a:spcBef>
              <a:spcAft>
                <a:spcPts val="0"/>
              </a:spcAft>
              <a:buNone/>
            </a:pPr>
            <a:r>
              <a:rPr lang="en"/>
              <a:t>(Binary Search Tree) - Traversal</a:t>
            </a:r>
            <a:endParaRPr/>
          </a:p>
        </p:txBody>
      </p:sp>
      <p:sp>
        <p:nvSpPr>
          <p:cNvPr id="317" name="Google Shape;317;p47"/>
          <p:cNvSpPr txBox="1"/>
          <p:nvPr>
            <p:ph idx="1" type="body"/>
          </p:nvPr>
        </p:nvSpPr>
        <p:spPr>
          <a:xfrm>
            <a:off x="552250" y="1421225"/>
            <a:ext cx="4625100" cy="3017400"/>
          </a:xfrm>
          <a:prstGeom prst="rect">
            <a:avLst/>
          </a:prstGeom>
        </p:spPr>
        <p:txBody>
          <a:bodyPr anchorCtr="0" anchor="t" bIns="34275" lIns="0" spcFirstLastPara="1" rIns="0" wrap="square" tIns="34275">
            <a:noAutofit/>
          </a:bodyPr>
          <a:lstStyle/>
          <a:p>
            <a:pPr indent="-317500" lvl="0" marL="457200" rtl="0" algn="l">
              <a:spcBef>
                <a:spcPts val="900"/>
              </a:spcBef>
              <a:spcAft>
                <a:spcPts val="0"/>
              </a:spcAft>
              <a:buSzPts val="1400"/>
              <a:buChar char="●"/>
            </a:pPr>
            <a:r>
              <a:rPr lang="en"/>
              <a:t>Pre</a:t>
            </a:r>
            <a:r>
              <a:rPr lang="en"/>
              <a:t>order Traversal:</a:t>
            </a:r>
            <a:endParaRPr/>
          </a:p>
          <a:p>
            <a:pPr indent="457200" lvl="0" marL="457200" rtl="0" algn="l">
              <a:spcBef>
                <a:spcPts val="900"/>
              </a:spcBef>
              <a:spcAft>
                <a:spcPts val="0"/>
              </a:spcAft>
              <a:buNone/>
            </a:pPr>
            <a:r>
              <a:rPr lang="en"/>
              <a:t>Until all nodes are traversed:</a:t>
            </a:r>
            <a:endParaRPr/>
          </a:p>
          <a:p>
            <a:pPr indent="0" lvl="0" marL="914400" rtl="0" algn="l">
              <a:spcBef>
                <a:spcPts val="900"/>
              </a:spcBef>
              <a:spcAft>
                <a:spcPts val="0"/>
              </a:spcAft>
              <a:buNone/>
            </a:pPr>
            <a:r>
              <a:rPr lang="en"/>
              <a:t>	Step1: </a:t>
            </a:r>
            <a:r>
              <a:rPr lang="en"/>
              <a:t>Visit Root Node</a:t>
            </a:r>
            <a:endParaRPr/>
          </a:p>
          <a:p>
            <a:pPr indent="0" lvl="0" marL="914400" rtl="0" algn="l">
              <a:spcBef>
                <a:spcPts val="900"/>
              </a:spcBef>
              <a:spcAft>
                <a:spcPts val="0"/>
              </a:spcAft>
              <a:buNone/>
            </a:pPr>
            <a:r>
              <a:rPr lang="en"/>
              <a:t>	Step2: </a:t>
            </a:r>
            <a:r>
              <a:rPr lang="en"/>
              <a:t>Recursively traverse left subtree.</a:t>
            </a:r>
            <a:endParaRPr/>
          </a:p>
          <a:p>
            <a:pPr indent="0" lvl="0" marL="914400" rtl="0" algn="l">
              <a:spcBef>
                <a:spcPts val="900"/>
              </a:spcBef>
              <a:spcAft>
                <a:spcPts val="0"/>
              </a:spcAft>
              <a:buNone/>
            </a:pPr>
            <a:r>
              <a:rPr lang="en"/>
              <a:t>	Step3: Recursively traverse right subtree.</a:t>
            </a:r>
            <a:endParaRPr/>
          </a:p>
          <a:p>
            <a:pPr indent="0" lvl="0" marL="914400" rtl="0" algn="l">
              <a:spcBef>
                <a:spcPts val="900"/>
              </a:spcBef>
              <a:spcAft>
                <a:spcPts val="0"/>
              </a:spcAft>
              <a:buNone/>
            </a:pPr>
            <a:r>
              <a:t/>
            </a:r>
            <a:endParaRPr/>
          </a:p>
          <a:p>
            <a:pPr indent="0" lvl="0" marL="0" rtl="0" algn="l">
              <a:spcBef>
                <a:spcPts val="900"/>
              </a:spcBef>
              <a:spcAft>
                <a:spcPts val="200"/>
              </a:spcAft>
              <a:buNone/>
            </a:pPr>
            <a:r>
              <a:rPr lang="en"/>
              <a:t>	</a:t>
            </a:r>
            <a:endParaRPr/>
          </a:p>
        </p:txBody>
      </p:sp>
      <p:sp>
        <p:nvSpPr>
          <p:cNvPr id="318" name="Google Shape;318;p47"/>
          <p:cNvSpPr txBox="1"/>
          <p:nvPr/>
        </p:nvSpPr>
        <p:spPr>
          <a:xfrm>
            <a:off x="5436775" y="1421225"/>
            <a:ext cx="3496800" cy="2842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900"/>
              </a:spcBef>
              <a:spcAft>
                <a:spcPts val="0"/>
              </a:spcAft>
              <a:buNone/>
            </a:pPr>
            <a:r>
              <a:rPr lang="en" sz="1500">
                <a:solidFill>
                  <a:srgbClr val="3F3F3F"/>
                </a:solidFill>
                <a:latin typeface="Calibri"/>
                <a:ea typeface="Calibri"/>
                <a:cs typeface="Calibri"/>
                <a:sym typeface="Calibri"/>
              </a:rPr>
              <a:t>Code:</a:t>
            </a:r>
            <a:endParaRPr sz="1500">
              <a:solidFill>
                <a:srgbClr val="3F3F3F"/>
              </a:solidFill>
              <a:latin typeface="Calibri"/>
              <a:ea typeface="Calibri"/>
              <a:cs typeface="Calibri"/>
              <a:sym typeface="Calibri"/>
            </a:endParaRPr>
          </a:p>
          <a:p>
            <a:pPr indent="0" lvl="0" marL="0" rtl="0" algn="l">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preorder(BstNode* root){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cout&lt;&lt;root-&gt;data&lt;&lt;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indent="457200" lvl="0" marL="45720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preorder(root-&gt;left);</a:t>
            </a:r>
            <a:endParaRPr sz="1350">
              <a:solidFill>
                <a:srgbClr val="3A3A3A"/>
              </a:solidFill>
              <a:highlight>
                <a:srgbClr val="FFFFFF"/>
              </a:highlight>
              <a:latin typeface="Courier New"/>
              <a:ea typeface="Courier New"/>
              <a:cs typeface="Courier New"/>
              <a:sym typeface="Courier New"/>
            </a:endParaRPr>
          </a:p>
          <a:p>
            <a:pPr indent="457200" lvl="0" marL="45720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preorder(root-&gt;right);</a:t>
            </a:r>
            <a:endParaRPr sz="1350">
              <a:solidFill>
                <a:srgbClr val="3A3A3A"/>
              </a:solidFill>
              <a:highlight>
                <a:srgbClr val="FFFFFF"/>
              </a:highlight>
              <a:latin typeface="Courier New"/>
              <a:ea typeface="Courier New"/>
              <a:cs typeface="Courier New"/>
              <a:sym typeface="Courier New"/>
            </a:endParaRPr>
          </a:p>
          <a:p>
            <a:pPr indent="0" lvl="0" marL="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a:t>
            </a:r>
            <a:endParaRPr sz="1350">
              <a:solidFill>
                <a:srgbClr val="3A3A3A"/>
              </a:solidFill>
              <a:highlight>
                <a:srgbClr val="FFFFFF"/>
              </a:highlight>
              <a:latin typeface="Courier New"/>
              <a:ea typeface="Courier New"/>
              <a:cs typeface="Courier New"/>
              <a:sym typeface="Courier New"/>
            </a:endParaRPr>
          </a:p>
          <a:p>
            <a:pPr indent="0" lvl="0" marL="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indent="0" lvl="0" marL="0" rtl="0" algn="l">
              <a:lnSpc>
                <a:spcPct val="90000"/>
              </a:lnSpc>
              <a:spcBef>
                <a:spcPts val="900"/>
              </a:spcBef>
              <a:spcAft>
                <a:spcPts val="0"/>
              </a:spcAft>
              <a:buNone/>
            </a:pPr>
            <a:r>
              <a:rPr lang="en" sz="1950">
                <a:solidFill>
                  <a:srgbClr val="3A3A3A"/>
                </a:solidFill>
                <a:highlight>
                  <a:srgbClr val="FFFFFF"/>
                </a:highlight>
                <a:latin typeface="Calibri"/>
                <a:ea typeface="Calibri"/>
                <a:cs typeface="Calibri"/>
                <a:sym typeface="Calibri"/>
              </a:rPr>
              <a:t>Time Complexity: O(n)</a:t>
            </a:r>
            <a:endParaRPr sz="1950">
              <a:solidFill>
                <a:srgbClr val="3A3A3A"/>
              </a:solidFill>
              <a:highlight>
                <a:srgbClr val="FFFFFF"/>
              </a:highlight>
              <a:latin typeface="Calibri"/>
              <a:ea typeface="Calibri"/>
              <a:cs typeface="Calibri"/>
              <a:sym typeface="Calibri"/>
            </a:endParaRPr>
          </a:p>
          <a:p>
            <a:pPr indent="0" lvl="0" marL="0" rtl="0" algn="l">
              <a:lnSpc>
                <a:spcPct val="90000"/>
              </a:lnSpc>
              <a:spcBef>
                <a:spcPts val="900"/>
              </a:spcBef>
              <a:spcAft>
                <a:spcPts val="200"/>
              </a:spcAft>
              <a:buNone/>
            </a:pPr>
            <a:r>
              <a:rPr lang="en" sz="1950">
                <a:solidFill>
                  <a:srgbClr val="3A3A3A"/>
                </a:solidFill>
                <a:highlight>
                  <a:srgbClr val="FFFFFF"/>
                </a:highlight>
                <a:latin typeface="Calibri"/>
                <a:ea typeface="Calibri"/>
                <a:cs typeface="Calibri"/>
                <a:sym typeface="Calibri"/>
              </a:rPr>
              <a:t>Space Complexity: O(h)</a:t>
            </a:r>
            <a:endParaRPr sz="1950">
              <a:solidFill>
                <a:srgbClr val="3A3A3A"/>
              </a:solidFill>
              <a:highlight>
                <a:srgbClr val="FFFFFF"/>
              </a:highlight>
              <a:latin typeface="Calibri"/>
              <a:ea typeface="Calibri"/>
              <a:cs typeface="Calibri"/>
              <a:sym typeface="Calibri"/>
            </a:endParaRPr>
          </a:p>
        </p:txBody>
      </p:sp>
      <p:cxnSp>
        <p:nvCxnSpPr>
          <p:cNvPr id="319" name="Google Shape;319;p47"/>
          <p:cNvCxnSpPr/>
          <p:nvPr/>
        </p:nvCxnSpPr>
        <p:spPr>
          <a:xfrm>
            <a:off x="5177350" y="1861125"/>
            <a:ext cx="11400" cy="254910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Implementation in C++</a:t>
            </a:r>
            <a:endParaRPr/>
          </a:p>
          <a:p>
            <a:pPr indent="0" lvl="0" marL="0" rtl="0" algn="l">
              <a:spcBef>
                <a:spcPts val="0"/>
              </a:spcBef>
              <a:spcAft>
                <a:spcPts val="0"/>
              </a:spcAft>
              <a:buClr>
                <a:schemeClr val="dk1"/>
              </a:buClr>
              <a:buSzPts val="1100"/>
              <a:buFont typeface="Arial"/>
              <a:buNone/>
            </a:pPr>
            <a:r>
              <a:rPr lang="en"/>
              <a:t>(Binary Search Tree) - Traversal</a:t>
            </a:r>
            <a:endParaRPr/>
          </a:p>
        </p:txBody>
      </p:sp>
      <p:sp>
        <p:nvSpPr>
          <p:cNvPr id="325" name="Google Shape;325;p48"/>
          <p:cNvSpPr txBox="1"/>
          <p:nvPr>
            <p:ph idx="1" type="body"/>
          </p:nvPr>
        </p:nvSpPr>
        <p:spPr>
          <a:xfrm>
            <a:off x="552250" y="1421225"/>
            <a:ext cx="4625100" cy="3017400"/>
          </a:xfrm>
          <a:prstGeom prst="rect">
            <a:avLst/>
          </a:prstGeom>
        </p:spPr>
        <p:txBody>
          <a:bodyPr anchorCtr="0" anchor="t" bIns="34275" lIns="0" spcFirstLastPara="1" rIns="0" wrap="square" tIns="34275">
            <a:noAutofit/>
          </a:bodyPr>
          <a:lstStyle/>
          <a:p>
            <a:pPr indent="-317500" lvl="0" marL="457200" rtl="0" algn="l">
              <a:spcBef>
                <a:spcPts val="900"/>
              </a:spcBef>
              <a:spcAft>
                <a:spcPts val="0"/>
              </a:spcAft>
              <a:buSzPts val="1400"/>
              <a:buChar char="●"/>
            </a:pPr>
            <a:r>
              <a:rPr lang="en"/>
              <a:t>Inorder Traversal:</a:t>
            </a:r>
            <a:endParaRPr/>
          </a:p>
          <a:p>
            <a:pPr indent="0" lvl="0" marL="914400" rtl="0" algn="l">
              <a:spcBef>
                <a:spcPts val="900"/>
              </a:spcBef>
              <a:spcAft>
                <a:spcPts val="0"/>
              </a:spcAft>
              <a:buNone/>
            </a:pPr>
            <a:r>
              <a:rPr lang="en"/>
              <a:t>Until all nodes are traversed:</a:t>
            </a:r>
            <a:endParaRPr/>
          </a:p>
          <a:p>
            <a:pPr indent="0" lvl="0" marL="914400" rtl="0" algn="l">
              <a:spcBef>
                <a:spcPts val="900"/>
              </a:spcBef>
              <a:spcAft>
                <a:spcPts val="0"/>
              </a:spcAft>
              <a:buNone/>
            </a:pPr>
            <a:r>
              <a:rPr lang="en"/>
              <a:t>	Step1: Recursively traverse left subtree.</a:t>
            </a:r>
            <a:endParaRPr/>
          </a:p>
          <a:p>
            <a:pPr indent="0" lvl="0" marL="914400" rtl="0" algn="l">
              <a:spcBef>
                <a:spcPts val="900"/>
              </a:spcBef>
              <a:spcAft>
                <a:spcPts val="0"/>
              </a:spcAft>
              <a:buNone/>
            </a:pPr>
            <a:r>
              <a:rPr lang="en"/>
              <a:t>	Step2: Visit Root Node</a:t>
            </a:r>
            <a:endParaRPr/>
          </a:p>
          <a:p>
            <a:pPr indent="0" lvl="0" marL="914400" rtl="0" algn="l">
              <a:spcBef>
                <a:spcPts val="900"/>
              </a:spcBef>
              <a:spcAft>
                <a:spcPts val="0"/>
              </a:spcAft>
              <a:buNone/>
            </a:pPr>
            <a:r>
              <a:rPr lang="en"/>
              <a:t>	Step3: Recursively traverse right subtree.</a:t>
            </a:r>
            <a:endParaRPr/>
          </a:p>
          <a:p>
            <a:pPr indent="0" lvl="0" marL="914400" rtl="0" algn="l">
              <a:spcBef>
                <a:spcPts val="900"/>
              </a:spcBef>
              <a:spcAft>
                <a:spcPts val="0"/>
              </a:spcAft>
              <a:buNone/>
            </a:pPr>
            <a:r>
              <a:t/>
            </a:r>
            <a:endParaRPr/>
          </a:p>
          <a:p>
            <a:pPr indent="0" lvl="0" marL="0" rtl="0" algn="l">
              <a:spcBef>
                <a:spcPts val="900"/>
              </a:spcBef>
              <a:spcAft>
                <a:spcPts val="200"/>
              </a:spcAft>
              <a:buNone/>
            </a:pPr>
            <a:r>
              <a:rPr lang="en"/>
              <a:t>	</a:t>
            </a:r>
            <a:endParaRPr/>
          </a:p>
        </p:txBody>
      </p:sp>
      <p:sp>
        <p:nvSpPr>
          <p:cNvPr id="326" name="Google Shape;326;p48"/>
          <p:cNvSpPr txBox="1"/>
          <p:nvPr/>
        </p:nvSpPr>
        <p:spPr>
          <a:xfrm>
            <a:off x="5436775" y="1421225"/>
            <a:ext cx="3496800" cy="2842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900"/>
              </a:spcBef>
              <a:spcAft>
                <a:spcPts val="0"/>
              </a:spcAft>
              <a:buClr>
                <a:schemeClr val="dk1"/>
              </a:buClr>
              <a:buSzPts val="1100"/>
              <a:buFont typeface="Arial"/>
              <a:buNone/>
            </a:pPr>
            <a:r>
              <a:rPr lang="en" sz="1500">
                <a:solidFill>
                  <a:srgbClr val="3F3F3F"/>
                </a:solidFill>
                <a:latin typeface="Calibri"/>
                <a:ea typeface="Calibri"/>
                <a:cs typeface="Calibri"/>
                <a:sym typeface="Calibri"/>
              </a:rPr>
              <a:t>Code:</a:t>
            </a:r>
            <a:endParaRPr sz="1500">
              <a:solidFill>
                <a:srgbClr val="3F3F3F"/>
              </a:solidFill>
              <a:latin typeface="Calibri"/>
              <a:ea typeface="Calibri"/>
              <a:cs typeface="Calibri"/>
              <a:sym typeface="Calibri"/>
            </a:endParaRPr>
          </a:p>
          <a:p>
            <a:pPr indent="0" lvl="0" marL="0" rtl="0" algn="l">
              <a:lnSpc>
                <a:spcPct val="90000"/>
              </a:lnSpc>
              <a:spcBef>
                <a:spcPts val="900"/>
              </a:spcBef>
              <a:spcAft>
                <a:spcPts val="0"/>
              </a:spcAft>
              <a:buClr>
                <a:schemeClr val="dk1"/>
              </a:buClr>
              <a:buSzPts val="1100"/>
              <a:buFont typeface="Arial"/>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inorder(BstNode* root){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90000"/>
              </a:lnSpc>
              <a:spcBef>
                <a:spcPts val="900"/>
              </a:spcBef>
              <a:spcAft>
                <a:spcPts val="0"/>
              </a:spcAft>
              <a:buClr>
                <a:schemeClr val="dk1"/>
              </a:buClr>
              <a:buSzPts val="1100"/>
              <a:buFont typeface="Arial"/>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endParaRPr sz="1350">
              <a:solidFill>
                <a:srgbClr val="3A3A3A"/>
              </a:solidFill>
              <a:highlight>
                <a:srgbClr val="FFFFFF"/>
              </a:highlight>
              <a:latin typeface="Courier New"/>
              <a:ea typeface="Courier New"/>
              <a:cs typeface="Courier New"/>
              <a:sym typeface="Courier New"/>
            </a:endParaRPr>
          </a:p>
          <a:p>
            <a:pPr indent="457200" lvl="0" marL="457200" rtl="0" algn="l">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inorder(root-&gt;left);</a:t>
            </a:r>
            <a:endParaRPr sz="1350">
              <a:solidFill>
                <a:srgbClr val="3A3A3A"/>
              </a:solidFill>
              <a:highlight>
                <a:srgbClr val="FFFFFF"/>
              </a:highlight>
              <a:latin typeface="Courier New"/>
              <a:ea typeface="Courier New"/>
              <a:cs typeface="Courier New"/>
              <a:sym typeface="Courier New"/>
            </a:endParaRPr>
          </a:p>
          <a:p>
            <a:pPr indent="457200" lvl="0" marL="457200" rtl="0" algn="l">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cout&lt;&lt;root-&gt;data&lt;&lt;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indent="457200" lvl="0" marL="457200" rtl="0" algn="l">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inorder(root-&gt;right);</a:t>
            </a:r>
            <a:endParaRPr sz="1350">
              <a:solidFill>
                <a:srgbClr val="3A3A3A"/>
              </a:solidFill>
              <a:highlight>
                <a:srgbClr val="FFFFFF"/>
              </a:highlight>
              <a:latin typeface="Courier New"/>
              <a:ea typeface="Courier New"/>
              <a:cs typeface="Courier New"/>
              <a:sym typeface="Courier New"/>
            </a:endParaRPr>
          </a:p>
          <a:p>
            <a:pPr indent="0" lvl="0" marL="0" rtl="0" algn="l">
              <a:lnSpc>
                <a:spcPct val="90000"/>
              </a:lnSpc>
              <a:spcBef>
                <a:spcPts val="900"/>
              </a:spcBef>
              <a:spcAft>
                <a:spcPts val="0"/>
              </a:spcAft>
              <a:buClr>
                <a:schemeClr val="dk1"/>
              </a:buClr>
              <a:buSzPts val="1100"/>
              <a:buFont typeface="Arial"/>
              <a:buNone/>
            </a:pPr>
            <a:r>
              <a:rPr lang="en" sz="1350">
                <a:solidFill>
                  <a:srgbClr val="3A3A3A"/>
                </a:solidFill>
                <a:highlight>
                  <a:srgbClr val="FFFFFF"/>
                </a:highlight>
                <a:latin typeface="Courier New"/>
                <a:ea typeface="Courier New"/>
                <a:cs typeface="Courier New"/>
                <a:sym typeface="Courier New"/>
              </a:rPr>
              <a:t>    }</a:t>
            </a:r>
            <a:endParaRPr sz="1350">
              <a:solidFill>
                <a:srgbClr val="3A3A3A"/>
              </a:solidFill>
              <a:highlight>
                <a:srgbClr val="FFFFFF"/>
              </a:highlight>
              <a:latin typeface="Courier New"/>
              <a:ea typeface="Courier New"/>
              <a:cs typeface="Courier New"/>
              <a:sym typeface="Courier New"/>
            </a:endParaRPr>
          </a:p>
          <a:p>
            <a:pPr indent="0" lvl="0" marL="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indent="0" lvl="0" marL="0" rtl="0" algn="l">
              <a:lnSpc>
                <a:spcPct val="90000"/>
              </a:lnSpc>
              <a:spcBef>
                <a:spcPts val="900"/>
              </a:spcBef>
              <a:spcAft>
                <a:spcPts val="0"/>
              </a:spcAft>
              <a:buNone/>
            </a:pPr>
            <a:r>
              <a:rPr lang="en" sz="1950">
                <a:solidFill>
                  <a:srgbClr val="3A3A3A"/>
                </a:solidFill>
                <a:highlight>
                  <a:srgbClr val="FFFFFF"/>
                </a:highlight>
                <a:latin typeface="Calibri"/>
                <a:ea typeface="Calibri"/>
                <a:cs typeface="Calibri"/>
                <a:sym typeface="Calibri"/>
              </a:rPr>
              <a:t>Time Complexity: O(n)</a:t>
            </a:r>
            <a:endParaRPr sz="1950">
              <a:solidFill>
                <a:srgbClr val="3A3A3A"/>
              </a:solidFill>
              <a:highlight>
                <a:srgbClr val="FFFFFF"/>
              </a:highlight>
              <a:latin typeface="Calibri"/>
              <a:ea typeface="Calibri"/>
              <a:cs typeface="Calibri"/>
              <a:sym typeface="Calibri"/>
            </a:endParaRPr>
          </a:p>
          <a:p>
            <a:pPr indent="0" lvl="0" marL="0" rtl="0" algn="l">
              <a:lnSpc>
                <a:spcPct val="90000"/>
              </a:lnSpc>
              <a:spcBef>
                <a:spcPts val="900"/>
              </a:spcBef>
              <a:spcAft>
                <a:spcPts val="200"/>
              </a:spcAft>
              <a:buNone/>
            </a:pPr>
            <a:r>
              <a:rPr lang="en" sz="1950">
                <a:solidFill>
                  <a:srgbClr val="3A3A3A"/>
                </a:solidFill>
                <a:highlight>
                  <a:srgbClr val="FFFFFF"/>
                </a:highlight>
                <a:latin typeface="Calibri"/>
                <a:ea typeface="Calibri"/>
                <a:cs typeface="Calibri"/>
                <a:sym typeface="Calibri"/>
              </a:rPr>
              <a:t>Space Complexity: O(h)</a:t>
            </a:r>
            <a:endParaRPr sz="1950">
              <a:solidFill>
                <a:srgbClr val="3A3A3A"/>
              </a:solidFill>
              <a:highlight>
                <a:srgbClr val="FFFFFF"/>
              </a:highlight>
              <a:latin typeface="Calibri"/>
              <a:ea typeface="Calibri"/>
              <a:cs typeface="Calibri"/>
              <a:sym typeface="Calibri"/>
            </a:endParaRPr>
          </a:p>
        </p:txBody>
      </p:sp>
      <p:cxnSp>
        <p:nvCxnSpPr>
          <p:cNvPr id="327" name="Google Shape;327;p48"/>
          <p:cNvCxnSpPr/>
          <p:nvPr/>
        </p:nvCxnSpPr>
        <p:spPr>
          <a:xfrm>
            <a:off x="5177350" y="1861125"/>
            <a:ext cx="11400" cy="254910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Implementation in C++</a:t>
            </a:r>
            <a:endParaRPr/>
          </a:p>
          <a:p>
            <a:pPr indent="0" lvl="0" marL="0" rtl="0" algn="l">
              <a:spcBef>
                <a:spcPts val="0"/>
              </a:spcBef>
              <a:spcAft>
                <a:spcPts val="0"/>
              </a:spcAft>
              <a:buNone/>
            </a:pPr>
            <a:r>
              <a:rPr lang="en"/>
              <a:t>(Binary Search Tree) - Traversal</a:t>
            </a:r>
            <a:endParaRPr/>
          </a:p>
        </p:txBody>
      </p:sp>
      <p:sp>
        <p:nvSpPr>
          <p:cNvPr id="333" name="Google Shape;333;p49"/>
          <p:cNvSpPr txBox="1"/>
          <p:nvPr>
            <p:ph idx="1" type="body"/>
          </p:nvPr>
        </p:nvSpPr>
        <p:spPr>
          <a:xfrm>
            <a:off x="552250" y="1421225"/>
            <a:ext cx="4625100" cy="3017400"/>
          </a:xfrm>
          <a:prstGeom prst="rect">
            <a:avLst/>
          </a:prstGeom>
        </p:spPr>
        <p:txBody>
          <a:bodyPr anchorCtr="0" anchor="t" bIns="34275" lIns="0" spcFirstLastPara="1" rIns="0" wrap="square" tIns="34275">
            <a:noAutofit/>
          </a:bodyPr>
          <a:lstStyle/>
          <a:p>
            <a:pPr indent="-317500" lvl="0" marL="457200" rtl="0" algn="l">
              <a:spcBef>
                <a:spcPts val="900"/>
              </a:spcBef>
              <a:spcAft>
                <a:spcPts val="0"/>
              </a:spcAft>
              <a:buSzPts val="1400"/>
              <a:buChar char="●"/>
            </a:pPr>
            <a:r>
              <a:rPr lang="en"/>
              <a:t>Postorder Traversal:</a:t>
            </a:r>
            <a:endParaRPr/>
          </a:p>
          <a:p>
            <a:pPr indent="457200" lvl="0" marL="457200" rtl="0" algn="l">
              <a:spcBef>
                <a:spcPts val="900"/>
              </a:spcBef>
              <a:spcAft>
                <a:spcPts val="0"/>
              </a:spcAft>
              <a:buNone/>
            </a:pPr>
            <a:r>
              <a:rPr lang="en"/>
              <a:t>Until all nodes are traversed:</a:t>
            </a:r>
            <a:endParaRPr/>
          </a:p>
          <a:p>
            <a:pPr indent="0" lvl="0" marL="914400" rtl="0" algn="l">
              <a:spcBef>
                <a:spcPts val="900"/>
              </a:spcBef>
              <a:spcAft>
                <a:spcPts val="0"/>
              </a:spcAft>
              <a:buNone/>
            </a:pPr>
            <a:r>
              <a:rPr lang="en"/>
              <a:t>	Step1: </a:t>
            </a:r>
            <a:r>
              <a:rPr lang="en"/>
              <a:t>Recursively traverse left subtree.</a:t>
            </a:r>
            <a:endParaRPr/>
          </a:p>
          <a:p>
            <a:pPr indent="0" lvl="0" marL="914400" rtl="0" algn="l">
              <a:spcBef>
                <a:spcPts val="900"/>
              </a:spcBef>
              <a:spcAft>
                <a:spcPts val="0"/>
              </a:spcAft>
              <a:buNone/>
            </a:pPr>
            <a:r>
              <a:rPr lang="en"/>
              <a:t>	Step2: Recursively traverse </a:t>
            </a:r>
            <a:r>
              <a:rPr lang="en"/>
              <a:t>right</a:t>
            </a:r>
            <a:r>
              <a:rPr lang="en"/>
              <a:t> subtree.</a:t>
            </a:r>
            <a:endParaRPr/>
          </a:p>
          <a:p>
            <a:pPr indent="0" lvl="0" marL="914400" rtl="0" algn="l">
              <a:spcBef>
                <a:spcPts val="900"/>
              </a:spcBef>
              <a:spcAft>
                <a:spcPts val="0"/>
              </a:spcAft>
              <a:buNone/>
            </a:pPr>
            <a:r>
              <a:rPr lang="en"/>
              <a:t>	Step3: </a:t>
            </a:r>
            <a:r>
              <a:rPr lang="en"/>
              <a:t>Visit Root Node</a:t>
            </a:r>
            <a:endParaRPr/>
          </a:p>
          <a:p>
            <a:pPr indent="0" lvl="0" marL="914400" rtl="0" algn="l">
              <a:spcBef>
                <a:spcPts val="900"/>
              </a:spcBef>
              <a:spcAft>
                <a:spcPts val="0"/>
              </a:spcAft>
              <a:buNone/>
            </a:pPr>
            <a:r>
              <a:t/>
            </a:r>
            <a:endParaRPr/>
          </a:p>
          <a:p>
            <a:pPr indent="0" lvl="0" marL="0" rtl="0" algn="l">
              <a:spcBef>
                <a:spcPts val="900"/>
              </a:spcBef>
              <a:spcAft>
                <a:spcPts val="200"/>
              </a:spcAft>
              <a:buNone/>
            </a:pPr>
            <a:r>
              <a:rPr lang="en"/>
              <a:t>	</a:t>
            </a:r>
            <a:endParaRPr/>
          </a:p>
        </p:txBody>
      </p:sp>
      <p:sp>
        <p:nvSpPr>
          <p:cNvPr id="334" name="Google Shape;334;p49"/>
          <p:cNvSpPr txBox="1"/>
          <p:nvPr/>
        </p:nvSpPr>
        <p:spPr>
          <a:xfrm>
            <a:off x="5436775" y="1421225"/>
            <a:ext cx="3496800" cy="2842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900"/>
              </a:spcBef>
              <a:spcAft>
                <a:spcPts val="0"/>
              </a:spcAft>
              <a:buNone/>
            </a:pPr>
            <a:r>
              <a:rPr lang="en" sz="1500">
                <a:solidFill>
                  <a:srgbClr val="3F3F3F"/>
                </a:solidFill>
                <a:latin typeface="Calibri"/>
                <a:ea typeface="Calibri"/>
                <a:cs typeface="Calibri"/>
                <a:sym typeface="Calibri"/>
              </a:rPr>
              <a:t>Code:</a:t>
            </a:r>
            <a:endParaRPr sz="1500">
              <a:solidFill>
                <a:srgbClr val="3F3F3F"/>
              </a:solidFill>
              <a:latin typeface="Calibri"/>
              <a:ea typeface="Calibri"/>
              <a:cs typeface="Calibri"/>
              <a:sym typeface="Calibri"/>
            </a:endParaRPr>
          </a:p>
          <a:p>
            <a:pPr indent="0" lvl="0" marL="0" rtl="0" algn="l">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postorder(BstNode* root){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9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postorder(root-&gt;left);</a:t>
            </a:r>
            <a:endParaRPr sz="1350">
              <a:solidFill>
                <a:srgbClr val="3A3A3A"/>
              </a:solidFill>
              <a:highlight>
                <a:srgbClr val="FFFFFF"/>
              </a:highlight>
              <a:latin typeface="Courier New"/>
              <a:ea typeface="Courier New"/>
              <a:cs typeface="Courier New"/>
              <a:sym typeface="Courier New"/>
            </a:endParaRPr>
          </a:p>
          <a:p>
            <a:pPr indent="457200" lvl="0" marL="45720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postorder(root-&gt;right);</a:t>
            </a:r>
            <a:endParaRPr sz="1350">
              <a:solidFill>
                <a:srgbClr val="3A3A3A"/>
              </a:solidFill>
              <a:highlight>
                <a:srgbClr val="FFFFFF"/>
              </a:highlight>
              <a:latin typeface="Courier New"/>
              <a:ea typeface="Courier New"/>
              <a:cs typeface="Courier New"/>
              <a:sym typeface="Courier New"/>
            </a:endParaRPr>
          </a:p>
          <a:p>
            <a:pPr indent="457200" lvl="0" marL="45720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cout&lt;&lt;root-&gt;data&lt;&lt;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indent="0" lvl="0" marL="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    }</a:t>
            </a:r>
            <a:endParaRPr sz="1350">
              <a:solidFill>
                <a:srgbClr val="3A3A3A"/>
              </a:solidFill>
              <a:highlight>
                <a:srgbClr val="FFFFFF"/>
              </a:highlight>
              <a:latin typeface="Courier New"/>
              <a:ea typeface="Courier New"/>
              <a:cs typeface="Courier New"/>
              <a:sym typeface="Courier New"/>
            </a:endParaRPr>
          </a:p>
          <a:p>
            <a:pPr indent="0" lvl="0" marL="0" rtl="0" algn="l">
              <a:lnSpc>
                <a:spcPct val="9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indent="0" lvl="0" marL="0" rtl="0" algn="l">
              <a:lnSpc>
                <a:spcPct val="90000"/>
              </a:lnSpc>
              <a:spcBef>
                <a:spcPts val="900"/>
              </a:spcBef>
              <a:spcAft>
                <a:spcPts val="0"/>
              </a:spcAft>
              <a:buNone/>
            </a:pPr>
            <a:r>
              <a:rPr lang="en" sz="1950">
                <a:solidFill>
                  <a:srgbClr val="3A3A3A"/>
                </a:solidFill>
                <a:highlight>
                  <a:srgbClr val="FFFFFF"/>
                </a:highlight>
                <a:latin typeface="Calibri"/>
                <a:ea typeface="Calibri"/>
                <a:cs typeface="Calibri"/>
                <a:sym typeface="Calibri"/>
              </a:rPr>
              <a:t>Time Complexity: O(n)</a:t>
            </a:r>
            <a:endParaRPr sz="1950">
              <a:solidFill>
                <a:srgbClr val="3A3A3A"/>
              </a:solidFill>
              <a:highlight>
                <a:srgbClr val="FFFFFF"/>
              </a:highlight>
              <a:latin typeface="Calibri"/>
              <a:ea typeface="Calibri"/>
              <a:cs typeface="Calibri"/>
              <a:sym typeface="Calibri"/>
            </a:endParaRPr>
          </a:p>
          <a:p>
            <a:pPr indent="0" lvl="0" marL="0" rtl="0" algn="l">
              <a:lnSpc>
                <a:spcPct val="90000"/>
              </a:lnSpc>
              <a:spcBef>
                <a:spcPts val="900"/>
              </a:spcBef>
              <a:spcAft>
                <a:spcPts val="200"/>
              </a:spcAft>
              <a:buNone/>
            </a:pPr>
            <a:r>
              <a:rPr lang="en" sz="1950">
                <a:solidFill>
                  <a:srgbClr val="3A3A3A"/>
                </a:solidFill>
                <a:highlight>
                  <a:srgbClr val="FFFFFF"/>
                </a:highlight>
                <a:latin typeface="Calibri"/>
                <a:ea typeface="Calibri"/>
                <a:cs typeface="Calibri"/>
                <a:sym typeface="Calibri"/>
              </a:rPr>
              <a:t>Space Complexity: O(h)</a:t>
            </a:r>
            <a:endParaRPr sz="1950">
              <a:solidFill>
                <a:srgbClr val="3A3A3A"/>
              </a:solidFill>
              <a:highlight>
                <a:srgbClr val="FFFFFF"/>
              </a:highlight>
              <a:latin typeface="Calibri"/>
              <a:ea typeface="Calibri"/>
              <a:cs typeface="Calibri"/>
              <a:sym typeface="Calibri"/>
            </a:endParaRPr>
          </a:p>
        </p:txBody>
      </p:sp>
      <p:cxnSp>
        <p:nvCxnSpPr>
          <p:cNvPr id="335" name="Google Shape;335;p49"/>
          <p:cNvCxnSpPr/>
          <p:nvPr/>
        </p:nvCxnSpPr>
        <p:spPr>
          <a:xfrm>
            <a:off x="5177350" y="1861125"/>
            <a:ext cx="11400" cy="254910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552250" y="214950"/>
            <a:ext cx="82683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Implementation in C++</a:t>
            </a:r>
            <a:endParaRPr/>
          </a:p>
          <a:p>
            <a:pPr indent="0" lvl="0" marL="0" rtl="0" algn="l">
              <a:spcBef>
                <a:spcPts val="0"/>
              </a:spcBef>
              <a:spcAft>
                <a:spcPts val="0"/>
              </a:spcAft>
              <a:buNone/>
            </a:pPr>
            <a:r>
              <a:rPr lang="en"/>
              <a:t>(Binary Search Tree) - Level Order Traversal</a:t>
            </a:r>
            <a:endParaRPr/>
          </a:p>
        </p:txBody>
      </p:sp>
      <p:sp>
        <p:nvSpPr>
          <p:cNvPr id="341" name="Google Shape;341;p50"/>
          <p:cNvSpPr txBox="1"/>
          <p:nvPr>
            <p:ph idx="1" type="body"/>
          </p:nvPr>
        </p:nvSpPr>
        <p:spPr>
          <a:xfrm>
            <a:off x="174700" y="3395150"/>
            <a:ext cx="3338700" cy="5598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rPr lang="en" sz="1650"/>
              <a:t>Level Order: F, D, J, B, E, G, K, A, C, I, H</a:t>
            </a:r>
            <a:endParaRPr sz="1650"/>
          </a:p>
        </p:txBody>
      </p:sp>
      <p:sp>
        <p:nvSpPr>
          <p:cNvPr id="342" name="Google Shape;342;p50"/>
          <p:cNvSpPr txBox="1"/>
          <p:nvPr/>
        </p:nvSpPr>
        <p:spPr>
          <a:xfrm>
            <a:off x="3498950" y="1229475"/>
            <a:ext cx="6017700" cy="38124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void</a:t>
            </a:r>
            <a:r>
              <a:rPr lang="en" sz="1350">
                <a:solidFill>
                  <a:srgbClr val="3A3A3A"/>
                </a:solidFill>
                <a:highlight>
                  <a:srgbClr val="FFFFFF"/>
                </a:highlight>
                <a:latin typeface="Courier New"/>
                <a:ea typeface="Courier New"/>
                <a:cs typeface="Courier New"/>
                <a:sym typeface="Courier New"/>
              </a:rPr>
              <a:t> LevelOrder(BstNode* root){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if</a:t>
            </a:r>
            <a:r>
              <a:rPr lang="en" sz="1350">
                <a:solidFill>
                  <a:srgbClr val="3A3A3A"/>
                </a:solidFill>
                <a:highlight>
                  <a:srgbClr val="FFFFFF"/>
                </a:highlight>
                <a:latin typeface="Courier New"/>
                <a:ea typeface="Courier New"/>
                <a:cs typeface="Courier New"/>
                <a:sym typeface="Courier New"/>
              </a:rPr>
              <a:t> (root == NULL)</a:t>
            </a:r>
            <a:r>
              <a:rPr lang="en" sz="1350">
                <a:solidFill>
                  <a:srgbClr val="4A86E8"/>
                </a:solidFill>
                <a:highlight>
                  <a:srgbClr val="FFFFFF"/>
                </a:highlight>
                <a:latin typeface="Courier New"/>
                <a:ea typeface="Courier New"/>
                <a:cs typeface="Courier New"/>
                <a:sym typeface="Courier New"/>
              </a:rPr>
              <a:t>return</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queue&lt;BstNode*&gt; Q;</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Q.push(root);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00FF00"/>
                </a:solidFill>
                <a:highlight>
                  <a:srgbClr val="FFFFFF"/>
                </a:highlight>
                <a:latin typeface="Courier New"/>
                <a:ea typeface="Courier New"/>
                <a:cs typeface="Courier New"/>
                <a:sym typeface="Courier New"/>
              </a:rPr>
              <a:t>//while there is at least one discovered node</a:t>
            </a:r>
            <a:endParaRPr sz="1350">
              <a:solidFill>
                <a:srgbClr val="00FF00"/>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while</a:t>
            </a:r>
            <a:r>
              <a:rPr lang="en" sz="1350">
                <a:solidFill>
                  <a:srgbClr val="3A3A3A"/>
                </a:solidFill>
                <a:highlight>
                  <a:srgbClr val="FFFFFF"/>
                </a:highlight>
                <a:latin typeface="Courier New"/>
                <a:ea typeface="Courier New"/>
                <a:cs typeface="Courier New"/>
                <a:sym typeface="Courier New"/>
              </a:rPr>
              <a:t>(!Q.empty()){</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BstNode* current = Q.front();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cout&lt;&lt;current-&gt;data&lt;&lt;</a:t>
            </a:r>
            <a:r>
              <a:rPr lang="en" sz="1350">
                <a:solidFill>
                  <a:srgbClr val="FF0000"/>
                </a:solidFill>
                <a:highlight>
                  <a:srgbClr val="FFFFFF"/>
                </a:highlight>
                <a:latin typeface="Courier New"/>
                <a:ea typeface="Courier New"/>
                <a:cs typeface="Courier New"/>
                <a:sym typeface="Courier New"/>
              </a:rPr>
              <a:t>” “</a:t>
            </a: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a:t>
            </a:r>
            <a:r>
              <a:rPr lang="en" sz="1350">
                <a:solidFill>
                  <a:srgbClr val="4A86E8"/>
                </a:solidFill>
                <a:highlight>
                  <a:srgbClr val="FFFFFF"/>
                </a:highlight>
                <a:latin typeface="Courier New"/>
                <a:ea typeface="Courier New"/>
                <a:cs typeface="Courier New"/>
                <a:sym typeface="Courier New"/>
              </a:rPr>
              <a:t>f</a:t>
            </a:r>
            <a:r>
              <a:rPr lang="en" sz="1350">
                <a:solidFill>
                  <a:srgbClr val="3A3A3A"/>
                </a:solidFill>
                <a:highlight>
                  <a:srgbClr val="FFFFFF"/>
                </a:highlight>
                <a:latin typeface="Courier New"/>
                <a:ea typeface="Courier New"/>
                <a:cs typeface="Courier New"/>
                <a:sym typeface="Courier New"/>
              </a:rPr>
              <a:t>(current-&gt;left !=NULL) Q.push(current-&gt;left);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4A86E8"/>
                </a:solidFill>
                <a:highlight>
                  <a:srgbClr val="FFFFFF"/>
                </a:highlight>
                <a:latin typeface="Courier New"/>
                <a:ea typeface="Courier New"/>
                <a:cs typeface="Courier New"/>
                <a:sym typeface="Courier New"/>
              </a:rPr>
              <a:t>i</a:t>
            </a:r>
            <a:r>
              <a:rPr lang="en" sz="1350">
                <a:solidFill>
                  <a:srgbClr val="4A86E8"/>
                </a:solidFill>
                <a:highlight>
                  <a:srgbClr val="FFFFFF"/>
                </a:highlight>
                <a:latin typeface="Courier New"/>
                <a:ea typeface="Courier New"/>
                <a:cs typeface="Courier New"/>
                <a:sym typeface="Courier New"/>
              </a:rPr>
              <a:t>f</a:t>
            </a:r>
            <a:r>
              <a:rPr lang="en" sz="1350">
                <a:solidFill>
                  <a:srgbClr val="3A3A3A"/>
                </a:solidFill>
                <a:highlight>
                  <a:srgbClr val="FFFFFF"/>
                </a:highlight>
                <a:latin typeface="Courier New"/>
                <a:ea typeface="Courier New"/>
                <a:cs typeface="Courier New"/>
                <a:sym typeface="Courier New"/>
              </a:rPr>
              <a:t>(current-&gt;right !=NULL) Q.push(current-&gt;right);</a:t>
            </a:r>
            <a:endParaRPr sz="1350">
              <a:solidFill>
                <a:srgbClr val="3A3A3A"/>
              </a:solidFill>
              <a:highlight>
                <a:srgbClr val="FFFFFF"/>
              </a:highlight>
              <a:latin typeface="Courier New"/>
              <a:ea typeface="Courier New"/>
              <a:cs typeface="Courier New"/>
              <a:sym typeface="Courier New"/>
            </a:endParaRPr>
          </a:p>
          <a:p>
            <a:pPr indent="457200" lvl="0" marL="0" rtl="0" algn="l">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Q.pop();   }   </a:t>
            </a:r>
            <a:r>
              <a:rPr lang="en" sz="1350">
                <a:solidFill>
                  <a:srgbClr val="00FF00"/>
                </a:solidFill>
                <a:highlight>
                  <a:srgbClr val="FFFFFF"/>
                </a:highlight>
                <a:latin typeface="Courier New"/>
                <a:ea typeface="Courier New"/>
                <a:cs typeface="Courier New"/>
                <a:sym typeface="Courier New"/>
              </a:rPr>
              <a:t>//removing the element at front</a:t>
            </a:r>
            <a:endParaRPr sz="1350">
              <a:highlight>
                <a:srgbClr val="FFFFFF"/>
              </a:highlight>
              <a:latin typeface="Courier New"/>
              <a:ea typeface="Courier New"/>
              <a:cs typeface="Courier New"/>
              <a:sym typeface="Courier New"/>
            </a:endParaRPr>
          </a:p>
          <a:p>
            <a:pPr indent="0" lvl="0" marL="0" rtl="0" algn="l">
              <a:lnSpc>
                <a:spcPct val="70000"/>
              </a:lnSpc>
              <a:spcBef>
                <a:spcPts val="900"/>
              </a:spcBef>
              <a:spcAft>
                <a:spcPts val="0"/>
              </a:spcAft>
              <a:buNone/>
            </a:pPr>
            <a:r>
              <a:rPr lang="en" sz="1350">
                <a:solidFill>
                  <a:srgbClr val="3A3A3A"/>
                </a:solidFill>
                <a:highlight>
                  <a:srgbClr val="FFFFFF"/>
                </a:highlight>
                <a:latin typeface="Courier New"/>
                <a:ea typeface="Courier New"/>
                <a:cs typeface="Courier New"/>
                <a:sym typeface="Courier New"/>
              </a:rPr>
              <a:t>}</a:t>
            </a:r>
            <a:endParaRPr sz="1350">
              <a:solidFill>
                <a:srgbClr val="3A3A3A"/>
              </a:solidFill>
              <a:highlight>
                <a:srgbClr val="FFFFFF"/>
              </a:highlight>
              <a:latin typeface="Courier New"/>
              <a:ea typeface="Courier New"/>
              <a:cs typeface="Courier New"/>
              <a:sym typeface="Courier New"/>
            </a:endParaRPr>
          </a:p>
          <a:p>
            <a:pPr indent="0" lvl="0" marL="0" rtl="0" algn="l">
              <a:lnSpc>
                <a:spcPct val="70000"/>
              </a:lnSpc>
              <a:spcBef>
                <a:spcPts val="900"/>
              </a:spcBef>
              <a:spcAft>
                <a:spcPts val="200"/>
              </a:spcAft>
              <a:buNone/>
            </a:pPr>
            <a:r>
              <a:t/>
            </a:r>
            <a:endParaRPr sz="1350">
              <a:solidFill>
                <a:srgbClr val="3A3A3A"/>
              </a:solidFill>
              <a:highlight>
                <a:srgbClr val="FFFFFF"/>
              </a:highlight>
              <a:latin typeface="Courier New"/>
              <a:ea typeface="Courier New"/>
              <a:cs typeface="Courier New"/>
              <a:sym typeface="Courier New"/>
            </a:endParaRPr>
          </a:p>
        </p:txBody>
      </p:sp>
      <p:cxnSp>
        <p:nvCxnSpPr>
          <p:cNvPr id="343" name="Google Shape;343;p50"/>
          <p:cNvCxnSpPr/>
          <p:nvPr/>
        </p:nvCxnSpPr>
        <p:spPr>
          <a:xfrm>
            <a:off x="3422750" y="1714475"/>
            <a:ext cx="11400" cy="2549100"/>
          </a:xfrm>
          <a:prstGeom prst="straightConnector1">
            <a:avLst/>
          </a:prstGeom>
          <a:noFill/>
          <a:ln cap="flat" cmpd="sng" w="9525">
            <a:solidFill>
              <a:srgbClr val="CCCCCC"/>
            </a:solidFill>
            <a:prstDash val="solid"/>
            <a:round/>
            <a:headEnd len="med" w="med" type="none"/>
            <a:tailEnd len="med" w="med" type="none"/>
          </a:ln>
        </p:spPr>
      </p:cxnSp>
      <p:pic>
        <p:nvPicPr>
          <p:cNvPr id="344" name="Google Shape;344;p50"/>
          <p:cNvPicPr preferRelativeResize="0"/>
          <p:nvPr/>
        </p:nvPicPr>
        <p:blipFill>
          <a:blip r:embed="rId3">
            <a:alphaModFix/>
          </a:blip>
          <a:stretch>
            <a:fillRect/>
          </a:stretch>
        </p:blipFill>
        <p:spPr>
          <a:xfrm>
            <a:off x="598250" y="1379250"/>
            <a:ext cx="2538059" cy="2092100"/>
          </a:xfrm>
          <a:prstGeom prst="rect">
            <a:avLst/>
          </a:prstGeom>
          <a:noFill/>
          <a:ln>
            <a:noFill/>
          </a:ln>
        </p:spPr>
      </p:pic>
      <p:pic>
        <p:nvPicPr>
          <p:cNvPr id="345" name="Google Shape;345;p50"/>
          <p:cNvPicPr preferRelativeResize="0"/>
          <p:nvPr/>
        </p:nvPicPr>
        <p:blipFill rotWithShape="1">
          <a:blip r:embed="rId4">
            <a:alphaModFix/>
          </a:blip>
          <a:srcRect b="36265" l="0" r="0" t="0"/>
          <a:stretch/>
        </p:blipFill>
        <p:spPr>
          <a:xfrm>
            <a:off x="184050" y="3946099"/>
            <a:ext cx="1584100" cy="409950"/>
          </a:xfrm>
          <a:prstGeom prst="rect">
            <a:avLst/>
          </a:prstGeom>
          <a:noFill/>
          <a:ln>
            <a:noFill/>
          </a:ln>
        </p:spPr>
      </p:pic>
      <p:sp>
        <p:nvSpPr>
          <p:cNvPr id="346" name="Google Shape;346;p50"/>
          <p:cNvSpPr txBox="1"/>
          <p:nvPr/>
        </p:nvSpPr>
        <p:spPr>
          <a:xfrm>
            <a:off x="1725525" y="3668625"/>
            <a:ext cx="1534200" cy="800700"/>
          </a:xfrm>
          <a:prstGeom prst="rect">
            <a:avLst/>
          </a:prstGeom>
          <a:noFill/>
          <a:ln>
            <a:noFill/>
          </a:ln>
        </p:spPr>
        <p:txBody>
          <a:bodyPr anchorCtr="0" anchor="t" bIns="91425" lIns="91425" spcFirstLastPara="1" rIns="91425" wrap="square" tIns="91425">
            <a:noAutofit/>
          </a:bodyPr>
          <a:lstStyle/>
          <a:p>
            <a:pPr indent="0" lvl="0" marL="0" rtl="0" algn="l">
              <a:spcBef>
                <a:spcPts val="900"/>
              </a:spcBef>
              <a:spcAft>
                <a:spcPts val="200"/>
              </a:spcAft>
              <a:buClr>
                <a:schemeClr val="dk1"/>
              </a:buClr>
              <a:buSzPts val="1100"/>
              <a:buFont typeface="Arial"/>
              <a:buNone/>
            </a:pPr>
            <a:r>
              <a:rPr lang="en" sz="1700">
                <a:solidFill>
                  <a:srgbClr val="3F3F3F"/>
                </a:solidFill>
                <a:latin typeface="Calibri"/>
                <a:ea typeface="Calibri"/>
                <a:cs typeface="Calibri"/>
                <a:sym typeface="Calibri"/>
              </a:rPr>
              <a:t>Can implement using Queue (FIFO)</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1"/>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 sz="4600"/>
              <a:t>Program</a:t>
            </a:r>
            <a:endParaRPr b="1" sz="4600"/>
          </a:p>
        </p:txBody>
      </p:sp>
      <p:sp>
        <p:nvSpPr>
          <p:cNvPr id="352" name="Google Shape;352;p51"/>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rPr lang="en" sz="3400"/>
              <a:t>Given a binary tree, check whether the binary tree is a Binary Search Tree (BST) or not.</a:t>
            </a:r>
            <a:endParaRPr sz="3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Solution 1</a:t>
            </a:r>
            <a:endParaRPr/>
          </a:p>
        </p:txBody>
      </p:sp>
      <p:sp>
        <p:nvSpPr>
          <p:cNvPr id="358" name="Google Shape;358;p52"/>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s</a:t>
            </a:r>
            <a:r>
              <a:rPr lang="en" sz="1400">
                <a:solidFill>
                  <a:srgbClr val="4A86E8"/>
                </a:solidFill>
                <a:latin typeface="Courier New"/>
                <a:ea typeface="Courier New"/>
                <a:cs typeface="Courier New"/>
                <a:sym typeface="Courier New"/>
              </a:rPr>
              <a:t>truct</a:t>
            </a:r>
            <a:r>
              <a:rPr lang="en" sz="1400">
                <a:latin typeface="Courier New"/>
                <a:ea typeface="Courier New"/>
                <a:cs typeface="Courier New"/>
                <a:sym typeface="Courier New"/>
              </a:rPr>
              <a:t> Node{</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a:t>
            </a:r>
            <a:r>
              <a:rPr lang="en" sz="1400">
                <a:solidFill>
                  <a:srgbClr val="4A86E8"/>
                </a:solidFill>
                <a:latin typeface="Courier New"/>
                <a:ea typeface="Courier New"/>
                <a:cs typeface="Courier New"/>
                <a:sym typeface="Courier New"/>
              </a:rPr>
              <a:t>nt </a:t>
            </a:r>
            <a:r>
              <a:rPr lang="en" sz="1400">
                <a:latin typeface="Courier New"/>
                <a:ea typeface="Courier New"/>
                <a:cs typeface="Courier New"/>
                <a:sym typeface="Courier New"/>
              </a:rPr>
              <a:t>data;</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Node* left;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Node* right;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0"/>
              </a:spcAft>
              <a:buNone/>
            </a:pPr>
            <a:r>
              <a:t/>
            </a:r>
            <a:endParaRPr sz="1400">
              <a:latin typeface="Courier New"/>
              <a:ea typeface="Courier New"/>
              <a:cs typeface="Courier New"/>
              <a:sym typeface="Courier New"/>
            </a:endParaRPr>
          </a:p>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b</a:t>
            </a:r>
            <a:r>
              <a:rPr lang="en" sz="1400">
                <a:solidFill>
                  <a:srgbClr val="4A86E8"/>
                </a:solidFill>
                <a:latin typeface="Courier New"/>
                <a:ea typeface="Courier New"/>
                <a:cs typeface="Courier New"/>
                <a:sym typeface="Courier New"/>
              </a:rPr>
              <a:t>ool</a:t>
            </a:r>
            <a:r>
              <a:rPr lang="en" sz="1400">
                <a:latin typeface="Courier New"/>
                <a:ea typeface="Courier New"/>
                <a:cs typeface="Courier New"/>
                <a:sym typeface="Courier New"/>
              </a:rPr>
              <a:t> IsBinarySearchTree(Node* root){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00FF00"/>
                </a:solidFill>
                <a:latin typeface="Courier New"/>
                <a:ea typeface="Courier New"/>
                <a:cs typeface="Courier New"/>
                <a:sym typeface="Courier New"/>
              </a:rPr>
              <a:t>//return True if BST, false otherwise</a:t>
            </a:r>
            <a:endParaRPr sz="1400">
              <a:solidFill>
                <a:srgbClr val="00FF00"/>
              </a:solidFill>
              <a:latin typeface="Courier New"/>
              <a:ea typeface="Courier New"/>
              <a:cs typeface="Courier New"/>
              <a:sym typeface="Courier New"/>
            </a:endParaRPr>
          </a:p>
          <a:p>
            <a:pPr indent="0" lvl="0" marL="0" rtl="0" algn="l">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Solution 1</a:t>
            </a:r>
            <a:endParaRPr/>
          </a:p>
        </p:txBody>
      </p:sp>
      <p:sp>
        <p:nvSpPr>
          <p:cNvPr id="364" name="Google Shape;364;p53"/>
          <p:cNvSpPr txBox="1"/>
          <p:nvPr>
            <p:ph idx="1" type="body"/>
          </p:nvPr>
        </p:nvSpPr>
        <p:spPr>
          <a:xfrm>
            <a:off x="822950" y="1257925"/>
            <a:ext cx="7543800" cy="3296700"/>
          </a:xfrm>
          <a:prstGeom prst="rect">
            <a:avLst/>
          </a:prstGeom>
        </p:spPr>
        <p:txBody>
          <a:bodyPr anchorCtr="0" anchor="t" bIns="34275" lIns="0" spcFirstLastPara="1" rIns="0" wrap="square" tIns="34275">
            <a:noAutofit/>
          </a:bodyPr>
          <a:lstStyle/>
          <a:p>
            <a:pPr indent="0" lvl="0" marL="0" rtl="0" algn="l">
              <a:lnSpc>
                <a:spcPct val="80000"/>
              </a:lnSpc>
              <a:spcBef>
                <a:spcPts val="900"/>
              </a:spcBef>
              <a:spcAft>
                <a:spcPts val="0"/>
              </a:spcAft>
              <a:buNone/>
            </a:pPr>
            <a:r>
              <a:rPr lang="en" sz="1400">
                <a:solidFill>
                  <a:srgbClr val="4A86E8"/>
                </a:solidFill>
                <a:latin typeface="Courier New"/>
                <a:ea typeface="Courier New"/>
                <a:cs typeface="Courier New"/>
                <a:sym typeface="Courier New"/>
              </a:rPr>
              <a:t>b</a:t>
            </a:r>
            <a:r>
              <a:rPr lang="en" sz="1400">
                <a:solidFill>
                  <a:srgbClr val="4A86E8"/>
                </a:solidFill>
                <a:latin typeface="Courier New"/>
                <a:ea typeface="Courier New"/>
                <a:cs typeface="Courier New"/>
                <a:sym typeface="Courier New"/>
              </a:rPr>
              <a:t>ool</a:t>
            </a:r>
            <a:r>
              <a:rPr lang="en" sz="1400">
                <a:latin typeface="Courier New"/>
                <a:ea typeface="Courier New"/>
                <a:cs typeface="Courier New"/>
                <a:sym typeface="Courier New"/>
              </a:rPr>
              <a:t> IsSubtreeLesser(Node* root,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value);</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solidFill>
                  <a:srgbClr val="4A86E8"/>
                </a:solidFill>
                <a:latin typeface="Courier New"/>
                <a:ea typeface="Courier New"/>
                <a:cs typeface="Courier New"/>
                <a:sym typeface="Courier New"/>
              </a:rPr>
              <a:t>b</a:t>
            </a:r>
            <a:r>
              <a:rPr lang="en" sz="1400">
                <a:solidFill>
                  <a:srgbClr val="4A86E8"/>
                </a:solidFill>
                <a:latin typeface="Courier New"/>
                <a:ea typeface="Courier New"/>
                <a:cs typeface="Courier New"/>
                <a:sym typeface="Courier New"/>
              </a:rPr>
              <a:t>ool</a:t>
            </a:r>
            <a:r>
              <a:rPr lang="en" sz="1400">
                <a:latin typeface="Courier New"/>
                <a:ea typeface="Courier New"/>
                <a:cs typeface="Courier New"/>
                <a:sym typeface="Courier New"/>
              </a:rPr>
              <a:t> IsSubtreeGreater(Node* root,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value);</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solidFill>
                  <a:srgbClr val="4A86E8"/>
                </a:solidFill>
                <a:latin typeface="Courier New"/>
                <a:ea typeface="Courier New"/>
                <a:cs typeface="Courier New"/>
                <a:sym typeface="Courier New"/>
              </a:rPr>
              <a:t>b</a:t>
            </a:r>
            <a:r>
              <a:rPr lang="en" sz="1400">
                <a:solidFill>
                  <a:srgbClr val="4A86E8"/>
                </a:solidFill>
                <a:latin typeface="Courier New"/>
                <a:ea typeface="Courier New"/>
                <a:cs typeface="Courier New"/>
                <a:sym typeface="Courier New"/>
              </a:rPr>
              <a:t>ool</a:t>
            </a:r>
            <a:r>
              <a:rPr lang="en" sz="1400">
                <a:latin typeface="Courier New"/>
                <a:ea typeface="Courier New"/>
                <a:cs typeface="Courier New"/>
                <a:sym typeface="Courier New"/>
              </a:rPr>
              <a:t> IsBinarySearchTree(Node* root){</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a:t>
            </a:r>
            <a:r>
              <a:rPr lang="en" sz="1400">
                <a:solidFill>
                  <a:srgbClr val="4A86E8"/>
                </a:solidFill>
                <a:latin typeface="Courier New"/>
                <a:ea typeface="Courier New"/>
                <a:cs typeface="Courier New"/>
                <a:sym typeface="Courier New"/>
              </a:rPr>
              <a:t>f</a:t>
            </a:r>
            <a:r>
              <a:rPr lang="en" sz="1400">
                <a:latin typeface="Courier New"/>
                <a:ea typeface="Courier New"/>
                <a:cs typeface="Courier New"/>
                <a:sym typeface="Courier New"/>
              </a:rPr>
              <a:t> (root == NULL) </a:t>
            </a:r>
            <a:r>
              <a:rPr lang="en" sz="1400">
                <a:solidFill>
                  <a:srgbClr val="4A86E8"/>
                </a:solidFill>
                <a:latin typeface="Courier New"/>
                <a:ea typeface="Courier New"/>
                <a:cs typeface="Courier New"/>
                <a:sym typeface="Courier New"/>
              </a:rPr>
              <a:t>return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457200" lvl="0" marL="0" rtl="0" algn="l">
              <a:lnSpc>
                <a:spcPct val="80000"/>
              </a:lnSpc>
              <a:spcBef>
                <a:spcPts val="900"/>
              </a:spcBef>
              <a:spcAft>
                <a:spcPts val="0"/>
              </a:spcAft>
              <a:buNone/>
            </a:pP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(IsSubtreeLesser(root-&gt;left, root-&gt;data)</a:t>
            </a:r>
            <a:endParaRPr sz="1400">
              <a:latin typeface="Courier New"/>
              <a:ea typeface="Courier New"/>
              <a:cs typeface="Courier New"/>
              <a:sym typeface="Courier New"/>
            </a:endParaRPr>
          </a:p>
          <a:p>
            <a:pPr indent="0" lvl="0" marL="457200" rtl="0" algn="l">
              <a:lnSpc>
                <a:spcPct val="80000"/>
              </a:lnSpc>
              <a:spcBef>
                <a:spcPts val="900"/>
              </a:spcBef>
              <a:spcAft>
                <a:spcPts val="0"/>
              </a:spcAft>
              <a:buNone/>
            </a:pPr>
            <a:r>
              <a:rPr lang="en" sz="1400">
                <a:latin typeface="Courier New"/>
                <a:ea typeface="Courier New"/>
                <a:cs typeface="Courier New"/>
                <a:sym typeface="Courier New"/>
              </a:rPr>
              <a:t>   &amp;&amp; IsSubtreeGreater(root-&gt;right, root-&gt;data)</a:t>
            </a:r>
            <a:endParaRPr sz="1400">
              <a:latin typeface="Courier New"/>
              <a:ea typeface="Courier New"/>
              <a:cs typeface="Courier New"/>
              <a:sym typeface="Courier New"/>
            </a:endParaRPr>
          </a:p>
          <a:p>
            <a:pPr indent="457200" lvl="0" marL="0" rtl="0" algn="l">
              <a:lnSpc>
                <a:spcPct val="80000"/>
              </a:lnSpc>
              <a:spcBef>
                <a:spcPts val="900"/>
              </a:spcBef>
              <a:spcAft>
                <a:spcPts val="0"/>
              </a:spcAft>
              <a:buNone/>
            </a:pPr>
            <a:r>
              <a:rPr lang="en" sz="1400">
                <a:latin typeface="Courier New"/>
                <a:ea typeface="Courier New"/>
                <a:cs typeface="Courier New"/>
                <a:sym typeface="Courier New"/>
              </a:rPr>
              <a:t>   &amp;&amp; IsBinarySearchTree(root-&gt;left)</a:t>
            </a:r>
            <a:endParaRPr sz="1400">
              <a:latin typeface="Courier New"/>
              <a:ea typeface="Courier New"/>
              <a:cs typeface="Courier New"/>
              <a:sym typeface="Courier New"/>
            </a:endParaRPr>
          </a:p>
          <a:p>
            <a:pPr indent="457200" lvl="0" marL="0" rtl="0" algn="l">
              <a:lnSpc>
                <a:spcPct val="80000"/>
              </a:lnSpc>
              <a:spcBef>
                <a:spcPts val="900"/>
              </a:spcBef>
              <a:spcAft>
                <a:spcPts val="0"/>
              </a:spcAft>
              <a:buNone/>
            </a:pPr>
            <a:r>
              <a:rPr lang="en" sz="1400">
                <a:latin typeface="Courier New"/>
                <a:ea typeface="Courier New"/>
                <a:cs typeface="Courier New"/>
                <a:sym typeface="Courier New"/>
              </a:rPr>
              <a:t>   &amp;&amp; IsBinarySearchTree(root-&gt;right))</a:t>
            </a:r>
            <a:endParaRPr sz="1400">
              <a:latin typeface="Courier New"/>
              <a:ea typeface="Courier New"/>
              <a:cs typeface="Courier New"/>
              <a:sym typeface="Courier New"/>
            </a:endParaRPr>
          </a:p>
          <a:p>
            <a:pPr indent="457200" lvl="0" marL="0" rtl="0" algn="l">
              <a:lnSpc>
                <a:spcPct val="80000"/>
              </a:lnSpc>
              <a:spcBef>
                <a:spcPts val="900"/>
              </a:spcBef>
              <a:spcAft>
                <a:spcPts val="0"/>
              </a:spcAft>
              <a:buNone/>
            </a:pPr>
            <a:r>
              <a:rPr lang="en" sz="1400">
                <a:solidFill>
                  <a:srgbClr val="4A86E8"/>
                </a:solidFill>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r</a:t>
            </a:r>
            <a:r>
              <a:rPr lang="en" sz="1400">
                <a:solidFill>
                  <a:srgbClr val="4A86E8"/>
                </a:solidFill>
                <a:latin typeface="Courier New"/>
                <a:ea typeface="Courier New"/>
                <a:cs typeface="Courier New"/>
                <a:sym typeface="Courier New"/>
              </a:rPr>
              <a:t>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457200" lvl="0" marL="0" rtl="0" algn="l">
              <a:lnSpc>
                <a:spcPct val="80000"/>
              </a:lnSpc>
              <a:spcBef>
                <a:spcPts val="900"/>
              </a:spcBef>
              <a:spcAft>
                <a:spcPts val="0"/>
              </a:spcAft>
              <a:buNone/>
            </a:pPr>
            <a:r>
              <a:rPr lang="en" sz="1400">
                <a:solidFill>
                  <a:srgbClr val="4A86E8"/>
                </a:solidFill>
                <a:latin typeface="Courier New"/>
                <a:ea typeface="Courier New"/>
                <a:cs typeface="Courier New"/>
                <a:sym typeface="Courier New"/>
              </a:rPr>
              <a:t>else</a:t>
            </a:r>
            <a:endParaRPr sz="1400">
              <a:solidFill>
                <a:srgbClr val="4A86E8"/>
              </a:solidFill>
              <a:latin typeface="Courier New"/>
              <a:ea typeface="Courier New"/>
              <a:cs typeface="Courier New"/>
              <a:sym typeface="Courier New"/>
            </a:endParaRPr>
          </a:p>
          <a:p>
            <a:pPr indent="457200" lvl="0" marL="0" rtl="0" algn="l">
              <a:lnSpc>
                <a:spcPct val="80000"/>
              </a:lnSpc>
              <a:spcBef>
                <a:spcPts val="900"/>
              </a:spcBef>
              <a:spcAft>
                <a:spcPts val="0"/>
              </a:spcAft>
              <a:buNone/>
            </a:pPr>
            <a:r>
              <a:rPr lang="en" sz="1400">
                <a:solidFill>
                  <a:srgbClr val="4A86E8"/>
                </a:solidFill>
                <a:latin typeface="Courier New"/>
                <a:ea typeface="Courier New"/>
                <a:cs typeface="Courier New"/>
                <a:sym typeface="Courier New"/>
              </a:rPr>
              <a:t>   return false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80000"/>
              </a:lnSpc>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Types of Trees</a:t>
            </a:r>
            <a:endParaRPr/>
          </a:p>
        </p:txBody>
      </p:sp>
      <p:sp>
        <p:nvSpPr>
          <p:cNvPr id="160" name="Google Shape;160;p27"/>
          <p:cNvSpPr txBox="1"/>
          <p:nvPr>
            <p:ph idx="1" type="body"/>
          </p:nvPr>
        </p:nvSpPr>
        <p:spPr>
          <a:xfrm>
            <a:off x="822950" y="1384300"/>
            <a:ext cx="5077800" cy="3017400"/>
          </a:xfrm>
          <a:prstGeom prst="rect">
            <a:avLst/>
          </a:prstGeom>
        </p:spPr>
        <p:txBody>
          <a:bodyPr anchorCtr="0" anchor="t" bIns="34275" lIns="0" spcFirstLastPara="1" rIns="0" wrap="square" tIns="34275">
            <a:noAutofit/>
          </a:bodyPr>
          <a:lstStyle/>
          <a:p>
            <a:pPr indent="-342900" lvl="0" marL="457200" rtl="0" algn="l">
              <a:lnSpc>
                <a:spcPct val="70000"/>
              </a:lnSpc>
              <a:spcBef>
                <a:spcPts val="900"/>
              </a:spcBef>
              <a:spcAft>
                <a:spcPts val="0"/>
              </a:spcAft>
              <a:buSzPts val="1800"/>
              <a:buChar char="●"/>
            </a:pPr>
            <a:r>
              <a:rPr lang="en" sz="1900"/>
              <a:t>Binary Search Tree:</a:t>
            </a:r>
            <a:endParaRPr sz="1900"/>
          </a:p>
          <a:p>
            <a:pPr indent="-349250" lvl="1" marL="914400" rtl="0" algn="l">
              <a:lnSpc>
                <a:spcPct val="70000"/>
              </a:lnSpc>
              <a:spcBef>
                <a:spcPts val="900"/>
              </a:spcBef>
              <a:spcAft>
                <a:spcPts val="0"/>
              </a:spcAft>
              <a:buSzPts val="1900"/>
              <a:buChar char="○"/>
            </a:pPr>
            <a:r>
              <a:rPr lang="en" sz="1900"/>
              <a:t>Extension of Binary Tree</a:t>
            </a:r>
            <a:endParaRPr sz="1900"/>
          </a:p>
          <a:p>
            <a:pPr indent="0" lvl="0" marL="914400" rtl="0" algn="l">
              <a:lnSpc>
                <a:spcPct val="70000"/>
              </a:lnSpc>
              <a:spcBef>
                <a:spcPts val="900"/>
              </a:spcBef>
              <a:spcAft>
                <a:spcPts val="0"/>
              </a:spcAft>
              <a:buNone/>
            </a:pPr>
            <a:r>
              <a:t/>
            </a:r>
            <a:endParaRPr sz="1900"/>
          </a:p>
          <a:p>
            <a:pPr indent="-349250" lvl="1" marL="914400" rtl="0" algn="l">
              <a:lnSpc>
                <a:spcPct val="70000"/>
              </a:lnSpc>
              <a:spcBef>
                <a:spcPts val="900"/>
              </a:spcBef>
              <a:spcAft>
                <a:spcPts val="0"/>
              </a:spcAft>
              <a:buSzPts val="1900"/>
              <a:buChar char="○"/>
            </a:pPr>
            <a:r>
              <a:rPr lang="en" sz="1900"/>
              <a:t>Value of left child should be less than or equal to the parent value for each node.</a:t>
            </a:r>
            <a:endParaRPr sz="1900"/>
          </a:p>
          <a:p>
            <a:pPr indent="0" lvl="0" marL="914400" rtl="0" algn="l">
              <a:lnSpc>
                <a:spcPct val="70000"/>
              </a:lnSpc>
              <a:spcBef>
                <a:spcPts val="900"/>
              </a:spcBef>
              <a:spcAft>
                <a:spcPts val="0"/>
              </a:spcAft>
              <a:buNone/>
            </a:pPr>
            <a:r>
              <a:t/>
            </a:r>
            <a:endParaRPr sz="1900"/>
          </a:p>
          <a:p>
            <a:pPr indent="-349250" lvl="1" marL="914400" rtl="0" algn="l">
              <a:lnSpc>
                <a:spcPct val="70000"/>
              </a:lnSpc>
              <a:spcBef>
                <a:spcPts val="900"/>
              </a:spcBef>
              <a:spcAft>
                <a:spcPts val="0"/>
              </a:spcAft>
              <a:buSzPts val="1900"/>
              <a:buChar char="○"/>
            </a:pPr>
            <a:r>
              <a:rPr lang="en" sz="1900"/>
              <a:t>Value of right child should be greater than or equal to the parent value for each node.</a:t>
            </a:r>
            <a:endParaRPr sz="1900"/>
          </a:p>
          <a:p>
            <a:pPr indent="0" lvl="0" marL="914400" rtl="0" algn="l">
              <a:lnSpc>
                <a:spcPct val="70000"/>
              </a:lnSpc>
              <a:spcBef>
                <a:spcPts val="900"/>
              </a:spcBef>
              <a:spcAft>
                <a:spcPts val="0"/>
              </a:spcAft>
              <a:buNone/>
            </a:pPr>
            <a:r>
              <a:t/>
            </a:r>
            <a:endParaRPr sz="1900"/>
          </a:p>
          <a:p>
            <a:pPr indent="-349250" lvl="1" marL="914400" rtl="0" algn="l">
              <a:lnSpc>
                <a:spcPct val="70000"/>
              </a:lnSpc>
              <a:spcBef>
                <a:spcPts val="900"/>
              </a:spcBef>
              <a:spcAft>
                <a:spcPts val="0"/>
              </a:spcAft>
              <a:buSzPts val="1900"/>
              <a:buChar char="○"/>
            </a:pPr>
            <a:r>
              <a:rPr lang="en" sz="1900"/>
              <a:t>Ideal for search operations.</a:t>
            </a:r>
            <a:endParaRPr sz="1900"/>
          </a:p>
        </p:txBody>
      </p:sp>
      <p:pic>
        <p:nvPicPr>
          <p:cNvPr id="161" name="Google Shape;161;p27"/>
          <p:cNvPicPr preferRelativeResize="0"/>
          <p:nvPr/>
        </p:nvPicPr>
        <p:blipFill rotWithShape="1">
          <a:blip r:embed="rId3">
            <a:alphaModFix/>
          </a:blip>
          <a:srcRect b="6402" l="4575" r="8429" t="0"/>
          <a:stretch/>
        </p:blipFill>
        <p:spPr>
          <a:xfrm>
            <a:off x="6036650" y="1570075"/>
            <a:ext cx="2679150" cy="2352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Solution 1</a:t>
            </a:r>
            <a:endParaRPr/>
          </a:p>
        </p:txBody>
      </p:sp>
      <p:sp>
        <p:nvSpPr>
          <p:cNvPr id="370" name="Google Shape;370;p54"/>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b</a:t>
            </a:r>
            <a:r>
              <a:rPr lang="en" sz="1400">
                <a:solidFill>
                  <a:srgbClr val="4A86E8"/>
                </a:solidFill>
                <a:latin typeface="Courier New"/>
                <a:ea typeface="Courier New"/>
                <a:cs typeface="Courier New"/>
                <a:sym typeface="Courier New"/>
              </a:rPr>
              <a:t>ool</a:t>
            </a:r>
            <a:r>
              <a:rPr lang="en" sz="1400">
                <a:latin typeface="Courier New"/>
                <a:ea typeface="Courier New"/>
                <a:cs typeface="Courier New"/>
                <a:sym typeface="Courier New"/>
              </a:rPr>
              <a:t> IsSubtreeLesser(Node* root,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value){</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(root == NULL) </a:t>
            </a:r>
            <a:r>
              <a:rPr lang="en" sz="1400">
                <a:solidFill>
                  <a:srgbClr val="4A86E8"/>
                </a:solidFill>
                <a:latin typeface="Courier New"/>
                <a:ea typeface="Courier New"/>
                <a:cs typeface="Courier New"/>
                <a:sym typeface="Courier New"/>
              </a:rPr>
              <a:t>return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(root-&gt;data &lt;= value</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&amp;&amp; IsSubtreeLesser(root-&gt;left, value)</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&amp;&amp; IsSubtreeLesser(root-&gt;right, value))</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r</a:t>
            </a:r>
            <a:r>
              <a:rPr lang="en" sz="1400">
                <a:solidFill>
                  <a:srgbClr val="4A86E8"/>
                </a:solidFill>
                <a:latin typeface="Courier New"/>
                <a:ea typeface="Courier New"/>
                <a:cs typeface="Courier New"/>
                <a:sym typeface="Courier New"/>
              </a:rPr>
              <a:t>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a:t>
            </a:r>
            <a:r>
              <a:rPr lang="en" sz="1400">
                <a:solidFill>
                  <a:srgbClr val="4A86E8"/>
                </a:solidFill>
                <a:latin typeface="Courier New"/>
                <a:ea typeface="Courier New"/>
                <a:cs typeface="Courier New"/>
                <a:sym typeface="Courier New"/>
              </a:rPr>
              <a:t>lse</a:t>
            </a:r>
            <a:endParaRPr sz="1400">
              <a:solidFill>
                <a:srgbClr val="4A86E8"/>
              </a:solidFill>
              <a:latin typeface="Courier New"/>
              <a:ea typeface="Courier New"/>
              <a:cs typeface="Courier New"/>
              <a:sym typeface="Courier New"/>
            </a:endParaRPr>
          </a:p>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r</a:t>
            </a:r>
            <a:r>
              <a:rPr lang="en" sz="1400">
                <a:solidFill>
                  <a:srgbClr val="4A86E8"/>
                </a:solidFill>
                <a:latin typeface="Courier New"/>
                <a:ea typeface="Courier New"/>
                <a:cs typeface="Courier New"/>
                <a:sym typeface="Courier New"/>
              </a:rPr>
              <a:t>eturn false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Solution 1</a:t>
            </a:r>
            <a:endParaRPr/>
          </a:p>
        </p:txBody>
      </p:sp>
      <p:sp>
        <p:nvSpPr>
          <p:cNvPr id="376" name="Google Shape;376;p55"/>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bool</a:t>
            </a:r>
            <a:r>
              <a:rPr lang="en" sz="1400">
                <a:latin typeface="Courier New"/>
                <a:ea typeface="Courier New"/>
                <a:cs typeface="Courier New"/>
                <a:sym typeface="Courier New"/>
              </a:rPr>
              <a:t> IsSubtreeGreater(Node* root,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value){</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(root == NULL) </a:t>
            </a:r>
            <a:r>
              <a:rPr lang="en" sz="1400">
                <a:solidFill>
                  <a:srgbClr val="4A86E8"/>
                </a:solidFill>
                <a:latin typeface="Courier New"/>
                <a:ea typeface="Courier New"/>
                <a:cs typeface="Courier New"/>
                <a:sym typeface="Courier New"/>
              </a:rPr>
              <a:t>return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(root-&gt;data &gt; value</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&amp;&amp; IsSubtreeGreater(root-&gt;left, value)</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&amp;&amp; IsSubtreeGreater(root-&gt;right, value))</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return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else</a:t>
            </a:r>
            <a:endParaRPr sz="1400">
              <a:solidFill>
                <a:srgbClr val="4A86E8"/>
              </a:solidFill>
              <a:latin typeface="Courier New"/>
              <a:ea typeface="Courier New"/>
              <a:cs typeface="Courier New"/>
              <a:sym typeface="Courier New"/>
            </a:endParaRPr>
          </a:p>
          <a:p>
            <a:pPr indent="0" lvl="0" marL="0" rtl="0" algn="l">
              <a:spcBef>
                <a:spcPts val="900"/>
              </a:spcBef>
              <a:spcAft>
                <a:spcPts val="0"/>
              </a:spcAft>
              <a:buNone/>
            </a:pPr>
            <a:r>
              <a:rPr lang="en" sz="1400">
                <a:solidFill>
                  <a:srgbClr val="4A86E8"/>
                </a:solidFill>
                <a:latin typeface="Courier New"/>
                <a:ea typeface="Courier New"/>
                <a:cs typeface="Courier New"/>
                <a:sym typeface="Courier New"/>
              </a:rPr>
              <a:t>		return false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6"/>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Solution</a:t>
            </a:r>
            <a:endParaRPr/>
          </a:p>
        </p:txBody>
      </p:sp>
      <p:sp>
        <p:nvSpPr>
          <p:cNvPr id="382" name="Google Shape;382;p56"/>
          <p:cNvSpPr txBox="1"/>
          <p:nvPr>
            <p:ph idx="1" type="body"/>
          </p:nvPr>
        </p:nvSpPr>
        <p:spPr>
          <a:xfrm>
            <a:off x="822953" y="1384300"/>
            <a:ext cx="54735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sz="1900"/>
              <a:t>The IsSubtreeLesser() and IsSubtreeGreater() are very expensive as for each node we are looking at all nodes in its subtree.</a:t>
            </a:r>
            <a:endParaRPr sz="1900"/>
          </a:p>
          <a:p>
            <a:pPr indent="0" lvl="0" marL="0" rtl="0" algn="l">
              <a:spcBef>
                <a:spcPts val="900"/>
              </a:spcBef>
              <a:spcAft>
                <a:spcPts val="0"/>
              </a:spcAft>
              <a:buNone/>
            </a:pPr>
            <a:r>
              <a:rPr lang="en" sz="1900"/>
              <a:t>To overcome this,</a:t>
            </a:r>
            <a:endParaRPr sz="1900"/>
          </a:p>
          <a:p>
            <a:pPr indent="0" lvl="0" marL="0" rtl="0" algn="l">
              <a:spcBef>
                <a:spcPts val="900"/>
              </a:spcBef>
              <a:spcAft>
                <a:spcPts val="0"/>
              </a:spcAft>
              <a:buNone/>
            </a:pPr>
            <a:r>
              <a:rPr lang="en" sz="1900"/>
              <a:t>We can introduce a permissible range in which the data in the node must be in that range.</a:t>
            </a:r>
            <a:endParaRPr sz="1900"/>
          </a:p>
          <a:p>
            <a:pPr indent="0" lvl="0" marL="0" rtl="0" algn="l">
              <a:spcBef>
                <a:spcPts val="900"/>
              </a:spcBef>
              <a:spcAft>
                <a:spcPts val="200"/>
              </a:spcAft>
              <a:buNone/>
            </a:pPr>
            <a:r>
              <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Solution 2</a:t>
            </a:r>
            <a:endParaRPr/>
          </a:p>
        </p:txBody>
      </p:sp>
      <p:sp>
        <p:nvSpPr>
          <p:cNvPr id="388" name="Google Shape;388;p57"/>
          <p:cNvSpPr txBox="1"/>
          <p:nvPr>
            <p:ph idx="1" type="body"/>
          </p:nvPr>
        </p:nvSpPr>
        <p:spPr>
          <a:xfrm>
            <a:off x="822960" y="1303050"/>
            <a:ext cx="7543800" cy="3017400"/>
          </a:xfrm>
          <a:prstGeom prst="rect">
            <a:avLst/>
          </a:prstGeom>
        </p:spPr>
        <p:txBody>
          <a:bodyPr anchorCtr="0" anchor="t" bIns="34275" lIns="0" spcFirstLastPara="1" rIns="0" wrap="square" tIns="34275">
            <a:noAutofit/>
          </a:bodyPr>
          <a:lstStyle/>
          <a:p>
            <a:pPr indent="0" lvl="0" marL="0" rtl="0" algn="l">
              <a:lnSpc>
                <a:spcPct val="80000"/>
              </a:lnSpc>
              <a:spcBef>
                <a:spcPts val="900"/>
              </a:spcBef>
              <a:spcAft>
                <a:spcPts val="0"/>
              </a:spcAft>
              <a:buNone/>
            </a:pPr>
            <a:r>
              <a:rPr lang="en" sz="1400">
                <a:solidFill>
                  <a:srgbClr val="4A86E8"/>
                </a:solidFill>
                <a:latin typeface="Courier New"/>
                <a:ea typeface="Courier New"/>
                <a:cs typeface="Courier New"/>
                <a:sym typeface="Courier New"/>
              </a:rPr>
              <a:t>b</a:t>
            </a:r>
            <a:r>
              <a:rPr lang="en" sz="1400">
                <a:solidFill>
                  <a:srgbClr val="4A86E8"/>
                </a:solidFill>
                <a:latin typeface="Courier New"/>
                <a:ea typeface="Courier New"/>
                <a:cs typeface="Courier New"/>
                <a:sym typeface="Courier New"/>
              </a:rPr>
              <a:t>ool</a:t>
            </a:r>
            <a:r>
              <a:rPr lang="en" sz="1400">
                <a:latin typeface="Courier New"/>
                <a:ea typeface="Courier New"/>
                <a:cs typeface="Courier New"/>
                <a:sym typeface="Courier New"/>
              </a:rPr>
              <a:t> IsBSTHelper(Node* root,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minValue, </a:t>
            </a:r>
            <a:r>
              <a:rPr lang="en" sz="1400">
                <a:solidFill>
                  <a:srgbClr val="4A86E8"/>
                </a:solidFill>
                <a:latin typeface="Courier New"/>
                <a:ea typeface="Courier New"/>
                <a:cs typeface="Courier New"/>
                <a:sym typeface="Courier New"/>
              </a:rPr>
              <a:t>int</a:t>
            </a:r>
            <a:r>
              <a:rPr lang="en" sz="1400">
                <a:latin typeface="Courier New"/>
                <a:ea typeface="Courier New"/>
                <a:cs typeface="Courier New"/>
                <a:sym typeface="Courier New"/>
              </a:rPr>
              <a:t> maxValue){</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(root == NULL) </a:t>
            </a:r>
            <a:r>
              <a:rPr lang="en" sz="1400">
                <a:solidFill>
                  <a:srgbClr val="4A86E8"/>
                </a:solidFill>
                <a:latin typeface="Courier New"/>
                <a:ea typeface="Courier New"/>
                <a:cs typeface="Courier New"/>
                <a:sym typeface="Courier New"/>
              </a:rPr>
              <a:t>return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if</a:t>
            </a:r>
            <a:r>
              <a:rPr lang="en" sz="1400">
                <a:latin typeface="Courier New"/>
                <a:ea typeface="Courier New"/>
                <a:cs typeface="Courier New"/>
                <a:sym typeface="Courier New"/>
              </a:rPr>
              <a:t>(root-&gt;data &gt; minValue &amp;&amp; root-&gt;data &lt; maxValue</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		&amp;&amp; IsBSTHelper(root-&gt;left, minValue, root-&gt;data)</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		&amp;&amp; IsBSTHelper(root-&gt;right, root-&gt;data, maxValue))</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r</a:t>
            </a:r>
            <a:r>
              <a:rPr lang="en" sz="1400">
                <a:solidFill>
                  <a:srgbClr val="4A86E8"/>
                </a:solidFill>
                <a:latin typeface="Courier New"/>
                <a:ea typeface="Courier New"/>
                <a:cs typeface="Courier New"/>
                <a:sym typeface="Courier New"/>
              </a:rPr>
              <a:t>eturn true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e</a:t>
            </a:r>
            <a:r>
              <a:rPr lang="en" sz="1400">
                <a:solidFill>
                  <a:srgbClr val="4A86E8"/>
                </a:solidFill>
                <a:latin typeface="Courier New"/>
                <a:ea typeface="Courier New"/>
                <a:cs typeface="Courier New"/>
                <a:sym typeface="Courier New"/>
              </a:rPr>
              <a:t>lse</a:t>
            </a:r>
            <a:endParaRPr sz="1400">
              <a:solidFill>
                <a:srgbClr val="4A86E8"/>
              </a:solidFill>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solidFill>
                  <a:srgbClr val="4A86E8"/>
                </a:solidFill>
                <a:latin typeface="Courier New"/>
                <a:ea typeface="Courier New"/>
                <a:cs typeface="Courier New"/>
                <a:sym typeface="Courier New"/>
              </a:rPr>
              <a:t>		</a:t>
            </a:r>
            <a:r>
              <a:rPr lang="en" sz="1400">
                <a:solidFill>
                  <a:srgbClr val="4A86E8"/>
                </a:solidFill>
                <a:latin typeface="Courier New"/>
                <a:ea typeface="Courier New"/>
                <a:cs typeface="Courier New"/>
                <a:sym typeface="Courier New"/>
              </a:rPr>
              <a:t>r</a:t>
            </a:r>
            <a:r>
              <a:rPr lang="en" sz="1400">
                <a:solidFill>
                  <a:srgbClr val="4A86E8"/>
                </a:solidFill>
                <a:latin typeface="Courier New"/>
                <a:ea typeface="Courier New"/>
                <a:cs typeface="Courier New"/>
                <a:sym typeface="Courier New"/>
              </a:rPr>
              <a:t>eturn false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b</a:t>
            </a:r>
            <a:r>
              <a:rPr lang="en" sz="1400">
                <a:latin typeface="Courier New"/>
                <a:ea typeface="Courier New"/>
                <a:cs typeface="Courier New"/>
                <a:sym typeface="Courier New"/>
              </a:rPr>
              <a:t>ool IsBinarySearchTree(Node* root){</a:t>
            </a:r>
            <a:endParaRPr sz="1400">
              <a:latin typeface="Courier New"/>
              <a:ea typeface="Courier New"/>
              <a:cs typeface="Courier New"/>
              <a:sym typeface="Courier New"/>
            </a:endParaRPr>
          </a:p>
          <a:p>
            <a:pPr indent="0" lvl="0" marL="0" rtl="0" algn="l">
              <a:lnSpc>
                <a:spcPct val="80000"/>
              </a:lnSpc>
              <a:spcBef>
                <a:spcPts val="900"/>
              </a:spcBef>
              <a:spcAft>
                <a:spcPts val="0"/>
              </a:spcAft>
              <a:buNone/>
            </a:pPr>
            <a:r>
              <a:rPr lang="en" sz="1400">
                <a:latin typeface="Courier New"/>
                <a:ea typeface="Courier New"/>
                <a:cs typeface="Courier New"/>
                <a:sym typeface="Courier New"/>
              </a:rPr>
              <a:t>	</a:t>
            </a:r>
            <a:r>
              <a:rPr lang="en" sz="1400">
                <a:latin typeface="Courier New"/>
                <a:ea typeface="Courier New"/>
                <a:cs typeface="Courier New"/>
                <a:sym typeface="Courier New"/>
              </a:rPr>
              <a:t>r</a:t>
            </a:r>
            <a:r>
              <a:rPr lang="en" sz="1400">
                <a:latin typeface="Courier New"/>
                <a:ea typeface="Courier New"/>
                <a:cs typeface="Courier New"/>
                <a:sym typeface="Courier New"/>
              </a:rPr>
              <a:t>eturn IsBSTHelper(root, INT_MIN, INT_MAX);</a:t>
            </a:r>
            <a:endParaRPr sz="1400">
              <a:latin typeface="Courier New"/>
              <a:ea typeface="Courier New"/>
              <a:cs typeface="Courier New"/>
              <a:sym typeface="Courier New"/>
            </a:endParaRPr>
          </a:p>
          <a:p>
            <a:pPr indent="0" lvl="0" marL="0" rtl="0" algn="l">
              <a:lnSpc>
                <a:spcPct val="80000"/>
              </a:lnSpc>
              <a:spcBef>
                <a:spcPts val="900"/>
              </a:spcBef>
              <a:spcAft>
                <a:spcPts val="2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8"/>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Comparison</a:t>
            </a:r>
            <a:endParaRPr/>
          </a:p>
        </p:txBody>
      </p:sp>
      <p:sp>
        <p:nvSpPr>
          <p:cNvPr id="394" name="Google Shape;394;p58"/>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None/>
            </a:pPr>
            <a:r>
              <a:rPr lang="en"/>
              <a:t>Solution 1:</a:t>
            </a:r>
            <a:endParaRPr/>
          </a:p>
          <a:p>
            <a:pPr indent="0" lvl="0" marL="0" rtl="0" algn="l">
              <a:spcBef>
                <a:spcPts val="900"/>
              </a:spcBef>
              <a:spcAft>
                <a:spcPts val="0"/>
              </a:spcAft>
              <a:buNone/>
            </a:pPr>
            <a:r>
              <a:rPr lang="en"/>
              <a:t>	Time Complexity = O(n</a:t>
            </a:r>
            <a:r>
              <a:rPr baseline="30000" lang="en"/>
              <a:t>2</a:t>
            </a:r>
            <a:r>
              <a:rPr lang="en"/>
              <a:t>)</a:t>
            </a:r>
            <a:endParaRPr/>
          </a:p>
          <a:p>
            <a:pPr indent="0" lvl="0" marL="0" rtl="0" algn="l">
              <a:spcBef>
                <a:spcPts val="900"/>
              </a:spcBef>
              <a:spcAft>
                <a:spcPts val="0"/>
              </a:spcAft>
              <a:buNone/>
            </a:pPr>
            <a:r>
              <a:rPr lang="en"/>
              <a:t>Solution 2:</a:t>
            </a:r>
            <a:endParaRPr/>
          </a:p>
          <a:p>
            <a:pPr indent="0" lvl="0" marL="0" rtl="0" algn="l">
              <a:spcBef>
                <a:spcPts val="900"/>
              </a:spcBef>
              <a:spcAft>
                <a:spcPts val="0"/>
              </a:spcAft>
              <a:buNone/>
            </a:pPr>
            <a:r>
              <a:rPr lang="en"/>
              <a:t>	Time Complexity = O(n)</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200"/>
              </a:spcAft>
              <a:buNone/>
            </a:pPr>
            <a:r>
              <a:t/>
            </a:r>
            <a:endParaRPr b="1"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lnSpc>
                <a:spcPct val="90000"/>
              </a:lnSpc>
              <a:spcBef>
                <a:spcPts val="900"/>
              </a:spcBef>
              <a:spcAft>
                <a:spcPts val="200"/>
              </a:spcAft>
              <a:buClr>
                <a:schemeClr val="dk1"/>
              </a:buClr>
              <a:buSzPts val="1100"/>
              <a:buFont typeface="Arial"/>
              <a:buNone/>
            </a:pPr>
            <a:r>
              <a:t/>
            </a:r>
            <a:endParaRPr sz="4300"/>
          </a:p>
        </p:txBody>
      </p:sp>
      <p:sp>
        <p:nvSpPr>
          <p:cNvPr id="400" name="Google Shape;400;p59"/>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0"/>
              </a:spcAft>
              <a:buClr>
                <a:schemeClr val="dk1"/>
              </a:buClr>
              <a:buSzPts val="1100"/>
              <a:buFont typeface="Arial"/>
              <a:buNone/>
            </a:pPr>
            <a:r>
              <a:rPr b="1" lang="en" sz="3800"/>
              <a:t>Is there any other possible solution to this problem ?</a:t>
            </a:r>
            <a:endParaRPr sz="5500"/>
          </a:p>
          <a:p>
            <a:pPr indent="0" lvl="0" marL="0" rtl="0" algn="l">
              <a:spcBef>
                <a:spcPts val="900"/>
              </a:spcBef>
              <a:spcAft>
                <a:spcPts val="200"/>
              </a:spcAft>
              <a:buNone/>
            </a:pPr>
            <a:r>
              <a:t/>
            </a:r>
            <a:endParaRPr b="1"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Types of Trees</a:t>
            </a:r>
            <a:endParaRPr/>
          </a:p>
        </p:txBody>
      </p:sp>
      <p:sp>
        <p:nvSpPr>
          <p:cNvPr id="167" name="Google Shape;167;p28"/>
          <p:cNvSpPr txBox="1"/>
          <p:nvPr>
            <p:ph idx="1" type="body"/>
          </p:nvPr>
        </p:nvSpPr>
        <p:spPr>
          <a:xfrm>
            <a:off x="709925" y="1384300"/>
            <a:ext cx="5337900" cy="3017400"/>
          </a:xfrm>
          <a:prstGeom prst="rect">
            <a:avLst/>
          </a:prstGeom>
        </p:spPr>
        <p:txBody>
          <a:bodyPr anchorCtr="0" anchor="t" bIns="34275" lIns="0" spcFirstLastPara="1" rIns="0" wrap="square" tIns="34275">
            <a:noAutofit/>
          </a:bodyPr>
          <a:lstStyle/>
          <a:p>
            <a:pPr indent="-342900" lvl="0" marL="457200" rtl="0" algn="l">
              <a:lnSpc>
                <a:spcPct val="70000"/>
              </a:lnSpc>
              <a:spcBef>
                <a:spcPts val="900"/>
              </a:spcBef>
              <a:spcAft>
                <a:spcPts val="0"/>
              </a:spcAft>
              <a:buSzPts val="1800"/>
              <a:buChar char="●"/>
            </a:pPr>
            <a:r>
              <a:rPr lang="en" sz="1800"/>
              <a:t>AVL Trees</a:t>
            </a:r>
            <a:endParaRPr sz="1800"/>
          </a:p>
          <a:p>
            <a:pPr indent="-342900" lvl="1" marL="914400" rtl="0" algn="l">
              <a:lnSpc>
                <a:spcPct val="70000"/>
              </a:lnSpc>
              <a:spcBef>
                <a:spcPts val="900"/>
              </a:spcBef>
              <a:spcAft>
                <a:spcPts val="0"/>
              </a:spcAft>
              <a:buSzPts val="1800"/>
              <a:buChar char="○"/>
            </a:pPr>
            <a:r>
              <a:rPr lang="en" sz="1800">
                <a:solidFill>
                  <a:srgbClr val="4D5968"/>
                </a:solidFill>
                <a:highlight>
                  <a:srgbClr val="FFFFFF"/>
                </a:highlight>
              </a:rPr>
              <a:t>AVL tree is a binary search tree self-balancing.</a:t>
            </a:r>
            <a:endParaRPr sz="1800">
              <a:solidFill>
                <a:srgbClr val="4D5968"/>
              </a:solidFill>
              <a:highlight>
                <a:srgbClr val="FFFFFF"/>
              </a:highlight>
            </a:endParaRPr>
          </a:p>
          <a:p>
            <a:pPr indent="0" lvl="0" marL="914400" rtl="0" algn="l">
              <a:lnSpc>
                <a:spcPct val="70000"/>
              </a:lnSpc>
              <a:spcBef>
                <a:spcPts val="900"/>
              </a:spcBef>
              <a:spcAft>
                <a:spcPts val="0"/>
              </a:spcAft>
              <a:buNone/>
            </a:pPr>
            <a:r>
              <a:t/>
            </a:r>
            <a:endParaRPr sz="1800">
              <a:solidFill>
                <a:srgbClr val="4D5968"/>
              </a:solidFill>
              <a:highlight>
                <a:srgbClr val="FFFFFF"/>
              </a:highlight>
            </a:endParaRPr>
          </a:p>
          <a:p>
            <a:pPr indent="-342900" lvl="1" marL="914400" rtl="0" algn="l">
              <a:lnSpc>
                <a:spcPct val="70000"/>
              </a:lnSpc>
              <a:spcBef>
                <a:spcPts val="900"/>
              </a:spcBef>
              <a:spcAft>
                <a:spcPts val="0"/>
              </a:spcAft>
              <a:buClr>
                <a:srgbClr val="4D5968"/>
              </a:buClr>
              <a:buSzPts val="1800"/>
              <a:buChar char="○"/>
            </a:pPr>
            <a:r>
              <a:rPr lang="en" sz="1800">
                <a:solidFill>
                  <a:srgbClr val="4D5968"/>
                </a:solidFill>
                <a:highlight>
                  <a:srgbClr val="FFFFFF"/>
                </a:highlight>
              </a:rPr>
              <a:t>A balancing factor is allocated for each node in the AVL tree, based on whether the tree is balanced or not.</a:t>
            </a:r>
            <a:endParaRPr sz="1800">
              <a:solidFill>
                <a:srgbClr val="4D5968"/>
              </a:solidFill>
              <a:highlight>
                <a:srgbClr val="FFFFFF"/>
              </a:highlight>
            </a:endParaRPr>
          </a:p>
          <a:p>
            <a:pPr indent="0" lvl="0" marL="914400" rtl="0" algn="l">
              <a:lnSpc>
                <a:spcPct val="70000"/>
              </a:lnSpc>
              <a:spcBef>
                <a:spcPts val="900"/>
              </a:spcBef>
              <a:spcAft>
                <a:spcPts val="0"/>
              </a:spcAft>
              <a:buNone/>
            </a:pPr>
            <a:r>
              <a:t/>
            </a:r>
            <a:endParaRPr sz="1800">
              <a:solidFill>
                <a:srgbClr val="4D5968"/>
              </a:solidFill>
              <a:highlight>
                <a:srgbClr val="FFFFFF"/>
              </a:highlight>
            </a:endParaRPr>
          </a:p>
          <a:p>
            <a:pPr indent="-342900" lvl="1" marL="914400" rtl="0" algn="l">
              <a:lnSpc>
                <a:spcPct val="70000"/>
              </a:lnSpc>
              <a:spcBef>
                <a:spcPts val="900"/>
              </a:spcBef>
              <a:spcAft>
                <a:spcPts val="0"/>
              </a:spcAft>
              <a:buClr>
                <a:srgbClr val="4D5968"/>
              </a:buClr>
              <a:buSzPts val="1800"/>
              <a:buChar char="○"/>
            </a:pPr>
            <a:r>
              <a:rPr lang="en" sz="1800">
                <a:solidFill>
                  <a:srgbClr val="4D5968"/>
                </a:solidFill>
                <a:highlight>
                  <a:srgbClr val="FFFFFF"/>
                </a:highlight>
              </a:rPr>
              <a:t>The correct balance factor is either 1, 0 and -1.</a:t>
            </a:r>
            <a:endParaRPr sz="1800">
              <a:solidFill>
                <a:srgbClr val="4D5968"/>
              </a:solidFill>
              <a:highlight>
                <a:srgbClr val="FFFFFF"/>
              </a:highlight>
            </a:endParaRPr>
          </a:p>
          <a:p>
            <a:pPr indent="0" lvl="0" marL="914400" rtl="0" algn="l">
              <a:lnSpc>
                <a:spcPct val="70000"/>
              </a:lnSpc>
              <a:spcBef>
                <a:spcPts val="900"/>
              </a:spcBef>
              <a:spcAft>
                <a:spcPts val="0"/>
              </a:spcAft>
              <a:buNone/>
            </a:pPr>
            <a:r>
              <a:t/>
            </a:r>
            <a:endParaRPr sz="1800">
              <a:solidFill>
                <a:srgbClr val="4D5968"/>
              </a:solidFill>
              <a:highlight>
                <a:srgbClr val="FFFFFF"/>
              </a:highlight>
            </a:endParaRPr>
          </a:p>
          <a:p>
            <a:pPr indent="-342900" lvl="1" marL="914400" rtl="0" algn="l">
              <a:lnSpc>
                <a:spcPct val="70000"/>
              </a:lnSpc>
              <a:spcBef>
                <a:spcPts val="900"/>
              </a:spcBef>
              <a:spcAft>
                <a:spcPts val="0"/>
              </a:spcAft>
              <a:buClr>
                <a:srgbClr val="4D5968"/>
              </a:buClr>
              <a:buSzPts val="1800"/>
              <a:buChar char="○"/>
            </a:pPr>
            <a:r>
              <a:rPr lang="en" sz="1800">
                <a:solidFill>
                  <a:srgbClr val="4D5968"/>
                </a:solidFill>
                <a:highlight>
                  <a:srgbClr val="FFFFFF"/>
                </a:highlight>
              </a:rPr>
              <a:t>If new node is added, then it will be rotated to ensure that the tree is balanced.</a:t>
            </a:r>
            <a:endParaRPr sz="1800">
              <a:solidFill>
                <a:srgbClr val="4D5968"/>
              </a:solidFill>
              <a:highlight>
                <a:srgbClr val="FFFFFF"/>
              </a:highlight>
            </a:endParaRPr>
          </a:p>
        </p:txBody>
      </p:sp>
      <p:pic>
        <p:nvPicPr>
          <p:cNvPr id="168" name="Google Shape;168;p28"/>
          <p:cNvPicPr preferRelativeResize="0"/>
          <p:nvPr/>
        </p:nvPicPr>
        <p:blipFill rotWithShape="1">
          <a:blip r:embed="rId3">
            <a:alphaModFix/>
          </a:blip>
          <a:srcRect b="7749" l="2700" r="4827" t="0"/>
          <a:stretch/>
        </p:blipFill>
        <p:spPr>
          <a:xfrm>
            <a:off x="5980000" y="1845925"/>
            <a:ext cx="3097426" cy="236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Types of Trees</a:t>
            </a:r>
            <a:endParaRPr/>
          </a:p>
        </p:txBody>
      </p:sp>
      <p:sp>
        <p:nvSpPr>
          <p:cNvPr id="174" name="Google Shape;174;p29"/>
          <p:cNvSpPr txBox="1"/>
          <p:nvPr>
            <p:ph idx="1" type="body"/>
          </p:nvPr>
        </p:nvSpPr>
        <p:spPr>
          <a:xfrm>
            <a:off x="822950" y="1384300"/>
            <a:ext cx="4399800" cy="3017400"/>
          </a:xfrm>
          <a:prstGeom prst="rect">
            <a:avLst/>
          </a:prstGeom>
        </p:spPr>
        <p:txBody>
          <a:bodyPr anchorCtr="0" anchor="t" bIns="34275" lIns="0" spcFirstLastPara="1" rIns="0" wrap="square" tIns="34275">
            <a:noAutofit/>
          </a:bodyPr>
          <a:lstStyle/>
          <a:p>
            <a:pPr indent="-349250" lvl="0" marL="457200" rtl="0" algn="l">
              <a:lnSpc>
                <a:spcPct val="70000"/>
              </a:lnSpc>
              <a:spcBef>
                <a:spcPts val="900"/>
              </a:spcBef>
              <a:spcAft>
                <a:spcPts val="0"/>
              </a:spcAft>
              <a:buSzPts val="1900"/>
              <a:buChar char="●"/>
            </a:pPr>
            <a:r>
              <a:rPr lang="en" sz="1900"/>
              <a:t>N-ary Trees:</a:t>
            </a:r>
            <a:endParaRPr sz="1900"/>
          </a:p>
          <a:p>
            <a:pPr indent="-349250" lvl="1" marL="914400" rtl="0" algn="l">
              <a:lnSpc>
                <a:spcPct val="70000"/>
              </a:lnSpc>
              <a:spcBef>
                <a:spcPts val="900"/>
              </a:spcBef>
              <a:spcAft>
                <a:spcPts val="0"/>
              </a:spcAft>
              <a:buSzPts val="1900"/>
              <a:buChar char="○"/>
            </a:pPr>
            <a:r>
              <a:rPr lang="en" sz="1900"/>
              <a:t>The maximum number of child nodes a parent node can have is N.</a:t>
            </a:r>
            <a:endParaRPr sz="1900"/>
          </a:p>
          <a:p>
            <a:pPr indent="-349250" lvl="1" marL="914400" rtl="0" algn="l">
              <a:lnSpc>
                <a:spcPct val="70000"/>
              </a:lnSpc>
              <a:spcBef>
                <a:spcPts val="900"/>
              </a:spcBef>
              <a:spcAft>
                <a:spcPts val="0"/>
              </a:spcAft>
              <a:buSzPts val="1900"/>
              <a:buChar char="○"/>
            </a:pPr>
            <a:r>
              <a:rPr lang="en" sz="1900"/>
              <a:t>Similar to Binary tree</a:t>
            </a:r>
            <a:endParaRPr sz="1900"/>
          </a:p>
        </p:txBody>
      </p:sp>
      <p:pic>
        <p:nvPicPr>
          <p:cNvPr id="175" name="Google Shape;175;p29"/>
          <p:cNvPicPr preferRelativeResize="0"/>
          <p:nvPr/>
        </p:nvPicPr>
        <p:blipFill rotWithShape="1">
          <a:blip r:embed="rId3">
            <a:alphaModFix/>
          </a:blip>
          <a:srcRect b="11832" l="0" r="47087" t="0"/>
          <a:stretch/>
        </p:blipFill>
        <p:spPr>
          <a:xfrm>
            <a:off x="5222750" y="1638200"/>
            <a:ext cx="3673799" cy="260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3800"/>
              <a:t>Basic Operations</a:t>
            </a:r>
            <a:endParaRPr sz="3800"/>
          </a:p>
        </p:txBody>
      </p:sp>
      <p:sp>
        <p:nvSpPr>
          <p:cNvPr id="181" name="Google Shape;181;p30"/>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349250" lvl="0" marL="457200" rtl="0" algn="l">
              <a:spcBef>
                <a:spcPts val="900"/>
              </a:spcBef>
              <a:spcAft>
                <a:spcPts val="0"/>
              </a:spcAft>
              <a:buSzPts val="1900"/>
              <a:buChar char="●"/>
            </a:pPr>
            <a:r>
              <a:rPr b="1" lang="en" sz="2000"/>
              <a:t>Insertion  -  </a:t>
            </a:r>
            <a:r>
              <a:rPr lang="en" sz="2000"/>
              <a:t>Inserting a new node.</a:t>
            </a:r>
            <a:r>
              <a:rPr b="1" lang="en" sz="2000"/>
              <a:t> </a:t>
            </a:r>
            <a:endParaRPr b="1" sz="2000"/>
          </a:p>
          <a:p>
            <a:pPr indent="-349250" lvl="0" marL="457200" rtl="0" algn="l">
              <a:spcBef>
                <a:spcPts val="0"/>
              </a:spcBef>
              <a:spcAft>
                <a:spcPts val="0"/>
              </a:spcAft>
              <a:buSzPts val="1900"/>
              <a:buChar char="●"/>
            </a:pPr>
            <a:r>
              <a:rPr b="1" lang="en" sz="2000"/>
              <a:t>Searching -  </a:t>
            </a:r>
            <a:r>
              <a:rPr lang="en" sz="2000"/>
              <a:t>Searching for a specific node</a:t>
            </a:r>
            <a:endParaRPr sz="2000"/>
          </a:p>
          <a:p>
            <a:pPr indent="-349250" lvl="0" marL="457200" rtl="0" algn="l">
              <a:spcBef>
                <a:spcPts val="0"/>
              </a:spcBef>
              <a:spcAft>
                <a:spcPts val="0"/>
              </a:spcAft>
              <a:buSzPts val="1900"/>
              <a:buChar char="●"/>
            </a:pPr>
            <a:r>
              <a:rPr b="1" lang="en" sz="2000"/>
              <a:t>Traversal  -  </a:t>
            </a:r>
            <a:r>
              <a:rPr lang="en" sz="2000"/>
              <a:t>Traversing the tree</a:t>
            </a:r>
            <a:endParaRPr sz="2000"/>
          </a:p>
          <a:p>
            <a:pPr indent="-349250" lvl="0" marL="457200" rtl="0" algn="l">
              <a:spcBef>
                <a:spcPts val="0"/>
              </a:spcBef>
              <a:spcAft>
                <a:spcPts val="0"/>
              </a:spcAft>
              <a:buSzPts val="1900"/>
              <a:buChar char="●"/>
            </a:pPr>
            <a:r>
              <a:rPr b="1" lang="en" sz="2000"/>
              <a:t>Deletion   -  </a:t>
            </a:r>
            <a:r>
              <a:rPr lang="en" sz="2000"/>
              <a:t>Deleting a node</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Applications</a:t>
            </a:r>
            <a:endParaRPr/>
          </a:p>
        </p:txBody>
      </p:sp>
      <p:sp>
        <p:nvSpPr>
          <p:cNvPr id="187" name="Google Shape;187;p31"/>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342900" lvl="0" marL="457200" rtl="0" algn="l">
              <a:lnSpc>
                <a:spcPct val="150000"/>
              </a:lnSpc>
              <a:spcBef>
                <a:spcPts val="900"/>
              </a:spcBef>
              <a:spcAft>
                <a:spcPts val="0"/>
              </a:spcAft>
              <a:buSzPts val="1800"/>
              <a:buAutoNum type="arabicPeriod"/>
            </a:pPr>
            <a:r>
              <a:rPr lang="en" sz="1900"/>
              <a:t>Storing naturally </a:t>
            </a:r>
            <a:r>
              <a:rPr lang="en" sz="1900"/>
              <a:t>hierarchical</a:t>
            </a:r>
            <a:r>
              <a:rPr lang="en" sz="1900"/>
              <a:t> data.</a:t>
            </a:r>
            <a:r>
              <a:rPr i="1" lang="en" sz="1900"/>
              <a:t> E.g: filesystems</a:t>
            </a:r>
            <a:endParaRPr i="1" sz="1900"/>
          </a:p>
          <a:p>
            <a:pPr indent="-342900" lvl="0" marL="457200" rtl="0" algn="l">
              <a:lnSpc>
                <a:spcPct val="150000"/>
              </a:lnSpc>
              <a:spcBef>
                <a:spcPts val="0"/>
              </a:spcBef>
              <a:spcAft>
                <a:spcPts val="0"/>
              </a:spcAft>
              <a:buSzPts val="1800"/>
              <a:buAutoNum type="arabicPeriod"/>
            </a:pPr>
            <a:r>
              <a:rPr lang="en" sz="1900"/>
              <a:t>Organizing data for quick search, insertion, deletion.</a:t>
            </a:r>
            <a:r>
              <a:rPr i="1" lang="en" sz="1900"/>
              <a:t> E.g: Binary Search Trees.</a:t>
            </a:r>
            <a:endParaRPr i="1" sz="1900"/>
          </a:p>
          <a:p>
            <a:pPr indent="-342900" lvl="0" marL="457200" rtl="0" algn="l">
              <a:lnSpc>
                <a:spcPct val="150000"/>
              </a:lnSpc>
              <a:spcBef>
                <a:spcPts val="0"/>
              </a:spcBef>
              <a:spcAft>
                <a:spcPts val="0"/>
              </a:spcAft>
              <a:buSzPts val="1800"/>
              <a:buAutoNum type="arabicPeriod"/>
            </a:pPr>
            <a:r>
              <a:rPr lang="en" sz="1900"/>
              <a:t>Network Routing Algorithms</a:t>
            </a:r>
            <a:endParaRPr sz="1900"/>
          </a:p>
          <a:p>
            <a:pPr indent="-342900" lvl="0" marL="457200" rtl="0" algn="l">
              <a:lnSpc>
                <a:spcPct val="150000"/>
              </a:lnSpc>
              <a:spcBef>
                <a:spcPts val="0"/>
              </a:spcBef>
              <a:spcAft>
                <a:spcPts val="0"/>
              </a:spcAft>
              <a:buSzPts val="1800"/>
              <a:buAutoNum type="arabicPeriod"/>
            </a:pPr>
            <a:r>
              <a:rPr lang="en" sz="1900"/>
              <a:t>And much more </a:t>
            </a:r>
            <a:r>
              <a:rPr lang="en" sz="1900"/>
              <a:t>...</a:t>
            </a:r>
            <a:r>
              <a:rPr lang="en" sz="1900"/>
              <a:t>.</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Representation</a:t>
            </a:r>
            <a:endParaRPr/>
          </a:p>
          <a:p>
            <a:pPr indent="0" lvl="0" marL="0" rtl="0" algn="l">
              <a:spcBef>
                <a:spcPts val="0"/>
              </a:spcBef>
              <a:spcAft>
                <a:spcPts val="0"/>
              </a:spcAft>
              <a:buNone/>
            </a:pPr>
            <a:r>
              <a:rPr lang="en"/>
              <a:t>(Binary Trees)</a:t>
            </a:r>
            <a:endParaRPr/>
          </a:p>
        </p:txBody>
      </p:sp>
      <p:sp>
        <p:nvSpPr>
          <p:cNvPr id="193" name="Google Shape;193;p32"/>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lnSpc>
                <a:spcPct val="80000"/>
              </a:lnSpc>
              <a:spcBef>
                <a:spcPts val="900"/>
              </a:spcBef>
              <a:spcAft>
                <a:spcPts val="0"/>
              </a:spcAft>
              <a:buNone/>
            </a:pPr>
            <a:r>
              <a:rPr lang="en">
                <a:solidFill>
                  <a:srgbClr val="4A86E8"/>
                </a:solidFill>
              </a:rPr>
              <a:t>struct</a:t>
            </a:r>
            <a:r>
              <a:rPr lang="en"/>
              <a:t> Node {</a:t>
            </a:r>
            <a:endParaRPr/>
          </a:p>
          <a:p>
            <a:pPr indent="0" lvl="0" marL="0" rtl="0" algn="l">
              <a:lnSpc>
                <a:spcPct val="80000"/>
              </a:lnSpc>
              <a:spcBef>
                <a:spcPts val="900"/>
              </a:spcBef>
              <a:spcAft>
                <a:spcPts val="0"/>
              </a:spcAft>
              <a:buNone/>
            </a:pPr>
            <a:r>
              <a:rPr lang="en"/>
              <a:t>	</a:t>
            </a:r>
            <a:r>
              <a:rPr lang="en">
                <a:solidFill>
                  <a:srgbClr val="4A86E8"/>
                </a:solidFill>
              </a:rPr>
              <a:t>int</a:t>
            </a:r>
            <a:r>
              <a:rPr lang="en"/>
              <a:t> data;</a:t>
            </a:r>
            <a:endParaRPr/>
          </a:p>
          <a:p>
            <a:pPr indent="0" lvl="0" marL="0" rtl="0" algn="l">
              <a:lnSpc>
                <a:spcPct val="80000"/>
              </a:lnSpc>
              <a:spcBef>
                <a:spcPts val="900"/>
              </a:spcBef>
              <a:spcAft>
                <a:spcPts val="0"/>
              </a:spcAft>
              <a:buNone/>
            </a:pPr>
            <a:r>
              <a:rPr lang="en"/>
              <a:t>	Node* left;</a:t>
            </a:r>
            <a:endParaRPr/>
          </a:p>
          <a:p>
            <a:pPr indent="0" lvl="0" marL="0" rtl="0" algn="l">
              <a:lnSpc>
                <a:spcPct val="80000"/>
              </a:lnSpc>
              <a:spcBef>
                <a:spcPts val="900"/>
              </a:spcBef>
              <a:spcAft>
                <a:spcPts val="0"/>
              </a:spcAft>
              <a:buNone/>
            </a:pPr>
            <a:r>
              <a:rPr lang="en"/>
              <a:t>	Node* right;</a:t>
            </a:r>
            <a:endParaRPr/>
          </a:p>
          <a:p>
            <a:pPr indent="0" lvl="0" marL="0" rtl="0" algn="l">
              <a:lnSpc>
                <a:spcPct val="80000"/>
              </a:lnSpc>
              <a:spcBef>
                <a:spcPts val="900"/>
              </a:spcBef>
              <a:spcAft>
                <a:spcPts val="200"/>
              </a:spcAft>
              <a:buNone/>
            </a:pPr>
            <a:r>
              <a:rPr lang="en"/>
              <a:t>};</a:t>
            </a:r>
            <a:endParaRPr/>
          </a:p>
        </p:txBody>
      </p:sp>
      <p:pic>
        <p:nvPicPr>
          <p:cNvPr id="194" name="Google Shape;194;p32"/>
          <p:cNvPicPr preferRelativeResize="0"/>
          <p:nvPr/>
        </p:nvPicPr>
        <p:blipFill>
          <a:blip r:embed="rId3">
            <a:alphaModFix/>
          </a:blip>
          <a:stretch>
            <a:fillRect/>
          </a:stretch>
        </p:blipFill>
        <p:spPr>
          <a:xfrm>
            <a:off x="2520900" y="1919423"/>
            <a:ext cx="6459824" cy="23514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Complexity</a:t>
            </a:r>
            <a:endParaRPr/>
          </a:p>
          <a:p>
            <a:pPr indent="0" lvl="0" marL="0" rtl="0" algn="l">
              <a:spcBef>
                <a:spcPts val="0"/>
              </a:spcBef>
              <a:spcAft>
                <a:spcPts val="0"/>
              </a:spcAft>
              <a:buNone/>
            </a:pPr>
            <a:r>
              <a:rPr lang="en"/>
              <a:t>(Binary Trees)</a:t>
            </a:r>
            <a:endParaRPr/>
          </a:p>
        </p:txBody>
      </p:sp>
      <p:sp>
        <p:nvSpPr>
          <p:cNvPr id="200" name="Google Shape;200;p33"/>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spcBef>
                <a:spcPts val="900"/>
              </a:spcBef>
              <a:spcAft>
                <a:spcPts val="200"/>
              </a:spcAft>
              <a:buNone/>
            </a:pPr>
            <a:r>
              <a:t/>
            </a:r>
            <a:endParaRPr/>
          </a:p>
        </p:txBody>
      </p:sp>
      <p:pic>
        <p:nvPicPr>
          <p:cNvPr id="201" name="Google Shape;201;p33"/>
          <p:cNvPicPr preferRelativeResize="0"/>
          <p:nvPr/>
        </p:nvPicPr>
        <p:blipFill>
          <a:blip r:embed="rId3">
            <a:alphaModFix/>
          </a:blip>
          <a:stretch>
            <a:fillRect/>
          </a:stretch>
        </p:blipFill>
        <p:spPr>
          <a:xfrm>
            <a:off x="442200" y="1528450"/>
            <a:ext cx="8139323" cy="272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