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PT Sans Narrow"/>
      <p:regular r:id="rId15"/>
      <p:bold r:id="rId16"/>
    </p:embeddedFont>
    <p:embeddedFont>
      <p:font typeface="Frank Ruhl Libre"/>
      <p:regular r:id="rId17"/>
      <p:bold r:id="rId18"/>
    </p:embeddedFont>
    <p:embeddedFont>
      <p:font typeface="Libre Baskerville"/>
      <p:regular r:id="rId19"/>
      <p:bold r:id="rId20"/>
      <p:italic r:id="rId21"/>
    </p:embeddedFont>
    <p:embeddedFont>
      <p:font typeface="Merriweather"/>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6910E4-E329-4174-BA5E-EE0645B9F4AC}">
  <a:tblStyle styleId="{716910E4-E329-4174-BA5E-EE0645B9F4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22" Type="http://schemas.openxmlformats.org/officeDocument/2006/relationships/font" Target="fonts/Merriweather-regular.fntdata"/><Relationship Id="rId21" Type="http://schemas.openxmlformats.org/officeDocument/2006/relationships/font" Target="fonts/LibreBaskerville-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Merriweather-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PTSansNarrow-regular.fntdata"/><Relationship Id="rId14" Type="http://schemas.openxmlformats.org/officeDocument/2006/relationships/slide" Target="slides/slide7.xml"/><Relationship Id="rId17" Type="http://schemas.openxmlformats.org/officeDocument/2006/relationships/font" Target="fonts/FrankRuhlLibre-regular.fntdata"/><Relationship Id="rId16" Type="http://schemas.openxmlformats.org/officeDocument/2006/relationships/font" Target="fonts/PTSansNarrow-bold.fntdata"/><Relationship Id="rId19" Type="http://schemas.openxmlformats.org/officeDocument/2006/relationships/font" Target="fonts/LibreBaskerville-regular.fntdata"/><Relationship Id="rId18" Type="http://schemas.openxmlformats.org/officeDocument/2006/relationships/font" Target="fonts/FrankRuhlLibr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400"/>
              <a:buNone/>
              <a:defRPr sz="5400"/>
            </a:lvl1pPr>
            <a:lvl2pPr lvl="1" rtl="0" algn="ctr">
              <a:lnSpc>
                <a:spcPct val="100000"/>
              </a:lnSpc>
              <a:spcBef>
                <a:spcPts val="0"/>
              </a:spcBef>
              <a:spcAft>
                <a:spcPts val="0"/>
              </a:spcAft>
              <a:buSzPts val="5400"/>
              <a:buNone/>
              <a:defRPr sz="5400"/>
            </a:lvl2pPr>
            <a:lvl3pPr lvl="2" rtl="0" algn="ctr">
              <a:lnSpc>
                <a:spcPct val="100000"/>
              </a:lnSpc>
              <a:spcBef>
                <a:spcPts val="0"/>
              </a:spcBef>
              <a:spcAft>
                <a:spcPts val="0"/>
              </a:spcAft>
              <a:buSzPts val="5400"/>
              <a:buNone/>
              <a:defRPr sz="5400"/>
            </a:lvl3pPr>
            <a:lvl4pPr lvl="3" rtl="0" algn="ctr">
              <a:lnSpc>
                <a:spcPct val="100000"/>
              </a:lnSpc>
              <a:spcBef>
                <a:spcPts val="0"/>
              </a:spcBef>
              <a:spcAft>
                <a:spcPts val="0"/>
              </a:spcAft>
              <a:buSzPts val="5400"/>
              <a:buNone/>
              <a:defRPr sz="5400"/>
            </a:lvl4pPr>
            <a:lvl5pPr lvl="4" rtl="0" algn="ctr">
              <a:lnSpc>
                <a:spcPct val="100000"/>
              </a:lnSpc>
              <a:spcBef>
                <a:spcPts val="0"/>
              </a:spcBef>
              <a:spcAft>
                <a:spcPts val="0"/>
              </a:spcAft>
              <a:buSzPts val="5400"/>
              <a:buNone/>
              <a:defRPr sz="5400"/>
            </a:lvl5pPr>
            <a:lvl6pPr lvl="5" rtl="0" algn="ctr">
              <a:lnSpc>
                <a:spcPct val="100000"/>
              </a:lnSpc>
              <a:spcBef>
                <a:spcPts val="0"/>
              </a:spcBef>
              <a:spcAft>
                <a:spcPts val="0"/>
              </a:spcAft>
              <a:buSzPts val="5400"/>
              <a:buNone/>
              <a:defRPr sz="5400"/>
            </a:lvl6pPr>
            <a:lvl7pPr lvl="6" rtl="0" algn="ctr">
              <a:lnSpc>
                <a:spcPct val="100000"/>
              </a:lnSpc>
              <a:spcBef>
                <a:spcPts val="0"/>
              </a:spcBef>
              <a:spcAft>
                <a:spcPts val="0"/>
              </a:spcAft>
              <a:buSzPts val="5400"/>
              <a:buNone/>
              <a:defRPr sz="5400"/>
            </a:lvl7pPr>
            <a:lvl8pPr lvl="7" rtl="0" algn="ctr">
              <a:lnSpc>
                <a:spcPct val="100000"/>
              </a:lnSpc>
              <a:spcBef>
                <a:spcPts val="0"/>
              </a:spcBef>
              <a:spcAft>
                <a:spcPts val="0"/>
              </a:spcAft>
              <a:buSzPts val="5400"/>
              <a:buNone/>
              <a:defRPr sz="5400"/>
            </a:lvl8pPr>
            <a:lvl9pPr lvl="8" rtl="0"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13000"/>
              <a:buNone/>
              <a:defRPr sz="13000">
                <a:solidFill>
                  <a:schemeClr val="accent3"/>
                </a:solidFill>
              </a:defRPr>
            </a:lvl1pPr>
            <a:lvl2pPr lvl="1" rtl="0" algn="ctr">
              <a:lnSpc>
                <a:spcPct val="100000"/>
              </a:lnSpc>
              <a:spcBef>
                <a:spcPts val="0"/>
              </a:spcBef>
              <a:spcAft>
                <a:spcPts val="0"/>
              </a:spcAft>
              <a:buClr>
                <a:schemeClr val="accent3"/>
              </a:buClr>
              <a:buSzPts val="13000"/>
              <a:buNone/>
              <a:defRPr sz="13000">
                <a:solidFill>
                  <a:schemeClr val="accent3"/>
                </a:solidFill>
              </a:defRPr>
            </a:lvl2pPr>
            <a:lvl3pPr lvl="2" rtl="0" algn="ctr">
              <a:lnSpc>
                <a:spcPct val="100000"/>
              </a:lnSpc>
              <a:spcBef>
                <a:spcPts val="0"/>
              </a:spcBef>
              <a:spcAft>
                <a:spcPts val="0"/>
              </a:spcAft>
              <a:buClr>
                <a:schemeClr val="accent3"/>
              </a:buClr>
              <a:buSzPts val="13000"/>
              <a:buNone/>
              <a:defRPr sz="13000">
                <a:solidFill>
                  <a:schemeClr val="accent3"/>
                </a:solidFill>
              </a:defRPr>
            </a:lvl3pPr>
            <a:lvl4pPr lvl="3" rtl="0" algn="ctr">
              <a:lnSpc>
                <a:spcPct val="100000"/>
              </a:lnSpc>
              <a:spcBef>
                <a:spcPts val="0"/>
              </a:spcBef>
              <a:spcAft>
                <a:spcPts val="0"/>
              </a:spcAft>
              <a:buClr>
                <a:schemeClr val="accent3"/>
              </a:buClr>
              <a:buSzPts val="13000"/>
              <a:buNone/>
              <a:defRPr sz="13000">
                <a:solidFill>
                  <a:schemeClr val="accent3"/>
                </a:solidFill>
              </a:defRPr>
            </a:lvl4pPr>
            <a:lvl5pPr lvl="4" rtl="0" algn="ctr">
              <a:lnSpc>
                <a:spcPct val="100000"/>
              </a:lnSpc>
              <a:spcBef>
                <a:spcPts val="0"/>
              </a:spcBef>
              <a:spcAft>
                <a:spcPts val="0"/>
              </a:spcAft>
              <a:buClr>
                <a:schemeClr val="accent3"/>
              </a:buClr>
              <a:buSzPts val="13000"/>
              <a:buNone/>
              <a:defRPr sz="13000">
                <a:solidFill>
                  <a:schemeClr val="accent3"/>
                </a:solidFill>
              </a:defRPr>
            </a:lvl5pPr>
            <a:lvl6pPr lvl="5" rtl="0" algn="ctr">
              <a:lnSpc>
                <a:spcPct val="100000"/>
              </a:lnSpc>
              <a:spcBef>
                <a:spcPts val="0"/>
              </a:spcBef>
              <a:spcAft>
                <a:spcPts val="0"/>
              </a:spcAft>
              <a:buClr>
                <a:schemeClr val="accent3"/>
              </a:buClr>
              <a:buSzPts val="13000"/>
              <a:buNone/>
              <a:defRPr sz="13000">
                <a:solidFill>
                  <a:schemeClr val="accent3"/>
                </a:solidFill>
              </a:defRPr>
            </a:lvl6pPr>
            <a:lvl7pPr lvl="6" rtl="0" algn="ctr">
              <a:lnSpc>
                <a:spcPct val="100000"/>
              </a:lnSpc>
              <a:spcBef>
                <a:spcPts val="0"/>
              </a:spcBef>
              <a:spcAft>
                <a:spcPts val="0"/>
              </a:spcAft>
              <a:buClr>
                <a:schemeClr val="accent3"/>
              </a:buClr>
              <a:buSzPts val="13000"/>
              <a:buNone/>
              <a:defRPr sz="13000">
                <a:solidFill>
                  <a:schemeClr val="accent3"/>
                </a:solidFill>
              </a:defRPr>
            </a:lvl7pPr>
            <a:lvl8pPr lvl="7" rtl="0" algn="ctr">
              <a:lnSpc>
                <a:spcPct val="100000"/>
              </a:lnSpc>
              <a:spcBef>
                <a:spcPts val="0"/>
              </a:spcBef>
              <a:spcAft>
                <a:spcPts val="0"/>
              </a:spcAft>
              <a:buClr>
                <a:schemeClr val="accent3"/>
              </a:buClr>
              <a:buSzPts val="13000"/>
              <a:buNone/>
              <a:defRPr sz="13000">
                <a:solidFill>
                  <a:schemeClr val="accent3"/>
                </a:solidFill>
              </a:defRPr>
            </a:lvl8pPr>
            <a:lvl9pPr lvl="8" rtl="0"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8" name="Google Shape;68;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2" name="Google Shape;7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9" name="Google Shape;7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0" name="Google Shape;8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4" name="Google Shape;8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a:lvl1pPr>
            <a:lvl2pPr lvl="1" rtl="0" algn="ctr">
              <a:lnSpc>
                <a:spcPct val="100000"/>
              </a:lnSpc>
              <a:spcBef>
                <a:spcPts val="0"/>
              </a:spcBef>
              <a:spcAft>
                <a:spcPts val="0"/>
              </a:spcAft>
              <a:buSzPts val="3600"/>
              <a:buNone/>
              <a:defRPr/>
            </a:lvl2pPr>
            <a:lvl3pPr lvl="2" rtl="0" algn="ctr">
              <a:lnSpc>
                <a:spcPct val="100000"/>
              </a:lnSpc>
              <a:spcBef>
                <a:spcPts val="0"/>
              </a:spcBef>
              <a:spcAft>
                <a:spcPts val="0"/>
              </a:spcAft>
              <a:buSzPts val="3600"/>
              <a:buNone/>
              <a:defRPr/>
            </a:lvl3pPr>
            <a:lvl4pPr lvl="3" rtl="0" algn="ctr">
              <a:lnSpc>
                <a:spcPct val="100000"/>
              </a:lnSpc>
              <a:spcBef>
                <a:spcPts val="0"/>
              </a:spcBef>
              <a:spcAft>
                <a:spcPts val="0"/>
              </a:spcAft>
              <a:buSzPts val="3600"/>
              <a:buNone/>
              <a:defRPr/>
            </a:lvl4pPr>
            <a:lvl5pPr lvl="4" rtl="0" algn="ctr">
              <a:lnSpc>
                <a:spcPct val="100000"/>
              </a:lnSpc>
              <a:spcBef>
                <a:spcPts val="0"/>
              </a:spcBef>
              <a:spcAft>
                <a:spcPts val="0"/>
              </a:spcAft>
              <a:buSzPts val="3600"/>
              <a:buNone/>
              <a:defRPr/>
            </a:lvl5pPr>
            <a:lvl6pPr lvl="5" rtl="0" algn="ctr">
              <a:lnSpc>
                <a:spcPct val="100000"/>
              </a:lnSpc>
              <a:spcBef>
                <a:spcPts val="0"/>
              </a:spcBef>
              <a:spcAft>
                <a:spcPts val="0"/>
              </a:spcAft>
              <a:buSzPts val="3600"/>
              <a:buNone/>
              <a:defRPr/>
            </a:lvl6pPr>
            <a:lvl7pPr lvl="6" rtl="0" algn="ctr">
              <a:lnSpc>
                <a:spcPct val="100000"/>
              </a:lnSpc>
              <a:spcBef>
                <a:spcPts val="0"/>
              </a:spcBef>
              <a:spcAft>
                <a:spcPts val="0"/>
              </a:spcAft>
              <a:buSzPts val="3600"/>
              <a:buNone/>
              <a:defRPr/>
            </a:lvl7pPr>
            <a:lvl8pPr lvl="7" rtl="0" algn="ctr">
              <a:lnSpc>
                <a:spcPct val="100000"/>
              </a:lnSpc>
              <a:spcBef>
                <a:spcPts val="0"/>
              </a:spcBef>
              <a:spcAft>
                <a:spcPts val="0"/>
              </a:spcAft>
              <a:buSzPts val="3600"/>
              <a:buNone/>
              <a:defRPr/>
            </a:lvl8pPr>
            <a:lvl9pPr lvl="8" rtl="0" algn="ctr">
              <a:lnSpc>
                <a:spcPct val="100000"/>
              </a:lnSpc>
              <a:spcBef>
                <a:spcPts val="0"/>
              </a:spcBef>
              <a:spcAft>
                <a:spcPts val="0"/>
              </a:spcAft>
              <a:buSzPts val="3600"/>
              <a:buNone/>
              <a:defRPr/>
            </a:lvl9pPr>
          </a:lstStyle>
          <a:p/>
        </p:txBody>
      </p:sp>
      <p:sp>
        <p:nvSpPr>
          <p:cNvPr id="31" name="Google Shape;3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34" name="Google Shape;34;p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5" name="Google Shape;35;p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600"/>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2" name="Google Shape;4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dk2"/>
              </a:buClr>
              <a:buSzPts val="5400"/>
              <a:buNone/>
              <a:defRPr b="0" sz="5400">
                <a:solidFill>
                  <a:schemeClr val="dk2"/>
                </a:solidFill>
              </a:defRPr>
            </a:lvl1pPr>
            <a:lvl2pPr lvl="1" rtl="0" algn="l">
              <a:lnSpc>
                <a:spcPct val="100000"/>
              </a:lnSpc>
              <a:spcBef>
                <a:spcPts val="0"/>
              </a:spcBef>
              <a:spcAft>
                <a:spcPts val="0"/>
              </a:spcAft>
              <a:buClr>
                <a:schemeClr val="dk2"/>
              </a:buClr>
              <a:buSzPts val="5400"/>
              <a:buNone/>
              <a:defRPr b="0" sz="5400">
                <a:solidFill>
                  <a:schemeClr val="dk2"/>
                </a:solidFill>
              </a:defRPr>
            </a:lvl2pPr>
            <a:lvl3pPr lvl="2" rtl="0" algn="l">
              <a:lnSpc>
                <a:spcPct val="100000"/>
              </a:lnSpc>
              <a:spcBef>
                <a:spcPts val="0"/>
              </a:spcBef>
              <a:spcAft>
                <a:spcPts val="0"/>
              </a:spcAft>
              <a:buClr>
                <a:schemeClr val="dk2"/>
              </a:buClr>
              <a:buSzPts val="5400"/>
              <a:buNone/>
              <a:defRPr b="0" sz="5400">
                <a:solidFill>
                  <a:schemeClr val="dk2"/>
                </a:solidFill>
              </a:defRPr>
            </a:lvl3pPr>
            <a:lvl4pPr lvl="3" rtl="0" algn="l">
              <a:lnSpc>
                <a:spcPct val="100000"/>
              </a:lnSpc>
              <a:spcBef>
                <a:spcPts val="0"/>
              </a:spcBef>
              <a:spcAft>
                <a:spcPts val="0"/>
              </a:spcAft>
              <a:buClr>
                <a:schemeClr val="dk2"/>
              </a:buClr>
              <a:buSzPts val="5400"/>
              <a:buNone/>
              <a:defRPr b="0" sz="5400">
                <a:solidFill>
                  <a:schemeClr val="dk2"/>
                </a:solidFill>
              </a:defRPr>
            </a:lvl4pPr>
            <a:lvl5pPr lvl="4" rtl="0" algn="l">
              <a:lnSpc>
                <a:spcPct val="100000"/>
              </a:lnSpc>
              <a:spcBef>
                <a:spcPts val="0"/>
              </a:spcBef>
              <a:spcAft>
                <a:spcPts val="0"/>
              </a:spcAft>
              <a:buClr>
                <a:schemeClr val="dk2"/>
              </a:buClr>
              <a:buSzPts val="5400"/>
              <a:buNone/>
              <a:defRPr b="0" sz="5400">
                <a:solidFill>
                  <a:schemeClr val="dk2"/>
                </a:solidFill>
              </a:defRPr>
            </a:lvl5pPr>
            <a:lvl6pPr lvl="5" rtl="0" algn="l">
              <a:lnSpc>
                <a:spcPct val="100000"/>
              </a:lnSpc>
              <a:spcBef>
                <a:spcPts val="0"/>
              </a:spcBef>
              <a:spcAft>
                <a:spcPts val="0"/>
              </a:spcAft>
              <a:buClr>
                <a:schemeClr val="dk2"/>
              </a:buClr>
              <a:buSzPts val="5400"/>
              <a:buNone/>
              <a:defRPr b="0" sz="5400">
                <a:solidFill>
                  <a:schemeClr val="dk2"/>
                </a:solidFill>
              </a:defRPr>
            </a:lvl6pPr>
            <a:lvl7pPr lvl="6" rtl="0" algn="l">
              <a:lnSpc>
                <a:spcPct val="100000"/>
              </a:lnSpc>
              <a:spcBef>
                <a:spcPts val="0"/>
              </a:spcBef>
              <a:spcAft>
                <a:spcPts val="0"/>
              </a:spcAft>
              <a:buClr>
                <a:schemeClr val="dk2"/>
              </a:buClr>
              <a:buSzPts val="5400"/>
              <a:buNone/>
              <a:defRPr b="0" sz="5400">
                <a:solidFill>
                  <a:schemeClr val="dk2"/>
                </a:solidFill>
              </a:defRPr>
            </a:lvl7pPr>
            <a:lvl8pPr lvl="7" rtl="0" algn="l">
              <a:lnSpc>
                <a:spcPct val="100000"/>
              </a:lnSpc>
              <a:spcBef>
                <a:spcPts val="0"/>
              </a:spcBef>
              <a:spcAft>
                <a:spcPts val="0"/>
              </a:spcAft>
              <a:buClr>
                <a:schemeClr val="dk2"/>
              </a:buClr>
              <a:buSzPts val="5400"/>
              <a:buNone/>
              <a:defRPr b="0" sz="5400">
                <a:solidFill>
                  <a:schemeClr val="dk2"/>
                </a:solidFill>
              </a:defRPr>
            </a:lvl8pPr>
            <a:lvl9pPr lvl="8" rtl="0"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51" name="Google Shape;51;p1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2" name="Google Shape;52;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4" name="Google Shape;6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1.png"/><Relationship Id="rId7" Type="http://schemas.openxmlformats.org/officeDocument/2006/relationships/image" Target="../media/image13.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rive.google.com/file/d/1wh507HYNfweWJLwg7UFyScBU4vzfqg8s/view?usp=sharing" TargetMode="External"/><Relationship Id="rId4" Type="http://schemas.openxmlformats.org/officeDocument/2006/relationships/hyperlink" Target="http://drive.google.com/file/d/1wh507HYNfweWJLwg7UFyScBU4vzfqg8s/view" TargetMode="External"/><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greeshmapogula@gmail.com" TargetMode="External"/><Relationship Id="rId4" Type="http://schemas.openxmlformats.org/officeDocument/2006/relationships/hyperlink" Target="mailto:shaiktabassum0310@gmail.com" TargetMode="External"/><Relationship Id="rId9" Type="http://schemas.openxmlformats.org/officeDocument/2006/relationships/image" Target="../media/image12.png"/><Relationship Id="rId5" Type="http://schemas.openxmlformats.org/officeDocument/2006/relationships/hyperlink" Target="mailto:nagasaisravanth456@gmail.com" TargetMode="External"/><Relationship Id="rId6" Type="http://schemas.openxmlformats.org/officeDocument/2006/relationships/hyperlink" Target="mailto:19BQ1A0518@vvit.net" TargetMode="External"/><Relationship Id="rId7" Type="http://schemas.openxmlformats.org/officeDocument/2006/relationships/hyperlink" Target="mailto:suphiyanawazbanu@gmail.com" TargetMode="External"/><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555200" y="1317975"/>
            <a:ext cx="7967400" cy="528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GB" sz="3200"/>
              <a:t>Community Support for Rural Women Empowerment </a:t>
            </a:r>
            <a:endParaRPr sz="3200"/>
          </a:p>
        </p:txBody>
      </p:sp>
      <p:sp>
        <p:nvSpPr>
          <p:cNvPr id="112" name="Google Shape;112;p25"/>
          <p:cNvSpPr txBox="1"/>
          <p:nvPr>
            <p:ph idx="1" type="subTitle"/>
          </p:nvPr>
        </p:nvSpPr>
        <p:spPr>
          <a:xfrm>
            <a:off x="884550" y="1846575"/>
            <a:ext cx="7374900" cy="201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latin typeface="Libre Baskerville"/>
                <a:ea typeface="Libre Baskerville"/>
                <a:cs typeface="Libre Baskerville"/>
                <a:sym typeface="Libre Baskerville"/>
              </a:rPr>
              <a:t>Vasireddy Venkatadri Institute of Technology</a:t>
            </a:r>
            <a:endParaRPr>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400"/>
              <a:buNone/>
            </a:pPr>
            <a:r>
              <a:t/>
            </a:r>
            <a:endParaRPr sz="1500"/>
          </a:p>
          <a:p>
            <a:pPr indent="0" lvl="0" marL="0" rtl="0" algn="ctr">
              <a:lnSpc>
                <a:spcPct val="100000"/>
              </a:lnSpc>
              <a:spcBef>
                <a:spcPts val="0"/>
              </a:spcBef>
              <a:spcAft>
                <a:spcPts val="0"/>
              </a:spcAft>
              <a:buSzPts val="2400"/>
              <a:buNone/>
            </a:pPr>
            <a:r>
              <a:rPr lang="en-GB" sz="1700"/>
              <a:t>Pogula Sai Lakshmi Prasanna Greeshma</a:t>
            </a:r>
            <a:endParaRPr sz="1700"/>
          </a:p>
          <a:p>
            <a:pPr indent="0" lvl="0" marL="0" rtl="0" algn="ctr">
              <a:lnSpc>
                <a:spcPct val="100000"/>
              </a:lnSpc>
              <a:spcBef>
                <a:spcPts val="0"/>
              </a:spcBef>
              <a:spcAft>
                <a:spcPts val="0"/>
              </a:spcAft>
              <a:buSzPts val="2400"/>
              <a:buNone/>
            </a:pPr>
            <a:r>
              <a:rPr lang="en-GB" sz="1700"/>
              <a:t>Shaik Tabassum Ara</a:t>
            </a:r>
            <a:endParaRPr sz="1700"/>
          </a:p>
          <a:p>
            <a:pPr indent="0" lvl="0" marL="0" rtl="0" algn="ctr">
              <a:lnSpc>
                <a:spcPct val="100000"/>
              </a:lnSpc>
              <a:spcBef>
                <a:spcPts val="0"/>
              </a:spcBef>
              <a:spcAft>
                <a:spcPts val="0"/>
              </a:spcAft>
              <a:buSzPts val="2400"/>
              <a:buNone/>
            </a:pPr>
            <a:r>
              <a:rPr lang="en-GB" sz="1700"/>
              <a:t>Naga Sai Sravanth Singamsetty</a:t>
            </a:r>
            <a:endParaRPr sz="1700"/>
          </a:p>
          <a:p>
            <a:pPr indent="0" lvl="0" marL="0" rtl="0" algn="ctr">
              <a:lnSpc>
                <a:spcPct val="100000"/>
              </a:lnSpc>
              <a:spcBef>
                <a:spcPts val="0"/>
              </a:spcBef>
              <a:spcAft>
                <a:spcPts val="0"/>
              </a:spcAft>
              <a:buSzPts val="2400"/>
              <a:buNone/>
            </a:pPr>
            <a:r>
              <a:rPr lang="en-GB" sz="1700"/>
              <a:t>Bhavya Kolluru</a:t>
            </a:r>
            <a:endParaRPr sz="1700"/>
          </a:p>
          <a:p>
            <a:pPr indent="0" lvl="0" marL="0" rtl="0" algn="ctr">
              <a:lnSpc>
                <a:spcPct val="100000"/>
              </a:lnSpc>
              <a:spcBef>
                <a:spcPts val="0"/>
              </a:spcBef>
              <a:spcAft>
                <a:spcPts val="0"/>
              </a:spcAft>
              <a:buSzPts val="2400"/>
              <a:buNone/>
            </a:pPr>
            <a:r>
              <a:rPr lang="en-GB" sz="1700"/>
              <a:t>Suphiya Nawaz</a:t>
            </a:r>
            <a:endParaRPr sz="1700"/>
          </a:p>
          <a:p>
            <a:pPr indent="0" lvl="0" marL="0" rtl="0" algn="ctr">
              <a:lnSpc>
                <a:spcPct val="100000"/>
              </a:lnSpc>
              <a:spcBef>
                <a:spcPts val="0"/>
              </a:spcBef>
              <a:spcAft>
                <a:spcPts val="0"/>
              </a:spcAft>
              <a:buSzPts val="2400"/>
              <a:buNone/>
            </a:pPr>
            <a:r>
              <a:t/>
            </a:r>
            <a:endParaRPr sz="1700"/>
          </a:p>
        </p:txBody>
      </p:sp>
      <p:pic>
        <p:nvPicPr>
          <p:cNvPr id="113" name="Google Shape;113;p25"/>
          <p:cNvPicPr preferRelativeResize="0"/>
          <p:nvPr/>
        </p:nvPicPr>
        <p:blipFill rotWithShape="1">
          <a:blip r:embed="rId3">
            <a:alphaModFix/>
          </a:blip>
          <a:srcRect b="0" l="0" r="0" t="0"/>
          <a:stretch/>
        </p:blipFill>
        <p:spPr>
          <a:xfrm>
            <a:off x="0" y="-2"/>
            <a:ext cx="2109626" cy="738575"/>
          </a:xfrm>
          <a:prstGeom prst="rect">
            <a:avLst/>
          </a:prstGeom>
          <a:noFill/>
          <a:ln>
            <a:noFill/>
          </a:ln>
        </p:spPr>
      </p:pic>
      <p:sp>
        <p:nvSpPr>
          <p:cNvPr id="114" name="Google Shape;114;p25"/>
          <p:cNvSpPr txBox="1"/>
          <p:nvPr/>
        </p:nvSpPr>
        <p:spPr>
          <a:xfrm>
            <a:off x="1084975" y="2290475"/>
            <a:ext cx="1225500" cy="8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15" name="Google Shape;115;p25"/>
          <p:cNvSpPr txBox="1"/>
          <p:nvPr>
            <p:ph idx="1" type="subTitle"/>
          </p:nvPr>
        </p:nvSpPr>
        <p:spPr>
          <a:xfrm>
            <a:off x="2220200" y="202883"/>
            <a:ext cx="4704600" cy="45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GB">
                <a:latin typeface="Frank Ruhl Libre"/>
                <a:ea typeface="Frank Ruhl Libre"/>
                <a:cs typeface="Frank Ruhl Libre"/>
                <a:sym typeface="Frank Ruhl Libre"/>
              </a:rPr>
              <a:t>IUCEE Student Summit 2020</a:t>
            </a:r>
            <a:endParaRPr b="1">
              <a:latin typeface="Frank Ruhl Libre"/>
              <a:ea typeface="Frank Ruhl Libre"/>
              <a:cs typeface="Frank Ruhl Libre"/>
              <a:sym typeface="Frank Ruhl Libre"/>
            </a:endParaRPr>
          </a:p>
        </p:txBody>
      </p:sp>
      <p:pic>
        <p:nvPicPr>
          <p:cNvPr id="116" name="Google Shape;116;p25"/>
          <p:cNvPicPr preferRelativeResize="0"/>
          <p:nvPr/>
        </p:nvPicPr>
        <p:blipFill>
          <a:blip r:embed="rId4">
            <a:alphaModFix/>
          </a:blip>
          <a:stretch>
            <a:fillRect/>
          </a:stretch>
        </p:blipFill>
        <p:spPr>
          <a:xfrm>
            <a:off x="8259450" y="-42650"/>
            <a:ext cx="853800" cy="853800"/>
          </a:xfrm>
          <a:prstGeom prst="rect">
            <a:avLst/>
          </a:prstGeom>
          <a:noFill/>
          <a:ln>
            <a:noFill/>
          </a:ln>
        </p:spPr>
      </p:pic>
      <p:pic>
        <p:nvPicPr>
          <p:cNvPr id="117" name="Google Shape;117;p25"/>
          <p:cNvPicPr preferRelativeResize="0"/>
          <p:nvPr/>
        </p:nvPicPr>
        <p:blipFill>
          <a:blip r:embed="rId5">
            <a:alphaModFix/>
          </a:blip>
          <a:stretch>
            <a:fillRect/>
          </a:stretch>
        </p:blipFill>
        <p:spPr>
          <a:xfrm>
            <a:off x="7083125" y="124275"/>
            <a:ext cx="1177750" cy="41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6"/>
          <p:cNvPicPr preferRelativeResize="0"/>
          <p:nvPr/>
        </p:nvPicPr>
        <p:blipFill>
          <a:blip r:embed="rId3">
            <a:alphaModFix/>
          </a:blip>
          <a:stretch>
            <a:fillRect/>
          </a:stretch>
        </p:blipFill>
        <p:spPr>
          <a:xfrm>
            <a:off x="147725" y="105150"/>
            <a:ext cx="1536925" cy="537341"/>
          </a:xfrm>
          <a:prstGeom prst="rect">
            <a:avLst/>
          </a:prstGeom>
          <a:noFill/>
          <a:ln>
            <a:noFill/>
          </a:ln>
        </p:spPr>
      </p:pic>
      <p:sp>
        <p:nvSpPr>
          <p:cNvPr id="123" name="Google Shape;123;p26"/>
          <p:cNvSpPr txBox="1"/>
          <p:nvPr/>
        </p:nvSpPr>
        <p:spPr>
          <a:xfrm>
            <a:off x="1559925" y="-234975"/>
            <a:ext cx="5774700" cy="15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1C4587"/>
                </a:solidFill>
                <a:latin typeface="Merriweather"/>
                <a:ea typeface="Merriweather"/>
                <a:cs typeface="Merriweather"/>
                <a:sym typeface="Merriweather"/>
              </a:rPr>
              <a:t>Community Support for Rural Women Empowerment</a:t>
            </a:r>
            <a:r>
              <a:rPr b="1" lang="en-GB" sz="2900">
                <a:solidFill>
                  <a:srgbClr val="1C4587"/>
                </a:solidFill>
                <a:latin typeface="Merriweather"/>
                <a:ea typeface="Merriweather"/>
                <a:cs typeface="Merriweather"/>
                <a:sym typeface="Merriweather"/>
              </a:rPr>
              <a:t> </a:t>
            </a:r>
            <a:endParaRPr b="1" sz="2900">
              <a:solidFill>
                <a:srgbClr val="1C4587"/>
              </a:solidFill>
              <a:latin typeface="Merriweather"/>
              <a:ea typeface="Merriweather"/>
              <a:cs typeface="Merriweather"/>
              <a:sym typeface="Merriweather"/>
            </a:endParaRPr>
          </a:p>
          <a:p>
            <a:pPr indent="0" lvl="0" marL="0" rtl="0" algn="ctr">
              <a:spcBef>
                <a:spcPts val="0"/>
              </a:spcBef>
              <a:spcAft>
                <a:spcPts val="0"/>
              </a:spcAft>
              <a:buNone/>
            </a:pPr>
            <a:r>
              <a:rPr b="1" lang="en-GB">
                <a:solidFill>
                  <a:srgbClr val="0B5394"/>
                </a:solidFill>
              </a:rPr>
              <a:t>Gender Equality - 5</a:t>
            </a:r>
            <a:endParaRPr b="1">
              <a:solidFill>
                <a:srgbClr val="0B5394"/>
              </a:solidFill>
            </a:endParaRPr>
          </a:p>
          <a:p>
            <a:pPr indent="0" lvl="0" marL="0" rtl="0" algn="ctr">
              <a:spcBef>
                <a:spcPts val="0"/>
              </a:spcBef>
              <a:spcAft>
                <a:spcPts val="0"/>
              </a:spcAft>
              <a:buNone/>
            </a:pPr>
            <a:r>
              <a:rPr i="1" lang="en-GB">
                <a:latin typeface="Open Sans"/>
                <a:ea typeface="Open Sans"/>
                <a:cs typeface="Open Sans"/>
                <a:sym typeface="Open Sans"/>
              </a:rPr>
              <a:t>Pogula </a:t>
            </a:r>
            <a:r>
              <a:rPr i="1" lang="en-GB">
                <a:latin typeface="Open Sans"/>
                <a:ea typeface="Open Sans"/>
                <a:cs typeface="Open Sans"/>
                <a:sym typeface="Open Sans"/>
              </a:rPr>
              <a:t>Sai Lakshmi Prasanna Greeshma,Shaik Tabassum Ara,</a:t>
            </a:r>
            <a:endParaRPr i="1">
              <a:latin typeface="Open Sans"/>
              <a:ea typeface="Open Sans"/>
              <a:cs typeface="Open Sans"/>
              <a:sym typeface="Open Sans"/>
            </a:endParaRPr>
          </a:p>
          <a:p>
            <a:pPr indent="0" lvl="0" marL="0" rtl="0" algn="ctr">
              <a:spcBef>
                <a:spcPts val="0"/>
              </a:spcBef>
              <a:spcAft>
                <a:spcPts val="0"/>
              </a:spcAft>
              <a:buNone/>
            </a:pPr>
            <a:r>
              <a:rPr i="1" lang="en-GB">
                <a:latin typeface="Open Sans"/>
                <a:ea typeface="Open Sans"/>
                <a:cs typeface="Open Sans"/>
                <a:sym typeface="Open Sans"/>
              </a:rPr>
              <a:t>Naga Sai Sravanth S, </a:t>
            </a:r>
            <a:r>
              <a:rPr i="1" lang="en-GB">
                <a:latin typeface="Open Sans"/>
                <a:ea typeface="Open Sans"/>
                <a:cs typeface="Open Sans"/>
                <a:sym typeface="Open Sans"/>
              </a:rPr>
              <a:t>Bhavya Kolluru, Suphiya Nawaz</a:t>
            </a:r>
            <a:endParaRPr i="1">
              <a:latin typeface="Open Sans"/>
              <a:ea typeface="Open Sans"/>
              <a:cs typeface="Open Sans"/>
              <a:sym typeface="Open Sans"/>
            </a:endParaRPr>
          </a:p>
          <a:p>
            <a:pPr indent="0" lvl="0" marL="0" rtl="0" algn="ctr">
              <a:spcBef>
                <a:spcPts val="0"/>
              </a:spcBef>
              <a:spcAft>
                <a:spcPts val="0"/>
              </a:spcAft>
              <a:buNone/>
            </a:pPr>
            <a:r>
              <a:rPr b="1" lang="en-GB" sz="1500">
                <a:solidFill>
                  <a:srgbClr val="434343"/>
                </a:solidFill>
              </a:rPr>
              <a:t>Vasireddy Venkatadri Institute of Technology,Guntur</a:t>
            </a:r>
            <a:endParaRPr b="1" sz="1500">
              <a:solidFill>
                <a:srgbClr val="434343"/>
              </a:solidFill>
            </a:endParaRPr>
          </a:p>
        </p:txBody>
      </p:sp>
      <p:cxnSp>
        <p:nvCxnSpPr>
          <p:cNvPr id="124" name="Google Shape;124;p26"/>
          <p:cNvCxnSpPr/>
          <p:nvPr/>
        </p:nvCxnSpPr>
        <p:spPr>
          <a:xfrm>
            <a:off x="2044125" y="1322625"/>
            <a:ext cx="5290500" cy="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26"/>
          <p:cNvSpPr txBox="1"/>
          <p:nvPr/>
        </p:nvSpPr>
        <p:spPr>
          <a:xfrm>
            <a:off x="435225" y="1437925"/>
            <a:ext cx="8508300" cy="840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200"/>
              <a:t>Most of the woman in rural india are either part of agriculture workers or remain as housewives.They either have less source of income or no sources for Income due to which they are getting </a:t>
            </a:r>
            <a:r>
              <a:rPr lang="en-GB" sz="1200"/>
              <a:t>biased</a:t>
            </a:r>
            <a:r>
              <a:rPr lang="en-GB" sz="1200"/>
              <a:t> in family. The reasons we have identified are </a:t>
            </a:r>
            <a:r>
              <a:rPr i="1" lang="en-GB" sz="1200"/>
              <a:t>getting married in early ages , lack of education and skills. </a:t>
            </a:r>
            <a:r>
              <a:rPr lang="en-GB" sz="1200"/>
              <a:t>So we have taken the problem statement as</a:t>
            </a:r>
            <a:r>
              <a:rPr lang="en-GB" sz="500"/>
              <a:t> </a:t>
            </a:r>
            <a:r>
              <a:rPr b="1" lang="en-GB" sz="1200">
                <a:latin typeface="Open Sans"/>
                <a:ea typeface="Open Sans"/>
                <a:cs typeface="Open Sans"/>
                <a:sym typeface="Open Sans"/>
              </a:rPr>
              <a:t>How to empower rural women?</a:t>
            </a:r>
            <a:endParaRPr sz="1200"/>
          </a:p>
          <a:p>
            <a:pPr indent="0" lvl="0" marL="0" rtl="0" algn="just">
              <a:spcBef>
                <a:spcPts val="0"/>
              </a:spcBef>
              <a:spcAft>
                <a:spcPts val="0"/>
              </a:spcAft>
              <a:buNone/>
            </a:pPr>
            <a:r>
              <a:t/>
            </a:r>
            <a:endParaRPr sz="1200"/>
          </a:p>
          <a:p>
            <a:pPr indent="0" lvl="0" marL="457200" rtl="0" algn="just">
              <a:spcBef>
                <a:spcPts val="0"/>
              </a:spcBef>
              <a:spcAft>
                <a:spcPts val="0"/>
              </a:spcAft>
              <a:buNone/>
            </a:pPr>
            <a:r>
              <a:t/>
            </a:r>
            <a:endParaRPr sz="1200">
              <a:solidFill>
                <a:schemeClr val="dk1"/>
              </a:solidFill>
            </a:endParaRPr>
          </a:p>
        </p:txBody>
      </p:sp>
      <p:graphicFrame>
        <p:nvGraphicFramePr>
          <p:cNvPr id="126" name="Google Shape;126;p26"/>
          <p:cNvGraphicFramePr/>
          <p:nvPr/>
        </p:nvGraphicFramePr>
        <p:xfrm>
          <a:off x="6541650" y="2698823"/>
          <a:ext cx="3000000" cy="3000000"/>
        </p:xfrm>
        <a:graphic>
          <a:graphicData uri="http://schemas.openxmlformats.org/drawingml/2006/table">
            <a:tbl>
              <a:tblPr>
                <a:noFill/>
                <a:tableStyleId>{716910E4-E329-4174-BA5E-EE0645B9F4AC}</a:tableStyleId>
              </a:tblPr>
              <a:tblGrid>
                <a:gridCol w="728275"/>
                <a:gridCol w="500700"/>
                <a:gridCol w="637225"/>
                <a:gridCol w="435600"/>
              </a:tblGrid>
              <a:tr h="519150">
                <a:tc>
                  <a:txBody>
                    <a:bodyPr/>
                    <a:lstStyle/>
                    <a:p>
                      <a:pPr indent="0" lvl="0" marL="0" rtl="0" algn="l">
                        <a:spcBef>
                          <a:spcPts val="0"/>
                        </a:spcBef>
                        <a:spcAft>
                          <a:spcPts val="0"/>
                        </a:spcAft>
                        <a:buNone/>
                      </a:pPr>
                      <a:r>
                        <a:rPr lang="en-GB" sz="1000"/>
                        <a:t>Criteria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Base line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000">
                          <a:solidFill>
                            <a:schemeClr val="dk1"/>
                          </a:solidFill>
                        </a:rPr>
                        <a:t>Present idea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Our idea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Flexibility</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1675">
                <a:tc>
                  <a:txBody>
                    <a:bodyPr/>
                    <a:lstStyle/>
                    <a:p>
                      <a:pPr indent="0" lvl="0" marL="0" rtl="0" algn="l">
                        <a:spcBef>
                          <a:spcPts val="0"/>
                        </a:spcBef>
                        <a:spcAft>
                          <a:spcPts val="0"/>
                        </a:spcAft>
                        <a:buNone/>
                      </a:pPr>
                      <a:r>
                        <a:rPr lang="en-GB" sz="1000"/>
                        <a:t>Maintenance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Cost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Skill</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Total</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20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11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17</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26"/>
          <p:cNvSpPr txBox="1"/>
          <p:nvPr/>
        </p:nvSpPr>
        <p:spPr>
          <a:xfrm>
            <a:off x="6564550" y="2240825"/>
            <a:ext cx="2256000" cy="25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Decision Matrix</a:t>
            </a:r>
            <a:endParaRPr/>
          </a:p>
        </p:txBody>
      </p:sp>
      <p:pic>
        <p:nvPicPr>
          <p:cNvPr id="128" name="Google Shape;128;p26"/>
          <p:cNvPicPr preferRelativeResize="0"/>
          <p:nvPr/>
        </p:nvPicPr>
        <p:blipFill>
          <a:blip r:embed="rId4">
            <a:alphaModFix/>
          </a:blip>
          <a:stretch>
            <a:fillRect/>
          </a:stretch>
        </p:blipFill>
        <p:spPr>
          <a:xfrm>
            <a:off x="3850725" y="2240826"/>
            <a:ext cx="1047475" cy="537349"/>
          </a:xfrm>
          <a:prstGeom prst="rect">
            <a:avLst/>
          </a:prstGeom>
          <a:noFill/>
          <a:ln>
            <a:noFill/>
          </a:ln>
        </p:spPr>
      </p:pic>
      <p:pic>
        <p:nvPicPr>
          <p:cNvPr id="129" name="Google Shape;129;p26"/>
          <p:cNvPicPr preferRelativeResize="0"/>
          <p:nvPr/>
        </p:nvPicPr>
        <p:blipFill>
          <a:blip r:embed="rId5">
            <a:alphaModFix/>
          </a:blip>
          <a:stretch>
            <a:fillRect/>
          </a:stretch>
        </p:blipFill>
        <p:spPr>
          <a:xfrm>
            <a:off x="4898188" y="2240827"/>
            <a:ext cx="1047475" cy="537351"/>
          </a:xfrm>
          <a:prstGeom prst="rect">
            <a:avLst/>
          </a:prstGeom>
          <a:noFill/>
          <a:ln>
            <a:noFill/>
          </a:ln>
        </p:spPr>
      </p:pic>
      <p:pic>
        <p:nvPicPr>
          <p:cNvPr id="130" name="Google Shape;130;p26"/>
          <p:cNvPicPr preferRelativeResize="0"/>
          <p:nvPr/>
        </p:nvPicPr>
        <p:blipFill>
          <a:blip r:embed="rId6">
            <a:alphaModFix/>
          </a:blip>
          <a:stretch>
            <a:fillRect/>
          </a:stretch>
        </p:blipFill>
        <p:spPr>
          <a:xfrm>
            <a:off x="7055600" y="169338"/>
            <a:ext cx="1177750" cy="416675"/>
          </a:xfrm>
          <a:prstGeom prst="rect">
            <a:avLst/>
          </a:prstGeom>
          <a:noFill/>
          <a:ln>
            <a:noFill/>
          </a:ln>
        </p:spPr>
      </p:pic>
      <p:pic>
        <p:nvPicPr>
          <p:cNvPr id="131" name="Google Shape;131;p26"/>
          <p:cNvPicPr preferRelativeResize="0"/>
          <p:nvPr/>
        </p:nvPicPr>
        <p:blipFill>
          <a:blip r:embed="rId7">
            <a:alphaModFix/>
          </a:blip>
          <a:stretch>
            <a:fillRect/>
          </a:stretch>
        </p:blipFill>
        <p:spPr>
          <a:xfrm>
            <a:off x="8272600" y="-42650"/>
            <a:ext cx="840650" cy="840650"/>
          </a:xfrm>
          <a:prstGeom prst="rect">
            <a:avLst/>
          </a:prstGeom>
          <a:noFill/>
          <a:ln>
            <a:noFill/>
          </a:ln>
        </p:spPr>
      </p:pic>
      <p:pic>
        <p:nvPicPr>
          <p:cNvPr id="132" name="Google Shape;132;p26"/>
          <p:cNvPicPr preferRelativeResize="0"/>
          <p:nvPr/>
        </p:nvPicPr>
        <p:blipFill>
          <a:blip r:embed="rId8">
            <a:alphaModFix/>
          </a:blip>
          <a:stretch>
            <a:fillRect/>
          </a:stretch>
        </p:blipFill>
        <p:spPr>
          <a:xfrm>
            <a:off x="3603800" y="2516425"/>
            <a:ext cx="2560175" cy="2560175"/>
          </a:xfrm>
          <a:prstGeom prst="rect">
            <a:avLst/>
          </a:prstGeom>
          <a:noFill/>
          <a:ln>
            <a:noFill/>
          </a:ln>
        </p:spPr>
      </p:pic>
      <p:sp>
        <p:nvSpPr>
          <p:cNvPr id="133" name="Google Shape;133;p26"/>
          <p:cNvSpPr txBox="1"/>
          <p:nvPr/>
        </p:nvSpPr>
        <p:spPr>
          <a:xfrm>
            <a:off x="435225" y="2393775"/>
            <a:ext cx="2875200" cy="23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The idea we are suggesting</a:t>
            </a:r>
            <a:endParaRPr sz="1200"/>
          </a:p>
          <a:p>
            <a:pPr indent="-304800" lvl="0" marL="457200" rtl="0" algn="l">
              <a:spcBef>
                <a:spcPts val="0"/>
              </a:spcBef>
              <a:spcAft>
                <a:spcPts val="0"/>
              </a:spcAft>
              <a:buSzPts val="1200"/>
              <a:buChar char="●"/>
            </a:pPr>
            <a:r>
              <a:rPr lang="en-GB" sz="1200"/>
              <a:t>Makes rural women stand on their own foot</a:t>
            </a:r>
            <a:endParaRPr sz="1200"/>
          </a:p>
          <a:p>
            <a:pPr indent="-304800" lvl="0" marL="457200" rtl="0" algn="l">
              <a:spcBef>
                <a:spcPts val="0"/>
              </a:spcBef>
              <a:spcAft>
                <a:spcPts val="0"/>
              </a:spcAft>
              <a:buSzPts val="1200"/>
              <a:buChar char="●"/>
            </a:pPr>
            <a:r>
              <a:rPr lang="en-GB" sz="1200"/>
              <a:t>Hel</a:t>
            </a:r>
            <a:r>
              <a:rPr lang="en-GB" sz="1200">
                <a:solidFill>
                  <a:schemeClr val="dk1"/>
                </a:solidFill>
              </a:rPr>
              <a:t>ps in developing skills with the help of industry experts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Employment with flexible work hours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Involves students of engineering colleges who act as bridge between industry and </a:t>
            </a:r>
            <a:r>
              <a:rPr lang="en-GB" sz="1200">
                <a:solidFill>
                  <a:schemeClr val="dk1"/>
                </a:solidFill>
              </a:rPr>
              <a:t>women</a:t>
            </a:r>
            <a:r>
              <a:rPr lang="en-GB" sz="1200">
                <a:solidFill>
                  <a:schemeClr val="dk1"/>
                </a:solidFill>
              </a:rPr>
              <a:t> of a village</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Problem Identification</a:t>
            </a:r>
            <a:endParaRPr/>
          </a:p>
        </p:txBody>
      </p:sp>
      <p:sp>
        <p:nvSpPr>
          <p:cNvPr id="139" name="Google Shape;139;p27"/>
          <p:cNvSpPr txBox="1"/>
          <p:nvPr>
            <p:ph idx="1" type="body"/>
          </p:nvPr>
        </p:nvSpPr>
        <p:spPr>
          <a:xfrm>
            <a:off x="311700" y="1220400"/>
            <a:ext cx="52212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t>Based on a survey organized as a part of college event in a nearby village</a:t>
            </a:r>
            <a:endParaRPr sz="1400"/>
          </a:p>
          <a:p>
            <a:pPr indent="-317500" lvl="0" marL="457200" rtl="0" algn="l">
              <a:lnSpc>
                <a:spcPct val="115000"/>
              </a:lnSpc>
              <a:spcBef>
                <a:spcPts val="1600"/>
              </a:spcBef>
              <a:spcAft>
                <a:spcPts val="0"/>
              </a:spcAft>
              <a:buSzPts val="1400"/>
              <a:buChar char="●"/>
            </a:pPr>
            <a:r>
              <a:rPr lang="en-GB" sz="1400"/>
              <a:t>Women are financially </a:t>
            </a:r>
            <a:r>
              <a:rPr lang="en-GB" sz="1400"/>
              <a:t>dependent</a:t>
            </a:r>
            <a:r>
              <a:rPr lang="en-GB" sz="1400"/>
              <a:t> on men</a:t>
            </a:r>
            <a:endParaRPr sz="1400"/>
          </a:p>
          <a:p>
            <a:pPr indent="-317500" lvl="0" marL="457200" rtl="0" algn="l">
              <a:lnSpc>
                <a:spcPct val="115000"/>
              </a:lnSpc>
              <a:spcBef>
                <a:spcPts val="0"/>
              </a:spcBef>
              <a:spcAft>
                <a:spcPts val="0"/>
              </a:spcAft>
              <a:buSzPts val="1400"/>
              <a:buChar char="●"/>
            </a:pPr>
            <a:r>
              <a:rPr lang="en-GB" sz="1400"/>
              <a:t>Getting married at very early age</a:t>
            </a:r>
            <a:endParaRPr sz="1400"/>
          </a:p>
          <a:p>
            <a:pPr indent="-317500" lvl="0" marL="457200" rtl="0" algn="l">
              <a:lnSpc>
                <a:spcPct val="115000"/>
              </a:lnSpc>
              <a:spcBef>
                <a:spcPts val="0"/>
              </a:spcBef>
              <a:spcAft>
                <a:spcPts val="0"/>
              </a:spcAft>
              <a:buSzPts val="1400"/>
              <a:buChar char="●"/>
            </a:pPr>
            <a:r>
              <a:rPr lang="en-GB" sz="1400"/>
              <a:t>Lack of education and skills</a:t>
            </a:r>
            <a:endParaRPr sz="1400"/>
          </a:p>
          <a:p>
            <a:pPr indent="-317500" lvl="0" marL="457200" rtl="0" algn="l">
              <a:lnSpc>
                <a:spcPct val="115000"/>
              </a:lnSpc>
              <a:spcBef>
                <a:spcPts val="0"/>
              </a:spcBef>
              <a:spcAft>
                <a:spcPts val="0"/>
              </a:spcAft>
              <a:buSzPts val="1400"/>
              <a:buChar char="●"/>
            </a:pPr>
            <a:r>
              <a:rPr lang="en-GB" sz="1400"/>
              <a:t>Not considered in decision making</a:t>
            </a:r>
            <a:endParaRPr sz="1400"/>
          </a:p>
          <a:p>
            <a:pPr indent="0" lvl="0" marL="0" rtl="0" algn="l">
              <a:lnSpc>
                <a:spcPct val="115000"/>
              </a:lnSpc>
              <a:spcBef>
                <a:spcPts val="1600"/>
              </a:spcBef>
              <a:spcAft>
                <a:spcPts val="0"/>
              </a:spcAft>
              <a:buNone/>
            </a:pPr>
            <a:r>
              <a:rPr lang="en-GB" sz="1400"/>
              <a:t>These are the reasons due to which women are getting biased in the family.</a:t>
            </a:r>
            <a:endParaRPr sz="1400"/>
          </a:p>
          <a:p>
            <a:pPr indent="0" lvl="0" marL="0" rtl="0" algn="l">
              <a:lnSpc>
                <a:spcPct val="115000"/>
              </a:lnSpc>
              <a:spcBef>
                <a:spcPts val="1600"/>
              </a:spcBef>
              <a:spcAft>
                <a:spcPts val="1600"/>
              </a:spcAft>
              <a:buNone/>
            </a:pPr>
            <a:r>
              <a:rPr lang="en-GB" sz="1400"/>
              <a:t>So our problem statement is </a:t>
            </a:r>
            <a:br>
              <a:rPr lang="en-GB" sz="1400"/>
            </a:br>
            <a:r>
              <a:rPr b="1" lang="en-GB" sz="1400"/>
              <a:t>H</a:t>
            </a:r>
            <a:r>
              <a:rPr b="1" lang="en-GB" sz="1400"/>
              <a:t>ow to empower these rural women?</a:t>
            </a:r>
            <a:endParaRPr b="1" sz="1400"/>
          </a:p>
        </p:txBody>
      </p:sp>
      <p:sp>
        <p:nvSpPr>
          <p:cNvPr id="140" name="Google Shape;140;p27"/>
          <p:cNvSpPr txBox="1"/>
          <p:nvPr/>
        </p:nvSpPr>
        <p:spPr>
          <a:xfrm>
            <a:off x="5879100" y="0"/>
            <a:ext cx="3264900" cy="4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Libre Baskerville"/>
                <a:ea typeface="Libre Baskerville"/>
                <a:cs typeface="Libre Baskerville"/>
                <a:sym typeface="Libre Baskerville"/>
              </a:rPr>
              <a:t>IUCEE Student Summit 2020</a:t>
            </a:r>
            <a:endParaRPr b="1" i="0" sz="1500" u="none" cap="none" strike="noStrike">
              <a:solidFill>
                <a:srgbClr val="000000"/>
              </a:solidFill>
              <a:latin typeface="Libre Baskerville"/>
              <a:ea typeface="Libre Baskerville"/>
              <a:cs typeface="Libre Baskerville"/>
              <a:sym typeface="Libre Baskerville"/>
            </a:endParaRPr>
          </a:p>
        </p:txBody>
      </p:sp>
      <p:pic>
        <p:nvPicPr>
          <p:cNvPr id="141" name="Google Shape;141;p27"/>
          <p:cNvPicPr preferRelativeResize="0"/>
          <p:nvPr/>
        </p:nvPicPr>
        <p:blipFill>
          <a:blip r:embed="rId3">
            <a:alphaModFix/>
          </a:blip>
          <a:stretch>
            <a:fillRect/>
          </a:stretch>
        </p:blipFill>
        <p:spPr>
          <a:xfrm>
            <a:off x="5340900" y="978075"/>
            <a:ext cx="3803100" cy="253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Specification Development</a:t>
            </a:r>
            <a:endParaRPr/>
          </a:p>
        </p:txBody>
      </p:sp>
      <p:sp>
        <p:nvSpPr>
          <p:cNvPr id="147" name="Google Shape;147;p28"/>
          <p:cNvSpPr txBox="1"/>
          <p:nvPr>
            <p:ph idx="1" type="body"/>
          </p:nvPr>
        </p:nvSpPr>
        <p:spPr>
          <a:xfrm>
            <a:off x="96775" y="1247975"/>
            <a:ext cx="5100300" cy="2977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695D46"/>
              </a:buClr>
              <a:buSzPts val="1500"/>
              <a:buChar char="●"/>
            </a:pPr>
            <a:r>
              <a:rPr lang="en-GB" sz="1500">
                <a:solidFill>
                  <a:srgbClr val="695D46"/>
                </a:solidFill>
                <a:latin typeface="Arial"/>
                <a:ea typeface="Arial"/>
                <a:cs typeface="Arial"/>
                <a:sym typeface="Arial"/>
              </a:rPr>
              <a:t>Awareness camps and advertisements are pre existing methods followed by government and other non-governmental organizations.</a:t>
            </a:r>
            <a:endParaRPr sz="1500">
              <a:solidFill>
                <a:srgbClr val="695D46"/>
              </a:solidFill>
              <a:latin typeface="Arial"/>
              <a:ea typeface="Arial"/>
              <a:cs typeface="Arial"/>
              <a:sym typeface="Arial"/>
            </a:endParaRPr>
          </a:p>
          <a:p>
            <a:pPr indent="-323850" lvl="0" marL="457200" rtl="0" algn="l">
              <a:lnSpc>
                <a:spcPct val="115000"/>
              </a:lnSpc>
              <a:spcBef>
                <a:spcPts val="0"/>
              </a:spcBef>
              <a:spcAft>
                <a:spcPts val="0"/>
              </a:spcAft>
              <a:buClr>
                <a:srgbClr val="695D46"/>
              </a:buClr>
              <a:buSzPts val="1500"/>
              <a:buFont typeface="Arial"/>
              <a:buChar char="●"/>
            </a:pPr>
            <a:r>
              <a:rPr lang="en-GB" sz="1500">
                <a:solidFill>
                  <a:srgbClr val="695D46"/>
                </a:solidFill>
                <a:latin typeface="Arial"/>
                <a:ea typeface="Arial"/>
                <a:cs typeface="Arial"/>
                <a:sym typeface="Arial"/>
              </a:rPr>
              <a:t>We are </a:t>
            </a:r>
            <a:r>
              <a:rPr lang="en-GB" sz="1500">
                <a:solidFill>
                  <a:srgbClr val="695D46"/>
                </a:solidFill>
                <a:latin typeface="Arial"/>
                <a:ea typeface="Arial"/>
                <a:cs typeface="Arial"/>
                <a:sym typeface="Arial"/>
              </a:rPr>
              <a:t>witnessing</a:t>
            </a:r>
            <a:r>
              <a:rPr lang="en-GB" sz="1500">
                <a:solidFill>
                  <a:srgbClr val="695D46"/>
                </a:solidFill>
                <a:latin typeface="Arial"/>
                <a:ea typeface="Arial"/>
                <a:cs typeface="Arial"/>
                <a:sym typeface="Arial"/>
              </a:rPr>
              <a:t> child marriages even in 2020 making clear that these are not creating any impact at rural areas.</a:t>
            </a:r>
            <a:endParaRPr sz="1500">
              <a:solidFill>
                <a:srgbClr val="695D46"/>
              </a:solidFill>
              <a:latin typeface="Arial"/>
              <a:ea typeface="Arial"/>
              <a:cs typeface="Arial"/>
              <a:sym typeface="Arial"/>
            </a:endParaRPr>
          </a:p>
          <a:p>
            <a:pPr indent="-323850" lvl="0" marL="457200" rtl="0" algn="l">
              <a:lnSpc>
                <a:spcPct val="115000"/>
              </a:lnSpc>
              <a:spcBef>
                <a:spcPts val="0"/>
              </a:spcBef>
              <a:spcAft>
                <a:spcPts val="0"/>
              </a:spcAft>
              <a:buClr>
                <a:srgbClr val="695D46"/>
              </a:buClr>
              <a:buSzPts val="1500"/>
              <a:buFont typeface="Arial"/>
              <a:buChar char="●"/>
            </a:pPr>
            <a:r>
              <a:rPr lang="en-GB" sz="1500">
                <a:solidFill>
                  <a:srgbClr val="695D46"/>
                </a:solidFill>
                <a:latin typeface="Arial"/>
                <a:ea typeface="Arial"/>
                <a:cs typeface="Arial"/>
                <a:sym typeface="Arial"/>
              </a:rPr>
              <a:t>Real equality is achieved only when women can stand on their own feet and our solution works on it.</a:t>
            </a:r>
            <a:endParaRPr sz="1500">
              <a:solidFill>
                <a:srgbClr val="695D46"/>
              </a:solidFill>
              <a:latin typeface="Arial"/>
              <a:ea typeface="Arial"/>
              <a:cs typeface="Arial"/>
              <a:sym typeface="Arial"/>
            </a:endParaRPr>
          </a:p>
        </p:txBody>
      </p:sp>
      <p:sp>
        <p:nvSpPr>
          <p:cNvPr id="148" name="Google Shape;148;p28"/>
          <p:cNvSpPr txBox="1"/>
          <p:nvPr/>
        </p:nvSpPr>
        <p:spPr>
          <a:xfrm>
            <a:off x="5879100" y="0"/>
            <a:ext cx="3264900" cy="4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Libre Baskerville"/>
                <a:ea typeface="Libre Baskerville"/>
                <a:cs typeface="Libre Baskerville"/>
                <a:sym typeface="Libre Baskerville"/>
              </a:rPr>
              <a:t>IUCEE Student Summit 2020</a:t>
            </a:r>
            <a:endParaRPr b="1" i="0" sz="1500" u="none" cap="none" strike="noStrike">
              <a:solidFill>
                <a:srgbClr val="000000"/>
              </a:solidFill>
              <a:latin typeface="Libre Baskerville"/>
              <a:ea typeface="Libre Baskerville"/>
              <a:cs typeface="Libre Baskerville"/>
              <a:sym typeface="Libre Baskerville"/>
            </a:endParaRPr>
          </a:p>
        </p:txBody>
      </p:sp>
      <p:pic>
        <p:nvPicPr>
          <p:cNvPr id="149" name="Google Shape;149;p28"/>
          <p:cNvPicPr preferRelativeResize="0"/>
          <p:nvPr/>
        </p:nvPicPr>
        <p:blipFill>
          <a:blip r:embed="rId3">
            <a:alphaModFix/>
          </a:blip>
          <a:stretch>
            <a:fillRect/>
          </a:stretch>
        </p:blipFill>
        <p:spPr>
          <a:xfrm>
            <a:off x="6026974" y="2461625"/>
            <a:ext cx="1605200" cy="2252103"/>
          </a:xfrm>
          <a:prstGeom prst="rect">
            <a:avLst/>
          </a:prstGeom>
          <a:noFill/>
          <a:ln>
            <a:noFill/>
          </a:ln>
        </p:spPr>
      </p:pic>
      <p:pic>
        <p:nvPicPr>
          <p:cNvPr id="150" name="Google Shape;150;p28"/>
          <p:cNvPicPr preferRelativeResize="0"/>
          <p:nvPr/>
        </p:nvPicPr>
        <p:blipFill>
          <a:blip r:embed="rId4">
            <a:alphaModFix/>
          </a:blip>
          <a:stretch>
            <a:fillRect/>
          </a:stretch>
        </p:blipFill>
        <p:spPr>
          <a:xfrm>
            <a:off x="5197125" y="482100"/>
            <a:ext cx="3662438" cy="188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Conceptual Design</a:t>
            </a:r>
            <a:endParaRPr/>
          </a:p>
        </p:txBody>
      </p:sp>
      <p:sp>
        <p:nvSpPr>
          <p:cNvPr id="156" name="Google Shape;156;p29">
            <a:hlinkClick r:id="rId3"/>
          </p:cNvPr>
          <p:cNvSpPr txBox="1"/>
          <p:nvPr>
            <p:ph idx="1" type="body"/>
          </p:nvPr>
        </p:nvSpPr>
        <p:spPr>
          <a:xfrm>
            <a:off x="311700" y="1152425"/>
            <a:ext cx="8520600" cy="6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sz="1400"/>
              <a:t>Link : https://drive.google.com/file/d/1wh507HYNfweWJLwg7UFyScBU4vzfqg8s/view?usp=sharing</a:t>
            </a:r>
            <a:endParaRPr sz="1400"/>
          </a:p>
        </p:txBody>
      </p:sp>
      <p:sp>
        <p:nvSpPr>
          <p:cNvPr id="157" name="Google Shape;157;p29"/>
          <p:cNvSpPr txBox="1"/>
          <p:nvPr/>
        </p:nvSpPr>
        <p:spPr>
          <a:xfrm>
            <a:off x="5879100" y="0"/>
            <a:ext cx="3264900" cy="4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Libre Baskerville"/>
                <a:ea typeface="Libre Baskerville"/>
                <a:cs typeface="Libre Baskerville"/>
                <a:sym typeface="Libre Baskerville"/>
              </a:rPr>
              <a:t>IUCEE Student Summit 2020</a:t>
            </a:r>
            <a:endParaRPr b="1" i="0" sz="1500" u="none" cap="none" strike="noStrike">
              <a:solidFill>
                <a:srgbClr val="000000"/>
              </a:solidFill>
              <a:latin typeface="Libre Baskerville"/>
              <a:ea typeface="Libre Baskerville"/>
              <a:cs typeface="Libre Baskerville"/>
              <a:sym typeface="Libre Baskerville"/>
            </a:endParaRPr>
          </a:p>
        </p:txBody>
      </p:sp>
      <p:pic>
        <p:nvPicPr>
          <p:cNvPr id="158" name="Google Shape;158;p29" title="VVIT_ISS,2020.mp4">
            <a:hlinkClick r:id="rId4"/>
          </p:cNvPr>
          <p:cNvPicPr preferRelativeResize="0"/>
          <p:nvPr/>
        </p:nvPicPr>
        <p:blipFill>
          <a:blip r:embed="rId5">
            <a:alphaModFix/>
          </a:blip>
          <a:stretch>
            <a:fillRect/>
          </a:stretch>
        </p:blipFill>
        <p:spPr>
          <a:xfrm>
            <a:off x="1658725" y="1804225"/>
            <a:ext cx="5665555" cy="318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How is it different from the existing solution??</a:t>
            </a:r>
            <a:endParaRPr/>
          </a:p>
        </p:txBody>
      </p:sp>
      <p:sp>
        <p:nvSpPr>
          <p:cNvPr id="164" name="Google Shape;164;p30"/>
          <p:cNvSpPr txBox="1"/>
          <p:nvPr>
            <p:ph idx="1" type="body"/>
          </p:nvPr>
        </p:nvSpPr>
        <p:spPr>
          <a:xfrm>
            <a:off x="311700" y="1266325"/>
            <a:ext cx="5194500" cy="3302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GB" sz="1500"/>
              <a:t>Gives opportunity to learn skills from industry experts</a:t>
            </a:r>
            <a:endParaRPr sz="1500"/>
          </a:p>
          <a:p>
            <a:pPr indent="-323850" lvl="0" marL="457200" rtl="0" algn="l">
              <a:lnSpc>
                <a:spcPct val="115000"/>
              </a:lnSpc>
              <a:spcBef>
                <a:spcPts val="0"/>
              </a:spcBef>
              <a:spcAft>
                <a:spcPts val="0"/>
              </a:spcAft>
              <a:buSzPts val="1500"/>
              <a:buChar char="●"/>
            </a:pPr>
            <a:r>
              <a:rPr lang="en-GB" sz="1500"/>
              <a:t>Provides employment with the support from industry with flexible work hours</a:t>
            </a:r>
            <a:endParaRPr sz="1500"/>
          </a:p>
          <a:p>
            <a:pPr indent="-323850" lvl="0" marL="457200" rtl="0" algn="l">
              <a:lnSpc>
                <a:spcPct val="115000"/>
              </a:lnSpc>
              <a:spcBef>
                <a:spcPts val="0"/>
              </a:spcBef>
              <a:spcAft>
                <a:spcPts val="0"/>
              </a:spcAft>
              <a:buSzPts val="1500"/>
              <a:buChar char="●"/>
            </a:pPr>
            <a:r>
              <a:rPr lang="en-GB" sz="1500"/>
              <a:t>Involves students in different phases and helps in skill development of students too</a:t>
            </a:r>
            <a:endParaRPr sz="1500"/>
          </a:p>
        </p:txBody>
      </p:sp>
      <p:sp>
        <p:nvSpPr>
          <p:cNvPr id="165" name="Google Shape;165;p30"/>
          <p:cNvSpPr txBox="1"/>
          <p:nvPr/>
        </p:nvSpPr>
        <p:spPr>
          <a:xfrm>
            <a:off x="5879100" y="0"/>
            <a:ext cx="3264900" cy="4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Libre Baskerville"/>
                <a:ea typeface="Libre Baskerville"/>
                <a:cs typeface="Libre Baskerville"/>
                <a:sym typeface="Libre Baskerville"/>
              </a:rPr>
              <a:t>IUCEE Student Summit 2020</a:t>
            </a:r>
            <a:endParaRPr b="1" i="0" sz="1500" u="none" cap="none" strike="noStrike">
              <a:solidFill>
                <a:srgbClr val="000000"/>
              </a:solidFill>
              <a:latin typeface="Libre Baskerville"/>
              <a:ea typeface="Libre Baskerville"/>
              <a:cs typeface="Libre Baskerville"/>
              <a:sym typeface="Libre Baskerville"/>
            </a:endParaRPr>
          </a:p>
        </p:txBody>
      </p:sp>
      <p:graphicFrame>
        <p:nvGraphicFramePr>
          <p:cNvPr id="166" name="Google Shape;166;p30"/>
          <p:cNvGraphicFramePr/>
          <p:nvPr/>
        </p:nvGraphicFramePr>
        <p:xfrm>
          <a:off x="6360650" y="1266322"/>
          <a:ext cx="3000000" cy="3000000"/>
        </p:xfrm>
        <a:graphic>
          <a:graphicData uri="http://schemas.openxmlformats.org/drawingml/2006/table">
            <a:tbl>
              <a:tblPr>
                <a:noFill/>
                <a:tableStyleId>{716910E4-E329-4174-BA5E-EE0645B9F4AC}</a:tableStyleId>
              </a:tblPr>
              <a:tblGrid>
                <a:gridCol w="728275"/>
                <a:gridCol w="500700"/>
                <a:gridCol w="637225"/>
                <a:gridCol w="435600"/>
              </a:tblGrid>
              <a:tr h="519150">
                <a:tc>
                  <a:txBody>
                    <a:bodyPr/>
                    <a:lstStyle/>
                    <a:p>
                      <a:pPr indent="0" lvl="0" marL="0" rtl="0" algn="l">
                        <a:spcBef>
                          <a:spcPts val="0"/>
                        </a:spcBef>
                        <a:spcAft>
                          <a:spcPts val="0"/>
                        </a:spcAft>
                        <a:buNone/>
                      </a:pPr>
                      <a:r>
                        <a:rPr lang="en-GB" sz="1000"/>
                        <a:t>Criteria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Base line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000"/>
                        <a:t>Present idea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Our idea</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Flexibility</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1675">
                <a:tc>
                  <a:txBody>
                    <a:bodyPr/>
                    <a:lstStyle/>
                    <a:p>
                      <a:pPr indent="0" lvl="0" marL="0" rtl="0" algn="l">
                        <a:spcBef>
                          <a:spcPts val="0"/>
                        </a:spcBef>
                        <a:spcAft>
                          <a:spcPts val="0"/>
                        </a:spcAft>
                        <a:buNone/>
                      </a:pPr>
                      <a:r>
                        <a:rPr lang="en-GB" sz="1000"/>
                        <a:t>Maintenance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Cost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Skill</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0525">
                <a:tc>
                  <a:txBody>
                    <a:bodyPr/>
                    <a:lstStyle/>
                    <a:p>
                      <a:pPr indent="0" lvl="0" marL="0" rtl="0" algn="l">
                        <a:spcBef>
                          <a:spcPts val="0"/>
                        </a:spcBef>
                        <a:spcAft>
                          <a:spcPts val="0"/>
                        </a:spcAft>
                        <a:buNone/>
                      </a:pPr>
                      <a:r>
                        <a:rPr lang="en-GB" sz="1000"/>
                        <a:t>Total</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20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11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000"/>
                        <a:t>17</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627775" y="3688950"/>
            <a:ext cx="8091000" cy="13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400"/>
              <a:buFont typeface="Arial"/>
              <a:buNone/>
            </a:pPr>
            <a:r>
              <a:rPr lang="en-GB" sz="1200">
                <a:solidFill>
                  <a:schemeClr val="dk2"/>
                </a:solidFill>
                <a:latin typeface="Open Sans"/>
                <a:ea typeface="Open Sans"/>
                <a:cs typeface="Open Sans"/>
                <a:sym typeface="Open Sans"/>
              </a:rPr>
              <a:t>Pogula Sai Lakshmi Prasanna Greeshma	            </a:t>
            </a:r>
            <a:r>
              <a:rPr lang="en-GB" sz="1200" u="sng">
                <a:solidFill>
                  <a:srgbClr val="695D46"/>
                </a:solidFill>
                <a:latin typeface="Calibri"/>
                <a:ea typeface="Calibri"/>
                <a:cs typeface="Calibri"/>
                <a:sym typeface="Calibri"/>
                <a:hlinkClick r:id="rId3">
                  <a:extLst>
                    <a:ext uri="{A12FA001-AC4F-418D-AE19-62706E023703}">
                      <ahyp:hlinkClr val="tx"/>
                    </a:ext>
                  </a:extLst>
                </a:hlinkClick>
              </a:rPr>
              <a:t>greeshmapogula@gmail.com</a:t>
            </a:r>
            <a:r>
              <a:rPr lang="en-GB" sz="1200">
                <a:solidFill>
                  <a:srgbClr val="695D46"/>
                </a:solidFill>
                <a:latin typeface="Calibri"/>
                <a:ea typeface="Calibri"/>
                <a:cs typeface="Calibri"/>
                <a:sym typeface="Calibri"/>
              </a:rPr>
              <a:t>		9398343011</a:t>
            </a:r>
            <a:endParaRPr sz="1200">
              <a:solidFill>
                <a:srgbClr val="695D46"/>
              </a:solidFill>
              <a:latin typeface="Calibri"/>
              <a:ea typeface="Calibri"/>
              <a:cs typeface="Calibri"/>
              <a:sym typeface="Calibri"/>
            </a:endParaRPr>
          </a:p>
          <a:p>
            <a:pPr indent="0" lvl="0" marL="0" rtl="0" algn="l">
              <a:spcBef>
                <a:spcPts val="0"/>
              </a:spcBef>
              <a:spcAft>
                <a:spcPts val="0"/>
              </a:spcAft>
              <a:buClr>
                <a:srgbClr val="000000"/>
              </a:buClr>
              <a:buSzPts val="2400"/>
              <a:buFont typeface="Arial"/>
              <a:buNone/>
            </a:pPr>
            <a:r>
              <a:rPr lang="en-GB" sz="1200">
                <a:solidFill>
                  <a:srgbClr val="695D46"/>
                </a:solidFill>
                <a:latin typeface="Open Sans"/>
                <a:ea typeface="Open Sans"/>
                <a:cs typeface="Open Sans"/>
                <a:sym typeface="Open Sans"/>
              </a:rPr>
              <a:t>Shaik Tabassum Ara					</a:t>
            </a:r>
            <a:r>
              <a:rPr lang="en-GB" sz="1200" u="sng">
                <a:solidFill>
                  <a:srgbClr val="695D46"/>
                </a:solidFill>
                <a:latin typeface="Calibri"/>
                <a:ea typeface="Calibri"/>
                <a:cs typeface="Calibri"/>
                <a:sym typeface="Calibri"/>
                <a:hlinkClick r:id="rId4">
                  <a:extLst>
                    <a:ext uri="{A12FA001-AC4F-418D-AE19-62706E023703}">
                      <ahyp:hlinkClr val="tx"/>
                    </a:ext>
                  </a:extLst>
                </a:hlinkClick>
              </a:rPr>
              <a:t>shaiktabassum0310@gmail.com</a:t>
            </a:r>
            <a:r>
              <a:rPr lang="en-GB" sz="1200">
                <a:solidFill>
                  <a:srgbClr val="695D46"/>
                </a:solidFill>
                <a:latin typeface="Calibri"/>
                <a:ea typeface="Calibri"/>
                <a:cs typeface="Calibri"/>
                <a:sym typeface="Calibri"/>
              </a:rPr>
              <a:t>	6305423238</a:t>
            </a:r>
            <a:endParaRPr sz="1200">
              <a:solidFill>
                <a:srgbClr val="695D46"/>
              </a:solidFill>
              <a:latin typeface="Calibri"/>
              <a:ea typeface="Calibri"/>
              <a:cs typeface="Calibri"/>
              <a:sym typeface="Calibri"/>
            </a:endParaRPr>
          </a:p>
          <a:p>
            <a:pPr indent="0" lvl="0" marL="0" rtl="0" algn="l">
              <a:spcBef>
                <a:spcPts val="0"/>
              </a:spcBef>
              <a:spcAft>
                <a:spcPts val="0"/>
              </a:spcAft>
              <a:buClr>
                <a:srgbClr val="000000"/>
              </a:buClr>
              <a:buSzPts val="2400"/>
              <a:buFont typeface="Arial"/>
              <a:buNone/>
            </a:pPr>
            <a:r>
              <a:rPr lang="en-GB" sz="1200">
                <a:solidFill>
                  <a:srgbClr val="695D46"/>
                </a:solidFill>
                <a:latin typeface="Open Sans"/>
                <a:ea typeface="Open Sans"/>
                <a:cs typeface="Open Sans"/>
                <a:sym typeface="Open Sans"/>
              </a:rPr>
              <a:t>Naga Sai Sravanth Singamsetty			            </a:t>
            </a:r>
            <a:r>
              <a:rPr lang="en-GB" sz="1200" u="sng">
                <a:solidFill>
                  <a:srgbClr val="695D46"/>
                </a:solidFill>
                <a:latin typeface="Calibri"/>
                <a:ea typeface="Calibri"/>
                <a:cs typeface="Calibri"/>
                <a:sym typeface="Calibri"/>
                <a:hlinkClick r:id="rId5">
                  <a:extLst>
                    <a:ext uri="{A12FA001-AC4F-418D-AE19-62706E023703}">
                      <ahyp:hlinkClr val="tx"/>
                    </a:ext>
                  </a:extLst>
                </a:hlinkClick>
              </a:rPr>
              <a:t>nagasaisravanth456@gmail.com</a:t>
            </a:r>
            <a:r>
              <a:rPr lang="en-GB" sz="1200">
                <a:solidFill>
                  <a:srgbClr val="695D46"/>
                </a:solidFill>
                <a:latin typeface="Calibri"/>
                <a:ea typeface="Calibri"/>
                <a:cs typeface="Calibri"/>
                <a:sym typeface="Calibri"/>
              </a:rPr>
              <a:t>	8688275808</a:t>
            </a:r>
            <a:endParaRPr sz="1200">
              <a:solidFill>
                <a:srgbClr val="695D46"/>
              </a:solidFill>
              <a:latin typeface="Open Sans"/>
              <a:ea typeface="Open Sans"/>
              <a:cs typeface="Open Sans"/>
              <a:sym typeface="Open Sans"/>
            </a:endParaRPr>
          </a:p>
          <a:p>
            <a:pPr indent="0" lvl="0" marL="0" rtl="0" algn="l">
              <a:spcBef>
                <a:spcPts val="0"/>
              </a:spcBef>
              <a:spcAft>
                <a:spcPts val="0"/>
              </a:spcAft>
              <a:buClr>
                <a:srgbClr val="000000"/>
              </a:buClr>
              <a:buSzPts val="2400"/>
              <a:buFont typeface="Arial"/>
              <a:buNone/>
            </a:pPr>
            <a:r>
              <a:rPr lang="en-GB" sz="1200">
                <a:solidFill>
                  <a:srgbClr val="695D46"/>
                </a:solidFill>
                <a:latin typeface="Open Sans"/>
                <a:ea typeface="Open Sans"/>
                <a:cs typeface="Open Sans"/>
                <a:sym typeface="Open Sans"/>
              </a:rPr>
              <a:t>Bhavya Kolluru						</a:t>
            </a:r>
            <a:r>
              <a:rPr lang="en-GB" sz="1200" u="sng">
                <a:solidFill>
                  <a:srgbClr val="695D46"/>
                </a:solidFill>
                <a:latin typeface="Calibri"/>
                <a:ea typeface="Calibri"/>
                <a:cs typeface="Calibri"/>
                <a:sym typeface="Calibri"/>
                <a:hlinkClick r:id="rId6">
                  <a:extLst>
                    <a:ext uri="{A12FA001-AC4F-418D-AE19-62706E023703}">
                      <ahyp:hlinkClr val="tx"/>
                    </a:ext>
                  </a:extLst>
                </a:hlinkClick>
              </a:rPr>
              <a:t>19BQ1A0518@vvit.net</a:t>
            </a:r>
            <a:r>
              <a:rPr lang="en-GB" sz="1200">
                <a:solidFill>
                  <a:srgbClr val="695D46"/>
                </a:solidFill>
                <a:latin typeface="Calibri"/>
                <a:ea typeface="Calibri"/>
                <a:cs typeface="Calibri"/>
                <a:sym typeface="Calibri"/>
              </a:rPr>
              <a:t>		9248648345</a:t>
            </a:r>
            <a:endParaRPr sz="1200">
              <a:solidFill>
                <a:srgbClr val="695D46"/>
              </a:solidFill>
              <a:latin typeface="Open Sans"/>
              <a:ea typeface="Open Sans"/>
              <a:cs typeface="Open Sans"/>
              <a:sym typeface="Open Sans"/>
            </a:endParaRPr>
          </a:p>
          <a:p>
            <a:pPr indent="0" lvl="0" marL="0" rtl="0" algn="l">
              <a:spcBef>
                <a:spcPts val="0"/>
              </a:spcBef>
              <a:spcAft>
                <a:spcPts val="0"/>
              </a:spcAft>
              <a:buClr>
                <a:srgbClr val="000000"/>
              </a:buClr>
              <a:buSzPts val="2400"/>
              <a:buFont typeface="Arial"/>
              <a:buNone/>
            </a:pPr>
            <a:r>
              <a:rPr lang="en-GB" sz="1200">
                <a:solidFill>
                  <a:srgbClr val="695D46"/>
                </a:solidFill>
                <a:latin typeface="Open Sans"/>
                <a:ea typeface="Open Sans"/>
                <a:cs typeface="Open Sans"/>
                <a:sym typeface="Open Sans"/>
              </a:rPr>
              <a:t>Suphiya Nawaz						</a:t>
            </a:r>
            <a:r>
              <a:rPr lang="en-GB" sz="1200" u="sng">
                <a:solidFill>
                  <a:srgbClr val="695D46"/>
                </a:solidFill>
                <a:latin typeface="Calibri"/>
                <a:ea typeface="Calibri"/>
                <a:cs typeface="Calibri"/>
                <a:sym typeface="Calibri"/>
                <a:hlinkClick r:id="rId7">
                  <a:extLst>
                    <a:ext uri="{A12FA001-AC4F-418D-AE19-62706E023703}">
                      <ahyp:hlinkClr val="tx"/>
                    </a:ext>
                  </a:extLst>
                </a:hlinkClick>
              </a:rPr>
              <a:t>suphiyanawazbanu@gmail.com</a:t>
            </a:r>
            <a:r>
              <a:rPr lang="en-GB" sz="1200">
                <a:solidFill>
                  <a:srgbClr val="695D46"/>
                </a:solidFill>
                <a:latin typeface="Calibri"/>
                <a:ea typeface="Calibri"/>
                <a:cs typeface="Calibri"/>
                <a:sym typeface="Calibri"/>
              </a:rPr>
              <a:t>	8885878605</a:t>
            </a:r>
            <a:endParaRPr sz="1200">
              <a:solidFill>
                <a:srgbClr val="695D4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200">
              <a:solidFill>
                <a:srgbClr val="695D46"/>
              </a:solidFill>
              <a:latin typeface="Open Sans"/>
              <a:ea typeface="Open Sans"/>
              <a:cs typeface="Open Sans"/>
              <a:sym typeface="Open Sans"/>
            </a:endParaRPr>
          </a:p>
        </p:txBody>
      </p:sp>
      <p:sp>
        <p:nvSpPr>
          <p:cNvPr id="172" name="Google Shape;172;p31"/>
          <p:cNvSpPr txBox="1"/>
          <p:nvPr>
            <p:ph idx="4294967295" type="title"/>
          </p:nvPr>
        </p:nvSpPr>
        <p:spPr>
          <a:xfrm>
            <a:off x="311700" y="3891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Concluding </a:t>
            </a:r>
            <a:endParaRPr/>
          </a:p>
        </p:txBody>
      </p:sp>
      <p:sp>
        <p:nvSpPr>
          <p:cNvPr id="173" name="Google Shape;173;p31"/>
          <p:cNvSpPr txBox="1"/>
          <p:nvPr/>
        </p:nvSpPr>
        <p:spPr>
          <a:xfrm>
            <a:off x="5879100" y="0"/>
            <a:ext cx="3264900" cy="4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Libre Baskerville"/>
                <a:ea typeface="Libre Baskerville"/>
                <a:cs typeface="Libre Baskerville"/>
                <a:sym typeface="Libre Baskerville"/>
              </a:rPr>
              <a:t>IUCEE Student Summit 2020</a:t>
            </a:r>
            <a:endParaRPr b="1" i="0" sz="1500" u="none" cap="none" strike="noStrike">
              <a:solidFill>
                <a:srgbClr val="000000"/>
              </a:solidFill>
              <a:latin typeface="Libre Baskerville"/>
              <a:ea typeface="Libre Baskerville"/>
              <a:cs typeface="Libre Baskerville"/>
              <a:sym typeface="Libre Baskerville"/>
            </a:endParaRPr>
          </a:p>
        </p:txBody>
      </p:sp>
      <p:pic>
        <p:nvPicPr>
          <p:cNvPr id="174" name="Google Shape;174;p31"/>
          <p:cNvPicPr preferRelativeResize="0"/>
          <p:nvPr/>
        </p:nvPicPr>
        <p:blipFill>
          <a:blip r:embed="rId8">
            <a:alphaModFix/>
          </a:blip>
          <a:stretch>
            <a:fillRect/>
          </a:stretch>
        </p:blipFill>
        <p:spPr>
          <a:xfrm>
            <a:off x="979425" y="1041825"/>
            <a:ext cx="2480175" cy="2582826"/>
          </a:xfrm>
          <a:prstGeom prst="rect">
            <a:avLst/>
          </a:prstGeom>
          <a:noFill/>
          <a:ln>
            <a:noFill/>
          </a:ln>
        </p:spPr>
      </p:pic>
      <p:cxnSp>
        <p:nvCxnSpPr>
          <p:cNvPr id="175" name="Google Shape;175;p31"/>
          <p:cNvCxnSpPr/>
          <p:nvPr/>
        </p:nvCxnSpPr>
        <p:spPr>
          <a:xfrm>
            <a:off x="758250" y="3692300"/>
            <a:ext cx="7044900" cy="0"/>
          </a:xfrm>
          <a:prstGeom prst="straightConnector1">
            <a:avLst/>
          </a:prstGeom>
          <a:noFill/>
          <a:ln cap="flat" cmpd="sng" w="38100">
            <a:solidFill>
              <a:srgbClr val="4A86E8"/>
            </a:solidFill>
            <a:prstDash val="solid"/>
            <a:round/>
            <a:headEnd len="med" w="med" type="none"/>
            <a:tailEnd len="med" w="med" type="none"/>
          </a:ln>
        </p:spPr>
      </p:cxnSp>
      <p:pic>
        <p:nvPicPr>
          <p:cNvPr id="176" name="Google Shape;176;p31"/>
          <p:cNvPicPr preferRelativeResize="0"/>
          <p:nvPr/>
        </p:nvPicPr>
        <p:blipFill>
          <a:blip r:embed="rId9">
            <a:alphaModFix/>
          </a:blip>
          <a:stretch>
            <a:fillRect/>
          </a:stretch>
        </p:blipFill>
        <p:spPr>
          <a:xfrm>
            <a:off x="3883350" y="1557275"/>
            <a:ext cx="5015175" cy="1514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