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66" r:id="rId2"/>
    <p:sldId id="257" r:id="rId3"/>
    <p:sldId id="258" r:id="rId4"/>
    <p:sldId id="261" r:id="rId5"/>
    <p:sldId id="259" r:id="rId6"/>
    <p:sldId id="260" r:id="rId7"/>
    <p:sldId id="262" r:id="rId8"/>
    <p:sldId id="263" r:id="rId9"/>
    <p:sldId id="264" r:id="rId10"/>
    <p:sldId id="265" r:id="rId11"/>
    <p:sldId id="267" r:id="rId12"/>
    <p:sldId id="268" r:id="rId13"/>
    <p:sldId id="269" r:id="rId14"/>
    <p:sldId id="271" r:id="rId15"/>
    <p:sldId id="270"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5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5BA34A-5EED-43E0-B11E-1BBEC02F7226}" type="datetimeFigureOut">
              <a:rPr lang="en-IN" smtClean="0"/>
              <a:t>16-01-2017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C73235-B2C0-4C1B-B42B-0488381204AB}" type="slidenum">
              <a:rPr lang="en-IN" smtClean="0"/>
              <a:t>‹#›</a:t>
            </a:fld>
            <a:endParaRPr lang="en-IN"/>
          </a:p>
        </p:txBody>
      </p:sp>
    </p:spTree>
    <p:extLst>
      <p:ext uri="{BB962C8B-B14F-4D97-AF65-F5344CB8AC3E}">
        <p14:creationId xmlns:p14="http://schemas.microsoft.com/office/powerpoint/2010/main" val="3107800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3C73235-B2C0-4C1B-B42B-0488381204AB}" type="slidenum">
              <a:rPr lang="en-IN" smtClean="0"/>
              <a:t>12</a:t>
            </a:fld>
            <a:endParaRPr lang="en-IN"/>
          </a:p>
        </p:txBody>
      </p:sp>
    </p:spTree>
    <p:extLst>
      <p:ext uri="{BB962C8B-B14F-4D97-AF65-F5344CB8AC3E}">
        <p14:creationId xmlns:p14="http://schemas.microsoft.com/office/powerpoint/2010/main" val="6171618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E1B48B4-8349-485F-B180-8E57862B8381}" type="datetimeFigureOut">
              <a:rPr lang="en-IN" smtClean="0"/>
              <a:t>16-01-2017</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8B34747-201F-4F40-AAE0-CF2C630DDFE6}" type="slidenum">
              <a:rPr lang="en-IN" smtClean="0"/>
              <a:t>‹#›</a:t>
            </a:fld>
            <a:endParaRPr lang="en-IN"/>
          </a:p>
        </p:txBody>
      </p:sp>
    </p:spTree>
    <p:extLst>
      <p:ext uri="{BB962C8B-B14F-4D97-AF65-F5344CB8AC3E}">
        <p14:creationId xmlns:p14="http://schemas.microsoft.com/office/powerpoint/2010/main" val="184023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B48B4-8349-485F-B180-8E57862B8381}" type="datetimeFigureOut">
              <a:rPr lang="en-IN" smtClean="0"/>
              <a:t>16-01-2017</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B34747-201F-4F40-AAE0-CF2C630DDFE6}" type="slidenum">
              <a:rPr lang="en-IN" smtClean="0"/>
              <a:t>‹#›</a:t>
            </a:fld>
            <a:endParaRPr lang="en-IN"/>
          </a:p>
        </p:txBody>
      </p:sp>
    </p:spTree>
    <p:extLst>
      <p:ext uri="{BB962C8B-B14F-4D97-AF65-F5344CB8AC3E}">
        <p14:creationId xmlns:p14="http://schemas.microsoft.com/office/powerpoint/2010/main" val="3799086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1B48B4-8349-485F-B180-8E57862B8381}" type="datetimeFigureOut">
              <a:rPr lang="en-IN" smtClean="0"/>
              <a:t>16-01-2017</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B34747-201F-4F40-AAE0-CF2C630DDFE6}" type="slidenum">
              <a:rPr lang="en-IN" smtClean="0"/>
              <a:t>‹#›</a:t>
            </a:fld>
            <a:endParaRPr lang="en-IN"/>
          </a:p>
        </p:txBody>
      </p:sp>
    </p:spTree>
    <p:extLst>
      <p:ext uri="{BB962C8B-B14F-4D97-AF65-F5344CB8AC3E}">
        <p14:creationId xmlns:p14="http://schemas.microsoft.com/office/powerpoint/2010/main" val="220243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1B48B4-8349-485F-B180-8E57862B8381}" type="datetimeFigureOut">
              <a:rPr lang="en-IN" smtClean="0"/>
              <a:t>16-01-2017</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B34747-201F-4F40-AAE0-CF2C630DDFE6}" type="slidenum">
              <a:rPr lang="en-IN" smtClean="0"/>
              <a:t>‹#›</a:t>
            </a:fld>
            <a:endParaRPr lang="en-IN"/>
          </a:p>
        </p:txBody>
      </p:sp>
    </p:spTree>
    <p:extLst>
      <p:ext uri="{BB962C8B-B14F-4D97-AF65-F5344CB8AC3E}">
        <p14:creationId xmlns:p14="http://schemas.microsoft.com/office/powerpoint/2010/main" val="2606243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1B48B4-8349-485F-B180-8E57862B8381}" type="datetimeFigureOut">
              <a:rPr lang="en-IN" smtClean="0"/>
              <a:t>16-01-2017</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B34747-201F-4F40-AAE0-CF2C630DDFE6}" type="slidenum">
              <a:rPr lang="en-IN" smtClean="0"/>
              <a:t>‹#›</a:t>
            </a:fld>
            <a:endParaRPr lang="en-IN"/>
          </a:p>
        </p:txBody>
      </p:sp>
    </p:spTree>
    <p:extLst>
      <p:ext uri="{BB962C8B-B14F-4D97-AF65-F5344CB8AC3E}">
        <p14:creationId xmlns:p14="http://schemas.microsoft.com/office/powerpoint/2010/main" val="2975263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E1B48B4-8349-485F-B180-8E57862B8381}" type="datetimeFigureOut">
              <a:rPr lang="en-IN" smtClean="0"/>
              <a:t>16-01-2017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B34747-201F-4F40-AAE0-CF2C630DDFE6}" type="slidenum">
              <a:rPr lang="en-IN" smtClean="0"/>
              <a:t>‹#›</a:t>
            </a:fld>
            <a:endParaRPr lang="en-IN"/>
          </a:p>
        </p:txBody>
      </p:sp>
    </p:spTree>
    <p:extLst>
      <p:ext uri="{BB962C8B-B14F-4D97-AF65-F5344CB8AC3E}">
        <p14:creationId xmlns:p14="http://schemas.microsoft.com/office/powerpoint/2010/main" val="3597183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E1B48B4-8349-485F-B180-8E57862B8381}" type="datetimeFigureOut">
              <a:rPr lang="en-IN" smtClean="0"/>
              <a:t>16-01-2017</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8B34747-201F-4F40-AAE0-CF2C630DDFE6}" type="slidenum">
              <a:rPr lang="en-IN" smtClean="0"/>
              <a:t>‹#›</a:t>
            </a:fld>
            <a:endParaRPr lang="en-IN"/>
          </a:p>
        </p:txBody>
      </p:sp>
    </p:spTree>
    <p:extLst>
      <p:ext uri="{BB962C8B-B14F-4D97-AF65-F5344CB8AC3E}">
        <p14:creationId xmlns:p14="http://schemas.microsoft.com/office/powerpoint/2010/main" val="2463273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E1B48B4-8349-485F-B180-8E57862B8381}" type="datetimeFigureOut">
              <a:rPr lang="en-IN" smtClean="0"/>
              <a:t>16-01-2017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34747-201F-4F40-AAE0-CF2C630DDFE6}" type="slidenum">
              <a:rPr lang="en-IN" smtClean="0"/>
              <a:t>‹#›</a:t>
            </a:fld>
            <a:endParaRPr lang="en-IN"/>
          </a:p>
        </p:txBody>
      </p:sp>
    </p:spTree>
    <p:extLst>
      <p:ext uri="{BB962C8B-B14F-4D97-AF65-F5344CB8AC3E}">
        <p14:creationId xmlns:p14="http://schemas.microsoft.com/office/powerpoint/2010/main" val="4168181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E1B48B4-8349-485F-B180-8E57862B8381}" type="datetimeFigureOut">
              <a:rPr lang="en-IN" smtClean="0"/>
              <a:t>16-01-2017</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B34747-201F-4F40-AAE0-CF2C630DDFE6}" type="slidenum">
              <a:rPr lang="en-IN" smtClean="0"/>
              <a:t>‹#›</a:t>
            </a:fld>
            <a:endParaRPr lang="en-IN"/>
          </a:p>
        </p:txBody>
      </p:sp>
    </p:spTree>
    <p:extLst>
      <p:ext uri="{BB962C8B-B14F-4D97-AF65-F5344CB8AC3E}">
        <p14:creationId xmlns:p14="http://schemas.microsoft.com/office/powerpoint/2010/main" val="406728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1B48B4-8349-485F-B180-8E57862B8381}" type="datetimeFigureOut">
              <a:rPr lang="en-IN" smtClean="0"/>
              <a:t>16-01-2017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34747-201F-4F40-AAE0-CF2C630DDFE6}" type="slidenum">
              <a:rPr lang="en-IN" smtClean="0"/>
              <a:t>‹#›</a:t>
            </a:fld>
            <a:endParaRPr lang="en-IN"/>
          </a:p>
        </p:txBody>
      </p:sp>
    </p:spTree>
    <p:extLst>
      <p:ext uri="{BB962C8B-B14F-4D97-AF65-F5344CB8AC3E}">
        <p14:creationId xmlns:p14="http://schemas.microsoft.com/office/powerpoint/2010/main" val="2059364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1B48B4-8349-485F-B180-8E57862B8381}" type="datetimeFigureOut">
              <a:rPr lang="en-IN" smtClean="0"/>
              <a:t>16-01-2017</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B34747-201F-4F40-AAE0-CF2C630DDFE6}" type="slidenum">
              <a:rPr lang="en-IN" smtClean="0"/>
              <a:t>‹#›</a:t>
            </a:fld>
            <a:endParaRPr lang="en-IN"/>
          </a:p>
        </p:txBody>
      </p:sp>
    </p:spTree>
    <p:extLst>
      <p:ext uri="{BB962C8B-B14F-4D97-AF65-F5344CB8AC3E}">
        <p14:creationId xmlns:p14="http://schemas.microsoft.com/office/powerpoint/2010/main" val="3658124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1B48B4-8349-485F-B180-8E57862B8381}" type="datetimeFigureOut">
              <a:rPr lang="en-IN" smtClean="0"/>
              <a:t>16-01-2017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B34747-201F-4F40-AAE0-CF2C630DDFE6}" type="slidenum">
              <a:rPr lang="en-IN" smtClean="0"/>
              <a:t>‹#›</a:t>
            </a:fld>
            <a:endParaRPr lang="en-IN"/>
          </a:p>
        </p:txBody>
      </p:sp>
    </p:spTree>
    <p:extLst>
      <p:ext uri="{BB962C8B-B14F-4D97-AF65-F5344CB8AC3E}">
        <p14:creationId xmlns:p14="http://schemas.microsoft.com/office/powerpoint/2010/main" val="742403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1B48B4-8349-485F-B180-8E57862B8381}" type="datetimeFigureOut">
              <a:rPr lang="en-IN" smtClean="0"/>
              <a:t>16-01-2017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B34747-201F-4F40-AAE0-CF2C630DDFE6}" type="slidenum">
              <a:rPr lang="en-IN" smtClean="0"/>
              <a:t>‹#›</a:t>
            </a:fld>
            <a:endParaRPr lang="en-IN"/>
          </a:p>
        </p:txBody>
      </p:sp>
    </p:spTree>
    <p:extLst>
      <p:ext uri="{BB962C8B-B14F-4D97-AF65-F5344CB8AC3E}">
        <p14:creationId xmlns:p14="http://schemas.microsoft.com/office/powerpoint/2010/main" val="3112765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1B48B4-8349-485F-B180-8E57862B8381}" type="datetimeFigureOut">
              <a:rPr lang="en-IN" smtClean="0"/>
              <a:t>16-01-2017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B34747-201F-4F40-AAE0-CF2C630DDFE6}" type="slidenum">
              <a:rPr lang="en-IN" smtClean="0"/>
              <a:t>‹#›</a:t>
            </a:fld>
            <a:endParaRPr lang="en-IN"/>
          </a:p>
        </p:txBody>
      </p:sp>
    </p:spTree>
    <p:extLst>
      <p:ext uri="{BB962C8B-B14F-4D97-AF65-F5344CB8AC3E}">
        <p14:creationId xmlns:p14="http://schemas.microsoft.com/office/powerpoint/2010/main" val="27498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1B48B4-8349-485F-B180-8E57862B8381}" type="datetimeFigureOut">
              <a:rPr lang="en-IN" smtClean="0"/>
              <a:t>16-01-2017</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8B34747-201F-4F40-AAE0-CF2C630DDFE6}" type="slidenum">
              <a:rPr lang="en-IN" smtClean="0"/>
              <a:t>‹#›</a:t>
            </a:fld>
            <a:endParaRPr lang="en-IN"/>
          </a:p>
        </p:txBody>
      </p:sp>
    </p:spTree>
    <p:extLst>
      <p:ext uri="{BB962C8B-B14F-4D97-AF65-F5344CB8AC3E}">
        <p14:creationId xmlns:p14="http://schemas.microsoft.com/office/powerpoint/2010/main" val="3213439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B48B4-8349-485F-B180-8E57862B8381}" type="datetimeFigureOut">
              <a:rPr lang="en-IN" smtClean="0"/>
              <a:t>16-01-2017</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B34747-201F-4F40-AAE0-CF2C630DDFE6}" type="slidenum">
              <a:rPr lang="en-IN" smtClean="0"/>
              <a:t>‹#›</a:t>
            </a:fld>
            <a:endParaRPr lang="en-IN"/>
          </a:p>
        </p:txBody>
      </p:sp>
    </p:spTree>
    <p:extLst>
      <p:ext uri="{BB962C8B-B14F-4D97-AF65-F5344CB8AC3E}">
        <p14:creationId xmlns:p14="http://schemas.microsoft.com/office/powerpoint/2010/main" val="1167648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B48B4-8349-485F-B180-8E57862B8381}" type="datetimeFigureOut">
              <a:rPr lang="en-IN" smtClean="0"/>
              <a:t>16-01-2017</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B34747-201F-4F40-AAE0-CF2C630DDFE6}" type="slidenum">
              <a:rPr lang="en-IN" smtClean="0"/>
              <a:t>‹#›</a:t>
            </a:fld>
            <a:endParaRPr lang="en-IN"/>
          </a:p>
        </p:txBody>
      </p:sp>
    </p:spTree>
    <p:extLst>
      <p:ext uri="{BB962C8B-B14F-4D97-AF65-F5344CB8AC3E}">
        <p14:creationId xmlns:p14="http://schemas.microsoft.com/office/powerpoint/2010/main" val="324186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E1B48B4-8349-485F-B180-8E57862B8381}" type="datetimeFigureOut">
              <a:rPr lang="en-IN" smtClean="0"/>
              <a:t>16-01-2017</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8B34747-201F-4F40-AAE0-CF2C630DDFE6}" type="slidenum">
              <a:rPr lang="en-IN" smtClean="0"/>
              <a:t>‹#›</a:t>
            </a:fld>
            <a:endParaRPr lang="en-IN"/>
          </a:p>
        </p:txBody>
      </p:sp>
    </p:spTree>
    <p:extLst>
      <p:ext uri="{BB962C8B-B14F-4D97-AF65-F5344CB8AC3E}">
        <p14:creationId xmlns:p14="http://schemas.microsoft.com/office/powerpoint/2010/main" val="16042229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797893" y="2643189"/>
            <a:ext cx="8825658" cy="848318"/>
          </a:xfrm>
        </p:spPr>
        <p:txBody>
          <a:bodyPr/>
          <a:lstStyle/>
          <a:p>
            <a:r>
              <a:rPr lang="en-US" sz="3200" dirty="0" smtClean="0">
                <a:latin typeface="Times New Roman" panose="02020603050405020304" pitchFamily="18" charset="0"/>
                <a:cs typeface="Times New Roman" panose="02020603050405020304" pitchFamily="18" charset="0"/>
              </a:rPr>
              <a:t>CLASSICAL THEORIES OF DEVELOPMENT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183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Criticisms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603500"/>
            <a:ext cx="10360771" cy="3416300"/>
          </a:xfrm>
        </p:spPr>
        <p:txBody>
          <a:bodyPr>
            <a:normAutofit fontScale="92500" lnSpcReduction="10000"/>
          </a:bodyPr>
          <a:lstStyle/>
          <a:p>
            <a:pPr>
              <a:lnSpc>
                <a:spcPct val="110000"/>
              </a:lnSpc>
              <a:spcBef>
                <a:spcPts val="600"/>
              </a:spcBef>
            </a:pPr>
            <a:r>
              <a:rPr lang="en-US" sz="2400" dirty="0" smtClean="0">
                <a:latin typeface="Times New Roman" panose="02020603050405020304" pitchFamily="18" charset="0"/>
                <a:cs typeface="Times New Roman" panose="02020603050405020304" pitchFamily="18" charset="0"/>
              </a:rPr>
              <a:t>Rigid division of society: No middle class</a:t>
            </a:r>
          </a:p>
          <a:p>
            <a:pPr>
              <a:lnSpc>
                <a:spcPct val="110000"/>
              </a:lnSpc>
              <a:spcBef>
                <a:spcPts val="600"/>
              </a:spcBef>
            </a:pPr>
            <a:r>
              <a:rPr lang="en-US" sz="2400" dirty="0" smtClean="0">
                <a:latin typeface="Times New Roman" panose="02020603050405020304" pitchFamily="18" charset="0"/>
                <a:cs typeface="Times New Roman" panose="02020603050405020304" pitchFamily="18" charset="0"/>
              </a:rPr>
              <a:t>One-sided saving: No income receivers</a:t>
            </a:r>
          </a:p>
          <a:p>
            <a:pPr>
              <a:lnSpc>
                <a:spcPct val="110000"/>
              </a:lnSpc>
              <a:spcBef>
                <a:spcPts val="600"/>
              </a:spcBef>
            </a:pPr>
            <a:r>
              <a:rPr lang="en-US" sz="2400" dirty="0" smtClean="0">
                <a:latin typeface="Times New Roman" panose="02020603050405020304" pitchFamily="18" charset="0"/>
                <a:cs typeface="Times New Roman" panose="02020603050405020304" pitchFamily="18" charset="0"/>
              </a:rPr>
              <a:t>Unrealistic assumption of Perfect Competition</a:t>
            </a:r>
          </a:p>
          <a:p>
            <a:pPr>
              <a:lnSpc>
                <a:spcPct val="110000"/>
              </a:lnSpc>
              <a:spcBef>
                <a:spcPts val="600"/>
              </a:spcBef>
            </a:pPr>
            <a:r>
              <a:rPr lang="en-US" sz="2400" dirty="0" smtClean="0">
                <a:latin typeface="Times New Roman" panose="02020603050405020304" pitchFamily="18" charset="0"/>
                <a:cs typeface="Times New Roman" panose="02020603050405020304" pitchFamily="18" charset="0"/>
              </a:rPr>
              <a:t>Neglect of entrepreneur: Lack of innovation</a:t>
            </a:r>
          </a:p>
          <a:p>
            <a:pPr>
              <a:lnSpc>
                <a:spcPct val="110000"/>
              </a:lnSpc>
              <a:spcBef>
                <a:spcPts val="600"/>
              </a:spcBef>
            </a:pPr>
            <a:r>
              <a:rPr lang="en-US" sz="2400" dirty="0" smtClean="0">
                <a:latin typeface="Times New Roman" panose="02020603050405020304" pitchFamily="18" charset="0"/>
                <a:cs typeface="Times New Roman" panose="02020603050405020304" pitchFamily="18" charset="0"/>
              </a:rPr>
              <a:t>Unrealistic assumption of stationary state: Fits and start not steady, uniform, and regular like tree</a:t>
            </a:r>
          </a:p>
          <a:p>
            <a:pPr>
              <a:lnSpc>
                <a:spcPct val="110000"/>
              </a:lnSpc>
              <a:spcBef>
                <a:spcPts val="600"/>
              </a:spcBef>
            </a:pPr>
            <a:r>
              <a:rPr lang="en-US" sz="2400" dirty="0" smtClean="0">
                <a:latin typeface="Times New Roman" panose="02020603050405020304" pitchFamily="18" charset="0"/>
                <a:cs typeface="Times New Roman" panose="02020603050405020304" pitchFamily="18" charset="0"/>
              </a:rPr>
              <a:t>Static model: It does not exhibit a sequence.</a:t>
            </a:r>
          </a:p>
          <a:p>
            <a:pPr>
              <a:lnSpc>
                <a:spcPct val="110000"/>
              </a:lnSpc>
              <a:spcBef>
                <a:spcPts val="600"/>
              </a:spcBef>
            </a:pPr>
            <a:r>
              <a:rPr lang="en-US" sz="2400" dirty="0" smtClean="0">
                <a:latin typeface="Times New Roman" panose="02020603050405020304" pitchFamily="18" charset="0"/>
                <a:cs typeface="Times New Roman" panose="02020603050405020304" pitchFamily="18" charset="0"/>
              </a:rPr>
              <a:t>Limited to developed countries</a:t>
            </a:r>
          </a:p>
          <a:p>
            <a:pPr>
              <a:lnSpc>
                <a:spcPct val="110000"/>
              </a:lnSpc>
              <a:spcBef>
                <a:spcPts val="600"/>
              </a:spcBef>
            </a:pPr>
            <a:endParaRPr lang="en-IN" dirty="0"/>
          </a:p>
        </p:txBody>
      </p:sp>
    </p:spTree>
    <p:extLst>
      <p:ext uri="{BB962C8B-B14F-4D97-AF65-F5344CB8AC3E}">
        <p14:creationId xmlns:p14="http://schemas.microsoft.com/office/powerpoint/2010/main" val="446155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363" y="1143000"/>
            <a:ext cx="4716041" cy="500062"/>
          </a:xfrm>
        </p:spPr>
        <p:txBody>
          <a:bodyPr>
            <a:normAutofit fontScale="90000"/>
          </a:bodyPr>
          <a:lstStyle/>
          <a:p>
            <a:r>
              <a:rPr lang="en-US" dirty="0" smtClean="0">
                <a:latin typeface="Times New Roman" panose="02020603050405020304" pitchFamily="18" charset="0"/>
                <a:cs typeface="Times New Roman" panose="02020603050405020304" pitchFamily="18" charset="0"/>
              </a:rPr>
              <a:t>Theory </a:t>
            </a:r>
            <a:r>
              <a:rPr lang="en-US" dirty="0">
                <a:latin typeface="Times New Roman" panose="02020603050405020304" pitchFamily="18" charset="0"/>
                <a:cs typeface="Times New Roman" panose="02020603050405020304" pitchFamily="18" charset="0"/>
              </a:rPr>
              <a:t>by </a:t>
            </a:r>
            <a:r>
              <a:rPr lang="en-US" dirty="0" smtClean="0">
                <a:latin typeface="Times New Roman" panose="02020603050405020304" pitchFamily="18" charset="0"/>
                <a:cs typeface="Times New Roman" panose="02020603050405020304" pitchFamily="18" charset="0"/>
              </a:rPr>
              <a:t>David Ricardo</a:t>
            </a:r>
            <a:endParaRPr lang="en-IN" dirty="0"/>
          </a:p>
        </p:txBody>
      </p:sp>
      <p:sp>
        <p:nvSpPr>
          <p:cNvPr id="4" name="Text Placeholder 3"/>
          <p:cNvSpPr>
            <a:spLocks noGrp="1"/>
          </p:cNvSpPr>
          <p:nvPr>
            <p:ph type="body" sz="half" idx="2"/>
          </p:nvPr>
        </p:nvSpPr>
        <p:spPr>
          <a:xfrm>
            <a:off x="614363" y="2314575"/>
            <a:ext cx="5100637" cy="2686049"/>
          </a:xfrm>
        </p:spPr>
        <p:txBody>
          <a:bodyPr>
            <a:normAutofit/>
          </a:bodyPr>
          <a:lstStyle/>
          <a:p>
            <a:r>
              <a:rPr lang="en-US" sz="2400" dirty="0" smtClean="0">
                <a:latin typeface="Times New Roman" panose="02020603050405020304" pitchFamily="18" charset="0"/>
                <a:cs typeface="Times New Roman" panose="02020603050405020304" pitchFamily="18" charset="0"/>
              </a:rPr>
              <a:t>The Principles of Political Economy and Taxation </a:t>
            </a:r>
          </a:p>
          <a:p>
            <a:r>
              <a:rPr lang="en-US" sz="2400" dirty="0" smtClean="0">
                <a:latin typeface="Times New Roman" panose="02020603050405020304" pitchFamily="18" charset="0"/>
                <a:cs typeface="Times New Roman" panose="02020603050405020304" pitchFamily="18" charset="0"/>
              </a:rPr>
              <a:t>Discussed the theory of distribution which is based on marginal and surplus principle</a:t>
            </a:r>
          </a:p>
          <a:p>
            <a:endParaRPr lang="en-IN" sz="2400" dirty="0">
              <a:latin typeface="Times New Roman" panose="02020603050405020304" pitchFamily="18" charset="0"/>
              <a:cs typeface="Times New Roman" panose="02020603050405020304" pitchFamily="18" charset="0"/>
            </a:endParaRPr>
          </a:p>
        </p:txBody>
      </p:sp>
      <p:pic>
        <p:nvPicPr>
          <p:cNvPr id="6" name="Picture 2" descr="http://jewishcurrents.org/wp-content/uploads/2014/09/david-ricardo.jpg"/>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2779" b="2779"/>
          <a:stretch>
            <a:fillRect/>
          </a:stretch>
        </p:blipFill>
        <p:spPr bwMode="auto">
          <a:xfrm>
            <a:off x="6747895" y="657225"/>
            <a:ext cx="3227193"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1705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Assumptions</a:t>
            </a:r>
            <a:endParaRPr lang="en-IN" dirty="0"/>
          </a:p>
        </p:txBody>
      </p:sp>
      <p:sp>
        <p:nvSpPr>
          <p:cNvPr id="6" name="Content Placeholder 5"/>
          <p:cNvSpPr>
            <a:spLocks noGrp="1"/>
          </p:cNvSpPr>
          <p:nvPr>
            <p:ph idx="1"/>
          </p:nvPr>
        </p:nvSpPr>
        <p:spPr>
          <a:xfrm>
            <a:off x="314325" y="2603500"/>
            <a:ext cx="11630025" cy="3416300"/>
          </a:xfrm>
        </p:spPr>
        <p:txBody>
          <a:bodyPr>
            <a:normAutofit lnSpcReduction="10000"/>
          </a:bodyPr>
          <a:lstStyle/>
          <a:p>
            <a:pPr fontAlgn="base">
              <a:spcBef>
                <a:spcPts val="600"/>
              </a:spcBef>
            </a:pPr>
            <a:r>
              <a:rPr lang="en-IN" sz="2400" dirty="0">
                <a:latin typeface="Times New Roman" panose="02020603050405020304" pitchFamily="18" charset="0"/>
                <a:cs typeface="Times New Roman" panose="02020603050405020304" pitchFamily="18" charset="0"/>
              </a:rPr>
              <a:t>Supply of land is </a:t>
            </a:r>
            <a:r>
              <a:rPr lang="en-IN" sz="2400" dirty="0" smtClean="0">
                <a:latin typeface="Times New Roman" panose="02020603050405020304" pitchFamily="18" charset="0"/>
                <a:cs typeface="Times New Roman" panose="02020603050405020304" pitchFamily="18" charset="0"/>
              </a:rPr>
              <a:t>fixed</a:t>
            </a:r>
            <a:endParaRPr lang="en-IN" sz="2400" dirty="0">
              <a:latin typeface="Times New Roman" panose="02020603050405020304" pitchFamily="18" charset="0"/>
              <a:cs typeface="Times New Roman" panose="02020603050405020304" pitchFamily="18" charset="0"/>
            </a:endParaRPr>
          </a:p>
          <a:p>
            <a:pPr fontAlgn="base">
              <a:spcBef>
                <a:spcPts val="600"/>
              </a:spcBef>
            </a:pPr>
            <a:r>
              <a:rPr lang="en-IN" sz="2400" dirty="0" smtClean="0">
                <a:latin typeface="Times New Roman" panose="02020603050405020304" pitchFamily="18" charset="0"/>
                <a:cs typeface="Times New Roman" panose="02020603050405020304" pitchFamily="18" charset="0"/>
              </a:rPr>
              <a:t>Land </a:t>
            </a:r>
            <a:r>
              <a:rPr lang="en-IN" sz="2400" dirty="0">
                <a:latin typeface="Times New Roman" panose="02020603050405020304" pitchFamily="18" charset="0"/>
                <a:cs typeface="Times New Roman" panose="02020603050405020304" pitchFamily="18" charset="0"/>
              </a:rPr>
              <a:t>is used for production of corn and the working force in agriculture helps in determining the distribution in </a:t>
            </a:r>
            <a:r>
              <a:rPr lang="en-IN" sz="2400" dirty="0" smtClean="0">
                <a:latin typeface="Times New Roman" panose="02020603050405020304" pitchFamily="18" charset="0"/>
                <a:cs typeface="Times New Roman" panose="02020603050405020304" pitchFamily="18" charset="0"/>
              </a:rPr>
              <a:t>industry</a:t>
            </a:r>
            <a:endParaRPr lang="en-IN" sz="2400" dirty="0">
              <a:latin typeface="Times New Roman" panose="02020603050405020304" pitchFamily="18" charset="0"/>
              <a:cs typeface="Times New Roman" panose="02020603050405020304" pitchFamily="18" charset="0"/>
            </a:endParaRPr>
          </a:p>
          <a:p>
            <a:pPr fontAlgn="base">
              <a:spcBef>
                <a:spcPts val="600"/>
              </a:spcBef>
            </a:pPr>
            <a:r>
              <a:rPr lang="en-IN" sz="2400" dirty="0">
                <a:latin typeface="Times New Roman" panose="02020603050405020304" pitchFamily="18" charset="0"/>
                <a:cs typeface="Times New Roman" panose="02020603050405020304" pitchFamily="18" charset="0"/>
              </a:rPr>
              <a:t>Law of diminishing returns operates on </a:t>
            </a:r>
            <a:r>
              <a:rPr lang="en-IN" sz="2400" dirty="0" smtClean="0">
                <a:latin typeface="Times New Roman" panose="02020603050405020304" pitchFamily="18" charset="0"/>
                <a:cs typeface="Times New Roman" panose="02020603050405020304" pitchFamily="18" charset="0"/>
              </a:rPr>
              <a:t>land</a:t>
            </a:r>
            <a:endParaRPr lang="en-IN" sz="2400" dirty="0">
              <a:latin typeface="Times New Roman" panose="02020603050405020304" pitchFamily="18" charset="0"/>
              <a:cs typeface="Times New Roman" panose="02020603050405020304" pitchFamily="18" charset="0"/>
            </a:endParaRPr>
          </a:p>
          <a:p>
            <a:pPr fontAlgn="base">
              <a:spcBef>
                <a:spcPts val="600"/>
              </a:spcBef>
            </a:pPr>
            <a:r>
              <a:rPr lang="en-IN" sz="2400" dirty="0" smtClean="0">
                <a:latin typeface="Times New Roman" panose="02020603050405020304" pitchFamily="18" charset="0"/>
                <a:cs typeface="Times New Roman" panose="02020603050405020304" pitchFamily="18" charset="0"/>
              </a:rPr>
              <a:t>Demand </a:t>
            </a:r>
            <a:r>
              <a:rPr lang="en-IN" sz="2400" dirty="0">
                <a:latin typeface="Times New Roman" panose="02020603050405020304" pitchFamily="18" charset="0"/>
                <a:cs typeface="Times New Roman" panose="02020603050405020304" pitchFamily="18" charset="0"/>
              </a:rPr>
              <a:t>for corn is perfectly </a:t>
            </a:r>
            <a:r>
              <a:rPr lang="en-IN" sz="2400" dirty="0" smtClean="0">
                <a:latin typeface="Times New Roman" panose="02020603050405020304" pitchFamily="18" charset="0"/>
                <a:cs typeface="Times New Roman" panose="02020603050405020304" pitchFamily="18" charset="0"/>
              </a:rPr>
              <a:t>inelastic</a:t>
            </a:r>
            <a:endParaRPr lang="en-IN" sz="2400" dirty="0">
              <a:latin typeface="Times New Roman" panose="02020603050405020304" pitchFamily="18" charset="0"/>
              <a:cs typeface="Times New Roman" panose="02020603050405020304" pitchFamily="18" charset="0"/>
            </a:endParaRPr>
          </a:p>
          <a:p>
            <a:pPr fontAlgn="base">
              <a:spcBef>
                <a:spcPts val="600"/>
              </a:spcBef>
            </a:pPr>
            <a:r>
              <a:rPr lang="en-IN" sz="2400" dirty="0" smtClean="0">
                <a:latin typeface="Times New Roman" panose="02020603050405020304" pitchFamily="18" charset="0"/>
                <a:cs typeface="Times New Roman" panose="02020603050405020304" pitchFamily="18" charset="0"/>
              </a:rPr>
              <a:t>Labour </a:t>
            </a:r>
            <a:r>
              <a:rPr lang="en-IN" sz="2400" dirty="0">
                <a:latin typeface="Times New Roman" panose="02020603050405020304" pitchFamily="18" charset="0"/>
                <a:cs typeface="Times New Roman" panose="02020603050405020304" pitchFamily="18" charset="0"/>
              </a:rPr>
              <a:t>and capital are variable </a:t>
            </a:r>
            <a:r>
              <a:rPr lang="en-IN" sz="2400" dirty="0" smtClean="0">
                <a:latin typeface="Times New Roman" panose="02020603050405020304" pitchFamily="18" charset="0"/>
                <a:cs typeface="Times New Roman" panose="02020603050405020304" pitchFamily="18" charset="0"/>
              </a:rPr>
              <a:t>inputs</a:t>
            </a:r>
            <a:endParaRPr lang="en-IN" sz="2400" dirty="0">
              <a:latin typeface="Times New Roman" panose="02020603050405020304" pitchFamily="18" charset="0"/>
              <a:cs typeface="Times New Roman" panose="02020603050405020304" pitchFamily="18" charset="0"/>
            </a:endParaRPr>
          </a:p>
          <a:p>
            <a:pPr fontAlgn="base">
              <a:spcBef>
                <a:spcPts val="600"/>
              </a:spcBef>
            </a:pPr>
            <a:r>
              <a:rPr lang="en-IN" sz="2400" dirty="0" smtClean="0">
                <a:latin typeface="Times New Roman" panose="02020603050405020304" pitchFamily="18" charset="0"/>
                <a:cs typeface="Times New Roman" panose="02020603050405020304" pitchFamily="18" charset="0"/>
              </a:rPr>
              <a:t>Capital </a:t>
            </a:r>
            <a:r>
              <a:rPr lang="en-IN" sz="2400" dirty="0">
                <a:latin typeface="Times New Roman" panose="02020603050405020304" pitchFamily="18" charset="0"/>
                <a:cs typeface="Times New Roman" panose="02020603050405020304" pitchFamily="18" charset="0"/>
              </a:rPr>
              <a:t>consists of circulating </a:t>
            </a:r>
            <a:r>
              <a:rPr lang="en-IN" sz="2400" dirty="0" smtClean="0">
                <a:latin typeface="Times New Roman" panose="02020603050405020304" pitchFamily="18" charset="0"/>
                <a:cs typeface="Times New Roman" panose="02020603050405020304" pitchFamily="18" charset="0"/>
              </a:rPr>
              <a:t>capital</a:t>
            </a:r>
          </a:p>
          <a:p>
            <a:pPr fontAlgn="base">
              <a:spcBef>
                <a:spcPts val="600"/>
              </a:spcBef>
            </a:pPr>
            <a:r>
              <a:rPr lang="en-IN" sz="2400" dirty="0">
                <a:latin typeface="Times New Roman" panose="02020603050405020304" pitchFamily="18" charset="0"/>
                <a:cs typeface="Times New Roman" panose="02020603050405020304" pitchFamily="18" charset="0"/>
              </a:rPr>
              <a:t>There is capital homogeneity</a:t>
            </a:r>
          </a:p>
          <a:p>
            <a:pPr marL="0" indent="0" fontAlgn="base">
              <a:spcBef>
                <a:spcPts val="600"/>
              </a:spcBef>
              <a:buNone/>
            </a:pPr>
            <a:endParaRPr lang="en-IN" sz="2400" dirty="0">
              <a:latin typeface="Times New Roman" panose="02020603050405020304" pitchFamily="18" charset="0"/>
              <a:cs typeface="Times New Roman" panose="02020603050405020304" pitchFamily="18" charset="0"/>
            </a:endParaRPr>
          </a:p>
          <a:p>
            <a:pPr>
              <a:spcBef>
                <a:spcPts val="600"/>
              </a:spcBef>
            </a:pPr>
            <a:endParaRPr lang="en-IN" dirty="0"/>
          </a:p>
        </p:txBody>
      </p:sp>
    </p:spTree>
    <p:extLst>
      <p:ext uri="{BB962C8B-B14F-4D97-AF65-F5344CB8AC3E}">
        <p14:creationId xmlns:p14="http://schemas.microsoft.com/office/powerpoint/2010/main" val="3443333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be continued----------</a:t>
            </a:r>
            <a:endParaRPr lang="en-IN" dirty="0"/>
          </a:p>
        </p:txBody>
      </p:sp>
      <p:sp>
        <p:nvSpPr>
          <p:cNvPr id="3" name="Content Placeholder 2"/>
          <p:cNvSpPr>
            <a:spLocks noGrp="1"/>
          </p:cNvSpPr>
          <p:nvPr>
            <p:ph idx="1"/>
          </p:nvPr>
        </p:nvSpPr>
        <p:spPr>
          <a:xfrm>
            <a:off x="1154954" y="2328863"/>
            <a:ext cx="9403509" cy="3690937"/>
          </a:xfrm>
        </p:spPr>
        <p:txBody>
          <a:bodyPr>
            <a:normAutofit fontScale="92500" lnSpcReduction="10000"/>
          </a:bodyPr>
          <a:lstStyle/>
          <a:p>
            <a:pPr fontAlgn="base">
              <a:lnSpc>
                <a:spcPct val="120000"/>
              </a:lnSpc>
              <a:spcBef>
                <a:spcPts val="600"/>
              </a:spcBef>
            </a:pPr>
            <a:r>
              <a:rPr lang="en-IN" sz="2400" dirty="0" smtClean="0">
                <a:latin typeface="Times New Roman" panose="02020603050405020304" pitchFamily="18" charset="0"/>
                <a:cs typeface="Times New Roman" panose="02020603050405020304" pitchFamily="18" charset="0"/>
              </a:rPr>
              <a:t>All </a:t>
            </a:r>
            <a:r>
              <a:rPr lang="en-IN" sz="2400" dirty="0">
                <a:latin typeface="Times New Roman" panose="02020603050405020304" pitchFamily="18" charset="0"/>
                <a:cs typeface="Times New Roman" panose="02020603050405020304" pitchFamily="18" charset="0"/>
              </a:rPr>
              <a:t>workers are paid subsistence </a:t>
            </a:r>
            <a:r>
              <a:rPr lang="en-IN" sz="2400" dirty="0" smtClean="0">
                <a:latin typeface="Times New Roman" panose="02020603050405020304" pitchFamily="18" charset="0"/>
                <a:cs typeface="Times New Roman" panose="02020603050405020304" pitchFamily="18" charset="0"/>
              </a:rPr>
              <a:t>wages</a:t>
            </a:r>
            <a:endParaRPr lang="en-IN" sz="2400" dirty="0">
              <a:latin typeface="Times New Roman" panose="02020603050405020304" pitchFamily="18" charset="0"/>
              <a:cs typeface="Times New Roman" panose="02020603050405020304" pitchFamily="18" charset="0"/>
            </a:endParaRPr>
          </a:p>
          <a:p>
            <a:pPr fontAlgn="base">
              <a:lnSpc>
                <a:spcPct val="120000"/>
              </a:lnSpc>
              <a:spcBef>
                <a:spcPts val="600"/>
              </a:spcBef>
            </a:pP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state of technological knowledge is </a:t>
            </a:r>
            <a:r>
              <a:rPr lang="en-IN" sz="2400" dirty="0" smtClean="0">
                <a:latin typeface="Times New Roman" panose="02020603050405020304" pitchFamily="18" charset="0"/>
                <a:cs typeface="Times New Roman" panose="02020603050405020304" pitchFamily="18" charset="0"/>
              </a:rPr>
              <a:t>given</a:t>
            </a:r>
            <a:endParaRPr lang="en-IN" sz="2400" dirty="0">
              <a:latin typeface="Times New Roman" panose="02020603050405020304" pitchFamily="18" charset="0"/>
              <a:cs typeface="Times New Roman" panose="02020603050405020304" pitchFamily="18" charset="0"/>
            </a:endParaRPr>
          </a:p>
          <a:p>
            <a:pPr fontAlgn="base">
              <a:lnSpc>
                <a:spcPct val="120000"/>
              </a:lnSpc>
              <a:spcBef>
                <a:spcPts val="600"/>
              </a:spcBef>
            </a:pP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There is perfect </a:t>
            </a:r>
            <a:r>
              <a:rPr lang="en-IN" sz="2400" dirty="0" smtClean="0">
                <a:latin typeface="Times New Roman" panose="02020603050405020304" pitchFamily="18" charset="0"/>
                <a:cs typeface="Times New Roman" panose="02020603050405020304" pitchFamily="18" charset="0"/>
              </a:rPr>
              <a:t>competition</a:t>
            </a:r>
            <a:endParaRPr lang="en-IN" sz="2400" dirty="0">
              <a:latin typeface="Times New Roman" panose="02020603050405020304" pitchFamily="18" charset="0"/>
              <a:cs typeface="Times New Roman" panose="02020603050405020304" pitchFamily="18" charset="0"/>
            </a:endParaRPr>
          </a:p>
          <a:p>
            <a:pPr fontAlgn="base">
              <a:lnSpc>
                <a:spcPct val="120000"/>
              </a:lnSpc>
              <a:spcBef>
                <a:spcPts val="600"/>
              </a:spcBef>
            </a:pPr>
            <a:r>
              <a:rPr lang="en-IN" sz="2400" dirty="0" smtClean="0">
                <a:latin typeface="Times New Roman" panose="02020603050405020304" pitchFamily="18" charset="0"/>
                <a:cs typeface="Times New Roman" panose="02020603050405020304" pitchFamily="18" charset="0"/>
              </a:rPr>
              <a:t>Demand </a:t>
            </a:r>
            <a:r>
              <a:rPr lang="en-IN" sz="2400" dirty="0">
                <a:latin typeface="Times New Roman" panose="02020603050405020304" pitchFamily="18" charset="0"/>
                <a:cs typeface="Times New Roman" panose="02020603050405020304" pitchFamily="18" charset="0"/>
              </a:rPr>
              <a:t>for labour depends upon accumulation of </a:t>
            </a:r>
            <a:r>
              <a:rPr lang="en-IN" sz="2400" dirty="0" smtClean="0">
                <a:latin typeface="Times New Roman" panose="02020603050405020304" pitchFamily="18" charset="0"/>
                <a:cs typeface="Times New Roman" panose="02020603050405020304" pitchFamily="18" charset="0"/>
              </a:rPr>
              <a:t>capital</a:t>
            </a:r>
            <a:endParaRPr lang="en-IN" sz="2400" dirty="0">
              <a:latin typeface="Times New Roman" panose="02020603050405020304" pitchFamily="18" charset="0"/>
              <a:cs typeface="Times New Roman" panose="02020603050405020304" pitchFamily="18" charset="0"/>
            </a:endParaRPr>
          </a:p>
          <a:p>
            <a:pPr fontAlgn="base">
              <a:lnSpc>
                <a:spcPct val="120000"/>
              </a:lnSpc>
              <a:spcBef>
                <a:spcPts val="600"/>
              </a:spcBef>
            </a:pPr>
            <a:r>
              <a:rPr lang="en-IN" sz="2400" dirty="0" smtClean="0">
                <a:latin typeface="Times New Roman" panose="02020603050405020304" pitchFamily="18" charset="0"/>
                <a:cs typeface="Times New Roman" panose="02020603050405020304" pitchFamily="18" charset="0"/>
              </a:rPr>
              <a:t>Demand </a:t>
            </a:r>
            <a:r>
              <a:rPr lang="en-IN" sz="2400" dirty="0">
                <a:latin typeface="Times New Roman" panose="02020603050405020304" pitchFamily="18" charset="0"/>
                <a:cs typeface="Times New Roman" panose="02020603050405020304" pitchFamily="18" charset="0"/>
              </a:rPr>
              <a:t>and supply price are independent of the marginal productivity of </a:t>
            </a:r>
            <a:r>
              <a:rPr lang="en-IN" sz="2400" dirty="0" smtClean="0">
                <a:latin typeface="Times New Roman" panose="02020603050405020304" pitchFamily="18" charset="0"/>
                <a:cs typeface="Times New Roman" panose="02020603050405020304" pitchFamily="18" charset="0"/>
              </a:rPr>
              <a:t>labour</a:t>
            </a:r>
            <a:endParaRPr lang="en-IN" sz="2400" dirty="0">
              <a:latin typeface="Times New Roman" panose="02020603050405020304" pitchFamily="18" charset="0"/>
              <a:cs typeface="Times New Roman" panose="02020603050405020304" pitchFamily="18" charset="0"/>
            </a:endParaRPr>
          </a:p>
          <a:p>
            <a:pPr fontAlgn="base">
              <a:lnSpc>
                <a:spcPct val="120000"/>
              </a:lnSpc>
              <a:spcBef>
                <a:spcPts val="600"/>
              </a:spcBef>
            </a:pP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supply price of labour is given and </a:t>
            </a:r>
            <a:r>
              <a:rPr lang="en-IN" sz="2400" dirty="0" smtClean="0">
                <a:latin typeface="Times New Roman" panose="02020603050405020304" pitchFamily="18" charset="0"/>
                <a:cs typeface="Times New Roman" panose="02020603050405020304" pitchFamily="18" charset="0"/>
              </a:rPr>
              <a:t>constant</a:t>
            </a:r>
            <a:endParaRPr lang="en-IN" sz="2400" dirty="0">
              <a:latin typeface="Times New Roman" panose="02020603050405020304" pitchFamily="18" charset="0"/>
              <a:cs typeface="Times New Roman" panose="02020603050405020304" pitchFamily="18" charset="0"/>
            </a:endParaRPr>
          </a:p>
          <a:p>
            <a:pPr fontAlgn="base">
              <a:lnSpc>
                <a:spcPct val="120000"/>
              </a:lnSpc>
              <a:spcBef>
                <a:spcPts val="600"/>
              </a:spcBef>
            </a:pPr>
            <a:r>
              <a:rPr lang="en-IN" sz="2400" dirty="0" smtClean="0">
                <a:latin typeface="Times New Roman" panose="02020603050405020304" pitchFamily="18" charset="0"/>
                <a:cs typeface="Times New Roman" panose="02020603050405020304" pitchFamily="18" charset="0"/>
              </a:rPr>
              <a:t>Capital </a:t>
            </a:r>
            <a:r>
              <a:rPr lang="en-IN" sz="2400" dirty="0">
                <a:latin typeface="Times New Roman" panose="02020603050405020304" pitchFamily="18" charset="0"/>
                <a:cs typeface="Times New Roman" panose="02020603050405020304" pitchFamily="18" charset="0"/>
              </a:rPr>
              <a:t>accumulation results from </a:t>
            </a:r>
            <a:r>
              <a:rPr lang="en-IN" sz="2400" dirty="0" smtClean="0">
                <a:latin typeface="Times New Roman" panose="02020603050405020304" pitchFamily="18" charset="0"/>
                <a:cs typeface="Times New Roman" panose="02020603050405020304" pitchFamily="18" charset="0"/>
              </a:rPr>
              <a:t>profits</a:t>
            </a:r>
            <a:endParaRPr lang="en-IN" sz="2400" dirty="0">
              <a:latin typeface="Times New Roman" panose="02020603050405020304" pitchFamily="18" charset="0"/>
              <a:cs typeface="Times New Roman" panose="02020603050405020304" pitchFamily="18" charset="0"/>
            </a:endParaRPr>
          </a:p>
          <a:p>
            <a:pPr>
              <a:lnSpc>
                <a:spcPct val="120000"/>
              </a:lnSpc>
              <a:spcBef>
                <a:spcPts val="600"/>
              </a:spcBef>
            </a:pPr>
            <a:endParaRPr lang="en-IN" dirty="0"/>
          </a:p>
        </p:txBody>
      </p:sp>
    </p:spTree>
    <p:extLst>
      <p:ext uri="{BB962C8B-B14F-4D97-AF65-F5344CB8AC3E}">
        <p14:creationId xmlns:p14="http://schemas.microsoft.com/office/powerpoint/2010/main" val="3344979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Ricardian syste</a:t>
            </a:r>
            <a:r>
              <a:rPr lang="en-US" dirty="0">
                <a:latin typeface="Times New Roman" panose="02020603050405020304" pitchFamily="18" charset="0"/>
                <a:cs typeface="Times New Roman" panose="02020603050405020304" pitchFamily="18" charset="0"/>
              </a:rPr>
              <a:t>m</a:t>
            </a:r>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lstStyle/>
          <a:p>
            <a:pPr marL="0" indent="0">
              <a:buNone/>
            </a:pPr>
            <a:r>
              <a:rPr lang="en-US" sz="2400" dirty="0" smtClean="0">
                <a:latin typeface="Times New Roman" panose="02020603050405020304" pitchFamily="18" charset="0"/>
                <a:cs typeface="Times New Roman" panose="02020603050405020304" pitchFamily="18" charset="0"/>
              </a:rPr>
              <a:t>Whole economy consists of large huge firm fixed in supply</a:t>
            </a:r>
          </a:p>
          <a:p>
            <a:pPr marL="0" indent="0">
              <a:buNone/>
            </a:pPr>
            <a:r>
              <a:rPr lang="en-US" sz="2400" dirty="0" smtClean="0">
                <a:latin typeface="Times New Roman" panose="02020603050405020304" pitchFamily="18" charset="0"/>
                <a:cs typeface="Times New Roman" panose="02020603050405020304" pitchFamily="18" charset="0"/>
              </a:rPr>
              <a:t>Engaged in producing only corn by using homogenous units of capital and labor</a:t>
            </a:r>
          </a:p>
          <a:p>
            <a:pPr marL="0" indent="0">
              <a:buNone/>
            </a:pPr>
            <a:r>
              <a:rPr lang="en-US" sz="2400" dirty="0" smtClean="0">
                <a:latin typeface="Times New Roman" panose="02020603050405020304" pitchFamily="18" charset="0"/>
                <a:cs typeface="Times New Roman" panose="02020603050405020304" pitchFamily="18" charset="0"/>
              </a:rPr>
              <a:t>Interrelations between three groups in the economy: landlords, capitalists, and laborers among whom the entire production is distributed</a:t>
            </a:r>
          </a:p>
          <a:p>
            <a:pPr marL="0" indent="0">
              <a:buNone/>
            </a:pPr>
            <a:r>
              <a:rPr lang="en-US" sz="2400" dirty="0" smtClean="0">
                <a:latin typeface="Times New Roman" panose="02020603050405020304" pitchFamily="18" charset="0"/>
                <a:cs typeface="Times New Roman" panose="02020603050405020304" pitchFamily="18" charset="0"/>
              </a:rPr>
              <a:t>The total national output is distributed as rent, profits, and wages between three groups</a:t>
            </a:r>
          </a:p>
          <a:p>
            <a:pPr marL="0" indent="0">
              <a:buNone/>
            </a:pPr>
            <a:endParaRPr lang="en-IN" dirty="0"/>
          </a:p>
        </p:txBody>
      </p:sp>
    </p:spTree>
    <p:extLst>
      <p:ext uri="{BB962C8B-B14F-4D97-AF65-F5344CB8AC3E}">
        <p14:creationId xmlns:p14="http://schemas.microsoft.com/office/powerpoint/2010/main" val="2963872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Division of Rent, Profit and Wage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7188" y="2603500"/>
            <a:ext cx="11415712" cy="3416300"/>
          </a:xfrm>
        </p:spPr>
        <p:txBody>
          <a:bodyPr>
            <a:noAutofit/>
          </a:bodyPr>
          <a:lstStyle/>
          <a:p>
            <a:pPr marL="0" indent="0">
              <a:buNone/>
            </a:pPr>
            <a:r>
              <a:rPr lang="en-US" sz="2800" dirty="0" smtClean="0">
                <a:latin typeface="Times New Roman" panose="02020603050405020304" pitchFamily="18" charset="0"/>
                <a:cs typeface="Times New Roman" panose="02020603050405020304" pitchFamily="18" charset="0"/>
              </a:rPr>
              <a:t>Rent per unit of labor = Average Product – Marginal Product i.e.  (AP – MP)</a:t>
            </a:r>
          </a:p>
          <a:p>
            <a:pPr marL="0" indent="0">
              <a:buNone/>
            </a:pPr>
            <a:r>
              <a:rPr lang="en-US" sz="2800" dirty="0" smtClean="0">
                <a:latin typeface="Times New Roman" panose="02020603050405020304" pitchFamily="18" charset="0"/>
                <a:cs typeface="Times New Roman" panose="02020603050405020304" pitchFamily="18" charset="0"/>
              </a:rPr>
              <a:t>Total rent = (AP – MP) × KL;  where L is the total quantity of labor and K is the total capital applied on land</a:t>
            </a:r>
          </a:p>
          <a:p>
            <a:pPr marL="0" indent="0">
              <a:buNone/>
            </a:pPr>
            <a:r>
              <a:rPr lang="en-US" sz="2800" dirty="0" smtClean="0">
                <a:latin typeface="Times New Roman" panose="02020603050405020304" pitchFamily="18" charset="0"/>
                <a:cs typeface="Times New Roman" panose="02020603050405020304" pitchFamily="18" charset="0"/>
              </a:rPr>
              <a:t>Wage Rate = Wage fund / number of workers employed at the subsistence level</a:t>
            </a:r>
          </a:p>
          <a:p>
            <a:pPr marL="0" indent="0">
              <a:buNone/>
            </a:pPr>
            <a:r>
              <a:rPr lang="en-US" sz="2800" dirty="0" smtClean="0">
                <a:latin typeface="Times New Roman" panose="02020603050405020304" pitchFamily="18" charset="0"/>
                <a:cs typeface="Times New Roman" panose="02020603050405020304" pitchFamily="18" charset="0"/>
              </a:rPr>
              <a:t>Profit is determined through capital accumulation</a:t>
            </a:r>
          </a:p>
        </p:txBody>
      </p:sp>
    </p:spTree>
    <p:extLst>
      <p:ext uri="{BB962C8B-B14F-4D97-AF65-F5344CB8AC3E}">
        <p14:creationId xmlns:p14="http://schemas.microsoft.com/office/powerpoint/2010/main" val="35918190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Process of capital accumulation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7188" y="2328863"/>
            <a:ext cx="11501437" cy="3900487"/>
          </a:xfrm>
        </p:spPr>
        <p:txBody>
          <a:bodyPr>
            <a:noAutofit/>
          </a:bodyPr>
          <a:lstStyle/>
          <a:p>
            <a:pPr marL="0" indent="0">
              <a:buNone/>
            </a:pPr>
            <a:r>
              <a:rPr lang="en-US" sz="2400" dirty="0" smtClean="0">
                <a:latin typeface="Times New Roman" panose="02020603050405020304" pitchFamily="18" charset="0"/>
                <a:cs typeface="Times New Roman" panose="02020603050405020304" pitchFamily="18" charset="0"/>
              </a:rPr>
              <a:t>Depends on two factors: </a:t>
            </a:r>
          </a:p>
          <a:p>
            <a:pPr>
              <a:buAutoNum type="alphaLcPeriod"/>
            </a:pPr>
            <a:r>
              <a:rPr lang="en-US" sz="2400" dirty="0" smtClean="0">
                <a:latin typeface="Times New Roman" panose="02020603050405020304" pitchFamily="18" charset="0"/>
                <a:cs typeface="Times New Roman" panose="02020603050405020304" pitchFamily="18" charset="0"/>
              </a:rPr>
              <a:t>The capacity to save and</a:t>
            </a:r>
          </a:p>
          <a:p>
            <a:pPr>
              <a:buAutoNum type="alphaLcPeriod"/>
            </a:pPr>
            <a:r>
              <a:rPr lang="en-US" sz="2400" dirty="0" smtClean="0">
                <a:latin typeface="Times New Roman" panose="02020603050405020304" pitchFamily="18" charset="0"/>
                <a:cs typeface="Times New Roman" panose="02020603050405020304" pitchFamily="18" charset="0"/>
              </a:rPr>
              <a:t>The will to save</a:t>
            </a:r>
          </a:p>
          <a:p>
            <a:pPr marL="0" indent="0">
              <a:buNone/>
            </a:pPr>
            <a:r>
              <a:rPr lang="en-US" sz="2400" dirty="0" smtClean="0">
                <a:latin typeface="Times New Roman" panose="02020603050405020304" pitchFamily="18" charset="0"/>
                <a:cs typeface="Times New Roman" panose="02020603050405020304" pitchFamily="18" charset="0"/>
              </a:rPr>
              <a:t>Capacity to save depends on the net income of society which is a surplus out of total output after meeting the subsistence needs of the workers</a:t>
            </a:r>
          </a:p>
          <a:p>
            <a:pPr marL="0" indent="0">
              <a:buNone/>
            </a:pPr>
            <a:r>
              <a:rPr lang="en-US" sz="2400" dirty="0" smtClean="0">
                <a:latin typeface="Times New Roman" panose="02020603050405020304" pitchFamily="18" charset="0"/>
                <a:cs typeface="Times New Roman" panose="02020603050405020304" pitchFamily="18" charset="0"/>
              </a:rPr>
              <a:t>Surplus is directly proportional to the capacity to save and is invested by the landlords and capitalists</a:t>
            </a:r>
          </a:p>
          <a:p>
            <a:pPr marL="0" indent="0">
              <a:buNone/>
            </a:pPr>
            <a:r>
              <a:rPr lang="en-US" sz="2400" dirty="0" smtClean="0">
                <a:latin typeface="Times New Roman" panose="02020603050405020304" pitchFamily="18" charset="0"/>
                <a:cs typeface="Times New Roman" panose="02020603050405020304" pitchFamily="18" charset="0"/>
              </a:rPr>
              <a:t>The size of this surplus of net income depends on the rate of profit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4226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73654"/>
            <a:ext cx="9660684" cy="883707"/>
          </a:xfrm>
        </p:spPr>
        <p:txBody>
          <a:bodyPr/>
          <a:lstStyle/>
          <a:p>
            <a:r>
              <a:rPr lang="en-US" dirty="0" smtClean="0">
                <a:latin typeface="Times New Roman" panose="02020603050405020304" pitchFamily="18" charset="0"/>
                <a:cs typeface="Times New Roman" panose="02020603050405020304" pitchFamily="18" charset="0"/>
              </a:rPr>
              <a:t>Process of capital accumulation depends on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5738" y="2371725"/>
            <a:ext cx="11744325" cy="4214813"/>
          </a:xfrm>
        </p:spPr>
        <p:txBody>
          <a:bodyPr>
            <a:noAutofit/>
          </a:bodyPr>
          <a:lstStyle/>
          <a:p>
            <a:pPr>
              <a:spcBef>
                <a:spcPts val="600"/>
              </a:spcBef>
              <a:buAutoNum type="alphaLcPeriod"/>
            </a:pPr>
            <a:r>
              <a:rPr lang="en-US" sz="2400" dirty="0" smtClean="0">
                <a:latin typeface="Times New Roman" panose="02020603050405020304" pitchFamily="18" charset="0"/>
                <a:cs typeface="Times New Roman" panose="02020603050405020304" pitchFamily="18" charset="0"/>
              </a:rPr>
              <a:t>The profit rate: Profits/wages i.e. ratio of profits to capital employed. </a:t>
            </a:r>
          </a:p>
          <a:p>
            <a:pPr marL="0" indent="0">
              <a:spcBef>
                <a:spcPts val="600"/>
              </a:spcBef>
              <a:buNone/>
            </a:pPr>
            <a:r>
              <a:rPr lang="en-US" sz="2400" dirty="0" smtClean="0">
                <a:latin typeface="Times New Roman" panose="02020603050405020304" pitchFamily="18" charset="0"/>
                <a:cs typeface="Times New Roman" panose="02020603050405020304" pitchFamily="18" charset="0"/>
              </a:rPr>
              <a:t>As capital consists only of working capital, it is equal to the wage bill. </a:t>
            </a:r>
          </a:p>
          <a:p>
            <a:pPr marL="0" indent="0">
              <a:spcBef>
                <a:spcPts val="600"/>
              </a:spcBef>
              <a:buNone/>
            </a:pPr>
            <a:r>
              <a:rPr lang="en-US" sz="2400" dirty="0" smtClean="0">
                <a:latin typeface="Times New Roman" panose="02020603050405020304" pitchFamily="18" charset="0"/>
                <a:cs typeface="Times New Roman" panose="02020603050405020304" pitchFamily="18" charset="0"/>
              </a:rPr>
              <a:t>Capital accumulation will continue as long as rate of profit is positive.</a:t>
            </a:r>
          </a:p>
          <a:p>
            <a:pPr marL="0" indent="0">
              <a:spcBef>
                <a:spcPts val="600"/>
              </a:spcBef>
              <a:buNone/>
            </a:pPr>
            <a:r>
              <a:rPr lang="en-US" sz="2400" dirty="0" smtClean="0">
                <a:latin typeface="Times New Roman" panose="02020603050405020304" pitchFamily="18" charset="0"/>
                <a:cs typeface="Times New Roman" panose="02020603050405020304" pitchFamily="18" charset="0"/>
              </a:rPr>
              <a:t>Profits depend on wages, wages depend on the prices of corn which depend on the fertility of marginal land.</a:t>
            </a:r>
          </a:p>
          <a:p>
            <a:pPr marL="0" indent="0">
              <a:spcBef>
                <a:spcPts val="600"/>
              </a:spcBef>
              <a:buNone/>
            </a:pPr>
            <a:r>
              <a:rPr lang="en-US" sz="2400" dirty="0" smtClean="0">
                <a:latin typeface="Times New Roman" panose="02020603050405020304" pitchFamily="18" charset="0"/>
                <a:cs typeface="Times New Roman" panose="02020603050405020304" pitchFamily="18" charset="0"/>
              </a:rPr>
              <a:t>Hence, an inverse relationship between wages and profits</a:t>
            </a:r>
          </a:p>
          <a:p>
            <a:pPr marL="0" indent="0">
              <a:spcBef>
                <a:spcPts val="600"/>
              </a:spcBef>
              <a:buNone/>
            </a:pPr>
            <a:r>
              <a:rPr lang="en-US" sz="2400" dirty="0" smtClean="0">
                <a:latin typeface="Times New Roman" panose="02020603050405020304" pitchFamily="18" charset="0"/>
                <a:cs typeface="Times New Roman" panose="02020603050405020304" pitchFamily="18" charset="0"/>
              </a:rPr>
              <a:t>Increased production through less workers and more capital results in the fall of corn price, subsistence wage falls, profits increase and more capital accumulation. This increase the demand for labor and the wage rate which in turn will increase population and the demand for corn and price. Thus wages will rise and profits decline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24050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To be continued--------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8588" y="2603500"/>
            <a:ext cx="11830050" cy="3983038"/>
          </a:xfrm>
        </p:spPr>
        <p:txBody>
          <a:bodyPr>
            <a:noAutofit/>
          </a:bodyPr>
          <a:lstStyle/>
          <a:p>
            <a:pPr marL="0" indent="0">
              <a:buNone/>
            </a:pPr>
            <a:r>
              <a:rPr lang="en-US" sz="2400" dirty="0" smtClean="0">
                <a:latin typeface="Times New Roman" panose="02020603050405020304" pitchFamily="18" charset="0"/>
                <a:cs typeface="Times New Roman" panose="02020603050405020304" pitchFamily="18" charset="0"/>
              </a:rPr>
              <a:t>b. Increase in wages </a:t>
            </a:r>
          </a:p>
          <a:p>
            <a:pPr marL="0" indent="0">
              <a:buNone/>
            </a:pPr>
            <a:r>
              <a:rPr lang="en-US" sz="2400" dirty="0" smtClean="0">
                <a:latin typeface="Times New Roman" panose="02020603050405020304" pitchFamily="18" charset="0"/>
                <a:cs typeface="Times New Roman" panose="02020603050405020304" pitchFamily="18" charset="0"/>
              </a:rPr>
              <a:t>Increase in wages leads to decline of profits. In this situation, rent also increases which absorbs the rise in the price of corn. These opposite tendencies ultimately retarded capital accumulation</a:t>
            </a:r>
          </a:p>
          <a:p>
            <a:pPr marL="0" indent="0">
              <a:buNone/>
            </a:pPr>
            <a:r>
              <a:rPr lang="en-US" sz="2400" dirty="0" smtClean="0">
                <a:latin typeface="Times New Roman" panose="02020603050405020304" pitchFamily="18" charset="0"/>
                <a:cs typeface="Times New Roman" panose="02020603050405020304" pitchFamily="18" charset="0"/>
              </a:rPr>
              <a:t>c. Declining profits in other industries</a:t>
            </a:r>
          </a:p>
          <a:p>
            <a:pPr marL="0" indent="0">
              <a:buNone/>
            </a:pPr>
            <a:r>
              <a:rPr lang="en-US" sz="2400" dirty="0" smtClean="0">
                <a:latin typeface="Times New Roman" panose="02020603050405020304" pitchFamily="18" charset="0"/>
                <a:cs typeface="Times New Roman" panose="02020603050405020304" pitchFamily="18" charset="0"/>
              </a:rPr>
              <a:t>The profits of the farmer regulate the profits of all other trades. Thus in equilibrium money rate of profit earned on capital must be equal in both agriculture and manufacturing industries. The price of corn determines the rate of profit in the industry. When profits decline in the primary sector, profits of all trade declines.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00965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346" y="1085850"/>
            <a:ext cx="7923765" cy="528637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flipH="1">
            <a:off x="2071686" y="128589"/>
            <a:ext cx="5072063" cy="71437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i="1" dirty="0" smtClean="0">
                <a:latin typeface="Times New Roman" panose="02020603050405020304" pitchFamily="18" charset="0"/>
                <a:cs typeface="Times New Roman" panose="02020603050405020304" pitchFamily="18" charset="0"/>
              </a:rPr>
              <a:t>Rents, wages, and profits</a:t>
            </a:r>
            <a:endParaRPr lang="en-IN" sz="32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1137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363" y="1143000"/>
            <a:ext cx="4716041" cy="500062"/>
          </a:xfrm>
        </p:spPr>
        <p:txBody>
          <a:bodyPr>
            <a:normAutofit fontScale="90000"/>
          </a:bodyPr>
          <a:lstStyle/>
          <a:p>
            <a:r>
              <a:rPr lang="en-US" dirty="0" smtClean="0">
                <a:latin typeface="Times New Roman" panose="02020603050405020304" pitchFamily="18" charset="0"/>
                <a:cs typeface="Times New Roman" panose="02020603050405020304" pitchFamily="18" charset="0"/>
              </a:rPr>
              <a:t>Theory </a:t>
            </a:r>
            <a:r>
              <a:rPr lang="en-US" dirty="0">
                <a:latin typeface="Times New Roman" panose="02020603050405020304" pitchFamily="18" charset="0"/>
                <a:cs typeface="Times New Roman" panose="02020603050405020304" pitchFamily="18" charset="0"/>
              </a:rPr>
              <a:t>by Adam Smith</a:t>
            </a:r>
            <a:endParaRPr lang="en-IN" dirty="0"/>
          </a:p>
        </p:txBody>
      </p:sp>
      <p:sp>
        <p:nvSpPr>
          <p:cNvPr id="4" name="Text Placeholder 3"/>
          <p:cNvSpPr>
            <a:spLocks noGrp="1"/>
          </p:cNvSpPr>
          <p:nvPr>
            <p:ph type="body" sz="half" idx="2"/>
          </p:nvPr>
        </p:nvSpPr>
        <p:spPr>
          <a:xfrm>
            <a:off x="614363" y="2314575"/>
            <a:ext cx="5100637" cy="2686049"/>
          </a:xfrm>
        </p:spPr>
        <p:txBody>
          <a:bodyPr>
            <a:normAutofit fontScale="92500" lnSpcReduction="10000"/>
          </a:bodyPr>
          <a:lstStyle/>
          <a:p>
            <a:r>
              <a:rPr lang="en-US" sz="2400" dirty="0" smtClean="0">
                <a:latin typeface="Times New Roman" panose="02020603050405020304" pitchFamily="18" charset="0"/>
                <a:cs typeface="Times New Roman" panose="02020603050405020304" pitchFamily="18" charset="0"/>
              </a:rPr>
              <a:t>An Enquiry into the Nature and Causes of the Wealth of Nations in 1776</a:t>
            </a:r>
          </a:p>
          <a:p>
            <a:r>
              <a:rPr lang="en-US" sz="2400" dirty="0" smtClean="0">
                <a:latin typeface="Times New Roman" panose="02020603050405020304" pitchFamily="18" charset="0"/>
                <a:cs typeface="Times New Roman" panose="02020603050405020304" pitchFamily="18" charset="0"/>
              </a:rPr>
              <a:t>Main concern:</a:t>
            </a:r>
          </a:p>
          <a:p>
            <a:r>
              <a:rPr lang="en-US" sz="2400" dirty="0">
                <a:latin typeface="Times New Roman" panose="02020603050405020304" pitchFamily="18" charset="0"/>
                <a:cs typeface="Times New Roman" panose="02020603050405020304" pitchFamily="18" charset="0"/>
              </a:rPr>
              <a:t>Why some countries are richer and some are poorer?</a:t>
            </a:r>
          </a:p>
          <a:p>
            <a:r>
              <a:rPr lang="en-US" sz="2400" dirty="0">
                <a:latin typeface="Times New Roman" panose="02020603050405020304" pitchFamily="18" charset="0"/>
                <a:cs typeface="Times New Roman" panose="02020603050405020304" pitchFamily="18" charset="0"/>
              </a:rPr>
              <a:t>What are the basic economic factors that can increase the wealth of an economy?</a:t>
            </a:r>
          </a:p>
          <a:p>
            <a:endParaRPr lang="en-IN" sz="2400" dirty="0">
              <a:latin typeface="Times New Roman" panose="02020603050405020304" pitchFamily="18" charset="0"/>
              <a:cs typeface="Times New Roman" panose="02020603050405020304" pitchFamily="18" charset="0"/>
            </a:endParaRPr>
          </a:p>
        </p:txBody>
      </p:sp>
      <p:pic>
        <p:nvPicPr>
          <p:cNvPr id="2050" name="Picture 2" descr="A sketch of Adam Smith facing to the right"/>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639" r="4639"/>
          <a:stretch>
            <a:fillRect/>
          </a:stretch>
        </p:blipFill>
        <p:spPr bwMode="auto">
          <a:xfrm>
            <a:off x="6547870" y="1143000"/>
            <a:ext cx="3227193" cy="351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751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orn Model          TP                                             T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3" y="414338"/>
            <a:ext cx="11587162" cy="6319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7463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798" y="1063417"/>
            <a:ext cx="8831816" cy="1065421"/>
          </a:xfrm>
        </p:spPr>
        <p:txBody>
          <a:bodyPr/>
          <a:lstStyle/>
          <a:p>
            <a:r>
              <a:rPr lang="en-US" dirty="0" smtClean="0">
                <a:latin typeface="Times New Roman" panose="02020603050405020304" pitchFamily="18" charset="0"/>
                <a:cs typeface="Times New Roman" panose="02020603050405020304" pitchFamily="18" charset="0"/>
              </a:rPr>
              <a:t>Criticisms</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a:xfrm>
            <a:off x="157164" y="3186113"/>
            <a:ext cx="11015662" cy="3443287"/>
          </a:xfrm>
        </p:spPr>
        <p:txBody>
          <a:bodyPr>
            <a:normAutofit fontScale="70000" lnSpcReduction="20000"/>
          </a:bodyPr>
          <a:lstStyle/>
          <a:p>
            <a:pPr marL="342900" indent="-342900">
              <a:buAutoNum type="alphaLcPeriod"/>
            </a:pPr>
            <a:endParaRPr lang="en-US" sz="4500" dirty="0" smtClean="0">
              <a:latin typeface="Times New Roman" panose="02020603050405020304" pitchFamily="18" charset="0"/>
              <a:cs typeface="Times New Roman" panose="02020603050405020304" pitchFamily="18" charset="0"/>
            </a:endParaRPr>
          </a:p>
          <a:p>
            <a:pPr marL="342900" indent="-342900">
              <a:buAutoNum type="alphaLcPeriod"/>
            </a:pPr>
            <a:r>
              <a:rPr lang="en-US" sz="5100" dirty="0" smtClean="0">
                <a:latin typeface="Times New Roman" panose="02020603050405020304" pitchFamily="18" charset="0"/>
                <a:cs typeface="Times New Roman" panose="02020603050405020304" pitchFamily="18" charset="0"/>
              </a:rPr>
              <a:t>Neglects the impact of technology</a:t>
            </a:r>
          </a:p>
          <a:p>
            <a:pPr marL="342900" indent="-342900">
              <a:buAutoNum type="alphaLcPeriod"/>
            </a:pPr>
            <a:r>
              <a:rPr lang="en-US" sz="5100" dirty="0" smtClean="0">
                <a:latin typeface="Times New Roman" panose="02020603050405020304" pitchFamily="18" charset="0"/>
                <a:cs typeface="Times New Roman" panose="02020603050405020304" pitchFamily="18" charset="0"/>
              </a:rPr>
              <a:t>Wrong notion of the stationary state</a:t>
            </a:r>
          </a:p>
          <a:p>
            <a:pPr marL="342900" indent="-342900">
              <a:buAutoNum type="alphaLcPeriod"/>
            </a:pPr>
            <a:r>
              <a:rPr lang="en-US" sz="5100" dirty="0" smtClean="0">
                <a:latin typeface="Times New Roman" panose="02020603050405020304" pitchFamily="18" charset="0"/>
                <a:cs typeface="Times New Roman" panose="02020603050405020304" pitchFamily="18" charset="0"/>
              </a:rPr>
              <a:t>Baseless notion regarding population</a:t>
            </a:r>
          </a:p>
          <a:p>
            <a:pPr marL="342900" indent="-342900">
              <a:buAutoNum type="alphaLcPeriod"/>
            </a:pPr>
            <a:r>
              <a:rPr lang="en-US" sz="5100" dirty="0" smtClean="0">
                <a:latin typeface="Times New Roman" panose="02020603050405020304" pitchFamily="18" charset="0"/>
                <a:cs typeface="Times New Roman" panose="02020603050405020304" pitchFamily="18" charset="0"/>
              </a:rPr>
              <a:t>Impracticable Laissez-Faire policy</a:t>
            </a:r>
          </a:p>
          <a:p>
            <a:pPr marL="342900" indent="-342900">
              <a:buAutoNum type="alphaLcPeriod"/>
            </a:pPr>
            <a:r>
              <a:rPr lang="en-US" sz="5100" dirty="0" smtClean="0">
                <a:latin typeface="Times New Roman" panose="02020603050405020304" pitchFamily="18" charset="0"/>
                <a:cs typeface="Times New Roman" panose="02020603050405020304" pitchFamily="18" charset="0"/>
              </a:rPr>
              <a:t>Distribution rather than growth theory</a:t>
            </a:r>
          </a:p>
          <a:p>
            <a:pPr marL="342900" indent="-342900">
              <a:buAutoNum type="alphaLcPeriod"/>
            </a:pPr>
            <a:endParaRPr lang="en-IN" sz="5100" dirty="0"/>
          </a:p>
        </p:txBody>
      </p:sp>
    </p:spTree>
    <p:extLst>
      <p:ext uri="{BB962C8B-B14F-4D97-AF65-F5344CB8AC3E}">
        <p14:creationId xmlns:p14="http://schemas.microsoft.com/office/powerpoint/2010/main" val="41369482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To be continued------</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a:xfrm>
            <a:off x="1154954" y="3543300"/>
            <a:ext cx="8825659" cy="2914650"/>
          </a:xfrm>
        </p:spPr>
        <p:txBody>
          <a:bodyPr/>
          <a:lstStyle/>
          <a:p>
            <a:pPr marL="342900" indent="-342900">
              <a:buAutoNum type="alphaLcPeriod"/>
            </a:pPr>
            <a:r>
              <a:rPr lang="en-US" sz="2400" dirty="0">
                <a:latin typeface="Times New Roman" panose="02020603050405020304" pitchFamily="18" charset="0"/>
                <a:cs typeface="Times New Roman" panose="02020603050405020304" pitchFamily="18" charset="0"/>
              </a:rPr>
              <a:t>Land also produces good besides corn</a:t>
            </a:r>
          </a:p>
          <a:p>
            <a:pPr marL="342900" indent="-342900">
              <a:buAutoNum type="alphaLcPeriod"/>
            </a:pPr>
            <a:r>
              <a:rPr lang="en-US" sz="2400" dirty="0">
                <a:latin typeface="Times New Roman" panose="02020603050405020304" pitchFamily="18" charset="0"/>
                <a:cs typeface="Times New Roman" panose="02020603050405020304" pitchFamily="18" charset="0"/>
              </a:rPr>
              <a:t>Capital and labor not fixed coefficients</a:t>
            </a:r>
          </a:p>
          <a:p>
            <a:pPr marL="342900" indent="-342900">
              <a:buAutoNum type="alphaLcPeriod"/>
            </a:pPr>
            <a:r>
              <a:rPr lang="en-US" sz="2400" dirty="0">
                <a:latin typeface="Times New Roman" panose="02020603050405020304" pitchFamily="18" charset="0"/>
                <a:cs typeface="Times New Roman" panose="02020603050405020304" pitchFamily="18" charset="0"/>
              </a:rPr>
              <a:t>Neglects the interest rate</a:t>
            </a:r>
          </a:p>
          <a:p>
            <a:pPr marL="342900" indent="-342900">
              <a:buAutoNum type="alphaLcPeriod"/>
            </a:pPr>
            <a:r>
              <a:rPr lang="en-US" sz="2400" dirty="0">
                <a:latin typeface="Times New Roman" panose="02020603050405020304" pitchFamily="18" charset="0"/>
                <a:cs typeface="Times New Roman" panose="02020603050405020304" pitchFamily="18" charset="0"/>
              </a:rPr>
              <a:t>Static model </a:t>
            </a:r>
            <a:endParaRPr lang="en-US" sz="2400" dirty="0" smtClean="0">
              <a:latin typeface="Times New Roman" panose="02020603050405020304" pitchFamily="18" charset="0"/>
              <a:cs typeface="Times New Roman" panose="02020603050405020304" pitchFamily="18" charset="0"/>
            </a:endParaRPr>
          </a:p>
          <a:p>
            <a:pPr marL="342900" indent="-342900">
              <a:buAutoNum type="alphaLcPeriod"/>
            </a:pPr>
            <a:r>
              <a:rPr lang="en-US" sz="2400" dirty="0" smtClean="0">
                <a:latin typeface="Times New Roman" panose="02020603050405020304" pitchFamily="18" charset="0"/>
                <a:cs typeface="Times New Roman" panose="02020603050405020304" pitchFamily="18" charset="0"/>
              </a:rPr>
              <a:t>Limited to developed countries</a:t>
            </a:r>
            <a:endParaRPr lang="en-US" sz="2400" dirty="0">
              <a:latin typeface="Times New Roman" panose="02020603050405020304" pitchFamily="18" charset="0"/>
              <a:cs typeface="Times New Roman" panose="02020603050405020304" pitchFamily="18" charset="0"/>
            </a:endParaRPr>
          </a:p>
          <a:p>
            <a:pPr>
              <a:tabLst>
                <a:tab pos="2157413" algn="l"/>
              </a:tabLst>
            </a:pPr>
            <a:endParaRPr lang="en-IN" dirty="0"/>
          </a:p>
        </p:txBody>
      </p:sp>
    </p:spTree>
    <p:extLst>
      <p:ext uri="{BB962C8B-B14F-4D97-AF65-F5344CB8AC3E}">
        <p14:creationId xmlns:p14="http://schemas.microsoft.com/office/powerpoint/2010/main" val="2589248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69204" y="702206"/>
            <a:ext cx="8761413" cy="706964"/>
          </a:xfrm>
        </p:spPr>
        <p:txBody>
          <a:bodyPr/>
          <a:lstStyle/>
          <a:p>
            <a:pPr algn="ctr"/>
            <a:r>
              <a:rPr lang="en-US" b="1" i="1" dirty="0">
                <a:latin typeface="Times New Roman" panose="02020603050405020304" pitchFamily="18" charset="0"/>
                <a:cs typeface="Times New Roman" panose="02020603050405020304" pitchFamily="18" charset="0"/>
              </a:rPr>
              <a:t>Basic concepts of the </a:t>
            </a:r>
            <a:r>
              <a:rPr lang="en-US" b="1" i="1" dirty="0" smtClean="0">
                <a:latin typeface="Times New Roman" panose="02020603050405020304" pitchFamily="18" charset="0"/>
                <a:cs typeface="Times New Roman" panose="02020603050405020304" pitchFamily="18" charset="0"/>
              </a:rPr>
              <a:t>theory</a:t>
            </a:r>
            <a:endParaRPr lang="en-US" b="1" i="1"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357188" y="2517774"/>
            <a:ext cx="11544300" cy="4154489"/>
          </a:xfrm>
        </p:spPr>
        <p:txBody>
          <a:bodyPr>
            <a:noAutofit/>
          </a:bodyPr>
          <a:lstStyle/>
          <a:p>
            <a:pPr marL="0" indent="0">
              <a:buClr>
                <a:srgbClr val="B31166"/>
              </a:buClr>
              <a:buNone/>
            </a:pPr>
            <a:r>
              <a:rPr lang="en-US" sz="2400" b="1" i="1" dirty="0" smtClean="0">
                <a:latin typeface="Times New Roman" panose="02020603050405020304" pitchFamily="18" charset="0"/>
                <a:cs typeface="Times New Roman" panose="02020603050405020304" pitchFamily="18" charset="0"/>
              </a:rPr>
              <a:t>Natural Law: </a:t>
            </a:r>
            <a:r>
              <a:rPr lang="en-US" sz="2400" dirty="0">
                <a:latin typeface="Times New Roman" panose="02020603050405020304" pitchFamily="18" charset="0"/>
                <a:cs typeface="Times New Roman" panose="02020603050405020304" pitchFamily="18" charset="0"/>
              </a:rPr>
              <a:t>W</a:t>
            </a:r>
            <a:r>
              <a:rPr lang="en-US" sz="2400" dirty="0" smtClean="0">
                <a:latin typeface="Times New Roman" panose="02020603050405020304" pitchFamily="18" charset="0"/>
                <a:cs typeface="Times New Roman" panose="02020603050405020304" pitchFamily="18" charset="0"/>
              </a:rPr>
              <a:t>here each individual was led by an </a:t>
            </a:r>
            <a:r>
              <a:rPr lang="en-US" sz="2400" b="1" i="1" dirty="0" smtClean="0">
                <a:latin typeface="Times New Roman" panose="02020603050405020304" pitchFamily="18" charset="0"/>
                <a:cs typeface="Times New Roman" panose="02020603050405020304" pitchFamily="18" charset="0"/>
              </a:rPr>
              <a:t>invisible hand </a:t>
            </a:r>
            <a:r>
              <a:rPr lang="en-US" sz="2400" dirty="0" smtClean="0">
                <a:latin typeface="Times New Roman" panose="02020603050405020304" pitchFamily="18" charset="0"/>
                <a:cs typeface="Times New Roman" panose="02020603050405020304" pitchFamily="18" charset="0"/>
              </a:rPr>
              <a:t>which guided market mechanism. It is not to the benevolence of the baker but to self interest that we owe our bread. Invisible hand in a  laissez faire economy is the automatic equilibrating mechanism of t</a:t>
            </a:r>
            <a:r>
              <a:rPr lang="en-US" sz="2400" dirty="0">
                <a:latin typeface="Times New Roman" panose="02020603050405020304" pitchFamily="18" charset="0"/>
                <a:cs typeface="Times New Roman" panose="02020603050405020304" pitchFamily="18" charset="0"/>
              </a:rPr>
              <a:t>he perfectly competitive market to maximize national </a:t>
            </a:r>
            <a:r>
              <a:rPr lang="en-US" sz="2400" dirty="0" smtClean="0">
                <a:latin typeface="Times New Roman" panose="02020603050405020304" pitchFamily="18" charset="0"/>
                <a:cs typeface="Times New Roman" panose="02020603050405020304" pitchFamily="18" charset="0"/>
              </a:rPr>
              <a:t>wealth</a:t>
            </a:r>
            <a:endParaRPr lang="en-IN" sz="2400" dirty="0">
              <a:latin typeface="Times New Roman" panose="02020603050405020304" pitchFamily="18" charset="0"/>
              <a:cs typeface="Times New Roman" panose="02020603050405020304" pitchFamily="18" charset="0"/>
            </a:endParaRPr>
          </a:p>
          <a:p>
            <a:pPr marL="0" lvl="0" indent="0">
              <a:buClr>
                <a:srgbClr val="B31166"/>
              </a:buClr>
              <a:buNone/>
            </a:pPr>
            <a:r>
              <a:rPr lang="en-US" sz="2400" b="1" i="1" dirty="0" smtClean="0">
                <a:solidFill>
                  <a:prstClr val="black">
                    <a:lumMod val="75000"/>
                    <a:lumOff val="25000"/>
                  </a:prstClr>
                </a:solidFill>
                <a:latin typeface="Times New Roman" panose="02020603050405020304" pitchFamily="18" charset="0"/>
                <a:cs typeface="Times New Roman" panose="02020603050405020304" pitchFamily="18" charset="0"/>
              </a:rPr>
              <a:t>Division of labor: </a:t>
            </a:r>
            <a:r>
              <a:rPr lang="en-US" sz="2400" dirty="0" smtClean="0">
                <a:solidFill>
                  <a:prstClr val="black">
                    <a:lumMod val="75000"/>
                    <a:lumOff val="25000"/>
                  </a:prstClr>
                </a:solidFill>
                <a:latin typeface="Times New Roman" panose="02020603050405020304" pitchFamily="18" charset="0"/>
                <a:cs typeface="Times New Roman" panose="02020603050405020304" pitchFamily="18" charset="0"/>
              </a:rPr>
              <a:t>Labor </a:t>
            </a:r>
            <a:r>
              <a:rPr lang="en-US" sz="2400" dirty="0">
                <a:solidFill>
                  <a:prstClr val="black">
                    <a:lumMod val="75000"/>
                    <a:lumOff val="25000"/>
                  </a:prstClr>
                </a:solidFill>
                <a:latin typeface="Times New Roman" panose="02020603050405020304" pitchFamily="18" charset="0"/>
                <a:cs typeface="Times New Roman" panose="02020603050405020304" pitchFamily="18" charset="0"/>
              </a:rPr>
              <a:t>specialization increases labor productivity. It leads to increasing returns to scale and hence growth is self-reinforcing. Example of pin factory. </a:t>
            </a:r>
            <a:endParaRPr lang="en-US" sz="2400" dirty="0" smtClean="0">
              <a:solidFill>
                <a:prstClr val="black">
                  <a:lumMod val="75000"/>
                  <a:lumOff val="25000"/>
                </a:prstClr>
              </a:solidFill>
              <a:latin typeface="Times New Roman" panose="02020603050405020304" pitchFamily="18" charset="0"/>
              <a:cs typeface="Times New Roman" panose="02020603050405020304" pitchFamily="18" charset="0"/>
            </a:endParaRPr>
          </a:p>
          <a:p>
            <a:pPr marL="0" lvl="0" indent="0">
              <a:buClr>
                <a:srgbClr val="B31166"/>
              </a:buClr>
              <a:buNone/>
            </a:pPr>
            <a:r>
              <a:rPr lang="en-US" sz="2400" dirty="0" smtClean="0">
                <a:solidFill>
                  <a:prstClr val="black">
                    <a:lumMod val="75000"/>
                    <a:lumOff val="25000"/>
                  </a:prstClr>
                </a:solidFill>
                <a:latin typeface="Times New Roman" panose="02020603050405020304" pitchFamily="18" charset="0"/>
                <a:cs typeface="Times New Roman" panose="02020603050405020304" pitchFamily="18" charset="0"/>
              </a:rPr>
              <a:t>Expansion </a:t>
            </a:r>
            <a:r>
              <a:rPr lang="en-US" sz="2400" dirty="0">
                <a:solidFill>
                  <a:prstClr val="black">
                    <a:lumMod val="75000"/>
                    <a:lumOff val="25000"/>
                  </a:prstClr>
                </a:solidFill>
                <a:latin typeface="Times New Roman" panose="02020603050405020304" pitchFamily="18" charset="0"/>
                <a:cs typeface="Times New Roman" panose="02020603050405020304" pitchFamily="18" charset="0"/>
              </a:rPr>
              <a:t>of commerce and international </a:t>
            </a:r>
            <a:r>
              <a:rPr lang="en-US" sz="2400" dirty="0" smtClean="0">
                <a:solidFill>
                  <a:prstClr val="black">
                    <a:lumMod val="75000"/>
                    <a:lumOff val="25000"/>
                  </a:prstClr>
                </a:solidFill>
                <a:latin typeface="Times New Roman" panose="02020603050405020304" pitchFamily="18" charset="0"/>
                <a:cs typeface="Times New Roman" panose="02020603050405020304" pitchFamily="18" charset="0"/>
              </a:rPr>
              <a:t>trade</a:t>
            </a:r>
            <a:endParaRPr lang="en-US" sz="2400" dirty="0">
              <a:solidFill>
                <a:prstClr val="black">
                  <a:lumMod val="75000"/>
                  <a:lumOff val="25000"/>
                </a:prstClr>
              </a:solidFill>
              <a:latin typeface="Times New Roman" panose="02020603050405020304" pitchFamily="18" charset="0"/>
              <a:cs typeface="Times New Roman" panose="02020603050405020304" pitchFamily="18" charset="0"/>
            </a:endParaRPr>
          </a:p>
          <a:p>
            <a:pPr marL="0" lvl="0" indent="0">
              <a:buClr>
                <a:srgbClr val="B31166"/>
              </a:buClr>
              <a:buNone/>
            </a:pPr>
            <a:r>
              <a:rPr lang="en-US" sz="2400" dirty="0">
                <a:solidFill>
                  <a:prstClr val="black">
                    <a:lumMod val="75000"/>
                    <a:lumOff val="25000"/>
                  </a:prstClr>
                </a:solidFill>
                <a:latin typeface="Times New Roman" panose="02020603050405020304" pitchFamily="18" charset="0"/>
                <a:cs typeface="Times New Roman" panose="02020603050405020304" pitchFamily="18" charset="0"/>
              </a:rPr>
              <a:t>Increase in population and transport facilities are bound to increase greater division of labor and increase in </a:t>
            </a:r>
            <a:r>
              <a:rPr lang="en-US" sz="2400" dirty="0" smtClean="0">
                <a:solidFill>
                  <a:prstClr val="black">
                    <a:lumMod val="75000"/>
                    <a:lumOff val="25000"/>
                  </a:prstClr>
                </a:solidFill>
                <a:latin typeface="Times New Roman" panose="02020603050405020304" pitchFamily="18" charset="0"/>
                <a:cs typeface="Times New Roman" panose="02020603050405020304" pitchFamily="18" charset="0"/>
              </a:rPr>
              <a:t>capital</a:t>
            </a:r>
            <a:endParaRPr lang="en-US" sz="2400"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65457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6" y="557214"/>
            <a:ext cx="9615488" cy="728662"/>
          </a:xfrm>
        </p:spPr>
        <p:txBody>
          <a:bodyPr/>
          <a:lstStyle/>
          <a:p>
            <a:r>
              <a:rPr lang="en-US" sz="3200" dirty="0" smtClean="0">
                <a:latin typeface="Times New Roman" panose="02020603050405020304" pitchFamily="18" charset="0"/>
                <a:cs typeface="Times New Roman" panose="02020603050405020304" pitchFamily="18" charset="0"/>
              </a:rPr>
              <a:t>Why labor specialization increases output?</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8612" y="2271714"/>
            <a:ext cx="11601451" cy="4586286"/>
          </a:xfrm>
        </p:spPr>
        <p:txBody>
          <a:bodyPr>
            <a:noAutofit/>
          </a:bodyPr>
          <a:lstStyle/>
          <a:p>
            <a:pPr>
              <a:spcBef>
                <a:spcPts val="0"/>
              </a:spcBef>
            </a:pPr>
            <a:r>
              <a:rPr lang="en-US" sz="2400" dirty="0" smtClean="0">
                <a:latin typeface="Times New Roman" panose="02020603050405020304" pitchFamily="18" charset="0"/>
                <a:cs typeface="Times New Roman" panose="02020603050405020304" pitchFamily="18" charset="0"/>
              </a:rPr>
              <a:t>Skill increases with repetition</a:t>
            </a:r>
          </a:p>
          <a:p>
            <a:pPr>
              <a:spcBef>
                <a:spcPts val="0"/>
              </a:spcBef>
            </a:pPr>
            <a:r>
              <a:rPr lang="en-US" sz="2400" dirty="0" smtClean="0">
                <a:latin typeface="Times New Roman" panose="02020603050405020304" pitchFamily="18" charset="0"/>
                <a:cs typeface="Times New Roman" panose="02020603050405020304" pitchFamily="18" charset="0"/>
              </a:rPr>
              <a:t>Time is saved</a:t>
            </a:r>
          </a:p>
          <a:p>
            <a:pPr>
              <a:spcBef>
                <a:spcPts val="0"/>
              </a:spcBef>
            </a:pPr>
            <a:r>
              <a:rPr lang="en-US" sz="2400" dirty="0" smtClean="0">
                <a:latin typeface="Times New Roman" panose="02020603050405020304" pitchFamily="18" charset="0"/>
                <a:cs typeface="Times New Roman" panose="02020603050405020304" pitchFamily="18" charset="0"/>
              </a:rPr>
              <a:t>The worker can improve her/his performance</a:t>
            </a:r>
          </a:p>
          <a:p>
            <a:pPr marL="0" indent="0">
              <a:spcBef>
                <a:spcPts val="200"/>
              </a:spcBef>
              <a:buNone/>
            </a:pPr>
            <a:r>
              <a:rPr lang="en-US" sz="2400" dirty="0" smtClean="0">
                <a:latin typeface="Times New Roman" panose="02020603050405020304" pitchFamily="18" charset="0"/>
                <a:cs typeface="Times New Roman" panose="02020603050405020304" pitchFamily="18" charset="0"/>
              </a:rPr>
              <a:t>Increase in the labor specialization depends on the demand for the product. Hence, division of labor must always be limited by the extent of the market.</a:t>
            </a:r>
          </a:p>
          <a:p>
            <a:pPr marL="0" indent="0">
              <a:buNone/>
            </a:pPr>
            <a:r>
              <a:rPr lang="en-US" sz="2400" b="1" i="1" dirty="0" smtClean="0">
                <a:latin typeface="Times New Roman" panose="02020603050405020304" pitchFamily="18" charset="0"/>
                <a:cs typeface="Times New Roman" panose="02020603050405020304" pitchFamily="18" charset="0"/>
              </a:rPr>
              <a:t>Process of capital accumulation:</a:t>
            </a:r>
            <a:r>
              <a:rPr lang="en-US" sz="2400" b="1"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necessary condition of economic </a:t>
            </a:r>
            <a:r>
              <a:rPr lang="en-US" sz="2400" dirty="0" smtClean="0">
                <a:latin typeface="Times New Roman" panose="02020603050405020304" pitchFamily="18" charset="0"/>
                <a:cs typeface="Times New Roman" panose="02020603050405020304" pitchFamily="18" charset="0"/>
              </a:rPr>
              <a:t>development.</a:t>
            </a:r>
          </a:p>
          <a:p>
            <a:pPr marL="0" indent="0">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ability of the people to save more and invest more.</a:t>
            </a:r>
          </a:p>
          <a:p>
            <a:pPr marL="0" indent="0">
              <a:buNone/>
            </a:pPr>
            <a:r>
              <a:rPr lang="en-US" sz="2400" dirty="0">
                <a:latin typeface="Times New Roman" panose="02020603050405020304" pitchFamily="18" charset="0"/>
                <a:cs typeface="Times New Roman" panose="02020603050405020304" pitchFamily="18" charset="0"/>
              </a:rPr>
              <a:t>Only capitalists and landlords are capable of savings.</a:t>
            </a:r>
          </a:p>
          <a:p>
            <a:pPr marL="0" indent="0">
              <a:buNone/>
            </a:pPr>
            <a:r>
              <a:rPr lang="en-US" sz="2400" dirty="0">
                <a:latin typeface="Times New Roman" panose="02020603050405020304" pitchFamily="18" charset="0"/>
                <a:cs typeface="Times New Roman" panose="02020603050405020304" pitchFamily="18" charset="0"/>
              </a:rPr>
              <a:t>Iron law of wages: Wages tend to equal the amount necessary to meet the subsistence needs of the </a:t>
            </a:r>
            <a:r>
              <a:rPr lang="en-US" sz="2400" dirty="0" smtClean="0">
                <a:latin typeface="Times New Roman" panose="02020603050405020304" pitchFamily="18" charset="0"/>
                <a:cs typeface="Times New Roman" panose="02020603050405020304" pitchFamily="18" charset="0"/>
              </a:rPr>
              <a:t>laborers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0486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To be continued--------</a:t>
            </a:r>
            <a:endParaRPr lang="en-IN" dirty="0">
              <a:latin typeface="Times New Roman" panose="02020603050405020304" pitchFamily="18" charset="0"/>
              <a:cs typeface="Times New Roman" panose="02020603050405020304" pitchFamily="18" charset="0"/>
            </a:endParaRPr>
          </a:p>
        </p:txBody>
      </p:sp>
      <p:sp>
        <p:nvSpPr>
          <p:cNvPr id="18" name="Text Placeholder 17"/>
          <p:cNvSpPr>
            <a:spLocks noGrp="1"/>
          </p:cNvSpPr>
          <p:nvPr>
            <p:ph type="body" sz="half" idx="2"/>
          </p:nvPr>
        </p:nvSpPr>
        <p:spPr>
          <a:xfrm>
            <a:off x="842964" y="3286125"/>
            <a:ext cx="10972799" cy="3100387"/>
          </a:xfrm>
        </p:spPr>
        <p:txBody>
          <a:bodyPr>
            <a:noAutofit/>
          </a:bodyPr>
          <a:lstStyle/>
          <a:p>
            <a:pPr>
              <a:spcBef>
                <a:spcPts val="0"/>
              </a:spcBef>
            </a:pPr>
            <a:r>
              <a:rPr lang="en-US" sz="2400" dirty="0" smtClean="0">
                <a:latin typeface="Times New Roman" panose="02020603050405020304" pitchFamily="18" charset="0"/>
                <a:cs typeface="Times New Roman" panose="02020603050405020304" pitchFamily="18" charset="0"/>
              </a:rPr>
              <a:t>As K   , K/L also  , labor productivity  ,           Economic growth. There is an existence of </a:t>
            </a:r>
            <a:r>
              <a:rPr lang="en-US" sz="2400" i="1" dirty="0" smtClean="0">
                <a:latin typeface="Times New Roman" panose="02020603050405020304" pitchFamily="18" charset="0"/>
                <a:cs typeface="Times New Roman" panose="02020603050405020304" pitchFamily="18" charset="0"/>
              </a:rPr>
              <a:t>wage funds.</a:t>
            </a:r>
          </a:p>
          <a:p>
            <a:r>
              <a:rPr lang="en-US" sz="2400" dirty="0" smtClean="0">
                <a:latin typeface="Times New Roman" panose="02020603050405020304" pitchFamily="18" charset="0"/>
                <a:cs typeface="Times New Roman" panose="02020603050405020304" pitchFamily="18" charset="0"/>
              </a:rPr>
              <a:t>If total wage funds &gt; subsistence level, the labor force will increase, competition for employment will become keener and wages will come down to the subsistence level. </a:t>
            </a:r>
          </a:p>
          <a:p>
            <a:r>
              <a:rPr lang="en-US" sz="2400" dirty="0" smtClean="0">
                <a:latin typeface="Times New Roman" panose="02020603050405020304" pitchFamily="18" charset="0"/>
                <a:cs typeface="Times New Roman" panose="02020603050405020304" pitchFamily="18" charset="0"/>
              </a:rPr>
              <a:t>Under stationary conditions, wage rates fall to the subsistence level, whereas in periods of rapid capital accumulation, they rise above this level. </a:t>
            </a:r>
          </a:p>
          <a:p>
            <a:r>
              <a:rPr lang="en-US" sz="2400" dirty="0" smtClean="0">
                <a:latin typeface="Times New Roman" panose="02020603050405020304" pitchFamily="18" charset="0"/>
                <a:cs typeface="Times New Roman" panose="02020603050405020304" pitchFamily="18" charset="0"/>
              </a:rPr>
              <a:t>Wage rate depends on rate of accumulation and rate of population growth.</a:t>
            </a:r>
            <a:endParaRPr lang="en-IN" sz="2400" dirty="0">
              <a:latin typeface="Times New Roman" panose="02020603050405020304" pitchFamily="18" charset="0"/>
              <a:cs typeface="Times New Roman" panose="02020603050405020304" pitchFamily="18" charset="0"/>
            </a:endParaRPr>
          </a:p>
        </p:txBody>
      </p:sp>
      <p:sp>
        <p:nvSpPr>
          <p:cNvPr id="15" name="Rectangle 14"/>
          <p:cNvSpPr/>
          <p:nvPr/>
        </p:nvSpPr>
        <p:spPr>
          <a:xfrm>
            <a:off x="228600" y="3579376"/>
            <a:ext cx="11587163" cy="923330"/>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cxnSp>
        <p:nvCxnSpPr>
          <p:cNvPr id="20" name="Straight Arrow Connector 19"/>
          <p:cNvCxnSpPr/>
          <p:nvPr/>
        </p:nvCxnSpPr>
        <p:spPr>
          <a:xfrm flipV="1">
            <a:off x="1663328" y="3426137"/>
            <a:ext cx="14288" cy="357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3066863" y="3397562"/>
            <a:ext cx="14287" cy="357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5564706" y="3426137"/>
            <a:ext cx="0" cy="357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ight Arrow 24"/>
          <p:cNvSpPr/>
          <p:nvPr/>
        </p:nvSpPr>
        <p:spPr>
          <a:xfrm>
            <a:off x="5900464" y="3573291"/>
            <a:ext cx="557213"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IN" dirty="0"/>
          </a:p>
        </p:txBody>
      </p:sp>
    </p:spTree>
    <p:extLst>
      <p:ext uri="{BB962C8B-B14F-4D97-AF65-F5344CB8AC3E}">
        <p14:creationId xmlns:p14="http://schemas.microsoft.com/office/powerpoint/2010/main" val="4353595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Stationary state</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a:xfrm>
            <a:off x="214313" y="3314700"/>
            <a:ext cx="11772899" cy="3443287"/>
          </a:xfrm>
        </p:spPr>
        <p:txBody>
          <a:bodyPr>
            <a:noAutofit/>
          </a:bodyPr>
          <a:lstStyle/>
          <a:p>
            <a:r>
              <a:rPr lang="en-US" sz="2400" dirty="0" smtClean="0">
                <a:latin typeface="Times New Roman" panose="02020603050405020304" pitchFamily="18" charset="0"/>
                <a:cs typeface="Times New Roman" panose="02020603050405020304" pitchFamily="18" charset="0"/>
              </a:rPr>
              <a:t>Although there are increasing returns to labor specialization, growth cannot go on forever. This is because</a:t>
            </a:r>
          </a:p>
          <a:p>
            <a:pPr marL="342900" indent="-342900">
              <a:buAutoNum type="alphaLcPeriod"/>
            </a:pPr>
            <a:r>
              <a:rPr lang="en-US" sz="2400" dirty="0" smtClean="0">
                <a:latin typeface="Times New Roman" panose="02020603050405020304" pitchFamily="18" charset="0"/>
                <a:cs typeface="Times New Roman" panose="02020603050405020304" pitchFamily="18" charset="0"/>
              </a:rPr>
              <a:t>Competition for labor increases as capital accumulation increases</a:t>
            </a:r>
          </a:p>
          <a:p>
            <a:pPr marL="342900" indent="-342900">
              <a:buAutoNum type="alphaLcPeriod"/>
            </a:pPr>
            <a:r>
              <a:rPr lang="en-US" sz="2400" dirty="0" smtClean="0">
                <a:latin typeface="Times New Roman" panose="02020603050405020304" pitchFamily="18" charset="0"/>
                <a:cs typeface="Times New Roman" panose="02020603050405020304" pitchFamily="18" charset="0"/>
              </a:rPr>
              <a:t>Employment increases and total wage payment increases</a:t>
            </a:r>
          </a:p>
          <a:p>
            <a:pPr marL="342900" indent="-342900">
              <a:buAutoNum type="alphaLcPeriod"/>
            </a:pPr>
            <a:r>
              <a:rPr lang="en-US" sz="2400" dirty="0" smtClean="0">
                <a:latin typeface="Times New Roman" panose="02020603050405020304" pitchFamily="18" charset="0"/>
                <a:cs typeface="Times New Roman" panose="02020603050405020304" pitchFamily="18" charset="0"/>
              </a:rPr>
              <a:t>Profits decrease, investments fall, economic growth declines</a:t>
            </a:r>
          </a:p>
          <a:p>
            <a:pPr marL="342900" indent="-342900">
              <a:buAutoNum type="alphaLcPeriod"/>
            </a:pPr>
            <a:r>
              <a:rPr lang="en-US" sz="2400" dirty="0" smtClean="0">
                <a:latin typeface="Times New Roman" panose="02020603050405020304" pitchFamily="18" charset="0"/>
                <a:cs typeface="Times New Roman" panose="02020603050405020304" pitchFamily="18" charset="0"/>
              </a:rPr>
              <a:t>Ultimately rate of growth becomes zero</a:t>
            </a:r>
            <a:r>
              <a:rPr lang="en-IN" sz="2400" dirty="0" smtClean="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Arises of stationary state</a:t>
            </a:r>
          </a:p>
        </p:txBody>
      </p:sp>
    </p:spTree>
    <p:extLst>
      <p:ext uri="{BB962C8B-B14F-4D97-AF65-F5344CB8AC3E}">
        <p14:creationId xmlns:p14="http://schemas.microsoft.com/office/powerpoint/2010/main" val="870492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Features of stationary state</a:t>
            </a:r>
            <a:endParaRPr lang="en-IN"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1154954" y="2603500"/>
            <a:ext cx="10132171" cy="3416300"/>
          </a:xfrm>
        </p:spPr>
        <p:txBody>
          <a:bodyPr/>
          <a:lstStyle/>
          <a:p>
            <a:pPr>
              <a:buAutoNum type="alphaLcPeriod"/>
            </a:pPr>
            <a:r>
              <a:rPr lang="en-US" sz="2400" dirty="0" smtClean="0">
                <a:latin typeface="Times New Roman" panose="02020603050405020304" pitchFamily="18" charset="0"/>
                <a:cs typeface="Times New Roman" panose="02020603050405020304" pitchFamily="18" charset="0"/>
              </a:rPr>
              <a:t>No increase in investment           </a:t>
            </a:r>
            <a:r>
              <a:rPr lang="en-US" sz="2400" dirty="0" err="1" smtClean="0">
                <a:latin typeface="Times New Roman" panose="02020603050405020304" pitchFamily="18" charset="0"/>
                <a:cs typeface="Times New Roman" panose="02020603050405020304" pitchFamily="18" charset="0"/>
              </a:rPr>
              <a:t>dk</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dt</a:t>
            </a:r>
            <a:r>
              <a:rPr lang="en-US" dirty="0" smtClean="0"/>
              <a:t>  </a:t>
            </a:r>
            <a:r>
              <a:rPr lang="en-US" sz="2000" dirty="0" smtClean="0">
                <a:latin typeface="Times New Roman" panose="02020603050405020304" pitchFamily="18" charset="0"/>
                <a:cs typeface="Times New Roman" panose="02020603050405020304" pitchFamily="18" charset="0"/>
              </a:rPr>
              <a:t>G                                                S</a:t>
            </a:r>
          </a:p>
          <a:p>
            <a:pPr>
              <a:buAutoNum type="alphaLcPeriod"/>
            </a:pPr>
            <a:r>
              <a:rPr lang="en-US" sz="2400" dirty="0" smtClean="0">
                <a:latin typeface="Times New Roman" panose="02020603050405020304" pitchFamily="18" charset="0"/>
                <a:cs typeface="Times New Roman" panose="02020603050405020304" pitchFamily="18" charset="0"/>
              </a:rPr>
              <a:t>No increase in output</a:t>
            </a:r>
          </a:p>
          <a:p>
            <a:pPr>
              <a:buAutoNum type="alphaLcPeriod"/>
            </a:pPr>
            <a:r>
              <a:rPr lang="en-US" sz="2400" dirty="0" smtClean="0">
                <a:latin typeface="Times New Roman" panose="02020603050405020304" pitchFamily="18" charset="0"/>
                <a:cs typeface="Times New Roman" panose="02020603050405020304" pitchFamily="18" charset="0"/>
              </a:rPr>
              <a:t>No increase in wage rate</a:t>
            </a:r>
          </a:p>
          <a:p>
            <a:pPr>
              <a:buAutoNum type="alphaLcPeriod"/>
            </a:pPr>
            <a:r>
              <a:rPr lang="en-US" sz="2400" dirty="0" smtClean="0">
                <a:latin typeface="Times New Roman" panose="02020603050405020304" pitchFamily="18" charset="0"/>
                <a:cs typeface="Times New Roman" panose="02020603050405020304" pitchFamily="18" charset="0"/>
              </a:rPr>
              <a:t>No increase in the standard of living               K</a:t>
            </a:r>
          </a:p>
          <a:p>
            <a:pPr marL="0" indent="0">
              <a:buNone/>
            </a:pPr>
            <a:r>
              <a:rPr lang="en-US" sz="24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O                                                   T   (time)</a:t>
            </a:r>
            <a:endParaRPr lang="en-IN" sz="2000" dirty="0">
              <a:latin typeface="Times New Roman" panose="02020603050405020304" pitchFamily="18" charset="0"/>
              <a:cs typeface="Times New Roman" panose="02020603050405020304" pitchFamily="18" charset="0"/>
            </a:endParaRPr>
          </a:p>
        </p:txBody>
      </p:sp>
      <p:cxnSp>
        <p:nvCxnSpPr>
          <p:cNvPr id="12" name="Straight Connector 11"/>
          <p:cNvCxnSpPr/>
          <p:nvPr/>
        </p:nvCxnSpPr>
        <p:spPr>
          <a:xfrm>
            <a:off x="6579393" y="2821781"/>
            <a:ext cx="28575" cy="2163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79393" y="4892145"/>
            <a:ext cx="3114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501188" y="2914650"/>
            <a:ext cx="14287" cy="1977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urved Connector 23"/>
          <p:cNvCxnSpPr/>
          <p:nvPr/>
        </p:nvCxnSpPr>
        <p:spPr>
          <a:xfrm flipV="1">
            <a:off x="6593680" y="2914649"/>
            <a:ext cx="2957513" cy="1071563"/>
          </a:xfrm>
          <a:prstGeom prst="curved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094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Process of growth: Progressive and stationary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5788" y="2603500"/>
            <a:ext cx="10944225" cy="2968625"/>
          </a:xfrm>
        </p:spPr>
        <p:txBody>
          <a:bodyPr>
            <a:noAutofit/>
          </a:bodyPr>
          <a:lstStyle/>
          <a:p>
            <a:pPr marL="0" indent="0">
              <a:spcBef>
                <a:spcPts val="0"/>
              </a:spcBef>
              <a:buNone/>
            </a:pPr>
            <a:r>
              <a:rPr lang="en-US" sz="2400" dirty="0" smtClean="0">
                <a:latin typeface="Times New Roman" panose="02020603050405020304" pitchFamily="18" charset="0"/>
                <a:cs typeface="Times New Roman" panose="02020603050405020304" pitchFamily="18" charset="0"/>
              </a:rPr>
              <a:t>Economy grows like a tree. </a:t>
            </a:r>
          </a:p>
          <a:p>
            <a:pPr marL="0" indent="0">
              <a:spcBef>
                <a:spcPts val="0"/>
              </a:spcBef>
              <a:buNone/>
            </a:pPr>
            <a:r>
              <a:rPr lang="en-US" sz="2400" dirty="0" smtClean="0">
                <a:latin typeface="Times New Roman" panose="02020603050405020304" pitchFamily="18" charset="0"/>
                <a:cs typeface="Times New Roman" panose="02020603050405020304" pitchFamily="18" charset="0"/>
              </a:rPr>
              <a:t>Process of growth is cumulative.</a:t>
            </a:r>
          </a:p>
          <a:p>
            <a:pPr marL="0" indent="0">
              <a:spcBef>
                <a:spcPts val="0"/>
              </a:spcBef>
              <a:buNone/>
            </a:pPr>
            <a:endParaRPr lang="en-US" sz="2400" dirty="0" smtClean="0">
              <a:latin typeface="Times New Roman" panose="02020603050405020304" pitchFamily="18" charset="0"/>
              <a:cs typeface="Times New Roman" panose="02020603050405020304" pitchFamily="18" charset="0"/>
            </a:endParaRPr>
          </a:p>
          <a:p>
            <a:pPr marL="0" indent="0">
              <a:spcBef>
                <a:spcPts val="0"/>
              </a:spcBef>
              <a:buNone/>
            </a:pPr>
            <a:r>
              <a:rPr lang="en-US" sz="2400" dirty="0" smtClean="0">
                <a:latin typeface="Times New Roman" panose="02020603050405020304" pitchFamily="18" charset="0"/>
                <a:cs typeface="Times New Roman" panose="02020603050405020304" pitchFamily="18" charset="0"/>
              </a:rPr>
              <a:t>Progress in agriculture, industries, and commerce leads to capital accumulation, technical progress, increase in population, expansion of markets, division of labor and rise in profits continuously. This is known as progressive state which ‘is in reality the cheerful and the hearty state to all the different orders of the society’.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4727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85813"/>
            <a:ext cx="9217771" cy="1214437"/>
          </a:xfrm>
        </p:spPr>
        <p:txBody>
          <a:bodyPr/>
          <a:lstStyle/>
          <a:p>
            <a:r>
              <a:rPr lang="en-US" sz="2800" dirty="0" smtClean="0">
                <a:latin typeface="Times New Roman" panose="02020603050405020304" pitchFamily="18" charset="0"/>
                <a:cs typeface="Times New Roman" panose="02020603050405020304" pitchFamily="18" charset="0"/>
              </a:rPr>
              <a:t>How the economy grows: Agents of growth</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8625" y="2603500"/>
            <a:ext cx="11087099" cy="3416300"/>
          </a:xfrm>
        </p:spPr>
        <p:txBody>
          <a:bodyPr>
            <a:normAutofit/>
          </a:bodyPr>
          <a:lstStyle/>
          <a:p>
            <a:pPr marL="0" indent="0">
              <a:buNone/>
            </a:pPr>
            <a:r>
              <a:rPr lang="en-US" sz="2800" dirty="0" smtClean="0">
                <a:latin typeface="Times New Roman" panose="02020603050405020304" pitchFamily="18" charset="0"/>
                <a:cs typeface="Times New Roman" panose="02020603050405020304" pitchFamily="18" charset="0"/>
              </a:rPr>
              <a:t>Agricultural surplus arises due to economic development, demand increases for commercial and manufacturing products. </a:t>
            </a:r>
          </a:p>
          <a:p>
            <a:pPr marL="0" indent="0">
              <a:buNone/>
            </a:pPr>
            <a:r>
              <a:rPr lang="en-US" sz="2800" dirty="0" smtClean="0">
                <a:latin typeface="Times New Roman" panose="02020603050405020304" pitchFamily="18" charset="0"/>
                <a:cs typeface="Times New Roman" panose="02020603050405020304" pitchFamily="18" charset="0"/>
              </a:rPr>
              <a:t>Leads to commercial progress and manufacturing units. It leads to increase in agricultural production through improved techniques. Thus capital accumulation and economic development take place due to the emergence of </a:t>
            </a:r>
            <a:r>
              <a:rPr lang="en-US" sz="2800" i="1" dirty="0" smtClean="0">
                <a:latin typeface="Times New Roman" panose="02020603050405020304" pitchFamily="18" charset="0"/>
                <a:cs typeface="Times New Roman" panose="02020603050405020304" pitchFamily="18" charset="0"/>
              </a:rPr>
              <a:t>the farmer, the producer, and the businessman.</a:t>
            </a:r>
          </a:p>
          <a:p>
            <a:pPr marL="0" indent="0">
              <a:buNone/>
            </a:pPr>
            <a:r>
              <a:rPr lang="en-US" dirty="0" smtClean="0"/>
              <a:t> </a:t>
            </a:r>
            <a:endParaRPr lang="en-IN" dirty="0"/>
          </a:p>
        </p:txBody>
      </p:sp>
    </p:spTree>
    <p:extLst>
      <p:ext uri="{BB962C8B-B14F-4D97-AF65-F5344CB8AC3E}">
        <p14:creationId xmlns:p14="http://schemas.microsoft.com/office/powerpoint/2010/main" val="29335631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04A4F699AC1A4696D2CA3F1BF2EDE2" ma:contentTypeVersion="4" ma:contentTypeDescription="Create a new document." ma:contentTypeScope="" ma:versionID="cef5e5f1a2448f91589018474e47756e">
  <xsd:schema xmlns:xsd="http://www.w3.org/2001/XMLSchema" xmlns:xs="http://www.w3.org/2001/XMLSchema" xmlns:p="http://schemas.microsoft.com/office/2006/metadata/properties" xmlns:ns2="f8f8aa60-9b5b-4b6b-876b-f93e9df4a875" targetNamespace="http://schemas.microsoft.com/office/2006/metadata/properties" ma:root="true" ma:fieldsID="acb252b50b899d31b5eef60387bc5a86" ns2:_="">
    <xsd:import namespace="f8f8aa60-9b5b-4b6b-876b-f93e9df4a87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f8aa60-9b5b-4b6b-876b-f93e9df4a8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31F888-CCCE-4313-8A63-85A380E8B856}"/>
</file>

<file path=customXml/itemProps2.xml><?xml version="1.0" encoding="utf-8"?>
<ds:datastoreItem xmlns:ds="http://schemas.openxmlformats.org/officeDocument/2006/customXml" ds:itemID="{A0D25EBC-463F-46E0-B4FF-290FA9C83730}"/>
</file>

<file path=customXml/itemProps3.xml><?xml version="1.0" encoding="utf-8"?>
<ds:datastoreItem xmlns:ds="http://schemas.openxmlformats.org/officeDocument/2006/customXml" ds:itemID="{2482DE13-42BB-43FF-BD8C-D384E5C9AEE3}"/>
</file>

<file path=docProps/app.xml><?xml version="1.0" encoding="utf-8"?>
<Properties xmlns="http://schemas.openxmlformats.org/officeDocument/2006/extended-properties" xmlns:vt="http://schemas.openxmlformats.org/officeDocument/2006/docPropsVTypes">
  <Template>Ion Boardroom</Template>
  <TotalTime>938</TotalTime>
  <Words>1301</Words>
  <Application>Microsoft Office PowerPoint</Application>
  <PresentationFormat>Widescreen</PresentationFormat>
  <Paragraphs>120</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Gothic</vt:lpstr>
      <vt:lpstr>Times New Roman</vt:lpstr>
      <vt:lpstr>Wingdings 3</vt:lpstr>
      <vt:lpstr>Ion Boardroom</vt:lpstr>
      <vt:lpstr>CLASSICAL THEORIES OF DEVELOPMENT</vt:lpstr>
      <vt:lpstr>Theory by Adam Smith</vt:lpstr>
      <vt:lpstr>Basic concepts of the theory</vt:lpstr>
      <vt:lpstr>Why labor specialization increases output?</vt:lpstr>
      <vt:lpstr>To be continued--------</vt:lpstr>
      <vt:lpstr>Stationary state</vt:lpstr>
      <vt:lpstr>Features of stationary state</vt:lpstr>
      <vt:lpstr>Process of growth: Progressive and stationary</vt:lpstr>
      <vt:lpstr>How the economy grows: Agents of growth</vt:lpstr>
      <vt:lpstr>Criticisms</vt:lpstr>
      <vt:lpstr>Theory by David Ricardo</vt:lpstr>
      <vt:lpstr>Assumptions</vt:lpstr>
      <vt:lpstr>To be continued----------</vt:lpstr>
      <vt:lpstr>Ricardian system</vt:lpstr>
      <vt:lpstr>Division of Rent, Profit and Wage</vt:lpstr>
      <vt:lpstr>Process of capital accumulation</vt:lpstr>
      <vt:lpstr>Process of capital accumulation depends on :</vt:lpstr>
      <vt:lpstr>To be continued--------</vt:lpstr>
      <vt:lpstr>PowerPoint Presentation</vt:lpstr>
      <vt:lpstr>PowerPoint Presentation</vt:lpstr>
      <vt:lpstr>Criticisms</vt:lpstr>
      <vt:lpstr>To be continued------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Classical Theory by Adam Smith</dc:title>
  <dc:creator>Shashiwati</dc:creator>
  <cp:lastModifiedBy>K.Goswami</cp:lastModifiedBy>
  <cp:revision>54</cp:revision>
  <dcterms:created xsi:type="dcterms:W3CDTF">2017-01-12T10:59:41Z</dcterms:created>
  <dcterms:modified xsi:type="dcterms:W3CDTF">2017-01-16T11:46:48Z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0x0101007D04A4F699AC1A4696D2CA3F1BF2EDE2</vt:lpwstr>
  </property>
</Properties>
</file>