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3"/>
  </p:sldMasterIdLst>
  <p:notesMasterIdLst>
    <p:notesMasterId r:id="rId58"/>
  </p:notesMasterIdLst>
  <p:sldIdLst>
    <p:sldId id="300" r:id="rId4"/>
    <p:sldId id="311" r:id="rId5"/>
    <p:sldId id="312" r:id="rId6"/>
    <p:sldId id="314" r:id="rId7"/>
    <p:sldId id="315" r:id="rId8"/>
    <p:sldId id="282" r:id="rId9"/>
    <p:sldId id="301" r:id="rId10"/>
    <p:sldId id="302" r:id="rId11"/>
    <p:sldId id="303" r:id="rId12"/>
    <p:sldId id="304" r:id="rId13"/>
    <p:sldId id="285" r:id="rId14"/>
    <p:sldId id="305" r:id="rId15"/>
    <p:sldId id="320" r:id="rId16"/>
    <p:sldId id="287" r:id="rId17"/>
    <p:sldId id="306" r:id="rId18"/>
    <p:sldId id="288" r:id="rId19"/>
    <p:sldId id="289" r:id="rId20"/>
    <p:sldId id="309" r:id="rId21"/>
    <p:sldId id="308" r:id="rId22"/>
    <p:sldId id="313" r:id="rId23"/>
    <p:sldId id="290" r:id="rId24"/>
    <p:sldId id="291" r:id="rId25"/>
    <p:sldId id="256" r:id="rId26"/>
    <p:sldId id="258" r:id="rId27"/>
    <p:sldId id="259" r:id="rId28"/>
    <p:sldId id="298" r:id="rId29"/>
    <p:sldId id="299" r:id="rId30"/>
    <p:sldId id="261" r:id="rId31"/>
    <p:sldId id="345" r:id="rId32"/>
    <p:sldId id="348" r:id="rId33"/>
    <p:sldId id="262" r:id="rId34"/>
    <p:sldId id="328" r:id="rId35"/>
    <p:sldId id="332" r:id="rId36"/>
    <p:sldId id="341" r:id="rId37"/>
    <p:sldId id="334" r:id="rId38"/>
    <p:sldId id="335" r:id="rId39"/>
    <p:sldId id="337" r:id="rId40"/>
    <p:sldId id="338" r:id="rId41"/>
    <p:sldId id="336" r:id="rId42"/>
    <p:sldId id="340" r:id="rId43"/>
    <p:sldId id="321" r:id="rId44"/>
    <p:sldId id="322" r:id="rId45"/>
    <p:sldId id="325" r:id="rId46"/>
    <p:sldId id="329" r:id="rId47"/>
    <p:sldId id="349" r:id="rId48"/>
    <p:sldId id="350" r:id="rId49"/>
    <p:sldId id="343" r:id="rId50"/>
    <p:sldId id="346" r:id="rId51"/>
    <p:sldId id="331" r:id="rId52"/>
    <p:sldId id="318" r:id="rId53"/>
    <p:sldId id="273" r:id="rId54"/>
    <p:sldId id="277" r:id="rId55"/>
    <p:sldId id="342" r:id="rId56"/>
    <p:sldId id="344" r:id="rId5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p:cViewPr varScale="1">
        <p:scale>
          <a:sx n="116" d="100"/>
          <a:sy n="116" d="100"/>
        </p:scale>
        <p:origin x="222"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6.wmf"/><Relationship Id="rId7" Type="http://schemas.openxmlformats.org/officeDocument/2006/relationships/image" Target="../media/image29.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37.wmf"/><Relationship Id="rId11" Type="http://schemas.openxmlformats.org/officeDocument/2006/relationships/image" Target="../media/image40.wmf"/><Relationship Id="rId5" Type="http://schemas.openxmlformats.org/officeDocument/2006/relationships/image" Target="../media/image28.wmf"/><Relationship Id="rId10" Type="http://schemas.openxmlformats.org/officeDocument/2006/relationships/image" Target="../media/image39.wmf"/><Relationship Id="rId4" Type="http://schemas.openxmlformats.org/officeDocument/2006/relationships/image" Target="../media/image27.wmf"/><Relationship Id="rId9"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198DAF-EF52-B4AC-8EA9-A1A80A40F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80DEDC1-F03A-CF3D-58F8-762B7A71167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FB9FE27-6A0B-4175-8383-F41599E10864}" type="datetimeFigureOut">
              <a:rPr lang="en-IN"/>
              <a:pPr>
                <a:defRPr/>
              </a:pPr>
              <a:t>06-04-2022</a:t>
            </a:fld>
            <a:endParaRPr lang="en-IN"/>
          </a:p>
        </p:txBody>
      </p:sp>
      <p:sp>
        <p:nvSpPr>
          <p:cNvPr id="4" name="Slide Image Placeholder 3">
            <a:extLst>
              <a:ext uri="{FF2B5EF4-FFF2-40B4-BE49-F238E27FC236}">
                <a16:creationId xmlns:a16="http://schemas.microsoft.com/office/drawing/2014/main" id="{4B1AFC18-62FB-B891-FD1E-CF2DC583FCB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D46A8CDD-CA50-C866-6C29-0D145B9C00A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4C9741BF-BC6E-34C8-6402-A1DB041F752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DA55D722-9247-7C98-E58B-E14DDD89DDF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9DC6008-B9CA-425A-BA45-DF861E7A616A}"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FDF7BD7-CA98-45E0-90BA-75C90026A4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5F9B32B7-66D0-0A40-F157-5885325F1A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6868" name="Slide Number Placeholder 3">
            <a:extLst>
              <a:ext uri="{FF2B5EF4-FFF2-40B4-BE49-F238E27FC236}">
                <a16:creationId xmlns:a16="http://schemas.microsoft.com/office/drawing/2014/main" id="{5EB2272E-92A9-0F52-7C0D-4E28A0B13B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42938EA-44DE-4FA3-A777-4E4665E696AC}" type="slidenum">
              <a:rPr lang="en-IN" altLang="en-US">
                <a:latin typeface="Tahoma" panose="020B0604030504040204" pitchFamily="34" charset="0"/>
              </a:rPr>
              <a:pPr/>
              <a:t>33</a:t>
            </a:fld>
            <a:endParaRPr lang="en-IN" altLang="en-US">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55E3E1C-2806-016F-C90C-12BC255A3B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D713EB61-52DD-4B5D-EEB2-1E0182AC3C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57348" name="Slide Number Placeholder 3">
            <a:extLst>
              <a:ext uri="{FF2B5EF4-FFF2-40B4-BE49-F238E27FC236}">
                <a16:creationId xmlns:a16="http://schemas.microsoft.com/office/drawing/2014/main" id="{474431BA-21A7-7B3C-7755-6AF298ECE3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71AC619-CB67-484C-B402-B1426E04E1BB}" type="slidenum">
              <a:rPr lang="en-IN" altLang="en-US">
                <a:latin typeface="Tahoma" panose="020B0604030504040204" pitchFamily="34" charset="0"/>
              </a:rPr>
              <a:pPr/>
              <a:t>52</a:t>
            </a:fld>
            <a:endParaRPr lang="en-IN" altLang="en-US">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760EB9-F49B-F43D-8A0E-164EEB95985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281E993-BAE5-6D03-A0C1-08EA3F4F25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6F8709-C0FA-582E-4EB3-BA2B52D22EF7}"/>
              </a:ext>
            </a:extLst>
          </p:cNvPr>
          <p:cNvSpPr>
            <a:spLocks noGrp="1"/>
          </p:cNvSpPr>
          <p:nvPr>
            <p:ph type="sldNum" sz="quarter" idx="12"/>
          </p:nvPr>
        </p:nvSpPr>
        <p:spPr/>
        <p:txBody>
          <a:bodyPr/>
          <a:lstStyle>
            <a:lvl1pPr>
              <a:defRPr/>
            </a:lvl1pPr>
          </a:lstStyle>
          <a:p>
            <a:fld id="{51E15E26-F27B-4998-8804-C8B5CC4D37C1}" type="slidenum">
              <a:rPr lang="en-US" altLang="en-US"/>
              <a:pPr/>
              <a:t>‹#›</a:t>
            </a:fld>
            <a:endParaRPr lang="en-US" altLang="en-US"/>
          </a:p>
        </p:txBody>
      </p:sp>
    </p:spTree>
    <p:extLst>
      <p:ext uri="{BB962C8B-B14F-4D97-AF65-F5344CB8AC3E}">
        <p14:creationId xmlns:p14="http://schemas.microsoft.com/office/powerpoint/2010/main" val="35764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D2BBF-E66E-8A20-DF21-FB138156F13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382AB81-5C87-9593-031C-CA519AF884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D09FB5-0A90-BA44-22F7-555DF7F47B50}"/>
              </a:ext>
            </a:extLst>
          </p:cNvPr>
          <p:cNvSpPr>
            <a:spLocks noGrp="1"/>
          </p:cNvSpPr>
          <p:nvPr>
            <p:ph type="sldNum" sz="quarter" idx="12"/>
          </p:nvPr>
        </p:nvSpPr>
        <p:spPr/>
        <p:txBody>
          <a:bodyPr/>
          <a:lstStyle>
            <a:lvl1pPr>
              <a:defRPr/>
            </a:lvl1pPr>
          </a:lstStyle>
          <a:p>
            <a:fld id="{05C992F4-B079-4419-8CDE-CE3D3474BEA6}" type="slidenum">
              <a:rPr lang="en-US" altLang="en-US"/>
              <a:pPr/>
              <a:t>‹#›</a:t>
            </a:fld>
            <a:endParaRPr lang="en-US" altLang="en-US"/>
          </a:p>
        </p:txBody>
      </p:sp>
    </p:spTree>
    <p:extLst>
      <p:ext uri="{BB962C8B-B14F-4D97-AF65-F5344CB8AC3E}">
        <p14:creationId xmlns:p14="http://schemas.microsoft.com/office/powerpoint/2010/main" val="220473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71F42-0265-8270-B5E0-93D452D83B5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3A60DE8-DC4C-E4B3-EE7F-3F47B67CB9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4285C36-DBD2-3D62-2BF1-0AB4FABCF4E9}"/>
              </a:ext>
            </a:extLst>
          </p:cNvPr>
          <p:cNvSpPr>
            <a:spLocks noGrp="1"/>
          </p:cNvSpPr>
          <p:nvPr>
            <p:ph type="sldNum" sz="quarter" idx="12"/>
          </p:nvPr>
        </p:nvSpPr>
        <p:spPr/>
        <p:txBody>
          <a:bodyPr/>
          <a:lstStyle>
            <a:lvl1pPr>
              <a:defRPr/>
            </a:lvl1pPr>
          </a:lstStyle>
          <a:p>
            <a:fld id="{866C4108-7F9F-4B72-811A-CE2B15670126}" type="slidenum">
              <a:rPr lang="en-US" altLang="en-US"/>
              <a:pPr/>
              <a:t>‹#›</a:t>
            </a:fld>
            <a:endParaRPr lang="en-US" altLang="en-US"/>
          </a:p>
        </p:txBody>
      </p:sp>
    </p:spTree>
    <p:extLst>
      <p:ext uri="{BB962C8B-B14F-4D97-AF65-F5344CB8AC3E}">
        <p14:creationId xmlns:p14="http://schemas.microsoft.com/office/powerpoint/2010/main" val="1481581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0D101CE8-01D6-D47B-0871-BE469BE1FF52}"/>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0C0A2661-115D-D880-1482-95C3A4A73F6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EBEAD455-0178-54EC-F248-87011D6D4C51}"/>
              </a:ext>
            </a:extLst>
          </p:cNvPr>
          <p:cNvSpPr>
            <a:spLocks noGrp="1"/>
          </p:cNvSpPr>
          <p:nvPr>
            <p:ph type="sldNum" sz="quarter" idx="12"/>
          </p:nvPr>
        </p:nvSpPr>
        <p:spPr/>
        <p:txBody>
          <a:bodyPr/>
          <a:lstStyle>
            <a:lvl1pPr>
              <a:defRPr/>
            </a:lvl1pPr>
          </a:lstStyle>
          <a:p>
            <a:fld id="{058227E8-1659-43FB-B6D1-430ED3DA9CE6}" type="slidenum">
              <a:rPr lang="en-US" altLang="en-US"/>
              <a:pPr/>
              <a:t>‹#›</a:t>
            </a:fld>
            <a:endParaRPr lang="en-US" altLang="en-US"/>
          </a:p>
        </p:txBody>
      </p:sp>
    </p:spTree>
    <p:extLst>
      <p:ext uri="{BB962C8B-B14F-4D97-AF65-F5344CB8AC3E}">
        <p14:creationId xmlns:p14="http://schemas.microsoft.com/office/powerpoint/2010/main" val="327880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E6C81-B3A2-A9BF-AA09-168CA45321F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81998FA-89D7-390B-D33F-ED841BC503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77A612-8D9D-A292-504B-93BCD2514BEA}"/>
              </a:ext>
            </a:extLst>
          </p:cNvPr>
          <p:cNvSpPr>
            <a:spLocks noGrp="1"/>
          </p:cNvSpPr>
          <p:nvPr>
            <p:ph type="sldNum" sz="quarter" idx="12"/>
          </p:nvPr>
        </p:nvSpPr>
        <p:spPr/>
        <p:txBody>
          <a:bodyPr/>
          <a:lstStyle>
            <a:lvl1pPr>
              <a:defRPr/>
            </a:lvl1pPr>
          </a:lstStyle>
          <a:p>
            <a:fld id="{B855838E-0969-4F33-8169-FC316168656F}" type="slidenum">
              <a:rPr lang="en-US" altLang="en-US"/>
              <a:pPr/>
              <a:t>‹#›</a:t>
            </a:fld>
            <a:endParaRPr lang="en-US" altLang="en-US"/>
          </a:p>
        </p:txBody>
      </p:sp>
    </p:spTree>
    <p:extLst>
      <p:ext uri="{BB962C8B-B14F-4D97-AF65-F5344CB8AC3E}">
        <p14:creationId xmlns:p14="http://schemas.microsoft.com/office/powerpoint/2010/main" val="155005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D6F710-D6A8-5EBF-7F86-41DA8EB1876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F235987-FE8E-B597-CBB7-5433856E591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E987F8-AB4B-46D3-61E8-2FC1182E4141}"/>
              </a:ext>
            </a:extLst>
          </p:cNvPr>
          <p:cNvSpPr>
            <a:spLocks noGrp="1"/>
          </p:cNvSpPr>
          <p:nvPr>
            <p:ph type="sldNum" sz="quarter" idx="12"/>
          </p:nvPr>
        </p:nvSpPr>
        <p:spPr/>
        <p:txBody>
          <a:bodyPr/>
          <a:lstStyle>
            <a:lvl1pPr>
              <a:defRPr/>
            </a:lvl1pPr>
          </a:lstStyle>
          <a:p>
            <a:fld id="{C4A017EB-35AD-4936-A79B-B0BB5813F9ED}" type="slidenum">
              <a:rPr lang="en-US" altLang="en-US"/>
              <a:pPr/>
              <a:t>‹#›</a:t>
            </a:fld>
            <a:endParaRPr lang="en-US" altLang="en-US"/>
          </a:p>
        </p:txBody>
      </p:sp>
    </p:spTree>
    <p:extLst>
      <p:ext uri="{BB962C8B-B14F-4D97-AF65-F5344CB8AC3E}">
        <p14:creationId xmlns:p14="http://schemas.microsoft.com/office/powerpoint/2010/main" val="276052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12D0E76B-AE71-4AE8-65BF-ECAEEB8FC3F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26B173A-DB01-7FFD-50CE-99285175F75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C84E371-0F94-2FD8-38EF-7234C23A64CB}"/>
              </a:ext>
            </a:extLst>
          </p:cNvPr>
          <p:cNvSpPr>
            <a:spLocks noGrp="1"/>
          </p:cNvSpPr>
          <p:nvPr>
            <p:ph type="sldNum" sz="quarter" idx="12"/>
          </p:nvPr>
        </p:nvSpPr>
        <p:spPr/>
        <p:txBody>
          <a:bodyPr/>
          <a:lstStyle>
            <a:lvl1pPr>
              <a:defRPr/>
            </a:lvl1pPr>
          </a:lstStyle>
          <a:p>
            <a:fld id="{4C0AF47B-0312-483D-8E9E-CDE61321C6A3}" type="slidenum">
              <a:rPr lang="en-US" altLang="en-US"/>
              <a:pPr/>
              <a:t>‹#›</a:t>
            </a:fld>
            <a:endParaRPr lang="en-US" altLang="en-US"/>
          </a:p>
        </p:txBody>
      </p:sp>
    </p:spTree>
    <p:extLst>
      <p:ext uri="{BB962C8B-B14F-4D97-AF65-F5344CB8AC3E}">
        <p14:creationId xmlns:p14="http://schemas.microsoft.com/office/powerpoint/2010/main" val="185717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A0D6A1BB-2F84-E111-3D01-B90B89F7D34C}"/>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8A99C67F-63EE-3B7B-53BC-75A01BCF809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29EAF35-94F2-637F-99DD-54C50F4DCC56}"/>
              </a:ext>
            </a:extLst>
          </p:cNvPr>
          <p:cNvSpPr>
            <a:spLocks noGrp="1"/>
          </p:cNvSpPr>
          <p:nvPr>
            <p:ph type="sldNum" sz="quarter" idx="12"/>
          </p:nvPr>
        </p:nvSpPr>
        <p:spPr/>
        <p:txBody>
          <a:bodyPr/>
          <a:lstStyle>
            <a:lvl1pPr>
              <a:defRPr/>
            </a:lvl1pPr>
          </a:lstStyle>
          <a:p>
            <a:fld id="{64FE05DC-3011-42CA-B691-8FD88FE6EAFC}" type="slidenum">
              <a:rPr lang="en-US" altLang="en-US"/>
              <a:pPr/>
              <a:t>‹#›</a:t>
            </a:fld>
            <a:endParaRPr lang="en-US" altLang="en-US"/>
          </a:p>
        </p:txBody>
      </p:sp>
    </p:spTree>
    <p:extLst>
      <p:ext uri="{BB962C8B-B14F-4D97-AF65-F5344CB8AC3E}">
        <p14:creationId xmlns:p14="http://schemas.microsoft.com/office/powerpoint/2010/main" val="220582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78F5D813-5D61-8F14-D98B-6D068AE98958}"/>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3A9DA94-730B-1E15-B36F-36EE7FB104B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3AF035A-14F8-5564-4922-4B912642EA29}"/>
              </a:ext>
            </a:extLst>
          </p:cNvPr>
          <p:cNvSpPr>
            <a:spLocks noGrp="1"/>
          </p:cNvSpPr>
          <p:nvPr>
            <p:ph type="sldNum" sz="quarter" idx="12"/>
          </p:nvPr>
        </p:nvSpPr>
        <p:spPr/>
        <p:txBody>
          <a:bodyPr/>
          <a:lstStyle>
            <a:lvl1pPr>
              <a:defRPr/>
            </a:lvl1pPr>
          </a:lstStyle>
          <a:p>
            <a:fld id="{2D1847DC-8D60-4012-A33B-DDD88194850C}" type="slidenum">
              <a:rPr lang="en-US" altLang="en-US"/>
              <a:pPr/>
              <a:t>‹#›</a:t>
            </a:fld>
            <a:endParaRPr lang="en-US" altLang="en-US"/>
          </a:p>
        </p:txBody>
      </p:sp>
    </p:spTree>
    <p:extLst>
      <p:ext uri="{BB962C8B-B14F-4D97-AF65-F5344CB8AC3E}">
        <p14:creationId xmlns:p14="http://schemas.microsoft.com/office/powerpoint/2010/main" val="52451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E20B0AF-74B9-AA0C-D57D-8A1DBDDF7B87}"/>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FB7AB0B-ECB3-79D8-91AB-F96807CB50E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EF23DB9-84EA-080E-EF40-4AD8D06B9BE5}"/>
              </a:ext>
            </a:extLst>
          </p:cNvPr>
          <p:cNvSpPr>
            <a:spLocks noGrp="1"/>
          </p:cNvSpPr>
          <p:nvPr>
            <p:ph type="sldNum" sz="quarter" idx="12"/>
          </p:nvPr>
        </p:nvSpPr>
        <p:spPr/>
        <p:txBody>
          <a:bodyPr/>
          <a:lstStyle>
            <a:lvl1pPr>
              <a:defRPr/>
            </a:lvl1pPr>
          </a:lstStyle>
          <a:p>
            <a:fld id="{28D5986A-B45C-420F-9499-002602241195}" type="slidenum">
              <a:rPr lang="en-US" altLang="en-US"/>
              <a:pPr/>
              <a:t>‹#›</a:t>
            </a:fld>
            <a:endParaRPr lang="en-US" altLang="en-US"/>
          </a:p>
        </p:txBody>
      </p:sp>
    </p:spTree>
    <p:extLst>
      <p:ext uri="{BB962C8B-B14F-4D97-AF65-F5344CB8AC3E}">
        <p14:creationId xmlns:p14="http://schemas.microsoft.com/office/powerpoint/2010/main" val="43288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53E22667-DF47-AE4C-FCD3-5E206AEAFFF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7A838C9F-BA8C-C006-757D-4864DAC8FC1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31988F4-AD79-BC81-B165-86472796FBA0}"/>
              </a:ext>
            </a:extLst>
          </p:cNvPr>
          <p:cNvSpPr>
            <a:spLocks noGrp="1"/>
          </p:cNvSpPr>
          <p:nvPr>
            <p:ph type="sldNum" sz="quarter" idx="12"/>
          </p:nvPr>
        </p:nvSpPr>
        <p:spPr/>
        <p:txBody>
          <a:bodyPr/>
          <a:lstStyle>
            <a:lvl1pPr>
              <a:defRPr/>
            </a:lvl1pPr>
          </a:lstStyle>
          <a:p>
            <a:fld id="{51B397BD-4ED9-4D91-A89C-B2EBA80D5D78}" type="slidenum">
              <a:rPr lang="en-US" altLang="en-US"/>
              <a:pPr/>
              <a:t>‹#›</a:t>
            </a:fld>
            <a:endParaRPr lang="en-US" altLang="en-US"/>
          </a:p>
        </p:txBody>
      </p:sp>
    </p:spTree>
    <p:extLst>
      <p:ext uri="{BB962C8B-B14F-4D97-AF65-F5344CB8AC3E}">
        <p14:creationId xmlns:p14="http://schemas.microsoft.com/office/powerpoint/2010/main" val="16706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608C046-7011-5C87-4A90-6D3606255F8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E625A8-8DB2-F0FB-25A0-FE6FC7E1B0D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3684D5-83BA-8E74-2CD4-37E863B8DAF5}"/>
              </a:ext>
            </a:extLst>
          </p:cNvPr>
          <p:cNvSpPr>
            <a:spLocks noGrp="1"/>
          </p:cNvSpPr>
          <p:nvPr>
            <p:ph type="sldNum" sz="quarter" idx="12"/>
          </p:nvPr>
        </p:nvSpPr>
        <p:spPr/>
        <p:txBody>
          <a:bodyPr/>
          <a:lstStyle>
            <a:lvl1pPr>
              <a:defRPr/>
            </a:lvl1pPr>
          </a:lstStyle>
          <a:p>
            <a:fld id="{D41077C9-DC19-46ED-B2B5-4D7DC5CD918C}" type="slidenum">
              <a:rPr lang="en-US" altLang="en-US"/>
              <a:pPr/>
              <a:t>‹#›</a:t>
            </a:fld>
            <a:endParaRPr lang="en-US" altLang="en-US"/>
          </a:p>
        </p:txBody>
      </p:sp>
    </p:spTree>
    <p:extLst>
      <p:ext uri="{BB962C8B-B14F-4D97-AF65-F5344CB8AC3E}">
        <p14:creationId xmlns:p14="http://schemas.microsoft.com/office/powerpoint/2010/main" val="266738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505864A-45C4-1C90-2956-33EAD7DA3EE1}"/>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9C581BA-1E9E-DA9A-1D7A-A5A8ACB03704}"/>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7C1C7E90-C2C6-8D28-30E9-02BD71698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89F3767D-BBA7-F748-4D71-4AD25A1FA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3E38E2A-C4BF-3D7F-E58F-CC903CB8216F}"/>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3A23876-2963-4545-B0A9-6DDB9B3E94C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image" Target="../media/image10.wmf"/><Relationship Id="rId9"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0.bin"/><Relationship Id="rId18" Type="http://schemas.openxmlformats.org/officeDocument/2006/relationships/image" Target="../media/image32.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9.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8.wmf"/><Relationship Id="rId19" Type="http://schemas.openxmlformats.org/officeDocument/2006/relationships/oleObject" Target="../embeddings/oleObject33.bin"/><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30.wmf"/><Relationship Id="rId22"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40.bin"/><Relationship Id="rId18" Type="http://schemas.openxmlformats.org/officeDocument/2006/relationships/image" Target="../media/image30.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28.wmf"/><Relationship Id="rId17" Type="http://schemas.openxmlformats.org/officeDocument/2006/relationships/oleObject" Target="../embeddings/oleObject42.bin"/><Relationship Id="rId2" Type="http://schemas.openxmlformats.org/officeDocument/2006/relationships/slideLayout" Target="../slideLayouts/slideLayout12.xml"/><Relationship Id="rId16" Type="http://schemas.openxmlformats.org/officeDocument/2006/relationships/image" Target="../media/image29.wmf"/><Relationship Id="rId20" Type="http://schemas.openxmlformats.org/officeDocument/2006/relationships/image" Target="../media/image38.wmf"/><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9.bin"/><Relationship Id="rId24" Type="http://schemas.openxmlformats.org/officeDocument/2006/relationships/image" Target="../media/image40.wmf"/><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10" Type="http://schemas.openxmlformats.org/officeDocument/2006/relationships/image" Target="../media/image27.wmf"/><Relationship Id="rId19" Type="http://schemas.openxmlformats.org/officeDocument/2006/relationships/oleObject" Target="../embeddings/oleObject43.bin"/><Relationship Id="rId4" Type="http://schemas.openxmlformats.org/officeDocument/2006/relationships/image" Target="../media/image35.wmf"/><Relationship Id="rId9" Type="http://schemas.openxmlformats.org/officeDocument/2006/relationships/oleObject" Target="../embeddings/oleObject38.bin"/><Relationship Id="rId14" Type="http://schemas.openxmlformats.org/officeDocument/2006/relationships/image" Target="../media/image37.wmf"/><Relationship Id="rId22" Type="http://schemas.openxmlformats.org/officeDocument/2006/relationships/image" Target="../media/image3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8.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AE24544-5311-6CCC-050A-5D0788D96567}"/>
              </a:ext>
            </a:extLst>
          </p:cNvPr>
          <p:cNvSpPr>
            <a:spLocks noGrp="1"/>
          </p:cNvSpPr>
          <p:nvPr>
            <p:ph type="title"/>
          </p:nvPr>
        </p:nvSpPr>
        <p:spPr>
          <a:xfrm>
            <a:off x="2209800" y="274638"/>
            <a:ext cx="7772400" cy="868362"/>
          </a:xfrm>
          <a:ln>
            <a:solidFill>
              <a:schemeClr val="accent1"/>
            </a:solidFill>
            <a:miter lim="800000"/>
            <a:headEnd/>
            <a:tailEnd/>
          </a:ln>
        </p:spPr>
        <p:txBody>
          <a:bodyPr/>
          <a:lstStyle/>
          <a:p>
            <a:pPr algn="ctr" eaLnBrk="1" hangingPunct="1"/>
            <a:r>
              <a:rPr lang="en-US" altLang="en-US" sz="5400" b="1"/>
              <a:t>Fiscal Policy</a:t>
            </a:r>
          </a:p>
        </p:txBody>
      </p:sp>
      <p:sp>
        <p:nvSpPr>
          <p:cNvPr id="3075" name="Content Placeholder 2">
            <a:extLst>
              <a:ext uri="{FF2B5EF4-FFF2-40B4-BE49-F238E27FC236}">
                <a16:creationId xmlns:a16="http://schemas.microsoft.com/office/drawing/2014/main" id="{41B87AA6-727C-2CD0-B5DC-B8F252BE2FAE}"/>
              </a:ext>
            </a:extLst>
          </p:cNvPr>
          <p:cNvSpPr>
            <a:spLocks noGrp="1"/>
          </p:cNvSpPr>
          <p:nvPr>
            <p:ph idx="1"/>
          </p:nvPr>
        </p:nvSpPr>
        <p:spPr>
          <a:xfrm>
            <a:off x="457200" y="1143000"/>
            <a:ext cx="9982200" cy="5029200"/>
          </a:xfrm>
        </p:spPr>
        <p:txBody>
          <a:bodyPr/>
          <a:lstStyle/>
          <a:p>
            <a:pPr marL="342900" lvl="1" indent="-342900" eaLnBrk="1" hangingPunct="1">
              <a:buClr>
                <a:schemeClr val="folHlink"/>
              </a:buClr>
              <a:buSzPct val="60000"/>
            </a:pPr>
            <a:r>
              <a:rPr lang="en-US" altLang="en-US" sz="2800">
                <a:latin typeface="Times New Roman" panose="02020603050405020304" pitchFamily="18" charset="0"/>
                <a:cs typeface="Times New Roman" panose="02020603050405020304" pitchFamily="18" charset="0"/>
              </a:rPr>
              <a:t>It is the prime lever of economic stabilization policy by influencing </a:t>
            </a:r>
            <a:r>
              <a:rPr lang="en-US" altLang="en-US" sz="2800" b="1">
                <a:latin typeface="Times New Roman" panose="02020603050405020304" pitchFamily="18" charset="0"/>
                <a:cs typeface="Times New Roman" panose="02020603050405020304" pitchFamily="18" charset="0"/>
              </a:rPr>
              <a:t>aggregate demand </a:t>
            </a:r>
            <a:r>
              <a:rPr lang="en-US" altLang="en-US" sz="2800">
                <a:latin typeface="Times New Roman" panose="02020603050405020304" pitchFamily="18" charset="0"/>
                <a:cs typeface="Times New Roman" panose="02020603050405020304" pitchFamily="18" charset="0"/>
              </a:rPr>
              <a:t>in the economy to achieve higher economic growth, full employment and price stability</a:t>
            </a:r>
            <a:endParaRPr lang="en-US" altLang="en-US" sz="2800" b="1" i="1">
              <a:latin typeface="Times New Roman" panose="02020603050405020304" pitchFamily="18" charset="0"/>
              <a:cs typeface="Times New Roman" panose="02020603050405020304" pitchFamily="18" charset="0"/>
            </a:endParaRPr>
          </a:p>
          <a:p>
            <a:pPr marL="342900" lvl="1" indent="-342900" eaLnBrk="1" hangingPunct="1">
              <a:buClr>
                <a:schemeClr val="folHlink"/>
              </a:buClr>
              <a:buSzPct val="60000"/>
            </a:pPr>
            <a:r>
              <a:rPr lang="en-US" altLang="en-US" sz="2800">
                <a:latin typeface="Times New Roman" panose="02020603050405020304" pitchFamily="18" charset="0"/>
                <a:cs typeface="Times New Roman" panose="02020603050405020304" pitchFamily="18" charset="0"/>
              </a:rPr>
              <a:t>Fiscal policy is the manipulation of government spending and taxation.</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Balanced (G =T)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Expansionary (G&gt;T)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Contractionary (G&lt;T)</a:t>
            </a:r>
          </a:p>
        </p:txBody>
      </p:sp>
      <p:sp>
        <p:nvSpPr>
          <p:cNvPr id="3076" name="Picture 5">
            <a:extLst>
              <a:ext uri="{FF2B5EF4-FFF2-40B4-BE49-F238E27FC236}">
                <a16:creationId xmlns:a16="http://schemas.microsoft.com/office/drawing/2014/main" id="{69CB01C1-AD7E-3AAA-72FB-F62CEE0FF480}"/>
              </a:ext>
            </a:extLst>
          </p:cNvPr>
          <p:cNvSpPr>
            <a:spLocks noChangeAspect="1"/>
          </p:cNvSpPr>
          <p:nvPr/>
        </p:nvSpPr>
        <p:spPr bwMode="auto">
          <a:xfrm>
            <a:off x="5943600" y="1981200"/>
            <a:ext cx="6080125"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IN"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47C18E2-06E1-A294-02C2-45404AC686DE}"/>
              </a:ext>
            </a:extLst>
          </p:cNvPr>
          <p:cNvSpPr>
            <a:spLocks noGrp="1"/>
          </p:cNvSpPr>
          <p:nvPr>
            <p:ph type="title"/>
          </p:nvPr>
        </p:nvSpPr>
        <p:spPr/>
        <p:txBody>
          <a:bodyPr/>
          <a:lstStyle/>
          <a:p>
            <a:pPr eaLnBrk="1" hangingPunct="1"/>
            <a:r>
              <a:rPr lang="en-US" altLang="en-US"/>
              <a:t>The Leakages/Injections Approach</a:t>
            </a:r>
          </a:p>
        </p:txBody>
      </p:sp>
      <p:sp>
        <p:nvSpPr>
          <p:cNvPr id="12291" name="Content Placeholder 2">
            <a:extLst>
              <a:ext uri="{FF2B5EF4-FFF2-40B4-BE49-F238E27FC236}">
                <a16:creationId xmlns:a16="http://schemas.microsoft.com/office/drawing/2014/main" id="{8DAC4C97-8E49-C0BD-6A95-ABE2381757D9}"/>
              </a:ext>
            </a:extLst>
          </p:cNvPr>
          <p:cNvSpPr>
            <a:spLocks noGrp="1"/>
          </p:cNvSpPr>
          <p:nvPr>
            <p:ph idx="1"/>
          </p:nvPr>
        </p:nvSpPr>
        <p:spPr>
          <a:xfrm>
            <a:off x="2706688" y="2017713"/>
            <a:ext cx="7580312" cy="4535487"/>
          </a:xfrm>
        </p:spPr>
        <p:txBody>
          <a:bodyPr/>
          <a:lstStyle/>
          <a:p>
            <a:pPr eaLnBrk="1" hangingPunct="1"/>
            <a:r>
              <a:rPr lang="en-US" altLang="en-US" sz="2400"/>
              <a:t>Taxes (</a:t>
            </a:r>
            <a:r>
              <a:rPr lang="en-US" altLang="en-US" sz="2400" i="1"/>
              <a:t>T</a:t>
            </a:r>
            <a:r>
              <a:rPr lang="en-US" altLang="en-US" sz="2400"/>
              <a:t>) are a leakage from the flow of income.  Saving (</a:t>
            </a:r>
            <a:r>
              <a:rPr lang="en-US" altLang="en-US" sz="2400" i="1"/>
              <a:t>S</a:t>
            </a:r>
            <a:r>
              <a:rPr lang="en-US" altLang="en-US" sz="2400"/>
              <a:t>) is also a leakage.</a:t>
            </a:r>
          </a:p>
          <a:p>
            <a:pPr eaLnBrk="1" hangingPunct="1"/>
            <a:r>
              <a:rPr lang="en-US" altLang="en-US" sz="2400"/>
              <a:t>In equilibrium, aggregate output (income) (</a:t>
            </a:r>
            <a:r>
              <a:rPr lang="en-US" altLang="en-US" sz="2400" i="1"/>
              <a:t>Y</a:t>
            </a:r>
            <a:r>
              <a:rPr lang="en-US" altLang="en-US" sz="2400"/>
              <a:t>) equals planned aggregate expenditure (</a:t>
            </a:r>
            <a:r>
              <a:rPr lang="en-US" altLang="en-US" sz="2400" i="1"/>
              <a:t>AE</a:t>
            </a:r>
            <a:r>
              <a:rPr lang="en-US" altLang="en-US" sz="2400"/>
              <a:t>), and leakages (</a:t>
            </a:r>
            <a:r>
              <a:rPr lang="en-US" altLang="en-US" sz="2400" i="1"/>
              <a:t>S</a:t>
            </a:r>
            <a:r>
              <a:rPr lang="en-US" altLang="en-US" sz="2400"/>
              <a:t> + </a:t>
            </a:r>
            <a:r>
              <a:rPr lang="en-US" altLang="en-US" sz="2400" i="1"/>
              <a:t>T</a:t>
            </a:r>
            <a:r>
              <a:rPr lang="en-US" altLang="en-US" sz="2400"/>
              <a:t>) must equal planned injections (</a:t>
            </a:r>
            <a:r>
              <a:rPr lang="en-US" altLang="en-US" sz="2400" i="1"/>
              <a:t>I</a:t>
            </a:r>
            <a:r>
              <a:rPr lang="en-US" altLang="en-US" sz="2400"/>
              <a:t> + </a:t>
            </a:r>
            <a:r>
              <a:rPr lang="en-US" altLang="en-US" sz="2400" i="1"/>
              <a:t>G</a:t>
            </a:r>
            <a:r>
              <a:rPr lang="en-US" altLang="en-US" sz="2400"/>
              <a:t>).  Algebraically,</a:t>
            </a:r>
          </a:p>
          <a:p>
            <a:pPr eaLnBrk="1" hangingPunct="1"/>
            <a:endParaRPr lang="en-US" altLang="en-US"/>
          </a:p>
        </p:txBody>
      </p:sp>
      <p:graphicFrame>
        <p:nvGraphicFramePr>
          <p:cNvPr id="61442" name="Object 2">
            <a:extLst>
              <a:ext uri="{FF2B5EF4-FFF2-40B4-BE49-F238E27FC236}">
                <a16:creationId xmlns:a16="http://schemas.microsoft.com/office/drawing/2014/main" id="{3B1D2D42-C6BA-997B-8BB7-4EFF15E08709}"/>
              </a:ext>
            </a:extLst>
          </p:cNvPr>
          <p:cNvGraphicFramePr>
            <a:graphicFrameLocks noChangeAspect="1"/>
          </p:cNvGraphicFramePr>
          <p:nvPr/>
        </p:nvGraphicFramePr>
        <p:xfrm>
          <a:off x="4892675" y="5943600"/>
          <a:ext cx="2406650" cy="431800"/>
        </p:xfrm>
        <a:graphic>
          <a:graphicData uri="http://schemas.openxmlformats.org/presentationml/2006/ole">
            <mc:AlternateContent xmlns:mc="http://schemas.openxmlformats.org/markup-compatibility/2006">
              <mc:Choice xmlns:v="urn:schemas-microsoft-com:vml" Requires="v">
                <p:oleObj spid="_x0000_s12296" name="Equation" r:id="rId3" imgW="850531" imgH="152334" progId="Equation.COEE2">
                  <p:embed/>
                </p:oleObj>
              </mc:Choice>
              <mc:Fallback>
                <p:oleObj name="Equation" r:id="rId3" imgW="850531" imgH="152334"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5943600"/>
                        <a:ext cx="2406650" cy="4318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3" name="Object 3">
            <a:extLst>
              <a:ext uri="{FF2B5EF4-FFF2-40B4-BE49-F238E27FC236}">
                <a16:creationId xmlns:a16="http://schemas.microsoft.com/office/drawing/2014/main" id="{A93E7EE4-3F85-4FED-1CD1-9A1207E92643}"/>
              </a:ext>
            </a:extLst>
          </p:cNvPr>
          <p:cNvGraphicFramePr>
            <a:graphicFrameLocks noChangeAspect="1"/>
          </p:cNvGraphicFramePr>
          <p:nvPr/>
        </p:nvGraphicFramePr>
        <p:xfrm>
          <a:off x="4648200" y="4267200"/>
          <a:ext cx="2895600" cy="446088"/>
        </p:xfrm>
        <a:graphic>
          <a:graphicData uri="http://schemas.openxmlformats.org/presentationml/2006/ole">
            <mc:AlternateContent xmlns:mc="http://schemas.openxmlformats.org/markup-compatibility/2006">
              <mc:Choice xmlns:v="urn:schemas-microsoft-com:vml" Requires="v">
                <p:oleObj spid="_x0000_s12297" name="Equation" r:id="rId5" imgW="990170" imgH="152334" progId="Equation.COEE2">
                  <p:embed/>
                </p:oleObj>
              </mc:Choice>
              <mc:Fallback>
                <p:oleObj name="Equation" r:id="rId5" imgW="990170" imgH="152334"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4267200"/>
                        <a:ext cx="2895600" cy="44608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4" name="Object 4">
            <a:extLst>
              <a:ext uri="{FF2B5EF4-FFF2-40B4-BE49-F238E27FC236}">
                <a16:creationId xmlns:a16="http://schemas.microsoft.com/office/drawing/2014/main" id="{E616F5BD-D517-0772-E9AC-17D5947E2D88}"/>
              </a:ext>
            </a:extLst>
          </p:cNvPr>
          <p:cNvGraphicFramePr>
            <a:graphicFrameLocks noChangeAspect="1"/>
          </p:cNvGraphicFramePr>
          <p:nvPr/>
        </p:nvGraphicFramePr>
        <p:xfrm>
          <a:off x="4686300" y="4800600"/>
          <a:ext cx="2819400" cy="498475"/>
        </p:xfrm>
        <a:graphic>
          <a:graphicData uri="http://schemas.openxmlformats.org/presentationml/2006/ole">
            <mc:AlternateContent xmlns:mc="http://schemas.openxmlformats.org/markup-compatibility/2006">
              <mc:Choice xmlns:v="urn:schemas-microsoft-com:vml" Requires="v">
                <p:oleObj spid="_x0000_s12298" name="Equation" r:id="rId7" imgW="863225" imgH="152334" progId="Equation.COEE2">
                  <p:embed/>
                </p:oleObj>
              </mc:Choice>
              <mc:Fallback>
                <p:oleObj name="Equation" r:id="rId7" imgW="863225" imgH="152334"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6300" y="4800600"/>
                        <a:ext cx="2819400" cy="4984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5" name="Object 5">
            <a:extLst>
              <a:ext uri="{FF2B5EF4-FFF2-40B4-BE49-F238E27FC236}">
                <a16:creationId xmlns:a16="http://schemas.microsoft.com/office/drawing/2014/main" id="{BB9CF9EE-D746-FA14-8991-CE3CA271A84D}"/>
              </a:ext>
            </a:extLst>
          </p:cNvPr>
          <p:cNvGraphicFramePr>
            <a:graphicFrameLocks noChangeAspect="1"/>
          </p:cNvGraphicFramePr>
          <p:nvPr/>
        </p:nvGraphicFramePr>
        <p:xfrm>
          <a:off x="4229100" y="5410200"/>
          <a:ext cx="3733800" cy="423863"/>
        </p:xfrm>
        <a:graphic>
          <a:graphicData uri="http://schemas.openxmlformats.org/presentationml/2006/ole">
            <mc:AlternateContent xmlns:mc="http://schemas.openxmlformats.org/markup-compatibility/2006">
              <mc:Choice xmlns:v="urn:schemas-microsoft-com:vml" Requires="v">
                <p:oleObj spid="_x0000_s12299" name="Equation" r:id="rId9" imgW="1346200" imgH="152400" progId="Equation.COEE2">
                  <p:embed/>
                </p:oleObj>
              </mc:Choice>
              <mc:Fallback>
                <p:oleObj name="Equation" r:id="rId9" imgW="1346200" imgH="152400" progId="Equation.COEE2">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9100" y="5410200"/>
                        <a:ext cx="3733800" cy="4238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p:cTn id="7" dur="500" fill="hold"/>
                                        <p:tgtEl>
                                          <p:spTgt spid="61443"/>
                                        </p:tgtEl>
                                        <p:attrNameLst>
                                          <p:attrName>ppt_w</p:attrName>
                                        </p:attrNameLst>
                                      </p:cBhvr>
                                      <p:tavLst>
                                        <p:tav tm="0">
                                          <p:val>
                                            <p:strVal val="2/3*#ppt_w"/>
                                          </p:val>
                                        </p:tav>
                                        <p:tav tm="100000">
                                          <p:val>
                                            <p:strVal val="#ppt_w"/>
                                          </p:val>
                                        </p:tav>
                                      </p:tavLst>
                                    </p:anim>
                                    <p:anim calcmode="lin" valueType="num">
                                      <p:cBhvr>
                                        <p:cTn id="8" dur="500" fill="hold"/>
                                        <p:tgtEl>
                                          <p:spTgt spid="61443"/>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p:cTn id="13" dur="500" fill="hold"/>
                                        <p:tgtEl>
                                          <p:spTgt spid="61444"/>
                                        </p:tgtEl>
                                        <p:attrNameLst>
                                          <p:attrName>ppt_w</p:attrName>
                                        </p:attrNameLst>
                                      </p:cBhvr>
                                      <p:tavLst>
                                        <p:tav tm="0">
                                          <p:val>
                                            <p:strVal val="2/3*#ppt_w"/>
                                          </p:val>
                                        </p:tav>
                                        <p:tav tm="100000">
                                          <p:val>
                                            <p:strVal val="#ppt_w"/>
                                          </p:val>
                                        </p:tav>
                                      </p:tavLst>
                                    </p:anim>
                                    <p:anim calcmode="lin" valueType="num">
                                      <p:cBhvr>
                                        <p:cTn id="14" dur="500" fill="hold"/>
                                        <p:tgtEl>
                                          <p:spTgt spid="61444"/>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61445"/>
                                        </p:tgtEl>
                                        <p:attrNameLst>
                                          <p:attrName>style.visibility</p:attrName>
                                        </p:attrNameLst>
                                      </p:cBhvr>
                                      <p:to>
                                        <p:strVal val="visible"/>
                                      </p:to>
                                    </p:set>
                                    <p:anim calcmode="lin" valueType="num">
                                      <p:cBhvr>
                                        <p:cTn id="19" dur="500" fill="hold"/>
                                        <p:tgtEl>
                                          <p:spTgt spid="61445"/>
                                        </p:tgtEl>
                                        <p:attrNameLst>
                                          <p:attrName>ppt_w</p:attrName>
                                        </p:attrNameLst>
                                      </p:cBhvr>
                                      <p:tavLst>
                                        <p:tav tm="0">
                                          <p:val>
                                            <p:strVal val="2/3*#ppt_w"/>
                                          </p:val>
                                        </p:tav>
                                        <p:tav tm="100000">
                                          <p:val>
                                            <p:strVal val="#ppt_w"/>
                                          </p:val>
                                        </p:tav>
                                      </p:tavLst>
                                    </p:anim>
                                    <p:anim calcmode="lin" valueType="num">
                                      <p:cBhvr>
                                        <p:cTn id="20" dur="500" fill="hold"/>
                                        <p:tgtEl>
                                          <p:spTgt spid="61445"/>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61442"/>
                                        </p:tgtEl>
                                        <p:attrNameLst>
                                          <p:attrName>style.visibility</p:attrName>
                                        </p:attrNameLst>
                                      </p:cBhvr>
                                      <p:to>
                                        <p:strVal val="visible"/>
                                      </p:to>
                                    </p:set>
                                    <p:anim calcmode="lin" valueType="num">
                                      <p:cBhvr>
                                        <p:cTn id="25" dur="500" fill="hold"/>
                                        <p:tgtEl>
                                          <p:spTgt spid="61442"/>
                                        </p:tgtEl>
                                        <p:attrNameLst>
                                          <p:attrName>ppt_w</p:attrName>
                                        </p:attrNameLst>
                                      </p:cBhvr>
                                      <p:tavLst>
                                        <p:tav tm="0">
                                          <p:val>
                                            <p:strVal val="2/3*#ppt_w"/>
                                          </p:val>
                                        </p:tav>
                                        <p:tav tm="100000">
                                          <p:val>
                                            <p:strVal val="#ppt_w"/>
                                          </p:val>
                                        </p:tav>
                                      </p:tavLst>
                                    </p:anim>
                                    <p:anim calcmode="lin" valueType="num">
                                      <p:cBhvr>
                                        <p:cTn id="26" dur="500" fill="hold"/>
                                        <p:tgtEl>
                                          <p:spTgt spid="6144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DB36F03-0E7D-C979-B933-A28C48406434}"/>
              </a:ext>
            </a:extLst>
          </p:cNvPr>
          <p:cNvSpPr>
            <a:spLocks noGrp="1" noChangeArrowheads="1"/>
          </p:cNvSpPr>
          <p:nvPr>
            <p:ph type="title"/>
          </p:nvPr>
        </p:nvSpPr>
        <p:spPr/>
        <p:txBody>
          <a:bodyPr/>
          <a:lstStyle/>
          <a:p>
            <a:pPr eaLnBrk="1" hangingPunct="1"/>
            <a:r>
              <a:rPr lang="en-US" altLang="en-US"/>
              <a:t>COUNTERING RECESSION</a:t>
            </a:r>
            <a:br>
              <a:rPr lang="en-US" altLang="en-US"/>
            </a:br>
            <a:endParaRPr lang="en-US" altLang="en-US"/>
          </a:p>
        </p:txBody>
      </p:sp>
      <p:sp>
        <p:nvSpPr>
          <p:cNvPr id="13315" name="Rectangle 3">
            <a:extLst>
              <a:ext uri="{FF2B5EF4-FFF2-40B4-BE49-F238E27FC236}">
                <a16:creationId xmlns:a16="http://schemas.microsoft.com/office/drawing/2014/main" id="{04EDD43D-22F7-700A-0DD9-DC07F4E11BF4}"/>
              </a:ext>
            </a:extLst>
          </p:cNvPr>
          <p:cNvSpPr>
            <a:spLocks noGrp="1" noChangeArrowheads="1"/>
          </p:cNvSpPr>
          <p:nvPr>
            <p:ph idx="1"/>
          </p:nvPr>
        </p:nvSpPr>
        <p:spPr/>
        <p:txBody>
          <a:bodyPr/>
          <a:lstStyle/>
          <a:p>
            <a:pPr eaLnBrk="1" hangingPunct="1"/>
            <a:r>
              <a:rPr lang="en-US" altLang="en-US"/>
              <a:t>AE increases via</a:t>
            </a:r>
          </a:p>
          <a:p>
            <a:pPr eaLnBrk="1" hangingPunct="1">
              <a:buFont typeface="Wingdings" panose="05000000000000000000" pitchFamily="2" charset="2"/>
              <a:buNone/>
            </a:pPr>
            <a:r>
              <a:rPr lang="en-US" altLang="en-US"/>
              <a:t>– G increase</a:t>
            </a:r>
          </a:p>
          <a:p>
            <a:pPr eaLnBrk="1" hangingPunct="1">
              <a:buFont typeface="Wingdings" panose="05000000000000000000" pitchFamily="2" charset="2"/>
              <a:buNone/>
            </a:pPr>
            <a:r>
              <a:rPr lang="en-US" altLang="en-US"/>
              <a:t>– C increase and/or</a:t>
            </a:r>
          </a:p>
          <a:p>
            <a:pPr eaLnBrk="1" hangingPunct="1">
              <a:buFont typeface="Wingdings" panose="05000000000000000000" pitchFamily="2" charset="2"/>
              <a:buNone/>
            </a:pPr>
            <a:r>
              <a:rPr lang="en-US" altLang="en-US"/>
              <a:t>– I increase</a:t>
            </a:r>
          </a:p>
          <a:p>
            <a:pPr eaLnBrk="1" hangingPunct="1"/>
            <a:r>
              <a:rPr lang="en-US" altLang="en-US"/>
              <a:t> </a:t>
            </a:r>
            <a:r>
              <a:rPr lang="en-US" altLang="en-US" sz="2400"/>
              <a:t>AE change x multiplier =  Equilibrium change</a:t>
            </a:r>
          </a:p>
        </p:txBody>
      </p:sp>
      <p:sp>
        <p:nvSpPr>
          <p:cNvPr id="13316" name="Rectangle 3">
            <a:extLst>
              <a:ext uri="{FF2B5EF4-FFF2-40B4-BE49-F238E27FC236}">
                <a16:creationId xmlns:a16="http://schemas.microsoft.com/office/drawing/2014/main" id="{08281BCD-75C9-3572-770A-D853D41ABD10}"/>
              </a:ext>
            </a:extLst>
          </p:cNvPr>
          <p:cNvSpPr txBox="1">
            <a:spLocks noChangeArrowheads="1"/>
          </p:cNvSpPr>
          <p:nvPr/>
        </p:nvSpPr>
        <p:spPr bwMode="auto">
          <a:xfrm>
            <a:off x="7924800" y="3200400"/>
            <a:ext cx="4495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en-US" altLang="en-US"/>
              <a:t>G change = AE change</a:t>
            </a:r>
          </a:p>
          <a:p>
            <a:pPr eaLnBrk="1" hangingPunct="1">
              <a:buFont typeface="Wingdings" panose="05000000000000000000" pitchFamily="2" charset="2"/>
              <a:buNone/>
            </a:pPr>
            <a:r>
              <a:rPr lang="en-US" altLang="en-US"/>
              <a:t>– G up $100 = AE up $100</a:t>
            </a:r>
          </a:p>
          <a:p>
            <a:pPr eaLnBrk="1" hangingPunct="1">
              <a:buFont typeface="Wingdings" panose="05000000000000000000" pitchFamily="2" charset="2"/>
              <a:buNone/>
            </a:pPr>
            <a:r>
              <a:rPr lang="en-US" altLang="en-US"/>
              <a:t>– Assume multiplier = 4</a:t>
            </a:r>
          </a:p>
          <a:p>
            <a:pPr eaLnBrk="1" hangingPunct="1">
              <a:buFont typeface="Wingdings" panose="05000000000000000000" pitchFamily="2" charset="2"/>
              <a:buNone/>
            </a:pPr>
            <a:r>
              <a:rPr lang="en-US" altLang="en-US"/>
              <a:t>– $100 x 4 = $400 change in equilibrium</a:t>
            </a:r>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95F6F1C-4C93-576D-9A96-124516E0C9AD}"/>
              </a:ext>
            </a:extLst>
          </p:cNvPr>
          <p:cNvSpPr>
            <a:spLocks noGrp="1"/>
          </p:cNvSpPr>
          <p:nvPr>
            <p:ph type="title"/>
          </p:nvPr>
        </p:nvSpPr>
        <p:spPr/>
        <p:txBody>
          <a:bodyPr/>
          <a:lstStyle/>
          <a:p>
            <a:pPr eaLnBrk="1" hangingPunct="1"/>
            <a:r>
              <a:rPr lang="en-US" altLang="en-US" sz="3200"/>
              <a:t>The Government Spending Multiplier</a:t>
            </a:r>
          </a:p>
        </p:txBody>
      </p:sp>
      <p:pic>
        <p:nvPicPr>
          <p:cNvPr id="4" name="Picture 117" descr="C:\Prentice Hall\CaseFair\presentations\Cf20\images\optimized\fig20-3.gif">
            <a:extLst>
              <a:ext uri="{FF2B5EF4-FFF2-40B4-BE49-F238E27FC236}">
                <a16:creationId xmlns:a16="http://schemas.microsoft.com/office/drawing/2014/main" id="{7CF90E38-A898-869C-7A58-F5CDFB79E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57600" y="1447800"/>
            <a:ext cx="4486275" cy="3514725"/>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D8A7E-D48C-75F9-8532-544E5F307FB9}"/>
              </a:ext>
            </a:extLst>
          </p:cNvPr>
          <p:cNvSpPr>
            <a:spLocks noGrp="1"/>
          </p:cNvSpPr>
          <p:nvPr>
            <p:ph idx="1"/>
          </p:nvPr>
        </p:nvSpPr>
        <p:spPr>
          <a:xfrm>
            <a:off x="457200" y="609600"/>
            <a:ext cx="11353800" cy="6248400"/>
          </a:xfrm>
        </p:spPr>
        <p:txBody>
          <a:bodyPr rtlCol="0">
            <a:normAutofit/>
          </a:bodyPr>
          <a:lstStyle/>
          <a:p>
            <a:pPr eaLnBrk="1" fontAlgn="auto" hangingPunct="1">
              <a:spcAft>
                <a:spcPts val="0"/>
              </a:spcAft>
              <a:defRPr/>
            </a:pPr>
            <a:r>
              <a:rPr lang="en-US" dirty="0"/>
              <a:t>If </a:t>
            </a:r>
            <a:r>
              <a:rPr lang="en-US" dirty="0" err="1"/>
              <a:t>govt</a:t>
            </a:r>
            <a:r>
              <a:rPr lang="en-US" dirty="0"/>
              <a:t> expenditure goes up by 1 unit, this translates to a more than one unit increase in aggregate demand</a:t>
            </a:r>
          </a:p>
          <a:p>
            <a:pPr eaLnBrk="1" fontAlgn="auto" hangingPunct="1">
              <a:spcAft>
                <a:spcPts val="0"/>
              </a:spcAft>
              <a:defRPr/>
            </a:pPr>
            <a:endParaRPr lang="en-US" dirty="0"/>
          </a:p>
          <a:p>
            <a:pPr eaLnBrk="1" fontAlgn="auto" hangingPunct="1">
              <a:spcAft>
                <a:spcPts val="0"/>
              </a:spcAft>
              <a:defRPr/>
            </a:pPr>
            <a:r>
              <a:rPr lang="en-US" dirty="0"/>
              <a:t>Under </a:t>
            </a:r>
            <a:r>
              <a:rPr lang="en-US" b="1" dirty="0"/>
              <a:t>closed economy</a:t>
            </a:r>
            <a:r>
              <a:rPr lang="en-US" dirty="0"/>
              <a:t>, Y(1-C) = I+G</a:t>
            </a:r>
          </a:p>
          <a:p>
            <a:pPr marL="0" indent="0" eaLnBrk="1" fontAlgn="auto" hangingPunct="1">
              <a:spcAft>
                <a:spcPts val="0"/>
              </a:spcAft>
              <a:buFont typeface="Arial" panose="020B0604020202020204" pitchFamily="34" charset="0"/>
              <a:buNone/>
              <a:defRPr/>
            </a:pPr>
            <a:r>
              <a:rPr lang="en-US" dirty="0"/>
              <a:t>If ∆G is the increase in </a:t>
            </a:r>
            <a:r>
              <a:rPr lang="en-US" dirty="0" err="1"/>
              <a:t>govt</a:t>
            </a:r>
            <a:r>
              <a:rPr lang="en-US" dirty="0"/>
              <a:t> expenditure, marginal propensity to consume is c, the change in output is ∆Y is k times ∆G, where is the fiscal multiplier, k= 1/(1-c)</a:t>
            </a:r>
          </a:p>
          <a:p>
            <a:pPr marL="0" indent="0"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t>In an </a:t>
            </a:r>
            <a:r>
              <a:rPr lang="en-US" b="1" dirty="0"/>
              <a:t>open economy</a:t>
            </a:r>
            <a:r>
              <a:rPr lang="en-US" dirty="0"/>
              <a:t>, Y=C{Y-t(Y)}+I+G+X-M(Y)</a:t>
            </a:r>
          </a:p>
          <a:p>
            <a:pPr marL="0" indent="0" eaLnBrk="1" fontAlgn="auto" hangingPunct="1">
              <a:spcAft>
                <a:spcPts val="0"/>
              </a:spcAft>
              <a:buFont typeface="Arial" panose="020B0604020202020204" pitchFamily="34" charset="0"/>
              <a:buNone/>
              <a:defRPr/>
            </a:pPr>
            <a:r>
              <a:rPr lang="en-US" dirty="0"/>
              <a:t>Then (∆Y/∆G)=[1/{(c(1-t)+m}]=multiplier</a:t>
            </a:r>
          </a:p>
          <a:p>
            <a:pPr marL="0" indent="0" eaLnBrk="1" fontAlgn="auto" hangingPunct="1">
              <a:spcAft>
                <a:spcPts val="0"/>
              </a:spcAft>
              <a:buFont typeface="Arial" panose="020B0604020202020204" pitchFamily="34" charset="0"/>
              <a:buNone/>
              <a:defRPr/>
            </a:pPr>
            <a:r>
              <a:rPr lang="en-US" dirty="0"/>
              <a:t>m is the marginal propensity to import and t is the rate of tax on income</a:t>
            </a:r>
          </a:p>
          <a:p>
            <a:pPr marL="0" indent="0" eaLnBrk="1" fontAlgn="auto" hangingPunct="1">
              <a:spcAft>
                <a:spcPts val="0"/>
              </a:spcAft>
              <a:buFont typeface="Arial" panose="020B0604020202020204" pitchFamily="34" charset="0"/>
              <a:buNone/>
              <a:defRPr/>
            </a:pPr>
            <a:r>
              <a:rPr lang="en-US" dirty="0"/>
              <a:t>Leakages of imports reduce the power of government expenditure in an open economy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40626F-2AE9-630C-C662-A3CC39979B84}"/>
              </a:ext>
            </a:extLst>
          </p:cNvPr>
          <p:cNvSpPr>
            <a:spLocks noGrp="1" noChangeArrowheads="1"/>
          </p:cNvSpPr>
          <p:nvPr>
            <p:ph type="title"/>
          </p:nvPr>
        </p:nvSpPr>
        <p:spPr/>
        <p:txBody>
          <a:bodyPr/>
          <a:lstStyle/>
          <a:p>
            <a:pPr eaLnBrk="1" hangingPunct="1"/>
            <a:r>
              <a:rPr lang="en-US" altLang="en-US" sz="3200"/>
              <a:t>The Tax Multiplier</a:t>
            </a:r>
          </a:p>
        </p:txBody>
      </p:sp>
      <p:sp>
        <p:nvSpPr>
          <p:cNvPr id="16387" name="Rectangle 3">
            <a:extLst>
              <a:ext uri="{FF2B5EF4-FFF2-40B4-BE49-F238E27FC236}">
                <a16:creationId xmlns:a16="http://schemas.microsoft.com/office/drawing/2014/main" id="{16FA2C00-58C6-A479-5CA3-ED80CEC2E16A}"/>
              </a:ext>
            </a:extLst>
          </p:cNvPr>
          <p:cNvSpPr>
            <a:spLocks noGrp="1" noChangeArrowheads="1"/>
          </p:cNvSpPr>
          <p:nvPr>
            <p:ph idx="1"/>
          </p:nvPr>
        </p:nvSpPr>
        <p:spPr/>
        <p:txBody>
          <a:bodyPr/>
          <a:lstStyle/>
          <a:p>
            <a:pPr eaLnBrk="1" hangingPunct="1"/>
            <a:r>
              <a:rPr lang="en-US" altLang="en-US"/>
              <a:t>A tax cut increases disposable income, which is likely to lead to added consumption spending.  Income will increase by a multiple of the decrease in taxes.</a:t>
            </a:r>
          </a:p>
          <a:p>
            <a:pPr eaLnBrk="1" hangingPunct="1"/>
            <a:r>
              <a:rPr lang="en-US" altLang="en-US"/>
              <a:t>However, </a:t>
            </a:r>
            <a:r>
              <a:rPr lang="en-US" altLang="en-US">
                <a:solidFill>
                  <a:srgbClr val="FF0000"/>
                </a:solidFill>
              </a:rPr>
              <a:t>a tax cut has no direct impact on spending.  </a:t>
            </a:r>
            <a:endParaRPr lang="en-US" altLang="en-US"/>
          </a:p>
          <a:p>
            <a:pPr eaLnBrk="1" hangingPunct="1">
              <a:buFont typeface="Wingdings" panose="05000000000000000000" pitchFamily="2" charset="2"/>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D031378-9A8E-0F39-3D42-BF165D04C6BA}"/>
              </a:ext>
            </a:extLst>
          </p:cNvPr>
          <p:cNvSpPr>
            <a:spLocks noGrp="1"/>
          </p:cNvSpPr>
          <p:nvPr>
            <p:ph type="title"/>
          </p:nvPr>
        </p:nvSpPr>
        <p:spPr/>
        <p:txBody>
          <a:bodyPr/>
          <a:lstStyle/>
          <a:p>
            <a:pPr eaLnBrk="1" hangingPunct="1"/>
            <a:r>
              <a:rPr lang="en-US" altLang="en-US"/>
              <a:t>The Tax Multiplier</a:t>
            </a:r>
          </a:p>
        </p:txBody>
      </p:sp>
      <p:sp>
        <p:nvSpPr>
          <p:cNvPr id="17411" name="Content Placeholder 2">
            <a:extLst>
              <a:ext uri="{FF2B5EF4-FFF2-40B4-BE49-F238E27FC236}">
                <a16:creationId xmlns:a16="http://schemas.microsoft.com/office/drawing/2014/main" id="{A9A5D7CD-97A1-0319-453D-CF8847CE4A51}"/>
              </a:ext>
            </a:extLst>
          </p:cNvPr>
          <p:cNvSpPr>
            <a:spLocks noGrp="1"/>
          </p:cNvSpPr>
          <p:nvPr>
            <p:ph idx="1"/>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	The tax multiplier for a change in taxes is smaller than the multiplier for a change in government spending.</a:t>
            </a:r>
          </a:p>
          <a:p>
            <a:pPr eaLnBrk="1" hangingPunct="1"/>
            <a:endParaRPr lang="en-US" altLang="en-US"/>
          </a:p>
        </p:txBody>
      </p:sp>
      <p:graphicFrame>
        <p:nvGraphicFramePr>
          <p:cNvPr id="62466" name="Object 2">
            <a:extLst>
              <a:ext uri="{FF2B5EF4-FFF2-40B4-BE49-F238E27FC236}">
                <a16:creationId xmlns:a16="http://schemas.microsoft.com/office/drawing/2014/main" id="{AD482507-DBF6-292E-2F66-308512D59AEE}"/>
              </a:ext>
            </a:extLst>
          </p:cNvPr>
          <p:cNvGraphicFramePr>
            <a:graphicFrameLocks noChangeAspect="1"/>
          </p:cNvGraphicFramePr>
          <p:nvPr/>
        </p:nvGraphicFramePr>
        <p:xfrm>
          <a:off x="3276600" y="2133600"/>
          <a:ext cx="6034088" cy="714375"/>
        </p:xfrm>
        <a:graphic>
          <a:graphicData uri="http://schemas.openxmlformats.org/presentationml/2006/ole">
            <mc:AlternateContent xmlns:mc="http://schemas.openxmlformats.org/markup-compatibility/2006">
              <mc:Choice xmlns:v="urn:schemas-microsoft-com:vml" Requires="v">
                <p:oleObj spid="_x0000_s17415" name="Equation" r:id="rId3" imgW="3644900" imgH="431800" progId="Equation.COEE2">
                  <p:embed/>
                </p:oleObj>
              </mc:Choice>
              <mc:Fallback>
                <p:oleObj name="Equation" r:id="rId3" imgW="3644900" imgH="431800"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133600"/>
                        <a:ext cx="6034088" cy="7143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7" name="Object 3">
            <a:extLst>
              <a:ext uri="{FF2B5EF4-FFF2-40B4-BE49-F238E27FC236}">
                <a16:creationId xmlns:a16="http://schemas.microsoft.com/office/drawing/2014/main" id="{34AFA606-8112-6398-7CEF-813209166857}"/>
              </a:ext>
            </a:extLst>
          </p:cNvPr>
          <p:cNvGraphicFramePr>
            <a:graphicFrameLocks noChangeAspect="1"/>
          </p:cNvGraphicFramePr>
          <p:nvPr/>
        </p:nvGraphicFramePr>
        <p:xfrm>
          <a:off x="3522663" y="3048000"/>
          <a:ext cx="5543550" cy="795338"/>
        </p:xfrm>
        <a:graphic>
          <a:graphicData uri="http://schemas.openxmlformats.org/presentationml/2006/ole">
            <mc:AlternateContent xmlns:mc="http://schemas.openxmlformats.org/markup-compatibility/2006">
              <mc:Choice xmlns:v="urn:schemas-microsoft-com:vml" Requires="v">
                <p:oleObj spid="_x0000_s17416" name="Equation" r:id="rId5" imgW="3009900" imgH="431800" progId="Equation.COEE2">
                  <p:embed/>
                </p:oleObj>
              </mc:Choice>
              <mc:Fallback>
                <p:oleObj name="Equation" r:id="rId5" imgW="3009900" imgH="431800"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2663" y="3048000"/>
                        <a:ext cx="5543550" cy="79533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4">
            <a:extLst>
              <a:ext uri="{FF2B5EF4-FFF2-40B4-BE49-F238E27FC236}">
                <a16:creationId xmlns:a16="http://schemas.microsoft.com/office/drawing/2014/main" id="{1A30ADA3-6289-E6D6-4201-4D67356B7ACC}"/>
              </a:ext>
            </a:extLst>
          </p:cNvPr>
          <p:cNvGraphicFramePr>
            <a:graphicFrameLocks noChangeAspect="1"/>
          </p:cNvGraphicFramePr>
          <p:nvPr/>
        </p:nvGraphicFramePr>
        <p:xfrm>
          <a:off x="4267200" y="5029200"/>
          <a:ext cx="3276600" cy="842963"/>
        </p:xfrm>
        <a:graphic>
          <a:graphicData uri="http://schemas.openxmlformats.org/presentationml/2006/ole">
            <mc:AlternateContent xmlns:mc="http://schemas.openxmlformats.org/markup-compatibility/2006">
              <mc:Choice xmlns:v="urn:schemas-microsoft-com:vml" Requires="v">
                <p:oleObj spid="_x0000_s17417" name="Equation" r:id="rId7" imgW="1676400" imgH="431800" progId="Equation.COEE2">
                  <p:embed/>
                </p:oleObj>
              </mc:Choice>
              <mc:Fallback>
                <p:oleObj name="Equation" r:id="rId7" imgW="1676400" imgH="431800"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029200"/>
                        <a:ext cx="3276600" cy="8429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strVal val="2/3*#ppt_w"/>
                                          </p:val>
                                        </p:tav>
                                        <p:tav tm="100000">
                                          <p:val>
                                            <p:strVal val="#ppt_w"/>
                                          </p:val>
                                        </p:tav>
                                      </p:tavLst>
                                    </p:anim>
                                    <p:anim calcmode="lin" valueType="num">
                                      <p:cBhvr>
                                        <p:cTn id="8" dur="500" fill="hold"/>
                                        <p:tgtEl>
                                          <p:spTgt spid="62466"/>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62467"/>
                                        </p:tgtEl>
                                        <p:attrNameLst>
                                          <p:attrName>style.visibility</p:attrName>
                                        </p:attrNameLst>
                                      </p:cBhvr>
                                      <p:to>
                                        <p:strVal val="visible"/>
                                      </p:to>
                                    </p:set>
                                    <p:anim calcmode="lin" valueType="num">
                                      <p:cBhvr>
                                        <p:cTn id="13" dur="500" fill="hold"/>
                                        <p:tgtEl>
                                          <p:spTgt spid="62467"/>
                                        </p:tgtEl>
                                        <p:attrNameLst>
                                          <p:attrName>ppt_w</p:attrName>
                                        </p:attrNameLst>
                                      </p:cBhvr>
                                      <p:tavLst>
                                        <p:tav tm="0">
                                          <p:val>
                                            <p:strVal val="2/3*#ppt_w"/>
                                          </p:val>
                                        </p:tav>
                                        <p:tav tm="100000">
                                          <p:val>
                                            <p:strVal val="#ppt_w"/>
                                          </p:val>
                                        </p:tav>
                                      </p:tavLst>
                                    </p:anim>
                                    <p:anim calcmode="lin" valueType="num">
                                      <p:cBhvr>
                                        <p:cTn id="14" dur="500" fill="hold"/>
                                        <p:tgtEl>
                                          <p:spTgt spid="62467"/>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62468"/>
                                        </p:tgtEl>
                                        <p:attrNameLst>
                                          <p:attrName>style.visibility</p:attrName>
                                        </p:attrNameLst>
                                      </p:cBhvr>
                                      <p:to>
                                        <p:strVal val="visible"/>
                                      </p:to>
                                    </p:set>
                                    <p:anim calcmode="lin" valueType="num">
                                      <p:cBhvr>
                                        <p:cTn id="19" dur="500" fill="hold"/>
                                        <p:tgtEl>
                                          <p:spTgt spid="62468"/>
                                        </p:tgtEl>
                                        <p:attrNameLst>
                                          <p:attrName>ppt_w</p:attrName>
                                        </p:attrNameLst>
                                      </p:cBhvr>
                                      <p:tavLst>
                                        <p:tav tm="0">
                                          <p:val>
                                            <p:strVal val="2/3*#ppt_w"/>
                                          </p:val>
                                        </p:tav>
                                        <p:tav tm="100000">
                                          <p:val>
                                            <p:strVal val="#ppt_w"/>
                                          </p:val>
                                        </p:tav>
                                      </p:tavLst>
                                    </p:anim>
                                    <p:anim calcmode="lin" valueType="num">
                                      <p:cBhvr>
                                        <p:cTn id="20" dur="500" fill="hold"/>
                                        <p:tgtEl>
                                          <p:spTgt spid="6246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5025992-F5CC-04B3-1F8A-F30DC4647E1C}"/>
              </a:ext>
            </a:extLst>
          </p:cNvPr>
          <p:cNvSpPr>
            <a:spLocks noGrp="1" noChangeArrowheads="1"/>
          </p:cNvSpPr>
          <p:nvPr>
            <p:ph type="title"/>
          </p:nvPr>
        </p:nvSpPr>
        <p:spPr/>
        <p:txBody>
          <a:bodyPr/>
          <a:lstStyle/>
          <a:p>
            <a:pPr eaLnBrk="1" hangingPunct="1"/>
            <a:r>
              <a:rPr lang="en-US" altLang="en-US" sz="3200"/>
              <a:t>The Balanced-Budget Multiplier</a:t>
            </a:r>
          </a:p>
        </p:txBody>
      </p:sp>
      <p:sp>
        <p:nvSpPr>
          <p:cNvPr id="18435" name="Rectangle 3">
            <a:extLst>
              <a:ext uri="{FF2B5EF4-FFF2-40B4-BE49-F238E27FC236}">
                <a16:creationId xmlns:a16="http://schemas.microsoft.com/office/drawing/2014/main" id="{3C718BD0-5EF6-13BA-DAC4-5B08B680F0F5}"/>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a:t>The </a:t>
            </a:r>
            <a:r>
              <a:rPr lang="en-US" altLang="en-US" b="1" i="1"/>
              <a:t>balanced-budget multiplier</a:t>
            </a:r>
            <a:r>
              <a:rPr lang="en-US" altLang="en-US"/>
              <a:t> is the ratio of change in the equilibrium level of output to a change in government spending where the change in government spending is balanced by a change in taxes so as not to create any deficit.</a:t>
            </a:r>
          </a:p>
          <a:p>
            <a:pPr eaLnBrk="1" hangingPunct="1">
              <a:buFont typeface="Wingdings" panose="05000000000000000000" pitchFamily="2" charset="2"/>
              <a:buNone/>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4A4CDCC-F64F-3259-CF83-BCC2F9C20E80}"/>
              </a:ext>
            </a:extLst>
          </p:cNvPr>
          <p:cNvSpPr>
            <a:spLocks noGrp="1" noChangeArrowheads="1"/>
          </p:cNvSpPr>
          <p:nvPr>
            <p:ph type="title"/>
          </p:nvPr>
        </p:nvSpPr>
        <p:spPr/>
        <p:txBody>
          <a:bodyPr/>
          <a:lstStyle/>
          <a:p>
            <a:pPr eaLnBrk="1" hangingPunct="1"/>
            <a:r>
              <a:rPr lang="en-US" altLang="en-US" sz="3200"/>
              <a:t>Fiscal Policy Multipliers</a:t>
            </a:r>
          </a:p>
        </p:txBody>
      </p:sp>
      <p:sp>
        <p:nvSpPr>
          <p:cNvPr id="19459" name="Rectangle 3">
            <a:extLst>
              <a:ext uri="{FF2B5EF4-FFF2-40B4-BE49-F238E27FC236}">
                <a16:creationId xmlns:a16="http://schemas.microsoft.com/office/drawing/2014/main" id="{E8DE6116-1C76-8C0A-BE9E-F866DCDCD4E3}"/>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000"/>
              <a:t>Summary of Fiscal Multiplier</a:t>
            </a:r>
          </a:p>
        </p:txBody>
      </p:sp>
      <p:graphicFrame>
        <p:nvGraphicFramePr>
          <p:cNvPr id="10" name="Group 49">
            <a:extLst>
              <a:ext uri="{FF2B5EF4-FFF2-40B4-BE49-F238E27FC236}">
                <a16:creationId xmlns:a16="http://schemas.microsoft.com/office/drawing/2014/main" id="{0D5553C3-035F-DC8E-7DF4-7F5190417B0E}"/>
              </a:ext>
            </a:extLst>
          </p:cNvPr>
          <p:cNvGraphicFramePr>
            <a:graphicFrameLocks noGrp="1"/>
          </p:cNvGraphicFramePr>
          <p:nvPr/>
        </p:nvGraphicFramePr>
        <p:xfrm>
          <a:off x="1981200" y="1917700"/>
          <a:ext cx="8458200" cy="4551366"/>
        </p:xfrm>
        <a:graphic>
          <a:graphicData uri="http://schemas.openxmlformats.org/drawingml/2006/table">
            <a:tbl>
              <a:tblPr/>
              <a:tblGrid>
                <a:gridCol w="1581150">
                  <a:extLst>
                    <a:ext uri="{9D8B030D-6E8A-4147-A177-3AD203B41FA5}">
                      <a16:colId xmlns:a16="http://schemas.microsoft.com/office/drawing/2014/main" val="20000"/>
                    </a:ext>
                  </a:extLst>
                </a:gridCol>
                <a:gridCol w="337185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45150">
                <a:tc gridSpan="4">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1" i="0" u="none" strike="noStrike" cap="none" normalizeH="0" baseline="0" dirty="0">
                        <a:ln>
                          <a:noFill/>
                        </a:ln>
                        <a:solidFill>
                          <a:schemeClr val="tx1"/>
                        </a:solidFill>
                        <a:effectLst>
                          <a:outerShdw blurRad="38100" dist="38100" dir="2700000" algn="tl">
                            <a:srgbClr val="FFFFFF"/>
                          </a:outerShdw>
                        </a:effectLst>
                        <a:latin typeface="Arial" charset="0"/>
                      </a:endParaRPr>
                    </a:p>
                  </a:txBody>
                  <a:tcPr marT="45713" marB="45713"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10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1" i="0" u="none" strike="noStrike" cap="none" normalizeH="0" baseline="0" dirty="0">
                        <a:ln>
                          <a:noFill/>
                        </a:ln>
                        <a:solidFill>
                          <a:schemeClr val="tx1"/>
                        </a:solidFill>
                        <a:effectLst>
                          <a:outerShdw blurRad="38100" dist="38100" dir="2700000" algn="tl">
                            <a:srgbClr val="FFFFFF"/>
                          </a:outerShdw>
                        </a:effectLst>
                        <a:latin typeface="Arial" charset="0"/>
                      </a:endParaRP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b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b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POLICY STIMULUS</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b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b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MULTIPLIER</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FINAL IMPACT ON</a:t>
                      </a:r>
                      <a:b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br>
                      <a:r>
                        <a:rPr kumimoji="0" lang="en-US" sz="1600" b="1" i="0" u="none" strike="noStrike" cap="none" normalizeH="0" baseline="0" dirty="0">
                          <a:ln>
                            <a:noFill/>
                          </a:ln>
                          <a:solidFill>
                            <a:schemeClr val="tx1"/>
                          </a:solidFill>
                          <a:effectLst>
                            <a:outerShdw blurRad="38100" dist="38100" dir="2700000" algn="tl">
                              <a:srgbClr val="FFFFFF"/>
                            </a:outerShdw>
                          </a:effectLst>
                          <a:latin typeface="Arial" charset="0"/>
                        </a:rPr>
                        <a:t>EQUILIBRIUM </a:t>
                      </a:r>
                      <a:r>
                        <a:rPr kumimoji="0" lang="en-US" sz="1600" b="1" i="1" u="none" strike="noStrike" cap="none" normalizeH="0" baseline="0" dirty="0">
                          <a:ln>
                            <a:noFill/>
                          </a:ln>
                          <a:solidFill>
                            <a:schemeClr val="tx1"/>
                          </a:solidFill>
                          <a:effectLst>
                            <a:outerShdw blurRad="38100" dist="38100" dir="2700000" algn="tl">
                              <a:srgbClr val="FFFFFF"/>
                            </a:outerShdw>
                          </a:effectLst>
                          <a:latin typeface="Arial" charset="0"/>
                        </a:rPr>
                        <a:t>Y</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alpha val="50000"/>
                      </a:srgbClr>
                    </a:solidFill>
                  </a:tcPr>
                </a:tc>
                <a:extLst>
                  <a:ext uri="{0D108BD9-81ED-4DB2-BD59-A6C34878D82A}">
                    <a16:rowId xmlns:a16="http://schemas.microsoft.com/office/drawing/2014/main" val="10001"/>
                  </a:ext>
                </a:extLst>
              </a:tr>
              <a:tr h="914385">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Government-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spending</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multiplier</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Increase or decrease in the</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level of government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purchases:</a:t>
                      </a:r>
                    </a:p>
                  </a:txBody>
                  <a:tcPr marT="45713" marB="45713"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2"/>
                  </a:ext>
                </a:extLst>
              </a:tr>
              <a:tr h="36574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3"/>
                  </a:ext>
                </a:extLst>
              </a:tr>
              <a:tr h="69252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Tax multiplier</a:t>
                      </a: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Increase or decrease in the</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level of net taxes:  </a:t>
                      </a: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4"/>
                  </a:ext>
                </a:extLst>
              </a:tr>
              <a:tr h="365746">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endParaRPr>
                    </a:p>
                  </a:txBody>
                  <a:tcPr marT="45713" marB="45713" horzOverflow="overflow">
                    <a:lnL cap="flat">
                      <a:noFill/>
                    </a:lnL>
                    <a:lnR cap="flat">
                      <a:noFill/>
                    </a:lnR>
                    <a:lnT cap="flat">
                      <a:noFill/>
                    </a:lnT>
                    <a:lnB cap="flat">
                      <a:noFill/>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5"/>
                  </a:ext>
                </a:extLst>
              </a:tr>
              <a:tr h="1188705">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Balanced-budget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multiplier</a:t>
                      </a:r>
                    </a:p>
                  </a:txBody>
                  <a:tcPr marT="45713" marB="45713"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25000"/>
                        </a:spcBef>
                        <a:spcAft>
                          <a:spcPct val="25000"/>
                        </a:spcAft>
                        <a:buClrTx/>
                        <a:buSzTx/>
                        <a:buFontTx/>
                        <a:buNone/>
                        <a:tabLst/>
                      </a:pP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Simultaneous balanced-budget</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increase or decrease in the</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level of government purchases</a:t>
                      </a:r>
                      <a:b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br>
                      <a:r>
                        <a:rPr kumimoji="0" lang="en-US" sz="1800" b="0" i="0" u="none" strike="noStrike" cap="none" normalizeH="0" baseline="0" dirty="0">
                          <a:ln>
                            <a:noFill/>
                          </a:ln>
                          <a:solidFill>
                            <a:schemeClr val="bg1"/>
                          </a:solidFill>
                          <a:effectLst>
                            <a:outerShdw blurRad="38100" dist="38100" dir="2700000" algn="tl">
                              <a:srgbClr val="000000"/>
                            </a:outerShdw>
                          </a:effectLst>
                          <a:latin typeface="Arial" charset="0"/>
                        </a:rPr>
                        <a:t>and net taxes:  </a:t>
                      </a:r>
                    </a:p>
                  </a:txBody>
                  <a:tcPr marT="45713" marB="45713"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br>
                        <a:rPr kumimoji="0" lang="en-US" sz="2400" b="0" i="0" u="none" strike="noStrike" cap="none" normalizeH="0" baseline="0" dirty="0">
                          <a:ln>
                            <a:noFill/>
                          </a:ln>
                          <a:solidFill>
                            <a:schemeClr val="bg1"/>
                          </a:solidFill>
                          <a:effectLst>
                            <a:outerShdw blurRad="38100" dist="38100" dir="2700000" algn="tl">
                              <a:srgbClr val="C0C0C0"/>
                            </a:outerShdw>
                          </a:effectLst>
                          <a:latin typeface="Times New Roman" pitchFamily="18" charset="0"/>
                        </a:rPr>
                      </a:br>
                      <a:r>
                        <a:rPr kumimoji="0" lang="en-US" sz="24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1</a:t>
                      </a:r>
                    </a:p>
                  </a:txBody>
                  <a:tcPr marT="45713" marB="45713"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5000"/>
                        </a:spcBef>
                        <a:spcAft>
                          <a:spcPct val="25000"/>
                        </a:spcAft>
                        <a:buClrTx/>
                        <a:buSzTx/>
                        <a:buFontTx/>
                        <a:buNone/>
                        <a:tabLst/>
                      </a:pPr>
                      <a:endParaRPr kumimoji="0" lang="en-US" sz="1800" b="0" i="0" u="none" strike="noStrike" cap="none" normalizeH="0" baseline="0" dirty="0">
                        <a:ln>
                          <a:noFill/>
                        </a:ln>
                        <a:solidFill>
                          <a:schemeClr val="bg1"/>
                        </a:solidFill>
                        <a:effectLst>
                          <a:outerShdw blurRad="38100" dist="38100" dir="2700000" algn="tl">
                            <a:srgbClr val="C0C0C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11" name="Object 9">
            <a:extLst>
              <a:ext uri="{FF2B5EF4-FFF2-40B4-BE49-F238E27FC236}">
                <a16:creationId xmlns:a16="http://schemas.microsoft.com/office/drawing/2014/main" id="{F077F9AE-E61B-4F4B-1C58-A76D0683BF6F}"/>
              </a:ext>
            </a:extLst>
          </p:cNvPr>
          <p:cNvGraphicFramePr>
            <a:graphicFrameLocks noChangeAspect="1"/>
          </p:cNvGraphicFramePr>
          <p:nvPr/>
        </p:nvGraphicFramePr>
        <p:xfrm>
          <a:off x="7315200" y="3124200"/>
          <a:ext cx="685800" cy="685800"/>
        </p:xfrm>
        <a:graphic>
          <a:graphicData uri="http://schemas.openxmlformats.org/presentationml/2006/ole">
            <mc:AlternateContent xmlns:mc="http://schemas.openxmlformats.org/markup-compatibility/2006">
              <mc:Choice xmlns:v="urn:schemas-microsoft-com:vml" Requires="v">
                <p:oleObj spid="_x0000_s19496" name="Equation" r:id="rId3" imgW="393529" imgH="393529" progId="Equation.COEE2">
                  <p:embed/>
                </p:oleObj>
              </mc:Choice>
              <mc:Fallback>
                <p:oleObj name="Equation" r:id="rId3" imgW="393529" imgH="393529" progId="Equation.COEE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124200"/>
                        <a:ext cx="6858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a:extLst>
              <a:ext uri="{FF2B5EF4-FFF2-40B4-BE49-F238E27FC236}">
                <a16:creationId xmlns:a16="http://schemas.microsoft.com/office/drawing/2014/main" id="{2E964765-7297-482C-F092-401E3577C325}"/>
              </a:ext>
            </a:extLst>
          </p:cNvPr>
          <p:cNvGraphicFramePr>
            <a:graphicFrameLocks noChangeAspect="1"/>
          </p:cNvGraphicFramePr>
          <p:nvPr/>
        </p:nvGraphicFramePr>
        <p:xfrm>
          <a:off x="7239000" y="4267200"/>
          <a:ext cx="762000" cy="590550"/>
        </p:xfrm>
        <a:graphic>
          <a:graphicData uri="http://schemas.openxmlformats.org/presentationml/2006/ole">
            <mc:AlternateContent xmlns:mc="http://schemas.openxmlformats.org/markup-compatibility/2006">
              <mc:Choice xmlns:v="urn:schemas-microsoft-com:vml" Requires="v">
                <p:oleObj spid="_x0000_s19497" name="Equation" r:id="rId5" imgW="507780" imgH="393529" progId="Equation.COEE2">
                  <p:embed/>
                </p:oleObj>
              </mc:Choice>
              <mc:Fallback>
                <p:oleObj name="Equation" r:id="rId5" imgW="507780" imgH="393529" progId="Equation.COEE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267200"/>
                        <a:ext cx="762000" cy="590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1">
            <a:extLst>
              <a:ext uri="{FF2B5EF4-FFF2-40B4-BE49-F238E27FC236}">
                <a16:creationId xmlns:a16="http://schemas.microsoft.com/office/drawing/2014/main" id="{F3AE8DDD-DDBA-DA89-407E-ECA4637C47D0}"/>
              </a:ext>
            </a:extLst>
          </p:cNvPr>
          <p:cNvGraphicFramePr>
            <a:graphicFrameLocks noChangeAspect="1"/>
          </p:cNvGraphicFramePr>
          <p:nvPr/>
        </p:nvGraphicFramePr>
        <p:xfrm>
          <a:off x="8839200" y="3048000"/>
          <a:ext cx="1143000" cy="655638"/>
        </p:xfrm>
        <a:graphic>
          <a:graphicData uri="http://schemas.openxmlformats.org/presentationml/2006/ole">
            <mc:AlternateContent xmlns:mc="http://schemas.openxmlformats.org/markup-compatibility/2006">
              <mc:Choice xmlns:v="urn:schemas-microsoft-com:vml" Requires="v">
                <p:oleObj spid="_x0000_s19498" name="Equation" r:id="rId7" imgW="685800" imgH="393700" progId="Equation.COEE2">
                  <p:embed/>
                </p:oleObj>
              </mc:Choice>
              <mc:Fallback>
                <p:oleObj name="Equation" r:id="rId7" imgW="685800" imgH="393700" progId="Equation.COEE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9200" y="3048000"/>
                        <a:ext cx="1143000" cy="655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2">
            <a:extLst>
              <a:ext uri="{FF2B5EF4-FFF2-40B4-BE49-F238E27FC236}">
                <a16:creationId xmlns:a16="http://schemas.microsoft.com/office/drawing/2014/main" id="{9EAF147D-6EC3-4E63-ABC3-C6AD234B177D}"/>
              </a:ext>
            </a:extLst>
          </p:cNvPr>
          <p:cNvGraphicFramePr>
            <a:graphicFrameLocks noChangeAspect="1"/>
          </p:cNvGraphicFramePr>
          <p:nvPr/>
        </p:nvGraphicFramePr>
        <p:xfrm>
          <a:off x="8686800" y="4267200"/>
          <a:ext cx="1219200" cy="600075"/>
        </p:xfrm>
        <a:graphic>
          <a:graphicData uri="http://schemas.openxmlformats.org/presentationml/2006/ole">
            <mc:AlternateContent xmlns:mc="http://schemas.openxmlformats.org/markup-compatibility/2006">
              <mc:Choice xmlns:v="urn:schemas-microsoft-com:vml" Requires="v">
                <p:oleObj spid="_x0000_s19499" name="Equation" r:id="rId9" imgW="799753" imgH="393529" progId="Equation.COEE2">
                  <p:embed/>
                </p:oleObj>
              </mc:Choice>
              <mc:Fallback>
                <p:oleObj name="Equation" r:id="rId9" imgW="799753" imgH="393529" progId="Equation.COEE2">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6800" y="4267200"/>
                        <a:ext cx="1219200" cy="600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a:extLst>
              <a:ext uri="{FF2B5EF4-FFF2-40B4-BE49-F238E27FC236}">
                <a16:creationId xmlns:a16="http://schemas.microsoft.com/office/drawing/2014/main" id="{10820DB1-30B7-6F36-C385-27C581A372A6}"/>
              </a:ext>
            </a:extLst>
          </p:cNvPr>
          <p:cNvGraphicFramePr>
            <a:graphicFrameLocks noChangeAspect="1"/>
          </p:cNvGraphicFramePr>
          <p:nvPr/>
        </p:nvGraphicFramePr>
        <p:xfrm>
          <a:off x="8991600" y="5638800"/>
          <a:ext cx="457200" cy="296863"/>
        </p:xfrm>
        <a:graphic>
          <a:graphicData uri="http://schemas.openxmlformats.org/presentationml/2006/ole">
            <mc:AlternateContent xmlns:mc="http://schemas.openxmlformats.org/markup-compatibility/2006">
              <mc:Choice xmlns:v="urn:schemas-microsoft-com:vml" Requires="v">
                <p:oleObj spid="_x0000_s19500" name="Equation" r:id="rId11" imgW="253780" imgH="164957" progId="Equation.COEE2">
                  <p:embed/>
                </p:oleObj>
              </mc:Choice>
              <mc:Fallback>
                <p:oleObj name="Equation" r:id="rId11" imgW="253780" imgH="164957" progId="Equation.COEE2">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1600" y="5638800"/>
                        <a:ext cx="457200" cy="2968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499"/>
                                          </p:stCondLst>
                                        </p:cTn>
                                        <p:tgtEl>
                                          <p:spTgt spid="14"/>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nodeType="after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3E77654-5D16-2121-88A8-30FB60E192F1}"/>
              </a:ext>
            </a:extLst>
          </p:cNvPr>
          <p:cNvSpPr>
            <a:spLocks noGrp="1"/>
          </p:cNvSpPr>
          <p:nvPr>
            <p:ph type="title"/>
          </p:nvPr>
        </p:nvSpPr>
        <p:spPr/>
        <p:txBody>
          <a:bodyPr/>
          <a:lstStyle/>
          <a:p>
            <a:pPr eaLnBrk="1" hangingPunct="1"/>
            <a:r>
              <a:rPr lang="en-US" altLang="en-US" sz="3200"/>
              <a:t>The Balanced-Budget Multiplier</a:t>
            </a:r>
          </a:p>
        </p:txBody>
      </p:sp>
      <p:sp>
        <p:nvSpPr>
          <p:cNvPr id="20483" name="Content Placeholder 2">
            <a:extLst>
              <a:ext uri="{FF2B5EF4-FFF2-40B4-BE49-F238E27FC236}">
                <a16:creationId xmlns:a16="http://schemas.microsoft.com/office/drawing/2014/main" id="{716F70D7-FFEF-D8D0-C1E5-81B0AEE86876}"/>
              </a:ext>
            </a:extLst>
          </p:cNvPr>
          <p:cNvSpPr>
            <a:spLocks noGrp="1"/>
          </p:cNvSpPr>
          <p:nvPr>
            <p:ph idx="1"/>
          </p:nvPr>
        </p:nvSpPr>
        <p:spPr/>
        <p:txBody>
          <a:bodyPr/>
          <a:lstStyle/>
          <a:p>
            <a:pPr eaLnBrk="1" hangingPunct="1">
              <a:buFont typeface="Wingdings" panose="05000000000000000000" pitchFamily="2" charset="2"/>
              <a:buNone/>
            </a:pPr>
            <a:r>
              <a:rPr lang="en-US" altLang="en-US" sz="1400"/>
              <a:t>Balanced Budget Multiplier</a:t>
            </a:r>
          </a:p>
        </p:txBody>
      </p:sp>
      <p:sp>
        <p:nvSpPr>
          <p:cNvPr id="4" name="Rectangle 3">
            <a:extLst>
              <a:ext uri="{FF2B5EF4-FFF2-40B4-BE49-F238E27FC236}">
                <a16:creationId xmlns:a16="http://schemas.microsoft.com/office/drawing/2014/main" id="{B3A9CE31-E35B-D290-3EFB-63791CE7B8F2}"/>
              </a:ext>
            </a:extLst>
          </p:cNvPr>
          <p:cNvSpPr txBox="1">
            <a:spLocks noChangeArrowheads="1"/>
          </p:cNvSpPr>
          <p:nvPr/>
        </p:nvSpPr>
        <p:spPr bwMode="auto">
          <a:xfrm>
            <a:off x="2438400" y="2286000"/>
            <a:ext cx="7315200" cy="609600"/>
          </a:xfrm>
          <a:prstGeom prst="rect">
            <a:avLst/>
          </a:prstGeom>
          <a:noFill/>
          <a:ln w="9525">
            <a:noFill/>
            <a:miter lim="800000"/>
            <a:headEnd/>
            <a:tailEnd/>
          </a:ln>
        </p:spPr>
        <p:txBody>
          <a:bodyPr/>
          <a:lstStyle/>
          <a:p>
            <a:pPr marL="449263" indent="-449263" eaLnBrk="1" fontAlgn="auto" hangingPunct="1">
              <a:spcBef>
                <a:spcPct val="20000"/>
              </a:spcBef>
              <a:spcAft>
                <a:spcPts val="0"/>
              </a:spcAft>
              <a:buClr>
                <a:schemeClr val="folHlink"/>
              </a:buClr>
              <a:buSzPct val="60000"/>
              <a:buFont typeface="Wingdings" pitchFamily="2" charset="2"/>
              <a:buChar char="n"/>
              <a:defRPr/>
            </a:pPr>
            <a:r>
              <a:rPr lang="en-US" sz="2000" kern="0" dirty="0">
                <a:latin typeface="+mn-lt"/>
              </a:rPr>
              <a:t>If we combine the effects of the government spending multiplier and the tax multiplier, we obtain:</a:t>
            </a:r>
          </a:p>
        </p:txBody>
      </p:sp>
      <p:graphicFrame>
        <p:nvGraphicFramePr>
          <p:cNvPr id="5" name="Object 2">
            <a:extLst>
              <a:ext uri="{FF2B5EF4-FFF2-40B4-BE49-F238E27FC236}">
                <a16:creationId xmlns:a16="http://schemas.microsoft.com/office/drawing/2014/main" id="{D44C01D0-A977-BECA-24C5-D426E0C67B13}"/>
              </a:ext>
            </a:extLst>
          </p:cNvPr>
          <p:cNvGraphicFramePr>
            <a:graphicFrameLocks noChangeAspect="1"/>
          </p:cNvGraphicFramePr>
          <p:nvPr/>
        </p:nvGraphicFramePr>
        <p:xfrm>
          <a:off x="4022725" y="2987675"/>
          <a:ext cx="1643063" cy="822325"/>
        </p:xfrm>
        <a:graphic>
          <a:graphicData uri="http://schemas.openxmlformats.org/presentationml/2006/ole">
            <mc:AlternateContent xmlns:mc="http://schemas.openxmlformats.org/markup-compatibility/2006">
              <mc:Choice xmlns:v="urn:schemas-microsoft-com:vml" Requires="v">
                <p:oleObj spid="_x0000_s20495" name="Equation" r:id="rId3" imgW="787058" imgH="393529" progId="Equation.COEE2">
                  <p:embed/>
                </p:oleObj>
              </mc:Choice>
              <mc:Fallback>
                <p:oleObj name="Equation" r:id="rId3" imgW="787058" imgH="393529"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2987675"/>
                        <a:ext cx="1643063" cy="82232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5">
            <a:extLst>
              <a:ext uri="{FF2B5EF4-FFF2-40B4-BE49-F238E27FC236}">
                <a16:creationId xmlns:a16="http://schemas.microsoft.com/office/drawing/2014/main" id="{7A5BDABE-F909-4411-5A2D-C96E75328F1C}"/>
              </a:ext>
            </a:extLst>
          </p:cNvPr>
          <p:cNvSpPr txBox="1">
            <a:spLocks noChangeArrowheads="1"/>
          </p:cNvSpPr>
          <p:nvPr/>
        </p:nvSpPr>
        <p:spPr bwMode="auto">
          <a:xfrm>
            <a:off x="5791200" y="3200400"/>
            <a:ext cx="569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Arial" panose="020B0604020202020204" pitchFamily="34" charset="0"/>
              </a:rPr>
              <a:t>and</a:t>
            </a:r>
          </a:p>
        </p:txBody>
      </p:sp>
      <p:graphicFrame>
        <p:nvGraphicFramePr>
          <p:cNvPr id="7" name="Object 3">
            <a:extLst>
              <a:ext uri="{FF2B5EF4-FFF2-40B4-BE49-F238E27FC236}">
                <a16:creationId xmlns:a16="http://schemas.microsoft.com/office/drawing/2014/main" id="{6D676673-E2E2-5337-277B-460C33B3A5C7}"/>
              </a:ext>
            </a:extLst>
          </p:cNvPr>
          <p:cNvGraphicFramePr>
            <a:graphicFrameLocks noChangeAspect="1"/>
          </p:cNvGraphicFramePr>
          <p:nvPr/>
        </p:nvGraphicFramePr>
        <p:xfrm>
          <a:off x="6583363" y="2971800"/>
          <a:ext cx="1843087" cy="828675"/>
        </p:xfrm>
        <a:graphic>
          <a:graphicData uri="http://schemas.openxmlformats.org/presentationml/2006/ole">
            <mc:AlternateContent xmlns:mc="http://schemas.openxmlformats.org/markup-compatibility/2006">
              <mc:Choice xmlns:v="urn:schemas-microsoft-com:vml" Requires="v">
                <p:oleObj spid="_x0000_s20496" name="Equation" r:id="rId5" imgW="875920" imgH="393529" progId="Equation.COEE2">
                  <p:embed/>
                </p:oleObj>
              </mc:Choice>
              <mc:Fallback>
                <p:oleObj name="Equation" r:id="rId5" imgW="875920" imgH="393529"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3363" y="2971800"/>
                        <a:ext cx="1843087" cy="8286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7">
            <a:extLst>
              <a:ext uri="{FF2B5EF4-FFF2-40B4-BE49-F238E27FC236}">
                <a16:creationId xmlns:a16="http://schemas.microsoft.com/office/drawing/2014/main" id="{C60BD3C4-AC21-03C1-9F4C-F3CE36C19BE9}"/>
              </a:ext>
            </a:extLst>
          </p:cNvPr>
          <p:cNvSpPr>
            <a:spLocks noChangeArrowheads="1"/>
          </p:cNvSpPr>
          <p:nvPr/>
        </p:nvSpPr>
        <p:spPr bwMode="auto">
          <a:xfrm>
            <a:off x="8382000" y="2895600"/>
            <a:ext cx="1752600" cy="1143000"/>
          </a:xfrm>
          <a:prstGeom prst="leftArrowCallout">
            <a:avLst>
              <a:gd name="adj1" fmla="val 21111"/>
              <a:gd name="adj2" fmla="val 14722"/>
              <a:gd name="adj3" fmla="val 19635"/>
              <a:gd name="adj4" fmla="val 81792"/>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i="1">
                <a:latin typeface="Tahoma" panose="020B0604030504040204" pitchFamily="34" charset="0"/>
              </a:rPr>
              <a:t>Tax</a:t>
            </a:r>
            <a:br>
              <a:rPr lang="en-US" altLang="en-US" sz="1800" i="1">
                <a:latin typeface="Tahoma" panose="020B0604030504040204" pitchFamily="34" charset="0"/>
              </a:rPr>
            </a:br>
            <a:r>
              <a:rPr lang="en-US" altLang="en-US" sz="1800" i="1">
                <a:latin typeface="Tahoma" panose="020B0604030504040204" pitchFamily="34" charset="0"/>
              </a:rPr>
              <a:t>multiplier</a:t>
            </a:r>
          </a:p>
        </p:txBody>
      </p:sp>
      <p:grpSp>
        <p:nvGrpSpPr>
          <p:cNvPr id="9" name="Group 8">
            <a:extLst>
              <a:ext uri="{FF2B5EF4-FFF2-40B4-BE49-F238E27FC236}">
                <a16:creationId xmlns:a16="http://schemas.microsoft.com/office/drawing/2014/main" id="{7A458568-A3BF-932A-0074-F50E8B10FFC7}"/>
              </a:ext>
            </a:extLst>
          </p:cNvPr>
          <p:cNvGrpSpPr>
            <a:grpSpLocks/>
          </p:cNvGrpSpPr>
          <p:nvPr/>
        </p:nvGrpSpPr>
        <p:grpSpPr bwMode="auto">
          <a:xfrm>
            <a:off x="1828800" y="2897188"/>
            <a:ext cx="2209800" cy="1143000"/>
            <a:chOff x="144" y="2016"/>
            <a:chExt cx="1344" cy="720"/>
          </a:xfrm>
        </p:grpSpPr>
        <p:sp>
          <p:nvSpPr>
            <p:cNvPr id="20493" name="AutoShape 9">
              <a:extLst>
                <a:ext uri="{FF2B5EF4-FFF2-40B4-BE49-F238E27FC236}">
                  <a16:creationId xmlns:a16="http://schemas.microsoft.com/office/drawing/2014/main" id="{4173DEEE-08BE-192F-DD84-D403E1A498FE}"/>
                </a:ext>
              </a:extLst>
            </p:cNvPr>
            <p:cNvSpPr>
              <a:spLocks noChangeArrowheads="1"/>
            </p:cNvSpPr>
            <p:nvPr/>
          </p:nvSpPr>
          <p:spPr bwMode="auto">
            <a:xfrm rot="-10775250">
              <a:off x="192" y="2016"/>
              <a:ext cx="1296" cy="720"/>
            </a:xfrm>
            <a:prstGeom prst="leftArrowCallout">
              <a:avLst>
                <a:gd name="adj1" fmla="val 21111"/>
                <a:gd name="adj2" fmla="val 14722"/>
                <a:gd name="adj3" fmla="val 23050"/>
                <a:gd name="adj4" fmla="val 83454"/>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1800" i="1">
                <a:solidFill>
                  <a:srgbClr val="FFFFBD"/>
                </a:solidFill>
                <a:latin typeface="Tahoma" panose="020B0604030504040204" pitchFamily="34" charset="0"/>
              </a:endParaRPr>
            </a:p>
          </p:txBody>
        </p:sp>
        <p:sp>
          <p:nvSpPr>
            <p:cNvPr id="20494" name="Text Box 10">
              <a:extLst>
                <a:ext uri="{FF2B5EF4-FFF2-40B4-BE49-F238E27FC236}">
                  <a16:creationId xmlns:a16="http://schemas.microsoft.com/office/drawing/2014/main" id="{2126B731-1214-E632-0A05-BBA0C5A14B8C}"/>
                </a:ext>
              </a:extLst>
            </p:cNvPr>
            <p:cNvSpPr txBox="1">
              <a:spLocks noChangeArrowheads="1"/>
            </p:cNvSpPr>
            <p:nvPr/>
          </p:nvSpPr>
          <p:spPr bwMode="auto">
            <a:xfrm>
              <a:off x="144" y="2016"/>
              <a:ext cx="854" cy="582"/>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i="1">
                  <a:latin typeface="Tahoma" panose="020B0604030504040204" pitchFamily="34" charset="0"/>
                </a:rPr>
                <a:t>Multiplier of</a:t>
              </a:r>
              <a:br>
                <a:rPr lang="en-US" altLang="en-US" sz="1800" i="1">
                  <a:latin typeface="Tahoma" panose="020B0604030504040204" pitchFamily="34" charset="0"/>
                </a:rPr>
              </a:br>
              <a:r>
                <a:rPr lang="en-US" altLang="en-US" sz="1800" i="1">
                  <a:latin typeface="Tahoma" panose="020B0604030504040204" pitchFamily="34" charset="0"/>
                </a:rPr>
                <a:t>government</a:t>
              </a:r>
              <a:br>
                <a:rPr lang="en-US" altLang="en-US" sz="1800" i="1">
                  <a:latin typeface="Tahoma" panose="020B0604030504040204" pitchFamily="34" charset="0"/>
                </a:rPr>
              </a:br>
              <a:r>
                <a:rPr lang="en-US" altLang="en-US" sz="1800" i="1">
                  <a:latin typeface="Tahoma" panose="020B0604030504040204" pitchFamily="34" charset="0"/>
                </a:rPr>
                <a:t>spending</a:t>
              </a:r>
            </a:p>
          </p:txBody>
        </p:sp>
      </p:grpSp>
      <p:graphicFrame>
        <p:nvGraphicFramePr>
          <p:cNvPr id="12" name="Object 4">
            <a:extLst>
              <a:ext uri="{FF2B5EF4-FFF2-40B4-BE49-F238E27FC236}">
                <a16:creationId xmlns:a16="http://schemas.microsoft.com/office/drawing/2014/main" id="{460B8D70-8CA7-BB9E-E6A5-1E4346CB8003}"/>
              </a:ext>
            </a:extLst>
          </p:cNvPr>
          <p:cNvGraphicFramePr>
            <a:graphicFrameLocks noChangeAspect="1"/>
          </p:cNvGraphicFramePr>
          <p:nvPr/>
        </p:nvGraphicFramePr>
        <p:xfrm>
          <a:off x="4102100" y="4187825"/>
          <a:ext cx="3987800" cy="917575"/>
        </p:xfrm>
        <a:graphic>
          <a:graphicData uri="http://schemas.openxmlformats.org/presentationml/2006/ole">
            <mc:AlternateContent xmlns:mc="http://schemas.openxmlformats.org/markup-compatibility/2006">
              <mc:Choice xmlns:v="urn:schemas-microsoft-com:vml" Requires="v">
                <p:oleObj spid="_x0000_s20497" name="Equation" r:id="rId7" imgW="1714500" imgH="393700" progId="Equation.COEE2">
                  <p:embed/>
                </p:oleObj>
              </mc:Choice>
              <mc:Fallback>
                <p:oleObj name="Equation" r:id="rId7" imgW="1714500" imgH="393700"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2100" y="4187825"/>
                        <a:ext cx="3987800" cy="9175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a:extLst>
              <a:ext uri="{FF2B5EF4-FFF2-40B4-BE49-F238E27FC236}">
                <a16:creationId xmlns:a16="http://schemas.microsoft.com/office/drawing/2014/main" id="{240C74FB-8210-1B71-25DA-23D5AB441A6A}"/>
              </a:ext>
            </a:extLst>
          </p:cNvPr>
          <p:cNvSpPr>
            <a:spLocks noChangeArrowheads="1"/>
          </p:cNvSpPr>
          <p:nvPr/>
        </p:nvSpPr>
        <p:spPr bwMode="auto">
          <a:xfrm>
            <a:off x="2438400" y="5181600"/>
            <a:ext cx="7581900" cy="1219200"/>
          </a:xfrm>
          <a:prstGeom prst="rect">
            <a:avLst/>
          </a:prstGeom>
          <a:noFill/>
          <a:ln w="9525">
            <a:noFill/>
            <a:miter lim="800000"/>
            <a:headEnd/>
            <a:tailEnd/>
          </a:ln>
          <a:effectLst/>
        </p:spPr>
        <p:txBody>
          <a:bodyPr/>
          <a:lstStyle/>
          <a:p>
            <a:pPr marL="449263" indent="-449263" eaLnBrk="1" fontAlgn="auto" hangingPunct="1">
              <a:spcBef>
                <a:spcPct val="30000"/>
              </a:spcBef>
              <a:spcAft>
                <a:spcPts val="0"/>
              </a:spcAft>
              <a:buClr>
                <a:schemeClr val="tx1"/>
              </a:buClr>
              <a:buFontTx/>
              <a:buChar char="•"/>
              <a:defRPr/>
            </a:pPr>
            <a:r>
              <a:rPr lang="en-US" dirty="0">
                <a:effectLst>
                  <a:outerShdw blurRad="38100" dist="38100" dir="2700000" algn="tl">
                    <a:srgbClr val="C0C0C0"/>
                  </a:outerShdw>
                </a:effectLst>
                <a:latin typeface="Arial" charset="0"/>
              </a:rPr>
              <a:t>A simultaneous increase in government spending by $1 and lump-sum taxes by $1 will increase equilibrium income by $1.</a:t>
            </a:r>
          </a:p>
        </p:txBody>
      </p:sp>
      <p:sp>
        <p:nvSpPr>
          <p:cNvPr id="14" name="Text Box 13">
            <a:extLst>
              <a:ext uri="{FF2B5EF4-FFF2-40B4-BE49-F238E27FC236}">
                <a16:creationId xmlns:a16="http://schemas.microsoft.com/office/drawing/2014/main" id="{C6032968-2989-F413-3165-664FBF729A6D}"/>
              </a:ext>
            </a:extLst>
          </p:cNvPr>
          <p:cNvSpPr txBox="1">
            <a:spLocks noChangeArrowheads="1"/>
          </p:cNvSpPr>
          <p:nvPr/>
        </p:nvSpPr>
        <p:spPr bwMode="auto">
          <a:xfrm>
            <a:off x="3100388" y="4419600"/>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Arial" panose="020B0604020202020204" pitchFamily="34" charset="0"/>
              </a:rPr>
              <a:t>then: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2/3*#ppt_w"/>
                                          </p:val>
                                        </p:tav>
                                        <p:tav tm="100000">
                                          <p:val>
                                            <p:strVal val="#ppt_w"/>
                                          </p:val>
                                        </p:tav>
                                      </p:tavLst>
                                    </p:anim>
                                    <p:anim calcmode="lin" valueType="num">
                                      <p:cBhvr>
                                        <p:cTn id="13"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strVal val="2/3*#ppt_w"/>
                                          </p:val>
                                        </p:tav>
                                        <p:tav tm="100000">
                                          <p:val>
                                            <p:strVal val="#ppt_w"/>
                                          </p:val>
                                        </p:tav>
                                      </p:tavLst>
                                    </p:anim>
                                    <p:anim calcmode="lin" valueType="num">
                                      <p:cBhvr>
                                        <p:cTn id="19" dur="500" fill="hold"/>
                                        <p:tgtEl>
                                          <p:spTgt spid="6"/>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strVal val="2/3*#ppt_w"/>
                                          </p:val>
                                        </p:tav>
                                        <p:tav tm="100000">
                                          <p:val>
                                            <p:strVal val="#ppt_w"/>
                                          </p:val>
                                        </p:tav>
                                      </p:tavLst>
                                    </p:anim>
                                    <p:anim calcmode="lin" valueType="num">
                                      <p:cBhvr>
                                        <p:cTn id="25"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272"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strVal val="2/3*#ppt_w"/>
                                          </p:val>
                                        </p:tav>
                                        <p:tav tm="100000">
                                          <p:val>
                                            <p:strVal val="#ppt_w"/>
                                          </p:val>
                                        </p:tav>
                                      </p:tavLst>
                                    </p:anim>
                                    <p:anim calcmode="lin" valueType="num">
                                      <p:cBhvr>
                                        <p:cTn id="46" dur="500" fill="hold"/>
                                        <p:tgtEl>
                                          <p:spTgt spid="12"/>
                                        </p:tgtEl>
                                        <p:attrNameLst>
                                          <p:attrName>ppt_h</p:attrName>
                                        </p:attrNameLst>
                                      </p:cBhvr>
                                      <p:tavLst>
                                        <p:tav tm="0">
                                          <p:val>
                                            <p:strVal val="2/3*#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autoUpdateAnimBg="0"/>
      <p:bldP spid="8" grpId="0" animBg="1" autoUpdateAnimBg="0"/>
      <p:bldP spid="13" grpId="0" autoUpdateAnimBg="0"/>
      <p:bldP spid="1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57029D8-971B-246B-782B-3ED1FC2F2E5B}"/>
              </a:ext>
            </a:extLst>
          </p:cNvPr>
          <p:cNvSpPr>
            <a:spLocks noGrp="1"/>
          </p:cNvSpPr>
          <p:nvPr>
            <p:ph type="title"/>
          </p:nvPr>
        </p:nvSpPr>
        <p:spPr/>
        <p:txBody>
          <a:bodyPr/>
          <a:lstStyle/>
          <a:p>
            <a:pPr eaLnBrk="1" hangingPunct="1"/>
            <a:r>
              <a:rPr lang="en-US" altLang="en-US" sz="3200"/>
              <a:t>The government spending and tax multipliers</a:t>
            </a:r>
          </a:p>
        </p:txBody>
      </p:sp>
      <p:sp>
        <p:nvSpPr>
          <p:cNvPr id="21507" name="Content Placeholder 2">
            <a:extLst>
              <a:ext uri="{FF2B5EF4-FFF2-40B4-BE49-F238E27FC236}">
                <a16:creationId xmlns:a16="http://schemas.microsoft.com/office/drawing/2014/main" id="{3D44A9B3-8EBB-FAE2-AF4E-BDB362DCD6BB}"/>
              </a:ext>
            </a:extLst>
          </p:cNvPr>
          <p:cNvSpPr>
            <a:spLocks noGrp="1"/>
          </p:cNvSpPr>
          <p:nvPr>
            <p:ph idx="1"/>
          </p:nvPr>
        </p:nvSpPr>
        <p:spPr>
          <a:xfrm>
            <a:off x="838200" y="1447800"/>
            <a:ext cx="10515600" cy="4729163"/>
          </a:xfrm>
        </p:spPr>
        <p:txBody>
          <a:bodyPr/>
          <a:lstStyle/>
          <a:p>
            <a:pPr eaLnBrk="1" hangingPunct="1">
              <a:buFont typeface="Wingdings" panose="05000000000000000000" pitchFamily="2" charset="2"/>
              <a:buNone/>
            </a:pPr>
            <a:r>
              <a:rPr lang="en-US" altLang="en-US"/>
              <a:t>Tax as a function of income</a:t>
            </a:r>
          </a:p>
        </p:txBody>
      </p:sp>
      <p:graphicFrame>
        <p:nvGraphicFramePr>
          <p:cNvPr id="19" name="Object 12">
            <a:extLst>
              <a:ext uri="{FF2B5EF4-FFF2-40B4-BE49-F238E27FC236}">
                <a16:creationId xmlns:a16="http://schemas.microsoft.com/office/drawing/2014/main" id="{18E4A8A7-1399-5886-BBBD-B4AE12E6105E}"/>
              </a:ext>
            </a:extLst>
          </p:cNvPr>
          <p:cNvGraphicFramePr>
            <a:graphicFrameLocks noChangeAspect="1"/>
          </p:cNvGraphicFramePr>
          <p:nvPr/>
        </p:nvGraphicFramePr>
        <p:xfrm>
          <a:off x="5943600" y="4419600"/>
          <a:ext cx="4572000" cy="971550"/>
        </p:xfrm>
        <a:graphic>
          <a:graphicData uri="http://schemas.openxmlformats.org/presentationml/2006/ole">
            <mc:AlternateContent xmlns:mc="http://schemas.openxmlformats.org/markup-compatibility/2006">
              <mc:Choice xmlns:v="urn:schemas-microsoft-com:vml" Requires="v">
                <p:oleObj spid="_x0000_s21523" name="Equation" r:id="rId3" imgW="1854200" imgH="393700" progId="Equation.COEE2">
                  <p:embed/>
                </p:oleObj>
              </mc:Choice>
              <mc:Fallback>
                <p:oleObj name="Equation" r:id="rId3" imgW="1854200" imgH="393700" progId="Equation.COEE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419600"/>
                        <a:ext cx="4572000" cy="97155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3">
            <a:extLst>
              <a:ext uri="{FF2B5EF4-FFF2-40B4-BE49-F238E27FC236}">
                <a16:creationId xmlns:a16="http://schemas.microsoft.com/office/drawing/2014/main" id="{DA3D5359-364E-7CA2-8BFE-817CE2ED42F8}"/>
              </a:ext>
            </a:extLst>
          </p:cNvPr>
          <p:cNvSpPr txBox="1">
            <a:spLocks noChangeArrowheads="1"/>
          </p:cNvSpPr>
          <p:nvPr/>
        </p:nvSpPr>
        <p:spPr bwMode="auto">
          <a:xfrm>
            <a:off x="2514600" y="1828800"/>
            <a:ext cx="7848600" cy="4876800"/>
          </a:xfrm>
          <a:prstGeom prst="rect">
            <a:avLst/>
          </a:prstGeom>
          <a:noFill/>
          <a:ln w="9525">
            <a:noFill/>
            <a:miter lim="800000"/>
            <a:headEnd/>
            <a:tailEnd/>
          </a:ln>
        </p:spPr>
        <p:txBody>
          <a:bodyPr/>
          <a:lstStyle/>
          <a:p>
            <a:pPr marL="342900" indent="-342900" eaLnBrk="1" fontAlgn="auto" hangingPunct="1">
              <a:spcBef>
                <a:spcPct val="20000"/>
              </a:spcBef>
              <a:spcAft>
                <a:spcPts val="0"/>
              </a:spcAft>
              <a:buClr>
                <a:schemeClr val="folHlink"/>
              </a:buClr>
              <a:buSzPct val="60000"/>
              <a:buFont typeface="Wingdings" pitchFamily="2" charset="2"/>
              <a:buChar char="n"/>
              <a:defRPr/>
            </a:pPr>
            <a:r>
              <a:rPr lang="en-US" sz="2000" kern="0" dirty="0">
                <a:latin typeface="+mn-lt"/>
              </a:rPr>
              <a:t>The government spending and tax multipliers:</a:t>
            </a:r>
          </a:p>
        </p:txBody>
      </p:sp>
      <p:grpSp>
        <p:nvGrpSpPr>
          <p:cNvPr id="4" name="Group 23">
            <a:extLst>
              <a:ext uri="{FF2B5EF4-FFF2-40B4-BE49-F238E27FC236}">
                <a16:creationId xmlns:a16="http://schemas.microsoft.com/office/drawing/2014/main" id="{B1CA319B-DA6E-F24E-F94E-A0470EA68653}"/>
              </a:ext>
            </a:extLst>
          </p:cNvPr>
          <p:cNvGrpSpPr>
            <a:grpSpLocks/>
          </p:cNvGrpSpPr>
          <p:nvPr/>
        </p:nvGrpSpPr>
        <p:grpSpPr bwMode="auto">
          <a:xfrm>
            <a:off x="2882900" y="2514600"/>
            <a:ext cx="3017838" cy="3946525"/>
            <a:chOff x="856" y="1584"/>
            <a:chExt cx="1901" cy="2486"/>
          </a:xfrm>
        </p:grpSpPr>
        <p:graphicFrame>
          <p:nvGraphicFramePr>
            <p:cNvPr id="21517" name="Object 13">
              <a:extLst>
                <a:ext uri="{FF2B5EF4-FFF2-40B4-BE49-F238E27FC236}">
                  <a16:creationId xmlns:a16="http://schemas.microsoft.com/office/drawing/2014/main" id="{D49C2853-3BE4-9AC2-08EB-AE167260DC6B}"/>
                </a:ext>
              </a:extLst>
            </p:cNvPr>
            <p:cNvGraphicFramePr>
              <a:graphicFrameLocks noChangeAspect="1"/>
            </p:cNvGraphicFramePr>
            <p:nvPr/>
          </p:nvGraphicFramePr>
          <p:xfrm>
            <a:off x="856" y="1584"/>
            <a:ext cx="1592" cy="281"/>
          </p:xfrm>
          <a:graphic>
            <a:graphicData uri="http://schemas.openxmlformats.org/presentationml/2006/ole">
              <mc:AlternateContent xmlns:mc="http://schemas.openxmlformats.org/markup-compatibility/2006">
                <mc:Choice xmlns:v="urn:schemas-microsoft-com:vml" Requires="v">
                  <p:oleObj spid="_x0000_s21524" name="Equation" r:id="rId5" imgW="863225" imgH="152334" progId="Equation.COEE2">
                    <p:embed/>
                  </p:oleObj>
                </mc:Choice>
                <mc:Fallback>
                  <p:oleObj name="Equation" r:id="rId5" imgW="863225" imgH="152334" progId="Equation.COEE2">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 y="1584"/>
                          <a:ext cx="1592" cy="281"/>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14">
              <a:extLst>
                <a:ext uri="{FF2B5EF4-FFF2-40B4-BE49-F238E27FC236}">
                  <a16:creationId xmlns:a16="http://schemas.microsoft.com/office/drawing/2014/main" id="{CCB4F589-985F-64A1-A498-95F3DC95F3AE}"/>
                </a:ext>
              </a:extLst>
            </p:cNvPr>
            <p:cNvGraphicFramePr>
              <a:graphicFrameLocks noChangeAspect="1"/>
            </p:cNvGraphicFramePr>
            <p:nvPr/>
          </p:nvGraphicFramePr>
          <p:xfrm>
            <a:off x="864" y="1968"/>
            <a:ext cx="1893" cy="374"/>
          </p:xfrm>
          <a:graphic>
            <a:graphicData uri="http://schemas.openxmlformats.org/presentationml/2006/ole">
              <mc:AlternateContent xmlns:mc="http://schemas.openxmlformats.org/markup-compatibility/2006">
                <mc:Choice xmlns:v="urn:schemas-microsoft-com:vml" Requires="v">
                  <p:oleObj spid="_x0000_s21525" name="Equation" r:id="rId7" imgW="1028254" imgH="203112" progId="Equation.COEE2">
                    <p:embed/>
                  </p:oleObj>
                </mc:Choice>
                <mc:Fallback>
                  <p:oleObj name="Equation" r:id="rId7" imgW="1028254" imgH="203112" progId="Equation.COEE2">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1968"/>
                          <a:ext cx="1893"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15">
              <a:extLst>
                <a:ext uri="{FF2B5EF4-FFF2-40B4-BE49-F238E27FC236}">
                  <a16:creationId xmlns:a16="http://schemas.microsoft.com/office/drawing/2014/main" id="{E20E80EF-6C12-D865-A073-D0D97B4D3ACA}"/>
                </a:ext>
              </a:extLst>
            </p:cNvPr>
            <p:cNvGraphicFramePr>
              <a:graphicFrameLocks noChangeAspect="1"/>
            </p:cNvGraphicFramePr>
            <p:nvPr/>
          </p:nvGraphicFramePr>
          <p:xfrm>
            <a:off x="864" y="2400"/>
            <a:ext cx="1216" cy="374"/>
          </p:xfrm>
          <a:graphic>
            <a:graphicData uri="http://schemas.openxmlformats.org/presentationml/2006/ole">
              <mc:AlternateContent xmlns:mc="http://schemas.openxmlformats.org/markup-compatibility/2006">
                <mc:Choice xmlns:v="urn:schemas-microsoft-com:vml" Requires="v">
                  <p:oleObj spid="_x0000_s21526" name="Equation" r:id="rId9" imgW="660113" imgH="203112" progId="Equation.COEE2">
                    <p:embed/>
                  </p:oleObj>
                </mc:Choice>
                <mc:Fallback>
                  <p:oleObj name="Equation" r:id="rId9" imgW="660113" imgH="203112" progId="Equation.COEE2">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2400"/>
                          <a:ext cx="1216"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0" name="Object 16">
              <a:extLst>
                <a:ext uri="{FF2B5EF4-FFF2-40B4-BE49-F238E27FC236}">
                  <a16:creationId xmlns:a16="http://schemas.microsoft.com/office/drawing/2014/main" id="{38005FE8-E8AF-C351-DE76-D0AD4487076A}"/>
                </a:ext>
              </a:extLst>
            </p:cNvPr>
            <p:cNvGraphicFramePr>
              <a:graphicFrameLocks noChangeAspect="1"/>
            </p:cNvGraphicFramePr>
            <p:nvPr/>
          </p:nvGraphicFramePr>
          <p:xfrm>
            <a:off x="864" y="3264"/>
            <a:ext cx="725" cy="374"/>
          </p:xfrm>
          <a:graphic>
            <a:graphicData uri="http://schemas.openxmlformats.org/presentationml/2006/ole">
              <mc:AlternateContent xmlns:mc="http://schemas.openxmlformats.org/markup-compatibility/2006">
                <mc:Choice xmlns:v="urn:schemas-microsoft-com:vml" Requires="v">
                  <p:oleObj spid="_x0000_s21527" name="Equation" r:id="rId11" imgW="393529" imgH="203112" progId="Equation.COEE2">
                    <p:embed/>
                  </p:oleObj>
                </mc:Choice>
                <mc:Fallback>
                  <p:oleObj name="Equation" r:id="rId11" imgW="393529" imgH="203112" progId="Equation.COEE2">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3264"/>
                          <a:ext cx="725"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1" name="Object 17">
              <a:extLst>
                <a:ext uri="{FF2B5EF4-FFF2-40B4-BE49-F238E27FC236}">
                  <a16:creationId xmlns:a16="http://schemas.microsoft.com/office/drawing/2014/main" id="{12D850A4-F888-8D66-6905-FE3DB1288031}"/>
                </a:ext>
              </a:extLst>
            </p:cNvPr>
            <p:cNvGraphicFramePr>
              <a:graphicFrameLocks noChangeAspect="1"/>
            </p:cNvGraphicFramePr>
            <p:nvPr/>
          </p:nvGraphicFramePr>
          <p:xfrm>
            <a:off x="864" y="3696"/>
            <a:ext cx="864" cy="374"/>
          </p:xfrm>
          <a:graphic>
            <a:graphicData uri="http://schemas.openxmlformats.org/presentationml/2006/ole">
              <mc:AlternateContent xmlns:mc="http://schemas.openxmlformats.org/markup-compatibility/2006">
                <mc:Choice xmlns:v="urn:schemas-microsoft-com:vml" Requires="v">
                  <p:oleObj spid="_x0000_s21528" name="Equation" r:id="rId13" imgW="469696" imgH="203112" progId="Equation.COEE2">
                    <p:embed/>
                  </p:oleObj>
                </mc:Choice>
                <mc:Fallback>
                  <p:oleObj name="Equation" r:id="rId13" imgW="469696" imgH="203112" progId="Equation.COEE2">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3696"/>
                          <a:ext cx="864"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2" name="Object 18">
              <a:extLst>
                <a:ext uri="{FF2B5EF4-FFF2-40B4-BE49-F238E27FC236}">
                  <a16:creationId xmlns:a16="http://schemas.microsoft.com/office/drawing/2014/main" id="{CBA8D4C5-96C9-4C90-885C-8CBE0BB5E0A3}"/>
                </a:ext>
              </a:extLst>
            </p:cNvPr>
            <p:cNvGraphicFramePr>
              <a:graphicFrameLocks noChangeAspect="1"/>
            </p:cNvGraphicFramePr>
            <p:nvPr/>
          </p:nvGraphicFramePr>
          <p:xfrm>
            <a:off x="864" y="2832"/>
            <a:ext cx="1296" cy="377"/>
          </p:xfrm>
          <a:graphic>
            <a:graphicData uri="http://schemas.openxmlformats.org/presentationml/2006/ole">
              <mc:AlternateContent xmlns:mc="http://schemas.openxmlformats.org/markup-compatibility/2006">
                <mc:Choice xmlns:v="urn:schemas-microsoft-com:vml" Requires="v">
                  <p:oleObj spid="_x0000_s21529" name="Equation" r:id="rId15" imgW="698197" imgH="203112" progId="Equation.COEE2">
                    <p:embed/>
                  </p:oleObj>
                </mc:Choice>
                <mc:Fallback>
                  <p:oleObj name="Equation" r:id="rId15" imgW="698197" imgH="203112" progId="Equation.COEE2">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4" y="2832"/>
                          <a:ext cx="1296" cy="377"/>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8" name="Object 19">
            <a:extLst>
              <a:ext uri="{FF2B5EF4-FFF2-40B4-BE49-F238E27FC236}">
                <a16:creationId xmlns:a16="http://schemas.microsoft.com/office/drawing/2014/main" id="{3B0AD29A-DC28-2E45-D4F4-6F17BE3C2B6B}"/>
              </a:ext>
            </a:extLst>
          </p:cNvPr>
          <p:cNvGraphicFramePr>
            <a:graphicFrameLocks noChangeAspect="1"/>
          </p:cNvGraphicFramePr>
          <p:nvPr/>
        </p:nvGraphicFramePr>
        <p:xfrm>
          <a:off x="6096000" y="2590800"/>
          <a:ext cx="3810000" cy="423863"/>
        </p:xfrm>
        <a:graphic>
          <a:graphicData uri="http://schemas.openxmlformats.org/presentationml/2006/ole">
            <mc:AlternateContent xmlns:mc="http://schemas.openxmlformats.org/markup-compatibility/2006">
              <mc:Choice xmlns:v="urn:schemas-microsoft-com:vml" Requires="v">
                <p:oleObj spid="_x0000_s21530" name="Equation" r:id="rId17" imgW="1828800" imgH="203200" progId="Equation.COEE2">
                  <p:embed/>
                </p:oleObj>
              </mc:Choice>
              <mc:Fallback>
                <p:oleObj name="Equation" r:id="rId17" imgW="1828800" imgH="203200" progId="Equation.COEE2">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2590800"/>
                        <a:ext cx="3810000" cy="4238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20">
            <a:extLst>
              <a:ext uri="{FF2B5EF4-FFF2-40B4-BE49-F238E27FC236}">
                <a16:creationId xmlns:a16="http://schemas.microsoft.com/office/drawing/2014/main" id="{60ABF9F3-B251-E04B-9AA6-7C8D88436BEA}"/>
              </a:ext>
            </a:extLst>
          </p:cNvPr>
          <p:cNvGraphicFramePr>
            <a:graphicFrameLocks noChangeAspect="1"/>
          </p:cNvGraphicFramePr>
          <p:nvPr/>
        </p:nvGraphicFramePr>
        <p:xfrm>
          <a:off x="6096000" y="3124200"/>
          <a:ext cx="4343400" cy="482600"/>
        </p:xfrm>
        <a:graphic>
          <a:graphicData uri="http://schemas.openxmlformats.org/presentationml/2006/ole">
            <mc:AlternateContent xmlns:mc="http://schemas.openxmlformats.org/markup-compatibility/2006">
              <mc:Choice xmlns:v="urn:schemas-microsoft-com:vml" Requires="v">
                <p:oleObj spid="_x0000_s21531" name="Equation" r:id="rId19" imgW="1828800" imgH="203200" progId="Equation.COEE2">
                  <p:embed/>
                </p:oleObj>
              </mc:Choice>
              <mc:Fallback>
                <p:oleObj name="Equation" r:id="rId19" imgW="1828800" imgH="203200" progId="Equation.COEE2">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000" y="3124200"/>
                        <a:ext cx="4343400" cy="4826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1">
            <a:extLst>
              <a:ext uri="{FF2B5EF4-FFF2-40B4-BE49-F238E27FC236}">
                <a16:creationId xmlns:a16="http://schemas.microsoft.com/office/drawing/2014/main" id="{02E2F643-0178-145D-38DF-47CEFEA39D8A}"/>
              </a:ext>
            </a:extLst>
          </p:cNvPr>
          <p:cNvGraphicFramePr>
            <a:graphicFrameLocks noChangeAspect="1"/>
          </p:cNvGraphicFramePr>
          <p:nvPr/>
        </p:nvGraphicFramePr>
        <p:xfrm>
          <a:off x="6096000" y="3733800"/>
          <a:ext cx="4267200" cy="477838"/>
        </p:xfrm>
        <a:graphic>
          <a:graphicData uri="http://schemas.openxmlformats.org/presentationml/2006/ole">
            <mc:AlternateContent xmlns:mc="http://schemas.openxmlformats.org/markup-compatibility/2006">
              <mc:Choice xmlns:v="urn:schemas-microsoft-com:vml" Requires="v">
                <p:oleObj spid="_x0000_s21532" name="Equation" r:id="rId21" imgW="1816100" imgH="203200" progId="Equation.COEE2">
                  <p:embed/>
                </p:oleObj>
              </mc:Choice>
              <mc:Fallback>
                <p:oleObj name="Equation" r:id="rId21" imgW="1816100" imgH="203200" progId="Equation.COEE2">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3733800"/>
                        <a:ext cx="4267200" cy="47783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26">
            <a:extLst>
              <a:ext uri="{FF2B5EF4-FFF2-40B4-BE49-F238E27FC236}">
                <a16:creationId xmlns:a16="http://schemas.microsoft.com/office/drawing/2014/main" id="{0798A4EE-64FA-F7AE-17F1-C97DAF28BE05}"/>
              </a:ext>
            </a:extLst>
          </p:cNvPr>
          <p:cNvGrpSpPr>
            <a:grpSpLocks/>
          </p:cNvGrpSpPr>
          <p:nvPr/>
        </p:nvGrpSpPr>
        <p:grpSpPr bwMode="auto">
          <a:xfrm>
            <a:off x="6477000" y="4419600"/>
            <a:ext cx="1524000" cy="1281113"/>
            <a:chOff x="3120" y="2784"/>
            <a:chExt cx="960" cy="807"/>
          </a:xfrm>
        </p:grpSpPr>
        <p:sp>
          <p:nvSpPr>
            <p:cNvPr id="21515" name="Rectangle 16">
              <a:extLst>
                <a:ext uri="{FF2B5EF4-FFF2-40B4-BE49-F238E27FC236}">
                  <a16:creationId xmlns:a16="http://schemas.microsoft.com/office/drawing/2014/main" id="{A7211D6E-EDCC-9660-F8AF-B174422461AC}"/>
                </a:ext>
              </a:extLst>
            </p:cNvPr>
            <p:cNvSpPr>
              <a:spLocks noChangeArrowheads="1"/>
            </p:cNvSpPr>
            <p:nvPr/>
          </p:nvSpPr>
          <p:spPr bwMode="auto">
            <a:xfrm>
              <a:off x="3120" y="2784"/>
              <a:ext cx="960" cy="624"/>
            </a:xfrm>
            <a:prstGeom prst="rect">
              <a:avLst/>
            </a:prstGeom>
            <a:solidFill>
              <a:srgbClr val="6666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Tahoma" panose="020B0604030504040204" pitchFamily="34" charset="0"/>
              </a:endParaRPr>
            </a:p>
          </p:txBody>
        </p:sp>
        <p:sp>
          <p:nvSpPr>
            <p:cNvPr id="21516" name="Text Box 24">
              <a:extLst>
                <a:ext uri="{FF2B5EF4-FFF2-40B4-BE49-F238E27FC236}">
                  <a16:creationId xmlns:a16="http://schemas.microsoft.com/office/drawing/2014/main" id="{451E5640-8BAE-686D-5D53-E4F18A281BBC}"/>
                </a:ext>
              </a:extLst>
            </p:cNvPr>
            <p:cNvSpPr txBox="1">
              <a:spLocks noChangeArrowheads="1"/>
            </p:cNvSpPr>
            <p:nvPr/>
          </p:nvSpPr>
          <p:spPr bwMode="auto">
            <a:xfrm>
              <a:off x="3120" y="336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800">
                  <a:latin typeface="Arial" panose="020B0604020202020204" pitchFamily="34" charset="0"/>
                </a:rPr>
                <a:t>multiplier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strVal val="2/3*#ppt_w"/>
                                          </p:val>
                                        </p:tav>
                                        <p:tav tm="100000">
                                          <p:val>
                                            <p:strVal val="#ppt_w"/>
                                          </p:val>
                                        </p:tav>
                                      </p:tavLst>
                                    </p:anim>
                                    <p:anim calcmode="lin" valueType="num">
                                      <p:cBhvr>
                                        <p:cTn id="13" dur="500" fill="hold"/>
                                        <p:tgtEl>
                                          <p:spTgt spid="28"/>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strVal val="2/3*#ppt_w"/>
                                          </p:val>
                                        </p:tav>
                                        <p:tav tm="100000">
                                          <p:val>
                                            <p:strVal val="#ppt_w"/>
                                          </p:val>
                                        </p:tav>
                                      </p:tavLst>
                                    </p:anim>
                                    <p:anim calcmode="lin" valueType="num">
                                      <p:cBhvr>
                                        <p:cTn id="19" dur="500" fill="hold"/>
                                        <p:tgtEl>
                                          <p:spTgt spid="29"/>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strVal val="2/3*#ppt_w"/>
                                          </p:val>
                                        </p:tav>
                                        <p:tav tm="100000">
                                          <p:val>
                                            <p:strVal val="#ppt_w"/>
                                          </p:val>
                                        </p:tav>
                                      </p:tavLst>
                                    </p:anim>
                                    <p:anim calcmode="lin" valueType="num">
                                      <p:cBhvr>
                                        <p:cTn id="25" dur="500" fill="hold"/>
                                        <p:tgtEl>
                                          <p:spTgt spid="30"/>
                                        </p:tgtEl>
                                        <p:attrNameLst>
                                          <p:attrName>ppt_h</p:attrName>
                                        </p:attrNameLst>
                                      </p:cBhvr>
                                      <p:tavLst>
                                        <p:tav tm="0">
                                          <p:val>
                                            <p:strVal val="2/3*#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27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strVal val="2/3*#ppt_w"/>
                                          </p:val>
                                        </p:tav>
                                        <p:tav tm="100000">
                                          <p:val>
                                            <p:strVal val="#ppt_w"/>
                                          </p:val>
                                        </p:tav>
                                      </p:tavLst>
                                    </p:anim>
                                    <p:anim calcmode="lin" valueType="num">
                                      <p:cBhvr>
                                        <p:cTn id="31" dur="500" fill="hold"/>
                                        <p:tgtEl>
                                          <p:spTgt spid="19"/>
                                        </p:tgtEl>
                                        <p:attrNameLst>
                                          <p:attrName>ppt_h</p:attrName>
                                        </p:attrNameLst>
                                      </p:cBhvr>
                                      <p:tavLst>
                                        <p:tav tm="0">
                                          <p:val>
                                            <p:strVal val="2/3*#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27A8936-097B-766F-93CF-F05AFB94C1A2}"/>
              </a:ext>
            </a:extLst>
          </p:cNvPr>
          <p:cNvSpPr>
            <a:spLocks noGrp="1"/>
          </p:cNvSpPr>
          <p:nvPr>
            <p:ph type="title"/>
          </p:nvPr>
        </p:nvSpPr>
        <p:spPr>
          <a:xfrm>
            <a:off x="838200" y="244475"/>
            <a:ext cx="10287000" cy="928688"/>
          </a:xfrm>
        </p:spPr>
        <p:txBody>
          <a:bodyPr/>
          <a:lstStyle/>
          <a:p>
            <a:pPr eaLnBrk="1" hangingPunct="1"/>
            <a:r>
              <a:rPr lang="en-US" altLang="en-US"/>
              <a:t>Debates: </a:t>
            </a:r>
            <a:r>
              <a:rPr lang="en-US" altLang="en-US" b="1"/>
              <a:t>procyclica</a:t>
            </a:r>
            <a:r>
              <a:rPr lang="en-US" altLang="en-US"/>
              <a:t>l v/s </a:t>
            </a:r>
            <a:r>
              <a:rPr lang="en-US" altLang="en-US" b="1"/>
              <a:t>countercyclical</a:t>
            </a:r>
            <a:endParaRPr lang="en-US" altLang="en-US"/>
          </a:p>
        </p:txBody>
      </p:sp>
      <p:sp>
        <p:nvSpPr>
          <p:cNvPr id="9219" name="Content Placeholder 2">
            <a:extLst>
              <a:ext uri="{FF2B5EF4-FFF2-40B4-BE49-F238E27FC236}">
                <a16:creationId xmlns:a16="http://schemas.microsoft.com/office/drawing/2014/main" id="{63DF25F6-EF68-61C4-DD5A-132F4508ED63}"/>
              </a:ext>
            </a:extLst>
          </p:cNvPr>
          <p:cNvSpPr>
            <a:spLocks noGrp="1"/>
          </p:cNvSpPr>
          <p:nvPr>
            <p:ph idx="1"/>
          </p:nvPr>
        </p:nvSpPr>
        <p:spPr>
          <a:xfrm>
            <a:off x="838200" y="4648200"/>
            <a:ext cx="10515600" cy="3048000"/>
          </a:xfrm>
        </p:spPr>
        <p:txBody>
          <a:bodyPr rtlCol="0">
            <a:normAutofit fontScale="85000" lnSpcReduction="20000"/>
          </a:bodyPr>
          <a:lstStyle/>
          <a:p>
            <a:pPr eaLnBrk="1" fontAlgn="auto" hangingPunct="1">
              <a:spcAft>
                <a:spcPts val="0"/>
              </a:spcAft>
              <a:defRPr/>
            </a:pPr>
            <a:r>
              <a:rPr lang="en-US" sz="2400" dirty="0"/>
              <a:t>Fiscal policy is generally </a:t>
            </a:r>
            <a:r>
              <a:rPr lang="en-US" sz="2400" b="1" dirty="0" err="1"/>
              <a:t>procyclica</a:t>
            </a:r>
            <a:r>
              <a:rPr lang="en-US" sz="2400" dirty="0" err="1"/>
              <a:t>l</a:t>
            </a:r>
            <a:r>
              <a:rPr lang="en-US" sz="2400" dirty="0"/>
              <a:t> in emerging market economies (EMEs) (</a:t>
            </a:r>
            <a:r>
              <a:rPr lang="en-US" sz="2400" dirty="0" err="1"/>
              <a:t>Ilzetzki</a:t>
            </a:r>
            <a:r>
              <a:rPr lang="en-US" sz="2400" dirty="0"/>
              <a:t> and </a:t>
            </a:r>
            <a:r>
              <a:rPr lang="en-US" sz="2400" dirty="0" err="1"/>
              <a:t>Vegh</a:t>
            </a:r>
            <a:r>
              <a:rPr lang="en-US" sz="2400" dirty="0"/>
              <a:t>, 2008), as against being </a:t>
            </a:r>
            <a:r>
              <a:rPr lang="en-US" sz="2400" b="1" dirty="0"/>
              <a:t>countercyclical</a:t>
            </a:r>
            <a:r>
              <a:rPr lang="en-US" sz="2400" dirty="0"/>
              <a:t> in advanced economies (AEs) (IMF, 2009).</a:t>
            </a:r>
          </a:p>
          <a:p>
            <a:pPr marL="0" indent="0" eaLnBrk="1" fontAlgn="auto" hangingPunct="1">
              <a:spcAft>
                <a:spcPts val="0"/>
              </a:spcAft>
              <a:buFont typeface="Arial" panose="020B0604020202020204" pitchFamily="34" charset="0"/>
              <a:buNone/>
              <a:defRPr/>
            </a:pPr>
            <a:r>
              <a:rPr lang="en-US" sz="2400" dirty="0"/>
              <a:t> </a:t>
            </a:r>
          </a:p>
          <a:p>
            <a:pPr eaLnBrk="1" fontAlgn="auto" hangingPunct="1">
              <a:spcAft>
                <a:spcPts val="0"/>
              </a:spcAft>
              <a:defRPr/>
            </a:pPr>
            <a:r>
              <a:rPr lang="en-US" sz="2400" dirty="0"/>
              <a:t>Unlike developed countries, fiscal policy in developing countries is </a:t>
            </a:r>
            <a:r>
              <a:rPr lang="en-US" sz="2400" dirty="0" err="1"/>
              <a:t>procyclical</a:t>
            </a:r>
            <a:r>
              <a:rPr lang="en-US" sz="2400" dirty="0"/>
              <a:t> even during (moderate) recessions; in "good times", however, fiscal policy is actually more </a:t>
            </a:r>
            <a:r>
              <a:rPr lang="en-US" sz="2400" dirty="0" err="1"/>
              <a:t>procyclical</a:t>
            </a:r>
            <a:r>
              <a:rPr lang="en-US" sz="2400" dirty="0"/>
              <a:t> in developed economies. </a:t>
            </a:r>
          </a:p>
          <a:p>
            <a:pPr eaLnBrk="1" fontAlgn="auto" hangingPunct="1">
              <a:spcAft>
                <a:spcPts val="0"/>
              </a:spcAft>
              <a:buFont typeface="Wingdings" pitchFamily="2" charset="2"/>
              <a:buNone/>
              <a:defRPr/>
            </a:pPr>
            <a:r>
              <a:rPr lang="en-US" sz="2400" dirty="0"/>
              <a:t>						Paolo </a:t>
            </a:r>
            <a:r>
              <a:rPr lang="en-US" sz="2400" dirty="0" err="1"/>
              <a:t>Manasse</a:t>
            </a:r>
            <a:r>
              <a:rPr lang="en-US" sz="2400" dirty="0"/>
              <a:t>, 2006</a:t>
            </a:r>
          </a:p>
          <a:p>
            <a:pPr eaLnBrk="1" fontAlgn="auto" hangingPunct="1">
              <a:spcAft>
                <a:spcPts val="0"/>
              </a:spcAft>
              <a:buFont typeface="Wingdings" pitchFamily="2" charset="2"/>
              <a:buNone/>
              <a:defRPr/>
            </a:pPr>
            <a:br>
              <a:rPr lang="en-US" dirty="0"/>
            </a:br>
            <a:br>
              <a:rPr lang="en-US" dirty="0"/>
            </a:br>
            <a:endParaRPr lang="en-US" dirty="0"/>
          </a:p>
        </p:txBody>
      </p:sp>
      <p:sp>
        <p:nvSpPr>
          <p:cNvPr id="4100" name="Rectangle 3">
            <a:extLst>
              <a:ext uri="{FF2B5EF4-FFF2-40B4-BE49-F238E27FC236}">
                <a16:creationId xmlns:a16="http://schemas.microsoft.com/office/drawing/2014/main" id="{E6FDB27F-B3E6-72FB-E88D-A46511D51AAD}"/>
              </a:ext>
            </a:extLst>
          </p:cNvPr>
          <p:cNvSpPr txBox="1">
            <a:spLocks noChangeArrowheads="1"/>
          </p:cNvSpPr>
          <p:nvPr/>
        </p:nvSpPr>
        <p:spPr bwMode="auto">
          <a:xfrm>
            <a:off x="854075" y="1219200"/>
            <a:ext cx="5715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en-US" altLang="en-US" sz="2400">
                <a:solidFill>
                  <a:srgbClr val="FF0000"/>
                </a:solidFill>
              </a:rPr>
              <a:t>Pro-cyclical</a:t>
            </a:r>
          </a:p>
          <a:p>
            <a:pPr eaLnBrk="1" hangingPunct="1">
              <a:buFont typeface="Wingdings" panose="05000000000000000000" pitchFamily="2" charset="2"/>
              <a:buNone/>
            </a:pPr>
            <a:r>
              <a:rPr lang="en-US" altLang="en-US" sz="2400"/>
              <a:t>– Keeps cycle going</a:t>
            </a:r>
          </a:p>
          <a:p>
            <a:pPr eaLnBrk="1" hangingPunct="1">
              <a:buFont typeface="Wingdings" panose="05000000000000000000" pitchFamily="2" charset="2"/>
              <a:buNone/>
            </a:pPr>
            <a:r>
              <a:rPr lang="en-US" altLang="en-US" sz="2400"/>
              <a:t>	spending goes up (taxes go down) in booms and spending goes down (taxes go up) in recessions.</a:t>
            </a:r>
          </a:p>
          <a:p>
            <a:pPr eaLnBrk="1" hangingPunct="1">
              <a:buFont typeface="Wingdings" panose="05000000000000000000" pitchFamily="2" charset="2"/>
              <a:buNone/>
            </a:pPr>
            <a:r>
              <a:rPr lang="en-US" altLang="en-US" sz="2400"/>
              <a:t>– Private sector “damage control” actions</a:t>
            </a:r>
          </a:p>
        </p:txBody>
      </p:sp>
      <p:sp>
        <p:nvSpPr>
          <p:cNvPr id="4101" name="Rectangle 4">
            <a:extLst>
              <a:ext uri="{FF2B5EF4-FFF2-40B4-BE49-F238E27FC236}">
                <a16:creationId xmlns:a16="http://schemas.microsoft.com/office/drawing/2014/main" id="{765F3698-EBFA-6AE6-47ED-8C62040F4014}"/>
              </a:ext>
            </a:extLst>
          </p:cNvPr>
          <p:cNvSpPr>
            <a:spLocks noChangeArrowheads="1"/>
          </p:cNvSpPr>
          <p:nvPr/>
        </p:nvSpPr>
        <p:spPr bwMode="auto">
          <a:xfrm>
            <a:off x="7559675" y="121920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a:solidFill>
                  <a:srgbClr val="FF0000"/>
                </a:solidFill>
              </a:rPr>
              <a:t>Countercyclical</a:t>
            </a:r>
          </a:p>
          <a:p>
            <a:pPr eaLnBrk="1" hangingPunct="1">
              <a:lnSpc>
                <a:spcPct val="100000"/>
              </a:lnSpc>
              <a:spcBef>
                <a:spcPct val="0"/>
              </a:spcBef>
              <a:buFont typeface="Wingdings" panose="05000000000000000000" pitchFamily="2" charset="2"/>
              <a:buNone/>
            </a:pPr>
            <a:r>
              <a:rPr lang="en-US" altLang="en-US" sz="2400"/>
              <a:t>– Changes cycle’s direction</a:t>
            </a:r>
          </a:p>
          <a:p>
            <a:pPr eaLnBrk="1" hangingPunct="1">
              <a:lnSpc>
                <a:spcPct val="100000"/>
              </a:lnSpc>
              <a:spcBef>
                <a:spcPct val="0"/>
              </a:spcBef>
              <a:buFont typeface="Wingdings" panose="05000000000000000000" pitchFamily="2" charset="2"/>
              <a:buNone/>
            </a:pPr>
            <a:r>
              <a:rPr lang="en-US" altLang="en-US" sz="2400"/>
              <a:t>– Public sector actions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E816CCA9-874A-1686-BB16-E1A0AB93C258}"/>
              </a:ext>
            </a:extLst>
          </p:cNvPr>
          <p:cNvSpPr>
            <a:spLocks noGrp="1" noChangeArrowheads="1"/>
          </p:cNvSpPr>
          <p:nvPr>
            <p:ph type="body" sz="half" idx="1"/>
          </p:nvPr>
        </p:nvSpPr>
        <p:spPr>
          <a:xfrm>
            <a:off x="2674938" y="1295400"/>
            <a:ext cx="7764462" cy="4837113"/>
          </a:xfrm>
        </p:spPr>
        <p:txBody>
          <a:bodyPr/>
          <a:lstStyle/>
          <a:p>
            <a:pPr eaLnBrk="1" hangingPunct="1"/>
            <a:r>
              <a:rPr lang="en-US" altLang="en-US" sz="2400"/>
              <a:t>The government spending and tax multipliers are derived algebraically as follows:</a:t>
            </a:r>
          </a:p>
          <a:p>
            <a:pPr eaLnBrk="1" hangingPunct="1"/>
            <a:endParaRPr lang="en-US" altLang="en-US" sz="1600"/>
          </a:p>
        </p:txBody>
      </p:sp>
      <p:graphicFrame>
        <p:nvGraphicFramePr>
          <p:cNvPr id="65551" name="Object 15">
            <a:extLst>
              <a:ext uri="{FF2B5EF4-FFF2-40B4-BE49-F238E27FC236}">
                <a16:creationId xmlns:a16="http://schemas.microsoft.com/office/drawing/2014/main" id="{EB421BAF-06D9-E98B-B5BC-BA9577FAA0A7}"/>
              </a:ext>
            </a:extLst>
          </p:cNvPr>
          <p:cNvGraphicFramePr>
            <a:graphicFrameLocks noGrp="1" noChangeAspect="1"/>
          </p:cNvGraphicFramePr>
          <p:nvPr>
            <p:ph sz="quarter" idx="2"/>
          </p:nvPr>
        </p:nvGraphicFramePr>
        <p:xfrm>
          <a:off x="6553200" y="2711450"/>
          <a:ext cx="2589213" cy="357188"/>
        </p:xfrm>
        <a:graphic>
          <a:graphicData uri="http://schemas.openxmlformats.org/presentationml/2006/ole">
            <mc:AlternateContent xmlns:mc="http://schemas.openxmlformats.org/markup-compatibility/2006">
              <mc:Choice xmlns:v="urn:schemas-microsoft-com:vml" Requires="v">
                <p:oleObj spid="_x0000_s22543" name="Equation" r:id="rId3" imgW="1473200" imgH="203200" progId="Equation.DSMT4">
                  <p:embed/>
                </p:oleObj>
              </mc:Choice>
              <mc:Fallback>
                <p:oleObj name="Equation" r:id="rId3" imgW="1473200" imgH="203200" progId="Equation.DSMT4">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711450"/>
                        <a:ext cx="2589213" cy="35718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4" name="Object 18">
            <a:extLst>
              <a:ext uri="{FF2B5EF4-FFF2-40B4-BE49-F238E27FC236}">
                <a16:creationId xmlns:a16="http://schemas.microsoft.com/office/drawing/2014/main" id="{E2BCEC92-A769-AE3F-01E3-9973B6D87548}"/>
              </a:ext>
            </a:extLst>
          </p:cNvPr>
          <p:cNvGraphicFramePr>
            <a:graphicFrameLocks noGrp="1" noChangeAspect="1"/>
          </p:cNvGraphicFramePr>
          <p:nvPr>
            <p:ph sz="quarter" idx="3"/>
          </p:nvPr>
        </p:nvGraphicFramePr>
        <p:xfrm>
          <a:off x="6629400" y="3201988"/>
          <a:ext cx="2743200" cy="312737"/>
        </p:xfrm>
        <a:graphic>
          <a:graphicData uri="http://schemas.openxmlformats.org/presentationml/2006/ole">
            <mc:AlternateContent xmlns:mc="http://schemas.openxmlformats.org/markup-compatibility/2006">
              <mc:Choice xmlns:v="urn:schemas-microsoft-com:vml" Requires="v">
                <p:oleObj spid="_x0000_s22544" name="Equation" r:id="rId5" imgW="1447172" imgH="165028" progId="Equation.DSMT4">
                  <p:embed/>
                </p:oleObj>
              </mc:Choice>
              <mc:Fallback>
                <p:oleObj name="Equation" r:id="rId5" imgW="1447172" imgH="165028" progId="Equation.DSMT4">
                  <p:embed/>
                  <p:pic>
                    <p:nvPicPr>
                      <p:cNvPr id="0" name="Object 1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201988"/>
                        <a:ext cx="2743200" cy="312737"/>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5540" name="Group 4">
            <a:extLst>
              <a:ext uri="{FF2B5EF4-FFF2-40B4-BE49-F238E27FC236}">
                <a16:creationId xmlns:a16="http://schemas.microsoft.com/office/drawing/2014/main" id="{C046F59B-F343-8B24-6AC6-B7E31C22D7B7}"/>
              </a:ext>
            </a:extLst>
          </p:cNvPr>
          <p:cNvGrpSpPr>
            <a:grpSpLocks/>
          </p:cNvGrpSpPr>
          <p:nvPr/>
        </p:nvGrpSpPr>
        <p:grpSpPr bwMode="auto">
          <a:xfrm>
            <a:off x="2882900" y="2514600"/>
            <a:ext cx="3017838" cy="3946525"/>
            <a:chOff x="856" y="1584"/>
            <a:chExt cx="1901" cy="2486"/>
          </a:xfrm>
        </p:grpSpPr>
        <p:graphicFrame>
          <p:nvGraphicFramePr>
            <p:cNvPr id="22537" name="Object 5">
              <a:extLst>
                <a:ext uri="{FF2B5EF4-FFF2-40B4-BE49-F238E27FC236}">
                  <a16:creationId xmlns:a16="http://schemas.microsoft.com/office/drawing/2014/main" id="{83DA67C6-DBBF-2A10-1AA9-522D2201C355}"/>
                </a:ext>
              </a:extLst>
            </p:cNvPr>
            <p:cNvGraphicFramePr>
              <a:graphicFrameLocks noChangeAspect="1"/>
            </p:cNvGraphicFramePr>
            <p:nvPr/>
          </p:nvGraphicFramePr>
          <p:xfrm>
            <a:off x="856" y="1584"/>
            <a:ext cx="1592" cy="281"/>
          </p:xfrm>
          <a:graphic>
            <a:graphicData uri="http://schemas.openxmlformats.org/presentationml/2006/ole">
              <mc:AlternateContent xmlns:mc="http://schemas.openxmlformats.org/markup-compatibility/2006">
                <mc:Choice xmlns:v="urn:schemas-microsoft-com:vml" Requires="v">
                  <p:oleObj spid="_x0000_s22545" name="Equation" r:id="rId7" imgW="863225" imgH="152334" progId="Equation.COEE2">
                    <p:embed/>
                  </p:oleObj>
                </mc:Choice>
                <mc:Fallback>
                  <p:oleObj name="Equation" r:id="rId7" imgW="863225" imgH="152334" progId="Equation.COEE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6" y="1584"/>
                          <a:ext cx="1592" cy="281"/>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6">
              <a:extLst>
                <a:ext uri="{FF2B5EF4-FFF2-40B4-BE49-F238E27FC236}">
                  <a16:creationId xmlns:a16="http://schemas.microsoft.com/office/drawing/2014/main" id="{15C9B8AB-B1CD-41BD-3EE2-CE5BEFDE8770}"/>
                </a:ext>
              </a:extLst>
            </p:cNvPr>
            <p:cNvGraphicFramePr>
              <a:graphicFrameLocks noChangeAspect="1"/>
            </p:cNvGraphicFramePr>
            <p:nvPr/>
          </p:nvGraphicFramePr>
          <p:xfrm>
            <a:off x="864" y="1968"/>
            <a:ext cx="1893" cy="374"/>
          </p:xfrm>
          <a:graphic>
            <a:graphicData uri="http://schemas.openxmlformats.org/presentationml/2006/ole">
              <mc:AlternateContent xmlns:mc="http://schemas.openxmlformats.org/markup-compatibility/2006">
                <mc:Choice xmlns:v="urn:schemas-microsoft-com:vml" Requires="v">
                  <p:oleObj spid="_x0000_s22546" name="Equation" r:id="rId9" imgW="1028254" imgH="203112" progId="Equation.COEE2">
                    <p:embed/>
                  </p:oleObj>
                </mc:Choice>
                <mc:Fallback>
                  <p:oleObj name="Equation" r:id="rId9" imgW="1028254" imgH="203112" progId="Equation.COEE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1968"/>
                          <a:ext cx="1893"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 name="Object 7">
              <a:extLst>
                <a:ext uri="{FF2B5EF4-FFF2-40B4-BE49-F238E27FC236}">
                  <a16:creationId xmlns:a16="http://schemas.microsoft.com/office/drawing/2014/main" id="{F06EA6D7-4790-8A50-33C9-0FE88F7764D7}"/>
                </a:ext>
              </a:extLst>
            </p:cNvPr>
            <p:cNvGraphicFramePr>
              <a:graphicFrameLocks noChangeAspect="1"/>
            </p:cNvGraphicFramePr>
            <p:nvPr/>
          </p:nvGraphicFramePr>
          <p:xfrm>
            <a:off x="864" y="2400"/>
            <a:ext cx="1216" cy="374"/>
          </p:xfrm>
          <a:graphic>
            <a:graphicData uri="http://schemas.openxmlformats.org/presentationml/2006/ole">
              <mc:AlternateContent xmlns:mc="http://schemas.openxmlformats.org/markup-compatibility/2006">
                <mc:Choice xmlns:v="urn:schemas-microsoft-com:vml" Requires="v">
                  <p:oleObj spid="_x0000_s22547" name="Equation" r:id="rId11" imgW="660113" imgH="203112" progId="Equation.COEE2">
                    <p:embed/>
                  </p:oleObj>
                </mc:Choice>
                <mc:Fallback>
                  <p:oleObj name="Equation" r:id="rId11" imgW="660113" imgH="203112" progId="Equation.COEE2">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400"/>
                          <a:ext cx="1216"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 name="Object 8">
              <a:extLst>
                <a:ext uri="{FF2B5EF4-FFF2-40B4-BE49-F238E27FC236}">
                  <a16:creationId xmlns:a16="http://schemas.microsoft.com/office/drawing/2014/main" id="{85C7BC91-6D97-634C-6B7D-37202A73B3F1}"/>
                </a:ext>
              </a:extLst>
            </p:cNvPr>
            <p:cNvGraphicFramePr>
              <a:graphicFrameLocks noChangeAspect="1"/>
            </p:cNvGraphicFramePr>
            <p:nvPr/>
          </p:nvGraphicFramePr>
          <p:xfrm>
            <a:off x="864" y="2832"/>
            <a:ext cx="748" cy="374"/>
          </p:xfrm>
          <a:graphic>
            <a:graphicData uri="http://schemas.openxmlformats.org/presentationml/2006/ole">
              <mc:AlternateContent xmlns:mc="http://schemas.openxmlformats.org/markup-compatibility/2006">
                <mc:Choice xmlns:v="urn:schemas-microsoft-com:vml" Requires="v">
                  <p:oleObj spid="_x0000_s22548" name="Equation" r:id="rId13" imgW="406048" imgH="203024" progId="Equation.COEE2">
                    <p:embed/>
                  </p:oleObj>
                </mc:Choice>
                <mc:Fallback>
                  <p:oleObj name="Equation" r:id="rId13" imgW="406048" imgH="203024" progId="Equation.COEE2">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2832"/>
                          <a:ext cx="748"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1" name="Object 9">
              <a:extLst>
                <a:ext uri="{FF2B5EF4-FFF2-40B4-BE49-F238E27FC236}">
                  <a16:creationId xmlns:a16="http://schemas.microsoft.com/office/drawing/2014/main" id="{B4EEA01B-D623-5899-CEC0-46E5BE50FD4D}"/>
                </a:ext>
              </a:extLst>
            </p:cNvPr>
            <p:cNvGraphicFramePr>
              <a:graphicFrameLocks noChangeAspect="1"/>
            </p:cNvGraphicFramePr>
            <p:nvPr/>
          </p:nvGraphicFramePr>
          <p:xfrm>
            <a:off x="864" y="3264"/>
            <a:ext cx="725" cy="374"/>
          </p:xfrm>
          <a:graphic>
            <a:graphicData uri="http://schemas.openxmlformats.org/presentationml/2006/ole">
              <mc:AlternateContent xmlns:mc="http://schemas.openxmlformats.org/markup-compatibility/2006">
                <mc:Choice xmlns:v="urn:schemas-microsoft-com:vml" Requires="v">
                  <p:oleObj spid="_x0000_s22549" name="Equation" r:id="rId15" imgW="393529" imgH="203112" progId="Equation.COEE2">
                    <p:embed/>
                  </p:oleObj>
                </mc:Choice>
                <mc:Fallback>
                  <p:oleObj name="Equation" r:id="rId15" imgW="393529" imgH="203112" progId="Equation.COEE2">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4" y="3264"/>
                          <a:ext cx="725"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 name="Object 10">
              <a:extLst>
                <a:ext uri="{FF2B5EF4-FFF2-40B4-BE49-F238E27FC236}">
                  <a16:creationId xmlns:a16="http://schemas.microsoft.com/office/drawing/2014/main" id="{34B090DD-91FB-08BB-CF51-498AC52CD7FC}"/>
                </a:ext>
              </a:extLst>
            </p:cNvPr>
            <p:cNvGraphicFramePr>
              <a:graphicFrameLocks noChangeAspect="1"/>
            </p:cNvGraphicFramePr>
            <p:nvPr/>
          </p:nvGraphicFramePr>
          <p:xfrm>
            <a:off x="864" y="3696"/>
            <a:ext cx="864" cy="374"/>
          </p:xfrm>
          <a:graphic>
            <a:graphicData uri="http://schemas.openxmlformats.org/presentationml/2006/ole">
              <mc:AlternateContent xmlns:mc="http://schemas.openxmlformats.org/markup-compatibility/2006">
                <mc:Choice xmlns:v="urn:schemas-microsoft-com:vml" Requires="v">
                  <p:oleObj spid="_x0000_s22550" name="Equation" r:id="rId17" imgW="469696" imgH="203112" progId="Equation.COEE2">
                    <p:embed/>
                  </p:oleObj>
                </mc:Choice>
                <mc:Fallback>
                  <p:oleObj name="Equation" r:id="rId17" imgW="469696" imgH="203112" progId="Equation.COEE2">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3696"/>
                          <a:ext cx="864" cy="374"/>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5557" name="Object 21">
            <a:extLst>
              <a:ext uri="{FF2B5EF4-FFF2-40B4-BE49-F238E27FC236}">
                <a16:creationId xmlns:a16="http://schemas.microsoft.com/office/drawing/2014/main" id="{B1659BB3-33E3-1458-8B3C-E4CBF17F2B1E}"/>
              </a:ext>
            </a:extLst>
          </p:cNvPr>
          <p:cNvGraphicFramePr>
            <a:graphicFrameLocks noChangeAspect="1"/>
          </p:cNvGraphicFramePr>
          <p:nvPr/>
        </p:nvGraphicFramePr>
        <p:xfrm>
          <a:off x="6096000" y="3694113"/>
          <a:ext cx="3967163" cy="452437"/>
        </p:xfrm>
        <a:graphic>
          <a:graphicData uri="http://schemas.openxmlformats.org/presentationml/2006/ole">
            <mc:AlternateContent xmlns:mc="http://schemas.openxmlformats.org/markup-compatibility/2006">
              <mc:Choice xmlns:v="urn:schemas-microsoft-com:vml" Requires="v">
                <p:oleObj spid="_x0000_s22551" name="Equation" r:id="rId19" imgW="1447172" imgH="165028" progId="Equation.DSMT4">
                  <p:embed/>
                </p:oleObj>
              </mc:Choice>
              <mc:Fallback>
                <p:oleObj name="Equation" r:id="rId19" imgW="1447172" imgH="165028"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000" y="3694113"/>
                        <a:ext cx="3967163" cy="452437"/>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8" name="Object 22">
            <a:extLst>
              <a:ext uri="{FF2B5EF4-FFF2-40B4-BE49-F238E27FC236}">
                <a16:creationId xmlns:a16="http://schemas.microsoft.com/office/drawing/2014/main" id="{D5DA657B-4598-CC24-E21A-F2F70E00456C}"/>
              </a:ext>
            </a:extLst>
          </p:cNvPr>
          <p:cNvGraphicFramePr>
            <a:graphicFrameLocks noChangeAspect="1"/>
          </p:cNvGraphicFramePr>
          <p:nvPr/>
        </p:nvGraphicFramePr>
        <p:xfrm>
          <a:off x="6096000" y="4267200"/>
          <a:ext cx="4143375" cy="557213"/>
        </p:xfrm>
        <a:graphic>
          <a:graphicData uri="http://schemas.openxmlformats.org/presentationml/2006/ole">
            <mc:AlternateContent xmlns:mc="http://schemas.openxmlformats.org/markup-compatibility/2006">
              <mc:Choice xmlns:v="urn:schemas-microsoft-com:vml" Requires="v">
                <p:oleObj spid="_x0000_s22552" name="Equation" r:id="rId21" imgW="1511300" imgH="203200" progId="Equation.DSMT4">
                  <p:embed/>
                </p:oleObj>
              </mc:Choice>
              <mc:Fallback>
                <p:oleObj name="Equation" r:id="rId21" imgW="1511300" imgH="2032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4267200"/>
                        <a:ext cx="4143375" cy="55721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9" name="Object 23">
            <a:extLst>
              <a:ext uri="{FF2B5EF4-FFF2-40B4-BE49-F238E27FC236}">
                <a16:creationId xmlns:a16="http://schemas.microsoft.com/office/drawing/2014/main" id="{068E7304-2BC1-E84A-86BE-A13CE131DDE9}"/>
              </a:ext>
            </a:extLst>
          </p:cNvPr>
          <p:cNvGraphicFramePr>
            <a:graphicFrameLocks noChangeAspect="1"/>
          </p:cNvGraphicFramePr>
          <p:nvPr/>
        </p:nvGraphicFramePr>
        <p:xfrm>
          <a:off x="6096000" y="4953000"/>
          <a:ext cx="4419600" cy="1079500"/>
        </p:xfrm>
        <a:graphic>
          <a:graphicData uri="http://schemas.openxmlformats.org/presentationml/2006/ole">
            <mc:AlternateContent xmlns:mc="http://schemas.openxmlformats.org/markup-compatibility/2006">
              <mc:Choice xmlns:v="urn:schemas-microsoft-com:vml" Requires="v">
                <p:oleObj spid="_x0000_s22553" name="Equation" r:id="rId23" imgW="1612900" imgH="393700" progId="Equation.DSMT4">
                  <p:embed/>
                </p:oleObj>
              </mc:Choice>
              <mc:Fallback>
                <p:oleObj name="Equation" r:id="rId23" imgW="1612900" imgH="393700"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96000" y="4953000"/>
                        <a:ext cx="4419600" cy="10795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vertical)">
                                      <p:cBhvr>
                                        <p:cTn id="7" dur="500"/>
                                        <p:tgtEl>
                                          <p:spTgt spid="65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65551"/>
                                        </p:tgtEl>
                                        <p:attrNameLst>
                                          <p:attrName>style.visibility</p:attrName>
                                        </p:attrNameLst>
                                      </p:cBhvr>
                                      <p:to>
                                        <p:strVal val="visible"/>
                                      </p:to>
                                    </p:set>
                                    <p:anim calcmode="lin" valueType="num">
                                      <p:cBhvr>
                                        <p:cTn id="12" dur="500" fill="hold"/>
                                        <p:tgtEl>
                                          <p:spTgt spid="65551"/>
                                        </p:tgtEl>
                                        <p:attrNameLst>
                                          <p:attrName>ppt_w</p:attrName>
                                        </p:attrNameLst>
                                      </p:cBhvr>
                                      <p:tavLst>
                                        <p:tav tm="0">
                                          <p:val>
                                            <p:strVal val="2/3*#ppt_w"/>
                                          </p:val>
                                        </p:tav>
                                        <p:tav tm="100000">
                                          <p:val>
                                            <p:strVal val="#ppt_w"/>
                                          </p:val>
                                        </p:tav>
                                      </p:tavLst>
                                    </p:anim>
                                    <p:anim calcmode="lin" valueType="num">
                                      <p:cBhvr>
                                        <p:cTn id="13" dur="500" fill="hold"/>
                                        <p:tgtEl>
                                          <p:spTgt spid="65551"/>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65554"/>
                                        </p:tgtEl>
                                        <p:attrNameLst>
                                          <p:attrName>style.visibility</p:attrName>
                                        </p:attrNameLst>
                                      </p:cBhvr>
                                      <p:to>
                                        <p:strVal val="visible"/>
                                      </p:to>
                                    </p:set>
                                    <p:anim calcmode="lin" valueType="num">
                                      <p:cBhvr>
                                        <p:cTn id="18" dur="500" fill="hold"/>
                                        <p:tgtEl>
                                          <p:spTgt spid="65554"/>
                                        </p:tgtEl>
                                        <p:attrNameLst>
                                          <p:attrName>ppt_w</p:attrName>
                                        </p:attrNameLst>
                                      </p:cBhvr>
                                      <p:tavLst>
                                        <p:tav tm="0">
                                          <p:val>
                                            <p:strVal val="2/3*#ppt_w"/>
                                          </p:val>
                                        </p:tav>
                                        <p:tav tm="100000">
                                          <p:val>
                                            <p:strVal val="#ppt_w"/>
                                          </p:val>
                                        </p:tav>
                                      </p:tavLst>
                                    </p:anim>
                                    <p:anim calcmode="lin" valueType="num">
                                      <p:cBhvr>
                                        <p:cTn id="19" dur="500" fill="hold"/>
                                        <p:tgtEl>
                                          <p:spTgt spid="65554"/>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72" fill="hold" nodeType="clickEffect">
                                  <p:stCondLst>
                                    <p:cond delay="0"/>
                                  </p:stCondLst>
                                  <p:childTnLst>
                                    <p:set>
                                      <p:cBhvr>
                                        <p:cTn id="23" dur="1" fill="hold">
                                          <p:stCondLst>
                                            <p:cond delay="0"/>
                                          </p:stCondLst>
                                        </p:cTn>
                                        <p:tgtEl>
                                          <p:spTgt spid="65557"/>
                                        </p:tgtEl>
                                        <p:attrNameLst>
                                          <p:attrName>style.visibility</p:attrName>
                                        </p:attrNameLst>
                                      </p:cBhvr>
                                      <p:to>
                                        <p:strVal val="visible"/>
                                      </p:to>
                                    </p:set>
                                    <p:anim calcmode="lin" valueType="num">
                                      <p:cBhvr>
                                        <p:cTn id="24" dur="500" fill="hold"/>
                                        <p:tgtEl>
                                          <p:spTgt spid="65557"/>
                                        </p:tgtEl>
                                        <p:attrNameLst>
                                          <p:attrName>ppt_w</p:attrName>
                                        </p:attrNameLst>
                                      </p:cBhvr>
                                      <p:tavLst>
                                        <p:tav tm="0">
                                          <p:val>
                                            <p:strVal val="2/3*#ppt_w"/>
                                          </p:val>
                                        </p:tav>
                                        <p:tav tm="100000">
                                          <p:val>
                                            <p:strVal val="#ppt_w"/>
                                          </p:val>
                                        </p:tav>
                                      </p:tavLst>
                                    </p:anim>
                                    <p:anim calcmode="lin" valueType="num">
                                      <p:cBhvr>
                                        <p:cTn id="25" dur="500" fill="hold"/>
                                        <p:tgtEl>
                                          <p:spTgt spid="65557"/>
                                        </p:tgtEl>
                                        <p:attrNameLst>
                                          <p:attrName>ppt_h</p:attrName>
                                        </p:attrNameLst>
                                      </p:cBhvr>
                                      <p:tavLst>
                                        <p:tav tm="0">
                                          <p:val>
                                            <p:strVal val="2/3*#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272" fill="hold" nodeType="clickEffect">
                                  <p:stCondLst>
                                    <p:cond delay="0"/>
                                  </p:stCondLst>
                                  <p:childTnLst>
                                    <p:set>
                                      <p:cBhvr>
                                        <p:cTn id="29" dur="1" fill="hold">
                                          <p:stCondLst>
                                            <p:cond delay="0"/>
                                          </p:stCondLst>
                                        </p:cTn>
                                        <p:tgtEl>
                                          <p:spTgt spid="65558"/>
                                        </p:tgtEl>
                                        <p:attrNameLst>
                                          <p:attrName>style.visibility</p:attrName>
                                        </p:attrNameLst>
                                      </p:cBhvr>
                                      <p:to>
                                        <p:strVal val="visible"/>
                                      </p:to>
                                    </p:set>
                                    <p:anim calcmode="lin" valueType="num">
                                      <p:cBhvr>
                                        <p:cTn id="30" dur="500" fill="hold"/>
                                        <p:tgtEl>
                                          <p:spTgt spid="65558"/>
                                        </p:tgtEl>
                                        <p:attrNameLst>
                                          <p:attrName>ppt_w</p:attrName>
                                        </p:attrNameLst>
                                      </p:cBhvr>
                                      <p:tavLst>
                                        <p:tav tm="0">
                                          <p:val>
                                            <p:strVal val="2/3*#ppt_w"/>
                                          </p:val>
                                        </p:tav>
                                        <p:tav tm="100000">
                                          <p:val>
                                            <p:strVal val="#ppt_w"/>
                                          </p:val>
                                        </p:tav>
                                      </p:tavLst>
                                    </p:anim>
                                    <p:anim calcmode="lin" valueType="num">
                                      <p:cBhvr>
                                        <p:cTn id="31" dur="500" fill="hold"/>
                                        <p:tgtEl>
                                          <p:spTgt spid="65558"/>
                                        </p:tgtEl>
                                        <p:attrNameLst>
                                          <p:attrName>ppt_h</p:attrName>
                                        </p:attrNameLst>
                                      </p:cBhvr>
                                      <p:tavLst>
                                        <p:tav tm="0">
                                          <p:val>
                                            <p:strVal val="2/3*#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272" fill="hold" nodeType="clickEffect">
                                  <p:stCondLst>
                                    <p:cond delay="0"/>
                                  </p:stCondLst>
                                  <p:childTnLst>
                                    <p:set>
                                      <p:cBhvr>
                                        <p:cTn id="35" dur="1" fill="hold">
                                          <p:stCondLst>
                                            <p:cond delay="0"/>
                                          </p:stCondLst>
                                        </p:cTn>
                                        <p:tgtEl>
                                          <p:spTgt spid="65559"/>
                                        </p:tgtEl>
                                        <p:attrNameLst>
                                          <p:attrName>style.visibility</p:attrName>
                                        </p:attrNameLst>
                                      </p:cBhvr>
                                      <p:to>
                                        <p:strVal val="visible"/>
                                      </p:to>
                                    </p:set>
                                    <p:anim calcmode="lin" valueType="num">
                                      <p:cBhvr>
                                        <p:cTn id="36" dur="500" fill="hold"/>
                                        <p:tgtEl>
                                          <p:spTgt spid="65559"/>
                                        </p:tgtEl>
                                        <p:attrNameLst>
                                          <p:attrName>ppt_w</p:attrName>
                                        </p:attrNameLst>
                                      </p:cBhvr>
                                      <p:tavLst>
                                        <p:tav tm="0">
                                          <p:val>
                                            <p:strVal val="2/3*#ppt_w"/>
                                          </p:val>
                                        </p:tav>
                                        <p:tav tm="100000">
                                          <p:val>
                                            <p:strVal val="#ppt_w"/>
                                          </p:val>
                                        </p:tav>
                                      </p:tavLst>
                                    </p:anim>
                                    <p:anim calcmode="lin" valueType="num">
                                      <p:cBhvr>
                                        <p:cTn id="37" dur="500" fill="hold"/>
                                        <p:tgtEl>
                                          <p:spTgt spid="65559"/>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72FEE5C-1DC1-E5FF-9630-2E3257E73F68}"/>
              </a:ext>
            </a:extLst>
          </p:cNvPr>
          <p:cNvSpPr>
            <a:spLocks noGrp="1" noChangeArrowheads="1"/>
          </p:cNvSpPr>
          <p:nvPr>
            <p:ph type="title"/>
          </p:nvPr>
        </p:nvSpPr>
        <p:spPr/>
        <p:txBody>
          <a:bodyPr/>
          <a:lstStyle/>
          <a:p>
            <a:pPr eaLnBrk="1" hangingPunct="1"/>
            <a:r>
              <a:rPr lang="en-US" altLang="en-US" sz="3200"/>
              <a:t>Countering Inflation</a:t>
            </a:r>
          </a:p>
        </p:txBody>
      </p:sp>
      <p:sp>
        <p:nvSpPr>
          <p:cNvPr id="23555" name="Rectangle 3">
            <a:extLst>
              <a:ext uri="{FF2B5EF4-FFF2-40B4-BE49-F238E27FC236}">
                <a16:creationId xmlns:a16="http://schemas.microsoft.com/office/drawing/2014/main" id="{B88A0118-4687-994A-343D-9B4194602860}"/>
              </a:ext>
            </a:extLst>
          </p:cNvPr>
          <p:cNvSpPr>
            <a:spLocks noGrp="1" noChangeArrowheads="1"/>
          </p:cNvSpPr>
          <p:nvPr>
            <p:ph idx="1"/>
          </p:nvPr>
        </p:nvSpPr>
        <p:spPr/>
        <p:txBody>
          <a:bodyPr/>
          <a:lstStyle/>
          <a:p>
            <a:pPr eaLnBrk="1" hangingPunct="1"/>
            <a:r>
              <a:rPr lang="en-US" altLang="en-US"/>
              <a:t>AE decrease via</a:t>
            </a:r>
          </a:p>
          <a:p>
            <a:pPr eaLnBrk="1" hangingPunct="1">
              <a:buFont typeface="Wingdings" panose="05000000000000000000" pitchFamily="2" charset="2"/>
              <a:buNone/>
            </a:pPr>
            <a:r>
              <a:rPr lang="en-US" altLang="en-US"/>
              <a:t>– G decrease</a:t>
            </a:r>
          </a:p>
          <a:p>
            <a:pPr eaLnBrk="1" hangingPunct="1">
              <a:buFont typeface="Wingdings" panose="05000000000000000000" pitchFamily="2" charset="2"/>
              <a:buNone/>
            </a:pPr>
            <a:r>
              <a:rPr lang="en-US" altLang="en-US"/>
              <a:t>– C decrease</a:t>
            </a:r>
          </a:p>
          <a:p>
            <a:pPr eaLnBrk="1" hangingPunct="1">
              <a:buFont typeface="Wingdings" panose="05000000000000000000" pitchFamily="2" charset="2"/>
              <a:buNone/>
            </a:pPr>
            <a:r>
              <a:rPr lang="en-US" altLang="en-US"/>
              <a:t>– I decrease</a:t>
            </a:r>
          </a:p>
          <a:p>
            <a:pPr eaLnBrk="1" hangingPunct="1"/>
            <a:r>
              <a:rPr lang="en-US" altLang="en-US" sz="2400"/>
              <a:t>AE change x multiplier = Equilibrium change</a:t>
            </a:r>
          </a:p>
          <a:p>
            <a:pPr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72AC709-D17D-D69B-69EE-5617F65CF6F7}"/>
              </a:ext>
            </a:extLst>
          </p:cNvPr>
          <p:cNvSpPr>
            <a:spLocks noGrp="1" noChangeArrowheads="1"/>
          </p:cNvSpPr>
          <p:nvPr>
            <p:ph type="title"/>
          </p:nvPr>
        </p:nvSpPr>
        <p:spPr>
          <a:xfrm>
            <a:off x="2674938" y="457200"/>
            <a:ext cx="7793037" cy="1219200"/>
          </a:xfrm>
        </p:spPr>
        <p:txBody>
          <a:bodyPr rtlCol="0">
            <a:normAutofit fontScale="90000"/>
          </a:bodyPr>
          <a:lstStyle/>
          <a:p>
            <a:pPr eaLnBrk="1" fontAlgn="auto" hangingPunct="1">
              <a:spcAft>
                <a:spcPts val="0"/>
              </a:spcAft>
              <a:defRPr/>
            </a:pPr>
            <a:br>
              <a:rPr lang="en-US" sz="3200"/>
            </a:br>
            <a:r>
              <a:rPr lang="en-US" sz="3200"/>
              <a:t>COUNTERING INFLATION</a:t>
            </a:r>
            <a:br>
              <a:rPr lang="en-US" sz="3200"/>
            </a:br>
            <a:endParaRPr lang="en-US" sz="3200"/>
          </a:p>
        </p:txBody>
      </p:sp>
      <p:sp>
        <p:nvSpPr>
          <p:cNvPr id="24579" name="Rectangle 3">
            <a:extLst>
              <a:ext uri="{FF2B5EF4-FFF2-40B4-BE49-F238E27FC236}">
                <a16:creationId xmlns:a16="http://schemas.microsoft.com/office/drawing/2014/main" id="{4B9B8D3F-ED5B-205C-37CF-F0085AC029EE}"/>
              </a:ext>
            </a:extLst>
          </p:cNvPr>
          <p:cNvSpPr>
            <a:spLocks noGrp="1" noChangeArrowheads="1"/>
          </p:cNvSpPr>
          <p:nvPr>
            <p:ph idx="1"/>
          </p:nvPr>
        </p:nvSpPr>
        <p:spPr/>
        <p:txBody>
          <a:bodyPr/>
          <a:lstStyle/>
          <a:p>
            <a:pPr eaLnBrk="1" hangingPunct="1"/>
            <a:r>
              <a:rPr lang="en-US" altLang="en-US"/>
              <a:t>G change = AE change</a:t>
            </a:r>
          </a:p>
          <a:p>
            <a:pPr eaLnBrk="1" hangingPunct="1">
              <a:buFont typeface="Wingdings" panose="05000000000000000000" pitchFamily="2" charset="2"/>
              <a:buNone/>
            </a:pPr>
            <a:r>
              <a:rPr lang="en-US" altLang="en-US"/>
              <a:t>– G -$100 = AE -$100</a:t>
            </a:r>
          </a:p>
          <a:p>
            <a:pPr eaLnBrk="1" hangingPunct="1">
              <a:buFont typeface="Wingdings" panose="05000000000000000000" pitchFamily="2" charset="2"/>
              <a:buNone/>
            </a:pPr>
            <a:r>
              <a:rPr lang="en-US" altLang="en-US"/>
              <a:t>– Assume multiplier = 4</a:t>
            </a:r>
          </a:p>
          <a:p>
            <a:pPr eaLnBrk="1" hangingPunct="1">
              <a:buFont typeface="Wingdings" panose="05000000000000000000" pitchFamily="2" charset="2"/>
              <a:buNone/>
            </a:pPr>
            <a:r>
              <a:rPr lang="en-US" altLang="en-US"/>
              <a:t>– -$100 x 4 = -$400 in equilibrium</a:t>
            </a:r>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A7F256A-D319-E01E-C884-B7E7E59B1908}"/>
              </a:ext>
            </a:extLst>
          </p:cNvPr>
          <p:cNvSpPr>
            <a:spLocks noGrp="1" noChangeArrowheads="1"/>
          </p:cNvSpPr>
          <p:nvPr>
            <p:ph type="title"/>
          </p:nvPr>
        </p:nvSpPr>
        <p:spPr>
          <a:xfrm>
            <a:off x="3657600" y="0"/>
            <a:ext cx="4724400" cy="1219200"/>
          </a:xfrm>
        </p:spPr>
        <p:txBody>
          <a:bodyPr/>
          <a:lstStyle/>
          <a:p>
            <a:pPr eaLnBrk="1" hangingPunct="1"/>
            <a:r>
              <a:rPr lang="en-US" altLang="en-US" sz="3600" b="1"/>
              <a:t>Effects of Fiscal Policy</a:t>
            </a:r>
          </a:p>
        </p:txBody>
      </p:sp>
      <p:sp>
        <p:nvSpPr>
          <p:cNvPr id="32771" name="Rectangle 3">
            <a:extLst>
              <a:ext uri="{FF2B5EF4-FFF2-40B4-BE49-F238E27FC236}">
                <a16:creationId xmlns:a16="http://schemas.microsoft.com/office/drawing/2014/main" id="{D4990D17-B214-AC75-39D7-DEA25EB34B67}"/>
              </a:ext>
            </a:extLst>
          </p:cNvPr>
          <p:cNvSpPr>
            <a:spLocks noGrp="1" noChangeArrowheads="1"/>
          </p:cNvSpPr>
          <p:nvPr>
            <p:ph idx="1"/>
          </p:nvPr>
        </p:nvSpPr>
        <p:spPr>
          <a:xfrm>
            <a:off x="304800" y="1203325"/>
            <a:ext cx="6172200" cy="4351338"/>
          </a:xfrm>
        </p:spPr>
        <p:txBody>
          <a:bodyPr rtlCol="0">
            <a:normAutofit lnSpcReduction="10000"/>
          </a:bodyPr>
          <a:lstStyle/>
          <a:p>
            <a:pPr eaLnBrk="1" fontAlgn="auto" hangingPunct="1">
              <a:spcAft>
                <a:spcPts val="0"/>
              </a:spcAft>
              <a:defRPr/>
            </a:pPr>
            <a:endParaRPr lang="en-US" altLang="en-US"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US" altLang="en-US" sz="3600" b="1" i="1" dirty="0">
                <a:latin typeface="Times New Roman" panose="02020603050405020304" pitchFamily="18" charset="0"/>
                <a:cs typeface="Times New Roman" panose="02020603050405020304" pitchFamily="18" charset="0"/>
              </a:rPr>
              <a:t>I. An increase in </a:t>
            </a:r>
            <a:r>
              <a:rPr lang="en-US" altLang="en-US" sz="3600" b="1" i="1" dirty="0" err="1">
                <a:latin typeface="Times New Roman" panose="02020603050405020304" pitchFamily="18" charset="0"/>
                <a:cs typeface="Times New Roman" panose="02020603050405020304" pitchFamily="18" charset="0"/>
              </a:rPr>
              <a:t>Govt</a:t>
            </a:r>
            <a:r>
              <a:rPr lang="en-US" altLang="en-US" sz="3600" b="1" i="1" dirty="0">
                <a:latin typeface="Times New Roman" panose="02020603050405020304" pitchFamily="18" charset="0"/>
                <a:cs typeface="Times New Roman" panose="02020603050405020304" pitchFamily="18" charset="0"/>
              </a:rPr>
              <a:t> purchase</a:t>
            </a:r>
          </a:p>
          <a:p>
            <a:pPr marL="0" indent="0" eaLnBrk="1" fontAlgn="auto" hangingPunct="1">
              <a:spcAft>
                <a:spcPts val="0"/>
              </a:spcAft>
              <a:buFont typeface="Arial" panose="020B0604020202020204" pitchFamily="34" charset="0"/>
              <a:buNone/>
              <a:defRPr/>
            </a:pPr>
            <a:r>
              <a:rPr lang="en-US" altLang="en-US" b="1" dirty="0">
                <a:latin typeface="Times New Roman" panose="02020603050405020304" pitchFamily="18" charset="0"/>
                <a:cs typeface="Times New Roman" panose="02020603050405020304" pitchFamily="18" charset="0"/>
              </a:rPr>
              <a:t>Effects:</a:t>
            </a:r>
            <a:endParaRPr lang="en-US" alt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Leads to increase in demand </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 is unchanged as Y – T is not affected</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Supply remaining unchanged</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This must be met by a decrease in investment</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This requires interest to rise</a:t>
            </a:r>
          </a:p>
        </p:txBody>
      </p:sp>
      <p:sp>
        <p:nvSpPr>
          <p:cNvPr id="4" name="Rectangle 3">
            <a:extLst>
              <a:ext uri="{FF2B5EF4-FFF2-40B4-BE49-F238E27FC236}">
                <a16:creationId xmlns:a16="http://schemas.microsoft.com/office/drawing/2014/main" id="{66CAF9E0-1BF0-96BA-23CF-2B95FFD3A547}"/>
              </a:ext>
            </a:extLst>
          </p:cNvPr>
          <p:cNvSpPr txBox="1">
            <a:spLocks noChangeArrowheads="1"/>
          </p:cNvSpPr>
          <p:nvPr/>
        </p:nvSpPr>
        <p:spPr bwMode="auto">
          <a:xfrm>
            <a:off x="6781800" y="1600200"/>
            <a:ext cx="5410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en-US" altLang="en-US" dirty="0"/>
              <a:t>Other effects:</a:t>
            </a:r>
          </a:p>
          <a:p>
            <a:pPr eaLnBrk="1" hangingPunct="1">
              <a:defRPr/>
            </a:pPr>
            <a:r>
              <a:rPr lang="en-US" altLang="en-US" dirty="0"/>
              <a:t>Because tax has not increased</a:t>
            </a:r>
          </a:p>
          <a:p>
            <a:pPr eaLnBrk="1" hangingPunct="1">
              <a:defRPr/>
            </a:pPr>
            <a:r>
              <a:rPr lang="en-US" altLang="en-US" dirty="0"/>
              <a:t>Increased </a:t>
            </a:r>
            <a:r>
              <a:rPr lang="en-US" altLang="en-US" dirty="0" err="1"/>
              <a:t>govt</a:t>
            </a:r>
            <a:r>
              <a:rPr lang="en-US" altLang="en-US" dirty="0"/>
              <a:t> purchase is financed by borrowing (Reducing public savings)</a:t>
            </a:r>
          </a:p>
          <a:p>
            <a:pPr eaLnBrk="1" hangingPunct="1">
              <a:defRPr/>
            </a:pPr>
            <a:r>
              <a:rPr lang="en-US" altLang="en-US" dirty="0"/>
              <a:t>With </a:t>
            </a:r>
            <a:r>
              <a:rPr lang="en-US" altLang="en-US" dirty="0" err="1"/>
              <a:t>pvt</a:t>
            </a:r>
            <a:r>
              <a:rPr lang="en-US" altLang="en-US" dirty="0"/>
              <a:t> savings unchanged, national savings fall</a:t>
            </a:r>
          </a:p>
          <a:p>
            <a:pPr eaLnBrk="1" hangingPunct="1">
              <a:defRPr/>
            </a:pPr>
            <a:r>
              <a:rPr lang="en-US" altLang="en-US" dirty="0"/>
              <a:t>Interest rates rise to bring about equilibrium between S and I</a:t>
            </a:r>
          </a:p>
          <a:p>
            <a:pPr eaLnBrk="1" hangingPunct="1">
              <a:defRPr/>
            </a:pPr>
            <a:r>
              <a:rPr lang="en-US" altLang="en-US" dirty="0"/>
              <a:t>Rise in interest rate may create </a:t>
            </a:r>
            <a:r>
              <a:rPr lang="en-US" altLang="en-US" dirty="0">
                <a:solidFill>
                  <a:srgbClr val="FF0000"/>
                </a:solidFill>
              </a:rPr>
              <a:t>crowding out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A92D4BED-725C-E14E-21A2-A9A7CB4A98A7}"/>
              </a:ext>
            </a:extLst>
          </p:cNvPr>
          <p:cNvSpPr>
            <a:spLocks noGrp="1" noChangeArrowheads="1"/>
          </p:cNvSpPr>
          <p:nvPr>
            <p:ph idx="1"/>
          </p:nvPr>
        </p:nvSpPr>
        <p:spPr>
          <a:xfrm>
            <a:off x="1752600" y="990600"/>
            <a:ext cx="8839200" cy="4800600"/>
          </a:xfrm>
        </p:spPr>
        <p:txBody>
          <a:bodyPr/>
          <a:lstStyle/>
          <a:p>
            <a:pPr eaLnBrk="1" hangingPunct="1">
              <a:buFont typeface="Wingdings" panose="05000000000000000000" pitchFamily="2" charset="2"/>
              <a:buNone/>
            </a:pPr>
            <a:r>
              <a:rPr lang="en-US" altLang="en-US" b="1">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en-US" altLang="en-US" b="1" i="1">
                <a:latin typeface="Times New Roman" panose="02020603050405020304" pitchFamily="18" charset="0"/>
                <a:cs typeface="Times New Roman" panose="02020603050405020304" pitchFamily="18" charset="0"/>
              </a:rPr>
              <a:t>II. A decrease in Taxes </a:t>
            </a:r>
            <a:r>
              <a:rPr lang="en-US" altLang="en-US" b="1">
                <a:latin typeface="Times New Roman" panose="02020603050405020304" pitchFamily="18" charset="0"/>
                <a:cs typeface="Times New Roman" panose="02020603050405020304" pitchFamily="18" charset="0"/>
              </a:rPr>
              <a:t>Effects:</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A rise in disposable income by ΔT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C rises by ΔT X MPC</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Higher MPC leads to higher C</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Given production and govt purchases,</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There is decrease in investment</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Thus interest must rise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D42297C-D670-4958-1C72-1EA5DB16AC94}"/>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IS Curve</a:t>
            </a:r>
          </a:p>
        </p:txBody>
      </p:sp>
      <p:sp>
        <p:nvSpPr>
          <p:cNvPr id="27651" name="Rectangle 3">
            <a:extLst>
              <a:ext uri="{FF2B5EF4-FFF2-40B4-BE49-F238E27FC236}">
                <a16:creationId xmlns:a16="http://schemas.microsoft.com/office/drawing/2014/main" id="{59DC25EE-7C67-8EF4-5323-EB0017847A33}"/>
              </a:ext>
            </a:extLst>
          </p:cNvPr>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r>
              <a:rPr lang="en-US" altLang="en-US"/>
              <a:t>Govt purchase multiplier </a:t>
            </a:r>
          </a:p>
          <a:p>
            <a:pPr eaLnBrk="1" hangingPunct="1"/>
            <a:r>
              <a:rPr lang="en-US" altLang="en-US"/>
              <a:t>Taxation multiplier</a:t>
            </a:r>
          </a:p>
          <a:p>
            <a:pPr eaLnBrk="1" hangingPunct="1"/>
            <a:r>
              <a:rPr lang="en-US" altLang="en-US"/>
              <a:t>Increase income</a:t>
            </a:r>
          </a:p>
          <a:p>
            <a:pPr eaLnBrk="1" hangingPunct="1"/>
            <a:r>
              <a:rPr lang="en-US" altLang="en-US"/>
              <a:t>Increase interest</a:t>
            </a:r>
          </a:p>
          <a:p>
            <a:pPr eaLnBrk="1" hangingPunct="1"/>
            <a:endParaRPr lang="en-US" altLang="en-US"/>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917106F-9E37-48AE-0830-9084D34FB751}"/>
              </a:ext>
            </a:extLst>
          </p:cNvPr>
          <p:cNvSpPr>
            <a:spLocks noGrp="1" noChangeArrowheads="1"/>
          </p:cNvSpPr>
          <p:nvPr>
            <p:ph type="title"/>
          </p:nvPr>
        </p:nvSpPr>
        <p:spPr/>
        <p:txBody>
          <a:bodyPr/>
          <a:lstStyle/>
          <a:p>
            <a:pPr eaLnBrk="1" hangingPunct="1"/>
            <a:r>
              <a:rPr lang="en-US" altLang="en-US" sz="3200"/>
              <a:t>Some Basic Definitions</a:t>
            </a:r>
          </a:p>
        </p:txBody>
      </p:sp>
      <p:sp>
        <p:nvSpPr>
          <p:cNvPr id="28675" name="Rectangle 3">
            <a:extLst>
              <a:ext uri="{FF2B5EF4-FFF2-40B4-BE49-F238E27FC236}">
                <a16:creationId xmlns:a16="http://schemas.microsoft.com/office/drawing/2014/main" id="{1F333B51-02DD-8AA2-0111-BC29D79A5BA9}"/>
              </a:ext>
            </a:extLst>
          </p:cNvPr>
          <p:cNvSpPr>
            <a:spLocks noGrp="1" noChangeArrowheads="1"/>
          </p:cNvSpPr>
          <p:nvPr>
            <p:ph idx="1"/>
          </p:nvPr>
        </p:nvSpPr>
        <p:spPr/>
        <p:txBody>
          <a:bodyPr/>
          <a:lstStyle/>
          <a:p>
            <a:pPr eaLnBrk="1" hangingPunct="1">
              <a:lnSpc>
                <a:spcPct val="80000"/>
              </a:lnSpc>
            </a:pPr>
            <a:endParaRPr lang="en-US" altLang="en-US">
              <a:solidFill>
                <a:schemeClr val="hlink"/>
              </a:solidFill>
              <a:latin typeface="Times New Roman" panose="02020603050405020304" pitchFamily="18" charset="0"/>
              <a:cs typeface="Times New Roman" panose="02020603050405020304" pitchFamily="18" charset="0"/>
            </a:endParaRP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Revenue Receipts</a:t>
            </a:r>
            <a:r>
              <a:rPr lang="en-US" altLang="en-US">
                <a:latin typeface="Times New Roman" panose="02020603050405020304" pitchFamily="18" charset="0"/>
                <a:cs typeface="Times New Roman" panose="02020603050405020304" pitchFamily="18" charset="0"/>
              </a:rPr>
              <a:t>: Tax Revenue+ Non-tax Revenue (Direct taxes + indirect taxes + interest receipts + total profits)</a:t>
            </a: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Capital Receipts</a:t>
            </a:r>
            <a:r>
              <a:rPr lang="en-US" altLang="en-US">
                <a:latin typeface="Times New Roman" panose="02020603050405020304" pitchFamily="18" charset="0"/>
                <a:cs typeface="Times New Roman" panose="02020603050405020304" pitchFamily="18" charset="0"/>
              </a:rPr>
              <a:t>: Recoveries of loans+ other capital receipts+ borrowing and other liabilities</a:t>
            </a: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Revenue Expenditure</a:t>
            </a:r>
            <a:r>
              <a:rPr lang="en-US" altLang="en-US">
                <a:latin typeface="Times New Roman" panose="02020603050405020304" pitchFamily="18" charset="0"/>
                <a:cs typeface="Times New Roman" panose="02020603050405020304" pitchFamily="18" charset="0"/>
              </a:rPr>
              <a:t>: Non plan exp on revenue a/c + plan exp on revenue a/c</a:t>
            </a:r>
          </a:p>
          <a:p>
            <a:pPr eaLnBrk="1" hangingPunct="1">
              <a:lnSpc>
                <a:spcPct val="80000"/>
              </a:lnSpc>
            </a:pPr>
            <a:r>
              <a:rPr lang="en-US" altLang="en-US">
                <a:solidFill>
                  <a:schemeClr val="hlink"/>
                </a:solidFill>
                <a:latin typeface="Times New Roman" panose="02020603050405020304" pitchFamily="18" charset="0"/>
                <a:cs typeface="Times New Roman" panose="02020603050405020304" pitchFamily="18" charset="0"/>
              </a:rPr>
              <a:t>Capital expenditure</a:t>
            </a:r>
            <a:r>
              <a:rPr lang="en-US" altLang="en-US">
                <a:latin typeface="Times New Roman" panose="02020603050405020304" pitchFamily="18" charset="0"/>
                <a:cs typeface="Times New Roman" panose="02020603050405020304" pitchFamily="18" charset="0"/>
              </a:rPr>
              <a:t>: Non plan exp on capital a/c + plan exp on capital a/c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8B55CDB-FBAC-7119-23C3-96578BB7EB24}"/>
              </a:ext>
            </a:extLst>
          </p:cNvPr>
          <p:cNvSpPr>
            <a:spLocks noGrp="1" noChangeArrowheads="1"/>
          </p:cNvSpPr>
          <p:nvPr>
            <p:ph type="title"/>
          </p:nvPr>
        </p:nvSpPr>
        <p:spPr/>
        <p:txBody>
          <a:bodyPr/>
          <a:lstStyle/>
          <a:p>
            <a:pPr eaLnBrk="1" hangingPunct="1"/>
            <a:r>
              <a:rPr lang="en-US" altLang="en-US" sz="3200"/>
              <a:t>Some Basic Definitions</a:t>
            </a:r>
          </a:p>
        </p:txBody>
      </p:sp>
      <p:sp>
        <p:nvSpPr>
          <p:cNvPr id="29699" name="Rectangle 3">
            <a:extLst>
              <a:ext uri="{FF2B5EF4-FFF2-40B4-BE49-F238E27FC236}">
                <a16:creationId xmlns:a16="http://schemas.microsoft.com/office/drawing/2014/main" id="{C2D48305-E322-0F8A-D3AB-2574EC7572C7}"/>
              </a:ext>
            </a:extLst>
          </p:cNvPr>
          <p:cNvSpPr>
            <a:spLocks noGrp="1" noChangeArrowheads="1"/>
          </p:cNvSpPr>
          <p:nvPr>
            <p:ph idx="1"/>
          </p:nvPr>
        </p:nvSpPr>
        <p:spPr/>
        <p:txBody>
          <a:bodyPr/>
          <a:lstStyle/>
          <a:p>
            <a:pPr eaLnBrk="1" hangingPunct="1"/>
            <a:r>
              <a:rPr lang="en-US" altLang="en-US" sz="2400"/>
              <a:t>Plan Expenditure: Current Development and Investment Outlays (both revenue a/c and capital a/c)</a:t>
            </a:r>
          </a:p>
          <a:p>
            <a:pPr eaLnBrk="1" hangingPunct="1"/>
            <a:r>
              <a:rPr lang="en-US" altLang="en-US" sz="2400"/>
              <a:t>Non-plan Expenditure: Interest payments+ subsidies + defense exp (both revenue a/c and capital a/c)</a:t>
            </a:r>
          </a:p>
          <a:p>
            <a:pPr eaLnBrk="1" hangingPunct="1"/>
            <a:r>
              <a:rPr lang="en-US" altLang="en-US" sz="2400"/>
              <a:t>Revenue Deficit: revenue exp – revenue receipts</a:t>
            </a:r>
          </a:p>
          <a:p>
            <a:pPr eaLnBrk="1" hangingPunct="1"/>
            <a:r>
              <a:rPr lang="en-US" altLang="en-US" sz="2400"/>
              <a:t>Fiscal Deficit: total exp – (revenue receipts + recoveries of loan + other capital receipts)= borrowing and other liabilities</a:t>
            </a:r>
          </a:p>
          <a:p>
            <a:pPr eaLnBrk="1" hangingPunct="1"/>
            <a:r>
              <a:rPr lang="en-US" altLang="en-US" sz="2400"/>
              <a:t>Primary Deficit: fiscal deficit – interest payments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332B501-3EF5-F8E2-E208-6CC04980839C}"/>
              </a:ext>
            </a:extLst>
          </p:cNvPr>
          <p:cNvSpPr>
            <a:spLocks noGrp="1" noChangeArrowheads="1"/>
          </p:cNvSpPr>
          <p:nvPr>
            <p:ph type="title"/>
          </p:nvPr>
        </p:nvSpPr>
        <p:spPr/>
        <p:txBody>
          <a:bodyPr/>
          <a:lstStyle/>
          <a:p>
            <a:pPr eaLnBrk="1" hangingPunct="1"/>
            <a:r>
              <a:rPr lang="en-US" altLang="en-US" b="1" i="1">
                <a:latin typeface="Times New Roman" panose="02020603050405020304" pitchFamily="18" charset="0"/>
                <a:cs typeface="Times New Roman" panose="02020603050405020304" pitchFamily="18" charset="0"/>
              </a:rPr>
              <a:t>Fiscal Policy in India</a:t>
            </a:r>
          </a:p>
        </p:txBody>
      </p:sp>
      <p:sp>
        <p:nvSpPr>
          <p:cNvPr id="40963" name="Rectangle 3">
            <a:extLst>
              <a:ext uri="{FF2B5EF4-FFF2-40B4-BE49-F238E27FC236}">
                <a16:creationId xmlns:a16="http://schemas.microsoft.com/office/drawing/2014/main" id="{B0DDEF4B-D5E2-6F19-B8F6-9143EC28C3B6}"/>
              </a:ext>
            </a:extLst>
          </p:cNvPr>
          <p:cNvSpPr>
            <a:spLocks noGrp="1" noChangeArrowheads="1"/>
          </p:cNvSpPr>
          <p:nvPr>
            <p:ph idx="1"/>
          </p:nvPr>
        </p:nvSpPr>
        <p:spPr>
          <a:xfrm>
            <a:off x="762000" y="1219200"/>
            <a:ext cx="10972800" cy="5257800"/>
          </a:xfrm>
        </p:spPr>
        <p:txBody>
          <a:bodyPr rtlCol="0">
            <a:normAutofit lnSpcReduction="10000"/>
          </a:bodyPr>
          <a:lstStyle/>
          <a:p>
            <a:pPr marL="0" indent="0" eaLnBrk="1" fontAlgn="auto" hangingPunct="1">
              <a:lnSpc>
                <a:spcPct val="80000"/>
              </a:lnSpc>
              <a:spcAft>
                <a:spcPts val="0"/>
              </a:spcAft>
              <a:buFont typeface="Arial" panose="020B0604020202020204" pitchFamily="34" charset="0"/>
              <a:buNone/>
              <a:defRPr/>
            </a:pPr>
            <a:endParaRPr lang="en-US" sz="1800" dirty="0"/>
          </a:p>
          <a:p>
            <a:pPr marL="0" indent="0" eaLnBrk="1" fontAlgn="auto" hangingPunct="1">
              <a:lnSpc>
                <a:spcPct val="80000"/>
              </a:lnSpc>
              <a:spcAft>
                <a:spcPts val="0"/>
              </a:spcAft>
              <a:buFont typeface="Arial" panose="020B0604020202020204" pitchFamily="34" charset="0"/>
              <a:buNone/>
              <a:defRPr/>
            </a:pPr>
            <a:r>
              <a:rPr lang="en-US" sz="2400" dirty="0"/>
              <a:t>India is one of the emerging market economies which is semi-open and growing very fast. India’s fiscal system has reformed significantly since early 1990s, with several ups and downs.</a:t>
            </a:r>
          </a:p>
          <a:p>
            <a:pPr eaLnBrk="1" fontAlgn="auto" hangingPunct="1">
              <a:lnSpc>
                <a:spcPct val="80000"/>
              </a:lnSpc>
              <a:spcAft>
                <a:spcPts val="0"/>
              </a:spcAft>
              <a:defRPr/>
            </a:pPr>
            <a:r>
              <a:rPr lang="en-US" sz="2400" dirty="0"/>
              <a:t>2</a:t>
            </a:r>
            <a:r>
              <a:rPr lang="en-US" sz="2400" baseline="30000" dirty="0"/>
              <a:t>nd</a:t>
            </a:r>
            <a:r>
              <a:rPr lang="en-US" sz="2400" dirty="0"/>
              <a:t> half of 1980s: </a:t>
            </a:r>
            <a:r>
              <a:rPr lang="en-US" sz="2400" dirty="0" err="1"/>
              <a:t>Govt</a:t>
            </a:r>
            <a:r>
              <a:rPr lang="en-US" sz="2400" dirty="0"/>
              <a:t> pursued expansionary fiscal policy</a:t>
            </a:r>
          </a:p>
          <a:p>
            <a:pPr lvl="1" eaLnBrk="1" fontAlgn="auto" hangingPunct="1">
              <a:lnSpc>
                <a:spcPct val="80000"/>
              </a:lnSpc>
              <a:spcAft>
                <a:spcPts val="0"/>
              </a:spcAft>
              <a:defRPr/>
            </a:pPr>
            <a:r>
              <a:rPr lang="en-US" sz="2200" dirty="0"/>
              <a:t>Average fiscal deficits ran about 8% of GDP</a:t>
            </a:r>
          </a:p>
          <a:p>
            <a:pPr eaLnBrk="1" fontAlgn="auto" hangingPunct="1">
              <a:lnSpc>
                <a:spcPct val="80000"/>
              </a:lnSpc>
              <a:spcAft>
                <a:spcPts val="0"/>
              </a:spcAft>
              <a:defRPr/>
            </a:pPr>
            <a:r>
              <a:rPr lang="en-US" sz="2400" dirty="0"/>
              <a:t>Gross fiscal deficit (Centre and States)</a:t>
            </a:r>
          </a:p>
          <a:p>
            <a:pPr lvl="1" eaLnBrk="1" fontAlgn="auto" hangingPunct="1">
              <a:lnSpc>
                <a:spcPct val="80000"/>
              </a:lnSpc>
              <a:spcAft>
                <a:spcPts val="0"/>
              </a:spcAft>
              <a:defRPr/>
            </a:pPr>
            <a:r>
              <a:rPr lang="en-US" sz="2200" dirty="0"/>
              <a:t>1990-91: 9.1% (</a:t>
            </a:r>
            <a:r>
              <a:rPr lang="en-US" sz="2200" dirty="0" err="1"/>
              <a:t>centre</a:t>
            </a:r>
            <a:r>
              <a:rPr lang="en-US" sz="2200" dirty="0"/>
              <a:t>: 6.42%; states: 3.17%)</a:t>
            </a:r>
          </a:p>
          <a:p>
            <a:pPr lvl="1" eaLnBrk="1" fontAlgn="auto" hangingPunct="1">
              <a:lnSpc>
                <a:spcPct val="80000"/>
              </a:lnSpc>
              <a:spcAft>
                <a:spcPts val="0"/>
              </a:spcAft>
              <a:defRPr/>
            </a:pPr>
            <a:r>
              <a:rPr lang="en-US" sz="2200" dirty="0"/>
              <a:t>2009-10:  9.43% (</a:t>
            </a:r>
            <a:r>
              <a:rPr lang="en-US" sz="2200" dirty="0" err="1"/>
              <a:t>centre</a:t>
            </a:r>
            <a:r>
              <a:rPr lang="en-US" sz="2200" dirty="0"/>
              <a:t>: 6.46%; states: 3.01%)		</a:t>
            </a:r>
          </a:p>
          <a:p>
            <a:pPr lvl="1" eaLnBrk="1" fontAlgn="auto" hangingPunct="1">
              <a:lnSpc>
                <a:spcPct val="80000"/>
              </a:lnSpc>
              <a:spcAft>
                <a:spcPts val="0"/>
              </a:spcAft>
              <a:defRPr/>
            </a:pPr>
            <a:r>
              <a:rPr lang="en-US" sz="2200" b="1" dirty="0"/>
              <a:t>2020-21: 9.2% (</a:t>
            </a:r>
            <a:r>
              <a:rPr lang="en-US" sz="2200" b="1" dirty="0" err="1"/>
              <a:t>centre</a:t>
            </a:r>
            <a:r>
              <a:rPr lang="en-US" sz="2200" b="1" dirty="0"/>
              <a:t> 5.27%; states: 4%) </a:t>
            </a:r>
          </a:p>
          <a:p>
            <a:pPr lvl="1" eaLnBrk="1" fontAlgn="auto" hangingPunct="1">
              <a:lnSpc>
                <a:spcPct val="80000"/>
              </a:lnSpc>
              <a:spcAft>
                <a:spcPts val="0"/>
              </a:spcAft>
              <a:defRPr/>
            </a:pPr>
            <a:r>
              <a:rPr lang="en-US" sz="2200" b="1" dirty="0"/>
              <a:t>Targeted Central fiscal deficit: 6.8%</a:t>
            </a:r>
          </a:p>
          <a:p>
            <a:pPr eaLnBrk="1" fontAlgn="auto" hangingPunct="1">
              <a:lnSpc>
                <a:spcPct val="80000"/>
              </a:lnSpc>
              <a:spcAft>
                <a:spcPts val="0"/>
              </a:spcAft>
              <a:buFont typeface="Wingdings" panose="05000000000000000000" pitchFamily="2" charset="2"/>
              <a:buChar char="Ø"/>
              <a:defRPr/>
            </a:pPr>
            <a:r>
              <a:rPr lang="en-US" dirty="0"/>
              <a:t>Fiscal Deficit of a select comparable countries in Dec 2020:</a:t>
            </a:r>
          </a:p>
          <a:p>
            <a:pPr lvl="1" eaLnBrk="1" fontAlgn="auto" hangingPunct="1">
              <a:lnSpc>
                <a:spcPct val="80000"/>
              </a:lnSpc>
              <a:spcAft>
                <a:spcPts val="0"/>
              </a:spcAft>
              <a:defRPr/>
            </a:pPr>
            <a:r>
              <a:rPr lang="en-US" dirty="0"/>
              <a:t>China: 6.5%</a:t>
            </a:r>
          </a:p>
          <a:p>
            <a:pPr lvl="1" eaLnBrk="1" fontAlgn="auto" hangingPunct="1">
              <a:lnSpc>
                <a:spcPct val="80000"/>
              </a:lnSpc>
              <a:spcAft>
                <a:spcPts val="0"/>
              </a:spcAft>
              <a:defRPr/>
            </a:pPr>
            <a:r>
              <a:rPr lang="en-US" dirty="0"/>
              <a:t>Brazil: 14%</a:t>
            </a:r>
          </a:p>
          <a:p>
            <a:pPr lvl="1" eaLnBrk="1" fontAlgn="auto" hangingPunct="1">
              <a:lnSpc>
                <a:spcPct val="80000"/>
              </a:lnSpc>
              <a:spcAft>
                <a:spcPts val="0"/>
              </a:spcAft>
              <a:defRPr/>
            </a:pPr>
            <a:r>
              <a:rPr lang="en-US" dirty="0"/>
              <a:t>USA: 15.2%</a:t>
            </a:r>
          </a:p>
          <a:p>
            <a:pPr lvl="1" eaLnBrk="1" fontAlgn="auto" hangingPunct="1">
              <a:lnSpc>
                <a:spcPct val="80000"/>
              </a:lnSpc>
              <a:spcAft>
                <a:spcPts val="0"/>
              </a:spcAft>
              <a:defRPr/>
            </a:pPr>
            <a:r>
              <a:rPr lang="en-US" dirty="0"/>
              <a:t>Numbers are high; one of the main reasons is Covid-19.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096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096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0963">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09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n Charts : Union Budget 2021 At A Glance">
            <a:extLst>
              <a:ext uri="{FF2B5EF4-FFF2-40B4-BE49-F238E27FC236}">
                <a16:creationId xmlns:a16="http://schemas.microsoft.com/office/drawing/2014/main" id="{DA9C8B03-A12D-F5A3-87CD-98EA297D9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395"/>
          <a:stretch>
            <a:fillRect/>
          </a:stretch>
        </p:blipFill>
        <p:spPr bwMode="auto">
          <a:xfrm>
            <a:off x="533400" y="1066800"/>
            <a:ext cx="9677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6FDD82DE-870E-E8E9-B75D-9F82B9936261}"/>
              </a:ext>
            </a:extLst>
          </p:cNvPr>
          <p:cNvCxnSpPr/>
          <p:nvPr/>
        </p:nvCxnSpPr>
        <p:spPr>
          <a:xfrm>
            <a:off x="7308850" y="1311275"/>
            <a:ext cx="1066800" cy="10668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1748" name="Rectangle 4">
            <a:extLst>
              <a:ext uri="{FF2B5EF4-FFF2-40B4-BE49-F238E27FC236}">
                <a16:creationId xmlns:a16="http://schemas.microsoft.com/office/drawing/2014/main" id="{BBDDFFE6-E3B0-3A7B-C48F-061A82DF10A3}"/>
              </a:ext>
            </a:extLst>
          </p:cNvPr>
          <p:cNvSpPr>
            <a:spLocks noChangeArrowheads="1"/>
          </p:cNvSpPr>
          <p:nvPr/>
        </p:nvSpPr>
        <p:spPr bwMode="auto">
          <a:xfrm>
            <a:off x="6324600" y="866775"/>
            <a:ext cx="2427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t>Jump due to Covid 19</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D944F86-6C34-2469-D363-047F5B43F029}"/>
              </a:ext>
            </a:extLst>
          </p:cNvPr>
          <p:cNvSpPr>
            <a:spLocks noGrp="1"/>
          </p:cNvSpPr>
          <p:nvPr>
            <p:ph type="title"/>
          </p:nvPr>
        </p:nvSpPr>
        <p:spPr>
          <a:xfrm>
            <a:off x="1752600" y="-1752600"/>
            <a:ext cx="7793038" cy="381000"/>
          </a:xfrm>
        </p:spPr>
        <p:txBody>
          <a:bodyPr rtlCol="0">
            <a:normAutofit fontScale="90000"/>
          </a:bodyPr>
          <a:lstStyle/>
          <a:p>
            <a:pPr eaLnBrk="1" fontAlgn="auto" hangingPunct="1">
              <a:spcAft>
                <a:spcPts val="0"/>
              </a:spcAft>
              <a:defRPr/>
            </a:pPr>
            <a:br>
              <a:rPr lang="en-US" sz="3200" dirty="0"/>
            </a:br>
            <a:br>
              <a:rPr lang="en-US" sz="3200" dirty="0"/>
            </a:br>
            <a:br>
              <a:rPr lang="en-US" sz="3200" dirty="0"/>
            </a:br>
            <a:endParaRPr lang="en-US" sz="3200" dirty="0"/>
          </a:p>
        </p:txBody>
      </p:sp>
      <p:sp>
        <p:nvSpPr>
          <p:cNvPr id="5123" name="Content Placeholder 2">
            <a:extLst>
              <a:ext uri="{FF2B5EF4-FFF2-40B4-BE49-F238E27FC236}">
                <a16:creationId xmlns:a16="http://schemas.microsoft.com/office/drawing/2014/main" id="{7EB31B33-F5B3-8CA4-D46A-508923D07284}"/>
              </a:ext>
            </a:extLst>
          </p:cNvPr>
          <p:cNvSpPr>
            <a:spLocks noGrp="1"/>
          </p:cNvSpPr>
          <p:nvPr>
            <p:ph idx="1"/>
          </p:nvPr>
        </p:nvSpPr>
        <p:spPr>
          <a:xfrm>
            <a:off x="533400" y="762000"/>
            <a:ext cx="10647363" cy="4687888"/>
          </a:xfrm>
        </p:spPr>
        <p:txBody>
          <a:bodyPr/>
          <a:lstStyle/>
          <a:p>
            <a:pPr eaLnBrk="1" hangingPunct="1"/>
            <a:r>
              <a:rPr lang="en-US" altLang="en-US" sz="2400"/>
              <a:t>We explain this policy failure with a political agency problem. Procyclicality is driven by voters who seek to "starve the Leviathan" to reduce political rents. Voters observe the state of the economy but not the rents appropriated by corrupt governments. When they observe a boom, voters optimally demand more</a:t>
            </a:r>
          </a:p>
          <a:p>
            <a:pPr eaLnBrk="1" hangingPunct="1">
              <a:buFont typeface="Wingdings" panose="05000000000000000000" pitchFamily="2" charset="2"/>
              <a:buNone/>
            </a:pPr>
            <a:r>
              <a:rPr lang="en-US" altLang="en-US" sz="2400"/>
              <a:t>	public goods or lower taxes, and this induces a procyclical bias in fiscal policy. The empirical evidence is consistent with this explanation: procyclicality of fiscal policy is more pronounced in more corrupt democracies.</a:t>
            </a:r>
          </a:p>
          <a:p>
            <a:pPr eaLnBrk="1" hangingPunct="1">
              <a:buFont typeface="Wingdings" panose="05000000000000000000" pitchFamily="2" charset="2"/>
              <a:buNone/>
            </a:pPr>
            <a:r>
              <a:rPr lang="it-IT" altLang="en-US" sz="2000">
                <a:solidFill>
                  <a:srgbClr val="FF0000"/>
                </a:solidFill>
              </a:rPr>
              <a:t>		Alberto Alesina, Filipe Campante and Guido Tabellini, 2008</a:t>
            </a:r>
          </a:p>
          <a:p>
            <a:pPr eaLnBrk="1" hangingPunct="1"/>
            <a:endParaRPr lang="en-US" altLang="en-US" sz="2400"/>
          </a:p>
          <a:p>
            <a:pPr eaLnBrk="1" hangingPunct="1">
              <a:buFont typeface="Wingdings" panose="05000000000000000000" pitchFamily="2" charset="2"/>
              <a:buNone/>
            </a:pPr>
            <a:endParaRPr lang="en-US" altLang="en-US" sz="2400"/>
          </a:p>
          <a:p>
            <a:pPr eaLnBrk="1" hangingPunct="1"/>
            <a:endParaRPr lang="en-US" altLang="en-US"/>
          </a:p>
        </p:txBody>
      </p:sp>
      <p:sp>
        <p:nvSpPr>
          <p:cNvPr id="5124" name="Content Placeholder 2">
            <a:extLst>
              <a:ext uri="{FF2B5EF4-FFF2-40B4-BE49-F238E27FC236}">
                <a16:creationId xmlns:a16="http://schemas.microsoft.com/office/drawing/2014/main" id="{3FFEB228-C046-08EF-1573-C808B9F55A2A}"/>
              </a:ext>
            </a:extLst>
          </p:cNvPr>
          <p:cNvSpPr txBox="1">
            <a:spLocks/>
          </p:cNvSpPr>
          <p:nvPr/>
        </p:nvSpPr>
        <p:spPr bwMode="auto">
          <a:xfrm>
            <a:off x="533400" y="3733800"/>
            <a:ext cx="110648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There is evidence that </a:t>
            </a:r>
            <a:r>
              <a:rPr lang="en-US" altLang="en-US" sz="2400">
                <a:solidFill>
                  <a:srgbClr val="FF0000"/>
                </a:solidFill>
                <a:latin typeface="Times New Roman" panose="02020603050405020304" pitchFamily="18" charset="0"/>
                <a:cs typeface="Times New Roman" panose="02020603050405020304" pitchFamily="18" charset="0"/>
              </a:rPr>
              <a:t>fiscal policy is expansionary</a:t>
            </a:r>
            <a:r>
              <a:rPr lang="en-US" altLang="en-US" sz="2400">
                <a:latin typeface="Times New Roman" panose="02020603050405020304" pitchFamily="18" charset="0"/>
                <a:cs typeface="Times New Roman" panose="02020603050405020304" pitchFamily="18" charset="0"/>
              </a:rPr>
              <a:t> -- a channel disregarded by the existing literature -- lending empirical support to the notion that when "it rains, it pours.”</a:t>
            </a:r>
          </a:p>
          <a:p>
            <a:pPr eaLnBrk="1" hangingPunct="1"/>
            <a:r>
              <a:rPr lang="en-US" altLang="en-US" sz="2400">
                <a:latin typeface="Times New Roman" panose="02020603050405020304" pitchFamily="18" charset="0"/>
                <a:cs typeface="Times New Roman" panose="02020603050405020304" pitchFamily="18" charset="0"/>
              </a:rPr>
              <a:t>In the first half of the 20</a:t>
            </a:r>
            <a:r>
              <a:rPr lang="en-US" altLang="en-US" sz="2400" baseline="30000">
                <a:latin typeface="Times New Roman" panose="02020603050405020304" pitchFamily="18" charset="0"/>
                <a:cs typeface="Times New Roman" panose="02020603050405020304" pitchFamily="18" charset="0"/>
              </a:rPr>
              <a:t>th</a:t>
            </a:r>
            <a:r>
              <a:rPr lang="en-US" altLang="en-US" sz="2400">
                <a:latin typeface="Times New Roman" panose="02020603050405020304" pitchFamily="18" charset="0"/>
                <a:cs typeface="Times New Roman" panose="02020603050405020304" pitchFamily="18" charset="0"/>
              </a:rPr>
              <a:t> century, fiscal policy attributed to </a:t>
            </a:r>
            <a:r>
              <a:rPr lang="en-US" altLang="en-US" sz="2400" b="1">
                <a:latin typeface="Times New Roman" panose="02020603050405020304" pitchFamily="18" charset="0"/>
                <a:cs typeface="Times New Roman" panose="02020603050405020304" pitchFamily="18" charset="0"/>
              </a:rPr>
              <a:t>Keynesian policy </a:t>
            </a:r>
            <a:r>
              <a:rPr lang="en-US" altLang="en-US" sz="2400">
                <a:latin typeface="Times New Roman" panose="02020603050405020304" pitchFamily="18" charset="0"/>
                <a:cs typeface="Times New Roman" panose="02020603050405020304" pitchFamily="18" charset="0"/>
              </a:rPr>
              <a:t>- deficiency of AD can be overcome by expansionary fiscal policy - through higher govt. spending</a:t>
            </a:r>
          </a:p>
          <a:p>
            <a:pPr eaLnBrk="1" hangingPunct="1"/>
            <a:r>
              <a:rPr lang="en-US" altLang="en-US" sz="2400">
                <a:latin typeface="Times New Roman" panose="02020603050405020304" pitchFamily="18" charset="0"/>
                <a:cs typeface="Times New Roman" panose="02020603050405020304" pitchFamily="18" charset="0"/>
              </a:rPr>
              <a:t>Great Depression 1930s</a:t>
            </a:r>
          </a:p>
          <a:p>
            <a:pPr eaLnBrk="1" hangingPunct="1"/>
            <a:r>
              <a:rPr lang="en-US" altLang="en-US" sz="2400">
                <a:latin typeface="Times New Roman" panose="02020603050405020304" pitchFamily="18" charset="0"/>
                <a:cs typeface="Times New Roman" panose="02020603050405020304" pitchFamily="18" charset="0"/>
              </a:rPr>
              <a:t>Rebuilding the war-ravaged economies of Europe and Japan after World War II</a:t>
            </a:r>
          </a:p>
        </p:txBody>
      </p:sp>
      <p:sp>
        <p:nvSpPr>
          <p:cNvPr id="5125" name="Rectangle 1">
            <a:extLst>
              <a:ext uri="{FF2B5EF4-FFF2-40B4-BE49-F238E27FC236}">
                <a16:creationId xmlns:a16="http://schemas.microsoft.com/office/drawing/2014/main" id="{025AD4C3-3D06-D4E3-50C8-9DC5F64F6705}"/>
              </a:ext>
            </a:extLst>
          </p:cNvPr>
          <p:cNvSpPr>
            <a:spLocks noChangeArrowheads="1"/>
          </p:cNvSpPr>
          <p:nvPr/>
        </p:nvSpPr>
        <p:spPr bwMode="auto">
          <a:xfrm>
            <a:off x="3048000" y="1524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b="1"/>
              <a:t>Why is Fiscal Policy often Procyclical?</a:t>
            </a:r>
            <a:br>
              <a:rPr lang="en-US" altLang="en-US" sz="3200" b="1"/>
            </a:br>
            <a:endParaRPr lang="en-IN" altLang="en-US" sz="32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34A53296-74EA-117F-DEA5-B6D79CD69360}"/>
              </a:ext>
            </a:extLst>
          </p:cNvPr>
          <p:cNvSpPr>
            <a:spLocks noGrp="1" noChangeArrowheads="1"/>
          </p:cNvSpPr>
          <p:nvPr>
            <p:ph sz="quarter" idx="1"/>
          </p:nvPr>
        </p:nvSpPr>
        <p:spPr>
          <a:xfrm>
            <a:off x="228600" y="228600"/>
            <a:ext cx="11125200" cy="1447800"/>
          </a:xfrm>
        </p:spPr>
        <p:txBody>
          <a:bodyPr/>
          <a:lstStyle/>
          <a:p>
            <a:pPr marL="0" indent="0" eaLnBrk="1" hangingPunct="1">
              <a:buFont typeface="Arial" panose="020B0604020202020204" pitchFamily="34" charset="0"/>
              <a:buNone/>
            </a:pPr>
            <a:r>
              <a:rPr lang="en-US" altLang="en-US"/>
              <a:t>The ratio of revenue receipts-to-GDP rose steadily between 2003-04 and 2007-08 and then declined- one of the reasons being tax concessions (Bose and Bhanumurthy, 2015)</a:t>
            </a:r>
          </a:p>
        </p:txBody>
      </p:sp>
      <p:pic>
        <p:nvPicPr>
          <p:cNvPr id="4" name="Picture 3">
            <a:extLst>
              <a:ext uri="{FF2B5EF4-FFF2-40B4-BE49-F238E27FC236}">
                <a16:creationId xmlns:a16="http://schemas.microsoft.com/office/drawing/2014/main" id="{F7F31752-8DCA-193F-FF4D-9C7CF7C003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0"/>
            <a:ext cx="784860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Fiscal Developments in India in Year 2019-20">
            <a:extLst>
              <a:ext uri="{FF2B5EF4-FFF2-40B4-BE49-F238E27FC236}">
                <a16:creationId xmlns:a16="http://schemas.microsoft.com/office/drawing/2014/main" id="{070C6F16-1C83-711A-E001-D4F105A29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51212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7" descr="Reserve Bank of India - RBI Bulletin">
            <a:extLst>
              <a:ext uri="{FF2B5EF4-FFF2-40B4-BE49-F238E27FC236}">
                <a16:creationId xmlns:a16="http://schemas.microsoft.com/office/drawing/2014/main" id="{8CFA978B-2810-3171-F51E-4854BDD6D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00200"/>
            <a:ext cx="6308725"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9239A6B-919A-7994-49A7-0058A2849C04}"/>
              </a:ext>
            </a:extLst>
          </p:cNvPr>
          <p:cNvSpPr>
            <a:spLocks noGrp="1"/>
          </p:cNvSpPr>
          <p:nvPr>
            <p:ph type="title"/>
          </p:nvPr>
        </p:nvSpPr>
        <p:spPr>
          <a:xfrm>
            <a:off x="1652588" y="274638"/>
            <a:ext cx="8863012" cy="715962"/>
          </a:xfrm>
        </p:spPr>
        <p:txBody>
          <a:bodyPr/>
          <a:lstStyle/>
          <a:p>
            <a:pPr eaLnBrk="1" hangingPunct="1"/>
            <a:r>
              <a:rPr lang="en-IN" altLang="en-US" sz="3200"/>
              <a:t>Gross Fiscal Deficit (Combined Central and States)</a:t>
            </a:r>
          </a:p>
        </p:txBody>
      </p:sp>
      <p:pic>
        <p:nvPicPr>
          <p:cNvPr id="34819" name="Content Placeholder 5">
            <a:extLst>
              <a:ext uri="{FF2B5EF4-FFF2-40B4-BE49-F238E27FC236}">
                <a16:creationId xmlns:a16="http://schemas.microsoft.com/office/drawing/2014/main" id="{A4483BA3-D651-C610-9501-14C5DA27FB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52588" y="1069975"/>
            <a:ext cx="9007475" cy="3810000"/>
          </a:xfrm>
        </p:spPr>
      </p:pic>
      <p:sp>
        <p:nvSpPr>
          <p:cNvPr id="34820" name="TextBox 6">
            <a:extLst>
              <a:ext uri="{FF2B5EF4-FFF2-40B4-BE49-F238E27FC236}">
                <a16:creationId xmlns:a16="http://schemas.microsoft.com/office/drawing/2014/main" id="{5428F47A-A3B1-9B9B-F5E9-A9ACDAC46800}"/>
              </a:ext>
            </a:extLst>
          </p:cNvPr>
          <p:cNvSpPr txBox="1">
            <a:spLocks noChangeArrowheads="1"/>
          </p:cNvSpPr>
          <p:nvPr/>
        </p:nvSpPr>
        <p:spPr bwMode="auto">
          <a:xfrm>
            <a:off x="8458200" y="4957763"/>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latin typeface="Tahoma" panose="020B0604030504040204" pitchFamily="34" charset="0"/>
              </a:rPr>
              <a:t>Source: RBI, 2019</a:t>
            </a:r>
          </a:p>
        </p:txBody>
      </p:sp>
      <p:sp>
        <p:nvSpPr>
          <p:cNvPr id="34821" name="Rectangle 7">
            <a:extLst>
              <a:ext uri="{FF2B5EF4-FFF2-40B4-BE49-F238E27FC236}">
                <a16:creationId xmlns:a16="http://schemas.microsoft.com/office/drawing/2014/main" id="{4E0AD62B-8022-573D-0D93-C23224B5E112}"/>
              </a:ext>
            </a:extLst>
          </p:cNvPr>
          <p:cNvSpPr>
            <a:spLocks noChangeArrowheads="1"/>
          </p:cNvSpPr>
          <p:nvPr/>
        </p:nvSpPr>
        <p:spPr bwMode="auto">
          <a:xfrm>
            <a:off x="1981200" y="5446713"/>
            <a:ext cx="85344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pPr>
            <a:r>
              <a:rPr lang="en-IN" altLang="en-US" sz="2000">
                <a:latin typeface="Tahoma" panose="020B0604030504040204" pitchFamily="34" charset="0"/>
              </a:rPr>
              <a:t>Fiscal Deficit = Total Expenditure-(Revenue Receipts + Capital Receipts)</a:t>
            </a:r>
          </a:p>
          <a:p>
            <a:pPr eaLnBrk="1" hangingPunct="1">
              <a:lnSpc>
                <a:spcPct val="100000"/>
              </a:lnSpc>
              <a:spcBef>
                <a:spcPct val="0"/>
              </a:spcBef>
            </a:pPr>
            <a:r>
              <a:rPr lang="en-IN" altLang="en-US" sz="2000">
                <a:latin typeface="Tahoma" panose="020B0604030504040204" pitchFamily="34" charset="0"/>
              </a:rPr>
              <a:t>2020-21 financial year it is Rs.12.48 lakh crore (RBI, 2020)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D05FBDD-735E-08FA-B17E-E48DDD9D5F85}"/>
              </a:ext>
            </a:extLst>
          </p:cNvPr>
          <p:cNvSpPr>
            <a:spLocks noGrp="1"/>
          </p:cNvSpPr>
          <p:nvPr>
            <p:ph type="title"/>
          </p:nvPr>
        </p:nvSpPr>
        <p:spPr>
          <a:xfrm>
            <a:off x="2438400" y="274638"/>
            <a:ext cx="7772400" cy="411162"/>
          </a:xfrm>
        </p:spPr>
        <p:txBody>
          <a:bodyPr rtlCol="0">
            <a:normAutofit fontScale="90000"/>
          </a:bodyPr>
          <a:lstStyle/>
          <a:p>
            <a:pPr eaLnBrk="1" fontAlgn="auto" hangingPunct="1">
              <a:spcAft>
                <a:spcPts val="0"/>
              </a:spcAft>
              <a:defRPr/>
            </a:pPr>
            <a:r>
              <a:rPr lang="en-IN" altLang="en-US" sz="3600"/>
              <a:t>Cont…</a:t>
            </a:r>
          </a:p>
        </p:txBody>
      </p:sp>
      <p:sp>
        <p:nvSpPr>
          <p:cNvPr id="3" name="Content Placeholder 2">
            <a:extLst>
              <a:ext uri="{FF2B5EF4-FFF2-40B4-BE49-F238E27FC236}">
                <a16:creationId xmlns:a16="http://schemas.microsoft.com/office/drawing/2014/main" id="{D5D0D457-69B0-F8BD-2811-9F9333F8287A}"/>
              </a:ext>
            </a:extLst>
          </p:cNvPr>
          <p:cNvSpPr>
            <a:spLocks noGrp="1"/>
          </p:cNvSpPr>
          <p:nvPr>
            <p:ph idx="1"/>
          </p:nvPr>
        </p:nvSpPr>
        <p:spPr>
          <a:xfrm>
            <a:off x="1219200" y="609600"/>
            <a:ext cx="10668000" cy="6096000"/>
          </a:xfrm>
        </p:spPr>
        <p:txBody>
          <a:bodyPr rtlCol="0">
            <a:normAutofit lnSpcReduction="10000"/>
          </a:bodyPr>
          <a:lstStyle/>
          <a:p>
            <a:pPr eaLnBrk="1" fontAlgn="auto" hangingPunct="1">
              <a:lnSpc>
                <a:spcPct val="80000"/>
              </a:lnSpc>
              <a:spcAft>
                <a:spcPts val="0"/>
              </a:spcAft>
              <a:defRPr/>
            </a:pPr>
            <a:r>
              <a:rPr lang="en-US" dirty="0"/>
              <a:t>Foreign exchange reserve:  </a:t>
            </a:r>
          </a:p>
          <a:p>
            <a:pPr marL="0" indent="0" eaLnBrk="1" fontAlgn="auto" hangingPunct="1">
              <a:lnSpc>
                <a:spcPct val="80000"/>
              </a:lnSpc>
              <a:spcAft>
                <a:spcPts val="0"/>
              </a:spcAft>
              <a:buFont typeface="Arial" panose="020B0604020202020204" pitchFamily="34" charset="0"/>
              <a:buNone/>
              <a:defRPr/>
            </a:pPr>
            <a:r>
              <a:rPr lang="en-US" dirty="0"/>
              <a:t>	$1.2 </a:t>
            </a:r>
            <a:r>
              <a:rPr lang="en-US" dirty="0" err="1"/>
              <a:t>bl</a:t>
            </a:r>
            <a:r>
              <a:rPr lang="en-US" dirty="0"/>
              <a:t> in January 1991 </a:t>
            </a:r>
          </a:p>
          <a:p>
            <a:pPr marL="0" indent="0" eaLnBrk="1" fontAlgn="auto" hangingPunct="1">
              <a:lnSpc>
                <a:spcPct val="80000"/>
              </a:lnSpc>
              <a:spcAft>
                <a:spcPts val="0"/>
              </a:spcAft>
              <a:buFont typeface="Arial" panose="020B0604020202020204" pitchFamily="34" charset="0"/>
              <a:buNone/>
              <a:defRPr/>
            </a:pPr>
            <a:r>
              <a:rPr lang="en-US" dirty="0"/>
              <a:t>	Above $633 </a:t>
            </a:r>
            <a:r>
              <a:rPr lang="en-US" dirty="0" err="1"/>
              <a:t>bl</a:t>
            </a:r>
            <a:r>
              <a:rPr lang="en-US" dirty="0"/>
              <a:t> in the end of 2021</a:t>
            </a:r>
          </a:p>
          <a:p>
            <a:pPr marL="0" indent="0" eaLnBrk="1" fontAlgn="auto" hangingPunct="1">
              <a:lnSpc>
                <a:spcPct val="80000"/>
              </a:lnSpc>
              <a:spcAft>
                <a:spcPts val="0"/>
              </a:spcAft>
              <a:buFont typeface="Arial" panose="020B0604020202020204" pitchFamily="34" charset="0"/>
              <a:buNone/>
              <a:defRPr/>
            </a:pPr>
            <a:r>
              <a:rPr lang="en-US" altLang="en-US" dirty="0"/>
              <a:t>India’s general </a:t>
            </a:r>
            <a:r>
              <a:rPr lang="en-US" altLang="en-US" dirty="0" err="1"/>
              <a:t>govt</a:t>
            </a:r>
            <a:r>
              <a:rPr lang="en-US" altLang="en-US" dirty="0"/>
              <a:t> debt as a percentage of GDP</a:t>
            </a:r>
          </a:p>
          <a:p>
            <a:pPr marL="0" indent="0" eaLnBrk="1" fontAlgn="auto" hangingPunct="1">
              <a:lnSpc>
                <a:spcPct val="80000"/>
              </a:lnSpc>
              <a:spcAft>
                <a:spcPts val="0"/>
              </a:spcAft>
              <a:buFont typeface="Arial" panose="020B0604020202020204" pitchFamily="34" charset="0"/>
              <a:buNone/>
              <a:defRPr/>
            </a:pPr>
            <a:r>
              <a:rPr lang="en-US" altLang="en-US" dirty="0"/>
              <a:t>	1991: 75.33% </a:t>
            </a:r>
          </a:p>
          <a:p>
            <a:pPr marL="0" indent="0" eaLnBrk="1" fontAlgn="auto" hangingPunct="1">
              <a:lnSpc>
                <a:spcPct val="80000"/>
              </a:lnSpc>
              <a:spcAft>
                <a:spcPts val="0"/>
              </a:spcAft>
              <a:buFont typeface="Arial" panose="020B0604020202020204" pitchFamily="34" charset="0"/>
              <a:buNone/>
              <a:defRPr/>
            </a:pPr>
            <a:r>
              <a:rPr lang="en-US" altLang="en-US" dirty="0"/>
              <a:t>	2020-21: 76% (Central share: 66.6%)</a:t>
            </a:r>
          </a:p>
          <a:p>
            <a:pPr marL="0" indent="0" eaLnBrk="1" fontAlgn="auto" hangingPunct="1">
              <a:lnSpc>
                <a:spcPct val="80000"/>
              </a:lnSpc>
              <a:spcAft>
                <a:spcPts val="0"/>
              </a:spcAft>
              <a:buFont typeface="Arial" panose="020B0604020202020204" pitchFamily="34" charset="0"/>
              <a:buNone/>
              <a:defRPr/>
            </a:pPr>
            <a:r>
              <a:rPr lang="en-US" altLang="en-US" dirty="0"/>
              <a:t>	</a:t>
            </a:r>
            <a:r>
              <a:rPr lang="en-US" altLang="en-US" b="1" dirty="0"/>
              <a:t>Central </a:t>
            </a:r>
            <a:r>
              <a:rPr lang="en-US" altLang="en-US" b="1" dirty="0" err="1"/>
              <a:t>govt</a:t>
            </a:r>
            <a:r>
              <a:rPr lang="en-US" altLang="en-US" b="1" dirty="0"/>
              <a:t> debt</a:t>
            </a:r>
            <a:r>
              <a:rPr lang="en-US" altLang="en-US" dirty="0"/>
              <a:t>: Internal: 71.6%; External:5.6%</a:t>
            </a:r>
          </a:p>
          <a:p>
            <a:pPr marL="0" indent="0" eaLnBrk="1" fontAlgn="auto" hangingPunct="1">
              <a:lnSpc>
                <a:spcPct val="80000"/>
              </a:lnSpc>
              <a:spcAft>
                <a:spcPts val="0"/>
              </a:spcAft>
              <a:buFont typeface="Arial" panose="020B0604020202020204" pitchFamily="34" charset="0"/>
              <a:buNone/>
              <a:defRPr/>
            </a:pPr>
            <a:endParaRPr lang="en-US" altLang="en-US" dirty="0"/>
          </a:p>
          <a:p>
            <a:pPr lvl="1" eaLnBrk="1" fontAlgn="auto" hangingPunct="1">
              <a:lnSpc>
                <a:spcPct val="80000"/>
              </a:lnSpc>
              <a:spcAft>
                <a:spcPts val="0"/>
              </a:spcAft>
              <a:defRPr/>
            </a:pPr>
            <a:r>
              <a:rPr lang="en-US" altLang="en-US" dirty="0"/>
              <a:t>During 2020 general </a:t>
            </a:r>
            <a:r>
              <a:rPr lang="en-US" altLang="en-US" dirty="0" err="1"/>
              <a:t>govt</a:t>
            </a:r>
            <a:r>
              <a:rPr lang="en-US" altLang="en-US" dirty="0"/>
              <a:t> debt as a percentage of GDP in</a:t>
            </a:r>
          </a:p>
          <a:p>
            <a:pPr marL="319088" lvl="1" indent="0" eaLnBrk="1" fontAlgn="auto" hangingPunct="1">
              <a:lnSpc>
                <a:spcPct val="80000"/>
              </a:lnSpc>
              <a:spcAft>
                <a:spcPts val="0"/>
              </a:spcAft>
              <a:buFont typeface="Arial" panose="020B0604020202020204" pitchFamily="34" charset="0"/>
              <a:buNone/>
              <a:defRPr/>
            </a:pPr>
            <a:r>
              <a:rPr lang="en-US" altLang="en-US" dirty="0"/>
              <a:t>	Japan: 234.18%</a:t>
            </a:r>
          </a:p>
          <a:p>
            <a:pPr marL="319088" lvl="1" indent="0" eaLnBrk="1" fontAlgn="auto" hangingPunct="1">
              <a:lnSpc>
                <a:spcPct val="80000"/>
              </a:lnSpc>
              <a:spcAft>
                <a:spcPts val="0"/>
              </a:spcAft>
              <a:buFont typeface="Arial" panose="020B0604020202020204" pitchFamily="34" charset="0"/>
              <a:buNone/>
              <a:defRPr/>
            </a:pPr>
            <a:r>
              <a:rPr lang="en-US" altLang="en-US" dirty="0"/>
              <a:t>	Greece: 181.60%</a:t>
            </a:r>
          </a:p>
          <a:p>
            <a:pPr marL="319088" lvl="1" indent="0" eaLnBrk="1" fontAlgn="auto" hangingPunct="1">
              <a:lnSpc>
                <a:spcPct val="80000"/>
              </a:lnSpc>
              <a:spcAft>
                <a:spcPts val="0"/>
              </a:spcAft>
              <a:buFont typeface="Arial" panose="020B0604020202020204" pitchFamily="34" charset="0"/>
              <a:buNone/>
              <a:defRPr/>
            </a:pPr>
            <a:r>
              <a:rPr lang="en-US" altLang="en-US" dirty="0"/>
              <a:t>	Italy: 127.50%</a:t>
            </a:r>
          </a:p>
          <a:p>
            <a:pPr marL="319088" lvl="1" indent="0" eaLnBrk="1" fontAlgn="auto" hangingPunct="1">
              <a:lnSpc>
                <a:spcPct val="80000"/>
              </a:lnSpc>
              <a:spcAft>
                <a:spcPts val="0"/>
              </a:spcAft>
              <a:buFont typeface="Arial" panose="020B0604020202020204" pitchFamily="34" charset="0"/>
              <a:buNone/>
              <a:defRPr/>
            </a:pPr>
            <a:r>
              <a:rPr lang="en-US" altLang="en-US" dirty="0"/>
              <a:t>	</a:t>
            </a:r>
            <a:r>
              <a:rPr lang="en-US" altLang="en-US" dirty="0" err="1"/>
              <a:t>Purtugal</a:t>
            </a:r>
            <a:r>
              <a:rPr lang="en-US" altLang="en-US" dirty="0"/>
              <a:t>: 137.4%</a:t>
            </a:r>
          </a:p>
          <a:p>
            <a:pPr marL="319088" lvl="1" indent="0" eaLnBrk="1" fontAlgn="auto" hangingPunct="1">
              <a:lnSpc>
                <a:spcPct val="80000"/>
              </a:lnSpc>
              <a:spcAft>
                <a:spcPts val="0"/>
              </a:spcAft>
              <a:buFont typeface="Arial" panose="020B0604020202020204" pitchFamily="34" charset="0"/>
              <a:buNone/>
              <a:defRPr/>
            </a:pPr>
            <a:r>
              <a:rPr lang="en-US" altLang="en-US" dirty="0"/>
              <a:t>	USA: 82%</a:t>
            </a:r>
          </a:p>
          <a:p>
            <a:pPr marL="319088" lvl="1" indent="0" eaLnBrk="1" fontAlgn="auto" hangingPunct="1">
              <a:lnSpc>
                <a:spcPct val="80000"/>
              </a:lnSpc>
              <a:spcAft>
                <a:spcPts val="0"/>
              </a:spcAft>
              <a:buFont typeface="Arial" panose="020B0604020202020204" pitchFamily="34" charset="0"/>
              <a:buNone/>
              <a:defRPr/>
            </a:pPr>
            <a:r>
              <a:rPr lang="en-US" altLang="en-US" dirty="0"/>
              <a:t>	China: 61.7%</a:t>
            </a:r>
          </a:p>
          <a:p>
            <a:pPr marL="319088" lvl="1" indent="0" eaLnBrk="1" fontAlgn="auto" hangingPunct="1">
              <a:lnSpc>
                <a:spcPct val="80000"/>
              </a:lnSpc>
              <a:spcAft>
                <a:spcPts val="0"/>
              </a:spcAft>
              <a:buFont typeface="Arial" panose="020B0604020202020204" pitchFamily="34" charset="0"/>
              <a:buNone/>
              <a:defRPr/>
            </a:pPr>
            <a:r>
              <a:rPr lang="en-US" altLang="en-US" dirty="0"/>
              <a:t>	Indonesia: 40%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F933A37-3C63-B495-2F5A-9B96B1F6362D}"/>
              </a:ext>
            </a:extLst>
          </p:cNvPr>
          <p:cNvSpPr>
            <a:spLocks noGrp="1" noChangeArrowheads="1"/>
          </p:cNvSpPr>
          <p:nvPr>
            <p:ph type="title"/>
          </p:nvPr>
        </p:nvSpPr>
        <p:spPr>
          <a:xfrm>
            <a:off x="8915400" y="152400"/>
            <a:ext cx="2971800" cy="762000"/>
          </a:xfrm>
        </p:spPr>
        <p:txBody>
          <a:bodyPr rtlCol="0">
            <a:normAutofit fontScale="90000"/>
          </a:bodyPr>
          <a:lstStyle/>
          <a:p>
            <a:pPr eaLnBrk="1" fontAlgn="auto" hangingPunct="1">
              <a:spcAft>
                <a:spcPts val="0"/>
              </a:spcAft>
              <a:defRPr/>
            </a:pPr>
            <a:r>
              <a:rPr lang="en-US" altLang="en-US" dirty="0"/>
              <a:t>External debt</a:t>
            </a:r>
          </a:p>
        </p:txBody>
      </p:sp>
      <p:sp>
        <p:nvSpPr>
          <p:cNvPr id="37891" name="TextBox 2">
            <a:extLst>
              <a:ext uri="{FF2B5EF4-FFF2-40B4-BE49-F238E27FC236}">
                <a16:creationId xmlns:a16="http://schemas.microsoft.com/office/drawing/2014/main" id="{BEF779CC-9F10-5BAF-6D5E-5FC3CB12408C}"/>
              </a:ext>
            </a:extLst>
          </p:cNvPr>
          <p:cNvSpPr txBox="1">
            <a:spLocks noChangeArrowheads="1"/>
          </p:cNvSpPr>
          <p:nvPr/>
        </p:nvSpPr>
        <p:spPr bwMode="auto">
          <a:xfrm>
            <a:off x="9601200" y="914400"/>
            <a:ext cx="2286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pPr>
            <a:r>
              <a:rPr lang="en-IN" altLang="en-US" sz="1400">
                <a:solidFill>
                  <a:srgbClr val="000000"/>
                </a:solidFill>
                <a:latin typeface="Tahoma" panose="020B0604030504040204" pitchFamily="34" charset="0"/>
              </a:rPr>
              <a:t>According to World Bank (2020), India ranks nineteen in terms of absolute external debt amongst the top 20 nation after US tops the list and China at 8</a:t>
            </a:r>
            <a:r>
              <a:rPr lang="en-IN" altLang="en-US" sz="1400" baseline="30000">
                <a:solidFill>
                  <a:srgbClr val="000000"/>
                </a:solidFill>
                <a:latin typeface="Tahoma" panose="020B0604030504040204" pitchFamily="34" charset="0"/>
              </a:rPr>
              <a:t>th</a:t>
            </a:r>
            <a:r>
              <a:rPr lang="en-IN" altLang="en-US" sz="1400">
                <a:solidFill>
                  <a:srgbClr val="000000"/>
                </a:solidFill>
                <a:latin typeface="Tahoma" panose="020B0604030504040204" pitchFamily="34" charset="0"/>
              </a:rPr>
              <a:t>.</a:t>
            </a:r>
          </a:p>
          <a:p>
            <a:pPr eaLnBrk="1" hangingPunct="1">
              <a:lnSpc>
                <a:spcPct val="100000"/>
              </a:lnSpc>
              <a:spcBef>
                <a:spcPct val="0"/>
              </a:spcBef>
            </a:pPr>
            <a:r>
              <a:rPr lang="en-IN" altLang="en-US" sz="1400">
                <a:solidFill>
                  <a:srgbClr val="000000"/>
                </a:solidFill>
                <a:latin typeface="Tahoma" panose="020B0604030504040204" pitchFamily="34" charset="0"/>
              </a:rPr>
              <a:t>Among BRICS countries, in terms of indebtedness, India is at fourth position after China, Brazil and Russian Federation.</a:t>
            </a:r>
          </a:p>
        </p:txBody>
      </p:sp>
      <p:pic>
        <p:nvPicPr>
          <p:cNvPr id="37892" name="Picture 8">
            <a:extLst>
              <a:ext uri="{FF2B5EF4-FFF2-40B4-BE49-F238E27FC236}">
                <a16:creationId xmlns:a16="http://schemas.microsoft.com/office/drawing/2014/main" id="{A6CF4E9D-F77B-D3F6-5CB4-F46DBF39B041}"/>
              </a:ext>
            </a:extLst>
          </p:cNvPr>
          <p:cNvPicPr>
            <a:picLocks noChangeAspect="1"/>
          </p:cNvPicPr>
          <p:nvPr/>
        </p:nvPicPr>
        <p:blipFill>
          <a:blip r:embed="rId2">
            <a:extLst>
              <a:ext uri="{28A0092B-C50C-407E-A947-70E740481C1C}">
                <a14:useLocalDpi xmlns:a14="http://schemas.microsoft.com/office/drawing/2010/main" val="0"/>
              </a:ext>
            </a:extLst>
          </a:blip>
          <a:srcRect l="19167" t="30000" r="26250" b="12222"/>
          <a:stretch>
            <a:fillRect/>
          </a:stretch>
        </p:blipFill>
        <p:spPr bwMode="auto">
          <a:xfrm>
            <a:off x="0" y="228600"/>
            <a:ext cx="7772400" cy="645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Content Placeholder 4">
            <a:extLst>
              <a:ext uri="{FF2B5EF4-FFF2-40B4-BE49-F238E27FC236}">
                <a16:creationId xmlns:a16="http://schemas.microsoft.com/office/drawing/2014/main" id="{2810150E-0E47-2472-3FA2-38D9699CADD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066800"/>
            <a:ext cx="7772400" cy="3886200"/>
          </a:xfrm>
        </p:spPr>
      </p:pic>
      <p:sp>
        <p:nvSpPr>
          <p:cNvPr id="38915" name="Rectangle 1">
            <a:extLst>
              <a:ext uri="{FF2B5EF4-FFF2-40B4-BE49-F238E27FC236}">
                <a16:creationId xmlns:a16="http://schemas.microsoft.com/office/drawing/2014/main" id="{1ACE304B-BBCD-D167-27FF-816DE5B08F69}"/>
              </a:ext>
            </a:extLst>
          </p:cNvPr>
          <p:cNvSpPr>
            <a:spLocks noChangeArrowheads="1"/>
          </p:cNvSpPr>
          <p:nvPr/>
        </p:nvSpPr>
        <p:spPr bwMode="auto">
          <a:xfrm>
            <a:off x="2057400" y="4953000"/>
            <a:ext cx="79962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800">
                <a:solidFill>
                  <a:srgbClr val="000000"/>
                </a:solidFill>
                <a:latin typeface="Tahoma" panose="020B0604030504040204" pitchFamily="34" charset="0"/>
              </a:rPr>
              <a:t>2019</a:t>
            </a:r>
            <a:r>
              <a:rPr lang="en-US" altLang="en-US" sz="1800">
                <a:solidFill>
                  <a:srgbClr val="000000"/>
                </a:solidFill>
                <a:latin typeface="Tahoma" panose="020B0604030504040204" pitchFamily="34" charset="0"/>
              </a:rPr>
              <a:t>:                                             47867.69	     13.6              25.2</a:t>
            </a:r>
          </a:p>
          <a:p>
            <a:pPr>
              <a:lnSpc>
                <a:spcPct val="100000"/>
              </a:lnSpc>
              <a:spcBef>
                <a:spcPct val="0"/>
              </a:spcBef>
              <a:buFontTx/>
              <a:buNone/>
            </a:pPr>
            <a:r>
              <a:rPr lang="en-US" altLang="en-US" sz="1800">
                <a:solidFill>
                  <a:srgbClr val="000000"/>
                </a:solidFill>
                <a:latin typeface="Tahoma" panose="020B0604030504040204" pitchFamily="34" charset="0"/>
              </a:rPr>
              <a:t>2020 (RE):			  53430.22	      11.2		26.3</a:t>
            </a:r>
          </a:p>
          <a:p>
            <a:pPr>
              <a:lnSpc>
                <a:spcPct val="100000"/>
              </a:lnSpc>
              <a:spcBef>
                <a:spcPct val="0"/>
              </a:spcBef>
              <a:buFontTx/>
              <a:buNone/>
            </a:pPr>
            <a:r>
              <a:rPr lang="en-US" altLang="en-US" sz="1800">
                <a:solidFill>
                  <a:srgbClr val="000000"/>
                </a:solidFill>
                <a:latin typeface="Tahoma" panose="020B0604030504040204" pitchFamily="34" charset="0"/>
              </a:rPr>
              <a:t>2021 (BE):			  59893.60                 12.5	26.6</a:t>
            </a:r>
            <a:endParaRPr lang="en-IN" altLang="en-US" sz="1800">
              <a:solidFill>
                <a:srgbClr val="000000"/>
              </a:solidFill>
              <a:latin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Content Placeholder 3">
            <a:extLst>
              <a:ext uri="{FF2B5EF4-FFF2-40B4-BE49-F238E27FC236}">
                <a16:creationId xmlns:a16="http://schemas.microsoft.com/office/drawing/2014/main" id="{D21A4618-EAD0-8F46-666B-37093B2E7F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685800"/>
            <a:ext cx="7772400" cy="51054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a:extLst>
              <a:ext uri="{FF2B5EF4-FFF2-40B4-BE49-F238E27FC236}">
                <a16:creationId xmlns:a16="http://schemas.microsoft.com/office/drawing/2014/main" id="{BD70FDF8-06E4-A426-E0C0-53F765A817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609600"/>
            <a:ext cx="8839200" cy="5726113"/>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Content Placeholder 3">
            <a:extLst>
              <a:ext uri="{FF2B5EF4-FFF2-40B4-BE49-F238E27FC236}">
                <a16:creationId xmlns:a16="http://schemas.microsoft.com/office/drawing/2014/main" id="{95C29E8F-E173-4AB9-645C-30C440742B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457200"/>
            <a:ext cx="6781800" cy="6019800"/>
          </a:xfrm>
        </p:spPr>
      </p:pic>
      <p:sp>
        <p:nvSpPr>
          <p:cNvPr id="41987" name="Rectangle 1">
            <a:extLst>
              <a:ext uri="{FF2B5EF4-FFF2-40B4-BE49-F238E27FC236}">
                <a16:creationId xmlns:a16="http://schemas.microsoft.com/office/drawing/2014/main" id="{8B3D73B7-8641-830F-86FA-12A18D122427}"/>
              </a:ext>
            </a:extLst>
          </p:cNvPr>
          <p:cNvSpPr>
            <a:spLocks noChangeArrowheads="1"/>
          </p:cNvSpPr>
          <p:nvPr/>
        </p:nvSpPr>
        <p:spPr bwMode="auto">
          <a:xfrm>
            <a:off x="9525000" y="1219200"/>
            <a:ext cx="1905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t>By end June 2020 Public debt of central govt is 101.3 lakh crore. </a:t>
            </a:r>
          </a:p>
          <a:p>
            <a:pPr>
              <a:lnSpc>
                <a:spcPct val="100000"/>
              </a:lnSpc>
              <a:spcBef>
                <a:spcPct val="0"/>
              </a:spcBef>
              <a:buFontTx/>
              <a:buNone/>
            </a:pPr>
            <a:endParaRPr lang="en-US" altLang="en-US" sz="1800"/>
          </a:p>
          <a:p>
            <a:pPr>
              <a:lnSpc>
                <a:spcPct val="100000"/>
              </a:lnSpc>
              <a:spcBef>
                <a:spcPct val="0"/>
              </a:spcBef>
              <a:buFontTx/>
              <a:buNone/>
            </a:pPr>
            <a:r>
              <a:rPr lang="en-US" altLang="en-US" sz="1800"/>
              <a:t>In 2019 end June it was at 94.6 lakh crore.</a:t>
            </a:r>
            <a:endParaRPr lang="en-IN"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Content Placeholder 3">
            <a:extLst>
              <a:ext uri="{FF2B5EF4-FFF2-40B4-BE49-F238E27FC236}">
                <a16:creationId xmlns:a16="http://schemas.microsoft.com/office/drawing/2014/main" id="{F03399E8-9CC8-9E05-A5D5-861C663692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762000"/>
            <a:ext cx="7772400" cy="4857750"/>
          </a:xfrm>
        </p:spPr>
      </p:pic>
      <p:sp>
        <p:nvSpPr>
          <p:cNvPr id="43011" name="Rectangle 1">
            <a:extLst>
              <a:ext uri="{FF2B5EF4-FFF2-40B4-BE49-F238E27FC236}">
                <a16:creationId xmlns:a16="http://schemas.microsoft.com/office/drawing/2014/main" id="{B580F461-E1CF-0F40-2946-74AB718F8AD8}"/>
              </a:ext>
            </a:extLst>
          </p:cNvPr>
          <p:cNvSpPr>
            <a:spLocks noChangeArrowheads="1"/>
          </p:cNvSpPr>
          <p:nvPr/>
        </p:nvSpPr>
        <p:spPr bwMode="auto">
          <a:xfrm>
            <a:off x="1066800" y="561975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t>2019:                      5.9	26.3	        62.1		   3.7	            100</a:t>
            </a:r>
          </a:p>
          <a:p>
            <a:pPr>
              <a:lnSpc>
                <a:spcPct val="100000"/>
              </a:lnSpc>
              <a:spcBef>
                <a:spcPct val="0"/>
              </a:spcBef>
              <a:buFontTx/>
              <a:buNone/>
            </a:pPr>
            <a:r>
              <a:rPr lang="en-US" altLang="en-US" sz="1800"/>
              <a:t>2020:	               5.8	 27.2                 60.2                      6.8                     100</a:t>
            </a:r>
            <a:endParaRPr lang="en-I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4C41C-E62A-8622-AF47-B11BDBA66D09}"/>
              </a:ext>
            </a:extLst>
          </p:cNvPr>
          <p:cNvSpPr>
            <a:spLocks noGrp="1"/>
          </p:cNvSpPr>
          <p:nvPr>
            <p:ph idx="1"/>
          </p:nvPr>
        </p:nvSpPr>
        <p:spPr>
          <a:xfrm>
            <a:off x="762000" y="1295400"/>
            <a:ext cx="10820400" cy="5562600"/>
          </a:xfrm>
        </p:spPr>
        <p:txBody>
          <a:bodyPr rtlCol="0">
            <a:normAutofit/>
          </a:bodyPr>
          <a:lstStyle/>
          <a:p>
            <a:pPr marL="274320" indent="-274320" eaLnBrk="1" fontAlgn="auto" hangingPunct="1">
              <a:spcBef>
                <a:spcPts val="580"/>
              </a:spcBef>
              <a:spcAft>
                <a:spcPts val="0"/>
              </a:spcAft>
              <a:buFont typeface="Wingdings 2"/>
              <a:buChar char=""/>
              <a:defRPr/>
            </a:pPr>
            <a:r>
              <a:rPr lang="en-US" sz="2400" dirty="0">
                <a:latin typeface="Times New Roman" pitchFamily="18" charset="0"/>
                <a:cs typeface="Times New Roman" pitchFamily="18" charset="0"/>
              </a:rPr>
              <a:t>Keynesian policy was challenged in early 1970s due to-</a:t>
            </a:r>
          </a:p>
          <a:p>
            <a:pPr marL="0" indent="0" eaLnBrk="1" fontAlgn="auto" hangingPunct="1">
              <a:spcBef>
                <a:spcPts val="580"/>
              </a:spcBef>
              <a:spcAft>
                <a:spcPts val="0"/>
              </a:spcAft>
              <a:buFont typeface="Arial" panose="020B0604020202020204" pitchFamily="34" charset="0"/>
              <a:buNone/>
              <a:defRPr/>
            </a:pPr>
            <a:r>
              <a:rPr lang="en-US" sz="2400" dirty="0">
                <a:latin typeface="Times New Roman" pitchFamily="18" charset="0"/>
                <a:cs typeface="Times New Roman" pitchFamily="18" charset="0"/>
              </a:rPr>
              <a:t>(i) breakdown of the Bretton Woods Agreement</a:t>
            </a:r>
          </a:p>
          <a:p>
            <a:pPr marL="0" indent="0" eaLnBrk="1" fontAlgn="auto" hangingPunct="1">
              <a:spcBef>
                <a:spcPts val="580"/>
              </a:spcBef>
              <a:spcAft>
                <a:spcPts val="0"/>
              </a:spcAft>
              <a:buFont typeface="Arial" panose="020B0604020202020204" pitchFamily="34" charset="0"/>
              <a:buNone/>
              <a:defRPr/>
            </a:pPr>
            <a:r>
              <a:rPr lang="en-US" sz="2400" dirty="0">
                <a:latin typeface="Times New Roman" pitchFamily="18" charset="0"/>
                <a:cs typeface="Times New Roman" pitchFamily="18" charset="0"/>
              </a:rPr>
              <a:t>(ii) OPEC oil shock of 1973, and</a:t>
            </a:r>
          </a:p>
          <a:p>
            <a:pPr marL="0" indent="0" eaLnBrk="1" fontAlgn="auto" hangingPunct="1">
              <a:spcBef>
                <a:spcPts val="580"/>
              </a:spcBef>
              <a:spcAft>
                <a:spcPts val="0"/>
              </a:spcAft>
              <a:buFont typeface="Arial" panose="020B0604020202020204" pitchFamily="34" charset="0"/>
              <a:buNone/>
              <a:defRPr/>
            </a:pPr>
            <a:r>
              <a:rPr lang="en-US" sz="2400" dirty="0">
                <a:latin typeface="Times New Roman" pitchFamily="18" charset="0"/>
                <a:cs typeface="Times New Roman" pitchFamily="18" charset="0"/>
              </a:rPr>
              <a:t>(iii) mounting inflationary pressure in USA</a:t>
            </a:r>
          </a:p>
          <a:p>
            <a:pPr marL="0" indent="0" eaLnBrk="1" fontAlgn="auto" hangingPunct="1">
              <a:spcBef>
                <a:spcPts val="580"/>
              </a:spcBef>
              <a:spcAft>
                <a:spcPts val="0"/>
              </a:spcAft>
              <a:buFont typeface="Arial" panose="020B0604020202020204" pitchFamily="34" charset="0"/>
              <a:buNone/>
              <a:defRPr/>
            </a:pPr>
            <a:endParaRPr lang="en-US" sz="2400" dirty="0">
              <a:latin typeface="Times New Roman" pitchFamily="18" charset="0"/>
              <a:cs typeface="Times New Roman" pitchFamily="18" charset="0"/>
            </a:endParaRPr>
          </a:p>
          <a:p>
            <a:pPr marL="274320" indent="-274320" eaLnBrk="1" fontAlgn="auto" hangingPunct="1">
              <a:spcBef>
                <a:spcPts val="580"/>
              </a:spcBef>
              <a:spcAft>
                <a:spcPts val="0"/>
              </a:spcAft>
              <a:buFont typeface="Wingdings 2"/>
              <a:buChar char=""/>
              <a:defRPr/>
            </a:pPr>
            <a:r>
              <a:rPr lang="en-US" sz="2400" dirty="0">
                <a:latin typeface="Times New Roman" pitchFamily="18" charset="0"/>
                <a:cs typeface="Times New Roman" pitchFamily="18" charset="0"/>
              </a:rPr>
              <a:t>Economists came with new classical persuasion – Discretionary fiscal policy leads to market distortions </a:t>
            </a:r>
          </a:p>
          <a:p>
            <a:pPr marL="274320" indent="-274320" eaLnBrk="1" fontAlgn="auto" hangingPunct="1">
              <a:spcBef>
                <a:spcPts val="580"/>
              </a:spcBef>
              <a:spcAft>
                <a:spcPts val="0"/>
              </a:spcAft>
              <a:buFont typeface="Wingdings 2"/>
              <a:buChar char=""/>
              <a:defRPr/>
            </a:pPr>
            <a:endParaRPr lang="en-US" sz="2400" dirty="0">
              <a:latin typeface="Times New Roman" pitchFamily="18" charset="0"/>
              <a:cs typeface="Times New Roman" pitchFamily="18" charset="0"/>
            </a:endParaRPr>
          </a:p>
          <a:p>
            <a:pPr marL="274320" indent="-274320" eaLnBrk="1" fontAlgn="auto" hangingPunct="1">
              <a:spcBef>
                <a:spcPts val="580"/>
              </a:spcBef>
              <a:spcAft>
                <a:spcPts val="0"/>
              </a:spcAft>
              <a:buFont typeface="Wingdings 2"/>
              <a:buChar char=""/>
              <a:defRPr/>
            </a:pPr>
            <a:r>
              <a:rPr lang="en-US" sz="2400" dirty="0">
                <a:latin typeface="Times New Roman" pitchFamily="18" charset="0"/>
                <a:cs typeface="Times New Roman" pitchFamily="18" charset="0"/>
              </a:rPr>
              <a:t>With rising debt and debt problems, fiscal policy lost its importance to being mere demand shock to be addressed through monetary policy (</a:t>
            </a:r>
            <a:r>
              <a:rPr lang="en-US" sz="2400" dirty="0" err="1">
                <a:latin typeface="Times New Roman" pitchFamily="18" charset="0"/>
                <a:cs typeface="Times New Roman" pitchFamily="18" charset="0"/>
              </a:rPr>
              <a:t>Kuttner</a:t>
            </a:r>
            <a:r>
              <a:rPr lang="en-US" sz="2400" dirty="0">
                <a:latin typeface="Times New Roman" pitchFamily="18" charset="0"/>
                <a:cs typeface="Times New Roman" pitchFamily="18" charset="0"/>
              </a:rPr>
              <a:t>, 2002), and monetary policy became dominant as a </a:t>
            </a:r>
            <a:r>
              <a:rPr lang="en-US" sz="2400" dirty="0" err="1">
                <a:latin typeface="Times New Roman" pitchFamily="18" charset="0"/>
                <a:cs typeface="Times New Roman" pitchFamily="18" charset="0"/>
              </a:rPr>
              <a:t>stabilisation</a:t>
            </a:r>
            <a:r>
              <a:rPr lang="en-US" sz="2400" dirty="0">
                <a:latin typeface="Times New Roman" pitchFamily="18" charset="0"/>
                <a:cs typeface="Times New Roman" pitchFamily="18" charset="0"/>
              </a:rPr>
              <a:t> policy in 1990s.</a:t>
            </a:r>
          </a:p>
        </p:txBody>
      </p:sp>
      <p:sp>
        <p:nvSpPr>
          <p:cNvPr id="6147" name="Rectangle 3">
            <a:extLst>
              <a:ext uri="{FF2B5EF4-FFF2-40B4-BE49-F238E27FC236}">
                <a16:creationId xmlns:a16="http://schemas.microsoft.com/office/drawing/2014/main" id="{D962C811-5680-5205-7684-BE7EEECC77CA}"/>
              </a:ext>
            </a:extLst>
          </p:cNvPr>
          <p:cNvSpPr>
            <a:spLocks noChangeArrowheads="1"/>
          </p:cNvSpPr>
          <p:nvPr/>
        </p:nvSpPr>
        <p:spPr bwMode="auto">
          <a:xfrm>
            <a:off x="3048000" y="1524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b="1"/>
              <a:t>Why is Fiscal Policy often Procyclical?</a:t>
            </a:r>
            <a:br>
              <a:rPr lang="en-US" altLang="en-US" sz="3200" b="1"/>
            </a:br>
            <a:endParaRPr lang="en-IN" altLang="en-US" sz="32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3C15FC3-DAC6-5CFD-6926-BBABB6577E9B}"/>
              </a:ext>
            </a:extLst>
          </p:cNvPr>
          <p:cNvSpPr>
            <a:spLocks noGrp="1"/>
          </p:cNvSpPr>
          <p:nvPr>
            <p:ph type="title"/>
          </p:nvPr>
        </p:nvSpPr>
        <p:spPr/>
        <p:txBody>
          <a:bodyPr/>
          <a:lstStyle/>
          <a:p>
            <a:pPr eaLnBrk="1" hangingPunct="1"/>
            <a:r>
              <a:rPr lang="en-IN" altLang="en-US"/>
              <a:t>Short-term Debt of the general Government </a:t>
            </a:r>
          </a:p>
        </p:txBody>
      </p:sp>
      <p:sp>
        <p:nvSpPr>
          <p:cNvPr id="44035" name="Content Placeholder 2">
            <a:extLst>
              <a:ext uri="{FF2B5EF4-FFF2-40B4-BE49-F238E27FC236}">
                <a16:creationId xmlns:a16="http://schemas.microsoft.com/office/drawing/2014/main" id="{F8E552F8-1E6F-4854-E5E5-A41037C84C03}"/>
              </a:ext>
            </a:extLst>
          </p:cNvPr>
          <p:cNvSpPr>
            <a:spLocks noGrp="1"/>
          </p:cNvSpPr>
          <p:nvPr>
            <p:ph idx="1"/>
          </p:nvPr>
        </p:nvSpPr>
        <p:spPr/>
        <p:txBody>
          <a:bodyPr/>
          <a:lstStyle/>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endParaRPr lang="en-US" altLang="en-US"/>
          </a:p>
          <a:p>
            <a:pPr marL="0" indent="0" eaLnBrk="1" hangingPunct="1">
              <a:buFont typeface="Arial" panose="020B0604020202020204" pitchFamily="34" charset="0"/>
              <a:buNone/>
            </a:pPr>
            <a:r>
              <a:rPr lang="en-US" altLang="en-US"/>
              <a:t>Short-term debt of the General Government comprises short-term debt of Central Government and States after netting out inter-Governmental debt.</a:t>
            </a:r>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628B0B5-6EDB-0F57-6020-1F531DDFE62B}"/>
              </a:ext>
            </a:extLst>
          </p:cNvPr>
          <p:cNvSpPr>
            <a:spLocks noGrp="1"/>
          </p:cNvSpPr>
          <p:nvPr>
            <p:ph type="title"/>
          </p:nvPr>
        </p:nvSpPr>
        <p:spPr>
          <a:xfrm>
            <a:off x="2438400" y="228600"/>
            <a:ext cx="7772400" cy="762000"/>
          </a:xfrm>
        </p:spPr>
        <p:txBody>
          <a:bodyPr/>
          <a:lstStyle/>
          <a:p>
            <a:pPr eaLnBrk="1" hangingPunct="1"/>
            <a:r>
              <a:rPr lang="en-IN" altLang="en-US"/>
              <a:t>Tax structure in India</a:t>
            </a:r>
          </a:p>
        </p:txBody>
      </p:sp>
      <p:sp>
        <p:nvSpPr>
          <p:cNvPr id="54275" name="Content Placeholder 2">
            <a:extLst>
              <a:ext uri="{FF2B5EF4-FFF2-40B4-BE49-F238E27FC236}">
                <a16:creationId xmlns:a16="http://schemas.microsoft.com/office/drawing/2014/main" id="{CD6983E6-C2A7-8164-A351-C138235701B1}"/>
              </a:ext>
            </a:extLst>
          </p:cNvPr>
          <p:cNvSpPr>
            <a:spLocks noGrp="1"/>
          </p:cNvSpPr>
          <p:nvPr>
            <p:ph idx="1"/>
          </p:nvPr>
        </p:nvSpPr>
        <p:spPr>
          <a:xfrm>
            <a:off x="1828800" y="838200"/>
            <a:ext cx="8382000" cy="5867400"/>
          </a:xfrm>
        </p:spPr>
        <p:txBody>
          <a:bodyPr rtlCol="0">
            <a:normAutofit lnSpcReduction="10000"/>
          </a:bodyPr>
          <a:lstStyle/>
          <a:p>
            <a:pPr eaLnBrk="1" fontAlgn="auto" hangingPunct="1">
              <a:spcAft>
                <a:spcPts val="0"/>
              </a:spcAft>
              <a:defRPr/>
            </a:pPr>
            <a:r>
              <a:rPr lang="en-IN" altLang="en-US" dirty="0"/>
              <a:t>Since early 1990s, India's tax system has undergone a change from highly interventionist system towards more neutrality</a:t>
            </a:r>
          </a:p>
          <a:p>
            <a:pPr eaLnBrk="1" fontAlgn="auto" hangingPunct="1">
              <a:spcAft>
                <a:spcPts val="0"/>
              </a:spcAft>
              <a:defRPr/>
            </a:pPr>
            <a:r>
              <a:rPr lang="en-IN" altLang="en-US" dirty="0"/>
              <a:t>Direct and Indirect tax, with latter dominating</a:t>
            </a:r>
          </a:p>
          <a:p>
            <a:pPr eaLnBrk="1" fontAlgn="auto" hangingPunct="1">
              <a:spcAft>
                <a:spcPts val="0"/>
              </a:spcAft>
              <a:defRPr/>
            </a:pPr>
            <a:r>
              <a:rPr lang="en-IN" altLang="en-US" dirty="0"/>
              <a:t>Direct taxes: 95% total direct taxes are collections of corporate taxes and taxes on personal income</a:t>
            </a:r>
          </a:p>
          <a:p>
            <a:pPr eaLnBrk="1" fontAlgn="auto" hangingPunct="1">
              <a:spcAft>
                <a:spcPts val="0"/>
              </a:spcAft>
              <a:defRPr/>
            </a:pPr>
            <a:r>
              <a:rPr lang="en-IN" altLang="en-US" dirty="0"/>
              <a:t>Indirect taxes: Consolidated under a goods and services tax (GST). The imp taxes under GST are:</a:t>
            </a:r>
          </a:p>
          <a:p>
            <a:pPr eaLnBrk="1" fontAlgn="auto" hangingPunct="1">
              <a:spcAft>
                <a:spcPts val="0"/>
              </a:spcAft>
              <a:defRPr/>
            </a:pPr>
            <a:r>
              <a:rPr lang="en-IN" altLang="en-US" dirty="0"/>
              <a:t>General sales tax</a:t>
            </a:r>
          </a:p>
          <a:p>
            <a:pPr eaLnBrk="1" fontAlgn="auto" hangingPunct="1">
              <a:spcAft>
                <a:spcPts val="0"/>
              </a:spcAft>
              <a:defRPr/>
            </a:pPr>
            <a:r>
              <a:rPr lang="en-IN" altLang="en-US" dirty="0"/>
              <a:t>Union excise duties</a:t>
            </a:r>
          </a:p>
          <a:p>
            <a:pPr eaLnBrk="1" fontAlgn="auto" hangingPunct="1">
              <a:spcAft>
                <a:spcPts val="0"/>
              </a:spcAft>
              <a:defRPr/>
            </a:pPr>
            <a:r>
              <a:rPr lang="en-IN" altLang="en-US" dirty="0"/>
              <a:t>Special additional duty </a:t>
            </a:r>
          </a:p>
          <a:p>
            <a:pPr eaLnBrk="1" fontAlgn="auto" hangingPunct="1">
              <a:spcAft>
                <a:spcPts val="0"/>
              </a:spcAft>
              <a:defRPr/>
            </a:pPr>
            <a:r>
              <a:rPr lang="en-IN" altLang="en-US" dirty="0"/>
              <a:t>Customs duty</a:t>
            </a:r>
          </a:p>
          <a:p>
            <a:pPr eaLnBrk="1" fontAlgn="auto" hangingPunct="1">
              <a:spcAft>
                <a:spcPts val="0"/>
              </a:spcAft>
              <a:defRPr/>
            </a:pPr>
            <a:r>
              <a:rPr lang="en-IN" altLang="en-US" dirty="0"/>
              <a:t>Service tax</a:t>
            </a:r>
          </a:p>
          <a:p>
            <a:pPr eaLnBrk="1" fontAlgn="auto" hangingPunct="1">
              <a:spcAft>
                <a:spcPts val="0"/>
              </a:spcAft>
              <a:defRPr/>
            </a:pPr>
            <a:endParaRPr lang="en-I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E1B97405-4DA6-8665-D164-020E1F245CD6}"/>
              </a:ext>
            </a:extLst>
          </p:cNvPr>
          <p:cNvSpPr>
            <a:spLocks noGrp="1"/>
          </p:cNvSpPr>
          <p:nvPr>
            <p:ph type="title"/>
          </p:nvPr>
        </p:nvSpPr>
        <p:spPr>
          <a:xfrm>
            <a:off x="2514600" y="274638"/>
            <a:ext cx="7696200" cy="792162"/>
          </a:xfrm>
        </p:spPr>
        <p:txBody>
          <a:bodyPr/>
          <a:lstStyle/>
          <a:p>
            <a:pPr eaLnBrk="1" hangingPunct="1"/>
            <a:r>
              <a:rPr lang="en-IN" altLang="en-US" sz="2800">
                <a:latin typeface="Times New Roman" panose="02020603050405020304" pitchFamily="18" charset="0"/>
                <a:cs typeface="Times New Roman" panose="02020603050405020304" pitchFamily="18" charset="0"/>
              </a:rPr>
              <a:t>Fiscal revenue receipts and taxes in India</a:t>
            </a:r>
          </a:p>
        </p:txBody>
      </p:sp>
      <p:pic>
        <p:nvPicPr>
          <p:cNvPr id="46083" name="Content Placeholder 3">
            <a:extLst>
              <a:ext uri="{FF2B5EF4-FFF2-40B4-BE49-F238E27FC236}">
                <a16:creationId xmlns:a16="http://schemas.microsoft.com/office/drawing/2014/main" id="{4E3B4454-9DC3-8F35-C31E-F7BEEFB3C1A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219200"/>
            <a:ext cx="8610600" cy="53340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860512B-B4D4-FEAC-3A72-DF94064E0F11}"/>
              </a:ext>
            </a:extLst>
          </p:cNvPr>
          <p:cNvSpPr>
            <a:spLocks noGrp="1"/>
          </p:cNvSpPr>
          <p:nvPr>
            <p:ph type="title"/>
          </p:nvPr>
        </p:nvSpPr>
        <p:spPr>
          <a:xfrm>
            <a:off x="2438400" y="274638"/>
            <a:ext cx="7772400" cy="715962"/>
          </a:xfrm>
        </p:spPr>
        <p:txBody>
          <a:bodyPr/>
          <a:lstStyle/>
          <a:p>
            <a:pPr eaLnBrk="1" hangingPunct="1"/>
            <a:r>
              <a:rPr lang="en-IN" altLang="en-US"/>
              <a:t>GST</a:t>
            </a:r>
          </a:p>
        </p:txBody>
      </p:sp>
      <p:sp>
        <p:nvSpPr>
          <p:cNvPr id="47107" name="Content Placeholder 2">
            <a:extLst>
              <a:ext uri="{FF2B5EF4-FFF2-40B4-BE49-F238E27FC236}">
                <a16:creationId xmlns:a16="http://schemas.microsoft.com/office/drawing/2014/main" id="{8BEA0ECC-10AF-5973-6FF8-BE8188AE82AD}"/>
              </a:ext>
            </a:extLst>
          </p:cNvPr>
          <p:cNvSpPr>
            <a:spLocks noGrp="1"/>
          </p:cNvSpPr>
          <p:nvPr>
            <p:ph idx="1"/>
          </p:nvPr>
        </p:nvSpPr>
        <p:spPr>
          <a:xfrm>
            <a:off x="609600" y="965200"/>
            <a:ext cx="9536113" cy="4572000"/>
          </a:xfrm>
        </p:spPr>
        <p:txBody>
          <a:bodyPr/>
          <a:lstStyle/>
          <a:p>
            <a:pPr eaLnBrk="1" hangingPunct="1"/>
            <a:r>
              <a:rPr lang="en-IN" altLang="en-US"/>
              <a:t>Introduced from 1 April, 2017 - The Constitution Act, 2016</a:t>
            </a:r>
          </a:p>
          <a:p>
            <a:pPr eaLnBrk="1" hangingPunct="1"/>
            <a:r>
              <a:rPr lang="en-IN" altLang="en-US"/>
              <a:t>The GST is a Value added Tax (VAT) and is proposed to be a comprehensive indirect tax levied on manufacture, sale and consumption of goods as well as services at the national level</a:t>
            </a:r>
          </a:p>
          <a:p>
            <a:pPr eaLnBrk="1" hangingPunct="1"/>
            <a:r>
              <a:rPr lang="en-IN" altLang="en-US"/>
              <a:t> It replaces all indirect taxes levied on goods and services </a:t>
            </a:r>
          </a:p>
          <a:p>
            <a:pPr eaLnBrk="1" hangingPunct="1"/>
            <a:r>
              <a:rPr lang="en-IN" altLang="en-US"/>
              <a:t>Dual in nature- State GST and Centre GST</a:t>
            </a:r>
          </a:p>
          <a:p>
            <a:pPr eaLnBrk="1" hangingPunct="1"/>
            <a:endParaRPr lang="en-IN" altLang="en-US"/>
          </a:p>
          <a:p>
            <a:pPr eaLnBrk="1" hangingPunct="1"/>
            <a:endParaRPr lang="en-IN" altLang="en-US"/>
          </a:p>
        </p:txBody>
      </p:sp>
      <p:pic>
        <p:nvPicPr>
          <p:cNvPr id="47108" name="Picture 3">
            <a:extLst>
              <a:ext uri="{FF2B5EF4-FFF2-40B4-BE49-F238E27FC236}">
                <a16:creationId xmlns:a16="http://schemas.microsoft.com/office/drawing/2014/main" id="{E9D11ADA-D282-983D-AD8B-E5A4D77543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41763"/>
            <a:ext cx="8458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B9A96BA-0CEA-8DC0-CD10-C6CDCA490D07}"/>
              </a:ext>
            </a:extLst>
          </p:cNvPr>
          <p:cNvSpPr>
            <a:spLocks noGrp="1"/>
          </p:cNvSpPr>
          <p:nvPr>
            <p:ph type="title"/>
          </p:nvPr>
        </p:nvSpPr>
        <p:spPr>
          <a:xfrm>
            <a:off x="2438400" y="274638"/>
            <a:ext cx="7772400" cy="792162"/>
          </a:xfrm>
        </p:spPr>
        <p:txBody>
          <a:bodyPr/>
          <a:lstStyle/>
          <a:p>
            <a:pPr eaLnBrk="1" hangingPunct="1"/>
            <a:r>
              <a:rPr lang="en-IN" altLang="en-US"/>
              <a:t>Tax collection</a:t>
            </a:r>
          </a:p>
        </p:txBody>
      </p:sp>
      <p:pic>
        <p:nvPicPr>
          <p:cNvPr id="48131" name="Content Placeholder 3">
            <a:extLst>
              <a:ext uri="{FF2B5EF4-FFF2-40B4-BE49-F238E27FC236}">
                <a16:creationId xmlns:a16="http://schemas.microsoft.com/office/drawing/2014/main" id="{E9158A46-89CC-E9E4-B0AB-C58FFA3EE3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066800"/>
            <a:ext cx="8823325" cy="3162300"/>
          </a:xfrm>
        </p:spPr>
      </p:pic>
      <p:sp>
        <p:nvSpPr>
          <p:cNvPr id="5" name="TextBox 4">
            <a:extLst>
              <a:ext uri="{FF2B5EF4-FFF2-40B4-BE49-F238E27FC236}">
                <a16:creationId xmlns:a16="http://schemas.microsoft.com/office/drawing/2014/main" id="{64365A26-EF7C-19D1-EF1E-A37121DEFB9C}"/>
              </a:ext>
            </a:extLst>
          </p:cNvPr>
          <p:cNvSpPr txBox="1"/>
          <p:nvPr/>
        </p:nvSpPr>
        <p:spPr>
          <a:xfrm>
            <a:off x="1752600" y="4572000"/>
            <a:ext cx="8686800" cy="2032000"/>
          </a:xfrm>
          <a:prstGeom prst="rect">
            <a:avLst/>
          </a:prstGeom>
          <a:noFill/>
        </p:spPr>
        <p:txBody>
          <a:bodyPr>
            <a:spAutoFit/>
          </a:bodyPr>
          <a:lstStyle/>
          <a:p>
            <a:pPr eaLnBrk="1" fontAlgn="auto" hangingPunct="1">
              <a:spcBef>
                <a:spcPts val="0"/>
              </a:spcBef>
              <a:spcAft>
                <a:spcPts val="0"/>
              </a:spcAft>
              <a:defRPr/>
            </a:pPr>
            <a:r>
              <a:rPr lang="en-IN" dirty="0">
                <a:latin typeface="+mn-lt"/>
              </a:rPr>
              <a:t>The Monetary Policy Report, 2019 states that,</a:t>
            </a:r>
          </a:p>
          <a:p>
            <a:pPr eaLnBrk="1" fontAlgn="auto" hangingPunct="1">
              <a:spcBef>
                <a:spcPts val="0"/>
              </a:spcBef>
              <a:spcAft>
                <a:spcPts val="0"/>
              </a:spcAft>
              <a:defRPr/>
            </a:pPr>
            <a:endParaRPr lang="en-IN"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IN" dirty="0">
                <a:latin typeface="+mn-lt"/>
              </a:rPr>
              <a:t>Gross tax collection fell short of the budget target in 2018-19 (Revenue Expenditure) largely due to GST collections by Rs.1 trillion.</a:t>
            </a:r>
          </a:p>
          <a:p>
            <a:pPr marL="285750" indent="-285750" eaLnBrk="1" fontAlgn="auto" hangingPunct="1">
              <a:spcBef>
                <a:spcPts val="0"/>
              </a:spcBef>
              <a:spcAft>
                <a:spcPts val="0"/>
              </a:spcAft>
              <a:buFont typeface="Arial" panose="020B0604020202020204" pitchFamily="34" charset="0"/>
              <a:buChar char="•"/>
              <a:defRPr/>
            </a:pPr>
            <a:endParaRPr lang="en-IN" dirty="0">
              <a:latin typeface="+mn-lt"/>
            </a:endParaRPr>
          </a:p>
          <a:p>
            <a:pPr marL="285750" indent="-285750" eaLnBrk="1" fontAlgn="auto" hangingPunct="1">
              <a:spcBef>
                <a:spcPts val="0"/>
              </a:spcBef>
              <a:spcAft>
                <a:spcPts val="0"/>
              </a:spcAft>
              <a:buFont typeface="Arial" panose="020B0604020202020204" pitchFamily="34" charset="0"/>
              <a:buChar char="•"/>
              <a:defRPr/>
            </a:pPr>
            <a:r>
              <a:rPr lang="en-IN" dirty="0">
                <a:latin typeface="+mn-lt"/>
              </a:rPr>
              <a:t>The Centre’s fiscal deficit is 34.2% more than target at the end of Feb,2019 </a:t>
            </a:r>
          </a:p>
          <a:p>
            <a:pPr eaLnBrk="1" fontAlgn="auto" hangingPunct="1">
              <a:spcBef>
                <a:spcPts val="0"/>
              </a:spcBef>
              <a:spcAft>
                <a:spcPts val="0"/>
              </a:spcAft>
              <a:defRPr/>
            </a:pPr>
            <a:endParaRPr lang="en-IN" dirty="0">
              <a:latin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PIB India on Twitter: &quot;The tax-to-GDP ratio for 2020-21 is estimated to be  10.8% #Budget2020 #JanJanKaBudget… &quot;">
            <a:extLst>
              <a:ext uri="{FF2B5EF4-FFF2-40B4-BE49-F238E27FC236}">
                <a16:creationId xmlns:a16="http://schemas.microsoft.com/office/drawing/2014/main" id="{B19C23E8-AD69-5DFB-49A2-BC628225D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9" t="36667" r="-2" b="7333"/>
          <a:stretch>
            <a:fillRect/>
          </a:stretch>
        </p:blipFill>
        <p:spPr bwMode="auto">
          <a:xfrm>
            <a:off x="1219200" y="1219200"/>
            <a:ext cx="94488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itle 1">
            <a:extLst>
              <a:ext uri="{FF2B5EF4-FFF2-40B4-BE49-F238E27FC236}">
                <a16:creationId xmlns:a16="http://schemas.microsoft.com/office/drawing/2014/main" id="{FA5BB62A-DD81-D1C7-8195-915BD18A6328}"/>
              </a:ext>
            </a:extLst>
          </p:cNvPr>
          <p:cNvSpPr txBox="1">
            <a:spLocks/>
          </p:cNvSpPr>
          <p:nvPr/>
        </p:nvSpPr>
        <p:spPr bwMode="auto">
          <a:xfrm>
            <a:off x="2438400" y="274638"/>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IN" altLang="en-US" sz="4400" b="1">
                <a:latin typeface="Calibri Light" panose="020F0302020204030204" pitchFamily="34" charset="0"/>
              </a:rPr>
              <a:t>Tax collection in India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Analysing Budget 2020's Tax Targets">
            <a:extLst>
              <a:ext uri="{FF2B5EF4-FFF2-40B4-BE49-F238E27FC236}">
                <a16:creationId xmlns:a16="http://schemas.microsoft.com/office/drawing/2014/main" id="{2B5B79A3-73E9-066D-B66B-4A3A7FC6B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87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1">
            <a:extLst>
              <a:ext uri="{FF2B5EF4-FFF2-40B4-BE49-F238E27FC236}">
                <a16:creationId xmlns:a16="http://schemas.microsoft.com/office/drawing/2014/main" id="{454DE43E-ACD8-2B05-F378-6271097E1C66}"/>
              </a:ext>
            </a:extLst>
          </p:cNvPr>
          <p:cNvSpPr>
            <a:spLocks noChangeArrowheads="1"/>
          </p:cNvSpPr>
          <p:nvPr/>
        </p:nvSpPr>
        <p:spPr bwMode="auto">
          <a:xfrm>
            <a:off x="10317163" y="2362200"/>
            <a:ext cx="152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b="1"/>
              <a:t>Bloomberg's estimation on India's Tax collection</a:t>
            </a:r>
            <a:endParaRPr lang="en-IN" altLang="en-US"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D2DA249-6983-5F88-8B2A-C052B524AD6E}"/>
              </a:ext>
            </a:extLst>
          </p:cNvPr>
          <p:cNvSpPr>
            <a:spLocks noGrp="1"/>
          </p:cNvSpPr>
          <p:nvPr>
            <p:ph type="title"/>
          </p:nvPr>
        </p:nvSpPr>
        <p:spPr/>
        <p:txBody>
          <a:bodyPr/>
          <a:lstStyle/>
          <a:p>
            <a:pPr eaLnBrk="1" hangingPunct="1"/>
            <a:r>
              <a:rPr lang="en-IN" altLang="en-US"/>
              <a:t>Public Expenditure as % of GDP</a:t>
            </a:r>
            <a:br>
              <a:rPr lang="en-IN" altLang="en-US"/>
            </a:br>
            <a:endParaRPr lang="en-IN" altLang="en-US"/>
          </a:p>
        </p:txBody>
      </p:sp>
      <p:pic>
        <p:nvPicPr>
          <p:cNvPr id="51203" name="Content Placeholder 3">
            <a:extLst>
              <a:ext uri="{FF2B5EF4-FFF2-40B4-BE49-F238E27FC236}">
                <a16:creationId xmlns:a16="http://schemas.microsoft.com/office/drawing/2014/main" id="{EB5A7F80-20C2-4375-7B53-F7302E91E31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24100" y="1981200"/>
            <a:ext cx="7772400" cy="3581400"/>
          </a:xfrm>
        </p:spPr>
      </p:pic>
      <p:pic>
        <p:nvPicPr>
          <p:cNvPr id="51204" name="Picture 4">
            <a:extLst>
              <a:ext uri="{FF2B5EF4-FFF2-40B4-BE49-F238E27FC236}">
                <a16:creationId xmlns:a16="http://schemas.microsoft.com/office/drawing/2014/main" id="{255E6EF3-10FD-614E-7CAF-076B0DF209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96950"/>
            <a:ext cx="8001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a:extLst>
              <a:ext uri="{FF2B5EF4-FFF2-40B4-BE49-F238E27FC236}">
                <a16:creationId xmlns:a16="http://schemas.microsoft.com/office/drawing/2014/main" id="{5501C74F-EA5B-9D79-1199-BC34FC526272}"/>
              </a:ext>
            </a:extLst>
          </p:cNvPr>
          <p:cNvPicPr>
            <a:picLocks noChangeAspect="1"/>
          </p:cNvPicPr>
          <p:nvPr/>
        </p:nvPicPr>
        <p:blipFill>
          <a:blip r:embed="rId2">
            <a:extLst>
              <a:ext uri="{28A0092B-C50C-407E-A947-70E740481C1C}">
                <a14:useLocalDpi xmlns:a14="http://schemas.microsoft.com/office/drawing/2010/main" val="0"/>
              </a:ext>
            </a:extLst>
          </a:blip>
          <a:srcRect l="22084" t="27037" r="23332" b="38148"/>
          <a:stretch>
            <a:fillRect/>
          </a:stretch>
        </p:blipFill>
        <p:spPr bwMode="auto">
          <a:xfrm>
            <a:off x="914400" y="762000"/>
            <a:ext cx="7315200"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a:extLst>
              <a:ext uri="{FF2B5EF4-FFF2-40B4-BE49-F238E27FC236}">
                <a16:creationId xmlns:a16="http://schemas.microsoft.com/office/drawing/2014/main" id="{70A57239-FF4F-0C75-62D4-356AFEA715E5}"/>
              </a:ext>
            </a:extLst>
          </p:cNvPr>
          <p:cNvSpPr>
            <a:spLocks noChangeArrowheads="1"/>
          </p:cNvSpPr>
          <p:nvPr/>
        </p:nvSpPr>
        <p:spPr bwMode="auto">
          <a:xfrm>
            <a:off x="9067800" y="2286000"/>
            <a:ext cx="289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a:t>Expenditure on social Services over the years</a:t>
            </a:r>
            <a:endParaRPr lang="en-I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2507711-0B8D-7DFD-7E98-8AC3F4AFD773}"/>
              </a:ext>
            </a:extLst>
          </p:cNvPr>
          <p:cNvSpPr>
            <a:spLocks noGrp="1"/>
          </p:cNvSpPr>
          <p:nvPr>
            <p:ph type="title"/>
          </p:nvPr>
        </p:nvSpPr>
        <p:spPr>
          <a:xfrm>
            <a:off x="2209800" y="76200"/>
            <a:ext cx="7772400" cy="801688"/>
          </a:xfrm>
        </p:spPr>
        <p:txBody>
          <a:bodyPr/>
          <a:lstStyle/>
          <a:p>
            <a:pPr eaLnBrk="1" hangingPunct="1"/>
            <a:r>
              <a:rPr lang="en-IN" altLang="en-US"/>
              <a:t>Fiscal Multipliers in India</a:t>
            </a:r>
          </a:p>
        </p:txBody>
      </p:sp>
      <p:sp>
        <p:nvSpPr>
          <p:cNvPr id="59395" name="Content Placeholder 2">
            <a:extLst>
              <a:ext uri="{FF2B5EF4-FFF2-40B4-BE49-F238E27FC236}">
                <a16:creationId xmlns:a16="http://schemas.microsoft.com/office/drawing/2014/main" id="{73A3104B-750C-7E64-4372-29275D251216}"/>
              </a:ext>
            </a:extLst>
          </p:cNvPr>
          <p:cNvSpPr>
            <a:spLocks noGrp="1"/>
          </p:cNvSpPr>
          <p:nvPr>
            <p:ph idx="1"/>
          </p:nvPr>
        </p:nvSpPr>
        <p:spPr>
          <a:xfrm>
            <a:off x="1257300" y="796925"/>
            <a:ext cx="9677400" cy="5680075"/>
          </a:xfrm>
        </p:spPr>
        <p:txBody>
          <a:bodyPr rtlCol="0">
            <a:normAutofit fontScale="92500" lnSpcReduction="10000"/>
          </a:bodyPr>
          <a:lstStyle/>
          <a:p>
            <a:pPr eaLnBrk="1" fontAlgn="auto" hangingPunct="1">
              <a:spcAft>
                <a:spcPts val="0"/>
              </a:spcAft>
              <a:defRPr/>
            </a:pPr>
            <a:r>
              <a:rPr lang="en-US" altLang="en-US" sz="2400" dirty="0"/>
              <a:t>Fiscal multipliers help to make appropriate fiscal policy decisions and choosing from among various fiscal policy instruments when there is inflationary pressures or when overall growth is faltering</a:t>
            </a:r>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sz="2400" dirty="0"/>
          </a:p>
          <a:p>
            <a:pPr eaLnBrk="1" fontAlgn="auto" hangingPunct="1">
              <a:spcAft>
                <a:spcPts val="0"/>
              </a:spcAft>
              <a:defRPr/>
            </a:pPr>
            <a:endParaRPr lang="en-US" altLang="en-US" sz="2400" dirty="0"/>
          </a:p>
          <a:p>
            <a:pPr eaLnBrk="1" fontAlgn="auto" hangingPunct="1">
              <a:spcAft>
                <a:spcPts val="0"/>
              </a:spcAft>
              <a:defRPr/>
            </a:pPr>
            <a:r>
              <a:rPr lang="en-US" altLang="en-US" sz="2400" dirty="0"/>
              <a:t>Estimated revenue expenditure multipliers (center and states) are less than unity (RBI, 2019)</a:t>
            </a:r>
          </a:p>
          <a:p>
            <a:pPr eaLnBrk="1" fontAlgn="auto" hangingPunct="1">
              <a:spcAft>
                <a:spcPts val="0"/>
              </a:spcAft>
              <a:defRPr/>
            </a:pPr>
            <a:r>
              <a:rPr lang="en-US" altLang="en-US" sz="2400" dirty="0"/>
              <a:t>A value of 3.25 for the capital expenditure multiplier implies that an increase of Rs.10 million in capital expenditure by the government would raise GDP by Rs.32.5 million, by the end of the year.</a:t>
            </a:r>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IN" altLang="en-US" dirty="0"/>
          </a:p>
          <a:p>
            <a:pPr eaLnBrk="1" fontAlgn="auto" hangingPunct="1">
              <a:spcAft>
                <a:spcPts val="0"/>
              </a:spcAft>
              <a:defRPr/>
            </a:pPr>
            <a:endParaRPr lang="en-IN" altLang="en-US" dirty="0"/>
          </a:p>
        </p:txBody>
      </p:sp>
      <p:pic>
        <p:nvPicPr>
          <p:cNvPr id="53252" name="Picture 4">
            <a:extLst>
              <a:ext uri="{FF2B5EF4-FFF2-40B4-BE49-F238E27FC236}">
                <a16:creationId xmlns:a16="http://schemas.microsoft.com/office/drawing/2014/main" id="{C5E9345B-B3FD-9289-3D27-686FCDE566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28800"/>
            <a:ext cx="4648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FE54988B-99AF-CB4A-3471-4D84FB064CF4}"/>
              </a:ext>
            </a:extLst>
          </p:cNvPr>
          <p:cNvSpPr>
            <a:spLocks noGrp="1"/>
          </p:cNvSpPr>
          <p:nvPr>
            <p:ph idx="1"/>
          </p:nvPr>
        </p:nvSpPr>
        <p:spPr>
          <a:xfrm>
            <a:off x="609600" y="1371600"/>
            <a:ext cx="10896600" cy="5867400"/>
          </a:xfrm>
        </p:spPr>
        <p:txBody>
          <a:bodyPr/>
          <a:lstStyle/>
          <a:p>
            <a:pPr eaLnBrk="1" hangingPunct="1"/>
            <a:r>
              <a:rPr lang="en-US" altLang="en-US" sz="2400">
                <a:latin typeface="Times New Roman" panose="02020603050405020304" pitchFamily="18" charset="0"/>
                <a:cs typeface="Times New Roman" panose="02020603050405020304" pitchFamily="18" charset="0"/>
              </a:rPr>
              <a:t>Monetary policy supplanted fiscal policy in 1990s</a:t>
            </a:r>
          </a:p>
          <a:p>
            <a:pPr eaLnBrk="1" hangingPunct="1"/>
            <a:r>
              <a:rPr lang="en-US" altLang="en-US" sz="2400">
                <a:latin typeface="Times New Roman" panose="02020603050405020304" pitchFamily="18" charset="0"/>
                <a:cs typeface="Times New Roman" panose="02020603050405020304" pitchFamily="18" charset="0"/>
              </a:rPr>
              <a:t>Adaptation of the inflation targeting (IT) framework by many central banks and easing of inflation pressures – known as ‘</a:t>
            </a:r>
            <a:r>
              <a:rPr lang="en-US" altLang="en-US" sz="2400" b="1">
                <a:latin typeface="Times New Roman" panose="02020603050405020304" pitchFamily="18" charset="0"/>
                <a:cs typeface="Times New Roman" panose="02020603050405020304" pitchFamily="18" charset="0"/>
              </a:rPr>
              <a:t>Great Moderation</a:t>
            </a:r>
            <a:r>
              <a:rPr lang="en-US" altLang="en-US" sz="2400">
                <a:latin typeface="Times New Roman" panose="02020603050405020304" pitchFamily="18" charset="0"/>
                <a:cs typeface="Times New Roman" panose="02020603050405020304" pitchFamily="18" charset="0"/>
              </a:rPr>
              <a:t>’ – provided credible evidence and intellectual support for dominance of monetary policy until the </a:t>
            </a:r>
            <a:r>
              <a:rPr lang="en-US" altLang="en-US" sz="2400" b="1">
                <a:latin typeface="Times New Roman" panose="02020603050405020304" pitchFamily="18" charset="0"/>
                <a:cs typeface="Times New Roman" panose="02020603050405020304" pitchFamily="18" charset="0"/>
              </a:rPr>
              <a:t>Global Financial Crisis in 2008</a:t>
            </a:r>
            <a:r>
              <a:rPr lang="en-US" altLang="en-US" sz="2400">
                <a:latin typeface="Times New Roman" panose="02020603050405020304" pitchFamily="18" charset="0"/>
                <a:cs typeface="Times New Roman" panose="02020603050405020304" pitchFamily="18" charset="0"/>
              </a:rPr>
              <a:t>.</a:t>
            </a:r>
          </a:p>
          <a:p>
            <a:pPr eaLnBrk="1" hangingPunct="1"/>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Despite best efforts of major central banks in reducing interest rates by adoption of quantitative easing (QE) measures, credit conditions remained tight resulting in large scale unemployment in many countries.</a:t>
            </a:r>
          </a:p>
          <a:p>
            <a:pPr eaLnBrk="1" hangingPunct="1"/>
            <a:r>
              <a:rPr lang="en-US" altLang="en-US" sz="2400">
                <a:latin typeface="Times New Roman" panose="02020603050405020304" pitchFamily="18" charset="0"/>
                <a:cs typeface="Times New Roman" panose="02020603050405020304" pitchFamily="18" charset="0"/>
              </a:rPr>
              <a:t>Monetary policy became ineffective, and once again fiscal policy gained attention.</a:t>
            </a:r>
          </a:p>
          <a:p>
            <a:pPr eaLnBrk="1" hangingPunct="1"/>
            <a:r>
              <a:rPr lang="en-US" altLang="en-US" sz="2400">
                <a:latin typeface="Times New Roman" panose="02020603050405020304" pitchFamily="18" charset="0"/>
                <a:cs typeface="Times New Roman" panose="02020603050405020304" pitchFamily="18" charset="0"/>
              </a:rPr>
              <a:t>However, the effectiveness of fiscal stimulus gets negated in EMEs since policy credibility in these countries is weaker than in AEs.</a:t>
            </a:r>
          </a:p>
        </p:txBody>
      </p:sp>
      <p:sp>
        <p:nvSpPr>
          <p:cNvPr id="7171" name="Rectangle 2">
            <a:extLst>
              <a:ext uri="{FF2B5EF4-FFF2-40B4-BE49-F238E27FC236}">
                <a16:creationId xmlns:a16="http://schemas.microsoft.com/office/drawing/2014/main" id="{180916F7-D3EF-D601-E50B-FE16EDD8F2FD}"/>
              </a:ext>
            </a:extLst>
          </p:cNvPr>
          <p:cNvSpPr>
            <a:spLocks noChangeArrowheads="1"/>
          </p:cNvSpPr>
          <p:nvPr/>
        </p:nvSpPr>
        <p:spPr bwMode="auto">
          <a:xfrm>
            <a:off x="3048000" y="1524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200" b="1"/>
              <a:t>Why is Fiscal Policy often Procyclical?</a:t>
            </a:r>
            <a:br>
              <a:rPr lang="en-US" altLang="en-US" sz="3200" b="1"/>
            </a:br>
            <a:endParaRPr lang="en-IN" altLang="en-US" sz="32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93BCFDE-EA48-021A-F188-3037C7D39C4C}"/>
              </a:ext>
            </a:extLst>
          </p:cNvPr>
          <p:cNvSpPr>
            <a:spLocks noGrp="1"/>
          </p:cNvSpPr>
          <p:nvPr>
            <p:ph type="title"/>
          </p:nvPr>
        </p:nvSpPr>
        <p:spPr>
          <a:xfrm>
            <a:off x="2286000" y="-31750"/>
            <a:ext cx="7772400" cy="1143000"/>
          </a:xfrm>
        </p:spPr>
        <p:txBody>
          <a:bodyPr/>
          <a:lstStyle/>
          <a:p>
            <a:pPr eaLnBrk="1" hangingPunct="1"/>
            <a:r>
              <a:rPr lang="en-US" altLang="en-US" sz="3200"/>
              <a:t>Factors affecting Fiscal multipliers in India</a:t>
            </a:r>
          </a:p>
        </p:txBody>
      </p:sp>
      <p:sp>
        <p:nvSpPr>
          <p:cNvPr id="54275" name="Content Placeholder 2">
            <a:extLst>
              <a:ext uri="{FF2B5EF4-FFF2-40B4-BE49-F238E27FC236}">
                <a16:creationId xmlns:a16="http://schemas.microsoft.com/office/drawing/2014/main" id="{C103D171-240D-A5ED-93E2-FCF7D242F0FB}"/>
              </a:ext>
            </a:extLst>
          </p:cNvPr>
          <p:cNvSpPr>
            <a:spLocks noGrp="1"/>
          </p:cNvSpPr>
          <p:nvPr>
            <p:ph idx="1"/>
          </p:nvPr>
        </p:nvSpPr>
        <p:spPr>
          <a:xfrm>
            <a:off x="228600" y="838200"/>
            <a:ext cx="11506200" cy="6019800"/>
          </a:xfrm>
        </p:spPr>
        <p:txBody>
          <a:bodyPr/>
          <a:lstStyle/>
          <a:p>
            <a:pPr eaLnBrk="1" hangingPunct="1"/>
            <a:r>
              <a:rPr lang="en-US" altLang="en-US"/>
              <a:t>Greater </a:t>
            </a:r>
            <a:r>
              <a:rPr lang="en-US" altLang="en-US" b="1"/>
              <a:t>trade openness </a:t>
            </a:r>
            <a:r>
              <a:rPr lang="en-US" altLang="en-US"/>
              <a:t>is expected to have a negative impact on the fiscal multiplier as higher imports are a leakage from aggregate demand</a:t>
            </a:r>
          </a:p>
          <a:p>
            <a:pPr eaLnBrk="1" hangingPunct="1"/>
            <a:r>
              <a:rPr lang="en-US" altLang="en-US"/>
              <a:t>From the perspective of </a:t>
            </a:r>
            <a:r>
              <a:rPr lang="en-US" altLang="en-US" b="1"/>
              <a:t>debt sustainability</a:t>
            </a:r>
            <a:r>
              <a:rPr lang="en-US" altLang="en-US"/>
              <a:t>, any fiscal expansion can crowd out private demand due to absence of alternative modes of financing and endemic credit constraints</a:t>
            </a:r>
          </a:p>
          <a:p>
            <a:pPr eaLnBrk="1" hangingPunct="1"/>
            <a:r>
              <a:rPr lang="en-US" altLang="en-US" b="1"/>
              <a:t>Capacity utilization </a:t>
            </a:r>
            <a:r>
              <a:rPr lang="en-US" altLang="en-US"/>
              <a:t>in the economy is an important determinant of the size of the multiplier</a:t>
            </a:r>
          </a:p>
          <a:p>
            <a:pPr eaLnBrk="1" hangingPunct="1"/>
            <a:r>
              <a:rPr lang="en-US" altLang="en-US"/>
              <a:t>The level of financial development proxied as </a:t>
            </a:r>
            <a:r>
              <a:rPr lang="en-US" altLang="en-US" b="1"/>
              <a:t>credit-to-GDP ratio</a:t>
            </a:r>
            <a:r>
              <a:rPr lang="en-US" altLang="en-US"/>
              <a:t> – determinant of multiplier’s magnitude</a:t>
            </a:r>
          </a:p>
          <a:p>
            <a:pPr eaLnBrk="1" hangingPunct="1"/>
            <a:r>
              <a:rPr lang="en-IN" altLang="en-US"/>
              <a:t>India has a unique characteristic of </a:t>
            </a:r>
            <a:r>
              <a:rPr lang="en-IN" altLang="en-US" b="1"/>
              <a:t>perfect substitution </a:t>
            </a:r>
            <a:r>
              <a:rPr lang="en-IN" altLang="en-US"/>
              <a:t>between revenue and capital expenditure. Thus, any positive shock to revenue expenditure tends to reduce capital expenditure to the extent of the shock, as well as to reduce private investment with the given fiscal deficit target and, hence, yield a negative revenue expenditure multiplier.</a:t>
            </a:r>
          </a:p>
          <a:p>
            <a:pPr eaLnBrk="1" hangingPunct="1"/>
            <a:endParaRPr lang="en-US" alt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6655931-30DB-48EF-4471-4646007B66D4}"/>
              </a:ext>
            </a:extLst>
          </p:cNvPr>
          <p:cNvSpPr>
            <a:spLocks noGrp="1" noChangeArrowheads="1"/>
          </p:cNvSpPr>
          <p:nvPr>
            <p:ph type="title"/>
          </p:nvPr>
        </p:nvSpPr>
        <p:spPr/>
        <p:txBody>
          <a:bodyPr/>
          <a:lstStyle/>
          <a:p>
            <a:pPr eaLnBrk="1" hangingPunct="1"/>
            <a:r>
              <a:rPr lang="en-US" altLang="en-US"/>
              <a:t>Govt debt externally financed: </a:t>
            </a:r>
            <a:br>
              <a:rPr lang="en-US" altLang="en-US"/>
            </a:br>
            <a:endParaRPr lang="en-US" altLang="en-US"/>
          </a:p>
        </p:txBody>
      </p:sp>
      <p:sp>
        <p:nvSpPr>
          <p:cNvPr id="55299" name="Rectangle 3">
            <a:extLst>
              <a:ext uri="{FF2B5EF4-FFF2-40B4-BE49-F238E27FC236}">
                <a16:creationId xmlns:a16="http://schemas.microsoft.com/office/drawing/2014/main" id="{33F03ECE-BCF3-0057-5CED-A218E935B436}"/>
              </a:ext>
            </a:extLst>
          </p:cNvPr>
          <p:cNvSpPr>
            <a:spLocks noGrp="1" noChangeArrowheads="1"/>
          </p:cNvSpPr>
          <p:nvPr>
            <p:ph idx="1"/>
          </p:nvPr>
        </p:nvSpPr>
        <p:spPr/>
        <p:txBody>
          <a:bodyPr/>
          <a:lstStyle/>
          <a:p>
            <a:pPr eaLnBrk="1" hangingPunct="1"/>
            <a:r>
              <a:rPr lang="en-US" altLang="en-US"/>
              <a:t>Relatively Small</a:t>
            </a:r>
          </a:p>
          <a:p>
            <a:pPr eaLnBrk="1" hangingPunct="1"/>
            <a:endParaRPr lang="en-US" altLang="en-US"/>
          </a:p>
          <a:p>
            <a:pPr eaLnBrk="1" hangingPunct="1"/>
            <a:r>
              <a:rPr lang="en-US" altLang="en-US"/>
              <a:t>On concessional term</a:t>
            </a:r>
          </a:p>
        </p:txBody>
      </p:sp>
      <p:sp>
        <p:nvSpPr>
          <p:cNvPr id="55300" name="Rectangle 1">
            <a:extLst>
              <a:ext uri="{FF2B5EF4-FFF2-40B4-BE49-F238E27FC236}">
                <a16:creationId xmlns:a16="http://schemas.microsoft.com/office/drawing/2014/main" id="{87ADFFDB-13E5-DEE0-6D3F-1033CA38C26A}"/>
              </a:ext>
            </a:extLst>
          </p:cNvPr>
          <p:cNvSpPr>
            <a:spLocks noChangeArrowheads="1"/>
          </p:cNvSpPr>
          <p:nvPr/>
        </p:nvSpPr>
        <p:spPr bwMode="auto">
          <a:xfrm>
            <a:off x="838200" y="5105400"/>
            <a:ext cx="7391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a:t>Long maturity structure</a:t>
            </a:r>
          </a:p>
          <a:p>
            <a:pPr>
              <a:lnSpc>
                <a:spcPct val="100000"/>
              </a:lnSpc>
              <a:spcBef>
                <a:spcPct val="0"/>
              </a:spcBef>
              <a:buFontTx/>
              <a:buNone/>
            </a:pPr>
            <a:endParaRPr lang="en-US" altLang="en-US"/>
          </a:p>
          <a:p>
            <a:pPr>
              <a:lnSpc>
                <a:spcPct val="100000"/>
              </a:lnSpc>
              <a:spcBef>
                <a:spcPct val="0"/>
              </a:spcBef>
              <a:buFontTx/>
              <a:buNone/>
            </a:pPr>
            <a:r>
              <a:rPr lang="en-US" altLang="en-US"/>
              <a:t>Low long term rates</a:t>
            </a:r>
          </a:p>
        </p:txBody>
      </p:sp>
      <p:sp>
        <p:nvSpPr>
          <p:cNvPr id="55301" name="Rectangle 2">
            <a:extLst>
              <a:ext uri="{FF2B5EF4-FFF2-40B4-BE49-F238E27FC236}">
                <a16:creationId xmlns:a16="http://schemas.microsoft.com/office/drawing/2014/main" id="{46A99C73-8002-BD6A-38E4-8ED3B9A79108}"/>
              </a:ext>
            </a:extLst>
          </p:cNvPr>
          <p:cNvSpPr txBox="1">
            <a:spLocks noChangeArrowheads="1"/>
          </p:cNvSpPr>
          <p:nvPr/>
        </p:nvSpPr>
        <p:spPr bwMode="auto">
          <a:xfrm>
            <a:off x="609600" y="3795713"/>
            <a:ext cx="105156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4400">
                <a:latin typeface="Calibri Light" panose="020F0302020204030204" pitchFamily="34" charset="0"/>
              </a:rPr>
              <a:t>Domestic debt:</a:t>
            </a:r>
            <a:br>
              <a:rPr lang="en-US" altLang="en-US" sz="4400">
                <a:latin typeface="Calibri Light" panose="020F0302020204030204" pitchFamily="34" charset="0"/>
              </a:rPr>
            </a:br>
            <a:endParaRPr lang="en-US" altLang="en-US" sz="4400">
              <a:latin typeface="Calibri Light" panose="020F03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9953D90-6872-8A02-E64F-D8C6FA3AAA7A}"/>
              </a:ext>
            </a:extLst>
          </p:cNvPr>
          <p:cNvSpPr>
            <a:spLocks noGrp="1" noChangeArrowheads="1"/>
          </p:cNvSpPr>
          <p:nvPr>
            <p:ph type="title"/>
          </p:nvPr>
        </p:nvSpPr>
        <p:spPr>
          <a:xfrm>
            <a:off x="2438400" y="274638"/>
            <a:ext cx="7772400" cy="715962"/>
          </a:xfrm>
        </p:spPr>
        <p:txBody>
          <a:bodyPr/>
          <a:lstStyle/>
          <a:p>
            <a:pPr eaLnBrk="1" hangingPunct="1"/>
            <a:r>
              <a:rPr lang="en-US" altLang="en-US" sz="2800" b="1"/>
              <a:t>Certain Major Concerns needing attention</a:t>
            </a:r>
          </a:p>
        </p:txBody>
      </p:sp>
      <p:sp>
        <p:nvSpPr>
          <p:cNvPr id="59395" name="Rectangle 3">
            <a:extLst>
              <a:ext uri="{FF2B5EF4-FFF2-40B4-BE49-F238E27FC236}">
                <a16:creationId xmlns:a16="http://schemas.microsoft.com/office/drawing/2014/main" id="{BA02368C-5D96-FDBF-3416-569AC2C09FED}"/>
              </a:ext>
            </a:extLst>
          </p:cNvPr>
          <p:cNvSpPr>
            <a:spLocks noGrp="1" noChangeArrowheads="1"/>
          </p:cNvSpPr>
          <p:nvPr>
            <p:ph idx="1"/>
          </p:nvPr>
        </p:nvSpPr>
        <p:spPr>
          <a:xfrm>
            <a:off x="533400" y="1584325"/>
            <a:ext cx="11506200" cy="5730875"/>
          </a:xfrm>
        </p:spPr>
        <p:txBody>
          <a:bodyPr rtlCol="0">
            <a:normAutofit/>
          </a:bodyPr>
          <a:lstStyle/>
          <a:p>
            <a:pPr eaLnBrk="1" fontAlgn="auto" hangingPunct="1">
              <a:spcAft>
                <a:spcPts val="0"/>
              </a:spcAft>
              <a:defRPr/>
            </a:pPr>
            <a:r>
              <a:rPr lang="en-US" altLang="en-US" sz="2400" dirty="0"/>
              <a:t>Quality of public expenditure</a:t>
            </a:r>
            <a:r>
              <a:rPr lang="en-US" altLang="en-US" sz="2400" dirty="0">
                <a:solidFill>
                  <a:prstClr val="black"/>
                </a:solidFill>
              </a:rPr>
              <a:t> (Unproductive spending) </a:t>
            </a:r>
            <a:endParaRPr lang="en-US" altLang="en-US" sz="2400" dirty="0"/>
          </a:p>
          <a:p>
            <a:pPr eaLnBrk="1" fontAlgn="auto" hangingPunct="1">
              <a:spcAft>
                <a:spcPts val="0"/>
              </a:spcAft>
              <a:defRPr/>
            </a:pPr>
            <a:r>
              <a:rPr lang="en-US" altLang="en-US" sz="2400" dirty="0"/>
              <a:t>Capital expenditure must rise significantly (Infrastructure)</a:t>
            </a:r>
          </a:p>
          <a:p>
            <a:pPr eaLnBrk="1" fontAlgn="auto" hangingPunct="1">
              <a:spcAft>
                <a:spcPts val="0"/>
              </a:spcAft>
              <a:defRPr/>
            </a:pPr>
            <a:r>
              <a:rPr lang="en-US" altLang="en-US" sz="2400" dirty="0"/>
              <a:t>Revenues used for servicing public debt is a concern</a:t>
            </a:r>
          </a:p>
          <a:p>
            <a:pPr eaLnBrk="1" fontAlgn="auto" hangingPunct="1">
              <a:spcAft>
                <a:spcPts val="0"/>
              </a:spcAft>
              <a:defRPr/>
            </a:pPr>
            <a:r>
              <a:rPr lang="en-US" altLang="en-US" sz="2400" dirty="0">
                <a:solidFill>
                  <a:prstClr val="black"/>
                </a:solidFill>
              </a:rPr>
              <a:t>Current (revenue) expenditures of the states as a % of GDP outpaces the </a:t>
            </a:r>
            <a:r>
              <a:rPr lang="en-US" altLang="en-US" sz="2400" dirty="0" err="1">
                <a:solidFill>
                  <a:prstClr val="black"/>
                </a:solidFill>
              </a:rPr>
              <a:t>centre’s</a:t>
            </a:r>
            <a:r>
              <a:rPr lang="en-US" altLang="en-US" sz="2400" dirty="0">
                <a:solidFill>
                  <a:prstClr val="black"/>
                </a:solidFill>
              </a:rPr>
              <a:t>  </a:t>
            </a:r>
          </a:p>
          <a:p>
            <a:pPr eaLnBrk="1" fontAlgn="auto" hangingPunct="1">
              <a:spcAft>
                <a:spcPts val="0"/>
              </a:spcAft>
              <a:defRPr/>
            </a:pPr>
            <a:r>
              <a:rPr lang="en-US" altLang="en-US" sz="2400" dirty="0"/>
              <a:t>Expenditure on health and education is much lower than required. </a:t>
            </a:r>
          </a:p>
          <a:p>
            <a:pPr eaLnBrk="1" fontAlgn="auto" hangingPunct="1">
              <a:spcAft>
                <a:spcPts val="0"/>
              </a:spcAft>
              <a:defRPr/>
            </a:pPr>
            <a:r>
              <a:rPr lang="en-US" sz="2400" dirty="0"/>
              <a:t>Government borrowing is more responsive to revenue expenditure than capital outlay </a:t>
            </a:r>
            <a:endParaRPr lang="en-US" altLang="en-US" sz="2400" dirty="0"/>
          </a:p>
          <a:p>
            <a:pPr eaLnBrk="1" fontAlgn="auto" hangingPunct="1">
              <a:spcAft>
                <a:spcPts val="0"/>
              </a:spcAft>
              <a:defRPr/>
            </a:pPr>
            <a:r>
              <a:rPr lang="en-US" sz="2400" dirty="0"/>
              <a:t>State-specific factors affecting fiscal performance play an important role in government borrowing. </a:t>
            </a:r>
            <a:endParaRPr lang="en-US" altLang="en-US" sz="2400" dirty="0"/>
          </a:p>
          <a:p>
            <a:pPr eaLnBrk="1" fontAlgn="auto" hangingPunct="1">
              <a:spcAft>
                <a:spcPts val="0"/>
              </a:spcAft>
              <a:defRPr/>
            </a:pPr>
            <a:r>
              <a:rPr lang="en-US" altLang="en-US" sz="2400" dirty="0"/>
              <a:t>Mounting wage and pension costs (impact of pay revision)</a:t>
            </a:r>
          </a:p>
          <a:p>
            <a:pPr eaLnBrk="1" fontAlgn="auto" hangingPunct="1">
              <a:spcAft>
                <a:spcPts val="0"/>
              </a:spcAft>
              <a:defRPr/>
            </a:pPr>
            <a:r>
              <a:rPr lang="en-US" altLang="en-US" sz="2400" dirty="0">
                <a:solidFill>
                  <a:prstClr val="black"/>
                </a:solidFill>
              </a:rPr>
              <a:t>Populist measures (States play a significant role) </a:t>
            </a:r>
          </a:p>
          <a:p>
            <a:pPr eaLnBrk="1" fontAlgn="auto" hangingPunct="1">
              <a:spcAft>
                <a:spcPts val="0"/>
              </a:spcAft>
              <a:defRPr/>
            </a:pPr>
            <a:r>
              <a:rPr lang="en-US" altLang="en-US" sz="2400" dirty="0"/>
              <a:t>Both tiers offset pressures by a compromise on capital expenditure</a:t>
            </a:r>
          </a:p>
          <a:p>
            <a:pPr marL="0" indent="0" eaLnBrk="1" fontAlgn="auto" hangingPunct="1">
              <a:spcAft>
                <a:spcPts val="0"/>
              </a:spcAft>
              <a:buFont typeface="Arial" panose="020B0604020202020204" pitchFamily="34" charset="0"/>
              <a:buNone/>
              <a:defRPr/>
            </a:pPr>
            <a:endParaRPr lang="en-US" altLang="en-US" dirty="0">
              <a:solidFill>
                <a:prstClr val="black"/>
              </a:solidFill>
            </a:endParaRPr>
          </a:p>
          <a:p>
            <a:pPr eaLnBrk="1" fontAlgn="auto" hangingPunct="1">
              <a:spcAft>
                <a:spcPts val="0"/>
              </a:spcAft>
              <a:buFont typeface="Wingdings" panose="05000000000000000000" pitchFamily="2" charset="2"/>
              <a:buNone/>
              <a:defRPr/>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E59B636F-F11F-D68C-7EA0-A61E40CD544B}"/>
              </a:ext>
            </a:extLst>
          </p:cNvPr>
          <p:cNvSpPr>
            <a:spLocks noGrp="1"/>
          </p:cNvSpPr>
          <p:nvPr>
            <p:ph type="title"/>
          </p:nvPr>
        </p:nvSpPr>
        <p:spPr/>
        <p:txBody>
          <a:bodyPr/>
          <a:lstStyle/>
          <a:p>
            <a:pPr eaLnBrk="1" hangingPunct="1"/>
            <a:r>
              <a:rPr lang="en-IN" altLang="en-US"/>
              <a:t>Cont….</a:t>
            </a:r>
          </a:p>
        </p:txBody>
      </p:sp>
      <p:sp>
        <p:nvSpPr>
          <p:cNvPr id="58371" name="Content Placeholder 2">
            <a:extLst>
              <a:ext uri="{FF2B5EF4-FFF2-40B4-BE49-F238E27FC236}">
                <a16:creationId xmlns:a16="http://schemas.microsoft.com/office/drawing/2014/main" id="{4B3D3BF6-B470-A057-D0D8-99C58356BD5E}"/>
              </a:ext>
            </a:extLst>
          </p:cNvPr>
          <p:cNvSpPr>
            <a:spLocks noGrp="1"/>
          </p:cNvSpPr>
          <p:nvPr>
            <p:ph idx="1"/>
          </p:nvPr>
        </p:nvSpPr>
        <p:spPr/>
        <p:txBody>
          <a:bodyPr/>
          <a:lstStyle/>
          <a:p>
            <a:pPr eaLnBrk="1" hangingPunct="1"/>
            <a:r>
              <a:rPr lang="en-US" altLang="en-US">
                <a:solidFill>
                  <a:srgbClr val="000000"/>
                </a:solidFill>
              </a:rPr>
              <a:t>Agriculture outside the tax net</a:t>
            </a:r>
          </a:p>
          <a:p>
            <a:pPr eaLnBrk="1" hangingPunct="1"/>
            <a:r>
              <a:rPr lang="en-US" altLang="en-US" sz="2400"/>
              <a:t>Tax concession and tax holidays</a:t>
            </a:r>
          </a:p>
          <a:p>
            <a:pPr eaLnBrk="1" hangingPunct="1"/>
            <a:r>
              <a:rPr lang="en-US" altLang="en-US"/>
              <a:t>Not much is done with monetary policy</a:t>
            </a:r>
          </a:p>
          <a:p>
            <a:pPr eaLnBrk="1" hangingPunct="1">
              <a:buClr>
                <a:srgbClr val="D34817"/>
              </a:buClr>
            </a:pPr>
            <a:r>
              <a:rPr lang="en-US" altLang="en-US">
                <a:solidFill>
                  <a:srgbClr val="000000"/>
                </a:solidFill>
              </a:rPr>
              <a:t>India’s growth is below potential</a:t>
            </a:r>
          </a:p>
          <a:p>
            <a:pPr eaLnBrk="1" hangingPunct="1">
              <a:buClr>
                <a:srgbClr val="D34817"/>
              </a:buClr>
            </a:pPr>
            <a:r>
              <a:rPr lang="en-US" altLang="en-US">
                <a:solidFill>
                  <a:srgbClr val="000000"/>
                </a:solidFill>
              </a:rPr>
              <a:t>As long as output is below potential, public spending can be financed through borrowing from RBI</a:t>
            </a:r>
          </a:p>
          <a:p>
            <a:pPr eaLnBrk="1" hangingPunct="1">
              <a:buClr>
                <a:srgbClr val="D34817"/>
              </a:buClr>
            </a:pPr>
            <a:r>
              <a:rPr lang="en-US" altLang="en-US">
                <a:solidFill>
                  <a:srgbClr val="000000"/>
                </a:solidFill>
              </a:rPr>
              <a:t>Fiscal adjustment required at centre and states</a:t>
            </a:r>
          </a:p>
          <a:p>
            <a:pPr eaLnBrk="1" hangingPunct="1"/>
            <a:endParaRPr lang="en-I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5C1A5-54E5-867F-A551-B61F7497E289}"/>
              </a:ext>
            </a:extLst>
          </p:cNvPr>
          <p:cNvSpPr>
            <a:spLocks noGrp="1"/>
          </p:cNvSpPr>
          <p:nvPr>
            <p:ph idx="1"/>
          </p:nvPr>
        </p:nvSpPr>
        <p:spPr/>
        <p:txBody>
          <a:bodyPr rtlCol="0">
            <a:normAutofit/>
          </a:bodyPr>
          <a:lstStyle/>
          <a:p>
            <a:pPr algn="ctr" eaLnBrk="1" fontAlgn="auto" hangingPunct="1">
              <a:spcAft>
                <a:spcPts val="0"/>
              </a:spcAft>
              <a:defRPr/>
            </a:pPr>
            <a:endParaRPr lang="en-IN" dirty="0"/>
          </a:p>
          <a:p>
            <a:pPr algn="ctr" eaLnBrk="1" fontAlgn="auto" hangingPunct="1">
              <a:spcAft>
                <a:spcPts val="0"/>
              </a:spcAft>
              <a:defRPr/>
            </a:pPr>
            <a:endParaRPr lang="en-IN" dirty="0"/>
          </a:p>
          <a:p>
            <a:pPr algn="ctr" eaLnBrk="1" fontAlgn="auto" hangingPunct="1">
              <a:spcAft>
                <a:spcPts val="0"/>
              </a:spcAft>
              <a:defRPr/>
            </a:pPr>
            <a:endParaRPr lang="en-IN" dirty="0"/>
          </a:p>
          <a:p>
            <a:pPr algn="ctr" eaLnBrk="1" fontAlgn="auto" hangingPunct="1">
              <a:spcAft>
                <a:spcPts val="0"/>
              </a:spcAft>
              <a:defRPr/>
            </a:pPr>
            <a:endParaRPr lang="en-IN" dirty="0"/>
          </a:p>
          <a:p>
            <a:pPr marL="0" indent="0" algn="ctr" eaLnBrk="1" fontAlgn="auto" hangingPunct="1">
              <a:spcAft>
                <a:spcPts val="0"/>
              </a:spcAft>
              <a:buFont typeface="Arial" panose="020B0604020202020204" pitchFamily="34" charset="0"/>
              <a:buNone/>
              <a:defRPr/>
            </a:pPr>
            <a:r>
              <a:rPr lang="en-IN"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E301470E-CC02-F186-2C05-33ED07321A76}"/>
              </a:ext>
            </a:extLst>
          </p:cNvPr>
          <p:cNvSpPr>
            <a:spLocks noGrp="1" noChangeArrowheads="1"/>
          </p:cNvSpPr>
          <p:nvPr>
            <p:ph idx="1"/>
          </p:nvPr>
        </p:nvSpPr>
        <p:spPr>
          <a:xfrm>
            <a:off x="838200" y="533400"/>
            <a:ext cx="11049000" cy="6096000"/>
          </a:xfrm>
        </p:spPr>
        <p:txBody>
          <a:bodyPr/>
          <a:lstStyle/>
          <a:p>
            <a:pPr eaLnBrk="1" hangingPunct="1"/>
            <a:r>
              <a:rPr lang="en-US" altLang="en-US" sz="2400">
                <a:solidFill>
                  <a:srgbClr val="FF0000"/>
                </a:solidFill>
                <a:latin typeface="Times New Roman" panose="02020603050405020304" pitchFamily="18" charset="0"/>
                <a:cs typeface="Times New Roman" panose="02020603050405020304" pitchFamily="18" charset="0"/>
              </a:rPr>
              <a:t> </a:t>
            </a:r>
            <a:r>
              <a:rPr lang="en-US" altLang="en-US" sz="2400" b="1"/>
              <a:t>Discretionary policy</a:t>
            </a:r>
          </a:p>
          <a:p>
            <a:pPr eaLnBrk="1" hangingPunct="1">
              <a:buFont typeface="Wingdings" panose="05000000000000000000" pitchFamily="2" charset="2"/>
              <a:buNone/>
            </a:pPr>
            <a:r>
              <a:rPr lang="en-US" altLang="en-US" sz="2400"/>
              <a:t>– Legislated changes</a:t>
            </a:r>
          </a:p>
          <a:p>
            <a:pPr eaLnBrk="1" hangingPunct="1">
              <a:buFont typeface="Wingdings" panose="05000000000000000000" pitchFamily="2" charset="2"/>
              <a:buNone/>
            </a:pPr>
            <a:r>
              <a:rPr lang="en-US" altLang="en-US" sz="2400"/>
              <a:t>Discretionary fiscal policy refers to changes in taxes or spending that are the result of deliberate changes in government policy. (Changes in taxes, spending, etc) in response to economic events)</a:t>
            </a:r>
          </a:p>
          <a:p>
            <a:pPr eaLnBrk="1" hangingPunct="1"/>
            <a:r>
              <a:rPr lang="en-US" altLang="en-US" sz="2400" b="1"/>
              <a:t>Automatic stabilizers</a:t>
            </a:r>
          </a:p>
          <a:p>
            <a:pPr eaLnBrk="1" hangingPunct="1">
              <a:buFont typeface="Wingdings" panose="05000000000000000000" pitchFamily="2" charset="2"/>
              <a:buNone/>
            </a:pPr>
            <a:r>
              <a:rPr lang="en-US" altLang="en-US" sz="2400"/>
              <a:t>– Programs that act counter-cyclically</a:t>
            </a:r>
          </a:p>
          <a:p>
            <a:pPr eaLnBrk="1" hangingPunct="1">
              <a:buFont typeface="Wingdings" panose="05000000000000000000" pitchFamily="2" charset="2"/>
              <a:buNone/>
            </a:pPr>
            <a:r>
              <a:rPr lang="en-US" altLang="en-US" sz="2400"/>
              <a:t>Automatic stabilizers are revenue and expenditure items in the budget that automatically change with the state of the economy in such a way as to stabilize GDP.</a:t>
            </a:r>
          </a:p>
          <a:p>
            <a:pPr eaLnBrk="1" hangingPunct="1"/>
            <a:r>
              <a:rPr lang="en-US" altLang="en-US" sz="2400"/>
              <a:t> Automatic Stabilizers are : </a:t>
            </a:r>
          </a:p>
          <a:p>
            <a:pPr eaLnBrk="1" hangingPunct="1">
              <a:buFont typeface="Wingdings" panose="05000000000000000000" pitchFamily="2" charset="2"/>
              <a:buNone/>
            </a:pPr>
            <a:r>
              <a:rPr lang="en-US" altLang="en-US" sz="2400"/>
              <a:t>– Programs for unemployed</a:t>
            </a:r>
          </a:p>
          <a:p>
            <a:pPr eaLnBrk="1" hangingPunct="1">
              <a:buFont typeface="Wingdings" panose="05000000000000000000" pitchFamily="2" charset="2"/>
              <a:buNone/>
            </a:pPr>
            <a:r>
              <a:rPr lang="en-US" altLang="en-US" sz="2400"/>
              <a:t>– Progressive tax system</a:t>
            </a:r>
          </a:p>
          <a:p>
            <a:pPr eaLnBrk="1" hangingPunct="1">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5355689-07DB-C8B6-8242-B75FDBEC720F}"/>
              </a:ext>
            </a:extLst>
          </p:cNvPr>
          <p:cNvSpPr>
            <a:spLocks noGrp="1"/>
          </p:cNvSpPr>
          <p:nvPr>
            <p:ph type="title"/>
          </p:nvPr>
        </p:nvSpPr>
        <p:spPr>
          <a:xfrm>
            <a:off x="981075" y="996950"/>
            <a:ext cx="10515600" cy="1325563"/>
          </a:xfrm>
        </p:spPr>
        <p:txBody>
          <a:bodyPr/>
          <a:lstStyle/>
          <a:p>
            <a:pPr eaLnBrk="1" hangingPunct="1"/>
            <a:r>
              <a:rPr lang="en-US" altLang="en-US" sz="2800"/>
              <a:t>Adding Net Taxes (</a:t>
            </a:r>
            <a:r>
              <a:rPr lang="en-US" altLang="en-US" sz="2800" i="1"/>
              <a:t>T</a:t>
            </a:r>
            <a:r>
              <a:rPr lang="en-US" altLang="en-US" sz="2800"/>
              <a:t>) and Government Purchases (</a:t>
            </a:r>
            <a:r>
              <a:rPr lang="en-US" altLang="en-US" sz="2800" i="1"/>
              <a:t>G</a:t>
            </a:r>
            <a:r>
              <a:rPr lang="en-US" altLang="en-US" sz="2800"/>
              <a:t>) to the Circular Flow of Income</a:t>
            </a:r>
          </a:p>
        </p:txBody>
      </p:sp>
      <p:graphicFrame>
        <p:nvGraphicFramePr>
          <p:cNvPr id="59394" name="Object 2">
            <a:extLst>
              <a:ext uri="{FF2B5EF4-FFF2-40B4-BE49-F238E27FC236}">
                <a16:creationId xmlns:a16="http://schemas.microsoft.com/office/drawing/2014/main" id="{7A6DE080-5A80-F1D4-2B21-8F07C84BD597}"/>
              </a:ext>
            </a:extLst>
          </p:cNvPr>
          <p:cNvGraphicFramePr>
            <a:graphicFrameLocks noGrp="1" noChangeAspect="1"/>
          </p:cNvGraphicFramePr>
          <p:nvPr>
            <p:ph idx="1"/>
          </p:nvPr>
        </p:nvGraphicFramePr>
        <p:xfrm>
          <a:off x="4505325" y="2743200"/>
          <a:ext cx="1733550" cy="533400"/>
        </p:xfrm>
        <a:graphic>
          <a:graphicData uri="http://schemas.openxmlformats.org/presentationml/2006/ole">
            <mc:AlternateContent xmlns:mc="http://schemas.openxmlformats.org/markup-compatibility/2006">
              <mc:Choice xmlns:v="urn:schemas-microsoft-com:vml" Requires="v">
                <p:oleObj spid="_x0000_s9226" name="Equation" r:id="rId3" imgW="660113" imgH="203112" progId="Equation.DSMT4">
                  <p:embed/>
                </p:oleObj>
              </mc:Choice>
              <mc:Fallback>
                <p:oleObj name="Equation" r:id="rId3" imgW="660113" imgH="203112"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2743200"/>
                        <a:ext cx="1733550" cy="5334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5" name="Object 3">
            <a:extLst>
              <a:ext uri="{FF2B5EF4-FFF2-40B4-BE49-F238E27FC236}">
                <a16:creationId xmlns:a16="http://schemas.microsoft.com/office/drawing/2014/main" id="{DFCA1C0B-9F90-B338-673B-8D0F826A4FD0}"/>
              </a:ext>
            </a:extLst>
          </p:cNvPr>
          <p:cNvGraphicFramePr>
            <a:graphicFrameLocks noChangeAspect="1"/>
          </p:cNvGraphicFramePr>
          <p:nvPr/>
        </p:nvGraphicFramePr>
        <p:xfrm>
          <a:off x="4343400" y="3276600"/>
          <a:ext cx="2057400" cy="469900"/>
        </p:xfrm>
        <a:graphic>
          <a:graphicData uri="http://schemas.openxmlformats.org/presentationml/2006/ole">
            <mc:AlternateContent xmlns:mc="http://schemas.openxmlformats.org/markup-compatibility/2006">
              <mc:Choice xmlns:v="urn:schemas-microsoft-com:vml" Requires="v">
                <p:oleObj spid="_x0000_s9227" name="Equation" r:id="rId5" imgW="672808" imgH="203112" progId="Equation.DSMT4">
                  <p:embed/>
                </p:oleObj>
              </mc:Choice>
              <mc:Fallback>
                <p:oleObj name="Equation" r:id="rId5" imgW="672808"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276600"/>
                        <a:ext cx="2057400" cy="4699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6" name="Object 4">
            <a:extLst>
              <a:ext uri="{FF2B5EF4-FFF2-40B4-BE49-F238E27FC236}">
                <a16:creationId xmlns:a16="http://schemas.microsoft.com/office/drawing/2014/main" id="{D5031836-0CB1-B188-CBD1-7C4D3AAE6A6E}"/>
              </a:ext>
            </a:extLst>
          </p:cNvPr>
          <p:cNvGraphicFramePr>
            <a:graphicFrameLocks noChangeAspect="1"/>
          </p:cNvGraphicFramePr>
          <p:nvPr/>
        </p:nvGraphicFramePr>
        <p:xfrm>
          <a:off x="4343400" y="3733800"/>
          <a:ext cx="2082800" cy="381000"/>
        </p:xfrm>
        <a:graphic>
          <a:graphicData uri="http://schemas.openxmlformats.org/presentationml/2006/ole">
            <mc:AlternateContent xmlns:mc="http://schemas.openxmlformats.org/markup-compatibility/2006">
              <mc:Choice xmlns:v="urn:schemas-microsoft-com:vml" Requires="v">
                <p:oleObj spid="_x0000_s9228" name="Equation" r:id="rId7" imgW="863225" imgH="152334" progId="Equation.DSMT4">
                  <p:embed/>
                </p:oleObj>
              </mc:Choice>
              <mc:Fallback>
                <p:oleObj name="Equation" r:id="rId7" imgW="863225" imgH="152334"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733800"/>
                        <a:ext cx="2082800" cy="3810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7" name="Object 5">
            <a:extLst>
              <a:ext uri="{FF2B5EF4-FFF2-40B4-BE49-F238E27FC236}">
                <a16:creationId xmlns:a16="http://schemas.microsoft.com/office/drawing/2014/main" id="{08E095B2-2B39-2C92-2FC7-1BDD937E06E8}"/>
              </a:ext>
            </a:extLst>
          </p:cNvPr>
          <p:cNvGraphicFramePr>
            <a:graphicFrameLocks noChangeAspect="1"/>
          </p:cNvGraphicFramePr>
          <p:nvPr/>
        </p:nvGraphicFramePr>
        <p:xfrm>
          <a:off x="4343400" y="4114800"/>
          <a:ext cx="2133600" cy="400050"/>
        </p:xfrm>
        <a:graphic>
          <a:graphicData uri="http://schemas.openxmlformats.org/presentationml/2006/ole">
            <mc:AlternateContent xmlns:mc="http://schemas.openxmlformats.org/markup-compatibility/2006">
              <mc:Choice xmlns:v="urn:schemas-microsoft-com:vml" Requires="v">
                <p:oleObj spid="_x0000_s9229" name="Equation" r:id="rId9" imgW="863225" imgH="152334" progId="Equation.DSMT4">
                  <p:embed/>
                </p:oleObj>
              </mc:Choice>
              <mc:Fallback>
                <p:oleObj name="Equation" r:id="rId9" imgW="863225" imgH="152334"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114800"/>
                        <a:ext cx="2133600" cy="40005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8" name="Object 6">
            <a:extLst>
              <a:ext uri="{FF2B5EF4-FFF2-40B4-BE49-F238E27FC236}">
                <a16:creationId xmlns:a16="http://schemas.microsoft.com/office/drawing/2014/main" id="{C2213591-AD2C-FA08-007C-CA63C55F9689}"/>
              </a:ext>
            </a:extLst>
          </p:cNvPr>
          <p:cNvGraphicFramePr>
            <a:graphicFrameLocks noChangeAspect="1"/>
          </p:cNvGraphicFramePr>
          <p:nvPr/>
        </p:nvGraphicFramePr>
        <p:xfrm>
          <a:off x="4343400" y="4495800"/>
          <a:ext cx="2857500" cy="439738"/>
        </p:xfrm>
        <a:graphic>
          <a:graphicData uri="http://schemas.openxmlformats.org/presentationml/2006/ole">
            <mc:AlternateContent xmlns:mc="http://schemas.openxmlformats.org/markup-compatibility/2006">
              <mc:Choice xmlns:v="urn:schemas-microsoft-com:vml" Requires="v">
                <p:oleObj spid="_x0000_s9230" name="Equation" r:id="rId11" imgW="990170" imgH="152334" progId="Equation.DSMT4">
                  <p:embed/>
                </p:oleObj>
              </mc:Choice>
              <mc:Fallback>
                <p:oleObj name="Equation" r:id="rId11" imgW="990170" imgH="152334"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43400" y="4495800"/>
                        <a:ext cx="2857500" cy="439738"/>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8">
            <a:extLst>
              <a:ext uri="{FF2B5EF4-FFF2-40B4-BE49-F238E27FC236}">
                <a16:creationId xmlns:a16="http://schemas.microsoft.com/office/drawing/2014/main" id="{CFE9DEC9-9D64-E454-3EDA-44E5C4A76D83}"/>
              </a:ext>
            </a:extLst>
          </p:cNvPr>
          <p:cNvSpPr>
            <a:spLocks noChangeArrowheads="1"/>
          </p:cNvSpPr>
          <p:nvPr/>
        </p:nvSpPr>
        <p:spPr bwMode="auto">
          <a:xfrm>
            <a:off x="2190750" y="2133600"/>
            <a:ext cx="716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Tahoma" panose="020B0604030504040204" pitchFamily="34" charset="0"/>
              </a:rPr>
              <a:t>When government enters the picture, the aggregate income identity gets cut into three pieces:</a:t>
            </a:r>
          </a:p>
        </p:txBody>
      </p:sp>
      <p:sp>
        <p:nvSpPr>
          <p:cNvPr id="9225" name="Rectangle 1">
            <a:extLst>
              <a:ext uri="{FF2B5EF4-FFF2-40B4-BE49-F238E27FC236}">
                <a16:creationId xmlns:a16="http://schemas.microsoft.com/office/drawing/2014/main" id="{3C05BCF6-FA97-1449-6454-A54110B1BFD2}"/>
              </a:ext>
            </a:extLst>
          </p:cNvPr>
          <p:cNvSpPr>
            <a:spLocks noChangeArrowheads="1"/>
          </p:cNvSpPr>
          <p:nvPr/>
        </p:nvSpPr>
        <p:spPr bwMode="auto">
          <a:xfrm>
            <a:off x="4327525" y="525463"/>
            <a:ext cx="3194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a:t>How?    C   +   I  +  G  </a:t>
            </a: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ppt_w</p:attrName>
                                        </p:attrNameLst>
                                      </p:cBhvr>
                                      <p:tavLst>
                                        <p:tav tm="0">
                                          <p:val>
                                            <p:strVal val="2/3*#ppt_w"/>
                                          </p:val>
                                        </p:tav>
                                        <p:tav tm="100000">
                                          <p:val>
                                            <p:strVal val="#ppt_w"/>
                                          </p:val>
                                        </p:tav>
                                      </p:tavLst>
                                    </p:anim>
                                    <p:anim calcmode="lin" valueType="num">
                                      <p:cBhvr>
                                        <p:cTn id="8" dur="500" fill="hold"/>
                                        <p:tgtEl>
                                          <p:spTgt spid="5939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p:cTn id="13" dur="500" fill="hold"/>
                                        <p:tgtEl>
                                          <p:spTgt spid="59395"/>
                                        </p:tgtEl>
                                        <p:attrNameLst>
                                          <p:attrName>ppt_w</p:attrName>
                                        </p:attrNameLst>
                                      </p:cBhvr>
                                      <p:tavLst>
                                        <p:tav tm="0">
                                          <p:val>
                                            <p:strVal val="2/3*#ppt_w"/>
                                          </p:val>
                                        </p:tav>
                                        <p:tav tm="100000">
                                          <p:val>
                                            <p:strVal val="#ppt_w"/>
                                          </p:val>
                                        </p:tav>
                                      </p:tavLst>
                                    </p:anim>
                                    <p:anim calcmode="lin" valueType="num">
                                      <p:cBhvr>
                                        <p:cTn id="14" dur="500" fill="hold"/>
                                        <p:tgtEl>
                                          <p:spTgt spid="59395"/>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59396"/>
                                        </p:tgtEl>
                                        <p:attrNameLst>
                                          <p:attrName>style.visibility</p:attrName>
                                        </p:attrNameLst>
                                      </p:cBhvr>
                                      <p:to>
                                        <p:strVal val="visible"/>
                                      </p:to>
                                    </p:set>
                                    <p:anim calcmode="lin" valueType="num">
                                      <p:cBhvr>
                                        <p:cTn id="19" dur="500" fill="hold"/>
                                        <p:tgtEl>
                                          <p:spTgt spid="59396"/>
                                        </p:tgtEl>
                                        <p:attrNameLst>
                                          <p:attrName>ppt_w</p:attrName>
                                        </p:attrNameLst>
                                      </p:cBhvr>
                                      <p:tavLst>
                                        <p:tav tm="0">
                                          <p:val>
                                            <p:strVal val="2/3*#ppt_w"/>
                                          </p:val>
                                        </p:tav>
                                        <p:tav tm="100000">
                                          <p:val>
                                            <p:strVal val="#ppt_w"/>
                                          </p:val>
                                        </p:tav>
                                      </p:tavLst>
                                    </p:anim>
                                    <p:anim calcmode="lin" valueType="num">
                                      <p:cBhvr>
                                        <p:cTn id="20" dur="500" fill="hold"/>
                                        <p:tgtEl>
                                          <p:spTgt spid="59396"/>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59397"/>
                                        </p:tgtEl>
                                        <p:attrNameLst>
                                          <p:attrName>style.visibility</p:attrName>
                                        </p:attrNameLst>
                                      </p:cBhvr>
                                      <p:to>
                                        <p:strVal val="visible"/>
                                      </p:to>
                                    </p:set>
                                    <p:anim calcmode="lin" valueType="num">
                                      <p:cBhvr>
                                        <p:cTn id="25" dur="500" fill="hold"/>
                                        <p:tgtEl>
                                          <p:spTgt spid="59397"/>
                                        </p:tgtEl>
                                        <p:attrNameLst>
                                          <p:attrName>ppt_w</p:attrName>
                                        </p:attrNameLst>
                                      </p:cBhvr>
                                      <p:tavLst>
                                        <p:tav tm="0">
                                          <p:val>
                                            <p:strVal val="2/3*#ppt_w"/>
                                          </p:val>
                                        </p:tav>
                                        <p:tav tm="100000">
                                          <p:val>
                                            <p:strVal val="#ppt_w"/>
                                          </p:val>
                                        </p:tav>
                                      </p:tavLst>
                                    </p:anim>
                                    <p:anim calcmode="lin" valueType="num">
                                      <p:cBhvr>
                                        <p:cTn id="26" dur="500" fill="hold"/>
                                        <p:tgtEl>
                                          <p:spTgt spid="59397"/>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nodeType="clickEffect">
                                  <p:stCondLst>
                                    <p:cond delay="0"/>
                                  </p:stCondLst>
                                  <p:childTnLst>
                                    <p:set>
                                      <p:cBhvr>
                                        <p:cTn id="30" dur="1" fill="hold">
                                          <p:stCondLst>
                                            <p:cond delay="0"/>
                                          </p:stCondLst>
                                        </p:cTn>
                                        <p:tgtEl>
                                          <p:spTgt spid="59398"/>
                                        </p:tgtEl>
                                        <p:attrNameLst>
                                          <p:attrName>style.visibility</p:attrName>
                                        </p:attrNameLst>
                                      </p:cBhvr>
                                      <p:to>
                                        <p:strVal val="visible"/>
                                      </p:to>
                                    </p:set>
                                    <p:anim calcmode="lin" valueType="num">
                                      <p:cBhvr>
                                        <p:cTn id="31" dur="500" fill="hold"/>
                                        <p:tgtEl>
                                          <p:spTgt spid="59398"/>
                                        </p:tgtEl>
                                        <p:attrNameLst>
                                          <p:attrName>ppt_w</p:attrName>
                                        </p:attrNameLst>
                                      </p:cBhvr>
                                      <p:tavLst>
                                        <p:tav tm="0">
                                          <p:val>
                                            <p:strVal val="2/3*#ppt_w"/>
                                          </p:val>
                                        </p:tav>
                                        <p:tav tm="100000">
                                          <p:val>
                                            <p:strVal val="#ppt_w"/>
                                          </p:val>
                                        </p:tav>
                                      </p:tavLst>
                                    </p:anim>
                                    <p:anim calcmode="lin" valueType="num">
                                      <p:cBhvr>
                                        <p:cTn id="32" dur="500" fill="hold"/>
                                        <p:tgtEl>
                                          <p:spTgt spid="5939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CF77B1B-4EA9-5B87-69A7-5E08CF52C8A7}"/>
              </a:ext>
            </a:extLst>
          </p:cNvPr>
          <p:cNvSpPr>
            <a:spLocks noGrp="1"/>
          </p:cNvSpPr>
          <p:nvPr>
            <p:ph type="title"/>
          </p:nvPr>
        </p:nvSpPr>
        <p:spPr/>
        <p:txBody>
          <a:bodyPr/>
          <a:lstStyle/>
          <a:p>
            <a:pPr eaLnBrk="1" hangingPunct="1"/>
            <a:r>
              <a:rPr lang="en-US" altLang="en-US" sz="2800"/>
              <a:t>Adding Taxes to the Consumption Function</a:t>
            </a:r>
          </a:p>
        </p:txBody>
      </p:sp>
      <p:sp>
        <p:nvSpPr>
          <p:cNvPr id="10243" name="Content Placeholder 2">
            <a:extLst>
              <a:ext uri="{FF2B5EF4-FFF2-40B4-BE49-F238E27FC236}">
                <a16:creationId xmlns:a16="http://schemas.microsoft.com/office/drawing/2014/main" id="{103C606F-E73F-F974-34CD-E50B2B929ADE}"/>
              </a:ext>
            </a:extLst>
          </p:cNvPr>
          <p:cNvSpPr>
            <a:spLocks noGrp="1"/>
          </p:cNvSpPr>
          <p:nvPr>
            <p:ph idx="1"/>
          </p:nvPr>
        </p:nvSpPr>
        <p:spPr>
          <a:xfrm>
            <a:off x="2667000" y="1981200"/>
            <a:ext cx="7772400" cy="4114800"/>
          </a:xfrm>
        </p:spPr>
        <p:txBody>
          <a:bodyPr/>
          <a:lstStyle/>
          <a:p>
            <a:pPr eaLnBrk="1" hangingPunct="1">
              <a:buFont typeface="Wingdings" panose="05000000000000000000" pitchFamily="2" charset="2"/>
              <a:buNone/>
            </a:pPr>
            <a:r>
              <a:rPr lang="en-US" altLang="en-US"/>
              <a:t>With taxes a part of the picture, the aggregate consumption function is a function of disposable, or after-tax, income.</a:t>
            </a:r>
          </a:p>
          <a:p>
            <a:pPr eaLnBrk="1" hangingPunct="1">
              <a:buFont typeface="Wingdings" panose="05000000000000000000" pitchFamily="2" charset="2"/>
              <a:buNone/>
            </a:pPr>
            <a:endParaRPr lang="en-US" altLang="en-US"/>
          </a:p>
        </p:txBody>
      </p:sp>
      <p:graphicFrame>
        <p:nvGraphicFramePr>
          <p:cNvPr id="60418" name="Object 2">
            <a:extLst>
              <a:ext uri="{FF2B5EF4-FFF2-40B4-BE49-F238E27FC236}">
                <a16:creationId xmlns:a16="http://schemas.microsoft.com/office/drawing/2014/main" id="{C98D0B06-9E1F-069E-2E74-9A018D5B2A77}"/>
              </a:ext>
            </a:extLst>
          </p:cNvPr>
          <p:cNvGraphicFramePr>
            <a:graphicFrameLocks noChangeAspect="1"/>
          </p:cNvGraphicFramePr>
          <p:nvPr/>
        </p:nvGraphicFramePr>
        <p:xfrm>
          <a:off x="5257800" y="3657600"/>
          <a:ext cx="1949450" cy="461963"/>
        </p:xfrm>
        <a:graphic>
          <a:graphicData uri="http://schemas.openxmlformats.org/presentationml/2006/ole">
            <mc:AlternateContent xmlns:mc="http://schemas.openxmlformats.org/markup-compatibility/2006">
              <mc:Choice xmlns:v="urn:schemas-microsoft-com:vml" Requires="v">
                <p:oleObj spid="_x0000_s10248" name="Equation" r:id="rId3" imgW="698197" imgH="165028" progId="Equation.COEE2">
                  <p:embed/>
                </p:oleObj>
              </mc:Choice>
              <mc:Fallback>
                <p:oleObj name="Equation" r:id="rId3" imgW="698197" imgH="165028"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657600"/>
                        <a:ext cx="1949450" cy="4619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19" name="Object 3">
            <a:extLst>
              <a:ext uri="{FF2B5EF4-FFF2-40B4-BE49-F238E27FC236}">
                <a16:creationId xmlns:a16="http://schemas.microsoft.com/office/drawing/2014/main" id="{59A88203-1617-A3EB-4C2E-A99DDF63F2F5}"/>
              </a:ext>
            </a:extLst>
          </p:cNvPr>
          <p:cNvGraphicFramePr>
            <a:graphicFrameLocks noChangeAspect="1"/>
          </p:cNvGraphicFramePr>
          <p:nvPr/>
        </p:nvGraphicFramePr>
        <p:xfrm>
          <a:off x="5410200" y="4191000"/>
          <a:ext cx="1809750" cy="508000"/>
        </p:xfrm>
        <a:graphic>
          <a:graphicData uri="http://schemas.openxmlformats.org/presentationml/2006/ole">
            <mc:AlternateContent xmlns:mc="http://schemas.openxmlformats.org/markup-compatibility/2006">
              <mc:Choice xmlns:v="urn:schemas-microsoft-com:vml" Requires="v">
                <p:oleObj spid="_x0000_s10249" name="Equation" r:id="rId5" imgW="723586" imgH="203112" progId="Equation.COEE2">
                  <p:embed/>
                </p:oleObj>
              </mc:Choice>
              <mc:Fallback>
                <p:oleObj name="Equation" r:id="rId5" imgW="723586" imgH="203112" progId="Equation.COEE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4191000"/>
                        <a:ext cx="1809750" cy="508000"/>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0" name="Object 4">
            <a:extLst>
              <a:ext uri="{FF2B5EF4-FFF2-40B4-BE49-F238E27FC236}">
                <a16:creationId xmlns:a16="http://schemas.microsoft.com/office/drawing/2014/main" id="{48FE19EF-74D1-4BC7-197D-12F4939FE0CF}"/>
              </a:ext>
            </a:extLst>
          </p:cNvPr>
          <p:cNvGraphicFramePr>
            <a:graphicFrameLocks noChangeAspect="1"/>
          </p:cNvGraphicFramePr>
          <p:nvPr/>
        </p:nvGraphicFramePr>
        <p:xfrm>
          <a:off x="5486400" y="4724400"/>
          <a:ext cx="1625600" cy="500063"/>
        </p:xfrm>
        <a:graphic>
          <a:graphicData uri="http://schemas.openxmlformats.org/presentationml/2006/ole">
            <mc:AlternateContent xmlns:mc="http://schemas.openxmlformats.org/markup-compatibility/2006">
              <mc:Choice xmlns:v="urn:schemas-microsoft-com:vml" Requires="v">
                <p:oleObj spid="_x0000_s10250" name="Equation" r:id="rId7" imgW="660113" imgH="203112" progId="Equation.COEE2">
                  <p:embed/>
                </p:oleObj>
              </mc:Choice>
              <mc:Fallback>
                <p:oleObj name="Equation" r:id="rId7" imgW="660113" imgH="203112" progId="Equation.COEE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724400"/>
                        <a:ext cx="1625600" cy="500063"/>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1" name="Object 5">
            <a:extLst>
              <a:ext uri="{FF2B5EF4-FFF2-40B4-BE49-F238E27FC236}">
                <a16:creationId xmlns:a16="http://schemas.microsoft.com/office/drawing/2014/main" id="{01602C45-1533-0BDA-EB13-87D4EC56B809}"/>
              </a:ext>
            </a:extLst>
          </p:cNvPr>
          <p:cNvGraphicFramePr>
            <a:graphicFrameLocks noChangeAspect="1"/>
          </p:cNvGraphicFramePr>
          <p:nvPr/>
        </p:nvGraphicFramePr>
        <p:xfrm>
          <a:off x="4876800" y="5334000"/>
          <a:ext cx="2584450" cy="498475"/>
        </p:xfrm>
        <a:graphic>
          <a:graphicData uri="http://schemas.openxmlformats.org/presentationml/2006/ole">
            <mc:AlternateContent xmlns:mc="http://schemas.openxmlformats.org/markup-compatibility/2006">
              <mc:Choice xmlns:v="urn:schemas-microsoft-com:vml" Requires="v">
                <p:oleObj spid="_x0000_s10251" name="Equation" r:id="rId9" imgW="1054100" imgH="203200" progId="Equation.COEE2">
                  <p:embed/>
                </p:oleObj>
              </mc:Choice>
              <mc:Fallback>
                <p:oleObj name="Equation" r:id="rId9" imgW="1054100" imgH="203200" progId="Equation.COEE2">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5334000"/>
                        <a:ext cx="2584450" cy="498475"/>
                      </a:xfrm>
                      <a:prstGeom prst="rect">
                        <a:avLst/>
                      </a:prstGeom>
                      <a:solidFill>
                        <a:srgbClr val="FF99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p:cTn id="7" dur="500" fill="hold"/>
                                        <p:tgtEl>
                                          <p:spTgt spid="60418"/>
                                        </p:tgtEl>
                                        <p:attrNameLst>
                                          <p:attrName>ppt_w</p:attrName>
                                        </p:attrNameLst>
                                      </p:cBhvr>
                                      <p:tavLst>
                                        <p:tav tm="0">
                                          <p:val>
                                            <p:strVal val="2/3*#ppt_w"/>
                                          </p:val>
                                        </p:tav>
                                        <p:tav tm="100000">
                                          <p:val>
                                            <p:strVal val="#ppt_w"/>
                                          </p:val>
                                        </p:tav>
                                      </p:tavLst>
                                    </p:anim>
                                    <p:anim calcmode="lin" valueType="num">
                                      <p:cBhvr>
                                        <p:cTn id="8" dur="500" fill="hold"/>
                                        <p:tgtEl>
                                          <p:spTgt spid="60418"/>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60419"/>
                                        </p:tgtEl>
                                        <p:attrNameLst>
                                          <p:attrName>style.visibility</p:attrName>
                                        </p:attrNameLst>
                                      </p:cBhvr>
                                      <p:to>
                                        <p:strVal val="visible"/>
                                      </p:to>
                                    </p:set>
                                    <p:anim calcmode="lin" valueType="num">
                                      <p:cBhvr>
                                        <p:cTn id="13" dur="500" fill="hold"/>
                                        <p:tgtEl>
                                          <p:spTgt spid="60419"/>
                                        </p:tgtEl>
                                        <p:attrNameLst>
                                          <p:attrName>ppt_w</p:attrName>
                                        </p:attrNameLst>
                                      </p:cBhvr>
                                      <p:tavLst>
                                        <p:tav tm="0">
                                          <p:val>
                                            <p:strVal val="2/3*#ppt_w"/>
                                          </p:val>
                                        </p:tav>
                                        <p:tav tm="100000">
                                          <p:val>
                                            <p:strVal val="#ppt_w"/>
                                          </p:val>
                                        </p:tav>
                                      </p:tavLst>
                                    </p:anim>
                                    <p:anim calcmode="lin" valueType="num">
                                      <p:cBhvr>
                                        <p:cTn id="14" dur="500" fill="hold"/>
                                        <p:tgtEl>
                                          <p:spTgt spid="60419"/>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p:cTn id="19" dur="500" fill="hold"/>
                                        <p:tgtEl>
                                          <p:spTgt spid="60420"/>
                                        </p:tgtEl>
                                        <p:attrNameLst>
                                          <p:attrName>ppt_w</p:attrName>
                                        </p:attrNameLst>
                                      </p:cBhvr>
                                      <p:tavLst>
                                        <p:tav tm="0">
                                          <p:val>
                                            <p:strVal val="2/3*#ppt_w"/>
                                          </p:val>
                                        </p:tav>
                                        <p:tav tm="100000">
                                          <p:val>
                                            <p:strVal val="#ppt_w"/>
                                          </p:val>
                                        </p:tav>
                                      </p:tavLst>
                                    </p:anim>
                                    <p:anim calcmode="lin" valueType="num">
                                      <p:cBhvr>
                                        <p:cTn id="20" dur="500" fill="hold"/>
                                        <p:tgtEl>
                                          <p:spTgt spid="60420"/>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60421"/>
                                        </p:tgtEl>
                                        <p:attrNameLst>
                                          <p:attrName>style.visibility</p:attrName>
                                        </p:attrNameLst>
                                      </p:cBhvr>
                                      <p:to>
                                        <p:strVal val="visible"/>
                                      </p:to>
                                    </p:set>
                                    <p:anim calcmode="lin" valueType="num">
                                      <p:cBhvr>
                                        <p:cTn id="25" dur="500" fill="hold"/>
                                        <p:tgtEl>
                                          <p:spTgt spid="60421"/>
                                        </p:tgtEl>
                                        <p:attrNameLst>
                                          <p:attrName>ppt_w</p:attrName>
                                        </p:attrNameLst>
                                      </p:cBhvr>
                                      <p:tavLst>
                                        <p:tav tm="0">
                                          <p:val>
                                            <p:strVal val="2/3*#ppt_w"/>
                                          </p:val>
                                        </p:tav>
                                        <p:tav tm="100000">
                                          <p:val>
                                            <p:strVal val="#ppt_w"/>
                                          </p:val>
                                        </p:tav>
                                      </p:tavLst>
                                    </p:anim>
                                    <p:anim calcmode="lin" valueType="num">
                                      <p:cBhvr>
                                        <p:cTn id="26" dur="500" fill="hold"/>
                                        <p:tgtEl>
                                          <p:spTgt spid="60421"/>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2BDC1DA-FC5A-8BD3-1B1B-A23F2726E229}"/>
              </a:ext>
            </a:extLst>
          </p:cNvPr>
          <p:cNvSpPr>
            <a:spLocks noGrp="1"/>
          </p:cNvSpPr>
          <p:nvPr>
            <p:ph type="title"/>
          </p:nvPr>
        </p:nvSpPr>
        <p:spPr/>
        <p:txBody>
          <a:bodyPr/>
          <a:lstStyle/>
          <a:p>
            <a:pPr eaLnBrk="1" hangingPunct="1"/>
            <a:r>
              <a:rPr lang="en-US" altLang="en-US" sz="3200"/>
              <a:t>Finding Equilibrium Output/Income</a:t>
            </a:r>
          </a:p>
        </p:txBody>
      </p:sp>
      <p:pic>
        <p:nvPicPr>
          <p:cNvPr id="4" name="Picture 1028" descr="C:\Prentice Hall\CaseFair\presentations\Cf20\images\optimized\fig20-2.gif">
            <a:extLst>
              <a:ext uri="{FF2B5EF4-FFF2-40B4-BE49-F238E27FC236}">
                <a16:creationId xmlns:a16="http://schemas.microsoft.com/office/drawing/2014/main" id="{873EFFD7-B634-98D3-E986-06709A13BC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1905000"/>
            <a:ext cx="5624513" cy="4611688"/>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5" ma:contentTypeDescription="Create a new document." ma:contentTypeScope="" ma:versionID="6e2ab583a170b912a330d04e8463d7e1">
  <xsd:schema xmlns:xsd="http://www.w3.org/2001/XMLSchema" xmlns:xs="http://www.w3.org/2001/XMLSchema" xmlns:p="http://schemas.microsoft.com/office/2006/metadata/properties" xmlns:ns2="f4f41830-a3a6-4385-8543-65e908e34dde" targetNamespace="http://schemas.microsoft.com/office/2006/metadata/properties" ma:root="true" ma:fieldsID="3cc5962442e9f2b2386f1361fe5f0e36" ns2:_="">
    <xsd:import namespace="f4f41830-a3a6-4385-8543-65e908e34d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A217D-EA40-4395-AB2A-9D4DF43AC8C9}">
  <ds:schemaRefs>
    <ds:schemaRef ds:uri="http://schemas.microsoft.com/sharepoint/v3/contenttype/forms"/>
  </ds:schemaRefs>
</ds:datastoreItem>
</file>

<file path=customXml/itemProps2.xml><?xml version="1.0" encoding="utf-8"?>
<ds:datastoreItem xmlns:ds="http://schemas.openxmlformats.org/officeDocument/2006/customXml" ds:itemID="{ED0A3157-0249-46D4-94E0-CBCAF6C51B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41830-a3a6-4385-8543-65e908e34d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4169</TotalTime>
  <Words>2337</Words>
  <Application>Microsoft Office PowerPoint</Application>
  <PresentationFormat>Widescreen</PresentationFormat>
  <Paragraphs>304</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Fiscal Policy</vt:lpstr>
      <vt:lpstr>Debates: procyclical v/s countercyclical</vt:lpstr>
      <vt:lpstr>   </vt:lpstr>
      <vt:lpstr>PowerPoint Presentation</vt:lpstr>
      <vt:lpstr>PowerPoint Presentation</vt:lpstr>
      <vt:lpstr>PowerPoint Presentation</vt:lpstr>
      <vt:lpstr>Adding Net Taxes (T) and Government Purchases (G) to the Circular Flow of Income</vt:lpstr>
      <vt:lpstr>Adding Taxes to the Consumption Function</vt:lpstr>
      <vt:lpstr>Finding Equilibrium Output/Income</vt:lpstr>
      <vt:lpstr>The Leakages/Injections Approach</vt:lpstr>
      <vt:lpstr>COUNTERING RECESSION </vt:lpstr>
      <vt:lpstr>The Government Spending Multiplier</vt:lpstr>
      <vt:lpstr>PowerPoint Presentation</vt:lpstr>
      <vt:lpstr>The Tax Multiplier</vt:lpstr>
      <vt:lpstr>The Tax Multiplier</vt:lpstr>
      <vt:lpstr>The Balanced-Budget Multiplier</vt:lpstr>
      <vt:lpstr>Fiscal Policy Multipliers</vt:lpstr>
      <vt:lpstr>The Balanced-Budget Multiplier</vt:lpstr>
      <vt:lpstr>The government spending and tax multipliers</vt:lpstr>
      <vt:lpstr>PowerPoint Presentation</vt:lpstr>
      <vt:lpstr>Countering Inflation</vt:lpstr>
      <vt:lpstr> COUNTERING INFLATION </vt:lpstr>
      <vt:lpstr>Effects of Fiscal Policy</vt:lpstr>
      <vt:lpstr>PowerPoint Presentation</vt:lpstr>
      <vt:lpstr>IS Curve</vt:lpstr>
      <vt:lpstr>Some Basic Definitions</vt:lpstr>
      <vt:lpstr>Some Basic Definitions</vt:lpstr>
      <vt:lpstr>Fiscal Policy in India</vt:lpstr>
      <vt:lpstr>PowerPoint Presentation</vt:lpstr>
      <vt:lpstr>PowerPoint Presentation</vt:lpstr>
      <vt:lpstr>PowerPoint Presentation</vt:lpstr>
      <vt:lpstr>Gross Fiscal Deficit (Combined Central and States)</vt:lpstr>
      <vt:lpstr>Cont…</vt:lpstr>
      <vt:lpstr>External debt</vt:lpstr>
      <vt:lpstr>PowerPoint Presentation</vt:lpstr>
      <vt:lpstr>PowerPoint Presentation</vt:lpstr>
      <vt:lpstr>PowerPoint Presentation</vt:lpstr>
      <vt:lpstr>PowerPoint Presentation</vt:lpstr>
      <vt:lpstr>PowerPoint Presentation</vt:lpstr>
      <vt:lpstr>Short-term Debt of the general Government </vt:lpstr>
      <vt:lpstr>Tax structure in India</vt:lpstr>
      <vt:lpstr>Fiscal revenue receipts and taxes in India</vt:lpstr>
      <vt:lpstr>GST</vt:lpstr>
      <vt:lpstr>Tax collection</vt:lpstr>
      <vt:lpstr>PowerPoint Presentation</vt:lpstr>
      <vt:lpstr>PowerPoint Presentation</vt:lpstr>
      <vt:lpstr>Public Expenditure as % of GDP </vt:lpstr>
      <vt:lpstr>PowerPoint Presentation</vt:lpstr>
      <vt:lpstr>Fiscal Multipliers in India</vt:lpstr>
      <vt:lpstr>Factors affecting Fiscal multipliers in India</vt:lpstr>
      <vt:lpstr>Govt debt externally financed:  </vt:lpstr>
      <vt:lpstr>Certain Major Concerns needing attention</vt:lpstr>
      <vt:lpstr>Cont….</vt:lpstr>
      <vt:lpstr>PowerPoint Presentation</vt:lpstr>
    </vt:vector>
  </TitlesOfParts>
  <Company>IITKGP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Fiscal Policy</dc:title>
  <dc:creator>Dr.N.C.Nayak</dc:creator>
  <cp:lastModifiedBy>Prof.N.C.Nayak</cp:lastModifiedBy>
  <cp:revision>195</cp:revision>
  <dcterms:created xsi:type="dcterms:W3CDTF">2005-04-15T10:43:49Z</dcterms:created>
  <dcterms:modified xsi:type="dcterms:W3CDTF">2022-04-07T04:42:19Z</dcterms:modified>
</cp:coreProperties>
</file>