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77" r:id="rId3"/>
    <p:sldId id="278" r:id="rId4"/>
    <p:sldId id="279" r:id="rId5"/>
    <p:sldId id="280" r:id="rId6"/>
    <p:sldId id="276" r:id="rId7"/>
    <p:sldId id="272" r:id="rId8"/>
    <p:sldId id="282" r:id="rId9"/>
    <p:sldId id="269" r:id="rId10"/>
    <p:sldId id="270" r:id="rId11"/>
    <p:sldId id="273" r:id="rId12"/>
    <p:sldId id="274" r:id="rId13"/>
    <p:sldId id="275" r:id="rId14"/>
    <p:sldId id="281" r:id="rId15"/>
    <p:sldId id="283" r:id="rId16"/>
    <p:sldId id="264" r:id="rId17"/>
    <p:sldId id="267"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A0168-EB40-45AF-89A1-87DE0A55FFC6}"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1183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24572347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368363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2037504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1874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57075927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8CA68F-747D-436A-B5BB-2EBC3ED499E4}"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60843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D8DC11-9E39-40A0-B3DC-E3F2AD04A616}"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5109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07631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56304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6E85F7-A724-48A4-9D33-CEBC5174E865}"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3911318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806E7A-BDD3-46A3-BEE2-EB821F9236B4}" type="datetime1">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820750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D1540C-9440-4E7A-B71A-BEFEE06869E3}" type="datetime1">
              <a:rPr lang="en-US" smtClean="0"/>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83588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04912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2ABFB-60E7-4BA1-866A-7059F058065B}"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341598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57377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BEA57F-793F-4683-BD8A-741FD4B89154}" type="datetime1">
              <a:rPr lang="en-US" smtClean="0"/>
              <a:t>3/25/2022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38498902"/>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 xmlns:a16="http://schemas.microsoft.com/office/drawing/2014/main" id="{551580BD-7D80-4957-A58D-916E994AB7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 xmlns:a16="http://schemas.microsoft.com/office/drawing/2014/main" id="{A2C45B16-36EC-4606-9AE0-6F220A9403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Blue and green lines connected">
            <a:extLst>
              <a:ext uri="{FF2B5EF4-FFF2-40B4-BE49-F238E27FC236}">
                <a16:creationId xmlns="" xmlns:a16="http://schemas.microsoft.com/office/drawing/2014/main" id="{6C7E2A29-4358-41F2-8786-E89F44395A9C}"/>
              </a:ext>
            </a:extLst>
          </p:cNvPr>
          <p:cNvPicPr>
            <a:picLocks noChangeAspect="1"/>
          </p:cNvPicPr>
          <p:nvPr/>
        </p:nvPicPr>
        <p:blipFill rotWithShape="1">
          <a:blip r:embed="rId2">
            <a:alphaModFix amt="67000"/>
          </a:blip>
          <a:srcRect/>
          <a:stretch/>
        </p:blipFill>
        <p:spPr>
          <a:xfrm>
            <a:off x="-1" y="1"/>
            <a:ext cx="12191999" cy="6857999"/>
          </a:xfrm>
          <a:prstGeom prst="rect">
            <a:avLst/>
          </a:prstGeom>
        </p:spPr>
      </p:pic>
      <p:sp>
        <p:nvSpPr>
          <p:cNvPr id="13" name="Rectangle 12">
            <a:extLst>
              <a:ext uri="{FF2B5EF4-FFF2-40B4-BE49-F238E27FC236}">
                <a16:creationId xmlns="" xmlns:a16="http://schemas.microsoft.com/office/drawing/2014/main" id="{CB59DE95-F3B9-4A35-9681-78FA926F02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EC29966-8291-46C3-B5A8-6C8DCC5574B1}"/>
              </a:ext>
            </a:extLst>
          </p:cNvPr>
          <p:cNvSpPr>
            <a:spLocks noGrp="1"/>
          </p:cNvSpPr>
          <p:nvPr>
            <p:ph type="ctrTitle"/>
          </p:nvPr>
        </p:nvSpPr>
        <p:spPr>
          <a:xfrm>
            <a:off x="838200" y="4818488"/>
            <a:ext cx="9542755" cy="1029418"/>
          </a:xfrm>
        </p:spPr>
        <p:txBody>
          <a:bodyPr anchor="ctr">
            <a:normAutofit fontScale="90000"/>
          </a:bodyPr>
          <a:lstStyle/>
          <a:p>
            <a:r>
              <a:rPr lang="en-IN" sz="4000" dirty="0" smtClean="0">
                <a:solidFill>
                  <a:srgbClr val="FFFFFF"/>
                </a:solidFill>
              </a:rPr>
              <a:t>Measurement of Inflation &amp; price Indices </a:t>
            </a:r>
            <a:br>
              <a:rPr lang="en-IN" sz="4000" dirty="0" smtClean="0">
                <a:solidFill>
                  <a:srgbClr val="FFFFFF"/>
                </a:solidFill>
              </a:rPr>
            </a:br>
            <a:r>
              <a:rPr lang="en-IN" sz="4000" dirty="0" smtClean="0">
                <a:solidFill>
                  <a:srgbClr val="FFFFFF"/>
                </a:solidFill>
              </a:rPr>
              <a:t>in India</a:t>
            </a:r>
            <a:endParaRPr lang="en-IN" sz="4000" dirty="0">
              <a:solidFill>
                <a:srgbClr val="FFFFFF"/>
              </a:solidFill>
            </a:endParaRPr>
          </a:p>
        </p:txBody>
      </p:sp>
      <p:cxnSp>
        <p:nvCxnSpPr>
          <p:cNvPr id="15" name="Straight Connector 14">
            <a:extLst>
              <a:ext uri="{FF2B5EF4-FFF2-40B4-BE49-F238E27FC236}">
                <a16:creationId xmlns="" xmlns:a16="http://schemas.microsoft.com/office/drawing/2014/main" id="{5E687E3B-9C6D-4102-8F38-DCB77C49C6F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D2D5243F-6AFC-4A87-8525-C3B22EFD94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73C7C39-C73B-4051-B742-C9086B7BE3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465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of WPI: An Example </a:t>
            </a:r>
            <a:br>
              <a:rPr lang="en-US" dirty="0" smtClean="0"/>
            </a:br>
            <a:r>
              <a:rPr lang="en-US" dirty="0"/>
              <a:t>(</a:t>
            </a:r>
            <a:r>
              <a:rPr lang="en-US" dirty="0" smtClean="0"/>
              <a:t>Base 2011-12=100)</a:t>
            </a:r>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3/25/2022</a:t>
            </a:fld>
            <a:endParaRPr lang="en-US" dirty="0"/>
          </a:p>
        </p:txBody>
      </p:sp>
      <p:sp>
        <p:nvSpPr>
          <p:cNvPr id="5" name="Footer Placeholder 4"/>
          <p:cNvSpPr>
            <a:spLocks noGrp="1"/>
          </p:cNvSpPr>
          <p:nvPr>
            <p:ph type="ftr" sz="quarter" idx="11"/>
          </p:nvPr>
        </p:nvSpPr>
        <p:spPr>
          <a:xfrm>
            <a:off x="677334" y="5708823"/>
            <a:ext cx="6720244" cy="922636"/>
          </a:xfrm>
        </p:spPr>
        <p:txBody>
          <a:bodyPr/>
          <a:lstStyle/>
          <a:p>
            <a:r>
              <a:rPr lang="en-US" dirty="0" smtClean="0"/>
              <a:t>Primary articles: Food, non-food, minerals, crude petroleum and natural gas</a:t>
            </a:r>
          </a:p>
          <a:p>
            <a:r>
              <a:rPr lang="en-US" dirty="0" smtClean="0"/>
              <a:t>Fuel and Power: Coal, Mineral oils, electricity</a:t>
            </a:r>
          </a:p>
          <a:p>
            <a:r>
              <a:rPr lang="en-US" dirty="0" smtClean="0"/>
              <a:t>Manufactured products: Food, beverages, tobacco products, textiles, wearing apparel, leather and related products, wood and wood products, paper and paper products, printing and reproduction of recorded media, chemical and chemical products, Pharmaceuticals, rubber and plastic, other non-metallic mineral products, computer, electronic products, etc. </a:t>
            </a:r>
            <a:endParaRPr lang="en-US" dirty="0"/>
          </a:p>
        </p:txBody>
      </p:sp>
      <p:pic>
        <p:nvPicPr>
          <p:cNvPr id="9" name="Content Placeholder 8"/>
          <p:cNvPicPr>
            <a:picLocks noGrp="1" noChangeAspect="1"/>
          </p:cNvPicPr>
          <p:nvPr>
            <p:ph idx="1"/>
          </p:nvPr>
        </p:nvPicPr>
        <p:blipFill>
          <a:blip r:embed="rId2"/>
          <a:stretch>
            <a:fillRect/>
          </a:stretch>
        </p:blipFill>
        <p:spPr>
          <a:xfrm>
            <a:off x="677863" y="2553860"/>
            <a:ext cx="8596312" cy="3094892"/>
          </a:xfrm>
          <a:prstGeom prst="rect">
            <a:avLst/>
          </a:prstGeom>
        </p:spPr>
      </p:pic>
    </p:spTree>
    <p:extLst>
      <p:ext uri="{BB962C8B-B14F-4D97-AF65-F5344CB8AC3E}">
        <p14:creationId xmlns:p14="http://schemas.microsoft.com/office/powerpoint/2010/main" val="1453497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Consumer </a:t>
            </a:r>
            <a:r>
              <a:rPr lang="en-IN" b="1" dirty="0"/>
              <a:t>Price Index (CPI)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The </a:t>
                </a:r>
                <a:r>
                  <a:rPr lang="en-IN" dirty="0"/>
                  <a:t>CPI is the measure of the average price paid by consumers (retail price) for a basket of consumer goods and services. </a:t>
                </a:r>
                <a:endParaRPr lang="en-IN" dirty="0" smtClean="0"/>
              </a:p>
              <a:p>
                <a:r>
                  <a:rPr lang="en-IN" dirty="0" smtClean="0"/>
                  <a:t>A </a:t>
                </a:r>
                <a:r>
                  <a:rPr lang="en-IN" dirty="0"/>
                  <a:t>price index is constructed by weighing each price according to the economic importance of the commodities in question. </a:t>
                </a:r>
              </a:p>
              <a:p>
                <a:pPr marL="285750" indent="-285750">
                  <a:buFont typeface="Arial" panose="020B0604020202020204" pitchFamily="34" charset="0"/>
                  <a:buChar char="•"/>
                </a:pPr>
                <a:r>
                  <a:rPr lang="en-IN" dirty="0"/>
                  <a:t>Includes prices of services</a:t>
                </a:r>
              </a:p>
              <a:p>
                <a:pPr marL="285750" indent="-285750">
                  <a:buFont typeface="Arial" panose="020B0604020202020204" pitchFamily="34" charset="0"/>
                  <a:buChar char="•"/>
                </a:pPr>
                <a:r>
                  <a:rPr lang="en-IN" dirty="0"/>
                  <a:t>Excludes prices of capital goods (plants and equipment</a:t>
                </a:r>
                <a:r>
                  <a:rPr lang="en-IN" dirty="0" smtClean="0"/>
                  <a:t>), raw-materials, intermediate goods</a:t>
                </a:r>
                <a:endParaRPr lang="en-IN" dirty="0"/>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𝑝𝑟𝑖𝑐𝑒</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𝑏𝑎𝑠𝑘𝑒𝑡</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𝑔𝑜𝑜𝑑𝑠</m:t>
                        </m:r>
                        <m:r>
                          <a:rPr lang="en-IN" i="1">
                            <a:latin typeface="Cambria Math" panose="02040503050406030204" pitchFamily="18" charset="0"/>
                          </a:rPr>
                          <m:t> </m:t>
                        </m:r>
                        <m:r>
                          <a:rPr lang="en-IN" i="1">
                            <a:latin typeface="Cambria Math" panose="02040503050406030204" pitchFamily="18" charset="0"/>
                          </a:rPr>
                          <m:t>𝑎𝑛𝑑</m:t>
                        </m:r>
                        <m:r>
                          <a:rPr lang="en-IN" i="1">
                            <a:latin typeface="Cambria Math" panose="02040503050406030204" pitchFamily="18" charset="0"/>
                          </a:rPr>
                          <m:t> </m:t>
                        </m:r>
                        <m:r>
                          <a:rPr lang="en-IN" i="1">
                            <a:latin typeface="Cambria Math" panose="02040503050406030204" pitchFamily="18" charset="0"/>
                          </a:rPr>
                          <m:t>𝑠𝑒𝑟𝑣𝑖𝑐𝑒𝑠</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𝑐𝑢𝑟𝑟𝑒𝑛𝑡</m:t>
                        </m:r>
                        <m:r>
                          <a:rPr lang="en-IN" i="1">
                            <a:latin typeface="Cambria Math" panose="02040503050406030204" pitchFamily="18" charset="0"/>
                          </a:rPr>
                          <m:t> </m:t>
                        </m:r>
                        <m:r>
                          <a:rPr lang="en-IN" i="1">
                            <a:latin typeface="Cambria Math" panose="02040503050406030204" pitchFamily="18" charset="0"/>
                          </a:rPr>
                          <m:t>𝑦𝑒𝑎𝑟</m:t>
                        </m:r>
                        <m:r>
                          <a:rPr lang="en-IN" i="1">
                            <a:latin typeface="Cambria Math" panose="02040503050406030204" pitchFamily="18" charset="0"/>
                          </a:rPr>
                          <m:t> </m:t>
                        </m:r>
                      </m:num>
                      <m:den>
                        <m:r>
                          <a:rPr lang="en-IN" i="1">
                            <a:latin typeface="Cambria Math" panose="02040503050406030204" pitchFamily="18" charset="0"/>
                          </a:rPr>
                          <m:t>𝑝𝑟𝑖𝑐𝑒</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𝑏𝑎𝑠𝑘𝑒𝑡</m:t>
                        </m:r>
                        <m:r>
                          <a:rPr lang="en-IN" i="1">
                            <a:latin typeface="Cambria Math" panose="02040503050406030204" pitchFamily="18" charset="0"/>
                          </a:rPr>
                          <m:t> </m:t>
                        </m:r>
                        <m:r>
                          <a:rPr lang="en-IN" i="1">
                            <a:latin typeface="Cambria Math" panose="02040503050406030204" pitchFamily="18" charset="0"/>
                          </a:rPr>
                          <m:t>𝑖𝑛</m:t>
                        </m:r>
                        <m:r>
                          <a:rPr lang="en-IN" i="1">
                            <a:latin typeface="Cambria Math" panose="02040503050406030204" pitchFamily="18" charset="0"/>
                          </a:rPr>
                          <m:t> </m:t>
                        </m:r>
                        <m:r>
                          <a:rPr lang="en-IN" i="1">
                            <a:latin typeface="Cambria Math" panose="02040503050406030204" pitchFamily="18" charset="0"/>
                          </a:rPr>
                          <m:t>𝑏𝑎𝑠𝑒</m:t>
                        </m:r>
                        <m:r>
                          <a:rPr lang="en-IN" i="1">
                            <a:latin typeface="Cambria Math" panose="02040503050406030204" pitchFamily="18" charset="0"/>
                          </a:rPr>
                          <m:t> </m:t>
                        </m:r>
                        <m:r>
                          <a:rPr lang="en-IN" i="1">
                            <a:latin typeface="Cambria Math" panose="02040503050406030204" pitchFamily="18" charset="0"/>
                          </a:rPr>
                          <m:t>𝑦𝑒𝑎𝑟</m:t>
                        </m:r>
                      </m:den>
                    </m:f>
                    <m:r>
                      <a:rPr lang="en-IN" i="1">
                        <a:latin typeface="Cambria Math" panose="02040503050406030204" pitchFamily="18" charset="0"/>
                        <a:ea typeface="Cambria Math" panose="02040503050406030204" pitchFamily="18" charset="0"/>
                      </a:rPr>
                      <m:t>×100 </m:t>
                    </m:r>
                    <m:r>
                      <a:rPr lang="en-IN" i="1">
                        <a:latin typeface="Cambria Math" panose="02040503050406030204" pitchFamily="18" charset="0"/>
                      </a:rPr>
                      <m:t>=</m:t>
                    </m:r>
                    <m:r>
                      <a:rPr lang="en-IN" i="1">
                        <a:latin typeface="Cambria Math" panose="02040503050406030204" pitchFamily="18" charset="0"/>
                      </a:rPr>
                      <m:t>𝐶</m:t>
                    </m:r>
                  </m:oMath>
                </a14:m>
                <a:r>
                  <a:rPr lang="en-US" dirty="0" smtClean="0"/>
                  <a:t>PI</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12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11</a:t>
            </a:fld>
            <a:endParaRPr lang="en-US"/>
          </a:p>
        </p:txBody>
      </p:sp>
    </p:spTree>
    <p:extLst>
      <p:ext uri="{BB962C8B-B14F-4D97-AF65-F5344CB8AC3E}">
        <p14:creationId xmlns:p14="http://schemas.microsoft.com/office/powerpoint/2010/main" val="388845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1363"/>
            <a:ext cx="8596668" cy="889686"/>
          </a:xfrm>
        </p:spPr>
        <p:txBody>
          <a:bodyPr/>
          <a:lstStyle/>
          <a:p>
            <a:r>
              <a:rPr lang="en-US" dirty="0" smtClean="0"/>
              <a:t>Types of CPI</a:t>
            </a:r>
            <a:endParaRPr lang="en-US" dirty="0"/>
          </a:p>
        </p:txBody>
      </p:sp>
      <p:sp>
        <p:nvSpPr>
          <p:cNvPr id="3" name="Content Placeholder 2"/>
          <p:cNvSpPr>
            <a:spLocks noGrp="1"/>
          </p:cNvSpPr>
          <p:nvPr>
            <p:ph idx="1"/>
          </p:nvPr>
        </p:nvSpPr>
        <p:spPr>
          <a:xfrm>
            <a:off x="677334" y="1383957"/>
            <a:ext cx="8596668" cy="4657405"/>
          </a:xfrm>
        </p:spPr>
        <p:txBody>
          <a:bodyPr>
            <a:normAutofit fontScale="85000" lnSpcReduction="20000"/>
          </a:bodyPr>
          <a:lstStyle/>
          <a:p>
            <a:r>
              <a:rPr lang="en-US" dirty="0" smtClean="0"/>
              <a:t>CPI for Industrial Workers (CPI-IW): Labour Bureau, Ministry of </a:t>
            </a:r>
            <a:r>
              <a:rPr lang="en-US" dirty="0" err="1" smtClean="0"/>
              <a:t>Labour</a:t>
            </a:r>
            <a:r>
              <a:rPr lang="en-US" dirty="0" smtClean="0"/>
              <a:t> (Base Year 2016)</a:t>
            </a:r>
            <a:endParaRPr lang="en-US" dirty="0" smtClean="0"/>
          </a:p>
          <a:p>
            <a:r>
              <a:rPr lang="en-US" dirty="0" smtClean="0"/>
              <a:t>CPI for Urban Non-Manual Employees (CPI-UNME) (50% or more incomes from non-manual work  outside agriculture): </a:t>
            </a:r>
            <a:r>
              <a:rPr lang="en-US" dirty="0" smtClean="0"/>
              <a:t>CSO (</a:t>
            </a:r>
            <a:r>
              <a:rPr lang="en-US" dirty="0"/>
              <a:t>D</a:t>
            </a:r>
            <a:r>
              <a:rPr lang="en-US" dirty="0" smtClean="0"/>
              <a:t>iscontinued since 2011)</a:t>
            </a:r>
            <a:endParaRPr lang="en-US" dirty="0" smtClean="0"/>
          </a:p>
          <a:p>
            <a:r>
              <a:rPr lang="en-US" dirty="0" smtClean="0"/>
              <a:t>CPI for Agricultural </a:t>
            </a:r>
            <a:r>
              <a:rPr lang="en-US" dirty="0" err="1" smtClean="0"/>
              <a:t>labour</a:t>
            </a:r>
            <a:r>
              <a:rPr lang="en-US" dirty="0" smtClean="0"/>
              <a:t> </a:t>
            </a:r>
            <a:r>
              <a:rPr lang="en-US" dirty="0" smtClean="0"/>
              <a:t>(CPI-AL): </a:t>
            </a:r>
            <a:r>
              <a:rPr lang="en-US" dirty="0"/>
              <a:t>Labour Bureau, Ministry of </a:t>
            </a:r>
            <a:r>
              <a:rPr lang="en-US" dirty="0" err="1" smtClean="0"/>
              <a:t>Labour</a:t>
            </a:r>
            <a:endParaRPr lang="en-US" dirty="0" smtClean="0"/>
          </a:p>
          <a:p>
            <a:r>
              <a:rPr lang="en-US" dirty="0" smtClean="0"/>
              <a:t>CPI for Rural </a:t>
            </a:r>
            <a:r>
              <a:rPr lang="en-US" dirty="0" err="1" smtClean="0"/>
              <a:t>Labour</a:t>
            </a:r>
            <a:r>
              <a:rPr lang="en-US" dirty="0" smtClean="0"/>
              <a:t>: </a:t>
            </a:r>
            <a:r>
              <a:rPr lang="en-US" dirty="0" err="1"/>
              <a:t>Labour</a:t>
            </a:r>
            <a:r>
              <a:rPr lang="en-US" dirty="0"/>
              <a:t> Bureau, Ministry of </a:t>
            </a:r>
            <a:r>
              <a:rPr lang="en-US" dirty="0" err="1" smtClean="0"/>
              <a:t>Labour</a:t>
            </a:r>
            <a:endParaRPr lang="en-US" dirty="0" smtClean="0"/>
          </a:p>
          <a:p>
            <a:r>
              <a:rPr lang="en-US" dirty="0" smtClean="0"/>
              <a:t>CPI (Urban/Rural): Base year 2012 (Ministry of Statistics and </a:t>
            </a:r>
            <a:r>
              <a:rPr lang="en-US" dirty="0" err="1" smtClean="0"/>
              <a:t>Programme</a:t>
            </a:r>
            <a:r>
              <a:rPr lang="en-US" dirty="0" smtClean="0"/>
              <a:t> Implementation)</a:t>
            </a:r>
          </a:p>
          <a:p>
            <a:r>
              <a:rPr lang="en-US" dirty="0"/>
              <a:t>The Price data are collected from selected 1114 urban Markets and 1181 villages covering all States/UTs through personal visits by field staff of Field Operations Division of NSO, </a:t>
            </a:r>
            <a:r>
              <a:rPr lang="en-US" dirty="0" err="1"/>
              <a:t>MoSPI</a:t>
            </a:r>
            <a:r>
              <a:rPr lang="en-US" dirty="0"/>
              <a:t> on a weekly roster. During the month of January 2022, NSO collected prices from 99.7% villages and 98.2% urban Markets while the Market-wise prices reported therein were 89.3% for rural and 93.3% for urban.</a:t>
            </a:r>
          </a:p>
          <a:p>
            <a:r>
              <a:rPr lang="en-US" dirty="0" smtClean="0"/>
              <a:t>These </a:t>
            </a:r>
            <a:r>
              <a:rPr lang="en-US" dirty="0" smtClean="0"/>
              <a:t>are first done at the State level and at select </a:t>
            </a:r>
            <a:r>
              <a:rPr lang="en-US" dirty="0" err="1" smtClean="0"/>
              <a:t>centres</a:t>
            </a:r>
            <a:r>
              <a:rPr lang="en-US" dirty="0" smtClean="0"/>
              <a:t>.</a:t>
            </a:r>
          </a:p>
          <a:p>
            <a:r>
              <a:rPr lang="en-US" dirty="0" smtClean="0"/>
              <a:t>Aggregation is done as the weighted arithmetic mean of the of the respective indices with weights taken as proportional to the aggregate expenditure of the State/Centre in all India figure. </a:t>
            </a:r>
          </a:p>
          <a:p>
            <a:r>
              <a:rPr lang="en-US" dirty="0" smtClean="0"/>
              <a:t>Laspeyre’s index is used.</a:t>
            </a:r>
          </a:p>
          <a:p>
            <a:r>
              <a:rPr lang="en-US" dirty="0" smtClean="0"/>
              <a:t>For deciding weights of individual goods/services, surveys are conducted across the country. </a:t>
            </a:r>
            <a:endParaRPr lang="en-US" dirty="0" smtClean="0"/>
          </a:p>
        </p:txBody>
      </p:sp>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12</a:t>
            </a:fld>
            <a:endParaRPr lang="en-US"/>
          </a:p>
        </p:txBody>
      </p:sp>
    </p:spTree>
    <p:extLst>
      <p:ext uri="{BB962C8B-B14F-4D97-AF65-F5344CB8AC3E}">
        <p14:creationId xmlns:p14="http://schemas.microsoft.com/office/powerpoint/2010/main" val="2574165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6310"/>
          </a:xfrm>
        </p:spPr>
        <p:txBody>
          <a:bodyPr/>
          <a:lstStyle/>
          <a:p>
            <a:r>
              <a:rPr lang="en-US" dirty="0" smtClean="0"/>
              <a:t>CPI-IW: Group Weights </a:t>
            </a:r>
            <a:endParaRPr lang="en-US" dirty="0"/>
          </a:p>
        </p:txBody>
      </p:sp>
      <p:pic>
        <p:nvPicPr>
          <p:cNvPr id="7" name="Content Placeholder 6"/>
          <p:cNvPicPr>
            <a:picLocks noGrp="1" noChangeAspect="1"/>
          </p:cNvPicPr>
          <p:nvPr>
            <p:ph idx="1"/>
          </p:nvPr>
        </p:nvPicPr>
        <p:blipFill>
          <a:blip r:embed="rId2"/>
          <a:stretch>
            <a:fillRect/>
          </a:stretch>
        </p:blipFill>
        <p:spPr>
          <a:xfrm>
            <a:off x="1566857" y="1889211"/>
            <a:ext cx="6550215" cy="2280268"/>
          </a:xfrm>
          <a:prstGeom prst="rect">
            <a:avLst/>
          </a:prstGeom>
        </p:spPr>
      </p:pic>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13</a:t>
            </a:fld>
            <a:endParaRPr lang="en-US"/>
          </a:p>
        </p:txBody>
      </p:sp>
      <p:pic>
        <p:nvPicPr>
          <p:cNvPr id="10" name="Picture 9"/>
          <p:cNvPicPr>
            <a:picLocks noChangeAspect="1"/>
          </p:cNvPicPr>
          <p:nvPr/>
        </p:nvPicPr>
        <p:blipFill>
          <a:blip r:embed="rId3"/>
          <a:stretch>
            <a:fillRect/>
          </a:stretch>
        </p:blipFill>
        <p:spPr>
          <a:xfrm>
            <a:off x="1601208" y="4137661"/>
            <a:ext cx="6481511" cy="1570400"/>
          </a:xfrm>
          <a:prstGeom prst="rect">
            <a:avLst/>
          </a:prstGeom>
        </p:spPr>
      </p:pic>
    </p:spTree>
    <p:extLst>
      <p:ext uri="{BB962C8B-B14F-4D97-AF65-F5344CB8AC3E}">
        <p14:creationId xmlns:p14="http://schemas.microsoft.com/office/powerpoint/2010/main" val="1272479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66911322"/>
              </p:ext>
            </p:extLst>
          </p:nvPr>
        </p:nvGraphicFramePr>
        <p:xfrm>
          <a:off x="570452" y="351716"/>
          <a:ext cx="8640661" cy="6275590"/>
        </p:xfrm>
        <a:graphic>
          <a:graphicData uri="http://schemas.openxmlformats.org/drawingml/2006/table">
            <a:tbl>
              <a:tblPr firstRow="1" firstCol="1" bandRow="1"/>
              <a:tblGrid>
                <a:gridCol w="1420617">
                  <a:extLst>
                    <a:ext uri="{9D8B030D-6E8A-4147-A177-3AD203B41FA5}">
                      <a16:colId xmlns="" xmlns:a16="http://schemas.microsoft.com/office/drawing/2014/main" val="20000"/>
                    </a:ext>
                  </a:extLst>
                </a:gridCol>
                <a:gridCol w="2441109">
                  <a:extLst>
                    <a:ext uri="{9D8B030D-6E8A-4147-A177-3AD203B41FA5}">
                      <a16:colId xmlns="" xmlns:a16="http://schemas.microsoft.com/office/drawing/2014/main" val="20001"/>
                    </a:ext>
                  </a:extLst>
                </a:gridCol>
                <a:gridCol w="1695665">
                  <a:extLst>
                    <a:ext uri="{9D8B030D-6E8A-4147-A177-3AD203B41FA5}">
                      <a16:colId xmlns="" xmlns:a16="http://schemas.microsoft.com/office/drawing/2014/main" val="20002"/>
                    </a:ext>
                  </a:extLst>
                </a:gridCol>
                <a:gridCol w="1604054">
                  <a:extLst>
                    <a:ext uri="{9D8B030D-6E8A-4147-A177-3AD203B41FA5}">
                      <a16:colId xmlns="" xmlns:a16="http://schemas.microsoft.com/office/drawing/2014/main" val="20003"/>
                    </a:ext>
                  </a:extLst>
                </a:gridCol>
                <a:gridCol w="1479216">
                  <a:extLst>
                    <a:ext uri="{9D8B030D-6E8A-4147-A177-3AD203B41FA5}">
                      <a16:colId xmlns="" xmlns:a16="http://schemas.microsoft.com/office/drawing/2014/main" val="20004"/>
                    </a:ext>
                  </a:extLst>
                </a:gridCol>
              </a:tblGrid>
              <a:tr h="260103">
                <a:tc>
                  <a:txBody>
                    <a:bodyPr/>
                    <a:lstStyle/>
                    <a:p>
                      <a:pPr marL="0" marR="257175" algn="just">
                        <a:spcBef>
                          <a:spcPts val="0"/>
                        </a:spcBef>
                        <a:spcAft>
                          <a:spcPts val="0"/>
                        </a:spcAft>
                      </a:pPr>
                      <a:r>
                        <a:rPr lang="en-IN" sz="500" b="1" dirty="0">
                          <a:effectLst/>
                          <a:latin typeface="Cambria" panose="02040503050406030204" pitchFamily="18" charset="0"/>
                          <a:cs typeface="Arial" panose="020B0604020202020204" pitchFamily="34" charset="0"/>
                        </a:rPr>
                        <a:t>Sr. No.</a:t>
                      </a:r>
                      <a:endParaRPr lang="en-IN" sz="1000" dirty="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Group / Sub group</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Weight for</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9015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CPI-IW </a:t>
                      </a:r>
                      <a:endParaRPr lang="en-IN" sz="1000">
                        <a:effectLst/>
                      </a:endParaRPr>
                    </a:p>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2001=100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dirty="0">
                          <a:effectLst/>
                          <a:latin typeface="Cambria" panose="02040503050406030204" pitchFamily="18" charset="0"/>
                          <a:cs typeface="Arial" panose="020B0604020202020204" pitchFamily="34" charset="0"/>
                        </a:rPr>
                        <a:t>CPI-AL </a:t>
                      </a:r>
                      <a:br>
                        <a:rPr lang="en-IN" sz="500" b="1" dirty="0">
                          <a:effectLst/>
                          <a:latin typeface="Cambria" panose="02040503050406030204" pitchFamily="18" charset="0"/>
                          <a:cs typeface="Arial" panose="020B0604020202020204" pitchFamily="34" charset="0"/>
                        </a:rPr>
                      </a:br>
                      <a:r>
                        <a:rPr lang="en-IN" sz="500" b="1" dirty="0">
                          <a:effectLst/>
                          <a:latin typeface="Cambria" panose="02040503050406030204" pitchFamily="18" charset="0"/>
                          <a:cs typeface="Arial" panose="020B0604020202020204" pitchFamily="34" charset="0"/>
                        </a:rPr>
                        <a:t>1986-87=100</a:t>
                      </a:r>
                      <a:endParaRPr lang="en-IN" sz="1000" dirty="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CPI-RL </a:t>
                      </a:r>
                      <a:br>
                        <a:rPr lang="en-IN" sz="500" b="1">
                          <a:effectLst/>
                          <a:latin typeface="Cambria" panose="02040503050406030204" pitchFamily="18" charset="0"/>
                          <a:cs typeface="Arial" panose="020B0604020202020204" pitchFamily="34" charset="0"/>
                        </a:rPr>
                      </a:br>
                      <a:r>
                        <a:rPr lang="en-IN" sz="500" b="1">
                          <a:effectLst/>
                          <a:latin typeface="Cambria" panose="02040503050406030204" pitchFamily="18" charset="0"/>
                          <a:cs typeface="Arial" panose="020B0604020202020204" pitchFamily="34" charset="0"/>
                        </a:rPr>
                        <a:t>1986-87=100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33731">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I</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Food Group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Cereals and Products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13.48</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40.94</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38.15</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Pulse and Products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2.91</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3.39</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3.40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Oil and Fats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3.23</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3.83</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3.79</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Meat, Fish and Eggs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3.97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3.10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3.31</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Milk and Product</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7.31</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3.74</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3.94</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Condiments and Spices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2.57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4.12</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3.92</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Vegetable and Fruits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6.05</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5.06</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5.05</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Other food</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6.68</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4.97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5.21</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60103">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Total Food Group</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46.20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69.15</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66.77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US" sz="500">
                          <a:effectLst/>
                          <a:latin typeface="Cambria" panose="02040503050406030204" pitchFamily="18" charset="0"/>
                          <a:cs typeface="Arial" panose="020B0604020202020204" pitchFamily="34" charset="0"/>
                        </a:rPr>
                        <a:t>Pan, Supari, tobacco and intoxicants</a:t>
                      </a:r>
                      <a:endParaRPr lang="en-US"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2.27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3.79</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3.70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67463">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II</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Fuel and Light</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6.43</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8.35</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7.90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401195">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III</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Housing Group</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15.27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lgn="ctr">
                        <a:spcBef>
                          <a:spcPts val="0"/>
                        </a:spcBef>
                        <a:spcAft>
                          <a:spcPts val="0"/>
                        </a:spcAft>
                      </a:pPr>
                      <a:r>
                        <a:rPr lang="en-IN" sz="500" b="1">
                          <a:effectLst/>
                          <a:latin typeface="Cambria" panose="02040503050406030204" pitchFamily="18" charset="0"/>
                          <a:cs typeface="Arial" panose="020B0604020202020204" pitchFamily="34" charset="0"/>
                        </a:rPr>
                        <a:t>-</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67463">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IV</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Clothing, Bedding and Footwear</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6.57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6.98</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9.76</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133731">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V</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Miscellaneous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Medical Care</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4.56</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4.38</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4.23</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Education, Recreation and Amusement</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6.18</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0.94</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0.99</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Transport and Communication</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4.87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1.67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1.80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Personal Care and Effects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4.22</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2.04</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2.28</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a:effectLst/>
                          <a:latin typeface="Cambria" panose="02040503050406030204" pitchFamily="18" charset="0"/>
                          <a:cs typeface="Arial" panose="020B0604020202020204" pitchFamily="34" charset="0"/>
                        </a:rPr>
                        <a:t>Others</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3.43</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2.70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a:effectLst/>
                          <a:latin typeface="Cambria" panose="02040503050406030204" pitchFamily="18" charset="0"/>
                          <a:cs typeface="Arial" panose="020B0604020202020204" pitchFamily="34" charset="0"/>
                        </a:rPr>
                        <a:t>2.57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1"/>
                  </a:ext>
                </a:extLst>
              </a:tr>
              <a:tr h="260103">
                <a:tc>
                  <a:txBody>
                    <a:bodyPr/>
                    <a:lstStyle/>
                    <a:p>
                      <a:pPr marL="457200" marR="257175">
                        <a:spcBef>
                          <a:spcPts val="0"/>
                        </a:spcBef>
                        <a:spcAft>
                          <a:spcPts val="0"/>
                        </a:spcAft>
                      </a:pPr>
                      <a:r>
                        <a:rPr lang="en-IN" sz="500">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Total Miscellaneous Group</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23.26</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11.73</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11.87</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2"/>
                  </a:ext>
                </a:extLst>
              </a:tr>
              <a:tr h="260103">
                <a:tc>
                  <a:txBody>
                    <a:bodyPr/>
                    <a:lstStyle/>
                    <a:p>
                      <a:pPr marL="457200" marR="257175">
                        <a:spcBef>
                          <a:spcPts val="0"/>
                        </a:spcBef>
                        <a:spcAft>
                          <a:spcPts val="0"/>
                        </a:spcAft>
                      </a:pPr>
                      <a:r>
                        <a:rPr lang="en-IN" sz="500" b="1">
                          <a:effectLst/>
                          <a:latin typeface="Cambria" panose="02040503050406030204" pitchFamily="18" charset="0"/>
                          <a:cs typeface="Arial" panose="020B0604020202020204" pitchFamily="34" charset="0"/>
                        </a:rPr>
                        <a:t> </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7175">
                        <a:spcBef>
                          <a:spcPts val="0"/>
                        </a:spcBef>
                        <a:spcAft>
                          <a:spcPts val="0"/>
                        </a:spcAft>
                      </a:pPr>
                      <a:r>
                        <a:rPr lang="en-IN" sz="500" b="1">
                          <a:effectLst/>
                          <a:latin typeface="Cambria" panose="02040503050406030204" pitchFamily="18" charset="0"/>
                          <a:cs typeface="Arial" panose="020B0604020202020204" pitchFamily="34" charset="0"/>
                        </a:rPr>
                        <a:t>Total</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dirty="0">
                          <a:effectLst/>
                          <a:latin typeface="Cambria" panose="02040503050406030204" pitchFamily="18" charset="0"/>
                          <a:cs typeface="Arial" panose="020B0604020202020204" pitchFamily="34" charset="0"/>
                        </a:rPr>
                        <a:t>100</a:t>
                      </a:r>
                      <a:endParaRPr lang="en-IN" sz="1000" dirty="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a:effectLst/>
                          <a:latin typeface="Cambria" panose="02040503050406030204" pitchFamily="18" charset="0"/>
                          <a:cs typeface="Arial" panose="020B0604020202020204" pitchFamily="34" charset="0"/>
                        </a:rPr>
                        <a:t>100</a:t>
                      </a:r>
                      <a:endParaRPr lang="en-IN" sz="100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257175" algn="ctr">
                        <a:spcBef>
                          <a:spcPts val="0"/>
                        </a:spcBef>
                        <a:spcAft>
                          <a:spcPts val="0"/>
                        </a:spcAft>
                      </a:pPr>
                      <a:r>
                        <a:rPr lang="en-IN" sz="500" b="1" dirty="0">
                          <a:effectLst/>
                          <a:latin typeface="Cambria" panose="02040503050406030204" pitchFamily="18" charset="0"/>
                          <a:cs typeface="Arial" panose="020B0604020202020204" pitchFamily="34" charset="0"/>
                        </a:rPr>
                        <a:t>100</a:t>
                      </a:r>
                      <a:endParaRPr lang="en-IN" sz="1000" dirty="0">
                        <a:effectLst/>
                      </a:endParaRPr>
                    </a:p>
                  </a:txBody>
                  <a:tcPr marL="36388" marR="363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3"/>
                  </a:ext>
                </a:extLst>
              </a:tr>
            </a:tbl>
          </a:graphicData>
        </a:graphic>
      </p:graphicFrame>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14</a:t>
            </a:fld>
            <a:endParaRPr lang="en-US"/>
          </a:p>
        </p:txBody>
      </p:sp>
      <p:sp>
        <p:nvSpPr>
          <p:cNvPr id="8" name="Rectangle 1"/>
          <p:cNvSpPr>
            <a:spLocks noChangeArrowheads="1"/>
          </p:cNvSpPr>
          <p:nvPr/>
        </p:nvSpPr>
        <p:spPr bwMode="auto">
          <a:xfrm>
            <a:off x="-6480223" y="105489"/>
            <a:ext cx="222991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mbria" panose="02040503050406030204" pitchFamily="18"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767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a:xfrm>
            <a:off x="738188" y="5676237"/>
            <a:ext cx="6297612" cy="365125"/>
          </a:xfrm>
        </p:spPr>
        <p:txBody>
          <a:bodyPr/>
          <a:lstStyle/>
          <a:p>
            <a:r>
              <a:rPr lang="en-US" sz="2000" b="1" dirty="0" smtClean="0"/>
              <a:t>CPI-IW</a:t>
            </a:r>
            <a:endParaRPr lang="en-US" sz="2000" b="1" dirty="0"/>
          </a:p>
        </p:txBody>
      </p:sp>
      <p:sp>
        <p:nvSpPr>
          <p:cNvPr id="6" name="Slide Number Placeholder 5"/>
          <p:cNvSpPr>
            <a:spLocks noGrp="1"/>
          </p:cNvSpPr>
          <p:nvPr>
            <p:ph type="sldNum" sz="quarter" idx="12"/>
          </p:nvPr>
        </p:nvSpPr>
        <p:spPr/>
        <p:txBody>
          <a:bodyPr/>
          <a:lstStyle/>
          <a:p>
            <a:fld id="{81D2C36F-4504-47C0-B82F-A167342A2754}" type="slidenum">
              <a:rPr lang="en-US" smtClean="0"/>
              <a:t>15</a:t>
            </a:fld>
            <a:endParaRPr lang="en-US"/>
          </a:p>
        </p:txBody>
      </p:sp>
      <p:pic>
        <p:nvPicPr>
          <p:cNvPr id="7" name="Picture 6"/>
          <p:cNvPicPr>
            <a:picLocks noChangeAspect="1"/>
          </p:cNvPicPr>
          <p:nvPr/>
        </p:nvPicPr>
        <p:blipFill>
          <a:blip r:embed="rId2"/>
          <a:stretch>
            <a:fillRect/>
          </a:stretch>
        </p:blipFill>
        <p:spPr>
          <a:xfrm>
            <a:off x="738188" y="1002351"/>
            <a:ext cx="8718850" cy="4146298"/>
          </a:xfrm>
          <a:prstGeom prst="rect">
            <a:avLst/>
          </a:prstGeom>
        </p:spPr>
      </p:pic>
    </p:spTree>
    <p:extLst>
      <p:ext uri="{BB962C8B-B14F-4D97-AF65-F5344CB8AC3E}">
        <p14:creationId xmlns:p14="http://schemas.microsoft.com/office/powerpoint/2010/main" val="13117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43917F-3D5E-40AB-9F6B-3583FC255FDA}"/>
              </a:ext>
            </a:extLst>
          </p:cNvPr>
          <p:cNvSpPr>
            <a:spLocks noGrp="1"/>
          </p:cNvSpPr>
          <p:nvPr>
            <p:ph type="dt" sz="half" idx="10"/>
          </p:nvPr>
        </p:nvSpPr>
        <p:spPr/>
        <p:txBody>
          <a:bodyPr/>
          <a:lstStyle/>
          <a:p>
            <a:fld id="{E0318DDB-88AC-4039-B59C-B05DC4C9C16C}" type="datetime1">
              <a:rPr lang="en-US" smtClean="0"/>
              <a:t>3/25/2022</a:t>
            </a:fld>
            <a:endParaRPr lang="en-US"/>
          </a:p>
        </p:txBody>
      </p:sp>
      <p:sp>
        <p:nvSpPr>
          <p:cNvPr id="3" name="Footer Placeholder 2">
            <a:extLst>
              <a:ext uri="{FF2B5EF4-FFF2-40B4-BE49-F238E27FC236}">
                <a16:creationId xmlns="" xmlns:a16="http://schemas.microsoft.com/office/drawing/2014/main" id="{BCA561B4-8282-4383-A57C-42B3D6F7D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4958A29-1123-4AE3-8050-F0237AB8CCA4}"/>
              </a:ext>
            </a:extLst>
          </p:cNvPr>
          <p:cNvSpPr>
            <a:spLocks noGrp="1"/>
          </p:cNvSpPr>
          <p:nvPr>
            <p:ph type="sldNum" sz="quarter" idx="12"/>
          </p:nvPr>
        </p:nvSpPr>
        <p:spPr/>
        <p:txBody>
          <a:bodyPr/>
          <a:lstStyle/>
          <a:p>
            <a:fld id="{81D2C36F-4504-47C0-B82F-A167342A2754}" type="slidenum">
              <a:rPr lang="en-US" smtClean="0"/>
              <a:t>16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EC088E2F-ABAE-446F-BA97-3BE3002C53EA}"/>
                  </a:ext>
                </a:extLst>
              </p:cNvPr>
              <p:cNvSpPr txBox="1"/>
              <p:nvPr/>
            </p:nvSpPr>
            <p:spPr>
              <a:xfrm>
                <a:off x="628652" y="769590"/>
                <a:ext cx="9858373" cy="29885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000"/>
                    </a:solidFill>
                    <a:effectLst/>
                    <a:uLnTx/>
                    <a:uFillTx/>
                    <a:latin typeface="Univers Condensed"/>
                    <a:ea typeface="+mn-ea"/>
                    <a:cs typeface="+mn-cs"/>
                  </a:rPr>
                  <a:t>GDP Deflator </a:t>
                </a:r>
                <a:r>
                  <a:rPr kumimoji="0" lang="en-IN" sz="1800" b="0" i="0" u="none" strike="noStrike" kern="1200" cap="none" spc="0" normalizeH="0" baseline="0" noProof="0" dirty="0">
                    <a:ln>
                      <a:noFill/>
                    </a:ln>
                    <a:solidFill>
                      <a:srgbClr val="000000"/>
                    </a:solidFill>
                    <a:effectLst/>
                    <a:uLnTx/>
                    <a:uFillTx/>
                    <a:latin typeface="Univers Condensed"/>
                    <a:ea typeface="+mn-ea"/>
                    <a:cs typeface="+mn-cs"/>
                  </a:rPr>
                  <a:t>: </a:t>
                </a:r>
                <a:r>
                  <a:rPr kumimoji="0" lang="en-IN" sz="1800" b="0" i="0" u="none" strike="noStrike" kern="1200" cap="none" spc="0" normalizeH="0" baseline="0" noProof="0" dirty="0" smtClean="0">
                    <a:ln>
                      <a:noFill/>
                    </a:ln>
                    <a:solidFill>
                      <a:srgbClr val="000000"/>
                    </a:solidFill>
                    <a:effectLst/>
                    <a:uLnTx/>
                    <a:uFillTx/>
                    <a:latin typeface="Univers Condensed"/>
                    <a:ea typeface="+mn-ea"/>
                    <a:cs typeface="+mn-cs"/>
                  </a:rPr>
                  <a:t>is the index of average price</a:t>
                </a:r>
                <a:r>
                  <a:rPr kumimoji="0" lang="en-IN" sz="1800" b="0" i="0" u="none" strike="noStrike" kern="1200" cap="none" spc="0" normalizeH="0" noProof="0" dirty="0" smtClean="0">
                    <a:ln>
                      <a:noFill/>
                    </a:ln>
                    <a:solidFill>
                      <a:srgbClr val="000000"/>
                    </a:solidFill>
                    <a:effectLst/>
                    <a:uLnTx/>
                    <a:uFillTx/>
                    <a:latin typeface="Univers Condensed"/>
                    <a:ea typeface="+mn-ea"/>
                    <a:cs typeface="+mn-cs"/>
                  </a:rPr>
                  <a:t> of </a:t>
                </a:r>
                <a:r>
                  <a:rPr kumimoji="0" lang="en-IN" sz="1800" b="0" i="0" u="none" strike="noStrike" kern="1200" cap="none" spc="0" normalizeH="0" baseline="0" noProof="0" dirty="0" smtClean="0">
                    <a:ln>
                      <a:noFill/>
                    </a:ln>
                    <a:solidFill>
                      <a:srgbClr val="000000"/>
                    </a:solidFill>
                    <a:effectLst/>
                    <a:uLnTx/>
                    <a:uFillTx/>
                    <a:latin typeface="Univers Condensed"/>
                    <a:ea typeface="+mn-ea"/>
                    <a:cs typeface="+mn-cs"/>
                  </a:rPr>
                  <a:t>all </a:t>
                </a:r>
                <a:r>
                  <a:rPr kumimoji="0" lang="en-IN" sz="1800" b="0" i="0" u="none" strike="noStrike" kern="1200" cap="none" spc="0" normalizeH="0" baseline="0" noProof="0" dirty="0">
                    <a:ln>
                      <a:noFill/>
                    </a:ln>
                    <a:solidFill>
                      <a:srgbClr val="000000"/>
                    </a:solidFill>
                    <a:effectLst/>
                    <a:uLnTx/>
                    <a:uFillTx/>
                    <a:latin typeface="Univers Condensed"/>
                    <a:ea typeface="+mn-ea"/>
                    <a:cs typeface="+mn-cs"/>
                  </a:rPr>
                  <a:t>goods and services produced in the country (consumption, investment, govt purchases, and net exports). It is calculated by dividing nominal GDP by real GDP multiplied by 100. </a:t>
                </a:r>
                <a:endParaRPr kumimoji="0" lang="en-IN" sz="1800" b="0" i="0" u="none" strike="noStrike" kern="1200" cap="none" spc="0" normalizeH="0" baseline="0" noProof="0" dirty="0" smtClean="0">
                  <a:ln>
                    <a:noFill/>
                  </a:ln>
                  <a:solidFill>
                    <a:srgbClr val="000000"/>
                  </a:solidFill>
                  <a:effectLst/>
                  <a:uLnTx/>
                  <a:uFillTx/>
                  <a:latin typeface="Univers Condensed"/>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solidFill>
                      <a:srgbClr val="000000"/>
                    </a:solidFill>
                    <a:latin typeface="Univers Condensed"/>
                  </a:rPr>
                  <a:t>Includes </a:t>
                </a:r>
                <a:r>
                  <a:rPr lang="en-IN" dirty="0">
                    <a:solidFill>
                      <a:srgbClr val="000000"/>
                    </a:solidFill>
                    <a:latin typeface="Univers Condensed"/>
                  </a:rPr>
                  <a:t>all final goods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rgbClr val="000000"/>
                    </a:solidFill>
                    <a:effectLst/>
                    <a:uLnTx/>
                    <a:uFillTx/>
                    <a:latin typeface="Univers Condensed"/>
                    <a:ea typeface="+mn-ea"/>
                    <a:cs typeface="+mn-cs"/>
                  </a:rPr>
                  <a:t>Excludes intermediaries and raw materials</a:t>
                </a:r>
              </a:p>
              <a:p>
                <a:pPr marR="0" lvl="0" algn="l" defTabSz="914400"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srgbClr val="000000"/>
                  </a:solidFill>
                  <a:effectLst/>
                  <a:uLnTx/>
                  <a:uFillTx/>
                  <a:latin typeface="Univers Condensed"/>
                  <a:ea typeface="+mn-ea"/>
                  <a:cs typeface="+mn-cs"/>
                </a:endParaRPr>
              </a:p>
              <a:p>
                <a:pPr lvl="0">
                  <a:defRPr/>
                </a:pPr>
                <a14:m>
                  <m:oMath xmlns:m="http://schemas.openxmlformats.org/officeDocument/2006/math">
                    <m:f>
                      <m:fPr>
                        <m:ctrlP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lang="en-IN" i="1">
                            <a:solidFill>
                              <a:srgbClr val="000000"/>
                            </a:solidFill>
                            <a:latin typeface="Cambria Math" panose="02040503050406030204" pitchFamily="18" charset="0"/>
                          </a:rPr>
                          <m:t>𝑁𝑜𝑚𝑖𝑛𝑎𝑙</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𝐺𝐷𝑃</m:t>
                        </m:r>
                      </m:num>
                      <m:den>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𝑅𝑒𝑎𝑙</m:t>
                        </m:r>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𝐺𝐷𝑃</m:t>
                        </m:r>
                      </m:den>
                    </m:f>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×100=</m:t>
                    </m:r>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𝐺𝐷𝑃</m:t>
                    </m:r>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 </m:t>
                    </m:r>
                    <m:r>
                      <a:rPr kumimoji="0" lang="en-I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𝐷𝑒𝑓𝑙𝑎𝑡𝑜𝑟</m:t>
                    </m:r>
                  </m:oMath>
                </a14:m>
                <a:r>
                  <a:rPr kumimoji="0" lang="en-IN" sz="1800" b="0" i="0" u="none" strike="noStrike" kern="1200" cap="none" spc="0" normalizeH="0" baseline="0" noProof="0" dirty="0" smtClean="0">
                    <a:ln>
                      <a:noFill/>
                    </a:ln>
                    <a:solidFill>
                      <a:srgbClr val="000000"/>
                    </a:solidFill>
                    <a:effectLst/>
                    <a:uLnTx/>
                    <a:uFillTx/>
                    <a:latin typeface="Univers Condensed"/>
                    <a:ea typeface="+mn-ea"/>
                    <a:cs typeface="+mn-cs"/>
                  </a:rPr>
                  <a:t> (Based on</a:t>
                </a:r>
                <a:r>
                  <a:rPr kumimoji="0" lang="en-IN" sz="1800" b="0" i="0" u="none" strike="noStrike" kern="1200" cap="none" spc="0" normalizeH="0" noProof="0" dirty="0" smtClean="0">
                    <a:ln>
                      <a:noFill/>
                    </a:ln>
                    <a:solidFill>
                      <a:srgbClr val="000000"/>
                    </a:solidFill>
                    <a:effectLst/>
                    <a:uLnTx/>
                    <a:uFillTx/>
                    <a:latin typeface="Univers Condensed"/>
                    <a:ea typeface="+mn-ea"/>
                    <a:cs typeface="+mn-cs"/>
                  </a:rPr>
                  <a:t> </a:t>
                </a:r>
                <a:r>
                  <a:rPr kumimoji="0" lang="en-IN" sz="1800" b="0" i="0" u="none" strike="noStrike" kern="1200" cap="none" spc="0" normalizeH="0" noProof="0" dirty="0" err="1" smtClean="0">
                    <a:ln>
                      <a:noFill/>
                    </a:ln>
                    <a:solidFill>
                      <a:srgbClr val="000000"/>
                    </a:solidFill>
                    <a:effectLst/>
                    <a:uLnTx/>
                    <a:uFillTx/>
                    <a:latin typeface="Univers Condensed"/>
                    <a:ea typeface="+mn-ea"/>
                    <a:cs typeface="+mn-cs"/>
                  </a:rPr>
                  <a:t>Paasche’s</a:t>
                </a:r>
                <a:r>
                  <a:rPr kumimoji="0" lang="en-IN" sz="1800" b="0" i="0" u="none" strike="noStrike" kern="1200" cap="none" spc="0" normalizeH="0" noProof="0" dirty="0" smtClean="0">
                    <a:ln>
                      <a:noFill/>
                    </a:ln>
                    <a:solidFill>
                      <a:srgbClr val="000000"/>
                    </a:solidFill>
                    <a:effectLst/>
                    <a:uLnTx/>
                    <a:uFillTx/>
                    <a:latin typeface="Univers Condensed"/>
                    <a:ea typeface="+mn-ea"/>
                    <a:cs typeface="+mn-cs"/>
                  </a:rPr>
                  <a:t> index)</a:t>
                </a:r>
              </a:p>
              <a:p>
                <a:pPr lvl="0">
                  <a:defRPr/>
                </a:pPr>
                <a:endParaRPr kumimoji="0" lang="en-IN" sz="1800" b="0" i="0" u="none" strike="noStrike" kern="1200" cap="none" spc="0" normalizeH="0" noProof="0" dirty="0" smtClean="0">
                  <a:ln>
                    <a:noFill/>
                  </a:ln>
                  <a:solidFill>
                    <a:srgbClr val="000000"/>
                  </a:solidFill>
                  <a:effectLst/>
                  <a:uLnTx/>
                  <a:uFillTx/>
                  <a:latin typeface="Univers Condensed"/>
                  <a:ea typeface="+mn-ea"/>
                  <a:cs typeface="+mn-cs"/>
                </a:endParaRPr>
              </a:p>
              <a:p>
                <a:pPr lvl="0">
                  <a:defRPr/>
                </a:pPr>
                <a:r>
                  <a:rPr lang="en-IN" baseline="0" dirty="0" smtClean="0">
                    <a:solidFill>
                      <a:srgbClr val="000000"/>
                    </a:solidFill>
                    <a:latin typeface="Univers Condensed"/>
                  </a:rPr>
                  <a:t>In India, GDP </a:t>
                </a:r>
                <a:r>
                  <a:rPr lang="en-IN" dirty="0" smtClean="0">
                    <a:solidFill>
                      <a:srgbClr val="000000"/>
                    </a:solidFill>
                    <a:latin typeface="Univers Condensed"/>
                  </a:rPr>
                  <a:t>deflator data are available on an annual basis. </a:t>
                </a:r>
                <a:endParaRPr kumimoji="0" lang="en-IN" sz="1800" b="0" i="0" u="none" strike="noStrike" kern="1200" cap="none" spc="0" normalizeH="0" baseline="0" noProof="0" dirty="0">
                  <a:ln>
                    <a:noFill/>
                  </a:ln>
                  <a:solidFill>
                    <a:srgbClr val="000000"/>
                  </a:solidFill>
                  <a:effectLst/>
                  <a:uLnTx/>
                  <a:uFillTx/>
                  <a:latin typeface="Univers Condense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Univers Condensed"/>
                  <a:ea typeface="+mn-ea"/>
                  <a:cs typeface="+mn-cs"/>
                </a:endParaRPr>
              </a:p>
            </p:txBody>
          </p:sp>
        </mc:Choice>
        <mc:Fallback xmlns="">
          <p:sp>
            <p:nvSpPr>
              <p:cNvPr id="6" name="TextBox 5">
                <a:extLst>
                  <a:ext uri="{FF2B5EF4-FFF2-40B4-BE49-F238E27FC236}">
                    <a16:creationId xmlns:a16="http://schemas.microsoft.com/office/drawing/2014/main" id="{EC088E2F-ABAE-446F-BA97-3BE3002C53EA}"/>
                  </a:ext>
                </a:extLst>
              </p:cNvPr>
              <p:cNvSpPr txBox="1">
                <a:spLocks noRot="1" noChangeAspect="1" noMove="1" noResize="1" noEditPoints="1" noAdjustHandles="1" noChangeArrowheads="1" noChangeShapeType="1" noTextEdit="1"/>
              </p:cNvSpPr>
              <p:nvPr/>
            </p:nvSpPr>
            <p:spPr>
              <a:xfrm>
                <a:off x="628652" y="769590"/>
                <a:ext cx="9858373" cy="2988575"/>
              </a:xfrm>
              <a:prstGeom prst="rect">
                <a:avLst/>
              </a:prstGeom>
              <a:blipFill>
                <a:blip r:embed="rId2"/>
                <a:stretch>
                  <a:fillRect l="-495" t="-1020" r="-866"/>
                </a:stretch>
              </a:blipFill>
            </p:spPr>
            <p:txBody>
              <a:bodyPr/>
              <a:lstStyle/>
              <a:p>
                <a:r>
                  <a:rPr lang="en-IN">
                    <a:noFill/>
                  </a:rPr>
                  <a:t> </a:t>
                </a:r>
              </a:p>
            </p:txBody>
          </p:sp>
        </mc:Fallback>
      </mc:AlternateContent>
    </p:spTree>
    <p:extLst>
      <p:ext uri="{BB962C8B-B14F-4D97-AF65-F5344CB8AC3E}">
        <p14:creationId xmlns:p14="http://schemas.microsoft.com/office/powerpoint/2010/main" val="868721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 Deflator: An Example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3394786"/>
              </p:ext>
            </p:extLst>
          </p:nvPr>
        </p:nvGraphicFramePr>
        <p:xfrm>
          <a:off x="677863" y="2160588"/>
          <a:ext cx="8596312" cy="1651000"/>
        </p:xfrm>
        <a:graphic>
          <a:graphicData uri="http://schemas.openxmlformats.org/drawingml/2006/table">
            <a:tbl>
              <a:tblPr firstRow="1" bandRow="1">
                <a:tableStyleId>{5C22544A-7EE6-4342-B048-85BDC9FD1C3A}</a:tableStyleId>
              </a:tblPr>
              <a:tblGrid>
                <a:gridCol w="1941769">
                  <a:extLst>
                    <a:ext uri="{9D8B030D-6E8A-4147-A177-3AD203B41FA5}">
                      <a16:colId xmlns="" xmlns:a16="http://schemas.microsoft.com/office/drawing/2014/main" val="20000"/>
                    </a:ext>
                  </a:extLst>
                </a:gridCol>
                <a:gridCol w="2240692">
                  <a:extLst>
                    <a:ext uri="{9D8B030D-6E8A-4147-A177-3AD203B41FA5}">
                      <a16:colId xmlns="" xmlns:a16="http://schemas.microsoft.com/office/drawing/2014/main" val="20001"/>
                    </a:ext>
                  </a:extLst>
                </a:gridCol>
                <a:gridCol w="2264773">
                  <a:extLst>
                    <a:ext uri="{9D8B030D-6E8A-4147-A177-3AD203B41FA5}">
                      <a16:colId xmlns="" xmlns:a16="http://schemas.microsoft.com/office/drawing/2014/main" val="20002"/>
                    </a:ext>
                  </a:extLst>
                </a:gridCol>
                <a:gridCol w="2149078">
                  <a:extLst>
                    <a:ext uri="{9D8B030D-6E8A-4147-A177-3AD203B41FA5}">
                      <a16:colId xmlns="" xmlns:a16="http://schemas.microsoft.com/office/drawing/2014/main" val="20003"/>
                    </a:ext>
                  </a:extLst>
                </a:gridCol>
              </a:tblGrid>
              <a:tr h="370840">
                <a:tc>
                  <a:txBody>
                    <a:bodyPr/>
                    <a:lstStyle/>
                    <a:p>
                      <a:r>
                        <a:rPr lang="en-US" dirty="0" smtClean="0"/>
                        <a:t>Year</a:t>
                      </a:r>
                      <a:endParaRPr lang="en-US" dirty="0"/>
                    </a:p>
                  </a:txBody>
                  <a:tcPr/>
                </a:tc>
                <a:tc>
                  <a:txBody>
                    <a:bodyPr/>
                    <a:lstStyle/>
                    <a:p>
                      <a:r>
                        <a:rPr lang="en-US" dirty="0" smtClean="0"/>
                        <a:t>Nominal GDP</a:t>
                      </a:r>
                      <a:endParaRPr lang="en-US" dirty="0"/>
                    </a:p>
                  </a:txBody>
                  <a:tcPr/>
                </a:tc>
                <a:tc>
                  <a:txBody>
                    <a:bodyPr/>
                    <a:lstStyle/>
                    <a:p>
                      <a:r>
                        <a:rPr lang="en-US" dirty="0" smtClean="0"/>
                        <a:t>Real GDP</a:t>
                      </a:r>
                      <a:endParaRPr lang="en-US" dirty="0"/>
                    </a:p>
                  </a:txBody>
                  <a:tcPr/>
                </a:tc>
                <a:tc>
                  <a:txBody>
                    <a:bodyPr/>
                    <a:lstStyle/>
                    <a:p>
                      <a:r>
                        <a:rPr lang="en-US" dirty="0" smtClean="0"/>
                        <a:t>GDP Deflator </a:t>
                      </a:r>
                      <a:endParaRPr lang="en-US" dirty="0"/>
                    </a:p>
                  </a:txBody>
                  <a:tcPr/>
                </a:tc>
                <a:extLst>
                  <a:ext uri="{0D108BD9-81ED-4DB2-BD59-A6C34878D82A}">
                    <a16:rowId xmlns="" xmlns:a16="http://schemas.microsoft.com/office/drawing/2014/main" val="10000"/>
                  </a:ext>
                </a:extLst>
              </a:tr>
              <a:tr h="370840">
                <a:tc>
                  <a:txBody>
                    <a:bodyPr/>
                    <a:lstStyle/>
                    <a:p>
                      <a:r>
                        <a:rPr lang="en-US" dirty="0" smtClean="0"/>
                        <a:t>2012</a:t>
                      </a:r>
                      <a:endParaRPr lang="en-US" dirty="0"/>
                    </a:p>
                  </a:txBody>
                  <a:tcPr/>
                </a:tc>
                <a:tc>
                  <a:txBody>
                    <a:bodyPr/>
                    <a:lstStyle/>
                    <a:p>
                      <a:r>
                        <a:rPr lang="en-US" dirty="0" smtClean="0"/>
                        <a:t>10x10,000+120x400+780x50=187000</a:t>
                      </a:r>
                      <a:endParaRPr lang="en-US" dirty="0"/>
                    </a:p>
                  </a:txBody>
                  <a:tcPr/>
                </a:tc>
                <a:tc>
                  <a:txBody>
                    <a:bodyPr/>
                    <a:lstStyle/>
                    <a:p>
                      <a:r>
                        <a:rPr lang="en-US" dirty="0" smtClean="0"/>
                        <a:t>10x10000+120x400+780x50=187000</a:t>
                      </a:r>
                      <a:endParaRPr lang="en-US" dirty="0"/>
                    </a:p>
                  </a:txBody>
                  <a:tcPr/>
                </a:tc>
                <a:tc>
                  <a:txBody>
                    <a:bodyPr/>
                    <a:lstStyle/>
                    <a:p>
                      <a:r>
                        <a:rPr lang="en-US" dirty="0" smtClean="0"/>
                        <a:t>1</a:t>
                      </a:r>
                      <a:endParaRPr lang="en-US" dirty="0"/>
                    </a:p>
                  </a:txBody>
                  <a:tcPr/>
                </a:tc>
                <a:extLst>
                  <a:ext uri="{0D108BD9-81ED-4DB2-BD59-A6C34878D82A}">
                    <a16:rowId xmlns="" xmlns:a16="http://schemas.microsoft.com/office/drawing/2014/main" val="10001"/>
                  </a:ext>
                </a:extLst>
              </a:tr>
              <a:tr h="370840">
                <a:tc>
                  <a:txBody>
                    <a:bodyPr/>
                    <a:lstStyle/>
                    <a:p>
                      <a:r>
                        <a:rPr lang="en-US" dirty="0" smtClean="0"/>
                        <a:t>2020</a:t>
                      </a:r>
                      <a:endParaRPr lang="en-US" dirty="0"/>
                    </a:p>
                  </a:txBody>
                  <a:tcPr/>
                </a:tc>
                <a:tc>
                  <a:txBody>
                    <a:bodyPr/>
                    <a:lstStyle/>
                    <a:p>
                      <a:r>
                        <a:rPr lang="en-US" dirty="0" smtClean="0"/>
                        <a:t>15x12000+200x500+1000x75=355000</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10x12000+120x500+780x75=238500</a:t>
                      </a:r>
                      <a:endParaRPr lang="en-US" dirty="0"/>
                    </a:p>
                  </a:txBody>
                  <a:tcPr/>
                </a:tc>
                <a:tc>
                  <a:txBody>
                    <a:bodyPr/>
                    <a:lstStyle/>
                    <a:p>
                      <a:r>
                        <a:rPr lang="en-US" dirty="0" smtClean="0"/>
                        <a:t>1.489</a:t>
                      </a:r>
                      <a:endParaRPr lang="en-US" dirty="0"/>
                    </a:p>
                  </a:txBody>
                  <a:tcPr/>
                </a:tc>
                <a:extLst>
                  <a:ext uri="{0D108BD9-81ED-4DB2-BD59-A6C34878D82A}">
                    <a16:rowId xmlns=""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17</a:t>
            </a:fld>
            <a:endParaRPr lang="en-US"/>
          </a:p>
        </p:txBody>
      </p:sp>
    </p:spTree>
    <p:extLst>
      <p:ext uri="{BB962C8B-B14F-4D97-AF65-F5344CB8AC3E}">
        <p14:creationId xmlns:p14="http://schemas.microsoft.com/office/powerpoint/2010/main" val="2857725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1776101-B901-4031-9E16-E55C026A3369}"/>
              </a:ext>
            </a:extLst>
          </p:cNvPr>
          <p:cNvSpPr>
            <a:spLocks noGrp="1"/>
          </p:cNvSpPr>
          <p:nvPr>
            <p:ph type="dt" sz="half" idx="10"/>
          </p:nvPr>
        </p:nvSpPr>
        <p:spPr/>
        <p:txBody>
          <a:bodyPr/>
          <a:lstStyle/>
          <a:p>
            <a:r>
              <a:rPr lang="en-US" dirty="0"/>
              <a:t>inflation</a:t>
            </a:r>
          </a:p>
        </p:txBody>
      </p:sp>
      <p:sp>
        <p:nvSpPr>
          <p:cNvPr id="3" name="Footer Placeholder 2">
            <a:extLst>
              <a:ext uri="{FF2B5EF4-FFF2-40B4-BE49-F238E27FC236}">
                <a16:creationId xmlns="" xmlns:a16="http://schemas.microsoft.com/office/drawing/2014/main" id="{9E5D7B94-7C0D-425F-83A9-A259132193D1}"/>
              </a:ext>
            </a:extLst>
          </p:cNvPr>
          <p:cNvSpPr>
            <a:spLocks noGrp="1"/>
          </p:cNvSpPr>
          <p:nvPr>
            <p:ph type="ftr" sz="quarter" idx="11"/>
          </p:nvPr>
        </p:nvSpPr>
        <p:spPr/>
        <p:txBody>
          <a:bodyPr/>
          <a:lstStyle/>
          <a:p>
            <a:r>
              <a:rPr lang="en-US" dirty="0"/>
              <a:t>Three strains of inflation</a:t>
            </a:r>
          </a:p>
        </p:txBody>
      </p:sp>
      <p:sp>
        <p:nvSpPr>
          <p:cNvPr id="4" name="Slide Number Placeholder 3">
            <a:extLst>
              <a:ext uri="{FF2B5EF4-FFF2-40B4-BE49-F238E27FC236}">
                <a16:creationId xmlns="" xmlns:a16="http://schemas.microsoft.com/office/drawing/2014/main" id="{7F90A883-6F85-41F3-9E91-AF879A7D3DBB}"/>
              </a:ext>
            </a:extLst>
          </p:cNvPr>
          <p:cNvSpPr>
            <a:spLocks noGrp="1"/>
          </p:cNvSpPr>
          <p:nvPr>
            <p:ph type="sldNum" sz="quarter" idx="12"/>
          </p:nvPr>
        </p:nvSpPr>
        <p:spPr/>
        <p:txBody>
          <a:bodyPr/>
          <a:lstStyle/>
          <a:p>
            <a:fld id="{81D2C36F-4504-47C0-B82F-A167342A2754}" type="slidenum">
              <a:rPr lang="en-US" smtClean="0"/>
              <a:t>18</a:t>
            </a:fld>
            <a:endParaRPr lang="en-US"/>
          </a:p>
        </p:txBody>
      </p:sp>
      <p:sp>
        <p:nvSpPr>
          <p:cNvPr id="7" name="TextBox 6">
            <a:extLst>
              <a:ext uri="{FF2B5EF4-FFF2-40B4-BE49-F238E27FC236}">
                <a16:creationId xmlns="" xmlns:a16="http://schemas.microsoft.com/office/drawing/2014/main" id="{2F6020E9-FCD4-41CA-B7CE-03C4E03856D4}"/>
              </a:ext>
            </a:extLst>
          </p:cNvPr>
          <p:cNvSpPr txBox="1"/>
          <p:nvPr/>
        </p:nvSpPr>
        <p:spPr>
          <a:xfrm>
            <a:off x="488631" y="430621"/>
            <a:ext cx="10098405" cy="4247317"/>
          </a:xfrm>
          <a:prstGeom prst="rect">
            <a:avLst/>
          </a:prstGeom>
          <a:noFill/>
        </p:spPr>
        <p:txBody>
          <a:bodyPr wrap="square" rtlCol="0">
            <a:spAutoFit/>
          </a:bodyPr>
          <a:lstStyle/>
          <a:p>
            <a:r>
              <a:rPr lang="en-IN" dirty="0"/>
              <a:t>Inflation can be classified into three categories according to its severity: low inflation, galloping inflation and hyperinflation.</a:t>
            </a:r>
          </a:p>
          <a:p>
            <a:endParaRPr lang="en-IN" dirty="0"/>
          </a:p>
          <a:p>
            <a:r>
              <a:rPr lang="en-IN" b="1" dirty="0"/>
              <a:t>Low inflation</a:t>
            </a:r>
            <a:r>
              <a:rPr lang="en-IN" dirty="0"/>
              <a:t>: Low inflation is characterized by prices that rise slowly and predictably. When prices are relatively stable, people trust money because it retains its value from month to month and year to year.</a:t>
            </a:r>
          </a:p>
          <a:p>
            <a:endParaRPr lang="en-IN" dirty="0"/>
          </a:p>
          <a:p>
            <a:r>
              <a:rPr lang="en-IN" b="1" dirty="0"/>
              <a:t>Galloping inflation</a:t>
            </a:r>
            <a:r>
              <a:rPr lang="en-IN" dirty="0"/>
              <a:t>: Also called very high inflation, when inflation rate becomes double-digit or triple-digit percent per </a:t>
            </a:r>
            <a:r>
              <a:rPr lang="en-IN" dirty="0" smtClean="0"/>
              <a:t>year. </a:t>
            </a:r>
            <a:r>
              <a:rPr lang="en-IN" dirty="0"/>
              <a:t>Galloping inflation is relatively common particularly in countries suffering from weak governments, war or revolution. </a:t>
            </a:r>
          </a:p>
          <a:p>
            <a:endParaRPr lang="en-IN" dirty="0"/>
          </a:p>
          <a:p>
            <a:r>
              <a:rPr lang="en-IN" b="1" dirty="0"/>
              <a:t>Hyperinflation</a:t>
            </a:r>
            <a:r>
              <a:rPr lang="en-IN" dirty="0"/>
              <a:t>: Hyperinflation is more dangerous than galloping inflation. In this situation, the real money stock falls drastically and relative prices become highly unstable. </a:t>
            </a:r>
          </a:p>
          <a:p>
            <a:endParaRPr lang="en-IN" dirty="0"/>
          </a:p>
          <a:p>
            <a:endParaRPr lang="en-IN" dirty="0"/>
          </a:p>
        </p:txBody>
      </p:sp>
    </p:spTree>
    <p:extLst>
      <p:ext uri="{BB962C8B-B14F-4D97-AF65-F5344CB8AC3E}">
        <p14:creationId xmlns:p14="http://schemas.microsoft.com/office/powerpoint/2010/main" val="1001203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Inflation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b="1" dirty="0" smtClean="0"/>
                  <a:t>Inflation</a:t>
                </a:r>
                <a:r>
                  <a:rPr lang="en-IN" dirty="0"/>
                  <a:t> occurs when general </a:t>
                </a:r>
                <a:r>
                  <a:rPr lang="en-IN" dirty="0" smtClean="0"/>
                  <a:t>price level rises continuously. </a:t>
                </a:r>
              </a:p>
              <a:p>
                <a:r>
                  <a:rPr lang="en-IN" dirty="0" smtClean="0"/>
                  <a:t>General price level is obtained as a weighted average of the prices of individual goods</a:t>
                </a:r>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r>
                        <a:rPr lang="en-IN" i="1" dirty="0" smtClean="0">
                          <a:latin typeface="Cambria Math" panose="02040503050406030204" pitchFamily="18" charset="0"/>
                        </a:rPr>
                        <m:t>=</m:t>
                      </m:r>
                      <m:nary>
                        <m:naryPr>
                          <m:chr m:val="∑"/>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b>
                            <m:sSubPr>
                              <m:ctrlPr>
                                <a:rPr lang="en-IN"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ub>
                          </m:sSub>
                          <m:sSub>
                            <m:sSubPr>
                              <m:ctrlPr>
                                <a:rPr lang="en-IN"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𝑖𝑡</m:t>
                              </m:r>
                            </m:sub>
                          </m:sSub>
                        </m:e>
                      </m:nary>
                    </m:oMath>
                  </m:oMathPara>
                </a14:m>
                <a:endParaRPr lang="en-IN" dirty="0" smtClean="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oMath>
                </a14:m>
                <a:r>
                  <a:rPr lang="en-IN" dirty="0" smtClean="0"/>
                  <a:t>= general price in time period t</a:t>
                </a:r>
              </a:p>
              <a:p>
                <a:pPr lvl="1"/>
                <a14:m>
                  <m:oMath xmlns:m="http://schemas.openxmlformats.org/officeDocument/2006/math">
                    <m:sSub>
                      <m:sSubPr>
                        <m:ctrlPr>
                          <a:rPr lang="en-IN" i="1" dirty="0">
                            <a:latin typeface="Cambria Math" panose="02040503050406030204" pitchFamily="18" charset="0"/>
                          </a:rPr>
                        </m:ctrlPr>
                      </m:sSubPr>
                      <m:e>
                        <m:r>
                          <a:rPr lang="en-US" i="1" dirty="0">
                            <a:latin typeface="Cambria Math" panose="02040503050406030204" pitchFamily="18" charset="0"/>
                          </a:rPr>
                          <m:t>𝑃</m:t>
                        </m:r>
                      </m:e>
                      <m:sub>
                        <m:r>
                          <a:rPr lang="en-US" i="1" dirty="0">
                            <a:latin typeface="Cambria Math" panose="02040503050406030204" pitchFamily="18" charset="0"/>
                          </a:rPr>
                          <m:t>𝑖𝑡</m:t>
                        </m:r>
                      </m:sub>
                    </m:sSub>
                  </m:oMath>
                </a14:m>
                <a:r>
                  <a:rPr lang="en-IN" dirty="0" smtClean="0"/>
                  <a:t>=Price of good </a:t>
                </a:r>
                <a:r>
                  <a:rPr lang="en-IN" dirty="0" err="1" smtClean="0"/>
                  <a:t>i</a:t>
                </a:r>
                <a:r>
                  <a:rPr lang="en-IN" dirty="0" smtClean="0"/>
                  <a:t> at period t</a:t>
                </a:r>
              </a:p>
              <a:p>
                <a:pPr lvl="1"/>
                <a14:m>
                  <m:oMath xmlns:m="http://schemas.openxmlformats.org/officeDocument/2006/math">
                    <m:sSub>
                      <m:sSubPr>
                        <m:ctrlPr>
                          <a:rPr lang="en-IN"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oMath>
                </a14:m>
                <a:r>
                  <a:rPr lang="en-IN" dirty="0" smtClean="0"/>
                  <a:t>= Weight of good </a:t>
                </a:r>
                <a:r>
                  <a:rPr lang="en-IN" dirty="0" err="1" smtClean="0"/>
                  <a:t>i</a:t>
                </a:r>
                <a:endParaRPr lang="en-IN" dirty="0" smtClean="0"/>
              </a:p>
              <a:p>
                <a:pPr lvl="1"/>
                <a14:m>
                  <m:oMath xmlns:m="http://schemas.openxmlformats.org/officeDocument/2006/math">
                    <m:r>
                      <a:rPr lang="en-US" i="1" dirty="0">
                        <a:latin typeface="Cambria Math" panose="02040503050406030204" pitchFamily="18" charset="0"/>
                      </a:rPr>
                      <m:t>𝑛</m:t>
                    </m:r>
                  </m:oMath>
                </a14:m>
                <a:r>
                  <a:rPr lang="en-IN" dirty="0" smtClean="0"/>
                  <a:t>=no. of goods and services in the economy</a:t>
                </a:r>
              </a:p>
              <a:p>
                <a:pPr lvl="1"/>
                <a14:m>
                  <m:oMath xmlns:m="http://schemas.openxmlformats.org/officeDocument/2006/math">
                    <m:sSub>
                      <m:sSubPr>
                        <m:ctrlPr>
                          <a:rPr lang="en-IN"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b="0" dirty="0" smtClean="0">
                  <a:ea typeface="Cambria Math" panose="02040503050406030204" pitchFamily="18" charset="0"/>
                </a:endParaRPr>
              </a:p>
              <a:p>
                <a:pPr lvl="1"/>
                <a14:m>
                  <m:oMath xmlns:m="http://schemas.openxmlformats.org/officeDocument/2006/math">
                    <m:nary>
                      <m:naryPr>
                        <m:chr m:val="∑"/>
                        <m:subHide m:val="on"/>
                        <m:supHide m:val="on"/>
                        <m:ctrlPr>
                          <a:rPr lang="en-IN" i="1" smtClean="0">
                            <a:latin typeface="Cambria Math" panose="02040503050406030204" pitchFamily="18" charset="0"/>
                          </a:rPr>
                        </m:ctrlPr>
                      </m:naryPr>
                      <m:sub/>
                      <m:sup/>
                      <m:e>
                        <m:sSub>
                          <m:sSubPr>
                            <m:ctrlPr>
                              <a:rPr lang="en-IN"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r>
                          <a:rPr lang="en-US" b="0" i="1" dirty="0" smtClean="0">
                            <a:latin typeface="Cambria Math" panose="02040503050406030204" pitchFamily="18" charset="0"/>
                          </a:rPr>
                          <m:t>=1</m:t>
                        </m:r>
                      </m:e>
                    </m:nary>
                  </m:oMath>
                </a14:m>
                <a:endParaRPr lang="en-IN" dirty="0" smtClean="0"/>
              </a:p>
              <a:p>
                <a:endParaRPr lang="en-IN" dirty="0" smtClean="0"/>
              </a:p>
              <a:p>
                <a:endParaRPr lang="en-IN" dirty="0" smtClean="0"/>
              </a:p>
              <a:p>
                <a:endParaRPr lang="en-I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1570" b="-1397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1326817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Price level: An Example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38895352"/>
              </p:ext>
            </p:extLst>
          </p:nvPr>
        </p:nvGraphicFramePr>
        <p:xfrm>
          <a:off x="677863" y="2160588"/>
          <a:ext cx="8596311" cy="1752600"/>
        </p:xfrm>
        <a:graphic>
          <a:graphicData uri="http://schemas.openxmlformats.org/drawingml/2006/table">
            <a:tbl>
              <a:tblPr firstRow="1" bandRow="1">
                <a:tableStyleId>{5C22544A-7EE6-4342-B048-85BDC9FD1C3A}</a:tableStyleId>
              </a:tblPr>
              <a:tblGrid>
                <a:gridCol w="2865437">
                  <a:extLst>
                    <a:ext uri="{9D8B030D-6E8A-4147-A177-3AD203B41FA5}">
                      <a16:colId xmlns="" xmlns:a16="http://schemas.microsoft.com/office/drawing/2014/main" val="20000"/>
                    </a:ext>
                  </a:extLst>
                </a:gridCol>
                <a:gridCol w="2865437">
                  <a:extLst>
                    <a:ext uri="{9D8B030D-6E8A-4147-A177-3AD203B41FA5}">
                      <a16:colId xmlns="" xmlns:a16="http://schemas.microsoft.com/office/drawing/2014/main" val="20001"/>
                    </a:ext>
                  </a:extLst>
                </a:gridCol>
                <a:gridCol w="2865437">
                  <a:extLst>
                    <a:ext uri="{9D8B030D-6E8A-4147-A177-3AD203B41FA5}">
                      <a16:colId xmlns="" xmlns:a16="http://schemas.microsoft.com/office/drawing/2014/main" val="20002"/>
                    </a:ext>
                  </a:extLst>
                </a:gridCol>
              </a:tblGrid>
              <a:tr h="370840">
                <a:tc>
                  <a:txBody>
                    <a:bodyPr/>
                    <a:lstStyle/>
                    <a:p>
                      <a:r>
                        <a:rPr lang="en-US" dirty="0" smtClean="0"/>
                        <a:t>Goods</a:t>
                      </a:r>
                      <a:endParaRPr lang="en-US" dirty="0"/>
                    </a:p>
                  </a:txBody>
                  <a:tcPr/>
                </a:tc>
                <a:tc>
                  <a:txBody>
                    <a:bodyPr/>
                    <a:lstStyle/>
                    <a:p>
                      <a:r>
                        <a:rPr lang="en-US" dirty="0" smtClean="0"/>
                        <a:t>Price in the year 2011 (</a:t>
                      </a:r>
                      <a:r>
                        <a:rPr lang="en-US" dirty="0" err="1" smtClean="0"/>
                        <a:t>Rs</a:t>
                      </a:r>
                      <a:r>
                        <a:rPr lang="en-US" dirty="0" smtClean="0"/>
                        <a:t>)</a:t>
                      </a:r>
                      <a:endParaRPr lang="en-US" dirty="0"/>
                    </a:p>
                  </a:txBody>
                  <a:tcPr/>
                </a:tc>
                <a:tc>
                  <a:txBody>
                    <a:bodyPr/>
                    <a:lstStyle/>
                    <a:p>
                      <a:r>
                        <a:rPr lang="en-US" dirty="0" smtClean="0"/>
                        <a:t>Weight</a:t>
                      </a:r>
                      <a:endParaRPr lang="en-US" dirty="0"/>
                    </a:p>
                  </a:txBody>
                  <a:tcPr/>
                </a:tc>
                <a:extLst>
                  <a:ext uri="{0D108BD9-81ED-4DB2-BD59-A6C34878D82A}">
                    <a16:rowId xmlns="" xmlns:a16="http://schemas.microsoft.com/office/drawing/2014/main" val="10000"/>
                  </a:ext>
                </a:extLst>
              </a:tr>
              <a:tr h="370840">
                <a:tc>
                  <a:txBody>
                    <a:bodyPr/>
                    <a:lstStyle/>
                    <a:p>
                      <a:r>
                        <a:rPr lang="en-US" dirty="0" smtClean="0"/>
                        <a:t>Wheat</a:t>
                      </a:r>
                      <a:endParaRPr lang="en-US" dirty="0"/>
                    </a:p>
                  </a:txBody>
                  <a:tcPr/>
                </a:tc>
                <a:tc>
                  <a:txBody>
                    <a:bodyPr/>
                    <a:lstStyle/>
                    <a:p>
                      <a:r>
                        <a:rPr lang="en-US" dirty="0" smtClean="0"/>
                        <a:t> 30/kg</a:t>
                      </a:r>
                      <a:endParaRPr lang="en-US" dirty="0"/>
                    </a:p>
                  </a:txBody>
                  <a:tcPr/>
                </a:tc>
                <a:tc>
                  <a:txBody>
                    <a:bodyPr/>
                    <a:lstStyle/>
                    <a:p>
                      <a:r>
                        <a:rPr lang="en-US" dirty="0" smtClean="0"/>
                        <a:t>0.5</a:t>
                      </a:r>
                      <a:endParaRPr lang="en-US" dirty="0"/>
                    </a:p>
                  </a:txBody>
                  <a:tcPr/>
                </a:tc>
                <a:extLst>
                  <a:ext uri="{0D108BD9-81ED-4DB2-BD59-A6C34878D82A}">
                    <a16:rowId xmlns="" xmlns:a16="http://schemas.microsoft.com/office/drawing/2014/main" val="10001"/>
                  </a:ext>
                </a:extLst>
              </a:tr>
              <a:tr h="370840">
                <a:tc>
                  <a:txBody>
                    <a:bodyPr/>
                    <a:lstStyle/>
                    <a:p>
                      <a:r>
                        <a:rPr lang="en-US" dirty="0" smtClean="0"/>
                        <a:t>Cloth</a:t>
                      </a:r>
                      <a:endParaRPr lang="en-US" dirty="0"/>
                    </a:p>
                  </a:txBody>
                  <a:tcPr/>
                </a:tc>
                <a:tc>
                  <a:txBody>
                    <a:bodyPr/>
                    <a:lstStyle/>
                    <a:p>
                      <a:r>
                        <a:rPr lang="en-US" dirty="0" smtClean="0"/>
                        <a:t>400/piece</a:t>
                      </a:r>
                      <a:endParaRPr lang="en-US" dirty="0"/>
                    </a:p>
                  </a:txBody>
                  <a:tcPr/>
                </a:tc>
                <a:tc>
                  <a:txBody>
                    <a:bodyPr/>
                    <a:lstStyle/>
                    <a:p>
                      <a:r>
                        <a:rPr lang="en-US" dirty="0" smtClean="0"/>
                        <a:t>0.4</a:t>
                      </a:r>
                      <a:endParaRPr lang="en-US" dirty="0"/>
                    </a:p>
                  </a:txBody>
                  <a:tcPr/>
                </a:tc>
                <a:extLst>
                  <a:ext uri="{0D108BD9-81ED-4DB2-BD59-A6C34878D82A}">
                    <a16:rowId xmlns="" xmlns:a16="http://schemas.microsoft.com/office/drawing/2014/main" val="10002"/>
                  </a:ext>
                </a:extLst>
              </a:tr>
              <a:tr h="370840">
                <a:tc>
                  <a:txBody>
                    <a:bodyPr/>
                    <a:lstStyle/>
                    <a:p>
                      <a:r>
                        <a:rPr lang="en-US" dirty="0" smtClean="0"/>
                        <a:t>Tractor</a:t>
                      </a:r>
                      <a:r>
                        <a:rPr lang="en-US" baseline="0" dirty="0" smtClean="0"/>
                        <a:t> (on rent)</a:t>
                      </a:r>
                      <a:endParaRPr lang="en-US" dirty="0"/>
                    </a:p>
                  </a:txBody>
                  <a:tcPr/>
                </a:tc>
                <a:tc>
                  <a:txBody>
                    <a:bodyPr/>
                    <a:lstStyle/>
                    <a:p>
                      <a:r>
                        <a:rPr lang="en-US" dirty="0" smtClean="0"/>
                        <a:t>2000/month</a:t>
                      </a:r>
                      <a:endParaRPr lang="en-US" dirty="0"/>
                    </a:p>
                  </a:txBody>
                  <a:tcPr/>
                </a:tc>
                <a:tc>
                  <a:txBody>
                    <a:bodyPr/>
                    <a:lstStyle/>
                    <a:p>
                      <a:r>
                        <a:rPr lang="en-US" dirty="0" smtClean="0"/>
                        <a:t>0.1</a:t>
                      </a:r>
                      <a:endParaRPr lang="en-US" dirty="0"/>
                    </a:p>
                  </a:txBody>
                  <a:tcPr/>
                </a:tc>
                <a:extLst>
                  <a:ext uri="{0D108BD9-81ED-4DB2-BD59-A6C34878D82A}">
                    <a16:rowId xmlns=""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a:xfrm>
            <a:off x="677334" y="4058574"/>
            <a:ext cx="8672612" cy="996777"/>
          </a:xfrm>
        </p:spPr>
        <p:txBody>
          <a:bodyPr/>
          <a:lstStyle/>
          <a:p>
            <a:r>
              <a:rPr lang="en-US" sz="2400" dirty="0" smtClean="0"/>
              <a:t>General price Level in 2011 = 0.5(30)+0.4(400)+0.1(2000)=375</a:t>
            </a:r>
          </a:p>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3939095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433385"/>
                <a:ext cx="8596668" cy="4607978"/>
              </a:xfrm>
            </p:spPr>
            <p:txBody>
              <a:bodyPr>
                <a:normAutofit fontScale="92500" lnSpcReduction="10000"/>
              </a:bodyPr>
              <a:lstStyle/>
              <a:p>
                <a:r>
                  <a:rPr lang="en-US" dirty="0" smtClean="0"/>
                  <a:t>The weight for a particular item can be derived by the relative significance of that item in all the items during the base year:</a:t>
                </a:r>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0</m:t>
                            </m:r>
                          </m:sub>
                        </m:sSub>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0</m:t>
                                </m:r>
                              </m:sub>
                            </m:sSub>
                          </m:e>
                        </m:nary>
                      </m:den>
                    </m:f>
                  </m:oMath>
                </a14:m>
                <a:r>
                  <a:rPr lang="en-US" dirty="0" smtClean="0"/>
                  <a:t>     		(1)</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i="1">
                            <a:latin typeface="Cambria Math" panose="02040503050406030204" pitchFamily="18" charset="0"/>
                          </a:rPr>
                          <m:t>0</m:t>
                        </m:r>
                      </m:sub>
                    </m:sSub>
                    <m:r>
                      <a:rPr lang="en-US" b="0" i="1" smtClean="0">
                        <a:latin typeface="Cambria Math" panose="02040503050406030204" pitchFamily="18" charset="0"/>
                      </a:rPr>
                      <m:t>=</m:t>
                    </m:r>
                  </m:oMath>
                </a14:m>
                <a:r>
                  <a:rPr lang="en-US" dirty="0" smtClean="0"/>
                  <a:t>Quantity of commodity </a:t>
                </a:r>
                <a:r>
                  <a:rPr lang="en-US" dirty="0" err="1" smtClean="0"/>
                  <a:t>i</a:t>
                </a:r>
                <a:r>
                  <a:rPr lang="en-US" dirty="0" smtClean="0"/>
                  <a:t> in the base year</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0</m:t>
                        </m:r>
                      </m:sub>
                    </m:sSub>
                  </m:oMath>
                </a14:m>
                <a:r>
                  <a:rPr lang="en-US" dirty="0" smtClean="0"/>
                  <a:t>= Price of </a:t>
                </a:r>
                <a:r>
                  <a:rPr lang="en-US" dirty="0"/>
                  <a:t>commodity </a:t>
                </a:r>
                <a:r>
                  <a:rPr lang="en-US" dirty="0" err="1"/>
                  <a:t>i</a:t>
                </a:r>
                <a:r>
                  <a:rPr lang="en-US" dirty="0"/>
                  <a:t> in the base year</a:t>
                </a:r>
                <a:endParaRPr lang="en-US" dirty="0" smtClean="0"/>
              </a:p>
              <a:p>
                <a:r>
                  <a:rPr lang="en-US" dirty="0" smtClean="0"/>
                  <a:t>General price level in itself is meaningless. </a:t>
                </a:r>
              </a:p>
              <a:p>
                <a:r>
                  <a:rPr lang="en-US" dirty="0" smtClean="0"/>
                  <a:t>It carries significance in the computation of inflation rate, which is better approached through a price index. </a:t>
                </a:r>
              </a:p>
              <a:p>
                <a:r>
                  <a:rPr lang="en-US" dirty="0" smtClean="0"/>
                  <a:t>Price index expresses the current price in relation to its value in the base year.</a:t>
                </a:r>
              </a:p>
              <a:p>
                <a:r>
                  <a:rPr lang="en-US" dirty="0" smtClean="0"/>
                  <a:t>The price index in period t can be defined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𝑃𝐼</m:t>
                        </m:r>
                      </m:e>
                      <m:sub>
                        <m:r>
                          <a:rPr lang="en-US" b="0" i="1" smtClean="0">
                            <a:latin typeface="Cambria Math" panose="02040503050406030204" pitchFamily="18" charset="0"/>
                          </a:rPr>
                          <m:t>𝑡</m:t>
                        </m:r>
                      </m:sub>
                    </m:sSub>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𝑡</m:t>
                            </m:r>
                          </m:sub>
                        </m:sSub>
                      </m:num>
                      <m:den>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0</m:t>
                            </m:r>
                          </m:sub>
                        </m:sSub>
                      </m:den>
                    </m:f>
                  </m:oMath>
                </a14:m>
                <a:r>
                  <a:rPr lang="en-US" dirty="0" smtClean="0"/>
                  <a:t>			(2)</a:t>
                </a:r>
              </a:p>
              <a:p>
                <a:r>
                  <a:rPr lang="en-US" dirty="0" smtClean="0"/>
                  <a:t>If the price of a product in the base year 2011 was 120 and in the 2016, it becomes 200, the price index for the year 2016 will be 200/120=1.67</a:t>
                </a:r>
              </a:p>
              <a:p>
                <a:r>
                  <a:rPr lang="en-US" dirty="0" smtClean="0"/>
                  <a:t>This indicates that the price of the product has increased by 67%. </a:t>
                </a:r>
              </a:p>
              <a:p>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433385"/>
                <a:ext cx="8596668" cy="4607978"/>
              </a:xfrm>
              <a:blipFill rotWithShape="0">
                <a:blip r:embed="rId2"/>
                <a:stretch>
                  <a:fillRect l="-71" t="-926" r="-1135" b="-26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1061802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0832"/>
          </a:xfrm>
        </p:spPr>
        <p:txBody>
          <a:bodyPr/>
          <a:lstStyle/>
          <a:p>
            <a:r>
              <a:rPr lang="en-US" dirty="0" err="1" smtClean="0"/>
              <a:t>Cont</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318055"/>
                <a:ext cx="8596668" cy="4723308"/>
              </a:xfrm>
            </p:spPr>
            <p:txBody>
              <a:bodyPr>
                <a:normAutofit fontScale="92500" lnSpcReduction="20000"/>
              </a:bodyPr>
              <a:lstStyle/>
              <a:p>
                <a:r>
                  <a:rPr lang="en-US" dirty="0" smtClean="0"/>
                  <a:t>Equation (2) is  better for the price of an individual good. For general price, which is a weighted average of various prices, the price index can be computed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𝑃𝐼</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0</m:t>
                                      </m:r>
                                    </m:sub>
                                  </m:sSub>
                                </m:den>
                              </m:f>
                            </m:e>
                          </m:d>
                        </m:e>
                      </m:nary>
                    </m:oMath>
                  </m:oMathPara>
                </a14:m>
                <a:endParaRPr lang="en-US" dirty="0" smtClean="0"/>
              </a:p>
              <a:p>
                <a:pPr marL="0" indent="0">
                  <a:buNone/>
                </a:pPr>
                <a:r>
                  <a:rPr lang="en-US" dirty="0" smtClean="0"/>
                  <a:t>Substituting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oMath>
                </a14:m>
                <a:r>
                  <a:rPr lang="en-US" dirty="0" smtClean="0"/>
                  <a:t> from </a:t>
                </a:r>
                <a:r>
                  <a:rPr lang="en-US" dirty="0" err="1" smtClean="0"/>
                  <a:t>eq</a:t>
                </a:r>
                <a:r>
                  <a:rPr lang="en-US" dirty="0" smtClean="0"/>
                  <a:t> (1) </a:t>
                </a:r>
              </a:p>
              <a:p>
                <a:pPr marL="0" indent="0">
                  <a:buNone/>
                </a:pPr>
                <a:r>
                  <a:rPr lang="en-US" dirty="0"/>
                  <a:t>	</a:t>
                </a:r>
                <a:r>
                  <a:rPr lang="en-US" dirty="0" smtClean="0"/>
                  <a:t>	</a:t>
                </a:r>
                <a14:m>
                  <m:oMath xmlns:m="http://schemas.openxmlformats.org/officeDocument/2006/math">
                    <m:r>
                      <a:rPr lang="en-US" b="0" i="1" smtClean="0">
                        <a:latin typeface="Cambria Math" panose="02040503050406030204" pitchFamily="18" charset="0"/>
                      </a:rPr>
                      <m:t>𝑃𝐼</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0</m:t>
                                </m:r>
                              </m:sub>
                            </m:sSub>
                          </m:num>
                          <m:den>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0</m:t>
                                    </m:r>
                                  </m:sub>
                                </m:sSub>
                              </m:e>
                            </m:nary>
                          </m:den>
                        </m:f>
                      </m:e>
                    </m:d>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0</m:t>
                                </m:r>
                              </m:sub>
                            </m:sSub>
                          </m:den>
                        </m:f>
                      </m:e>
                    </m:d>
                  </m:oMath>
                </a14:m>
                <a:r>
                  <a:rPr lang="en-US" dirty="0" smtClean="0"/>
                  <a:t>						</a:t>
                </a:r>
              </a:p>
              <a:p>
                <a:pPr marL="0" indent="0">
                  <a:buNone/>
                </a:pPr>
                <a:r>
                  <a:rPr lang="en-US" dirty="0" smtClean="0"/>
                  <a:t>Solution of this will give</a:t>
                </a:r>
              </a:p>
              <a:p>
                <a:pPr marL="0" indent="0">
                  <a:buNone/>
                </a:pPr>
                <a:r>
                  <a:rPr lang="en-US" dirty="0"/>
                  <a:t>	</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𝑃𝐼</m:t>
                        </m:r>
                      </m:e>
                      <m:sub>
                        <m:r>
                          <a:rPr lang="en-US" b="0" i="1" smtClean="0">
                            <a:latin typeface="Cambria Math" panose="02040503050406030204" pitchFamily="18" charset="0"/>
                          </a:rPr>
                          <m:t>𝐿</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𝑖𝑡</m:t>
                                    </m:r>
                                  </m:sub>
                                </m:sSub>
                              </m:e>
                            </m:nary>
                          </m:num>
                          <m:den>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b="0" i="1" smtClean="0">
                                        <a:latin typeface="Cambria Math" panose="02040503050406030204" pitchFamily="18" charset="0"/>
                                      </a:rPr>
                                      <m:t>0</m:t>
                                    </m:r>
                                  </m:sub>
                                </m:sSub>
                              </m:e>
                            </m:nary>
                          </m:den>
                        </m:f>
                      </m:e>
                    </m:d>
                  </m:oMath>
                </a14:m>
                <a:r>
                  <a:rPr lang="en-US" dirty="0" smtClean="0"/>
                  <a:t> 				(3)</a:t>
                </a:r>
              </a:p>
              <a:p>
                <a:pPr marL="0" indent="0">
                  <a:buNone/>
                </a:pPr>
                <a:r>
                  <a:rPr lang="en-US" dirty="0" smtClean="0"/>
                  <a:t>(Since weighing pattern has been suggested by </a:t>
                </a:r>
                <a:r>
                  <a:rPr lang="en-US" dirty="0" err="1" smtClean="0"/>
                  <a:t>Laspeyre</a:t>
                </a:r>
                <a:r>
                  <a:rPr lang="en-US" dirty="0" smtClean="0"/>
                  <a:t>, it is called Laspeyre’s index)</a:t>
                </a:r>
              </a:p>
              <a:p>
                <a:pPr marL="0" indent="0">
                  <a:buNone/>
                </a:pPr>
                <a:r>
                  <a:rPr lang="en-US" dirty="0" smtClean="0"/>
                  <a:t>Alternatively, </a:t>
                </a:r>
                <a:r>
                  <a:rPr lang="en-US" dirty="0" err="1" smtClean="0"/>
                  <a:t>Paasche’s</a:t>
                </a:r>
                <a:r>
                  <a:rPr lang="en-US" dirty="0" smtClean="0"/>
                  <a:t> index can be estimated as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𝑃𝐼</m:t>
                        </m:r>
                      </m:e>
                      <m:sub>
                        <m:r>
                          <a:rPr lang="en-US" b="0" i="1" smtClean="0">
                            <a:latin typeface="Cambria Math" panose="02040503050406030204" pitchFamily="18" charset="0"/>
                          </a:rPr>
                          <m:t>𝑝</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b="0" i="1" smtClean="0">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𝑖𝑡</m:t>
                                    </m:r>
                                  </m:sub>
                                </m:sSub>
                              </m:e>
                            </m:nary>
                          </m:num>
                          <m:den>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r>
                                      <a:rPr lang="en-US" b="0" i="1" smtClean="0">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0</m:t>
                                    </m:r>
                                  </m:sub>
                                </m:sSub>
                              </m:e>
                            </m:nary>
                          </m:den>
                        </m:f>
                      </m:e>
                    </m:d>
                  </m:oMath>
                </a14:m>
                <a:r>
                  <a:rPr lang="en-US" dirty="0"/>
                  <a:t> </a:t>
                </a:r>
                <a:r>
                  <a:rPr lang="en-US" dirty="0" smtClean="0"/>
                  <a:t>						(4)</a:t>
                </a:r>
              </a:p>
              <a:p>
                <a:r>
                  <a:rPr lang="en-US" dirty="0" smtClean="0"/>
                  <a:t>Laspeyre’s index takes base year quantities, while </a:t>
                </a:r>
                <a:r>
                  <a:rPr lang="en-US" dirty="0" err="1" smtClean="0"/>
                  <a:t>Paasche’s</a:t>
                </a:r>
                <a:r>
                  <a:rPr lang="en-US" dirty="0" smtClean="0"/>
                  <a:t> index takes current year quantities. </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318055"/>
                <a:ext cx="8596668" cy="4723308"/>
              </a:xfrm>
              <a:blipFill>
                <a:blip r:embed="rId2"/>
                <a:stretch>
                  <a:fillRect l="-426" t="-1419" r="-70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321993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two indices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Laspeyre’s index measures changes in the cost of the fixed basket of goods from a  base year. </a:t>
                </a:r>
              </a:p>
              <a:p>
                <a:r>
                  <a:rPr lang="en-US" dirty="0" smtClean="0"/>
                  <a:t>It assumes no substitution due to relative price changes</a:t>
                </a:r>
              </a:p>
              <a:p>
                <a:r>
                  <a:rPr lang="en-US" dirty="0" smtClean="0"/>
                  <a:t>It usually overestimates price index.</a:t>
                </a:r>
              </a:p>
              <a:p>
                <a:r>
                  <a:rPr lang="en-US" dirty="0" err="1" smtClean="0"/>
                  <a:t>Paasche’s</a:t>
                </a:r>
                <a:r>
                  <a:rPr lang="en-US" dirty="0" smtClean="0"/>
                  <a:t> index assigns weights by current consumption pattern</a:t>
                </a:r>
              </a:p>
              <a:p>
                <a:r>
                  <a:rPr lang="en-US" dirty="0" smtClean="0"/>
                  <a:t>It tends to overstate substitution.</a:t>
                </a:r>
              </a:p>
              <a:p>
                <a:r>
                  <a:rPr lang="en-US" dirty="0" smtClean="0"/>
                  <a:t>It underestimates the price index relative to the base year.</a:t>
                </a:r>
              </a:p>
              <a:p>
                <a:r>
                  <a:rPr lang="en-US" dirty="0" smtClean="0"/>
                  <a:t>Consumption basket changes over time. </a:t>
                </a:r>
              </a:p>
              <a:p>
                <a:r>
                  <a:rPr lang="en-US" dirty="0" smtClean="0"/>
                  <a:t>As a solution to over or underestimation, there are other indices proposed. </a:t>
                </a:r>
              </a:p>
              <a:p>
                <a:pPr marL="0" indent="0">
                  <a:buNone/>
                </a:pPr>
                <a:r>
                  <a:rPr lang="en-US" dirty="0" smtClean="0"/>
                  <a:t>	Fisher Ideal Index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𝑓</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𝑃𝐼</m:t>
                            </m:r>
                          </m:e>
                          <m:sub>
                            <m:r>
                              <a:rPr lang="en-US" i="1">
                                <a:latin typeface="Cambria Math" panose="02040503050406030204" pitchFamily="18" charset="0"/>
                              </a:rPr>
                              <m:t>𝐿</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𝑃𝐼</m:t>
                            </m:r>
                          </m:e>
                          <m:sub>
                            <m:r>
                              <a:rPr lang="en-US" i="1">
                                <a:latin typeface="Cambria Math" panose="02040503050406030204" pitchFamily="18" charset="0"/>
                              </a:rPr>
                              <m:t>𝑝</m:t>
                            </m:r>
                          </m:sub>
                        </m:sSub>
                      </m:e>
                    </m:rad>
                  </m:oMath>
                </a14:m>
                <a:r>
                  <a:rPr lang="en-US" dirty="0" smtClean="0"/>
                  <a:t>   (Geometric mean of the two)</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1570"/>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115217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a Base Year: The Key Criteria </a:t>
            </a:r>
            <a:endParaRPr lang="en-US" dirty="0"/>
          </a:p>
        </p:txBody>
      </p:sp>
      <p:sp>
        <p:nvSpPr>
          <p:cNvPr id="3" name="Content Placeholder 2"/>
          <p:cNvSpPr>
            <a:spLocks noGrp="1"/>
          </p:cNvSpPr>
          <p:nvPr>
            <p:ph idx="1"/>
          </p:nvPr>
        </p:nvSpPr>
        <p:spPr/>
        <p:txBody>
          <a:bodyPr/>
          <a:lstStyle/>
          <a:p>
            <a:r>
              <a:rPr lang="en-US" dirty="0" smtClean="0"/>
              <a:t>A Normal year (no abnormalities in trade, production, price level and price variations) </a:t>
            </a:r>
          </a:p>
          <a:p>
            <a:r>
              <a:rPr lang="en-US" dirty="0" smtClean="0"/>
              <a:t>A year in which reliable production, price and other required data area available</a:t>
            </a:r>
          </a:p>
          <a:p>
            <a:r>
              <a:rPr lang="en-US" dirty="0" smtClean="0"/>
              <a:t>A year as latest as possible and comparable with the other data series</a:t>
            </a:r>
          </a:p>
          <a:p>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7</a:t>
            </a:fld>
            <a:endParaRPr lang="en-US"/>
          </a:p>
        </p:txBody>
      </p:sp>
    </p:spTree>
    <p:extLst>
      <p:ext uri="{BB962C8B-B14F-4D97-AF65-F5344CB8AC3E}">
        <p14:creationId xmlns:p14="http://schemas.microsoft.com/office/powerpoint/2010/main" val="337832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0876"/>
          </a:xfrm>
        </p:spPr>
        <p:txBody>
          <a:bodyPr/>
          <a:lstStyle/>
          <a:p>
            <a:r>
              <a:rPr lang="en-US" dirty="0" smtClean="0"/>
              <a:t>Estimation of Inflation Rate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474573"/>
                <a:ext cx="8596668" cy="4566789"/>
              </a:xfrm>
            </p:spPr>
            <p:txBody>
              <a:bodyPr>
                <a:normAutofit fontScale="77500" lnSpcReduction="20000"/>
              </a:bodyPr>
              <a:lstStyle/>
              <a:p>
                <a:r>
                  <a:rPr lang="en-US" dirty="0" smtClean="0"/>
                  <a:t>It is the rate of change in the general price level (P or PI), expressed in percentages. </a:t>
                </a:r>
              </a:p>
              <a:p>
                <a:r>
                  <a:rPr lang="en-US" dirty="0" smtClean="0"/>
                  <a:t>The Simple inflation rate in period t over the last year </a:t>
                </a:r>
              </a:p>
              <a:p>
                <a:pPr>
                  <a:buFont typeface="Arial" panose="020B0604020202020204" pitchFamily="34" charset="0"/>
                  <a:buChar char="•"/>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b="0" i="1" smtClean="0">
                                <a:latin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×100,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𝑐𝑜𝑚𝑝𝑢𝑛𝑑𝑒𝑑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𝑜𝑛𝑐𝑒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𝑦𝑒𝑎𝑟</m:t>
                    </m:r>
                  </m:oMath>
                </a14:m>
                <a:endParaRPr lang="en-US" b="0" dirty="0" smtClean="0">
                  <a:ea typeface="Cambria Math" panose="02040503050406030204" pitchFamily="18" charset="0"/>
                </a:endParaRPr>
              </a:p>
              <a:p>
                <a:pPr>
                  <a:buFont typeface="Arial" panose="020B0604020202020204" pitchFamily="34" charset="0"/>
                  <a:buChar char="•"/>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𝑙𝑛</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b="0" i="1" smtClean="0">
                                    <a:latin typeface="Cambria Math" panose="02040503050406030204" pitchFamily="18" charset="0"/>
                                  </a:rPr>
                                  <m:t>−1</m:t>
                                </m:r>
                              </m:sub>
                            </m:sSub>
                          </m:den>
                        </m:f>
                      </m:e>
                    </m:d>
                    <m:r>
                      <a:rPr lang="en-US" b="0" i="1" smtClean="0">
                        <a:latin typeface="Cambria Math" panose="02040503050406030204" pitchFamily="18" charset="0"/>
                        <a:ea typeface="Cambria Math" panose="02040503050406030204" pitchFamily="18" charset="0"/>
                      </a:rPr>
                      <m:t>×100, </m:t>
                    </m:r>
                  </m:oMath>
                </a14:m>
                <a:r>
                  <a:rPr lang="en-US" b="0" dirty="0" smtClean="0">
                    <a:ea typeface="Cambria Math" panose="02040503050406030204" pitchFamily="18" charset="0"/>
                  </a:rPr>
                  <a:t>If compounding is done on a continuous basis</a:t>
                </a:r>
              </a:p>
              <a:p>
                <a:pPr marL="0" indent="0">
                  <a:buNone/>
                </a:pPr>
                <a:r>
                  <a:rPr lang="en-US" dirty="0"/>
                  <a:t>If the general price index rises from 180 to 200 between 2020 and 2021, Simple </a:t>
                </a:r>
                <a:r>
                  <a:rPr lang="en-US" dirty="0"/>
                  <a:t>Annual Inflation rate during 2020-21 is </a:t>
                </a: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200</m:t>
                          </m:r>
                          <m:r>
                            <a:rPr lang="en-US" i="1">
                              <a:latin typeface="Cambria Math" panose="02040503050406030204" pitchFamily="18" charset="0"/>
                            </a:rPr>
                            <m:t>−</m:t>
                          </m:r>
                          <m:r>
                            <a:rPr lang="en-US" i="1">
                              <a:latin typeface="Cambria Math" panose="02040503050406030204" pitchFamily="18" charset="0"/>
                            </a:rPr>
                            <m:t>180</m:t>
                          </m:r>
                        </m:num>
                        <m:den>
                          <m:r>
                            <a:rPr lang="en-US" i="1">
                              <a:latin typeface="Cambria Math" panose="02040503050406030204" pitchFamily="18" charset="0"/>
                            </a:rPr>
                            <m:t>180</m:t>
                          </m:r>
                        </m:den>
                      </m:f>
                      <m:r>
                        <a:rPr lang="en-US" i="1">
                          <a:latin typeface="Cambria Math" panose="02040503050406030204" pitchFamily="18" charset="0"/>
                          <a:ea typeface="Cambria Math" panose="02040503050406030204" pitchFamily="18" charset="0"/>
                        </a:rPr>
                        <m:t>×100</m:t>
                      </m:r>
                      <m:r>
                        <a:rPr lang="en-US">
                          <a:latin typeface="Cambria Math" panose="02040503050406030204" pitchFamily="18" charset="0"/>
                          <a:ea typeface="Cambria Math" panose="02040503050406030204" pitchFamily="18" charset="0"/>
                        </a:rPr>
                        <m:t>=11.11%</m:t>
                      </m:r>
                    </m:oMath>
                  </m:oMathPara>
                </a14:m>
                <a:endParaRPr lang="en-US" dirty="0"/>
              </a:p>
              <a:p>
                <a:pPr>
                  <a:buFont typeface="Arial" panose="020B0604020202020204" pitchFamily="34" charset="0"/>
                  <a:buChar char="•"/>
                </a:pPr>
                <a:r>
                  <a:rPr lang="en-US" b="0" dirty="0" smtClean="0">
                    <a:ea typeface="Cambria Math" panose="02040503050406030204" pitchFamily="18" charset="0"/>
                  </a:rPr>
                  <a:t>Continuous Compounding Inflation Rate </a:t>
                </a:r>
                <a14:m>
                  <m:oMath xmlns:m="http://schemas.openxmlformats.org/officeDocument/2006/math">
                    <m:r>
                      <a:rPr lang="en-US" i="1">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200</m:t>
                            </m:r>
                          </m:num>
                          <m:den>
                            <m:r>
                              <a:rPr lang="en-US" b="0" i="1" smtClean="0">
                                <a:latin typeface="Cambria Math" panose="02040503050406030204" pitchFamily="18" charset="0"/>
                              </a:rPr>
                              <m:t>180</m:t>
                            </m:r>
                          </m:den>
                        </m:f>
                      </m:e>
                    </m:d>
                    <m:r>
                      <a:rPr lang="en-US" i="1">
                        <a:latin typeface="Cambria Math" panose="02040503050406030204" pitchFamily="18" charset="0"/>
                        <a:ea typeface="Cambria Math" panose="02040503050406030204" pitchFamily="18" charset="0"/>
                      </a:rPr>
                      <m:t>×100</m:t>
                    </m:r>
                    <m:r>
                      <a:rPr lang="en-US" b="0" i="0" smtClean="0">
                        <a:latin typeface="Cambria Math" panose="02040503050406030204" pitchFamily="18" charset="0"/>
                        <a:ea typeface="Cambria Math" panose="02040503050406030204" pitchFamily="18" charset="0"/>
                      </a:rPr>
                      <m:t>=10.4%</m:t>
                    </m:r>
                  </m:oMath>
                </a14:m>
                <a:endParaRPr lang="en-US" b="0" dirty="0" smtClean="0">
                  <a:ea typeface="Cambria Math" panose="02040503050406030204" pitchFamily="18" charset="0"/>
                </a:endParaRPr>
              </a:p>
              <a:p>
                <a:r>
                  <a:rPr lang="en-US" dirty="0" smtClean="0">
                    <a:ea typeface="Cambria Math" panose="02040503050406030204" pitchFamily="18" charset="0"/>
                  </a:rPr>
                  <a:t>If the gap between two time periods is more than one year, </a:t>
                </a:r>
              </a:p>
              <a:p>
                <a:pPr>
                  <a:buFont typeface="Arial" panose="020B0604020202020204" pitchFamily="34" charset="0"/>
                  <a:buChar char="•"/>
                </a:pPr>
                <a:r>
                  <a:rPr lang="en-US" b="0" dirty="0" smtClean="0">
                    <a:ea typeface="Cambria Math" panose="02040503050406030204" pitchFamily="18" charset="0"/>
                  </a:rPr>
                  <a:t>	Annual Inflation rate: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sub>
                                    </m:sSub>
                                  </m:den>
                                </m:f>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up>
                        </m:sSup>
                        <m:r>
                          <a:rPr lang="en-US" i="1">
                            <a:latin typeface="Cambria Math" panose="02040503050406030204" pitchFamily="18" charset="0"/>
                          </a:rPr>
                          <m:t>−1</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endParaRPr lang="en-US" b="0" dirty="0" smtClean="0">
                  <a:ea typeface="Cambria Math" panose="02040503050406030204" pitchFamily="18" charset="0"/>
                </a:endParaRPr>
              </a:p>
              <a:p>
                <a:pPr>
                  <a:buFont typeface="Arial" panose="020B0604020202020204" pitchFamily="34" charset="0"/>
                  <a:buChar char="•"/>
                </a:pPr>
                <a:r>
                  <a:rPr lang="en-US" b="0" dirty="0" smtClean="0">
                    <a:ea typeface="Cambria Math" panose="02040503050406030204" pitchFamily="18" charset="0"/>
                  </a:rPr>
                  <a:t>	Continuous Compounding Annual Inflation Rate: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𝑙𝑛</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sub>
                            </m:sSub>
                          </m:den>
                        </m:f>
                      </m:e>
                    </m:d>
                    <m:r>
                      <a:rPr lang="en-US" i="1">
                        <a:latin typeface="Cambria Math" panose="02040503050406030204" pitchFamily="18" charset="0"/>
                        <a:ea typeface="Cambria Math" panose="02040503050406030204" pitchFamily="18" charset="0"/>
                      </a:rPr>
                      <m:t>×100</m:t>
                    </m:r>
                  </m:oMath>
                </a14:m>
                <a:endParaRPr lang="en-US" dirty="0" smtClean="0">
                  <a:ea typeface="Cambria Math" panose="02040503050406030204" pitchFamily="18" charset="0"/>
                </a:endParaRPr>
              </a:p>
              <a:p>
                <a:pPr>
                  <a:buFont typeface="Arial" panose="020B0604020202020204" pitchFamily="34" charset="0"/>
                  <a:buChar char="•"/>
                </a:pPr>
                <a:r>
                  <a:rPr lang="en-US" dirty="0" smtClean="0">
                    <a:ea typeface="Cambria Math" panose="02040503050406030204" pitchFamily="18" charset="0"/>
                  </a:rPr>
                  <a:t>	Semi-log Regression Trend rate of Inflation: </a:t>
                </a:r>
                <a14:m>
                  <m:oMath xmlns:m="http://schemas.openxmlformats.org/officeDocument/2006/math">
                    <m:r>
                      <a:rPr lang="en-US" b="0" i="1" smtClean="0">
                        <a:latin typeface="Cambria Math" panose="02040503050406030204" pitchFamily="18" charset="0"/>
                        <a:ea typeface="Cambria Math" panose="02040503050406030204" pitchFamily="18" charset="0"/>
                      </a:rPr>
                      <m:t>𝑙𝑛</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𝑡</m:t>
                        </m:r>
                      </m:sub>
                    </m:sSub>
                    <m:r>
                      <a:rPr lang="en-US">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oMath>
                </a14:m>
                <a:r>
                  <a:rPr lang="en-US" dirty="0" smtClean="0">
                    <a:ea typeface="Cambria Math" panose="02040503050406030204" pitchFamily="18" charset="0"/>
                  </a:rPr>
                  <a:t> (t = 1, 2, …, n)</a:t>
                </a:r>
              </a:p>
              <a:p>
                <a:pPr marL="0" indent="0">
                  <a:buNone/>
                </a:pPr>
                <a14:m>
                  <m:oMath xmlns:m="http://schemas.openxmlformats.org/officeDocument/2006/math">
                    <m:r>
                      <a:rPr lang="en-US" i="1" dirty="0" smtClean="0">
                        <a:latin typeface="Cambria Math" panose="02040503050406030204" pitchFamily="18" charset="0"/>
                        <a:ea typeface="Cambria Math" panose="02040503050406030204" pitchFamily="18" charset="0"/>
                      </a:rPr>
                      <m:t>𝑛</m:t>
                    </m:r>
                  </m:oMath>
                </a14:m>
                <a:r>
                  <a:rPr lang="en-US" dirty="0" smtClean="0">
                    <a:ea typeface="Cambria Math" panose="02040503050406030204" pitchFamily="18" charset="0"/>
                  </a:rPr>
                  <a:t> is the number of periods, T is the Time period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1</m:t>
                        </m:r>
                      </m:sub>
                    </m:sSub>
                  </m:oMath>
                </a14:m>
                <a:r>
                  <a:rPr lang="en-US" dirty="0" smtClean="0">
                    <a:ea typeface="Cambria Math" panose="02040503050406030204" pitchFamily="18" charset="0"/>
                  </a:rPr>
                  <a:t> =1 for period 1,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2</m:t>
                        </m:r>
                      </m:sub>
                    </m:sSub>
                  </m:oMath>
                </a14:m>
                <a:r>
                  <a:rPr lang="en-US" dirty="0">
                    <a:ea typeface="Cambria Math" panose="02040503050406030204" pitchFamily="18" charset="0"/>
                  </a:rPr>
                  <a:t> </a:t>
                </a:r>
                <a:r>
                  <a:rPr lang="en-US" dirty="0" smtClean="0">
                    <a:ea typeface="Cambria Math" panose="02040503050406030204" pitchFamily="18" charset="0"/>
                  </a:rPr>
                  <a:t>=2 for period 2, etc. </a:t>
                </a:r>
                <a:endParaRPr lang="en-US" dirty="0">
                  <a:ea typeface="Cambria Math" panose="02040503050406030204" pitchFamily="18" charset="0"/>
                </a:endParaRPr>
              </a:p>
              <a:p>
                <a:endParaRPr lang="en-US" b="0" dirty="0" smtClean="0">
                  <a:ea typeface="Cambria Math" panose="02040503050406030204" pitchFamily="18" charset="0"/>
                </a:endParaRPr>
              </a:p>
              <a:p>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474573"/>
                <a:ext cx="8596668" cy="4566789"/>
              </a:xfrm>
              <a:blipFill rotWithShape="0">
                <a:blip r:embed="rId2"/>
                <a:stretch>
                  <a:fillRect l="-213" t="-13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45232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Wholesale Price </a:t>
            </a:r>
            <a:r>
              <a:rPr lang="en-IN" b="1" dirty="0" smtClean="0"/>
              <a:t>Index (WPI)</a:t>
            </a:r>
            <a:endParaRPr lang="en-US" dirty="0"/>
          </a:p>
        </p:txBody>
      </p:sp>
      <p:sp>
        <p:nvSpPr>
          <p:cNvPr id="3" name="Content Placeholder 2"/>
          <p:cNvSpPr>
            <a:spLocks noGrp="1"/>
          </p:cNvSpPr>
          <p:nvPr>
            <p:ph idx="1"/>
          </p:nvPr>
        </p:nvSpPr>
        <p:spPr>
          <a:xfrm>
            <a:off x="825616" y="1361519"/>
            <a:ext cx="8596668" cy="4199022"/>
          </a:xfrm>
        </p:spPr>
        <p:txBody>
          <a:bodyPr>
            <a:normAutofit lnSpcReduction="10000"/>
          </a:bodyPr>
          <a:lstStyle/>
          <a:p>
            <a:r>
              <a:rPr lang="en-US" dirty="0" smtClean="0"/>
              <a:t>WPI </a:t>
            </a:r>
            <a:r>
              <a:rPr lang="en-US" dirty="0"/>
              <a:t>measures the changes in the prices of goods in the stages before the retail level. </a:t>
            </a:r>
            <a:endParaRPr lang="en-US" dirty="0" smtClean="0"/>
          </a:p>
          <a:p>
            <a:r>
              <a:rPr lang="en-US" dirty="0" smtClean="0"/>
              <a:t>This </a:t>
            </a:r>
            <a:r>
              <a:rPr lang="en-US" dirty="0"/>
              <a:t>refers to goods that are sold in bulk and traded between </a:t>
            </a:r>
            <a:r>
              <a:rPr lang="en-US" dirty="0" smtClean="0"/>
              <a:t>businesses</a:t>
            </a:r>
            <a:r>
              <a:rPr lang="en-US" dirty="0"/>
              <a:t>. </a:t>
            </a:r>
          </a:p>
          <a:p>
            <a:pPr>
              <a:buFont typeface="Wingdings" panose="05000000000000000000" pitchFamily="2" charset="2"/>
              <a:buChar char="Ø"/>
            </a:pPr>
            <a:r>
              <a:rPr lang="en-US" dirty="0"/>
              <a:t>Includes prices of raw materials, semi-finished goods, imported tangible </a:t>
            </a:r>
            <a:r>
              <a:rPr lang="en-US" dirty="0" smtClean="0"/>
              <a:t>goods</a:t>
            </a:r>
          </a:p>
          <a:p>
            <a:pPr>
              <a:buFont typeface="Wingdings" panose="05000000000000000000" pitchFamily="2" charset="2"/>
              <a:buChar char="Ø"/>
            </a:pPr>
            <a:r>
              <a:rPr lang="en-US" dirty="0" smtClean="0"/>
              <a:t>Includes also prices of tangible goods if transacted at the wholesale level</a:t>
            </a:r>
            <a:endParaRPr lang="en-US" dirty="0"/>
          </a:p>
          <a:p>
            <a:pPr>
              <a:buFont typeface="Wingdings" panose="05000000000000000000" pitchFamily="2" charset="2"/>
              <a:buChar char="Ø"/>
            </a:pPr>
            <a:r>
              <a:rPr lang="en-US" dirty="0"/>
              <a:t>Excludes prices of all services- education, health, banking, transport and </a:t>
            </a:r>
            <a:r>
              <a:rPr lang="en-US" dirty="0" smtClean="0"/>
              <a:t>communication</a:t>
            </a:r>
          </a:p>
          <a:p>
            <a:r>
              <a:rPr lang="en-US" dirty="0" smtClean="0"/>
              <a:t>For agriculture, marketed surplus is in use, not marketable surplus. </a:t>
            </a:r>
          </a:p>
          <a:p>
            <a:r>
              <a:rPr lang="en-US" dirty="0" smtClean="0"/>
              <a:t>Weighted Arithmetic Mean and Laspeyre’s formula are used. </a:t>
            </a:r>
          </a:p>
          <a:p>
            <a:r>
              <a:rPr lang="en-US" dirty="0" smtClean="0"/>
              <a:t>The </a:t>
            </a:r>
            <a:r>
              <a:rPr lang="en-US" dirty="0"/>
              <a:t>Office of the Economic Adviser in the Department of Industrial Policy and Promotion, Ministry of Commerce &amp; Industry is responsible for compiling WPI and releasing it. </a:t>
            </a:r>
          </a:p>
          <a:p>
            <a:pPr>
              <a:buFont typeface="Wingdings" panose="05000000000000000000" pitchFamily="2" charset="2"/>
              <a:buChar char="Ø"/>
            </a:pPr>
            <a:endParaRPr lang="en-US" dirty="0"/>
          </a:p>
          <a:p>
            <a:endParaRPr lang="en-US" dirty="0"/>
          </a:p>
          <a:p>
            <a:endParaRPr lang="en-IN" dirty="0"/>
          </a:p>
          <a:p>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3/25/2022</a:t>
            </a:fld>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3224624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5" ma:contentTypeDescription="Create a new document." ma:contentTypeScope="" ma:versionID="6e2ab583a170b912a330d04e8463d7e1">
  <xsd:schema xmlns:xsd="http://www.w3.org/2001/XMLSchema" xmlns:xs="http://www.w3.org/2001/XMLSchema" xmlns:p="http://schemas.microsoft.com/office/2006/metadata/properties" xmlns:ns2="f4f41830-a3a6-4385-8543-65e908e34dde" targetNamespace="http://schemas.microsoft.com/office/2006/metadata/properties" ma:root="true" ma:fieldsID="3cc5962442e9f2b2386f1361fe5f0e36"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FBF9B2-FB3F-4618-89E1-2E46D0318BC6}"/>
</file>

<file path=customXml/itemProps2.xml><?xml version="1.0" encoding="utf-8"?>
<ds:datastoreItem xmlns:ds="http://schemas.openxmlformats.org/officeDocument/2006/customXml" ds:itemID="{E11B5C0A-3D94-49CD-9345-9BDDB0CFD0EA}"/>
</file>

<file path=customXml/itemProps3.xml><?xml version="1.0" encoding="utf-8"?>
<ds:datastoreItem xmlns:ds="http://schemas.openxmlformats.org/officeDocument/2006/customXml" ds:itemID="{AC840039-F731-4037-BF80-60B87330251A}"/>
</file>

<file path=docProps/app.xml><?xml version="1.0" encoding="utf-8"?>
<Properties xmlns="http://schemas.openxmlformats.org/officeDocument/2006/extended-properties" xmlns:vt="http://schemas.openxmlformats.org/officeDocument/2006/docPropsVTypes">
  <Template>Facet</Template>
  <TotalTime>3219</TotalTime>
  <Words>1196</Words>
  <Application>Microsoft Office PowerPoint</Application>
  <PresentationFormat>Widescreen</PresentationFormat>
  <Paragraphs>296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Cambria</vt:lpstr>
      <vt:lpstr>Cambria Math</vt:lpstr>
      <vt:lpstr>Trebuchet MS</vt:lpstr>
      <vt:lpstr>Univers Condensed</vt:lpstr>
      <vt:lpstr>Wingdings</vt:lpstr>
      <vt:lpstr>Wingdings 3</vt:lpstr>
      <vt:lpstr>Facet</vt:lpstr>
      <vt:lpstr>Measurement of Inflation &amp; price Indices  in India</vt:lpstr>
      <vt:lpstr>Measuring Inflation </vt:lpstr>
      <vt:lpstr>General Price level: An Example</vt:lpstr>
      <vt:lpstr>Cont….</vt:lpstr>
      <vt:lpstr>Cont….</vt:lpstr>
      <vt:lpstr>Comparison between two indices</vt:lpstr>
      <vt:lpstr>Selection of a Base Year: The Key Criteria </vt:lpstr>
      <vt:lpstr>Estimation of Inflation Rate</vt:lpstr>
      <vt:lpstr>Wholesale Price Index (WPI)</vt:lpstr>
      <vt:lpstr>Measurement of WPI: An Example  (Base 2011-12=100)</vt:lpstr>
      <vt:lpstr>Consumer Price Index (CPI)</vt:lpstr>
      <vt:lpstr>Types of CPI</vt:lpstr>
      <vt:lpstr>CPI-IW: Group Weights </vt:lpstr>
      <vt:lpstr>PowerPoint Presentation</vt:lpstr>
      <vt:lpstr>PowerPoint Presentation</vt:lpstr>
      <vt:lpstr>PowerPoint Presentation</vt:lpstr>
      <vt:lpstr>GDP Deflator: An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SWETA</dc:creator>
  <cp:lastModifiedBy>NCN</cp:lastModifiedBy>
  <cp:revision>123</cp:revision>
  <dcterms:created xsi:type="dcterms:W3CDTF">2021-02-25T16:26:37Z</dcterms:created>
  <dcterms:modified xsi:type="dcterms:W3CDTF">2022-03-25T08:09:38Z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