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8" r:id="rId5"/>
    <p:sldId id="355" r:id="rId6"/>
    <p:sldId id="332" r:id="rId7"/>
    <p:sldId id="376" r:id="rId8"/>
    <p:sldId id="377" r:id="rId9"/>
    <p:sldId id="381" r:id="rId10"/>
    <p:sldId id="379" r:id="rId11"/>
    <p:sldId id="383" r:id="rId12"/>
    <p:sldId id="384" r:id="rId13"/>
    <p:sldId id="385" r:id="rId14"/>
    <p:sldId id="386" r:id="rId15"/>
    <p:sldId id="387" r:id="rId16"/>
    <p:sldId id="390" r:id="rId17"/>
    <p:sldId id="388" r:id="rId18"/>
    <p:sldId id="391" r:id="rId19"/>
    <p:sldId id="392" r:id="rId20"/>
    <p:sldId id="393" r:id="rId21"/>
    <p:sldId id="394" r:id="rId22"/>
    <p:sldId id="406" r:id="rId23"/>
    <p:sldId id="395" r:id="rId24"/>
    <p:sldId id="405" r:id="rId25"/>
    <p:sldId id="396" r:id="rId26"/>
    <p:sldId id="407" r:id="rId27"/>
    <p:sldId id="398" r:id="rId28"/>
    <p:sldId id="400" r:id="rId29"/>
    <p:sldId id="401" r:id="rId30"/>
    <p:sldId id="402" r:id="rId31"/>
    <p:sldId id="403" r:id="rId32"/>
    <p:sldId id="4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819B0-0C53-4BF9-A11C-CDC844BD7D0F}" v="1" dt="2022-03-20T10:25:31.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47" autoAdjust="0"/>
  </p:normalViewPr>
  <p:slideViewPr>
    <p:cSldViewPr snapToGrid="0">
      <p:cViewPr varScale="1">
        <p:scale>
          <a:sx n="110" d="100"/>
          <a:sy n="110" d="100"/>
        </p:scale>
        <p:origin x="666"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Maheshwari" userId="S::vaibhavmaheshwari@kgpian.iitkgp.ac.in::dea19b78-c087-4bf9-ba4a-3f35f96de2f7" providerId="AD" clId="Web-{95F819B0-0C53-4BF9-A11C-CDC844BD7D0F}"/>
    <pc:docChg chg="modSld">
      <pc:chgData name="Vaibhav Maheshwari" userId="S::vaibhavmaheshwari@kgpian.iitkgp.ac.in::dea19b78-c087-4bf9-ba4a-3f35f96de2f7" providerId="AD" clId="Web-{95F819B0-0C53-4BF9-A11C-CDC844BD7D0F}" dt="2022-03-20T10:25:31.564" v="0" actId="1076"/>
      <pc:docMkLst>
        <pc:docMk/>
      </pc:docMkLst>
      <pc:sldChg chg="modSp">
        <pc:chgData name="Vaibhav Maheshwari" userId="S::vaibhavmaheshwari@kgpian.iitkgp.ac.in::dea19b78-c087-4bf9-ba4a-3f35f96de2f7" providerId="AD" clId="Web-{95F819B0-0C53-4BF9-A11C-CDC844BD7D0F}" dt="2022-03-20T10:25:31.564" v="0" actId="1076"/>
        <pc:sldMkLst>
          <pc:docMk/>
          <pc:sldMk cId="83084329" sldId="400"/>
        </pc:sldMkLst>
        <pc:spChg chg="mod">
          <ac:chgData name="Vaibhav Maheshwari" userId="S::vaibhavmaheshwari@kgpian.iitkgp.ac.in::dea19b78-c087-4bf9-ba4a-3f35f96de2f7" providerId="AD" clId="Web-{95F819B0-0C53-4BF9-A11C-CDC844BD7D0F}" dt="2022-03-20T10:25:31.564" v="0" actId="1076"/>
          <ac:spMkLst>
            <pc:docMk/>
            <pc:sldMk cId="83084329" sldId="40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247034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404453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154723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38444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351274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354951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349220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230799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369351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117125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8CEAF-D6D1-4B12-9BCA-A52978F04668}" type="datetimeFigureOut">
              <a:rPr lang="en-IN" smtClean="0"/>
              <a:pPr/>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E7B35-EFEA-4E8F-B10C-D4F7EEEDE796}" type="slidenum">
              <a:rPr lang="en-IN" smtClean="0"/>
              <a:pPr/>
              <a:t>‹#›</a:t>
            </a:fld>
            <a:endParaRPr lang="en-IN"/>
          </a:p>
        </p:txBody>
      </p:sp>
    </p:spTree>
    <p:extLst>
      <p:ext uri="{BB962C8B-B14F-4D97-AF65-F5344CB8AC3E}">
        <p14:creationId xmlns:p14="http://schemas.microsoft.com/office/powerpoint/2010/main" val="238498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8CEAF-D6D1-4B12-9BCA-A52978F04668}" type="datetimeFigureOut">
              <a:rPr lang="en-IN" smtClean="0"/>
              <a:pPr/>
              <a:t>20-03-2022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E7B35-EFEA-4E8F-B10C-D4F7EEEDE796}" type="slidenum">
              <a:rPr lang="en-IN" smtClean="0"/>
              <a:pPr/>
              <a:t>‹#›</a:t>
            </a:fld>
            <a:endParaRPr lang="en-IN"/>
          </a:p>
        </p:txBody>
      </p:sp>
    </p:spTree>
    <p:extLst>
      <p:ext uri="{BB962C8B-B14F-4D97-AF65-F5344CB8AC3E}">
        <p14:creationId xmlns:p14="http://schemas.microsoft.com/office/powerpoint/2010/main" val="1137056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5DF662-29B1-47EE-89C3-F868DAE3A8F4}"/>
              </a:ext>
            </a:extLst>
          </p:cNvPr>
          <p:cNvSpPr>
            <a:spLocks noGrp="1"/>
          </p:cNvSpPr>
          <p:nvPr>
            <p:ph type="ctrTitle"/>
          </p:nvPr>
        </p:nvSpPr>
        <p:spPr>
          <a:xfrm>
            <a:off x="0" y="0"/>
            <a:ext cx="12192000" cy="4268787"/>
          </a:xfrm>
          <a:solidFill>
            <a:schemeClr val="accent4">
              <a:lumMod val="40000"/>
              <a:lumOff val="60000"/>
            </a:schemeClr>
          </a:solidFill>
        </p:spPr>
        <p:txBody>
          <a:bodyPr anchor="ctr">
            <a:noAutofit/>
          </a:bodyPr>
          <a:lstStyle/>
          <a:p>
            <a:pPr>
              <a:lnSpc>
                <a:spcPct val="150000"/>
              </a:lnSpc>
            </a:pPr>
            <a:r>
              <a:rPr lang="en-US" sz="3200" b="1" dirty="0">
                <a:latin typeface="Times New Roman" panose="02020603050405020304" pitchFamily="18" charset="0"/>
                <a:cs typeface="Times New Roman" panose="02020603050405020304" pitchFamily="18" charset="0"/>
              </a:rPr>
              <a:t>IS-LM Model</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The Variable Price Model</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Macroeconomics II</a:t>
            </a:r>
          </a:p>
        </p:txBody>
      </p:sp>
      <p:pic>
        <p:nvPicPr>
          <p:cNvPr id="6" name="Picture 5" descr="http://iitkgp.ac.in/new/gif_jpg/top_img_banner.gif">
            <a:extLst>
              <a:ext uri="{FF2B5EF4-FFF2-40B4-BE49-F238E27FC236}">
                <a16:creationId xmlns:a16="http://schemas.microsoft.com/office/drawing/2014/main" id="{ADD3961A-C6FC-4785-AD79-C01745E51152}"/>
              </a:ext>
            </a:extLst>
          </p:cNvPr>
          <p:cNvPicPr>
            <a:picLocks noChangeAspect="1" noChangeArrowheads="1"/>
          </p:cNvPicPr>
          <p:nvPr/>
        </p:nvPicPr>
        <p:blipFill>
          <a:blip r:embed="rId2"/>
          <a:srcRect l="82381" r="-1903" b="9999"/>
          <a:stretch>
            <a:fillRect/>
          </a:stretch>
        </p:blipFill>
        <p:spPr bwMode="auto">
          <a:xfrm>
            <a:off x="5317081" y="4268787"/>
            <a:ext cx="1557837" cy="1576388"/>
          </a:xfrm>
          <a:prstGeom prst="rect">
            <a:avLst/>
          </a:prstGeom>
          <a:noFill/>
          <a:ln w="9525">
            <a:noFill/>
            <a:miter lim="800000"/>
            <a:headEnd/>
            <a:tailEnd/>
          </a:ln>
        </p:spPr>
      </p:pic>
    </p:spTree>
    <p:extLst>
      <p:ext uri="{BB962C8B-B14F-4D97-AF65-F5344CB8AC3E}">
        <p14:creationId xmlns:p14="http://schemas.microsoft.com/office/powerpoint/2010/main" val="207055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r>
              <a:rPr lang="en-IN" sz="4000" b="1" dirty="0"/>
              <a:t>Wage – Price Flexibility and Full Employment Equilibrium</a:t>
            </a:r>
          </a:p>
        </p:txBody>
      </p:sp>
      <p:sp>
        <p:nvSpPr>
          <p:cNvPr id="3" name="Rectangle 2"/>
          <p:cNvSpPr/>
          <p:nvPr/>
        </p:nvSpPr>
        <p:spPr>
          <a:xfrm>
            <a:off x="0" y="992453"/>
            <a:ext cx="11218460" cy="2031325"/>
          </a:xfrm>
          <a:prstGeom prst="rect">
            <a:avLst/>
          </a:prstGeom>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5" name="Rectangle 4"/>
          <p:cNvSpPr/>
          <p:nvPr/>
        </p:nvSpPr>
        <p:spPr>
          <a:xfrm>
            <a:off x="619932" y="807787"/>
            <a:ext cx="10631837" cy="4467057"/>
          </a:xfrm>
          <a:prstGeom prst="rect">
            <a:avLst/>
          </a:prstGeom>
        </p:spPr>
        <p:txBody>
          <a:bodyPr wrap="square">
            <a:spAutoFit/>
          </a:bodyPr>
          <a:lstStyle/>
          <a:p>
            <a:pPr algn="just">
              <a:lnSpc>
                <a:spcPct val="150000"/>
              </a:lnSpc>
              <a:buFont typeface="Wingdings" pitchFamily="2" charset="2"/>
              <a:buChar char="Ø"/>
            </a:pPr>
            <a:r>
              <a:rPr lang="en-IN" sz="2400" dirty="0"/>
              <a:t>Classical economists concluded that the equilibrium level of output would be only at the full employment level.</a:t>
            </a:r>
          </a:p>
          <a:p>
            <a:pPr algn="just">
              <a:lnSpc>
                <a:spcPct val="150000"/>
              </a:lnSpc>
              <a:buFont typeface="Wingdings" pitchFamily="2" charset="2"/>
              <a:buChar char="Ø"/>
            </a:pPr>
            <a:r>
              <a:rPr lang="en-IN" sz="2400" dirty="0"/>
              <a:t>The AD curve is throughout unitary elastic.</a:t>
            </a:r>
          </a:p>
          <a:p>
            <a:pPr algn="just">
              <a:lnSpc>
                <a:spcPct val="150000"/>
              </a:lnSpc>
              <a:buFont typeface="Wingdings" pitchFamily="2" charset="2"/>
              <a:buChar char="Ø"/>
            </a:pPr>
            <a:r>
              <a:rPr lang="en-IN" sz="2400" dirty="0"/>
              <a:t>From the quantity theory of money assumption that the velocity of money is stable.</a:t>
            </a:r>
          </a:p>
          <a:p>
            <a:pPr algn="just">
              <a:lnSpc>
                <a:spcPct val="150000"/>
              </a:lnSpc>
              <a:buFont typeface="Wingdings" pitchFamily="2" charset="2"/>
              <a:buChar char="Ø"/>
            </a:pPr>
            <a:r>
              <a:rPr lang="en-IN" sz="2400" dirty="0"/>
              <a:t>Given V, MV or total spending is known as soon as M=(M</a:t>
            </a:r>
            <a:r>
              <a:rPr lang="en-IN" sz="2400" baseline="-25000" dirty="0"/>
              <a:t>S</a:t>
            </a:r>
            <a:r>
              <a:rPr lang="en-IN" sz="2400" dirty="0"/>
              <a:t>) is known.</a:t>
            </a:r>
          </a:p>
          <a:p>
            <a:pPr algn="just">
              <a:lnSpc>
                <a:spcPct val="150000"/>
              </a:lnSpc>
              <a:buFont typeface="Wingdings" pitchFamily="2" charset="2"/>
              <a:buChar char="Ø"/>
            </a:pPr>
            <a:r>
              <a:rPr lang="en-IN" sz="2400" dirty="0"/>
              <a:t>Because MV = PY and AD = MV, any indicated MV or AD will buy various quantities of Y depending on P. </a:t>
            </a:r>
          </a:p>
        </p:txBody>
      </p:sp>
    </p:spTree>
    <p:extLst>
      <p:ext uri="{BB962C8B-B14F-4D97-AF65-F5344CB8AC3E}">
        <p14:creationId xmlns:p14="http://schemas.microsoft.com/office/powerpoint/2010/main" val="254390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endParaRPr lang="en-IN" sz="4000" b="1" dirty="0"/>
          </a:p>
        </p:txBody>
      </p:sp>
      <p:sp>
        <p:nvSpPr>
          <p:cNvPr id="5" name="Rectangle 4"/>
          <p:cNvSpPr/>
          <p:nvPr/>
        </p:nvSpPr>
        <p:spPr>
          <a:xfrm>
            <a:off x="2428406" y="5816183"/>
            <a:ext cx="6706131" cy="369332"/>
          </a:xfrm>
          <a:prstGeom prst="rect">
            <a:avLst/>
          </a:prstGeom>
        </p:spPr>
        <p:txBody>
          <a:bodyPr wrap="square">
            <a:spAutoFit/>
          </a:bodyPr>
          <a:lstStyle/>
          <a:p>
            <a:r>
              <a:rPr lang="en-IN" b="1" dirty="0"/>
              <a:t>Figure  – Full Employment Equilibrium in the Basic Classical Model</a:t>
            </a:r>
          </a:p>
        </p:txBody>
      </p:sp>
      <p:pic>
        <p:nvPicPr>
          <p:cNvPr id="2" name="Picture 1"/>
          <p:cNvPicPr>
            <a:picLocks noChangeAspect="1"/>
          </p:cNvPicPr>
          <p:nvPr/>
        </p:nvPicPr>
        <p:blipFill>
          <a:blip r:embed="rId2"/>
          <a:stretch>
            <a:fillRect/>
          </a:stretch>
        </p:blipFill>
        <p:spPr>
          <a:xfrm>
            <a:off x="0" y="434715"/>
            <a:ext cx="12192000" cy="5283697"/>
          </a:xfrm>
          <a:prstGeom prst="rect">
            <a:avLst/>
          </a:prstGeom>
        </p:spPr>
      </p:pic>
    </p:spTree>
    <p:extLst>
      <p:ext uri="{BB962C8B-B14F-4D97-AF65-F5344CB8AC3E}">
        <p14:creationId xmlns:p14="http://schemas.microsoft.com/office/powerpoint/2010/main" val="63708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879" y="867906"/>
            <a:ext cx="9887918" cy="3359061"/>
          </a:xfrm>
          <a:prstGeom prst="rect">
            <a:avLst/>
          </a:prstGeom>
        </p:spPr>
        <p:txBody>
          <a:bodyPr wrap="square">
            <a:spAutoFit/>
          </a:bodyPr>
          <a:lstStyle/>
          <a:p>
            <a:pPr algn="just">
              <a:lnSpc>
                <a:spcPct val="150000"/>
              </a:lnSpc>
              <a:buFont typeface="Wingdings" pitchFamily="2" charset="2"/>
              <a:buChar char="Ø"/>
            </a:pPr>
            <a:r>
              <a:rPr lang="en-IN" sz="2400" dirty="0"/>
              <a:t>The various possible combination of Y and P consistent with a given AD are identified in the classical model by a curve with unitary elasticity that graphically appears as a rectangular hyperbola.</a:t>
            </a:r>
          </a:p>
          <a:p>
            <a:pPr algn="just">
              <a:lnSpc>
                <a:spcPct val="150000"/>
              </a:lnSpc>
              <a:buFont typeface="Wingdings" pitchFamily="2" charset="2"/>
              <a:buChar char="Ø"/>
            </a:pPr>
            <a:r>
              <a:rPr lang="en-IN" sz="2400" dirty="0"/>
              <a:t>The classical theory assumes a flexible money wage rate.</a:t>
            </a:r>
          </a:p>
          <a:p>
            <a:pPr algn="just">
              <a:lnSpc>
                <a:spcPct val="150000"/>
              </a:lnSpc>
              <a:buFont typeface="Wingdings" pitchFamily="2" charset="2"/>
              <a:buChar char="Ø"/>
            </a:pPr>
            <a:r>
              <a:rPr lang="en-IN" sz="2400" dirty="0"/>
              <a:t>The figure follows from combining the AD curve of the basic classical model with the Keynesian assumption of  a downwardly inflexible money wage rate. </a:t>
            </a:r>
          </a:p>
        </p:txBody>
      </p:sp>
    </p:spTree>
    <p:extLst>
      <p:ext uri="{BB962C8B-B14F-4D97-AF65-F5344CB8AC3E}">
        <p14:creationId xmlns:p14="http://schemas.microsoft.com/office/powerpoint/2010/main" val="394028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Rejection of the Quantity Theory of Money and Under-employment Equilibrium under Flexible Money Wage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a:t>The shape of the LM curve derived from the QTM is different from that derived from the Keynesian Theory.</a:t>
                </a:r>
              </a:p>
              <a:p>
                <a:r>
                  <a:rPr lang="en-IN" dirty="0"/>
                  <a:t>According to Keynes </a:t>
                </a:r>
              </a:p>
              <a:p>
                <a:pPr marL="457200" lvl="1" indent="0">
                  <a:buNone/>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𝐿</m:t>
                          </m:r>
                        </m:num>
                        <m:den>
                          <m:r>
                            <a:rPr lang="en-IN" b="0" i="1" smtClean="0">
                              <a:latin typeface="Cambria Math" panose="02040503050406030204" pitchFamily="18" charset="0"/>
                            </a:rPr>
                            <m:t>𝑝</m:t>
                          </m:r>
                        </m:den>
                      </m:f>
                      <m:r>
                        <a:rPr lang="en-IN" b="0" i="0" smtClean="0">
                          <a:latin typeface="Cambria Math" panose="02040503050406030204" pitchFamily="18" charset="0"/>
                        </a:rPr>
                        <m:t>=</m:t>
                      </m:r>
                      <m:r>
                        <m:rPr>
                          <m:sty m:val="p"/>
                        </m:rPr>
                        <a:rPr lang="en-IN" b="0" i="0" smtClean="0">
                          <a:latin typeface="Cambria Math" panose="02040503050406030204" pitchFamily="18" charset="0"/>
                        </a:rPr>
                        <m:t>Md</m:t>
                      </m:r>
                      <m:r>
                        <a:rPr lang="en-IN" b="0" i="0" smtClean="0">
                          <a:latin typeface="Cambria Math" panose="02040503050406030204" pitchFamily="18" charset="0"/>
                        </a:rPr>
                        <m:t>=</m:t>
                      </m:r>
                      <m:r>
                        <m:rPr>
                          <m:sty m:val="p"/>
                        </m:rPr>
                        <a:rPr lang="en-IN" b="0" i="0" smtClean="0">
                          <a:latin typeface="Cambria Math" panose="02040503050406030204" pitchFamily="18" charset="0"/>
                        </a:rPr>
                        <m:t>k</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Y</m:t>
                          </m:r>
                        </m:e>
                      </m:d>
                      <m:r>
                        <a:rPr lang="en-IN" b="0" i="0" smtClean="0">
                          <a:latin typeface="Cambria Math" panose="02040503050406030204" pitchFamily="18" charset="0"/>
                        </a:rPr>
                        <m:t>+</m:t>
                      </m:r>
                      <m:r>
                        <m:rPr>
                          <m:sty m:val="p"/>
                        </m:rPr>
                        <a:rPr lang="en-IN" b="0" i="0" smtClean="0">
                          <a:latin typeface="Cambria Math" panose="02040503050406030204" pitchFamily="18" charset="0"/>
                        </a:rPr>
                        <m:t>h</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r</m:t>
                          </m:r>
                        </m:e>
                      </m:d>
                    </m:oMath>
                  </m:oMathPara>
                </a14:m>
                <a:endParaRPr lang="en-IN" b="0" dirty="0"/>
              </a:p>
              <a:p>
                <a:r>
                  <a:rPr lang="en-IN" dirty="0"/>
                  <a:t>Under QTM</a:t>
                </a:r>
              </a:p>
              <a:p>
                <a:pPr marL="0" indent="0">
                  <a:buNone/>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𝐿</m:t>
                          </m:r>
                        </m:num>
                        <m:den>
                          <m:r>
                            <a:rPr lang="en-IN" b="0" i="1" smtClean="0">
                              <a:latin typeface="Cambria Math" panose="02040503050406030204" pitchFamily="18" charset="0"/>
                            </a:rPr>
                            <m:t>𝑝</m:t>
                          </m:r>
                        </m:den>
                      </m:f>
                      <m:r>
                        <a:rPr lang="en-IN" b="0" i="0" smtClean="0">
                          <a:latin typeface="Cambria Math" panose="02040503050406030204" pitchFamily="18" charset="0"/>
                        </a:rPr>
                        <m:t>=</m:t>
                      </m:r>
                      <m:r>
                        <m:rPr>
                          <m:sty m:val="p"/>
                        </m:rPr>
                        <a:rPr lang="en-IN" b="0" i="0" smtClean="0">
                          <a:latin typeface="Cambria Math" panose="02040503050406030204" pitchFamily="18" charset="0"/>
                        </a:rPr>
                        <m:t>Md</m:t>
                      </m:r>
                      <m:r>
                        <a:rPr lang="en-IN" b="0" i="0" smtClean="0">
                          <a:latin typeface="Cambria Math" panose="02040503050406030204" pitchFamily="18" charset="0"/>
                        </a:rPr>
                        <m:t>=</m:t>
                      </m:r>
                      <m:r>
                        <m:rPr>
                          <m:sty m:val="p"/>
                        </m:rPr>
                        <a:rPr lang="en-IN" b="0" i="0" smtClean="0">
                          <a:latin typeface="Cambria Math" panose="02040503050406030204" pitchFamily="18" charset="0"/>
                        </a:rPr>
                        <m:t>k</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Y</m:t>
                          </m:r>
                        </m:e>
                      </m:d>
                    </m:oMath>
                  </m:oMathPara>
                </a14:m>
                <a:endParaRPr lang="en-IN" b="0" dirty="0"/>
              </a:p>
              <a:p>
                <a:pPr lvl="1"/>
                <a:r>
                  <a:rPr lang="en-IN" dirty="0"/>
                  <a:t>Demand for money is interest inelastic.</a:t>
                </a:r>
              </a:p>
              <a:p>
                <a:pPr lvl="1"/>
                <a:r>
                  <a:rPr lang="en-IN" dirty="0"/>
                  <a:t>For a given price level, LM curve based on QTM is a vertical straight line or perfectly inelastic.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IN">
                    <a:noFill/>
                  </a:rPr>
                  <a:t> </a:t>
                </a:r>
              </a:p>
            </p:txBody>
          </p:sp>
        </mc:Fallback>
      </mc:AlternateContent>
    </p:spTree>
    <p:extLst>
      <p:ext uri="{BB962C8B-B14F-4D97-AF65-F5344CB8AC3E}">
        <p14:creationId xmlns:p14="http://schemas.microsoft.com/office/powerpoint/2010/main" val="373851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8668"/>
            <a:ext cx="12192000" cy="369332"/>
          </a:xfrm>
          <a:prstGeom prst="rect">
            <a:avLst/>
          </a:prstGeom>
        </p:spPr>
        <p:txBody>
          <a:bodyPr wrap="square">
            <a:spAutoFit/>
          </a:bodyPr>
          <a:lstStyle/>
          <a:p>
            <a:r>
              <a:rPr lang="en-IN" b="1" dirty="0"/>
              <a:t>Figure: Money Market Equilibrium with Speculative Demand equal to Zero</a:t>
            </a:r>
          </a:p>
        </p:txBody>
      </p:sp>
      <p:pic>
        <p:nvPicPr>
          <p:cNvPr id="5" name="Picture 4"/>
          <p:cNvPicPr>
            <a:picLocks noChangeAspect="1"/>
          </p:cNvPicPr>
          <p:nvPr/>
        </p:nvPicPr>
        <p:blipFill>
          <a:blip r:embed="rId2"/>
          <a:stretch>
            <a:fillRect/>
          </a:stretch>
        </p:blipFill>
        <p:spPr>
          <a:xfrm>
            <a:off x="2462734" y="1"/>
            <a:ext cx="7665918" cy="3417756"/>
          </a:xfrm>
          <a:prstGeom prst="rect">
            <a:avLst/>
          </a:prstGeom>
        </p:spPr>
      </p:pic>
      <p:pic>
        <p:nvPicPr>
          <p:cNvPr id="6" name="Picture 5"/>
          <p:cNvPicPr>
            <a:picLocks noChangeAspect="1"/>
          </p:cNvPicPr>
          <p:nvPr/>
        </p:nvPicPr>
        <p:blipFill>
          <a:blip r:embed="rId3"/>
          <a:stretch>
            <a:fillRect/>
          </a:stretch>
        </p:blipFill>
        <p:spPr>
          <a:xfrm>
            <a:off x="2372794" y="3417756"/>
            <a:ext cx="7406611" cy="2801089"/>
          </a:xfrm>
          <a:prstGeom prst="rect">
            <a:avLst/>
          </a:prstGeom>
        </p:spPr>
      </p:pic>
    </p:spTree>
    <p:extLst>
      <p:ext uri="{BB962C8B-B14F-4D97-AF65-F5344CB8AC3E}">
        <p14:creationId xmlns:p14="http://schemas.microsoft.com/office/powerpoint/2010/main" val="173129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461665"/>
          </a:xfrm>
          <a:prstGeom prst="rect">
            <a:avLst/>
          </a:prstGeom>
          <a:solidFill>
            <a:schemeClr val="accent4">
              <a:lumMod val="40000"/>
              <a:lumOff val="60000"/>
            </a:schemeClr>
          </a:solidFill>
        </p:spPr>
        <p:txBody>
          <a:bodyPr wrap="square" rtlCol="0">
            <a:spAutoFit/>
          </a:bodyPr>
          <a:lstStyle/>
          <a:p>
            <a:r>
              <a:rPr lang="en-IN" sz="2400" b="1" dirty="0"/>
              <a:t>Full Employment Equilibrium in the Classical Model Within the IS-LM Framework</a:t>
            </a:r>
          </a:p>
        </p:txBody>
      </p:sp>
      <p:sp>
        <p:nvSpPr>
          <p:cNvPr id="2" name="Rectangle 1"/>
          <p:cNvSpPr/>
          <p:nvPr/>
        </p:nvSpPr>
        <p:spPr>
          <a:xfrm>
            <a:off x="0" y="6488668"/>
            <a:ext cx="12192000" cy="369332"/>
          </a:xfrm>
          <a:prstGeom prst="rect">
            <a:avLst/>
          </a:prstGeom>
        </p:spPr>
        <p:txBody>
          <a:bodyPr wrap="square">
            <a:spAutoFit/>
          </a:bodyPr>
          <a:lstStyle/>
          <a:p>
            <a:r>
              <a:rPr lang="en-IN" b="1" dirty="0"/>
              <a:t>Figure:</a:t>
            </a:r>
          </a:p>
        </p:txBody>
      </p:sp>
      <p:pic>
        <p:nvPicPr>
          <p:cNvPr id="3" name="Picture 2"/>
          <p:cNvPicPr>
            <a:picLocks noChangeAspect="1"/>
          </p:cNvPicPr>
          <p:nvPr/>
        </p:nvPicPr>
        <p:blipFill>
          <a:blip r:embed="rId2"/>
          <a:stretch>
            <a:fillRect/>
          </a:stretch>
        </p:blipFill>
        <p:spPr>
          <a:xfrm>
            <a:off x="614149" y="707886"/>
            <a:ext cx="10645254" cy="5256186"/>
          </a:xfrm>
          <a:prstGeom prst="rect">
            <a:avLst/>
          </a:prstGeom>
        </p:spPr>
      </p:pic>
    </p:spTree>
    <p:extLst>
      <p:ext uri="{BB962C8B-B14F-4D97-AF65-F5344CB8AC3E}">
        <p14:creationId xmlns:p14="http://schemas.microsoft.com/office/powerpoint/2010/main" val="161176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95"/>
            <a:ext cx="12192000" cy="707886"/>
          </a:xfrm>
          <a:prstGeom prst="rect">
            <a:avLst/>
          </a:prstGeom>
          <a:solidFill>
            <a:schemeClr val="accent4">
              <a:lumMod val="40000"/>
              <a:lumOff val="60000"/>
            </a:schemeClr>
          </a:solidFill>
        </p:spPr>
        <p:txBody>
          <a:bodyPr wrap="square" rtlCol="0">
            <a:spAutoFit/>
          </a:bodyPr>
          <a:lstStyle/>
          <a:p>
            <a:r>
              <a:rPr lang="en-IN" sz="4000" b="1" dirty="0"/>
              <a:t>Wage–Price Flexibility and the Interest Rate Effect</a:t>
            </a:r>
          </a:p>
        </p:txBody>
      </p:sp>
      <p:sp>
        <p:nvSpPr>
          <p:cNvPr id="2" name="Rectangle 1"/>
          <p:cNvSpPr/>
          <p:nvPr/>
        </p:nvSpPr>
        <p:spPr>
          <a:xfrm>
            <a:off x="702589" y="591268"/>
            <a:ext cx="10786821" cy="6186309"/>
          </a:xfrm>
          <a:prstGeom prst="rect">
            <a:avLst/>
          </a:prstGeom>
        </p:spPr>
        <p:txBody>
          <a:bodyPr wrap="square">
            <a:spAutoFit/>
          </a:bodyPr>
          <a:lstStyle/>
          <a:p>
            <a:pPr algn="just">
              <a:lnSpc>
                <a:spcPct val="150000"/>
              </a:lnSpc>
              <a:buFont typeface="Wingdings" pitchFamily="2" charset="2"/>
              <a:buChar char="Ø"/>
            </a:pPr>
            <a:r>
              <a:rPr lang="en-IN" sz="2400" dirty="0"/>
              <a:t>In the Quantity theory of money, an increase in the real money supply that results from a reduction in the price level leads directly to an increase in the quantity of goods demanded. </a:t>
            </a:r>
          </a:p>
          <a:p>
            <a:pPr algn="just">
              <a:lnSpc>
                <a:spcPct val="150000"/>
              </a:lnSpc>
              <a:buFont typeface="Wingdings" pitchFamily="2" charset="2"/>
              <a:buChar char="Ø"/>
            </a:pPr>
            <a:r>
              <a:rPr lang="en-IN" sz="2400" dirty="0"/>
              <a:t>Successive increases in the real money supply lead directly to successive increases in the quantity of goods demanded.</a:t>
            </a:r>
          </a:p>
          <a:p>
            <a:pPr algn="just">
              <a:lnSpc>
                <a:spcPct val="150000"/>
              </a:lnSpc>
              <a:buFont typeface="Wingdings" pitchFamily="2" charset="2"/>
              <a:buChar char="Ø"/>
            </a:pPr>
            <a:r>
              <a:rPr lang="en-IN" sz="2400" dirty="0"/>
              <a:t>Under Keynesian theory, the relationship is different. </a:t>
            </a:r>
          </a:p>
          <a:p>
            <a:pPr algn="just">
              <a:lnSpc>
                <a:spcPct val="150000"/>
              </a:lnSpc>
              <a:buFont typeface="Wingdings" pitchFamily="2" charset="2"/>
              <a:buChar char="Ø"/>
            </a:pPr>
            <a:r>
              <a:rPr lang="en-IN" sz="2400" dirty="0"/>
              <a:t>Here, increase in real money supply causes the interest rate to fall, leading to increase in the capital goods demanded.</a:t>
            </a:r>
          </a:p>
          <a:p>
            <a:pPr algn="just">
              <a:lnSpc>
                <a:spcPct val="150000"/>
              </a:lnSpc>
              <a:buFont typeface="Wingdings" pitchFamily="2" charset="2"/>
              <a:buChar char="Ø"/>
            </a:pPr>
            <a:r>
              <a:rPr lang="en-IN" sz="2400" dirty="0"/>
              <a:t>This would eventually lead to increase in the total quantity demanded. </a:t>
            </a:r>
          </a:p>
          <a:p>
            <a:pPr algn="just">
              <a:lnSpc>
                <a:spcPct val="150000"/>
              </a:lnSpc>
              <a:buFont typeface="Wingdings" pitchFamily="2" charset="2"/>
              <a:buChar char="Ø"/>
            </a:pPr>
            <a:r>
              <a:rPr lang="en-IN" sz="2400" dirty="0"/>
              <a:t>This difference in approach could be one of the reasons why full employment may not be attainable even if wages and prices are flexible. </a:t>
            </a:r>
          </a:p>
        </p:txBody>
      </p:sp>
    </p:spTree>
    <p:extLst>
      <p:ext uri="{BB962C8B-B14F-4D97-AF65-F5344CB8AC3E}">
        <p14:creationId xmlns:p14="http://schemas.microsoft.com/office/powerpoint/2010/main" val="174990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r>
              <a:rPr lang="en-IN" sz="4000" b="1" dirty="0"/>
              <a:t>Inconsistency between Saving and Investment</a:t>
            </a:r>
          </a:p>
        </p:txBody>
      </p:sp>
      <p:sp>
        <p:nvSpPr>
          <p:cNvPr id="2" name="Rectangle 1"/>
          <p:cNvSpPr/>
          <p:nvPr/>
        </p:nvSpPr>
        <p:spPr>
          <a:xfrm>
            <a:off x="0" y="6488668"/>
            <a:ext cx="12192000" cy="369332"/>
          </a:xfrm>
          <a:prstGeom prst="rect">
            <a:avLst/>
          </a:prstGeom>
        </p:spPr>
        <p:txBody>
          <a:bodyPr wrap="square">
            <a:spAutoFit/>
          </a:bodyPr>
          <a:lstStyle/>
          <a:p>
            <a:r>
              <a:rPr lang="en-IN" b="1" dirty="0"/>
              <a:t>Figure: Unemployment Due to Inconsistency Between Saving and Investment</a:t>
            </a:r>
          </a:p>
        </p:txBody>
      </p:sp>
      <p:pic>
        <p:nvPicPr>
          <p:cNvPr id="3" name="Picture 2"/>
          <p:cNvPicPr>
            <a:picLocks noChangeAspect="1"/>
          </p:cNvPicPr>
          <p:nvPr/>
        </p:nvPicPr>
        <p:blipFill>
          <a:blip r:embed="rId2"/>
          <a:stretch>
            <a:fillRect/>
          </a:stretch>
        </p:blipFill>
        <p:spPr>
          <a:xfrm>
            <a:off x="327546" y="707886"/>
            <a:ext cx="11191164" cy="5460902"/>
          </a:xfrm>
          <a:prstGeom prst="rect">
            <a:avLst/>
          </a:prstGeom>
        </p:spPr>
      </p:pic>
    </p:spTree>
    <p:extLst>
      <p:ext uri="{BB962C8B-B14F-4D97-AF65-F5344CB8AC3E}">
        <p14:creationId xmlns:p14="http://schemas.microsoft.com/office/powerpoint/2010/main" val="301433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r>
              <a:rPr lang="en-IN" sz="4000" b="1" dirty="0"/>
              <a:t>Liquidity Trap </a:t>
            </a:r>
          </a:p>
        </p:txBody>
      </p:sp>
      <p:sp>
        <p:nvSpPr>
          <p:cNvPr id="2" name="Rectangle 1"/>
          <p:cNvSpPr/>
          <p:nvPr/>
        </p:nvSpPr>
        <p:spPr>
          <a:xfrm>
            <a:off x="0" y="6488668"/>
            <a:ext cx="12192000" cy="369332"/>
          </a:xfrm>
          <a:prstGeom prst="rect">
            <a:avLst/>
          </a:prstGeom>
        </p:spPr>
        <p:txBody>
          <a:bodyPr wrap="square">
            <a:spAutoFit/>
          </a:bodyPr>
          <a:lstStyle/>
          <a:p>
            <a:r>
              <a:rPr lang="en-IN" b="1" dirty="0"/>
              <a:t>Figure: Unemployment Due to a Liquidity Trap</a:t>
            </a:r>
          </a:p>
        </p:txBody>
      </p:sp>
      <p:pic>
        <p:nvPicPr>
          <p:cNvPr id="3" name="Picture 2"/>
          <p:cNvPicPr>
            <a:picLocks noChangeAspect="1"/>
          </p:cNvPicPr>
          <p:nvPr/>
        </p:nvPicPr>
        <p:blipFill>
          <a:blip r:embed="rId2"/>
          <a:stretch>
            <a:fillRect/>
          </a:stretch>
        </p:blipFill>
        <p:spPr>
          <a:xfrm>
            <a:off x="284813" y="1484027"/>
            <a:ext cx="6312073" cy="5036775"/>
          </a:xfrm>
          <a:prstGeom prst="rect">
            <a:avLst/>
          </a:prstGeom>
        </p:spPr>
      </p:pic>
      <p:pic>
        <p:nvPicPr>
          <p:cNvPr id="5" name="Picture 4"/>
          <p:cNvPicPr>
            <a:picLocks noChangeAspect="1"/>
          </p:cNvPicPr>
          <p:nvPr/>
        </p:nvPicPr>
        <p:blipFill>
          <a:blip r:embed="rId3"/>
          <a:stretch>
            <a:fillRect/>
          </a:stretch>
        </p:blipFill>
        <p:spPr>
          <a:xfrm>
            <a:off x="5486400" y="1379095"/>
            <a:ext cx="6705599" cy="4311467"/>
          </a:xfrm>
          <a:prstGeom prst="rect">
            <a:avLst/>
          </a:prstGeom>
        </p:spPr>
      </p:pic>
    </p:spTree>
    <p:extLst>
      <p:ext uri="{BB962C8B-B14F-4D97-AF65-F5344CB8AC3E}">
        <p14:creationId xmlns:p14="http://schemas.microsoft.com/office/powerpoint/2010/main" val="165506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Price Deflation Vs Nominal Money Supply Expansion: A Policy Debate</a:t>
            </a:r>
          </a:p>
        </p:txBody>
      </p:sp>
      <p:sp>
        <p:nvSpPr>
          <p:cNvPr id="3" name="Content Placeholder 2"/>
          <p:cNvSpPr>
            <a:spLocks noGrp="1"/>
          </p:cNvSpPr>
          <p:nvPr>
            <p:ph idx="1"/>
          </p:nvPr>
        </p:nvSpPr>
        <p:spPr/>
        <p:txBody>
          <a:bodyPr/>
          <a:lstStyle/>
          <a:p>
            <a:r>
              <a:rPr lang="en-IN" dirty="0"/>
              <a:t>Wage and price cut may meet the same goal as direct increase in money stock can.</a:t>
            </a:r>
          </a:p>
          <a:p>
            <a:r>
              <a:rPr lang="en-IN" dirty="0"/>
              <a:t>Wage and price cut involves</a:t>
            </a:r>
          </a:p>
          <a:p>
            <a:pPr lvl="1"/>
            <a:r>
              <a:rPr lang="en-IN" dirty="0"/>
              <a:t>Institutional barriers</a:t>
            </a:r>
          </a:p>
          <a:p>
            <a:pPr lvl="1"/>
            <a:r>
              <a:rPr lang="en-IN" dirty="0"/>
              <a:t>Economic inequalities and distress (All may not be affected equally)</a:t>
            </a:r>
          </a:p>
          <a:p>
            <a:pPr lvl="1"/>
            <a:r>
              <a:rPr lang="en-IN" dirty="0"/>
              <a:t>Expectation effect</a:t>
            </a:r>
          </a:p>
          <a:p>
            <a:r>
              <a:rPr lang="en-IN" dirty="0"/>
              <a:t>Hence, one may go with the direct increase in money supply. </a:t>
            </a:r>
          </a:p>
          <a:p>
            <a:endParaRPr lang="en-IN" dirty="0"/>
          </a:p>
          <a:p>
            <a:endParaRPr lang="en-IN" dirty="0"/>
          </a:p>
        </p:txBody>
      </p:sp>
    </p:spTree>
    <p:extLst>
      <p:ext uri="{BB962C8B-B14F-4D97-AF65-F5344CB8AC3E}">
        <p14:creationId xmlns:p14="http://schemas.microsoft.com/office/powerpoint/2010/main" val="71314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537"/>
            <a:ext cx="10515600" cy="425289"/>
          </a:xfrm>
        </p:spPr>
        <p:txBody>
          <a:bodyPr>
            <a:normAutofit fontScale="90000"/>
          </a:bodyPr>
          <a:lstStyle/>
          <a:p>
            <a:r>
              <a:rPr lang="en-US" b="1" dirty="0"/>
              <a:t>Introduction</a:t>
            </a:r>
            <a:endParaRPr lang="en-IN" b="1" dirty="0"/>
          </a:p>
        </p:txBody>
      </p:sp>
      <p:sp>
        <p:nvSpPr>
          <p:cNvPr id="3" name="Content Placeholder 2"/>
          <p:cNvSpPr>
            <a:spLocks noGrp="1"/>
          </p:cNvSpPr>
          <p:nvPr>
            <p:ph idx="1"/>
          </p:nvPr>
        </p:nvSpPr>
        <p:spPr>
          <a:xfrm>
            <a:off x="838200" y="743920"/>
            <a:ext cx="10515600" cy="5641382"/>
          </a:xfrm>
        </p:spPr>
        <p:txBody>
          <a:bodyPr>
            <a:noAutofit/>
          </a:bodyPr>
          <a:lstStyle/>
          <a:p>
            <a:pPr algn="just">
              <a:lnSpc>
                <a:spcPct val="100000"/>
              </a:lnSpc>
            </a:pPr>
            <a:r>
              <a:rPr lang="en-US" sz="2000" dirty="0"/>
              <a:t>IS Curve:  Goods market Equilibrium</a:t>
            </a:r>
          </a:p>
          <a:p>
            <a:pPr algn="just">
              <a:lnSpc>
                <a:spcPct val="100000"/>
              </a:lnSpc>
            </a:pPr>
            <a:r>
              <a:rPr lang="en-US" sz="2000" dirty="0"/>
              <a:t>LM Curve: Money Market Equilibrium</a:t>
            </a:r>
          </a:p>
          <a:p>
            <a:pPr algn="just">
              <a:lnSpc>
                <a:spcPct val="100000"/>
              </a:lnSpc>
            </a:pPr>
            <a:r>
              <a:rPr lang="en-US" sz="2000" dirty="0"/>
              <a:t>IS-LM Model: Simultaneous determination of rate of interest and the real GDP.</a:t>
            </a:r>
          </a:p>
          <a:p>
            <a:pPr algn="just">
              <a:lnSpc>
                <a:spcPct val="100000"/>
              </a:lnSpc>
            </a:pPr>
            <a:r>
              <a:rPr lang="en-US" sz="2000" dirty="0"/>
              <a:t>Alternate derivation of AD curve is the core of IS-LM analysis.</a:t>
            </a:r>
          </a:p>
          <a:p>
            <a:pPr algn="just">
              <a:lnSpc>
                <a:spcPct val="100000"/>
              </a:lnSpc>
            </a:pPr>
            <a:r>
              <a:rPr lang="en-US" sz="2000" dirty="0"/>
              <a:t>Keynesian fixed price model: Firms are assumed to supply any quantity of their goods at fixed price.</a:t>
            </a:r>
          </a:p>
          <a:p>
            <a:pPr algn="just">
              <a:lnSpc>
                <a:spcPct val="100000"/>
              </a:lnSpc>
            </a:pPr>
            <a:r>
              <a:rPr lang="en-US" sz="2000" dirty="0"/>
              <a:t>However, it does not explain how aggregate price is determined.</a:t>
            </a:r>
          </a:p>
          <a:p>
            <a:pPr algn="just">
              <a:lnSpc>
                <a:spcPct val="100000"/>
              </a:lnSpc>
            </a:pPr>
            <a:r>
              <a:rPr lang="en-US" sz="2000" dirty="0"/>
              <a:t>It is a static model. Expectation of future prices tends to have an impact on both AD and AS. </a:t>
            </a:r>
          </a:p>
          <a:p>
            <a:pPr algn="just">
              <a:lnSpc>
                <a:spcPct val="100000"/>
              </a:lnSpc>
            </a:pPr>
            <a:r>
              <a:rPr lang="en-US" sz="2000" dirty="0"/>
              <a:t>Prices do not remain fixed in the real world.</a:t>
            </a:r>
          </a:p>
          <a:p>
            <a:pPr lvl="1" algn="just">
              <a:lnSpc>
                <a:spcPct val="100000"/>
              </a:lnSpc>
            </a:pPr>
            <a:r>
              <a:rPr lang="en-US" sz="1600" dirty="0"/>
              <a:t>Fixed price is not tenable even in the short run</a:t>
            </a:r>
          </a:p>
          <a:p>
            <a:pPr lvl="1" algn="just">
              <a:lnSpc>
                <a:spcPct val="100000"/>
              </a:lnSpc>
            </a:pPr>
            <a:r>
              <a:rPr lang="en-US" sz="1600" dirty="0"/>
              <a:t>Scarcity of resources makes prices to change.</a:t>
            </a:r>
          </a:p>
          <a:p>
            <a:pPr lvl="1" algn="just">
              <a:lnSpc>
                <a:spcPct val="100000"/>
              </a:lnSpc>
            </a:pPr>
            <a:r>
              <a:rPr lang="en-US" sz="1600" dirty="0"/>
              <a:t>Variable price due to inflation/ deflation and business cycles.</a:t>
            </a:r>
          </a:p>
          <a:p>
            <a:pPr lvl="1" algn="just">
              <a:lnSpc>
                <a:spcPct val="100000"/>
              </a:lnSpc>
            </a:pPr>
            <a:r>
              <a:rPr lang="en-US" sz="1600" dirty="0"/>
              <a:t>Under variable price model: the distinction between nominal and real interest rate becomes significant (Real r = Nominal r – expected inflation rate)</a:t>
            </a:r>
          </a:p>
          <a:p>
            <a:pPr lvl="1" algn="just">
              <a:lnSpc>
                <a:spcPct val="100000"/>
              </a:lnSpc>
            </a:pPr>
            <a:r>
              <a:rPr lang="en-US" sz="1600" dirty="0"/>
              <a:t>Distinction between nominal exchange rate and real exchange rate also becomes significant.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95"/>
            <a:ext cx="12192000" cy="707886"/>
          </a:xfrm>
          <a:prstGeom prst="rect">
            <a:avLst/>
          </a:prstGeom>
          <a:solidFill>
            <a:schemeClr val="accent4">
              <a:lumMod val="40000"/>
              <a:lumOff val="60000"/>
            </a:schemeClr>
          </a:solidFill>
        </p:spPr>
        <p:txBody>
          <a:bodyPr wrap="square" rtlCol="0">
            <a:spAutoFit/>
          </a:bodyPr>
          <a:lstStyle/>
          <a:p>
            <a:r>
              <a:rPr lang="en-IN" sz="4000" b="1" dirty="0"/>
              <a:t>Wage–Price Flexibility and the Pigou Effect</a:t>
            </a:r>
          </a:p>
        </p:txBody>
      </p:sp>
      <p:sp>
        <p:nvSpPr>
          <p:cNvPr id="2" name="Rectangle 1"/>
          <p:cNvSpPr/>
          <p:nvPr/>
        </p:nvSpPr>
        <p:spPr>
          <a:xfrm>
            <a:off x="499277" y="523275"/>
            <a:ext cx="10275377" cy="6186309"/>
          </a:xfrm>
          <a:prstGeom prst="rect">
            <a:avLst/>
          </a:prstGeom>
        </p:spPr>
        <p:txBody>
          <a:bodyPr wrap="square">
            <a:spAutoFit/>
          </a:bodyPr>
          <a:lstStyle/>
          <a:p>
            <a:pPr algn="just">
              <a:lnSpc>
                <a:spcPct val="150000"/>
              </a:lnSpc>
              <a:buFont typeface="Wingdings" pitchFamily="2" charset="2"/>
              <a:buChar char="Ø"/>
            </a:pPr>
            <a:r>
              <a:rPr lang="en-IN" sz="2400" dirty="0"/>
              <a:t>If the limit to the reduction in the interest rate set by the liquidity trap is reached before the quantity of goods demanded can be raised to the full employment level or even if a reduction in the interest rate to zero is unable to raise the quantity of goods demanded to the full employment level, wage and price flexibility working through the Keynes effect is repudiated as the means of achieving full employment level of output.</a:t>
            </a:r>
          </a:p>
          <a:p>
            <a:pPr algn="just">
              <a:lnSpc>
                <a:spcPct val="150000"/>
              </a:lnSpc>
              <a:buFont typeface="Wingdings" pitchFamily="2" charset="2"/>
              <a:buChar char="Ø"/>
            </a:pPr>
            <a:r>
              <a:rPr lang="en-IN" sz="2400" dirty="0"/>
              <a:t>A decline in wages and prices exerts its influence only through the interest rate.</a:t>
            </a:r>
          </a:p>
          <a:p>
            <a:pPr algn="just">
              <a:lnSpc>
                <a:spcPct val="150000"/>
              </a:lnSpc>
              <a:buFont typeface="Wingdings" pitchFamily="2" charset="2"/>
              <a:buChar char="Ø"/>
            </a:pPr>
            <a:r>
              <a:rPr lang="en-IN" sz="2400" dirty="0"/>
              <a:t>An attempt to counter the Keynesian argument and rehabilitate the classical theory’s conclusion of automatic full employment through wage price flexibility is found in the Pigou effect or real balance effect.</a:t>
            </a:r>
          </a:p>
          <a:p>
            <a:pPr algn="just">
              <a:lnSpc>
                <a:spcPct val="150000"/>
              </a:lnSpc>
              <a:buFont typeface="Wingdings" pitchFamily="2" charset="2"/>
              <a:buChar char="Ø"/>
            </a:pPr>
            <a:endParaRPr lang="en-IN" sz="2400" dirty="0"/>
          </a:p>
        </p:txBody>
      </p:sp>
    </p:spTree>
    <p:extLst>
      <p:ext uri="{BB962C8B-B14F-4D97-AF65-F5344CB8AC3E}">
        <p14:creationId xmlns:p14="http://schemas.microsoft.com/office/powerpoint/2010/main" val="156003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a:t>…</a:t>
            </a:r>
            <a:endParaRPr lang="en-IN" dirty="0"/>
          </a:p>
        </p:txBody>
      </p:sp>
      <p:sp>
        <p:nvSpPr>
          <p:cNvPr id="3" name="Content Placeholder 2"/>
          <p:cNvSpPr>
            <a:spLocks noGrp="1"/>
          </p:cNvSpPr>
          <p:nvPr>
            <p:ph idx="1"/>
          </p:nvPr>
        </p:nvSpPr>
        <p:spPr/>
        <p:txBody>
          <a:bodyPr/>
          <a:lstStyle/>
          <a:p>
            <a:r>
              <a:rPr lang="en-IN" dirty="0"/>
              <a:t>Lower prices cause the real value of the fixed dollar assets (money, savings deposits, bonds, etc.) to rise. </a:t>
            </a:r>
          </a:p>
          <a:p>
            <a:r>
              <a:rPr lang="en-IN" dirty="0"/>
              <a:t>This would cause the owners of such assets to be less anxious to build up such assets.</a:t>
            </a:r>
          </a:p>
          <a:p>
            <a:r>
              <a:rPr lang="en-IN" dirty="0"/>
              <a:t>They tend to increase their consumption from their current incomes and decrease their savings.</a:t>
            </a:r>
          </a:p>
          <a:p>
            <a:r>
              <a:rPr lang="en-IN" dirty="0"/>
              <a:t>This would cause rightward shift in the IS curves. </a:t>
            </a:r>
          </a:p>
          <a:p>
            <a:r>
              <a:rPr lang="en-IN" dirty="0"/>
              <a:t>New AD curve can be derived towards the right of the previous one.</a:t>
            </a:r>
          </a:p>
          <a:p>
            <a:r>
              <a:rPr lang="en-IN" dirty="0"/>
              <a:t>Hence, full employment equilibrium income can be attained. </a:t>
            </a:r>
          </a:p>
        </p:txBody>
      </p:sp>
    </p:spTree>
    <p:extLst>
      <p:ext uri="{BB962C8B-B14F-4D97-AF65-F5344CB8AC3E}">
        <p14:creationId xmlns:p14="http://schemas.microsoft.com/office/powerpoint/2010/main" val="59548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36" y="6356023"/>
            <a:ext cx="4657750" cy="369332"/>
          </a:xfrm>
          <a:prstGeom prst="rect">
            <a:avLst/>
          </a:prstGeom>
        </p:spPr>
        <p:txBody>
          <a:bodyPr wrap="none">
            <a:spAutoFit/>
          </a:bodyPr>
          <a:lstStyle/>
          <a:p>
            <a:r>
              <a:rPr lang="en-IN" b="1" dirty="0"/>
              <a:t>Figure  – Full Employment via the </a:t>
            </a:r>
            <a:r>
              <a:rPr lang="en-IN" b="1" dirty="0" err="1"/>
              <a:t>Pigou</a:t>
            </a:r>
            <a:r>
              <a:rPr lang="en-IN" b="1" dirty="0"/>
              <a:t> Effect</a:t>
            </a:r>
          </a:p>
        </p:txBody>
      </p:sp>
      <p:pic>
        <p:nvPicPr>
          <p:cNvPr id="3" name="Picture 2"/>
          <p:cNvPicPr>
            <a:picLocks noChangeAspect="1"/>
          </p:cNvPicPr>
          <p:nvPr/>
        </p:nvPicPr>
        <p:blipFill>
          <a:blip r:embed="rId2"/>
          <a:stretch>
            <a:fillRect/>
          </a:stretch>
        </p:blipFill>
        <p:spPr>
          <a:xfrm>
            <a:off x="464694" y="448138"/>
            <a:ext cx="11558569" cy="3410474"/>
          </a:xfrm>
          <a:prstGeom prst="rect">
            <a:avLst/>
          </a:prstGeom>
        </p:spPr>
      </p:pic>
      <p:pic>
        <p:nvPicPr>
          <p:cNvPr id="4" name="Picture 3"/>
          <p:cNvPicPr>
            <a:picLocks noChangeAspect="1"/>
          </p:cNvPicPr>
          <p:nvPr/>
        </p:nvPicPr>
        <p:blipFill>
          <a:blip r:embed="rId3"/>
          <a:stretch>
            <a:fillRect/>
          </a:stretch>
        </p:blipFill>
        <p:spPr>
          <a:xfrm>
            <a:off x="0" y="3151397"/>
            <a:ext cx="12192000" cy="3204434"/>
          </a:xfrm>
          <a:prstGeom prst="rect">
            <a:avLst/>
          </a:prstGeom>
        </p:spPr>
      </p:pic>
    </p:spTree>
    <p:extLst>
      <p:ext uri="{BB962C8B-B14F-4D97-AF65-F5344CB8AC3E}">
        <p14:creationId xmlns:p14="http://schemas.microsoft.com/office/powerpoint/2010/main" val="253520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Counter-Arguments to Pigou Effect</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As price falls, while the real value of the fixed dollar assets for the creditors increases, it tends to fall for the debtors.</a:t>
            </a:r>
          </a:p>
          <a:p>
            <a:pPr lvl="1"/>
            <a:r>
              <a:rPr lang="en-IN" dirty="0"/>
              <a:t>The rise in APC of the creditors can be upset by the fall in APC by the debtors.</a:t>
            </a:r>
          </a:p>
          <a:p>
            <a:pPr lvl="1"/>
            <a:r>
              <a:rPr lang="en-IN" dirty="0"/>
              <a:t>However, if the fixed dollar obligations are of the government, the increase in the real value of the government obligation may not lead to fall in government expenditure. </a:t>
            </a:r>
          </a:p>
          <a:p>
            <a:pPr>
              <a:buFont typeface="Wingdings" panose="05000000000000000000" pitchFamily="2" charset="2"/>
              <a:buChar char="Ø"/>
            </a:pPr>
            <a:r>
              <a:rPr lang="en-IN" dirty="0"/>
              <a:t>How much fall in price is sufficient to achieve the rise in demand [(10% fall (mild deflation) vs 50% fall (hyper-deflation)]</a:t>
            </a:r>
          </a:p>
          <a:p>
            <a:pPr>
              <a:buFont typeface="Wingdings" panose="05000000000000000000" pitchFamily="2" charset="2"/>
              <a:buChar char="Ø"/>
            </a:pPr>
            <a:r>
              <a:rPr lang="en-IN" dirty="0"/>
              <a:t>Role of expectations </a:t>
            </a:r>
          </a:p>
          <a:p>
            <a:pPr>
              <a:buFont typeface="Wingdings" panose="05000000000000000000" pitchFamily="2" charset="2"/>
              <a:buChar char="Ø"/>
            </a:pPr>
            <a:r>
              <a:rPr lang="en-IN" dirty="0"/>
              <a:t>In case, the people view the fall in price as temporary and hence, the rise in the real value of the fixed dollar assets may be conceived as temporary.</a:t>
            </a:r>
          </a:p>
          <a:p>
            <a:pPr>
              <a:buFont typeface="Wingdings" panose="05000000000000000000" pitchFamily="2" charset="2"/>
              <a:buChar char="Ø"/>
            </a:pPr>
            <a:r>
              <a:rPr lang="en-IN" dirty="0"/>
              <a:t>The effect of the price fall on the private creditors and debtors may be cancelled out or private debtors may realize greater pain, while private creditors may not increase their consumption demand if the fall in price is temporary.    </a:t>
            </a:r>
          </a:p>
        </p:txBody>
      </p:sp>
    </p:spTree>
    <p:extLst>
      <p:ext uri="{BB962C8B-B14F-4D97-AF65-F5344CB8AC3E}">
        <p14:creationId xmlns:p14="http://schemas.microsoft.com/office/powerpoint/2010/main" val="3114580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95"/>
            <a:ext cx="12192000" cy="707886"/>
          </a:xfrm>
          <a:prstGeom prst="rect">
            <a:avLst/>
          </a:prstGeom>
          <a:solidFill>
            <a:schemeClr val="accent4">
              <a:lumMod val="40000"/>
              <a:lumOff val="60000"/>
            </a:schemeClr>
          </a:solidFill>
        </p:spPr>
        <p:txBody>
          <a:bodyPr wrap="square" rtlCol="0">
            <a:spAutoFit/>
          </a:bodyPr>
          <a:lstStyle/>
          <a:p>
            <a:r>
              <a:rPr lang="en-IN" sz="4000" b="1" dirty="0"/>
              <a:t>Wage–Price Flexibility and Other Effects</a:t>
            </a:r>
          </a:p>
        </p:txBody>
      </p:sp>
      <p:sp>
        <p:nvSpPr>
          <p:cNvPr id="2" name="Rectangle 1"/>
          <p:cNvSpPr/>
          <p:nvPr/>
        </p:nvSpPr>
        <p:spPr>
          <a:xfrm>
            <a:off x="495946" y="896919"/>
            <a:ext cx="11205274" cy="5170646"/>
          </a:xfrm>
          <a:prstGeom prst="rect">
            <a:avLst/>
          </a:prstGeom>
        </p:spPr>
        <p:txBody>
          <a:bodyPr wrap="square">
            <a:spAutoFit/>
          </a:bodyPr>
          <a:lstStyle/>
          <a:p>
            <a:pPr algn="just">
              <a:lnSpc>
                <a:spcPct val="150000"/>
              </a:lnSpc>
            </a:pPr>
            <a:r>
              <a:rPr lang="en-IN" sz="2800" b="1" dirty="0"/>
              <a:t>Income-Redistribution Effects </a:t>
            </a:r>
          </a:p>
          <a:p>
            <a:pPr marL="342900" indent="-342900" algn="just">
              <a:lnSpc>
                <a:spcPct val="150000"/>
              </a:lnSpc>
              <a:buFont typeface="Arial" panose="020B0604020202020204" pitchFamily="34" charset="0"/>
              <a:buChar char="•"/>
            </a:pPr>
            <a:r>
              <a:rPr lang="en-IN" sz="2400" dirty="0"/>
              <a:t>Wage and Price deflation involves some redistribution of real income in favour of fixed-income groups.</a:t>
            </a:r>
          </a:p>
          <a:p>
            <a:pPr marL="342900" indent="-342900" algn="just">
              <a:lnSpc>
                <a:spcPct val="150000"/>
              </a:lnSpc>
              <a:buFont typeface="Arial" panose="020B0604020202020204" pitchFamily="34" charset="0"/>
              <a:buChar char="•"/>
            </a:pPr>
            <a:r>
              <a:rPr lang="en-IN" sz="2400" dirty="0"/>
              <a:t>The share of the total that goes to wage recipients will decrease, and the share going to recipients of interest, rents and pensions will increase. </a:t>
            </a:r>
          </a:p>
          <a:p>
            <a:pPr marL="342900" indent="-342900" algn="just">
              <a:lnSpc>
                <a:spcPct val="150000"/>
              </a:lnSpc>
              <a:buFont typeface="Arial" panose="020B0604020202020204" pitchFamily="34" charset="0"/>
              <a:buChar char="•"/>
            </a:pPr>
            <a:r>
              <a:rPr lang="en-IN" sz="2400" dirty="0"/>
              <a:t>The impact on the price fall on the income distribution flows is not yet clear. </a:t>
            </a:r>
          </a:p>
          <a:p>
            <a:pPr marL="342900" indent="-342900" algn="just">
              <a:lnSpc>
                <a:spcPct val="150000"/>
              </a:lnSpc>
              <a:buFont typeface="Arial" panose="020B0604020202020204" pitchFamily="34" charset="0"/>
              <a:buChar char="•"/>
            </a:pPr>
            <a:r>
              <a:rPr lang="en-IN" sz="2400" dirty="0"/>
              <a:t>To the extent, the redistribution of the income is in favour of the lower income groups, some rise in consumption is expected. </a:t>
            </a:r>
          </a:p>
          <a:p>
            <a:pPr marL="342900" indent="-342900" algn="just">
              <a:lnSpc>
                <a:spcPct val="150000"/>
              </a:lnSpc>
              <a:buFont typeface="Arial" panose="020B0604020202020204" pitchFamily="34" charset="0"/>
              <a:buChar char="•"/>
            </a:pPr>
            <a:r>
              <a:rPr lang="en-IN" sz="2400" dirty="0"/>
              <a:t>In the opposite case, there could be fall in consumption. </a:t>
            </a:r>
          </a:p>
        </p:txBody>
      </p:sp>
    </p:spTree>
    <p:extLst>
      <p:ext uri="{BB962C8B-B14F-4D97-AF65-F5344CB8AC3E}">
        <p14:creationId xmlns:p14="http://schemas.microsoft.com/office/powerpoint/2010/main" val="112615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2708" y="355070"/>
            <a:ext cx="8942521" cy="5816977"/>
          </a:xfrm>
          <a:prstGeom prst="rect">
            <a:avLst/>
          </a:prstGeom>
        </p:spPr>
        <p:txBody>
          <a:bodyPr wrap="square">
            <a:spAutoFit/>
          </a:bodyPr>
          <a:lstStyle/>
          <a:p>
            <a:pPr algn="just">
              <a:lnSpc>
                <a:spcPct val="150000"/>
              </a:lnSpc>
            </a:pPr>
            <a:r>
              <a:rPr lang="en-IN" sz="2800" b="1" dirty="0"/>
              <a:t>Tax and Transfer-Payment Effects  </a:t>
            </a:r>
          </a:p>
          <a:p>
            <a:pPr marL="342900" indent="-342900" algn="just">
              <a:lnSpc>
                <a:spcPct val="150000"/>
              </a:lnSpc>
              <a:buFont typeface="Arial" panose="020B0604020202020204" pitchFamily="34" charset="0"/>
              <a:buChar char="•"/>
            </a:pPr>
            <a:r>
              <a:rPr lang="en-IN" sz="2000" dirty="0"/>
              <a:t>Wage-price declines due to tax effect may be expected to favourably affect consumption.</a:t>
            </a:r>
          </a:p>
          <a:p>
            <a:pPr marL="342900" indent="-342900" algn="just">
              <a:lnSpc>
                <a:spcPct val="150000"/>
              </a:lnSpc>
              <a:buFont typeface="Arial" panose="020B0604020202020204" pitchFamily="34" charset="0"/>
              <a:buChar char="•"/>
            </a:pPr>
            <a:r>
              <a:rPr lang="en-IN" sz="2000" dirty="0"/>
              <a:t>With</a:t>
            </a:r>
            <a:r>
              <a:rPr lang="en-IN" sz="2000" b="1" dirty="0"/>
              <a:t> </a:t>
            </a:r>
            <a:r>
              <a:rPr lang="en-IN" sz="2000" dirty="0"/>
              <a:t>the progressive income tax, deflation automatically shifts the taxpayers into lower brackets and reduces the fraction of their real income that is paid in income taxes.</a:t>
            </a:r>
          </a:p>
          <a:p>
            <a:pPr marL="342900" indent="-342900" algn="just">
              <a:lnSpc>
                <a:spcPct val="150000"/>
              </a:lnSpc>
              <a:buFont typeface="Arial" panose="020B0604020202020204" pitchFamily="34" charset="0"/>
              <a:buChar char="•"/>
            </a:pPr>
            <a:r>
              <a:rPr lang="en-IN" sz="2000" dirty="0"/>
              <a:t> This increases both disposable income and consumption.</a:t>
            </a:r>
          </a:p>
          <a:p>
            <a:pPr marL="342900" indent="-342900" algn="just">
              <a:lnSpc>
                <a:spcPct val="150000"/>
              </a:lnSpc>
              <a:buFont typeface="Arial" panose="020B0604020202020204" pitchFamily="34" charset="0"/>
              <a:buChar char="•"/>
            </a:pPr>
            <a:r>
              <a:rPr lang="en-IN" sz="2000" dirty="0"/>
              <a:t>As some transfer payments are in fixed dollar terms, a price fall raises the real income of the recipients. </a:t>
            </a:r>
          </a:p>
          <a:p>
            <a:pPr marL="342900" indent="-342900" algn="just">
              <a:lnSpc>
                <a:spcPct val="150000"/>
              </a:lnSpc>
              <a:buFont typeface="Arial" panose="020B0604020202020204" pitchFamily="34" charset="0"/>
              <a:buChar char="•"/>
            </a:pPr>
            <a:r>
              <a:rPr lang="en-IN" sz="2000" dirty="0"/>
              <a:t>Counter-argument:</a:t>
            </a:r>
          </a:p>
          <a:p>
            <a:pPr marL="800100" lvl="1" indent="-342900" algn="just">
              <a:lnSpc>
                <a:spcPct val="150000"/>
              </a:lnSpc>
              <a:buFont typeface="Arial" panose="020B0604020202020204" pitchFamily="34" charset="0"/>
              <a:buChar char="•"/>
            </a:pPr>
            <a:r>
              <a:rPr lang="en-IN" sz="2000" dirty="0"/>
              <a:t>Instead of wage-price cut, there can be directly fiscal expansion, which could serve the same purpose. </a:t>
            </a:r>
          </a:p>
        </p:txBody>
      </p:sp>
    </p:spTree>
    <p:extLst>
      <p:ext uri="{BB962C8B-B14F-4D97-AF65-F5344CB8AC3E}">
        <p14:creationId xmlns:p14="http://schemas.microsoft.com/office/powerpoint/2010/main" val="8308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endParaRPr lang="en-IN" sz="4000" b="1" dirty="0"/>
          </a:p>
        </p:txBody>
      </p:sp>
      <p:sp>
        <p:nvSpPr>
          <p:cNvPr id="2" name="Rectangle 1"/>
          <p:cNvSpPr/>
          <p:nvPr/>
        </p:nvSpPr>
        <p:spPr>
          <a:xfrm>
            <a:off x="790414" y="855976"/>
            <a:ext cx="10647335" cy="4247317"/>
          </a:xfrm>
          <a:prstGeom prst="rect">
            <a:avLst/>
          </a:prstGeom>
        </p:spPr>
        <p:txBody>
          <a:bodyPr wrap="square">
            <a:spAutoFit/>
          </a:bodyPr>
          <a:lstStyle/>
          <a:p>
            <a:pPr algn="just">
              <a:lnSpc>
                <a:spcPct val="150000"/>
              </a:lnSpc>
            </a:pPr>
            <a:r>
              <a:rPr lang="en-IN" sz="2800" b="1" dirty="0"/>
              <a:t>Foreign Trade Effects  </a:t>
            </a:r>
          </a:p>
          <a:p>
            <a:pPr marL="457200" indent="-457200" algn="just">
              <a:lnSpc>
                <a:spcPct val="150000"/>
              </a:lnSpc>
              <a:buFont typeface="Wingdings" panose="05000000000000000000" pitchFamily="2" charset="2"/>
              <a:buChar char="§"/>
            </a:pPr>
            <a:r>
              <a:rPr lang="en-IN" sz="2800" b="1" dirty="0"/>
              <a:t> </a:t>
            </a:r>
            <a:r>
              <a:rPr lang="en-IN" sz="2400" dirty="0"/>
              <a:t>A decline in a country’s prices relative to the level of prices in other countries encourages exports and discourages imports.</a:t>
            </a:r>
          </a:p>
          <a:p>
            <a:pPr marL="457200" indent="-457200" algn="just">
              <a:lnSpc>
                <a:spcPct val="150000"/>
              </a:lnSpc>
              <a:buFont typeface="Wingdings" panose="05000000000000000000" pitchFamily="2" charset="2"/>
              <a:buChar char="§"/>
            </a:pPr>
            <a:r>
              <a:rPr lang="en-IN" sz="2400" dirty="0"/>
              <a:t>This increases the net export component of the aggregate spending. </a:t>
            </a:r>
          </a:p>
          <a:p>
            <a:pPr marL="457200" indent="-457200" algn="just">
              <a:lnSpc>
                <a:spcPct val="150000"/>
              </a:lnSpc>
              <a:buFont typeface="Wingdings" panose="05000000000000000000" pitchFamily="2" charset="2"/>
              <a:buChar char="§"/>
            </a:pPr>
            <a:r>
              <a:rPr lang="en-IN" sz="2400" dirty="0"/>
              <a:t>A rise in the (X-M) will shift the  IS function to the right.</a:t>
            </a:r>
          </a:p>
          <a:p>
            <a:pPr algn="just">
              <a:lnSpc>
                <a:spcPct val="150000"/>
              </a:lnSpc>
            </a:pPr>
            <a:endParaRPr lang="en-IN" sz="2400" dirty="0"/>
          </a:p>
          <a:p>
            <a:pPr algn="just">
              <a:lnSpc>
                <a:spcPct val="150000"/>
              </a:lnSpc>
            </a:pPr>
            <a:endParaRPr lang="en-IN" sz="2800" b="1" dirty="0"/>
          </a:p>
        </p:txBody>
      </p:sp>
    </p:spTree>
    <p:extLst>
      <p:ext uri="{BB962C8B-B14F-4D97-AF65-F5344CB8AC3E}">
        <p14:creationId xmlns:p14="http://schemas.microsoft.com/office/powerpoint/2010/main" val="405071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323439"/>
          </a:xfrm>
          <a:prstGeom prst="rect">
            <a:avLst/>
          </a:prstGeom>
          <a:solidFill>
            <a:schemeClr val="accent4">
              <a:lumMod val="40000"/>
              <a:lumOff val="60000"/>
            </a:schemeClr>
          </a:solidFill>
        </p:spPr>
        <p:txBody>
          <a:bodyPr wrap="square" rtlCol="0">
            <a:spAutoFit/>
          </a:bodyPr>
          <a:lstStyle/>
          <a:p>
            <a:r>
              <a:rPr lang="en-IN" sz="4000" b="1" dirty="0"/>
              <a:t>Monetary – Fiscal Policies and the Full </a:t>
            </a:r>
            <a:r>
              <a:rPr lang="en-IN" sz="4000" b="1"/>
              <a:t>Employment Equilibrium</a:t>
            </a:r>
            <a:endParaRPr lang="en-IN" sz="4000" b="1" dirty="0"/>
          </a:p>
        </p:txBody>
      </p:sp>
      <p:sp>
        <p:nvSpPr>
          <p:cNvPr id="3" name="Rectangle 2"/>
          <p:cNvSpPr/>
          <p:nvPr/>
        </p:nvSpPr>
        <p:spPr>
          <a:xfrm>
            <a:off x="554636" y="1364105"/>
            <a:ext cx="10568066" cy="3970318"/>
          </a:xfrm>
          <a:prstGeom prst="rect">
            <a:avLst/>
          </a:prstGeom>
        </p:spPr>
        <p:txBody>
          <a:bodyPr wrap="square">
            <a:spAutoFit/>
          </a:bodyPr>
          <a:lstStyle/>
          <a:p>
            <a:pPr algn="just">
              <a:lnSpc>
                <a:spcPct val="150000"/>
              </a:lnSpc>
            </a:pPr>
            <a:r>
              <a:rPr lang="en-IN" sz="2400" dirty="0"/>
              <a:t>Here, the AS curve is upward to the right. Shifts in the AD curve produced by shifts in the LM and IS curves affect not only the output level but also the price level.</a:t>
            </a:r>
          </a:p>
          <a:p>
            <a:pPr algn="just">
              <a:lnSpc>
                <a:spcPct val="150000"/>
              </a:lnSpc>
            </a:pPr>
            <a:endParaRPr lang="en-IN" sz="2400" dirty="0"/>
          </a:p>
          <a:p>
            <a:pPr algn="just">
              <a:lnSpc>
                <a:spcPct val="150000"/>
              </a:lnSpc>
            </a:pPr>
            <a:r>
              <a:rPr lang="en-IN" sz="2400" dirty="0"/>
              <a:t>The positions of the IS and LM  curves are affected by the changes in the price level, to trace the process by which monetary and fiscal policies raise the level of output, allowance must be made for the changes in the price level that may occur as a result of these policies.</a:t>
            </a:r>
          </a:p>
        </p:txBody>
      </p:sp>
    </p:spTree>
    <p:extLst>
      <p:ext uri="{BB962C8B-B14F-4D97-AF65-F5344CB8AC3E}">
        <p14:creationId xmlns:p14="http://schemas.microsoft.com/office/powerpoint/2010/main" val="143938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endParaRPr lang="en-IN" sz="4000" b="1" dirty="0"/>
          </a:p>
        </p:txBody>
      </p:sp>
      <p:sp>
        <p:nvSpPr>
          <p:cNvPr id="5" name="Rectangle 4"/>
          <p:cNvSpPr/>
          <p:nvPr/>
        </p:nvSpPr>
        <p:spPr>
          <a:xfrm>
            <a:off x="0" y="6348147"/>
            <a:ext cx="11368585" cy="369332"/>
          </a:xfrm>
          <a:prstGeom prst="rect">
            <a:avLst/>
          </a:prstGeom>
        </p:spPr>
        <p:txBody>
          <a:bodyPr wrap="square">
            <a:spAutoFit/>
          </a:bodyPr>
          <a:lstStyle/>
          <a:p>
            <a:r>
              <a:rPr lang="en-IN" b="1"/>
              <a:t>Figure  </a:t>
            </a:r>
            <a:r>
              <a:rPr lang="en-IN" b="1" dirty="0"/>
              <a:t>– Monetary-Fiscal Policies and the Full Employment Equilibrium</a:t>
            </a:r>
          </a:p>
        </p:txBody>
      </p:sp>
      <p:pic>
        <p:nvPicPr>
          <p:cNvPr id="2" name="Picture 1"/>
          <p:cNvPicPr>
            <a:picLocks noChangeAspect="1"/>
          </p:cNvPicPr>
          <p:nvPr/>
        </p:nvPicPr>
        <p:blipFill>
          <a:blip r:embed="rId2"/>
          <a:stretch>
            <a:fillRect/>
          </a:stretch>
        </p:blipFill>
        <p:spPr>
          <a:xfrm>
            <a:off x="1" y="0"/>
            <a:ext cx="12192000" cy="5991367"/>
          </a:xfrm>
          <a:prstGeom prst="rect">
            <a:avLst/>
          </a:prstGeom>
        </p:spPr>
      </p:pic>
    </p:spTree>
    <p:extLst>
      <p:ext uri="{BB962C8B-B14F-4D97-AF65-F5344CB8AC3E}">
        <p14:creationId xmlns:p14="http://schemas.microsoft.com/office/powerpoint/2010/main" val="9159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Suggested Readings</a:t>
            </a:r>
          </a:p>
        </p:txBody>
      </p:sp>
      <p:sp>
        <p:nvSpPr>
          <p:cNvPr id="3" name="Content Placeholder 2"/>
          <p:cNvSpPr>
            <a:spLocks noGrp="1"/>
          </p:cNvSpPr>
          <p:nvPr>
            <p:ph idx="1"/>
          </p:nvPr>
        </p:nvSpPr>
        <p:spPr/>
        <p:txBody>
          <a:bodyPr/>
          <a:lstStyle/>
          <a:p>
            <a:r>
              <a:rPr lang="en-IN" dirty="0"/>
              <a:t>Macroeconomic Analysis: E Shapiro</a:t>
            </a:r>
          </a:p>
          <a:p>
            <a:r>
              <a:rPr lang="en-IN" dirty="0"/>
              <a:t>Macroeconomics: G S Gupta</a:t>
            </a:r>
          </a:p>
          <a:p>
            <a:r>
              <a:rPr lang="en-IN" dirty="0"/>
              <a:t>Macroeconomics: </a:t>
            </a:r>
            <a:r>
              <a:rPr lang="en-IN"/>
              <a:t>G Ackley</a:t>
            </a:r>
            <a:endParaRPr lang="en-IN" dirty="0"/>
          </a:p>
        </p:txBody>
      </p:sp>
    </p:spTree>
    <p:extLst>
      <p:ext uri="{BB962C8B-B14F-4D97-AF65-F5344CB8AC3E}">
        <p14:creationId xmlns:p14="http://schemas.microsoft.com/office/powerpoint/2010/main" val="105704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4910" y="0"/>
            <a:ext cx="11141613" cy="707886"/>
          </a:xfrm>
          <a:prstGeom prst="rect">
            <a:avLst/>
          </a:prstGeom>
          <a:solidFill>
            <a:schemeClr val="accent4">
              <a:lumMod val="40000"/>
              <a:lumOff val="60000"/>
            </a:schemeClr>
          </a:solidFill>
        </p:spPr>
        <p:txBody>
          <a:bodyPr wrap="square" rtlCol="0">
            <a:spAutoFit/>
          </a:bodyPr>
          <a:lstStyle/>
          <a:p>
            <a:r>
              <a:rPr lang="en-US" sz="4000" b="1" dirty="0"/>
              <a:t>Derivation AD Curve</a:t>
            </a:r>
            <a:endParaRPr lang="en-IN" sz="4000" b="1" dirty="0"/>
          </a:p>
        </p:txBody>
      </p:sp>
      <mc:AlternateContent xmlns:mc="http://schemas.openxmlformats.org/markup-compatibility/2006" xmlns:a14="http://schemas.microsoft.com/office/drawing/2010/main">
        <mc:Choice Requires="a14">
          <p:sp>
            <p:nvSpPr>
              <p:cNvPr id="2" name="Rectangle 1"/>
              <p:cNvSpPr/>
              <p:nvPr/>
            </p:nvSpPr>
            <p:spPr>
              <a:xfrm>
                <a:off x="929898" y="1139252"/>
                <a:ext cx="10342705" cy="5272405"/>
              </a:xfrm>
              <a:prstGeom prst="rect">
                <a:avLst/>
              </a:prstGeom>
            </p:spPr>
            <p:txBody>
              <a:bodyPr wrap="square">
                <a:spAutoFit/>
              </a:bodyPr>
              <a:lstStyle/>
              <a:p>
                <a:pPr algn="just"/>
                <a:r>
                  <a:rPr lang="en-IN" sz="2400" dirty="0"/>
                  <a:t>AD equation under IS-LM is derived as </a:t>
                </a:r>
              </a:p>
              <a:p>
                <a:pPr algn="just"/>
                <a14:m>
                  <m:oMath xmlns:m="http://schemas.openxmlformats.org/officeDocument/2006/math">
                    <m:r>
                      <a:rPr lang="en-US" sz="2400" b="1" i="1">
                        <a:latin typeface="Cambria Math" panose="02040503050406030204" pitchFamily="18" charset="0"/>
                      </a:rPr>
                      <m:t>𝒀</m:t>
                    </m:r>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𝑨𝒐</m:t>
                        </m:r>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𝒅</m:t>
                            </m:r>
                          </m:num>
                          <m:den>
                            <m:r>
                              <a:rPr lang="en-US" sz="2400" b="1" i="1">
                                <a:latin typeface="Cambria Math" panose="02040503050406030204" pitchFamily="18" charset="0"/>
                              </a:rPr>
                              <m:t>𝒇</m:t>
                            </m:r>
                          </m:den>
                        </m:f>
                        <m:d>
                          <m:dPr>
                            <m:ctrlPr>
                              <a:rPr lang="en-US" sz="2400" b="1" i="1">
                                <a:latin typeface="Cambria Math" panose="02040503050406030204" pitchFamily="18" charset="0"/>
                              </a:rPr>
                            </m:ctrlPr>
                          </m:dPr>
                          <m:e>
                            <m:f>
                              <m:fPr>
                                <m:ctrlPr>
                                  <a:rPr lang="en-US" sz="2400" b="1" i="1">
                                    <a:latin typeface="Cambria Math" panose="02040503050406030204" pitchFamily="18" charset="0"/>
                                  </a:rPr>
                                </m:ctrlPr>
                              </m:fPr>
                              <m:num>
                                <m:r>
                                  <a:rPr lang="en-US" sz="2400" b="1" i="1">
                                    <a:latin typeface="Cambria Math" panose="02040503050406030204" pitchFamily="18" charset="0"/>
                                  </a:rPr>
                                  <m:t>𝑴𝒐</m:t>
                                </m:r>
                              </m:num>
                              <m:den>
                                <m:r>
                                  <a:rPr lang="en-US" sz="2400" b="1" i="1">
                                    <a:latin typeface="Cambria Math" panose="02040503050406030204" pitchFamily="18" charset="0"/>
                                  </a:rPr>
                                  <m:t>𝑷</m:t>
                                </m:r>
                              </m:den>
                            </m:f>
                          </m:e>
                        </m:d>
                      </m:num>
                      <m:den>
                        <m:f>
                          <m:fPr>
                            <m:ctrlPr>
                              <a:rPr lang="en-US" sz="2400" b="1" i="1">
                                <a:latin typeface="Cambria Math" panose="02040503050406030204" pitchFamily="18" charset="0"/>
                              </a:rPr>
                            </m:ctrlPr>
                          </m:fPr>
                          <m:num>
                            <m:r>
                              <a:rPr lang="en-US" sz="2400" b="1" i="1">
                                <a:latin typeface="Cambria Math" panose="02040503050406030204" pitchFamily="18" charset="0"/>
                              </a:rPr>
                              <m:t>𝟏</m:t>
                            </m:r>
                          </m:num>
                          <m:den>
                            <m:r>
                              <a:rPr lang="en-US" sz="2400" b="1" i="1">
                                <a:latin typeface="Cambria Math" panose="02040503050406030204" pitchFamily="18" charset="0"/>
                              </a:rPr>
                              <m:t>𝒌</m:t>
                            </m:r>
                          </m:den>
                        </m:f>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𝒅𝒆</m:t>
                            </m:r>
                          </m:num>
                          <m:den>
                            <m:r>
                              <a:rPr lang="en-US" sz="2400" b="1" i="1">
                                <a:latin typeface="Cambria Math" panose="02040503050406030204" pitchFamily="18" charset="0"/>
                              </a:rPr>
                              <m:t>𝒇</m:t>
                            </m:r>
                          </m:den>
                        </m:f>
                      </m:den>
                    </m:f>
                  </m:oMath>
                </a14:m>
                <a:r>
                  <a:rPr lang="en-IN" sz="2400" dirty="0"/>
                  <a:t>           ………………………. (1) </a:t>
                </a:r>
              </a:p>
              <a:p>
                <a:pPr algn="just"/>
                <a:r>
                  <a:rPr lang="en-IN" sz="2400" dirty="0"/>
                  <a:t>Here if P is assumed to be variable, the equation 1 does not determine equilibrium Y. </a:t>
                </a:r>
              </a:p>
              <a:p>
                <a:pPr marL="342900" indent="-342900" algn="just">
                  <a:buFont typeface="Arial" panose="020B0604020202020204" pitchFamily="34" charset="0"/>
                  <a:buChar char="•"/>
                </a:pPr>
                <a:r>
                  <a:rPr lang="en-IN" sz="2400" dirty="0"/>
                  <a:t>It provides AD equation which gives the menu of real income and general price level at each combination of which the goods and money market are simultaneously in equilibrium. </a:t>
                </a:r>
              </a:p>
              <a:p>
                <a:pPr marL="342900" indent="-342900" algn="just">
                  <a:buFont typeface="Arial" panose="020B0604020202020204" pitchFamily="34" charset="0"/>
                  <a:buChar char="•"/>
                </a:pPr>
                <a:r>
                  <a:rPr lang="en-IN" sz="2400" dirty="0"/>
                  <a:t>The IS-LM model is now incomplete as now it has one more endogenous variable (P) and that makes them exceed the number of independent variables.</a:t>
                </a:r>
              </a:p>
              <a:p>
                <a:pPr marL="342900" indent="-342900" algn="just">
                  <a:buFont typeface="Arial" panose="020B0604020202020204" pitchFamily="34" charset="0"/>
                  <a:buChar char="•"/>
                </a:pPr>
                <a:r>
                  <a:rPr lang="en-IN" sz="2400" dirty="0"/>
                  <a:t>P and Y are inversely related. </a:t>
                </a:r>
              </a:p>
              <a:p>
                <a:pPr marL="342900" indent="-342900" algn="just">
                  <a:buFont typeface="Arial" panose="020B0604020202020204" pitchFamily="34" charset="0"/>
                  <a:buChar char="•"/>
                </a:pPr>
                <a:r>
                  <a:rPr lang="en-IN" sz="2400" dirty="0"/>
                  <a:t>Hence AD curve is negatively sloped. </a:t>
                </a:r>
              </a:p>
              <a:p>
                <a:pPr algn="just">
                  <a:lnSpc>
                    <a:spcPct val="150000"/>
                  </a:lnSpc>
                </a:pPr>
                <a:endParaRPr lang="en-IN" sz="2400" dirty="0"/>
              </a:p>
            </p:txBody>
          </p:sp>
        </mc:Choice>
        <mc:Fallback xmlns="">
          <p:sp>
            <p:nvSpPr>
              <p:cNvPr id="2" name="Rectangle 1"/>
              <p:cNvSpPr>
                <a:spLocks noRot="1" noChangeAspect="1" noMove="1" noResize="1" noEditPoints="1" noAdjustHandles="1" noChangeArrowheads="1" noChangeShapeType="1" noTextEdit="1"/>
              </p:cNvSpPr>
              <p:nvPr/>
            </p:nvSpPr>
            <p:spPr>
              <a:xfrm>
                <a:off x="929898" y="1139252"/>
                <a:ext cx="10342705" cy="5272405"/>
              </a:xfrm>
              <a:prstGeom prst="rect">
                <a:avLst/>
              </a:prstGeom>
              <a:blipFill rotWithShape="0">
                <a:blip r:embed="rId2"/>
                <a:stretch>
                  <a:fillRect l="-943" t="-925" r="-884"/>
                </a:stretch>
              </a:blipFill>
            </p:spPr>
            <p:txBody>
              <a:bodyPr/>
              <a:lstStyle/>
              <a:p>
                <a:r>
                  <a:rPr lang="en-IN">
                    <a:noFill/>
                  </a:rPr>
                  <a:t> </a:t>
                </a:r>
              </a:p>
            </p:txBody>
          </p:sp>
        </mc:Fallback>
      </mc:AlternateContent>
    </p:spTree>
    <p:extLst>
      <p:ext uri="{BB962C8B-B14F-4D97-AF65-F5344CB8AC3E}">
        <p14:creationId xmlns:p14="http://schemas.microsoft.com/office/powerpoint/2010/main" val="406583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p>
        </p:txBody>
      </p:sp>
      <p:sp>
        <p:nvSpPr>
          <p:cNvPr id="3" name="Content Placeholder 2"/>
          <p:cNvSpPr>
            <a:spLocks noGrp="1"/>
          </p:cNvSpPr>
          <p:nvPr>
            <p:ph idx="1"/>
          </p:nvPr>
        </p:nvSpPr>
        <p:spPr/>
        <p:txBody>
          <a:bodyPr/>
          <a:lstStyle/>
          <a:p>
            <a:r>
              <a:rPr lang="en-IN" dirty="0"/>
              <a:t>If AD curve is perfectly inelastic (e =0): Keynesian</a:t>
            </a:r>
          </a:p>
          <a:p>
            <a:pPr lvl="1"/>
            <a:r>
              <a:rPr lang="en-IN" dirty="0"/>
              <a:t>Here neither IS nor LM curve shifts with changes in the price level.</a:t>
            </a:r>
          </a:p>
          <a:p>
            <a:pPr lvl="1"/>
            <a:r>
              <a:rPr lang="en-IN" dirty="0"/>
              <a:t>If total nominal spending increases or decreases proportionality with any rise or fall in the price level, the total real spending is unchanged. </a:t>
            </a:r>
          </a:p>
          <a:p>
            <a:r>
              <a:rPr lang="en-IN" dirty="0"/>
              <a:t>If AD curve is less than perfectly elastic (downward sloping) (elasticity varies at each point) </a:t>
            </a:r>
          </a:p>
          <a:p>
            <a:pPr lvl="1"/>
            <a:r>
              <a:rPr lang="en-IN" dirty="0"/>
              <a:t>Changes in price level lead to shifts in IS &amp; LM curves: More demanded at lower prices and vice versa. </a:t>
            </a:r>
          </a:p>
          <a:p>
            <a:r>
              <a:rPr lang="en-IN" dirty="0"/>
              <a:t>If AD curve is a rectangular hyperbola (e=1): Classical  (MV = PY)</a:t>
            </a:r>
          </a:p>
        </p:txBody>
      </p:sp>
    </p:spTree>
    <p:extLst>
      <p:ext uri="{BB962C8B-B14F-4D97-AF65-F5344CB8AC3E}">
        <p14:creationId xmlns:p14="http://schemas.microsoft.com/office/powerpoint/2010/main" val="203485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accent4">
              <a:lumMod val="40000"/>
              <a:lumOff val="60000"/>
            </a:schemeClr>
          </a:solidFill>
        </p:spPr>
        <p:txBody>
          <a:bodyPr wrap="square" rtlCol="0">
            <a:spAutoFit/>
          </a:bodyPr>
          <a:lstStyle/>
          <a:p>
            <a:r>
              <a:rPr lang="en-IN" sz="4000" b="1" dirty="0"/>
              <a:t>Derivation of the AD Curve </a:t>
            </a:r>
          </a:p>
        </p:txBody>
      </p:sp>
      <mc:AlternateContent xmlns:mc="http://schemas.openxmlformats.org/markup-compatibility/2006" xmlns:a14="http://schemas.microsoft.com/office/drawing/2010/main">
        <mc:Choice Requires="a14">
          <p:sp>
            <p:nvSpPr>
              <p:cNvPr id="5" name="Rectangle 4"/>
              <p:cNvSpPr/>
              <p:nvPr/>
            </p:nvSpPr>
            <p:spPr>
              <a:xfrm>
                <a:off x="4817093" y="1488282"/>
                <a:ext cx="5602070" cy="1754326"/>
              </a:xfrm>
              <a:prstGeom prst="rect">
                <a:avLst/>
              </a:prstGeom>
            </p:spPr>
            <p:txBody>
              <a:bodyPr wrap="square">
                <a:spAutoFit/>
              </a:bodyPr>
              <a:lstStyle/>
              <a:p>
                <a:r>
                  <a:rPr lang="en-IN" b="1" dirty="0"/>
                  <a:t>Equilibrium in the Keynesian Model: </a:t>
                </a:r>
              </a:p>
              <a:p>
                <a:r>
                  <a:rPr lang="en-IN" dirty="0"/>
                  <a:t>Here we assume  </a:t>
                </a:r>
                <a14:m>
                  <m:oMath xmlns:m="http://schemas.openxmlformats.org/officeDocument/2006/math">
                    <m:r>
                      <a:rPr lang="en-IN" i="1" dirty="0" smtClean="0">
                        <a:latin typeface="Cambria Math" panose="02040503050406030204" pitchFamily="18" charset="0"/>
                      </a:rPr>
                      <m:t>𝑝</m:t>
                    </m:r>
                    <m:r>
                      <a:rPr lang="en-IN" i="1" dirty="0" smtClean="0">
                        <a:latin typeface="Cambria Math" panose="02040503050406030204" pitchFamily="18" charset="0"/>
                      </a:rPr>
                      <m:t>5−</m:t>
                    </m:r>
                    <m:r>
                      <a:rPr lang="en-IN" i="1" dirty="0" smtClean="0">
                        <a:latin typeface="Cambria Math" panose="02040503050406030204" pitchFamily="18" charset="0"/>
                      </a:rPr>
                      <m:t>𝑝</m:t>
                    </m:r>
                    <m:r>
                      <a:rPr lang="en-IN" i="1" dirty="0" smtClean="0">
                        <a:latin typeface="Cambria Math" panose="02040503050406030204" pitchFamily="18" charset="0"/>
                      </a:rPr>
                      <m:t>4 = </m:t>
                    </m:r>
                    <m:r>
                      <a:rPr lang="en-IN" i="1" dirty="0" smtClean="0">
                        <a:latin typeface="Cambria Math" panose="02040503050406030204" pitchFamily="18" charset="0"/>
                      </a:rPr>
                      <m:t>𝑝</m:t>
                    </m:r>
                    <m:r>
                      <a:rPr lang="en-IN" i="1" dirty="0" smtClean="0">
                        <a:latin typeface="Cambria Math" panose="02040503050406030204" pitchFamily="18" charset="0"/>
                      </a:rPr>
                      <m:t>4−</m:t>
                    </m:r>
                    <m:r>
                      <a:rPr lang="en-IN" i="1" dirty="0" smtClean="0">
                        <a:latin typeface="Cambria Math" panose="02040503050406030204" pitchFamily="18" charset="0"/>
                      </a:rPr>
                      <m:t>𝑝</m:t>
                    </m:r>
                    <m:r>
                      <a:rPr lang="en-IN" i="1" dirty="0" smtClean="0">
                        <a:latin typeface="Cambria Math" panose="02040503050406030204" pitchFamily="18" charset="0"/>
                      </a:rPr>
                      <m:t>3 = </m:t>
                    </m:r>
                    <m:r>
                      <a:rPr lang="en-IN" i="1" dirty="0" smtClean="0">
                        <a:latin typeface="Cambria Math" panose="02040503050406030204" pitchFamily="18" charset="0"/>
                      </a:rPr>
                      <m:t>𝑝</m:t>
                    </m:r>
                    <m:r>
                      <a:rPr lang="en-IN" i="1" dirty="0" smtClean="0">
                        <a:latin typeface="Cambria Math" panose="02040503050406030204" pitchFamily="18" charset="0"/>
                      </a:rPr>
                      <m:t>3−</m:t>
                    </m:r>
                    <m:r>
                      <a:rPr lang="en-IN" i="1" dirty="0" smtClean="0">
                        <a:latin typeface="Cambria Math" panose="02040503050406030204" pitchFamily="18" charset="0"/>
                      </a:rPr>
                      <m:t>𝑝</m:t>
                    </m:r>
                    <m:r>
                      <a:rPr lang="en-IN" i="1" dirty="0" smtClean="0">
                        <a:latin typeface="Cambria Math" panose="02040503050406030204" pitchFamily="18" charset="0"/>
                      </a:rPr>
                      <m:t>2 = </m:t>
                    </m:r>
                    <m:r>
                      <a:rPr lang="en-IN" i="1" dirty="0" smtClean="0">
                        <a:latin typeface="Cambria Math" panose="02040503050406030204" pitchFamily="18" charset="0"/>
                      </a:rPr>
                      <m:t>𝑝</m:t>
                    </m:r>
                    <m:r>
                      <a:rPr lang="en-IN" i="1" dirty="0" smtClean="0">
                        <a:latin typeface="Cambria Math" panose="02040503050406030204" pitchFamily="18" charset="0"/>
                      </a:rPr>
                      <m:t>2−</m:t>
                    </m:r>
                    <m:r>
                      <a:rPr lang="en-IN" i="1" dirty="0" smtClean="0">
                        <a:latin typeface="Cambria Math" panose="02040503050406030204" pitchFamily="18" charset="0"/>
                      </a:rPr>
                      <m:t>𝑝</m:t>
                    </m:r>
                    <m:r>
                      <a:rPr lang="en-IN" i="1" dirty="0" smtClean="0">
                        <a:latin typeface="Cambria Math" panose="02040503050406030204" pitchFamily="18" charset="0"/>
                      </a:rPr>
                      <m:t>1</m:t>
                    </m:r>
                  </m:oMath>
                </a14:m>
                <a:endParaRPr lang="en-IN" dirty="0"/>
              </a:p>
              <a:p>
                <a:r>
                  <a:rPr lang="en-IN" dirty="0"/>
                  <a:t>With the fall in price level, apart from the liquidity trap range, at each interest rate, the Y value indicated by successive LMs are higher than the preceding ones. </a:t>
                </a:r>
              </a:p>
            </p:txBody>
          </p:sp>
        </mc:Choice>
        <mc:Fallback xmlns="">
          <p:sp>
            <p:nvSpPr>
              <p:cNvPr id="5" name="Rectangle 4"/>
              <p:cNvSpPr>
                <a:spLocks noRot="1" noChangeAspect="1" noMove="1" noResize="1" noEditPoints="1" noAdjustHandles="1" noChangeArrowheads="1" noChangeShapeType="1" noTextEdit="1"/>
              </p:cNvSpPr>
              <p:nvPr/>
            </p:nvSpPr>
            <p:spPr>
              <a:xfrm>
                <a:off x="4817093" y="1488282"/>
                <a:ext cx="5602070" cy="1754326"/>
              </a:xfrm>
              <a:prstGeom prst="rect">
                <a:avLst/>
              </a:prstGeom>
              <a:blipFill rotWithShape="0">
                <a:blip r:embed="rId2"/>
                <a:stretch>
                  <a:fillRect l="-871" t="-1736" b="-4514"/>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104502" y="3629631"/>
            <a:ext cx="4981303" cy="2962758"/>
          </a:xfrm>
          <a:prstGeom prst="rect">
            <a:avLst/>
          </a:prstGeom>
        </p:spPr>
      </p:pic>
      <p:pic>
        <p:nvPicPr>
          <p:cNvPr id="7" name="Picture 6"/>
          <p:cNvPicPr>
            <a:picLocks noChangeAspect="1"/>
          </p:cNvPicPr>
          <p:nvPr/>
        </p:nvPicPr>
        <p:blipFill>
          <a:blip r:embed="rId4"/>
          <a:stretch>
            <a:fillRect/>
          </a:stretch>
        </p:blipFill>
        <p:spPr>
          <a:xfrm>
            <a:off x="1102653" y="929115"/>
            <a:ext cx="2984999" cy="2313493"/>
          </a:xfrm>
          <a:prstGeom prst="rect">
            <a:avLst/>
          </a:prstGeom>
        </p:spPr>
      </p:pic>
    </p:spTree>
    <p:extLst>
      <p:ext uri="{BB962C8B-B14F-4D97-AF65-F5344CB8AC3E}">
        <p14:creationId xmlns:p14="http://schemas.microsoft.com/office/powerpoint/2010/main" val="293053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Process of deriving Downward sloping AD Curve </a:t>
            </a:r>
          </a:p>
        </p:txBody>
      </p:sp>
      <p:sp>
        <p:nvSpPr>
          <p:cNvPr id="3" name="Content Placeholder 2"/>
          <p:cNvSpPr>
            <a:spLocks noGrp="1"/>
          </p:cNvSpPr>
          <p:nvPr>
            <p:ph idx="1"/>
          </p:nvPr>
        </p:nvSpPr>
        <p:spPr>
          <a:xfrm>
            <a:off x="838200" y="1825624"/>
            <a:ext cx="10515600" cy="4096205"/>
          </a:xfrm>
        </p:spPr>
        <p:txBody>
          <a:bodyPr>
            <a:normAutofit fontScale="70000" lnSpcReduction="20000"/>
          </a:bodyPr>
          <a:lstStyle/>
          <a:p>
            <a:r>
              <a:rPr lang="en-IN" dirty="0"/>
              <a:t>The decrease in price causes a shift in the LM curve. </a:t>
            </a:r>
          </a:p>
          <a:p>
            <a:r>
              <a:rPr lang="en-IN" dirty="0"/>
              <a:t>The adjustment of Y and r is not instantaneous.</a:t>
            </a:r>
          </a:p>
          <a:p>
            <a:r>
              <a:rPr lang="en-IN" b="1" dirty="0"/>
              <a:t>Example: under Part A of the previous diagram</a:t>
            </a:r>
          </a:p>
          <a:p>
            <a:pPr lvl="1"/>
            <a:r>
              <a:rPr lang="en-IN" dirty="0"/>
              <a:t>Suppose price falls from P5 to P4.</a:t>
            </a:r>
          </a:p>
          <a:p>
            <a:pPr lvl="1"/>
            <a:r>
              <a:rPr lang="en-IN" dirty="0"/>
              <a:t>LM4 becomes the new LM curve. </a:t>
            </a:r>
          </a:p>
          <a:p>
            <a:pPr lvl="1"/>
            <a:r>
              <a:rPr lang="en-IN" dirty="0"/>
              <a:t>At the existing combination of Y1 and r5, people like to hold more money than what they wish to hold. </a:t>
            </a:r>
          </a:p>
          <a:p>
            <a:pPr lvl="1"/>
            <a:r>
              <a:rPr lang="en-IN" dirty="0"/>
              <a:t>This is because, r5 lies towards the left of the LM4. </a:t>
            </a:r>
          </a:p>
          <a:p>
            <a:pPr lvl="1"/>
            <a:r>
              <a:rPr lang="en-IN" dirty="0"/>
              <a:t>The excess real balances spill over into purchase of bonds.</a:t>
            </a:r>
          </a:p>
          <a:p>
            <a:pPr lvl="1"/>
            <a:r>
              <a:rPr lang="en-IN" dirty="0"/>
              <a:t>This would bid up the bond prices and lower the interest rate.</a:t>
            </a:r>
          </a:p>
          <a:p>
            <a:pPr lvl="1"/>
            <a:r>
              <a:rPr lang="en-IN" dirty="0"/>
              <a:t>With lower r, investment will rise leading to increase in total demand for goods. </a:t>
            </a:r>
          </a:p>
          <a:p>
            <a:pPr lvl="1"/>
            <a:r>
              <a:rPr lang="en-IN" dirty="0"/>
              <a:t>Once the adjustment is complete, the increase in real money supply due to decrease in price ceases to be an excess supply. </a:t>
            </a:r>
          </a:p>
          <a:p>
            <a:pPr lvl="1"/>
            <a:r>
              <a:rPr lang="en-IN" dirty="0"/>
              <a:t>A fall in r to r4 and rise in Y to Y2 tend to increase </a:t>
            </a:r>
            <a:r>
              <a:rPr lang="en-IN" dirty="0" err="1"/>
              <a:t>Md</a:t>
            </a:r>
            <a:r>
              <a:rPr lang="en-IN" dirty="0"/>
              <a:t> by just the amount equal to the increase in Ms. </a:t>
            </a:r>
          </a:p>
          <a:p>
            <a:pPr lvl="1"/>
            <a:r>
              <a:rPr lang="en-IN" dirty="0"/>
              <a:t>Any other combinations of y and r on LM4 provides equilibrium in money market but not in goods market. To have simultaneous equilibrium in both money and goods market, the combination should be Y2 and r4. </a:t>
            </a:r>
          </a:p>
          <a:p>
            <a:endParaRPr lang="en-IN" dirty="0"/>
          </a:p>
        </p:txBody>
      </p:sp>
    </p:spTree>
    <p:extLst>
      <p:ext uri="{BB962C8B-B14F-4D97-AF65-F5344CB8AC3E}">
        <p14:creationId xmlns:p14="http://schemas.microsoft.com/office/powerpoint/2010/main" val="100717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Elasticity of the IS Curve and 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a:t>How much of an increase in the amount of goods demanded will occur with the rightward shift in the LM curve?</a:t>
                </a:r>
              </a:p>
              <a:p>
                <a:pPr lvl="1"/>
                <a:r>
                  <a:rPr lang="en-IN" dirty="0"/>
                  <a:t>Less elastic the IS curve is, the smaller will be increase in AD resulting from the decrease in price level. </a:t>
                </a:r>
              </a:p>
              <a:p>
                <a:pPr lvl="1"/>
                <a:r>
                  <a:rPr lang="en-IN" dirty="0"/>
                  <a:t>If IS curve is perfectly inelastic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𝐼𝑆</m:t>
                        </m:r>
                      </m:sub>
                    </m:sSub>
                    <m:r>
                      <a:rPr lang="en-IN" b="0" i="0" smtClean="0">
                        <a:latin typeface="Cambria Math" panose="02040503050406030204" pitchFamily="18" charset="0"/>
                      </a:rPr>
                      <m:t>=0</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𝑡h𝑒𝑛</m:t>
                        </m:r>
                        <m:r>
                          <a:rPr lang="en-IN" b="0" i="1" smtClean="0">
                            <a:latin typeface="Cambria Math" panose="02040503050406030204" pitchFamily="18" charset="0"/>
                          </a:rPr>
                          <m:t> </m:t>
                        </m:r>
                        <m:r>
                          <a:rPr lang="en-IN" b="0" i="1" smtClean="0">
                            <a:latin typeface="Cambria Math" panose="02040503050406030204" pitchFamily="18" charset="0"/>
                          </a:rPr>
                          <m:t>𝑒</m:t>
                        </m:r>
                      </m:e>
                      <m:sub>
                        <m:r>
                          <a:rPr lang="en-IN" b="0" i="1" smtClean="0">
                            <a:latin typeface="Cambria Math" panose="02040503050406030204" pitchFamily="18" charset="0"/>
                          </a:rPr>
                          <m:t>𝐴𝐷</m:t>
                        </m:r>
                      </m:sub>
                    </m:sSub>
                    <m:r>
                      <a:rPr lang="en-IN" b="0" i="0" smtClean="0">
                        <a:latin typeface="Cambria Math" panose="02040503050406030204" pitchFamily="18" charset="0"/>
                      </a:rPr>
                      <m:t>=0 </m:t>
                    </m:r>
                  </m:oMath>
                </a14:m>
                <a:endParaRPr lang="en-IN" b="0" dirty="0"/>
              </a:p>
              <a:p>
                <a:pPr lvl="1"/>
                <a:r>
                  <a:rPr lang="en-IN" dirty="0"/>
                  <a:t>Decline in r due to the fall in P will call forth no increase in investment</a:t>
                </a:r>
              </a:p>
              <a:p>
                <a:pPr lvl="1"/>
                <a:r>
                  <a:rPr lang="en-IN" dirty="0"/>
                  <a:t>In a special case, even if IS curve is not perfectly inelastic,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𝑠𝑡𝑖𝑙𝑙</m:t>
                        </m:r>
                        <m:r>
                          <a:rPr lang="en-IN" i="1">
                            <a:latin typeface="Cambria Math" panose="02040503050406030204" pitchFamily="18" charset="0"/>
                          </a:rPr>
                          <m:t> </m:t>
                        </m:r>
                        <m:r>
                          <a:rPr lang="en-IN" i="1">
                            <a:latin typeface="Cambria Math" panose="02040503050406030204" pitchFamily="18" charset="0"/>
                          </a:rPr>
                          <m:t>𝑒</m:t>
                        </m:r>
                      </m:e>
                      <m:sub>
                        <m:r>
                          <a:rPr lang="en-IN" i="1">
                            <a:latin typeface="Cambria Math" panose="02040503050406030204" pitchFamily="18" charset="0"/>
                          </a:rPr>
                          <m:t>𝐴𝐷</m:t>
                        </m:r>
                      </m:sub>
                    </m:sSub>
                    <m:r>
                      <a:rPr lang="en-IN">
                        <a:latin typeface="Cambria Math" panose="02040503050406030204" pitchFamily="18" charset="0"/>
                      </a:rPr>
                      <m:t>=0</m:t>
                    </m:r>
                  </m:oMath>
                </a14:m>
                <a:r>
                  <a:rPr lang="en-IN" b="0" i="0" dirty="0">
                    <a:latin typeface="Cambria Math" panose="02040503050406030204" pitchFamily="18" charset="0"/>
                  </a:rPr>
                  <a:t> if IS curve is in the Keynesian range.</a:t>
                </a:r>
              </a:p>
              <a:p>
                <a:pPr lvl="1"/>
                <a:r>
                  <a:rPr lang="en-IN" dirty="0">
                    <a:latin typeface="Cambria Math" panose="02040503050406030204" pitchFamily="18" charset="0"/>
                  </a:rPr>
                  <a:t>Decline in P does not lead to shift in LM </a:t>
                </a:r>
              </a:p>
              <a:p>
                <a:pPr lvl="1"/>
                <a:r>
                  <a:rPr lang="en-IN" b="0" i="0" dirty="0">
                    <a:latin typeface="Cambria Math" panose="02040503050406030204" pitchFamily="18" charset="0"/>
                  </a:rPr>
                  <a:t>There is no fall in r below the liquidity trap.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0765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Equilibrium Price and Output</a:t>
            </a:r>
          </a:p>
        </p:txBody>
      </p:sp>
      <p:sp>
        <p:nvSpPr>
          <p:cNvPr id="3" name="Content Placeholder 2"/>
          <p:cNvSpPr>
            <a:spLocks noGrp="1"/>
          </p:cNvSpPr>
          <p:nvPr>
            <p:ph idx="1"/>
          </p:nvPr>
        </p:nvSpPr>
        <p:spPr/>
        <p:txBody>
          <a:bodyPr>
            <a:normAutofit lnSpcReduction="10000"/>
          </a:bodyPr>
          <a:lstStyle/>
          <a:p>
            <a:r>
              <a:rPr lang="en-IN" dirty="0"/>
              <a:t>Once in AD curve is derived, its intersection with AS curve will determine the equilibrium price and output.</a:t>
            </a:r>
          </a:p>
          <a:p>
            <a:r>
              <a:rPr lang="en-IN" dirty="0"/>
              <a:t>There are two such points shown earlier (p1 and Y0; p2 and Y4). </a:t>
            </a:r>
          </a:p>
          <a:p>
            <a:r>
              <a:rPr lang="en-IN" dirty="0"/>
              <a:t>Here AS curve is assumed to have an upward sloping range (Fixed Money Wage and Diminishing MPP of Labour) until full employment is reached.   </a:t>
            </a:r>
          </a:p>
          <a:p>
            <a:r>
              <a:rPr lang="en-IN" dirty="0"/>
              <a:t>Equilibrium below full employment is the rule.</a:t>
            </a:r>
          </a:p>
          <a:p>
            <a:r>
              <a:rPr lang="en-IN" dirty="0"/>
              <a:t>However, full employment equilibrium can be attained if there is a sufficiently large rightward shift in IS curve to cause AD curve to shift to the level where it intersects AS curve at the full employment level.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66819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Wage Price Flexibility and Full employment Equilibrium</a:t>
            </a:r>
          </a:p>
        </p:txBody>
      </p:sp>
      <p:sp>
        <p:nvSpPr>
          <p:cNvPr id="3" name="Content Placeholder 2"/>
          <p:cNvSpPr>
            <a:spLocks noGrp="1"/>
          </p:cNvSpPr>
          <p:nvPr>
            <p:ph idx="1"/>
          </p:nvPr>
        </p:nvSpPr>
        <p:spPr/>
        <p:txBody>
          <a:bodyPr/>
          <a:lstStyle/>
          <a:p>
            <a:r>
              <a:rPr lang="en-IN" dirty="0"/>
              <a:t>According to Classical economists, wage-price flexibility brings about full employment equilibrium. </a:t>
            </a:r>
          </a:p>
          <a:p>
            <a:r>
              <a:rPr lang="en-IN" dirty="0"/>
              <a:t>However, money wage rigidity may deter it. </a:t>
            </a:r>
          </a:p>
          <a:p>
            <a:r>
              <a:rPr lang="en-IN" dirty="0"/>
              <a:t>Keynes further argues that full employment equilibrium may not be attained even if money wage is flexible downward. </a:t>
            </a:r>
          </a:p>
        </p:txBody>
      </p:sp>
    </p:spTree>
    <p:extLst>
      <p:ext uri="{BB962C8B-B14F-4D97-AF65-F5344CB8AC3E}">
        <p14:creationId xmlns:p14="http://schemas.microsoft.com/office/powerpoint/2010/main" val="148674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877B52-3942-479C-AFB8-502A8CE847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C4C5AF-2698-4027-96EC-E0F50F06D395}">
  <ds:schemaRefs>
    <ds:schemaRef ds:uri="http://schemas.microsoft.com/sharepoint/v3/contenttype/forms"/>
  </ds:schemaRefs>
</ds:datastoreItem>
</file>

<file path=customXml/itemProps3.xml><?xml version="1.0" encoding="utf-8"?>
<ds:datastoreItem xmlns:ds="http://schemas.openxmlformats.org/officeDocument/2006/customXml" ds:itemID="{61D62A64-917C-46F7-B94B-38789F81D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3186</TotalTime>
  <Words>2054</Words>
  <Application>Microsoft Office PowerPoint</Application>
  <PresentationFormat>Widescreen</PresentationFormat>
  <Paragraphs>158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IS-LM Model The Variable Price Model  Macroeconomics II</vt:lpstr>
      <vt:lpstr>Introduction</vt:lpstr>
      <vt:lpstr>PowerPoint Presentation</vt:lpstr>
      <vt:lpstr>Cont…</vt:lpstr>
      <vt:lpstr>PowerPoint Presentation</vt:lpstr>
      <vt:lpstr>Process of deriving Downward sloping AD Curve </vt:lpstr>
      <vt:lpstr>Elasticity of the IS Curve and AD</vt:lpstr>
      <vt:lpstr>Equilibrium Price and Output</vt:lpstr>
      <vt:lpstr>Wage Price Flexibility and Full employment Equilibrium</vt:lpstr>
      <vt:lpstr>PowerPoint Presentation</vt:lpstr>
      <vt:lpstr>PowerPoint Presentation</vt:lpstr>
      <vt:lpstr>PowerPoint Presentation</vt:lpstr>
      <vt:lpstr>Rejection of the Quantity Theory of Money and Under-employment Equilibrium under Flexible Money Wage Rate</vt:lpstr>
      <vt:lpstr>PowerPoint Presentation</vt:lpstr>
      <vt:lpstr>PowerPoint Presentation</vt:lpstr>
      <vt:lpstr>PowerPoint Presentation</vt:lpstr>
      <vt:lpstr>PowerPoint Presentation</vt:lpstr>
      <vt:lpstr>PowerPoint Presentation</vt:lpstr>
      <vt:lpstr>Price Deflation Vs Nominal Money Supply Expansion: A Policy Debate</vt:lpstr>
      <vt:lpstr>PowerPoint Presentation</vt:lpstr>
      <vt:lpstr>Cont…</vt:lpstr>
      <vt:lpstr>PowerPoint Presentation</vt:lpstr>
      <vt:lpstr>Counter-Arguments to Pigou Effect</vt:lpstr>
      <vt:lpstr>PowerPoint Presentation</vt:lpstr>
      <vt:lpstr>PowerPoint Presentation</vt:lpstr>
      <vt:lpstr>PowerPoint Presentation</vt:lpstr>
      <vt:lpstr>PowerPoint Presentation</vt:lpstr>
      <vt:lpstr>PowerPoint Presentation</vt:lpstr>
      <vt:lpstr>Suggested Readings</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Nirupam Mukhopadhyay</dc:creator>
  <cp:lastModifiedBy>Prof.N.C.Nayak</cp:lastModifiedBy>
  <cp:revision>143</cp:revision>
  <dcterms:created xsi:type="dcterms:W3CDTF">2021-01-07T04:41:59Z</dcterms:created>
  <dcterms:modified xsi:type="dcterms:W3CDTF">2022-03-20T10:25:32Z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