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3DDA2-3146-4547-89B9-7B4FFF7D42B3}" v="4" dt="2022-03-17T08:25:07.730"/>
    <p1510:client id="{89339B52-7ED1-4205-AB63-691F5771C61C}" v="3" dt="2022-02-25T09:58:03.368"/>
    <p1510:client id="{9508DDD5-4470-4C1E-88F1-226AA5D68F92}" v="1" dt="2022-04-03T16:51:56.784"/>
    <p1510:client id="{C0FEA056-F5C8-4667-A3D6-B46888614289}" v="1" dt="2022-03-31T06:59:21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Kumar" userId="S::himanshu.kumar302@kgpian.iitkgp.ac.in::8fe4b879-6fbf-44ad-bb0f-39b58142c14b" providerId="AD" clId="Web-{89339B52-7ED1-4205-AB63-691F5771C61C}"/>
    <pc:docChg chg="modSld">
      <pc:chgData name="Himanshu Kumar" userId="S::himanshu.kumar302@kgpian.iitkgp.ac.in::8fe4b879-6fbf-44ad-bb0f-39b58142c14b" providerId="AD" clId="Web-{89339B52-7ED1-4205-AB63-691F5771C61C}" dt="2022-02-25T09:58:03.368" v="2" actId="20577"/>
      <pc:docMkLst>
        <pc:docMk/>
      </pc:docMkLst>
      <pc:sldChg chg="modSp">
        <pc:chgData name="Himanshu Kumar" userId="S::himanshu.kumar302@kgpian.iitkgp.ac.in::8fe4b879-6fbf-44ad-bb0f-39b58142c14b" providerId="AD" clId="Web-{89339B52-7ED1-4205-AB63-691F5771C61C}" dt="2022-02-25T09:58:03.368" v="2" actId="20577"/>
        <pc:sldMkLst>
          <pc:docMk/>
          <pc:sldMk cId="482094939" sldId="268"/>
        </pc:sldMkLst>
        <pc:spChg chg="mod">
          <ac:chgData name="Himanshu Kumar" userId="S::himanshu.kumar302@kgpian.iitkgp.ac.in::8fe4b879-6fbf-44ad-bb0f-39b58142c14b" providerId="AD" clId="Web-{89339B52-7ED1-4205-AB63-691F5771C61C}" dt="2022-02-25T09:58:03.368" v="2" actId="20577"/>
          <ac:spMkLst>
            <pc:docMk/>
            <pc:sldMk cId="482094939" sldId="268"/>
            <ac:spMk id="3" creationId="{00000000-0000-0000-0000-000000000000}"/>
          </ac:spMkLst>
        </pc:spChg>
      </pc:sldChg>
    </pc:docChg>
  </pc:docChgLst>
  <pc:docChgLst>
    <pc:chgData name="Manan Batav" userId="S::mananbatav@kgpian.iitkgp.ac.in::878406bc-7213-4d1a-bb44-4f50cb397109" providerId="AD" clId="Web-{C0FEA056-F5C8-4667-A3D6-B46888614289}"/>
    <pc:docChg chg="sldOrd">
      <pc:chgData name="Manan Batav" userId="S::mananbatav@kgpian.iitkgp.ac.in::878406bc-7213-4d1a-bb44-4f50cb397109" providerId="AD" clId="Web-{C0FEA056-F5C8-4667-A3D6-B46888614289}" dt="2022-03-31T06:59:21.747" v="0"/>
      <pc:docMkLst>
        <pc:docMk/>
      </pc:docMkLst>
      <pc:sldChg chg="ord">
        <pc:chgData name="Manan Batav" userId="S::mananbatav@kgpian.iitkgp.ac.in::878406bc-7213-4d1a-bb44-4f50cb397109" providerId="AD" clId="Web-{C0FEA056-F5C8-4667-A3D6-B46888614289}" dt="2022-03-31T06:59:21.747" v="0"/>
        <pc:sldMkLst>
          <pc:docMk/>
          <pc:sldMk cId="4289286607" sldId="260"/>
        </pc:sldMkLst>
      </pc:sldChg>
    </pc:docChg>
  </pc:docChgLst>
  <pc:docChgLst>
    <pc:chgData name="ncnayak" userId="S::ncnayak@hss.iitkgp.ac.in::352db976-8863-4e1f-90b1-ad9f268a3f80" providerId="AD" clId="Web-{9508DDD5-4470-4C1E-88F1-226AA5D68F92}"/>
    <pc:docChg chg="sldOrd">
      <pc:chgData name="ncnayak" userId="S::ncnayak@hss.iitkgp.ac.in::352db976-8863-4e1f-90b1-ad9f268a3f80" providerId="AD" clId="Web-{9508DDD5-4470-4C1E-88F1-226AA5D68F92}" dt="2022-04-03T16:51:56.784" v="0"/>
      <pc:docMkLst>
        <pc:docMk/>
      </pc:docMkLst>
      <pc:sldChg chg="ord">
        <pc:chgData name="ncnayak" userId="S::ncnayak@hss.iitkgp.ac.in::352db976-8863-4e1f-90b1-ad9f268a3f80" providerId="AD" clId="Web-{9508DDD5-4470-4C1E-88F1-226AA5D68F92}" dt="2022-04-03T16:51:56.784" v="0"/>
        <pc:sldMkLst>
          <pc:docMk/>
          <pc:sldMk cId="482094939" sldId="268"/>
        </pc:sldMkLst>
      </pc:sldChg>
    </pc:docChg>
  </pc:docChgLst>
  <pc:docChgLst>
    <pc:chgData name="Ayush Mahesh Aware" userId="S::ayush.aware@kgpian.iitkgp.ac.in::f2a68e9d-9e6d-424c-ab6d-356170f9e4e0" providerId="AD" clId="Web-{34A3DDA2-3146-4547-89B9-7B4FFF7D42B3}"/>
    <pc:docChg chg="modSld">
      <pc:chgData name="Ayush Mahesh Aware" userId="S::ayush.aware@kgpian.iitkgp.ac.in::f2a68e9d-9e6d-424c-ab6d-356170f9e4e0" providerId="AD" clId="Web-{34A3DDA2-3146-4547-89B9-7B4FFF7D42B3}" dt="2022-03-17T08:25:07.730" v="3"/>
      <pc:docMkLst>
        <pc:docMk/>
      </pc:docMkLst>
      <pc:sldChg chg="addSp delSp modSp">
        <pc:chgData name="Ayush Mahesh Aware" userId="S::ayush.aware@kgpian.iitkgp.ac.in::f2a68e9d-9e6d-424c-ab6d-356170f9e4e0" providerId="AD" clId="Web-{34A3DDA2-3146-4547-89B9-7B4FFF7D42B3}" dt="2022-03-17T08:14:50.133" v="2" actId="1076"/>
        <pc:sldMkLst>
          <pc:docMk/>
          <pc:sldMk cId="3595770001" sldId="259"/>
        </pc:sldMkLst>
        <pc:spChg chg="del">
          <ac:chgData name="Ayush Mahesh Aware" userId="S::ayush.aware@kgpian.iitkgp.ac.in::f2a68e9d-9e6d-424c-ab6d-356170f9e4e0" providerId="AD" clId="Web-{34A3DDA2-3146-4547-89B9-7B4FFF7D42B3}" dt="2022-03-17T08:14:44.539" v="0"/>
          <ac:spMkLst>
            <pc:docMk/>
            <pc:sldMk cId="3595770001" sldId="259"/>
            <ac:spMk id="5" creationId="{00000000-0000-0000-0000-000000000000}"/>
          </ac:spMkLst>
        </pc:spChg>
        <pc:spChg chg="add mod">
          <ac:chgData name="Ayush Mahesh Aware" userId="S::ayush.aware@kgpian.iitkgp.ac.in::f2a68e9d-9e6d-424c-ab6d-356170f9e4e0" providerId="AD" clId="Web-{34A3DDA2-3146-4547-89B9-7B4FFF7D42B3}" dt="2022-03-17T08:14:50.133" v="2" actId="1076"/>
          <ac:spMkLst>
            <pc:docMk/>
            <pc:sldMk cId="3595770001" sldId="259"/>
            <ac:spMk id="7" creationId="{EF4D3707-7FA3-4359-B600-09499614CC36}"/>
          </ac:spMkLst>
        </pc:spChg>
      </pc:sldChg>
      <pc:sldChg chg="delSp">
        <pc:chgData name="Ayush Mahesh Aware" userId="S::ayush.aware@kgpian.iitkgp.ac.in::f2a68e9d-9e6d-424c-ab6d-356170f9e4e0" providerId="AD" clId="Web-{34A3DDA2-3146-4547-89B9-7B4FFF7D42B3}" dt="2022-03-17T08:25:07.730" v="3"/>
        <pc:sldMkLst>
          <pc:docMk/>
          <pc:sldMk cId="482094939" sldId="268"/>
        </pc:sldMkLst>
        <pc:spChg chg="del">
          <ac:chgData name="Ayush Mahesh Aware" userId="S::ayush.aware@kgpian.iitkgp.ac.in::f2a68e9d-9e6d-424c-ab6d-356170f9e4e0" providerId="AD" clId="Web-{34A3DDA2-3146-4547-89B9-7B4FFF7D42B3}" dt="2022-03-17T08:25:07.730" v="3"/>
          <ac:spMkLst>
            <pc:docMk/>
            <pc:sldMk cId="482094939" sldId="26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1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7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8A0168-EB40-45AF-89A1-87DE0A55FFC6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34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46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E05506-6815-4E0E-B1DE-ECA35C2016D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91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E85F7-A724-48A4-9D33-CEBC5174E86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27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06E7A-BDD3-46A3-BEE2-EB821F9236B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584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1540C-9440-4E7A-B71A-BEFEE06869E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28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318DDB-88AC-4039-B59C-B05DC4C9C16C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114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82ABFB-60E7-4BA1-866A-7059F058065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42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15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4112F-55F4-4776-A323-7418930321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126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EA57F-793F-4683-BD8A-741FD4B8915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1977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EA57F-793F-4683-BD8A-741FD4B8915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0C226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251471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EA57F-793F-4683-BD8A-741FD4B8915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463872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EA57F-793F-4683-BD8A-741FD4B8915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281378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EA57F-793F-4683-BD8A-741FD4B8915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9542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CA68F-747D-436A-B5BB-2EBC3ED499E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535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8DC11-9E39-40A0-B3DC-E3F2AD04A616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11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7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1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43C7-CBDE-4563-A699-FC1049DC7C7D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0F43-6D39-4D02-8D9A-9FDA9A12B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9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EA57F-793F-4683-BD8A-741FD4B8915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02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9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IN" err="1"/>
              <a:t>Cont</a:t>
            </a:r>
            <a:r>
              <a:rPr lang="en-IN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6983"/>
                <a:ext cx="8596668" cy="4674380"/>
              </a:xfrm>
            </p:spPr>
            <p:txBody>
              <a:bodyPr/>
              <a:lstStyle/>
              <a:p>
                <a:r>
                  <a:rPr lang="en-IN" altLang="en-US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altLang="en-US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altLang="en-US">
                    <a:solidFill>
                      <a:prstClr val="black"/>
                    </a:solidFill>
                  </a:rPr>
                  <a:t> is proportionately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I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Neutrality</m:t>
                    </m:r>
                    <m:r>
                      <a:rPr lang="en-I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Money</m:t>
                    </m:r>
                    <m:r>
                      <a:rPr lang="en-I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altLang="en-US">
                  <a:solidFill>
                    <a:prstClr val="black"/>
                  </a:solidFill>
                </a:endParaRPr>
              </a:p>
              <a:p>
                <a:r>
                  <a:rPr lang="en-IN"/>
                  <a:t>As price is proportional to money supply, rate of inflation is equal to the rate of growth of money supply.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𝑔𝑀</m:t>
                      </m:r>
                    </m:oMath>
                  </m:oMathPara>
                </a14:m>
                <a:endParaRPr lang="en-IN"/>
              </a:p>
              <a:p>
                <a:pPr lvl="2"/>
                <a:r>
                  <a:rPr lang="en-IN" sz="1600"/>
                  <a:t>Let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=1/10</m:t>
                    </m:r>
                  </m:oMath>
                </a14:m>
                <a:endParaRPr lang="en-IN" sz="160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altLang="en-US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IN" altLang="en-US" sz="1600" b="0">
                  <a:solidFill>
                    <a:prstClr val="black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IN" sz="1600"/>
              </a:p>
              <a:p>
                <a:pPr lvl="2"/>
                <a:r>
                  <a:rPr lang="en-IN" sz="1600"/>
                  <a:t>Hence,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alt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IN" alt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𝑘𝑌</m:t>
                        </m:r>
                      </m:den>
                    </m:f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IN" sz="1600"/>
              </a:p>
              <a:p>
                <a:pPr lvl="2"/>
                <a:r>
                  <a:rPr lang="en-IN" sz="1600" b="0" i="1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alt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=300, </m:t>
                    </m:r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𝑢𝑛𝑐h𝑎𝑛𝑔𝑒𝑑</m:t>
                    </m:r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IN" alt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100, </m:t>
                    </m:r>
                  </m:oMath>
                </a14:m>
                <a:r>
                  <a:rPr lang="en-IN" sz="1600"/>
                  <a:t>P=30</a:t>
                </a:r>
              </a:p>
              <a:p>
                <a:pPr lvl="2"/>
                <a:r>
                  <a:rPr lang="en-IN" sz="1600"/>
                  <a:t>Leading to money demand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100)=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𝑀𝑜𝑛𝑒𝑦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𝑠𝑢𝑝𝑝𝑙𝑦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 (300)</m:t>
                    </m:r>
                  </m:oMath>
                </a14:m>
                <a:endParaRPr lang="en-IN" sz="16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6983"/>
                <a:ext cx="8596668" cy="4674380"/>
              </a:xfrm>
              <a:blipFill>
                <a:blip r:embed="rId2"/>
                <a:stretch>
                  <a:fillRect l="-284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50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en-IN" err="1"/>
              <a:t>Cont</a:t>
            </a:r>
            <a:r>
              <a:rPr lang="en-IN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85455"/>
                <a:ext cx="8596668" cy="4655907"/>
              </a:xfrm>
            </p:spPr>
            <p:txBody>
              <a:bodyPr/>
              <a:lstStyle/>
              <a:p>
                <a:r>
                  <a:rPr lang="en-IN"/>
                  <a:t>The proportionality can hold good even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/>
              </a:p>
              <a:p>
                <a:r>
                  <a:rPr lang="en-IN" b="0" i="0">
                    <a:latin typeface="Cambria Math" panose="02040503050406030204" pitchFamily="18" charset="0"/>
                  </a:rPr>
                  <a:t>If Y is constant and does not respond to the change in Ms.</a:t>
                </a:r>
              </a:p>
              <a:p>
                <a:r>
                  <a:rPr lang="en-IN">
                    <a:latin typeface="Cambria Math" panose="02040503050406030204" pitchFamily="18" charset="0"/>
                  </a:rPr>
                  <a:t>Y may be fixed in the short-run (due to given technology, fixed input supply, etc.)</a:t>
                </a:r>
              </a:p>
              <a:p>
                <a:r>
                  <a:rPr lang="en-IN">
                    <a:latin typeface="Cambria Math" panose="02040503050406030204" pitchFamily="18" charset="0"/>
                  </a:rPr>
                  <a:t>In the long-run, Y may rise (due to improvement in technology, capital, increase in labour force, etc.)</a:t>
                </a:r>
              </a:p>
              <a:p>
                <a:r>
                  <a:rPr lang="en-IN">
                    <a:latin typeface="Cambria Math" panose="02040503050406030204" pitchFamily="18" charset="0"/>
                  </a:rPr>
                  <a:t>If Y changes, the equation (3) predicts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𝑔𝑃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i="1" dirty="0" err="1" smtClean="0">
                        <a:latin typeface="Cambria Math" panose="02040503050406030204" pitchFamily="18" charset="0"/>
                      </a:rPr>
                      <m:t>𝑔𝑀</m:t>
                    </m:r>
                    <m:r>
                      <a:rPr lang="en-IN" sz="1800" i="1" dirty="0" err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800" i="1" dirty="0" err="1" smtClean="0">
                        <a:latin typeface="Cambria Math" panose="02040503050406030204" pitchFamily="18" charset="0"/>
                      </a:rPr>
                      <m:t>𝑔𝑌</m:t>
                    </m:r>
                  </m:oMath>
                </a14:m>
                <a:r>
                  <a:rPr lang="en-IN" sz="1800">
                    <a:latin typeface="Cambria Math" panose="02040503050406030204" pitchFamily="18" charset="0"/>
                  </a:rPr>
                  <a:t>						(4)</a:t>
                </a:r>
              </a:p>
              <a:p>
                <a:pPr marL="0" indent="0">
                  <a:buNone/>
                </a:pPr>
                <a:r>
                  <a:rPr lang="en-IN">
                    <a:latin typeface="Cambria Math" panose="02040503050406030204" pitchFamily="18" charset="0"/>
                  </a:rPr>
                  <a:t>Where 					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𝑔𝑀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𝑔𝑟𝑜𝑤𝑡h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𝑚𝑜𝑛𝑒𝑦</m:t>
                    </m:r>
                  </m:oMath>
                </a14:m>
                <a:endParaRPr lang="en-IN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/>
                  <a:t>						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𝑔𝑟𝑜𝑤𝑡h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endParaRPr lang="en-IN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𝑔𝑃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𝑖𝑛𝑓𝑙𝑎𝑡𝑖𝑜𝑛</m:t>
                      </m:r>
                    </m:oMath>
                  </m:oMathPara>
                </a14:m>
                <a:endParaRPr lang="en-IN">
                  <a:latin typeface="Cambria Math" panose="02040503050406030204" pitchFamily="18" charset="0"/>
                </a:endParaRP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85455"/>
                <a:ext cx="8596668" cy="4655907"/>
              </a:xfrm>
              <a:blipFill>
                <a:blip r:embed="rId2"/>
                <a:stretch>
                  <a:fillRect l="-567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75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IN" err="1"/>
              <a:t>Cont</a:t>
            </a:r>
            <a:r>
              <a:rPr lang="en-IN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691"/>
            <a:ext cx="8596668" cy="46466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/>
              <a:t>Rising real income causes demand for real balances to rise and this reduces inflation potential of rising money supply.</a:t>
            </a:r>
          </a:p>
          <a:p>
            <a:r>
              <a:rPr lang="en-IN"/>
              <a:t>To put it differently,</a:t>
            </a:r>
          </a:p>
          <a:p>
            <a:r>
              <a:rPr lang="en-IN"/>
              <a:t>Inflation Rate= Growth rate of nominal money supply-growth rate of real money demand</a:t>
            </a:r>
          </a:p>
          <a:p>
            <a:r>
              <a:rPr lang="en-IN"/>
              <a:t>Real money demand depends on </a:t>
            </a:r>
          </a:p>
          <a:p>
            <a:r>
              <a:rPr lang="en-IN"/>
              <a:t>Real Income</a:t>
            </a:r>
          </a:p>
          <a:p>
            <a:r>
              <a:rPr lang="en-IN"/>
              <a:t>Cost of holding money (interest rate)</a:t>
            </a:r>
          </a:p>
          <a:p>
            <a:r>
              <a:rPr lang="en-IN"/>
              <a:t>Financial Innovation or institutional changes</a:t>
            </a:r>
          </a:p>
          <a:p>
            <a:r>
              <a:rPr lang="en-IN"/>
              <a:t>Expectation of future inflation</a:t>
            </a:r>
          </a:p>
          <a:p>
            <a:r>
              <a:rPr lang="en-IN"/>
              <a:t>If r rises, real money demand falls, with given nominal money growth, inflation rises.</a:t>
            </a:r>
          </a:p>
          <a:p>
            <a:r>
              <a:rPr lang="en-IN"/>
              <a:t>New financial instruments (credit cards)decreases the need for holding cash for transaction and hence raises prices.</a:t>
            </a:r>
          </a:p>
          <a:p>
            <a:r>
              <a:rPr lang="en-IN"/>
              <a:t>If inflation is expected to rise, real balance decreases, hence inflation rises. 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09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</p:spPr>
        <p:txBody>
          <a:bodyPr/>
          <a:lstStyle/>
          <a:p>
            <a:r>
              <a:rPr lang="en-IN"/>
              <a:t>Modern Quantity Theory of Money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0873"/>
                <a:ext cx="8596668" cy="4600489"/>
              </a:xfrm>
            </p:spPr>
            <p:txBody>
              <a:bodyPr/>
              <a:lstStyle/>
              <a:p>
                <a:r>
                  <a:rPr lang="en-IN"/>
                  <a:t>Money is treated as a luxury good.</a:t>
                </a:r>
              </a:p>
              <a:p>
                <a:r>
                  <a:rPr lang="en-IN"/>
                  <a:t>Increase in income will lead to more than proportionate increase in the demand for money. </a:t>
                </a:r>
              </a:p>
              <a:p>
                <a:pPr lvl="2"/>
                <a:r>
                  <a:rPr lang="en-IN" sz="18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𝑚𝑑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sz="1800" b="0"/>
              </a:p>
              <a:p>
                <a:pPr lvl="2"/>
                <a:r>
                  <a:rPr lang="en-IN" sz="180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𝑝𝑟𝑜𝑝𝑜𝑡𝑖𝑜𝑛𝑎𝑙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𝑖𝑛𝑐𝑜𝑚𝑒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𝑚𝑑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1800"/>
              </a:p>
              <a:p>
                <a:r>
                  <a:rPr lang="en-IN"/>
                  <a:t>In this case, </a:t>
                </a:r>
              </a:p>
              <a:p>
                <a:pPr marL="0" indent="0">
                  <a:buNone/>
                </a:pPr>
                <a:r>
                  <a:rPr lang="en-IN"/>
                  <a:t>				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𝑔𝑀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				 		(5)</a:t>
                </a:r>
              </a:p>
              <a:p>
                <a:pPr marL="0" indent="0">
                  <a:buNone/>
                </a:pPr>
                <a:r>
                  <a:rPr lang="en-IN"/>
                  <a:t>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/>
                  <a:t>, which represents the income elasticity of demand for money. </a:t>
                </a:r>
              </a:p>
              <a:p>
                <a:r>
                  <a:rPr lang="en-IN"/>
                  <a:t>For maintaining price stability,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𝑔𝑃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=0), 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𝑔𝑀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should be greater than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IN"/>
              </a:p>
              <a:p>
                <a:r>
                  <a:rPr lang="en-IN"/>
                  <a:t>Equation (5) suggests that money supply and real income exert opposite pressure on the price level. </a:t>
                </a:r>
              </a:p>
              <a:p>
                <a:r>
                  <a:rPr lang="en-IN"/>
                  <a:t>Net impact depends on the relative strength of the two effects. 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0873"/>
                <a:ext cx="8596668" cy="4600489"/>
              </a:xfrm>
              <a:blipFill>
                <a:blip r:embed="rId2"/>
                <a:stretch>
                  <a:fillRect l="-567" t="-795" b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61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3419"/>
            <a:ext cx="8596668" cy="5477944"/>
          </a:xfrm>
        </p:spPr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							</a:t>
            </a:r>
            <a:r>
              <a:rPr lang="en-IN" sz="4800" b="1"/>
              <a:t>	Inflation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88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DEBF-17D7-493E-900D-B6E3B255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inflation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457A-F26F-4937-A7E7-110CDF2C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87762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What is inflation?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D0FC38B-9231-482D-82D0-F1B12296A79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504950"/>
                <a:ext cx="9625013" cy="4635500"/>
              </a:xfrm>
            </p:spPr>
            <p:txBody>
              <a:bodyPr/>
              <a:lstStyle/>
              <a:p>
                <a:r>
                  <a:rPr lang="en-IN" b="1"/>
                  <a:t>Inflation</a:t>
                </a:r>
                <a:r>
                  <a:rPr lang="en-IN"/>
                  <a:t> refers to a continuous rise in the general price level. </a:t>
                </a:r>
              </a:p>
              <a:p>
                <a:r>
                  <a:rPr lang="en-IN"/>
                  <a:t>We calculate inflation by using price indexes. A price index (symbol P) is a measure of the average level of prices. The </a:t>
                </a:r>
                <a:r>
                  <a:rPr lang="en-IN" b="1"/>
                  <a:t>rate of inflation </a:t>
                </a:r>
                <a:r>
                  <a:rPr lang="en-IN"/>
                  <a:t>is defined as the rate of change of the general price level and is measured as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𝑖𝑛𝑓𝑙𝑎𝑡𝑖𝑜𝑛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𝑦𝑒𝑎𝑟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=100 ×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/>
              </a:p>
              <a:p>
                <a:r>
                  <a:rPr lang="en-IN"/>
                  <a:t>The opposite of inflation is </a:t>
                </a:r>
                <a:r>
                  <a:rPr lang="en-IN" b="1"/>
                  <a:t>deflation</a:t>
                </a:r>
                <a:r>
                  <a:rPr lang="en-IN"/>
                  <a:t>.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D0FC38B-9231-482D-82D0-F1B12296A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504950"/>
                <a:ext cx="9625013" cy="4635500"/>
              </a:xfrm>
              <a:blipFill>
                <a:blip r:embed="rId2"/>
                <a:stretch>
                  <a:fillRect l="-253" t="-921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59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Sources of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Demand-Pull Inflation</a:t>
            </a:r>
          </a:p>
          <a:p>
            <a:r>
              <a:rPr lang="en-IN"/>
              <a:t>Cost-Push Inflation</a:t>
            </a:r>
          </a:p>
          <a:p>
            <a:r>
              <a:rPr lang="en-IN"/>
              <a:t>The behaviour of output is a signal to identify the source of inflation.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D3707-7FA3-4359-B600-09499614CC36}"/>
              </a:ext>
            </a:extLst>
          </p:cNvPr>
          <p:cNvSpPr txBox="1"/>
          <p:nvPr/>
        </p:nvSpPr>
        <p:spPr>
          <a:xfrm>
            <a:off x="4724400" y="31919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577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BF3DB-7275-451E-ACE8-4D138DE7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inflation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0779-4BD3-4260-8C42-144D9ECA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Prices in the as-ad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BDF9B-9C0A-425D-AAE6-BDE90894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4DD25-3251-4BF8-995F-63AFC797AF7B}"/>
              </a:ext>
            </a:extLst>
          </p:cNvPr>
          <p:cNvSpPr txBox="1"/>
          <p:nvPr/>
        </p:nvSpPr>
        <p:spPr>
          <a:xfrm>
            <a:off x="504826" y="504825"/>
            <a:ext cx="55705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Cost–Push Inflation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Inflation resulting from rising costs during periods of high unemployment and slack resource utilization is called </a:t>
            </a:r>
            <a:r>
              <a:rPr kumimoji="0" lang="en-I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cost-push or supply-shock </a:t>
            </a: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inflation.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Often it leads to economic slowdown and to a syndrome called ‘</a:t>
            </a:r>
            <a:r>
              <a:rPr kumimoji="0" lang="en-I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stagflation</a:t>
            </a: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’ or stagnation with inflation.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 periods marked by rapid increases in production costs (money wages), adverse supply shocks such as with the oil-price shocks, countries can experience the dilemma of rising inflation along with falling output, the combination of which is called stagflation.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Policies to affect aggregate demand can cure one problem or the other but not both simultaneously.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B37DEA-1E5D-46DE-94DA-34712AB91068}"/>
              </a:ext>
            </a:extLst>
          </p:cNvPr>
          <p:cNvCxnSpPr/>
          <p:nvPr/>
        </p:nvCxnSpPr>
        <p:spPr>
          <a:xfrm flipV="1">
            <a:off x="6781800" y="1152525"/>
            <a:ext cx="0" cy="387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8692B0-EDDC-483D-ABA1-6CBCF3B5DB98}"/>
              </a:ext>
            </a:extLst>
          </p:cNvPr>
          <p:cNvCxnSpPr>
            <a:cxnSpLocks/>
          </p:cNvCxnSpPr>
          <p:nvPr/>
        </p:nvCxnSpPr>
        <p:spPr>
          <a:xfrm>
            <a:off x="6781800" y="502920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318DE604-D42F-4557-BFE2-299019C9C0F8}"/>
              </a:ext>
            </a:extLst>
          </p:cNvPr>
          <p:cNvSpPr/>
          <p:nvPr/>
        </p:nvSpPr>
        <p:spPr>
          <a:xfrm rot="4178866">
            <a:off x="6431930" y="497262"/>
            <a:ext cx="2719342" cy="3589501"/>
          </a:xfrm>
          <a:prstGeom prst="arc">
            <a:avLst>
              <a:gd name="adj1" fmla="val 16101211"/>
              <a:gd name="adj2" fmla="val 2483725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09C05E3-3CB7-42EE-BE00-F5CC5870D70F}"/>
              </a:ext>
            </a:extLst>
          </p:cNvPr>
          <p:cNvSpPr/>
          <p:nvPr/>
        </p:nvSpPr>
        <p:spPr>
          <a:xfrm rot="4178866">
            <a:off x="6488027" y="846730"/>
            <a:ext cx="3587308" cy="3765584"/>
          </a:xfrm>
          <a:prstGeom prst="arc">
            <a:avLst>
              <a:gd name="adj1" fmla="val 15907990"/>
              <a:gd name="adj2" fmla="val 221260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B276A8F-6589-49A7-846F-3E3996DDF839}"/>
              </a:ext>
            </a:extLst>
          </p:cNvPr>
          <p:cNvSpPr/>
          <p:nvPr/>
        </p:nvSpPr>
        <p:spPr>
          <a:xfrm flipH="1">
            <a:off x="7814719" y="319387"/>
            <a:ext cx="4778140" cy="3615738"/>
          </a:xfrm>
          <a:prstGeom prst="arc">
            <a:avLst>
              <a:gd name="adj1" fmla="val 21515533"/>
              <a:gd name="adj2" fmla="val 564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B4930-F4DB-4F17-8F4F-86C24CD20F7B}"/>
              </a:ext>
            </a:extLst>
          </p:cNvPr>
          <p:cNvSpPr txBox="1"/>
          <p:nvPr/>
        </p:nvSpPr>
        <p:spPr>
          <a:xfrm>
            <a:off x="8338594" y="3055818"/>
            <a:ext cx="47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573E6-D54E-43F8-A804-E7510FDED7E5}"/>
              </a:ext>
            </a:extLst>
          </p:cNvPr>
          <p:cNvSpPr txBox="1"/>
          <p:nvPr/>
        </p:nvSpPr>
        <p:spPr>
          <a:xfrm>
            <a:off x="9420225" y="3495675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B2D17D-891E-49E2-BA8A-B544C87249EA}"/>
              </a:ext>
            </a:extLst>
          </p:cNvPr>
          <p:cNvCxnSpPr/>
          <p:nvPr/>
        </p:nvCxnSpPr>
        <p:spPr>
          <a:xfrm>
            <a:off x="8486775" y="3461970"/>
            <a:ext cx="0" cy="160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6D2A0C-C49C-402D-AC72-74D7C036DB5F}"/>
              </a:ext>
            </a:extLst>
          </p:cNvPr>
          <p:cNvCxnSpPr>
            <a:cxnSpLocks/>
          </p:cNvCxnSpPr>
          <p:nvPr/>
        </p:nvCxnSpPr>
        <p:spPr>
          <a:xfrm>
            <a:off x="9648825" y="3865007"/>
            <a:ext cx="0" cy="120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F68C2B-2437-4619-A63F-222EC42D6209}"/>
              </a:ext>
            </a:extLst>
          </p:cNvPr>
          <p:cNvCxnSpPr/>
          <p:nvPr/>
        </p:nvCxnSpPr>
        <p:spPr>
          <a:xfrm flipH="1" flipV="1">
            <a:off x="6781800" y="3425150"/>
            <a:ext cx="1704975" cy="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ECDE9A-782B-4358-8923-FF053F6B1855}"/>
              </a:ext>
            </a:extLst>
          </p:cNvPr>
          <p:cNvCxnSpPr/>
          <p:nvPr/>
        </p:nvCxnSpPr>
        <p:spPr>
          <a:xfrm flipH="1">
            <a:off x="6781800" y="3865007"/>
            <a:ext cx="2867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2BC969-3B6C-48E5-A820-26591C332B32}"/>
              </a:ext>
            </a:extLst>
          </p:cNvPr>
          <p:cNvSpPr txBox="1"/>
          <p:nvPr/>
        </p:nvSpPr>
        <p:spPr>
          <a:xfrm>
            <a:off x="6400951" y="3198172"/>
            <a:ext cx="46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21922B-BB1F-408B-B195-9F356A3F3439}"/>
              </a:ext>
            </a:extLst>
          </p:cNvPr>
          <p:cNvSpPr txBox="1"/>
          <p:nvPr/>
        </p:nvSpPr>
        <p:spPr>
          <a:xfrm>
            <a:off x="8452861" y="5029200"/>
            <a:ext cx="15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Q’	Q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D2E445-4711-4E3E-82C1-FB7EDE5D69CE}"/>
              </a:ext>
            </a:extLst>
          </p:cNvPr>
          <p:cNvCxnSpPr/>
          <p:nvPr/>
        </p:nvCxnSpPr>
        <p:spPr>
          <a:xfrm flipH="1" flipV="1">
            <a:off x="9334500" y="2924175"/>
            <a:ext cx="612690" cy="131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D5424C-46B3-4755-9DD5-6D6EEBCCD7E4}"/>
              </a:ext>
            </a:extLst>
          </p:cNvPr>
          <p:cNvSpPr txBox="1"/>
          <p:nvPr/>
        </p:nvSpPr>
        <p:spPr>
          <a:xfrm>
            <a:off x="9119288" y="1520487"/>
            <a:ext cx="140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AS’	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21904-8C71-4F49-9785-0C2E7730FED3}"/>
              </a:ext>
            </a:extLst>
          </p:cNvPr>
          <p:cNvSpPr txBox="1"/>
          <p:nvPr/>
        </p:nvSpPr>
        <p:spPr>
          <a:xfrm>
            <a:off x="7562850" y="1689764"/>
            <a:ext cx="61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19318-E9B9-4B85-A3DA-E59767B31300}"/>
              </a:ext>
            </a:extLst>
          </p:cNvPr>
          <p:cNvSpPr txBox="1"/>
          <p:nvPr/>
        </p:nvSpPr>
        <p:spPr>
          <a:xfrm>
            <a:off x="7251393" y="5163465"/>
            <a:ext cx="223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Real</a:t>
            </a: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output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16CB42-30D2-4429-A23A-2E58EFA814A2}"/>
              </a:ext>
            </a:extLst>
          </p:cNvPr>
          <p:cNvSpPr txBox="1"/>
          <p:nvPr/>
        </p:nvSpPr>
        <p:spPr>
          <a:xfrm>
            <a:off x="5957455" y="1689764"/>
            <a:ext cx="82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Price level</a:t>
            </a:r>
          </a:p>
        </p:txBody>
      </p:sp>
    </p:spTree>
    <p:extLst>
      <p:ext uri="{BB962C8B-B14F-4D97-AF65-F5344CB8AC3E}">
        <p14:creationId xmlns:p14="http://schemas.microsoft.com/office/powerpoint/2010/main" val="117017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DEBF-17D7-493E-900D-B6E3B255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inflation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457A-F26F-4937-A7E7-110CDF2C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Prices in the as-ad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A0BF16-C0D4-4762-AE67-E62463997A3D}"/>
                  </a:ext>
                </a:extLst>
              </p:cNvPr>
              <p:cNvSpPr txBox="1"/>
              <p:nvPr/>
            </p:nvSpPr>
            <p:spPr>
              <a:xfrm>
                <a:off x="495300" y="552450"/>
                <a:ext cx="5495925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Demand–Pull Inflation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Demand-pull inflation occurs when </a:t>
                </a:r>
                <a:r>
                  <a:rPr kumimoji="0" lang="en-I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aggregate demand (C+I+G+M) rises more rapidly </a:t>
                </a:r>
                <a:r>
                  <a: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than the economy’s productive potential, pulling prices up to equilibrate aggregate supply and aggregate demand.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In effect, demand competes for the limited supply of commodities and bid up their prices.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Budget deficit and inflation are closely linked. Inflation occurs when governments engage in deficit financing. The rapid money growth increases aggregate demand and finally increases the price level.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The slope of the AS curve determines the impact of the BD.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𝐴𝑆</m:t>
                        </m:r>
                      </m:sub>
                    </m:sSub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𝐵𝐷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100%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𝑖𝑛𝑓𝑙𝑎𝑡𝑖𝑜𝑛𝑎𝑟𝑦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 </m:t>
                    </m:r>
                  </m:oMath>
                </a14:m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𝐴𝑆</m:t>
                        </m:r>
                      </m:sub>
                    </m:sSub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∞</m:t>
                    </m:r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𝐵𝐷</m:t>
                    </m:r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𝑤𝑖𝑙𝑙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𝑛𝑜𝑡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𝑐𝑟𝑒𝑎𝑡𝑒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𝑖𝑛𝑓𝑙𝑎𝑡𝑖𝑜𝑛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0&lt;</m:t>
                        </m:r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I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𝐴𝑆</m:t>
                        </m:r>
                      </m:sub>
                    </m:sSub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∞, </m:t>
                    </m:r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𝐵𝐷</m:t>
                    </m:r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𝑤𝑖𝑙𝑙</m:t>
                    </m:r>
                    <m:r>
                      <a:rPr kumimoji="0" lang="en-I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𝑖𝑛𝑐𝑟𝑒𝑎𝑠𝑒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𝑝𝑟𝑖𝑐𝑒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𝑙𝑒𝑣𝑒𝑙</m:t>
                    </m:r>
                    <m:r>
                      <a:rPr kumimoji="0" lang="en-I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 </m:t>
                    </m:r>
                  </m:oMath>
                </a14:m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A0BF16-C0D4-4762-AE67-E6246399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52450"/>
                <a:ext cx="5495925" cy="5355312"/>
              </a:xfrm>
              <a:prstGeom prst="rect">
                <a:avLst/>
              </a:prstGeom>
              <a:blipFill>
                <a:blip r:embed="rId2"/>
                <a:stretch>
                  <a:fillRect l="-887" t="-797" r="-1885" b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EC189A-34AC-47E4-B49C-FE42653C89FD}"/>
              </a:ext>
            </a:extLst>
          </p:cNvPr>
          <p:cNvCxnSpPr>
            <a:cxnSpLocks/>
          </p:cNvCxnSpPr>
          <p:nvPr/>
        </p:nvCxnSpPr>
        <p:spPr>
          <a:xfrm flipV="1">
            <a:off x="6677025" y="430623"/>
            <a:ext cx="1" cy="384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2C9630-58FC-435D-A5AE-AAB7B6B764FF}"/>
              </a:ext>
            </a:extLst>
          </p:cNvPr>
          <p:cNvCxnSpPr/>
          <p:nvPr/>
        </p:nvCxnSpPr>
        <p:spPr>
          <a:xfrm>
            <a:off x="6677025" y="4276725"/>
            <a:ext cx="366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58B8C-4090-4A25-A6F6-D7DD3CA8BC1C}"/>
              </a:ext>
            </a:extLst>
          </p:cNvPr>
          <p:cNvCxnSpPr>
            <a:cxnSpLocks/>
          </p:cNvCxnSpPr>
          <p:nvPr/>
        </p:nvCxnSpPr>
        <p:spPr>
          <a:xfrm>
            <a:off x="9382125" y="875615"/>
            <a:ext cx="0" cy="3401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0F9DB6EA-EC4E-4376-90E4-38297705EDD3}"/>
              </a:ext>
            </a:extLst>
          </p:cNvPr>
          <p:cNvSpPr/>
          <p:nvPr/>
        </p:nvSpPr>
        <p:spPr>
          <a:xfrm rot="11233574">
            <a:off x="7683016" y="523575"/>
            <a:ext cx="4620928" cy="2625191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F16CE42-B9A5-4A60-B038-DBC830B8CD00}"/>
              </a:ext>
            </a:extLst>
          </p:cNvPr>
          <p:cNvSpPr/>
          <p:nvPr/>
        </p:nvSpPr>
        <p:spPr>
          <a:xfrm rot="11233574">
            <a:off x="8033686" y="180675"/>
            <a:ext cx="4620928" cy="2625191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E3AA1C-FE26-44EF-AE25-76913D7AABD6}"/>
              </a:ext>
            </a:extLst>
          </p:cNvPr>
          <p:cNvCxnSpPr>
            <a:cxnSpLocks/>
          </p:cNvCxnSpPr>
          <p:nvPr/>
        </p:nvCxnSpPr>
        <p:spPr>
          <a:xfrm flipV="1">
            <a:off x="7886929" y="1762125"/>
            <a:ext cx="247421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9FA84A-9D82-40DB-8CAF-33767314EBF9}"/>
              </a:ext>
            </a:extLst>
          </p:cNvPr>
          <p:cNvSpPr/>
          <p:nvPr/>
        </p:nvSpPr>
        <p:spPr>
          <a:xfrm>
            <a:off x="8582025" y="1276350"/>
            <a:ext cx="1428750" cy="2409651"/>
          </a:xfrm>
          <a:custGeom>
            <a:avLst/>
            <a:gdLst>
              <a:gd name="connsiteX0" fmla="*/ 0 w 1428750"/>
              <a:gd name="connsiteY0" fmla="*/ 2352675 h 2409651"/>
              <a:gd name="connsiteX1" fmla="*/ 1019175 w 1428750"/>
              <a:gd name="connsiteY1" fmla="*/ 2105025 h 2409651"/>
              <a:gd name="connsiteX2" fmla="*/ 1428750 w 1428750"/>
              <a:gd name="connsiteY2" fmla="*/ 0 h 2409651"/>
              <a:gd name="connsiteX3" fmla="*/ 1428750 w 1428750"/>
              <a:gd name="connsiteY3" fmla="*/ 0 h 2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2409651">
                <a:moveTo>
                  <a:pt x="0" y="2352675"/>
                </a:moveTo>
                <a:cubicBezTo>
                  <a:pt x="390525" y="2424906"/>
                  <a:pt x="781050" y="2497138"/>
                  <a:pt x="1019175" y="2105025"/>
                </a:cubicBezTo>
                <a:cubicBezTo>
                  <a:pt x="1257300" y="1712912"/>
                  <a:pt x="1428750" y="0"/>
                  <a:pt x="1428750" y="0"/>
                </a:cubicBezTo>
                <a:lnTo>
                  <a:pt x="1428750" y="0"/>
                </a:lnTo>
              </a:path>
            </a:pathLst>
          </a:cu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90C3E-7905-4324-8422-DED351971C0B}"/>
              </a:ext>
            </a:extLst>
          </p:cNvPr>
          <p:cNvSpPr txBox="1"/>
          <p:nvPr/>
        </p:nvSpPr>
        <p:spPr>
          <a:xfrm>
            <a:off x="9347912" y="706651"/>
            <a:ext cx="43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Q”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1BBDB-F68F-4AFE-A2BF-CC475BE6F088}"/>
              </a:ext>
            </a:extLst>
          </p:cNvPr>
          <p:cNvSpPr txBox="1"/>
          <p:nvPr/>
        </p:nvSpPr>
        <p:spPr>
          <a:xfrm>
            <a:off x="8215314" y="496301"/>
            <a:ext cx="216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Potential 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E30D80-E508-420C-ADED-748667BE28EB}"/>
              </a:ext>
            </a:extLst>
          </p:cNvPr>
          <p:cNvSpPr txBox="1"/>
          <p:nvPr/>
        </p:nvSpPr>
        <p:spPr>
          <a:xfrm>
            <a:off x="9074507" y="2236491"/>
            <a:ext cx="546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4279C-2046-430C-8392-9F7C4766CA2D}"/>
              </a:ext>
            </a:extLst>
          </p:cNvPr>
          <p:cNvSpPr txBox="1"/>
          <p:nvPr/>
        </p:nvSpPr>
        <p:spPr>
          <a:xfrm>
            <a:off x="10182225" y="2576170"/>
            <a:ext cx="559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3E4FDE-026F-4CAC-8A69-463E00161247}"/>
              </a:ext>
            </a:extLst>
          </p:cNvPr>
          <p:cNvSpPr txBox="1"/>
          <p:nvPr/>
        </p:nvSpPr>
        <p:spPr>
          <a:xfrm>
            <a:off x="7536259" y="4342403"/>
            <a:ext cx="320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Real output		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E4AA7-F6BD-42E3-8CEB-193415B05140}"/>
              </a:ext>
            </a:extLst>
          </p:cNvPr>
          <p:cNvSpPr txBox="1"/>
          <p:nvPr/>
        </p:nvSpPr>
        <p:spPr>
          <a:xfrm>
            <a:off x="6135129" y="607963"/>
            <a:ext cx="647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Price level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0ACEB5-9E17-4FC4-9E10-5CA1A92869E8}"/>
              </a:ext>
            </a:extLst>
          </p:cNvPr>
          <p:cNvSpPr txBox="1"/>
          <p:nvPr/>
        </p:nvSpPr>
        <p:spPr>
          <a:xfrm>
            <a:off x="6677025" y="4680957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Fig: Demand-pull inflation occurs when too much spending chases too few goods</a:t>
            </a:r>
          </a:p>
        </p:txBody>
      </p:sp>
    </p:spTree>
    <p:extLst>
      <p:ext uri="{BB962C8B-B14F-4D97-AF65-F5344CB8AC3E}">
        <p14:creationId xmlns:p14="http://schemas.microsoft.com/office/powerpoint/2010/main" val="428928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Cost-Push Inflation through Mark-up Pricing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/>
                  <a:t>Price includes a mark-up upon the estimated average cost of production. </a:t>
                </a:r>
              </a:p>
              <a:p>
                <a:r>
                  <a:rPr lang="en-IN"/>
                  <a:t>Assume that labour is the most important factor. </a:t>
                </a:r>
              </a:p>
              <a:p>
                <a:r>
                  <a:rPr lang="en-IN"/>
                  <a:t>Firms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/>
                  <a:t> to cover unit cost of labour and a mark up on it to cover non-labour costs. 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𝑙𝑎𝑏𝑜𝑢𝑟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𝑝𝑟𝑜𝑑𝑢𝑐𝑒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𝑤𝑎𝑔𝑒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/>
              </a:p>
              <a:p>
                <a:r>
                  <a:rPr lang="en-IN"/>
                  <a:t>Suppose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=8,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50,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𝑙𝑎𝑏𝑜𝑢𝑟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 8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50=400</m:t>
                    </m:r>
                  </m:oMath>
                </a14:m>
                <a:endParaRPr lang="en-IN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/>
                  <a:t> and labour productivity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/>
                  <a:t>are inversely related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IN"/>
                  <a:t> </a:t>
                </a:r>
              </a:p>
              <a:p>
                <a:r>
                  <a:rPr lang="en-IN"/>
                  <a:t>Mark up pricing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IN"/>
                  <a:t>     	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/>
                  <a:t>   …………..(1)</a:t>
                </a:r>
              </a:p>
              <a:p>
                <a:r>
                  <a:rPr lang="en-IN"/>
                  <a:t>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𝑚𝑎𝑟𝑘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𝑓𝑖𝑟𝑚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/>
              </a:p>
              <a:p>
                <a:r>
                  <a:rPr lang="en-IN"/>
                  <a:t>With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=8,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=50,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=480 </m:t>
                    </m:r>
                  </m:oMath>
                </a14:m>
                <a:endParaRPr lang="en-I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099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509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6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47677"/>
          </a:xfrm>
        </p:spPr>
        <p:txBody>
          <a:bodyPr>
            <a:normAutofit fontScale="90000"/>
          </a:bodyPr>
          <a:lstStyle/>
          <a:p>
            <a:r>
              <a:rPr lang="en-IN" err="1"/>
              <a:t>Cont</a:t>
            </a:r>
            <a:r>
              <a:rPr lang="en-IN"/>
              <a:t>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57277"/>
                <a:ext cx="8596668" cy="5278868"/>
              </a:xfrm>
            </p:spPr>
            <p:txBody>
              <a:bodyPr>
                <a:noAutofit/>
              </a:bodyPr>
              <a:lstStyle/>
              <a:p>
                <a:r>
                  <a:rPr lang="en-IN"/>
                  <a:t>Equation (1) states that P is higher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h𝑖𝑔h𝑒𝑟</m:t>
                    </m:r>
                  </m:oMath>
                </a14:m>
                <a:endParaRPr lang="en-IN" sz="1800"/>
              </a:p>
              <a:p>
                <a:pPr lvl="1"/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𝑁𝑜𝑛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𝑙𝑎𝑏𝑜𝑢𝑟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𝑐𝑜𝑠𝑡𝑠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h𝑖𝑔h𝑒𝑟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𝑟𝑖𝑠𝑒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800"/>
              </a:p>
              <a:p>
                <a:pPr lvl="1"/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h𝑖𝑔h𝑒𝑟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𝑙𝑎𝑏𝑜𝑢𝑟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𝑝𝑟𝑜𝑑𝑢𝑐𝑡𝑖𝑣𝑖𝑡𝑦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800"/>
              </a:p>
              <a:p>
                <a:r>
                  <a:rPr lang="en-IN"/>
                  <a:t>Mark up pricing provides a cost-push explanation to inflation. </a:t>
                </a:r>
              </a:p>
              <a:p>
                <a:pPr lvl="2"/>
                <a:r>
                  <a:rPr lang="en-IN" sz="1600"/>
                  <a:t>Constant increase in prices of inputs (or decline in labour productivity) leads to inflation.</a:t>
                </a:r>
              </a:p>
              <a:p>
                <a:pPr lvl="2"/>
                <a:r>
                  <a:rPr lang="en-IN" sz="1600"/>
                  <a:t>This occurs even 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1600"/>
                  <a:t> remains constant. </a:t>
                </a:r>
              </a:p>
              <a:p>
                <a:pPr lvl="2"/>
                <a:r>
                  <a:rPr lang="en-IN" sz="1600"/>
                  <a:t>Denoting average productivity of labour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IN" sz="1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sz="1600"/>
              </a:p>
              <a:p>
                <a:pPr lvl="2"/>
                <a:r>
                  <a:rPr lang="en-IN" sz="1600"/>
                  <a:t>Equation (1) can be re-expressed 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/>
              </a:p>
              <a:p>
                <a:pPr lvl="1"/>
                <a:r>
                  <a:rPr lang="en-IN" sz="1800"/>
                  <a:t>Assuming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1800"/>
                  <a:t> as constant, this gives the rate of inflation 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𝑔𝑝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i="1" dirty="0" err="1" smtClean="0">
                          <a:latin typeface="Cambria Math" panose="02040503050406030204" pitchFamily="18" charset="0"/>
                        </a:rPr>
                        <m:t>𝑔𝑤</m:t>
                      </m:r>
                      <m:r>
                        <a:rPr lang="en-IN" sz="1800" i="1" dirty="0" err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800" i="1" dirty="0" err="1" smtClean="0">
                          <a:latin typeface="Cambria Math" panose="02040503050406030204" pitchFamily="18" charset="0"/>
                        </a:rPr>
                        <m:t>𝑔𝑧</m:t>
                      </m:r>
                    </m:oMath>
                  </m:oMathPara>
                </a14:m>
                <a:endParaRPr lang="en-IN" sz="18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𝑃𝑟𝑜𝑝𝑜𝑟𝑡𝑖𝑜𝑛𝑎𝑡𝑒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8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𝑖𝑛𝑓𝑙𝑎𝑡𝑖𝑜𝑛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IN" sz="1800" b="0" i="1" dirty="0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𝑙𝑎𝑏𝑜𝑢𝑟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i="1" dirty="0" smtClean="0"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</m:oMath>
                  </m:oMathPara>
                </a14:m>
                <a:endParaRPr lang="en-IN" sz="1800"/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57277"/>
                <a:ext cx="8596668" cy="5278868"/>
              </a:xfrm>
              <a:blipFill>
                <a:blip r:embed="rId2"/>
                <a:stretch>
                  <a:fillRect l="-284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50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i="1">
                <a:solidFill>
                  <a:prstClr val="black"/>
                </a:solidFill>
              </a:rPr>
              <a:t>Quantity Theory of Money </a:t>
            </a:r>
            <a:br>
              <a:rPr lang="en-US" b="1" i="1">
                <a:solidFill>
                  <a:prstClr val="black"/>
                </a:solidFill>
              </a:rPr>
            </a:b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30037"/>
                <a:ext cx="8596668" cy="4720562"/>
              </a:xfrm>
            </p:spPr>
            <p:txBody>
              <a:bodyPr>
                <a:normAutofit/>
              </a:bodyPr>
              <a:lstStyle/>
              <a:p>
                <a:pPr lvl="0" defTabSz="914400">
                  <a:spcBef>
                    <a:spcPts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>
                    <a:solidFill>
                      <a:prstClr val="black"/>
                    </a:solidFill>
                  </a:rPr>
                  <a:t>Inflation is a monetary phenomenon. </a:t>
                </a:r>
              </a:p>
              <a:p>
                <a:pPr lvl="0" defTabSz="914400">
                  <a:spcBef>
                    <a:spcPts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>
                    <a:solidFill>
                      <a:prstClr val="black"/>
                    </a:solidFill>
                  </a:rPr>
                  <a:t>The general price level is determined by the demand for and supply of money balances in an economy.</a:t>
                </a:r>
              </a:p>
              <a:p>
                <a:pPr lvl="0" defTabSz="914400">
                  <a:spcBef>
                    <a:spcPts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>
                    <a:solidFill>
                      <a:prstClr val="black"/>
                    </a:solidFill>
                  </a:rPr>
                  <a:t>Money supply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>
                    <a:solidFill>
                      <a:prstClr val="black"/>
                    </a:solidFill>
                  </a:rPr>
                  <a:t>is exogenously controlled by the central bank.</a:t>
                </a:r>
              </a:p>
              <a:p>
                <a:pPr lvl="0" defTabSz="914400">
                  <a:spcBef>
                    <a:spcPts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>
                    <a:solidFill>
                      <a:prstClr val="black"/>
                    </a:solidFill>
                  </a:rPr>
                  <a:t>Demand for money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>
                    <a:solidFill>
                      <a:prstClr val="black"/>
                    </a:solidFill>
                  </a:rPr>
                  <a:t>involves only transaction demand.</a:t>
                </a:r>
              </a:p>
              <a:p>
                <a:pPr lvl="0" defTabSz="914400">
                  <a:spcBef>
                    <a:spcPts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>
                    <a:solidFill>
                      <a:prstClr val="black"/>
                    </a:solidFill>
                  </a:rPr>
                  <a:t>Demand for nominal money balances </a:t>
                </a:r>
              </a:p>
              <a:p>
                <a:pPr marL="0" lvl="0" indent="0" defTabSz="914400">
                  <a:spcBef>
                    <a:spcPts val="0"/>
                  </a:spcBef>
                  <a:buClrTx/>
                  <a:buSzTx/>
                  <a:buNone/>
                </a:pPr>
                <a:r>
                  <a:rPr lang="en-US" altLang="en-US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𝑘𝑃𝑌</m:t>
                    </m:r>
                  </m:oMath>
                </a14:m>
                <a:r>
                  <a:rPr lang="en-US" altLang="en-US">
                    <a:solidFill>
                      <a:prstClr val="black"/>
                    </a:solidFill>
                  </a:rPr>
                  <a:t>				(1)</a:t>
                </a:r>
              </a:p>
              <a:p>
                <a:pPr lvl="1" defTabSz="914400">
                  <a:spcBef>
                    <a:spcPts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>
                    <a:solidFill>
                      <a:prstClr val="black"/>
                    </a:solidFill>
                  </a:rPr>
                  <a:t>Demand for real money balances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alt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𝑘𝑌</m:t>
                    </m:r>
                  </m:oMath>
                </a14:m>
                <a:endParaRPr lang="en-US" altLang="en-US">
                  <a:solidFill>
                    <a:prstClr val="black"/>
                  </a:solidFill>
                </a:endParaRPr>
              </a:p>
              <a:p>
                <a:pPr lvl="0" defTabSz="914400">
                  <a:spcBef>
                    <a:spcPts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en-US">
                    <a:solidFill>
                      <a:prstClr val="black"/>
                    </a:solidFill>
                  </a:rPr>
                  <a:t>At equilibrium</a:t>
                </a:r>
              </a:p>
              <a:p>
                <a:pPr marL="457200" lvl="1" indent="0" defTabSz="914400">
                  <a:spcBef>
                    <a:spcPts val="0"/>
                  </a:spcBef>
                  <a:buClrTx/>
                  <a:buSzTx/>
                  <a:buNone/>
                </a:pPr>
                <a:r>
                  <a:rPr lang="en-US" altLang="en-US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prstClr val="black"/>
                    </a:solidFill>
                  </a:rPr>
                  <a:t>	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𝑘𝑃𝑌</m:t>
                    </m:r>
                  </m:oMath>
                </a14:m>
                <a:r>
                  <a:rPr lang="en-US" altLang="en-US">
                    <a:solidFill>
                      <a:prstClr val="black"/>
                    </a:solidFill>
                  </a:rPr>
                  <a:t>  			(2)</a:t>
                </a:r>
              </a:p>
              <a:p>
                <a:pPr marL="0" lvl="0" indent="0" defTabSz="914400">
                  <a:spcBef>
                    <a:spcPts val="0"/>
                  </a:spcBef>
                  <a:buClrTx/>
                  <a:buSzTx/>
                  <a:buNone/>
                </a:pPr>
                <a:r>
                  <a:rPr lang="en-US" altLang="en-US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alt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𝑘𝑌</m:t>
                        </m:r>
                      </m:den>
                    </m:f>
                  </m:oMath>
                </a14:m>
                <a:r>
                  <a:rPr lang="en-US" altLang="en-US">
                    <a:solidFill>
                      <a:prstClr val="black"/>
                    </a:solidFill>
                  </a:rPr>
                  <a:t> 					(3)</a:t>
                </a:r>
              </a:p>
              <a:p>
                <a:pPr defTabSz="914400">
                  <a:spcBef>
                    <a:spcPts val="0"/>
                  </a:spcBef>
                  <a:buClrTx/>
                  <a:buSzTx/>
                </a:pPr>
                <a:r>
                  <a:rPr lang="en-US" altLang="en-US" err="1">
                    <a:solidFill>
                      <a:prstClr val="black"/>
                    </a:solidFill>
                  </a:rPr>
                  <a:t>Behaviour</a:t>
                </a:r>
                <a:r>
                  <a:rPr lang="en-US" altLang="en-US">
                    <a:solidFill>
                      <a:prstClr val="black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prstClr val="black"/>
                    </a:solidFill>
                  </a:rPr>
                  <a:t>in response to change in money stock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alt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prstClr val="black"/>
                    </a:solidFill>
                  </a:rPr>
                  <a:t>) depends on the behavior of real income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IN" altLang="en-US">
                  <a:solidFill>
                    <a:prstClr val="black"/>
                  </a:solidFill>
                </a:endParaRPr>
              </a:p>
              <a:p>
                <a:pPr marL="0" lvl="0" indent="0" defTabSz="914400">
                  <a:spcBef>
                    <a:spcPts val="0"/>
                  </a:spcBef>
                  <a:buClrTx/>
                  <a:buSzTx/>
                  <a:buNone/>
                </a:pPr>
                <a:endParaRPr lang="en-US" altLang="en-US">
                  <a:solidFill>
                    <a:prstClr val="black"/>
                  </a:solidFill>
                </a:endParaRPr>
              </a:p>
              <a:p>
                <a:pPr lvl="0" defTabSz="914400">
                  <a:spcBef>
                    <a:spcPts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endParaRPr lang="en-US" altLang="en-US">
                  <a:solidFill>
                    <a:prstClr val="black"/>
                  </a:solidFill>
                </a:endParaRP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30037"/>
                <a:ext cx="8596668" cy="4720562"/>
              </a:xfrm>
              <a:blipFill>
                <a:blip r:embed="rId2"/>
                <a:stretch>
                  <a:fillRect l="-567" t="-77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27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5" ma:contentTypeDescription="Create a new document." ma:contentTypeScope="" ma:versionID="6e2ab583a170b912a330d04e8463d7e1">
  <xsd:schema xmlns:xsd="http://www.w3.org/2001/XMLSchema" xmlns:xs="http://www.w3.org/2001/XMLSchema" xmlns:p="http://schemas.microsoft.com/office/2006/metadata/properties" xmlns:ns2="f4f41830-a3a6-4385-8543-65e908e34dde" targetNamespace="http://schemas.microsoft.com/office/2006/metadata/properties" ma:root="true" ma:fieldsID="3cc5962442e9f2b2386f1361fe5f0e36" ns2:_="">
    <xsd:import namespace="f4f41830-a3a6-4385-8543-65e908e34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A724B8-7F3F-4257-8606-688261F3F5FF}">
  <ds:schemaRefs>
    <ds:schemaRef ds:uri="f4f41830-a3a6-4385-8543-65e908e34d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BA7842-D84D-497B-8163-F2F54FB148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22B246-5B32-43F7-8904-C6AB002C51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Facet</vt:lpstr>
      <vt:lpstr>PowerPoint Presentation</vt:lpstr>
      <vt:lpstr>PowerPoint Presentation</vt:lpstr>
      <vt:lpstr>PowerPoint Presentation</vt:lpstr>
      <vt:lpstr>Sources of Inflation</vt:lpstr>
      <vt:lpstr>PowerPoint Presentation</vt:lpstr>
      <vt:lpstr>PowerPoint Presentation</vt:lpstr>
      <vt:lpstr>Cost-Push Inflation through Mark-up Pricing</vt:lpstr>
      <vt:lpstr>Cont….</vt:lpstr>
      <vt:lpstr>Quantity Theory of Money  </vt:lpstr>
      <vt:lpstr>Cont…</vt:lpstr>
      <vt:lpstr>Cont…</vt:lpstr>
      <vt:lpstr>Cont…</vt:lpstr>
      <vt:lpstr>Modern Quantity Theory of Money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Prof.N.C.Nayak</dc:creator>
  <cp:revision>6</cp:revision>
  <dcterms:created xsi:type="dcterms:W3CDTF">2022-02-23T18:12:51Z</dcterms:created>
  <dcterms:modified xsi:type="dcterms:W3CDTF">2022-04-03T16:51:58Z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