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9.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9" r:id="rId3"/>
    <p:sldId id="280" r:id="rId4"/>
    <p:sldId id="281" r:id="rId5"/>
    <p:sldId id="282" r:id="rId6"/>
    <p:sldId id="283" r:id="rId7"/>
    <p:sldId id="288" r:id="rId8"/>
    <p:sldId id="287" r:id="rId9"/>
    <p:sldId id="286" r:id="rId10"/>
    <p:sldId id="289" r:id="rId11"/>
    <p:sldId id="290" r:id="rId12"/>
    <p:sldId id="291" r:id="rId13"/>
    <p:sldId id="292" r:id="rId14"/>
    <p:sldId id="293" r:id="rId15"/>
    <p:sldId id="302" r:id="rId16"/>
    <p:sldId id="294" r:id="rId17"/>
    <p:sldId id="295" r:id="rId18"/>
    <p:sldId id="296" r:id="rId19"/>
    <p:sldId id="298" r:id="rId20"/>
    <p:sldId id="301" r:id="rId21"/>
    <p:sldId id="257" r:id="rId22"/>
    <p:sldId id="258" r:id="rId23"/>
    <p:sldId id="263" r:id="rId24"/>
    <p:sldId id="303" r:id="rId25"/>
    <p:sldId id="312" r:id="rId26"/>
    <p:sldId id="310" r:id="rId27"/>
    <p:sldId id="309" r:id="rId28"/>
    <p:sldId id="311" r:id="rId29"/>
    <p:sldId id="304" r:id="rId30"/>
    <p:sldId id="305" r:id="rId31"/>
    <p:sldId id="308" r:id="rId32"/>
    <p:sldId id="314" r:id="rId33"/>
    <p:sldId id="306" r:id="rId34"/>
    <p:sldId id="307" r:id="rId35"/>
    <p:sldId id="313" r:id="rId36"/>
    <p:sldId id="315" r:id="rId37"/>
    <p:sldId id="31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87" d="100"/>
          <a:sy n="87" d="100"/>
        </p:scale>
        <p:origin x="-1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F25B74E-4CBA-47DE-A2B8-67FDC7D23933}"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14321-AD2F-4450-872D-951863EA635D}"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745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5B74E-4CBA-47DE-A2B8-67FDC7D23933}"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14321-AD2F-4450-872D-951863EA635D}" type="slidenum">
              <a:rPr lang="en-IN" smtClean="0"/>
              <a:t>‹#›</a:t>
            </a:fld>
            <a:endParaRPr lang="en-IN"/>
          </a:p>
        </p:txBody>
      </p:sp>
    </p:spTree>
    <p:extLst>
      <p:ext uri="{BB962C8B-B14F-4D97-AF65-F5344CB8AC3E}">
        <p14:creationId xmlns:p14="http://schemas.microsoft.com/office/powerpoint/2010/main" val="206634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5B74E-4CBA-47DE-A2B8-67FDC7D23933}"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14321-AD2F-4450-872D-951863EA635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96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5B74E-4CBA-47DE-A2B8-67FDC7D23933}"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14321-AD2F-4450-872D-951863EA635D}" type="slidenum">
              <a:rPr lang="en-IN" smtClean="0"/>
              <a:t>‹#›</a:t>
            </a:fld>
            <a:endParaRPr lang="en-IN"/>
          </a:p>
        </p:txBody>
      </p:sp>
    </p:spTree>
    <p:extLst>
      <p:ext uri="{BB962C8B-B14F-4D97-AF65-F5344CB8AC3E}">
        <p14:creationId xmlns:p14="http://schemas.microsoft.com/office/powerpoint/2010/main" val="11238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5B74E-4CBA-47DE-A2B8-67FDC7D23933}"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14321-AD2F-4450-872D-951863EA635D}" type="slidenum">
              <a:rPr lang="en-IN" smtClean="0"/>
              <a:t>‹#›</a:t>
            </a:fld>
            <a:endParaRPr lang="en-IN"/>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19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25B74E-4CBA-47DE-A2B8-67FDC7D23933}"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14321-AD2F-4450-872D-951863EA635D}" type="slidenum">
              <a:rPr lang="en-IN" smtClean="0"/>
              <a:t>‹#›</a:t>
            </a:fld>
            <a:endParaRPr lang="en-IN"/>
          </a:p>
        </p:txBody>
      </p:sp>
    </p:spTree>
    <p:extLst>
      <p:ext uri="{BB962C8B-B14F-4D97-AF65-F5344CB8AC3E}">
        <p14:creationId xmlns:p14="http://schemas.microsoft.com/office/powerpoint/2010/main" val="164838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25B74E-4CBA-47DE-A2B8-67FDC7D23933}" type="datetimeFigureOut">
              <a:rPr lang="en-IN" smtClean="0"/>
              <a:t>25-03-2022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A14321-AD2F-4450-872D-951863EA635D}" type="slidenum">
              <a:rPr lang="en-IN" smtClean="0"/>
              <a:t>‹#›</a:t>
            </a:fld>
            <a:endParaRPr lang="en-IN"/>
          </a:p>
        </p:txBody>
      </p:sp>
    </p:spTree>
    <p:extLst>
      <p:ext uri="{BB962C8B-B14F-4D97-AF65-F5344CB8AC3E}">
        <p14:creationId xmlns:p14="http://schemas.microsoft.com/office/powerpoint/2010/main" val="344611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25B74E-4CBA-47DE-A2B8-67FDC7D23933}" type="datetimeFigureOut">
              <a:rPr lang="en-IN" smtClean="0"/>
              <a:t>25-03-2022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A14321-AD2F-4450-872D-951863EA635D}" type="slidenum">
              <a:rPr lang="en-IN" smtClean="0"/>
              <a:t>‹#›</a:t>
            </a:fld>
            <a:endParaRPr lang="en-IN"/>
          </a:p>
        </p:txBody>
      </p:sp>
    </p:spTree>
    <p:extLst>
      <p:ext uri="{BB962C8B-B14F-4D97-AF65-F5344CB8AC3E}">
        <p14:creationId xmlns:p14="http://schemas.microsoft.com/office/powerpoint/2010/main" val="423736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5B74E-4CBA-47DE-A2B8-67FDC7D23933}" type="datetimeFigureOut">
              <a:rPr lang="en-IN" smtClean="0"/>
              <a:t>25-03-2022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A14321-AD2F-4450-872D-951863EA635D}" type="slidenum">
              <a:rPr lang="en-IN" smtClean="0"/>
              <a:t>‹#›</a:t>
            </a:fld>
            <a:endParaRPr lang="en-IN"/>
          </a:p>
        </p:txBody>
      </p:sp>
    </p:spTree>
    <p:extLst>
      <p:ext uri="{BB962C8B-B14F-4D97-AF65-F5344CB8AC3E}">
        <p14:creationId xmlns:p14="http://schemas.microsoft.com/office/powerpoint/2010/main" val="175668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25B74E-4CBA-47DE-A2B8-67FDC7D23933}"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14321-AD2F-4450-872D-951863EA635D}" type="slidenum">
              <a:rPr lang="en-IN" smtClean="0"/>
              <a:t>‹#›</a:t>
            </a:fld>
            <a:endParaRPr lang="en-IN"/>
          </a:p>
        </p:txBody>
      </p:sp>
    </p:spTree>
    <p:extLst>
      <p:ext uri="{BB962C8B-B14F-4D97-AF65-F5344CB8AC3E}">
        <p14:creationId xmlns:p14="http://schemas.microsoft.com/office/powerpoint/2010/main" val="178832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25B74E-4CBA-47DE-A2B8-67FDC7D23933}"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14321-AD2F-4450-872D-951863EA635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1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25B74E-4CBA-47DE-A2B8-67FDC7D23933}" type="datetimeFigureOut">
              <a:rPr lang="en-IN" smtClean="0"/>
              <a:t>25-03-2022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A14321-AD2F-4450-872D-951863EA635D}"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36028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C78C-3D2A-404E-9408-A76154097D4E}"/>
              </a:ext>
            </a:extLst>
          </p:cNvPr>
          <p:cNvSpPr>
            <a:spLocks noGrp="1"/>
          </p:cNvSpPr>
          <p:nvPr>
            <p:ph type="ctrTitle"/>
          </p:nvPr>
        </p:nvSpPr>
        <p:spPr/>
        <p:txBody>
          <a:bodyPr/>
          <a:lstStyle/>
          <a:p>
            <a:r>
              <a:rPr lang="en-IN" dirty="0"/>
              <a:t>The Phillips Curve</a:t>
            </a:r>
            <a:br>
              <a:rPr lang="en-IN" dirty="0"/>
            </a:br>
            <a:endParaRPr lang="en-IN" dirty="0"/>
          </a:p>
        </p:txBody>
      </p:sp>
      <p:sp>
        <p:nvSpPr>
          <p:cNvPr id="3" name="Subtitle 2">
            <a:extLst>
              <a:ext uri="{FF2B5EF4-FFF2-40B4-BE49-F238E27FC236}">
                <a16:creationId xmlns:a16="http://schemas.microsoft.com/office/drawing/2014/main" id="{FC833A10-402A-4271-9CFD-64C70D9D69EC}"/>
              </a:ext>
            </a:extLst>
          </p:cNvPr>
          <p:cNvSpPr>
            <a:spLocks noGrp="1"/>
          </p:cNvSpPr>
          <p:nvPr>
            <p:ph type="subTitle" idx="1"/>
          </p:nvPr>
        </p:nvSpPr>
        <p:spPr/>
        <p:txBody>
          <a:bodyPr/>
          <a:lstStyle/>
          <a:p>
            <a:r>
              <a:rPr lang="en-IN" dirty="0"/>
              <a:t>Macroeconomics: Inflation</a:t>
            </a:r>
          </a:p>
        </p:txBody>
      </p:sp>
    </p:spTree>
    <p:extLst>
      <p:ext uri="{BB962C8B-B14F-4D97-AF65-F5344CB8AC3E}">
        <p14:creationId xmlns:p14="http://schemas.microsoft.com/office/powerpoint/2010/main" val="229161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6D3291-28A0-41AD-9CE8-60ABD4CD4423}"/>
              </a:ext>
            </a:extLst>
          </p:cNvPr>
          <p:cNvSpPr>
            <a:spLocks noGrp="1"/>
          </p:cNvSpPr>
          <p:nvPr>
            <p:ph type="title"/>
          </p:nvPr>
        </p:nvSpPr>
        <p:spPr/>
        <p:txBody>
          <a:bodyPr>
            <a:normAutofit/>
          </a:bodyPr>
          <a:lstStyle/>
          <a:p>
            <a:r>
              <a:rPr lang="en-IN" sz="4000" dirty="0"/>
              <a:t>What determines expected inflation?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4402AA-821A-4155-8199-7B70815BF8B2}"/>
                  </a:ext>
                </a:extLst>
              </p:cNvPr>
              <p:cNvSpPr>
                <a:spLocks noGrp="1"/>
              </p:cNvSpPr>
              <p:nvPr>
                <p:ph idx="1"/>
              </p:nvPr>
            </p:nvSpPr>
            <p:spPr/>
            <p:txBody>
              <a:bodyPr/>
              <a:lstStyle/>
              <a:p>
                <a:r>
                  <a:rPr lang="en-IN" dirty="0"/>
                  <a:t>Expected Inflation is primarily based on </a:t>
                </a:r>
                <a:r>
                  <a:rPr lang="en-IN" u="sng" dirty="0"/>
                  <a:t>recently observed inflation</a:t>
                </a:r>
              </a:p>
              <a:p>
                <a:endParaRPr lang="en-IN" dirty="0"/>
              </a:p>
              <a:p>
                <a:endParaRPr lang="en-IN" dirty="0"/>
              </a:p>
              <a:p>
                <a:r>
                  <a:rPr lang="en-IN" dirty="0"/>
                  <a:t>If people expect prices to rise at the same rate as last year’s, then,</a:t>
                </a:r>
              </a:p>
              <a:p>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𝜋</m:t>
                        </m:r>
                      </m:e>
                      <m:sup>
                        <m:r>
                          <a:rPr lang="en-IN" b="0" i="1" smtClean="0">
                            <a:latin typeface="Cambria Math" panose="02040503050406030204" pitchFamily="18" charset="0"/>
                          </a:rPr>
                          <m:t>𝑒</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rPr>
                          <m:t>−1</m:t>
                        </m:r>
                      </m:sub>
                    </m:sSub>
                  </m:oMath>
                </a14:m>
                <a:endParaRPr lang="en-IN" dirty="0"/>
              </a:p>
              <a:p>
                <a:r>
                  <a:rPr lang="en-IN" dirty="0"/>
                  <a:t>Thus we can </a:t>
                </a:r>
                <a:r>
                  <a:rPr lang="en-IN" dirty="0" smtClean="0"/>
                  <a:t>rewrite </a:t>
                </a:r>
                <a:r>
                  <a:rPr lang="en-IN" dirty="0"/>
                  <a:t>the Phillips curve equation as, </a:t>
                </a:r>
              </a:p>
              <a:p>
                <a:pPr algn="ct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𝜋</m:t>
                        </m:r>
                      </m:e>
                      <m:sub>
                        <m:r>
                          <a:rPr lang="en-IN" sz="2000" b="0" i="1" smtClean="0">
                            <a:latin typeface="Cambria Math" panose="02040503050406030204" pitchFamily="18" charset="0"/>
                            <a:ea typeface="Cambria Math" panose="02040503050406030204" pitchFamily="18" charset="0"/>
                          </a:rPr>
                          <m:t>−1</m:t>
                        </m:r>
                      </m:sub>
                    </m:sSub>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𝛽</m:t>
                    </m:r>
                    <m:r>
                      <a:rPr lang="en-IN" sz="2000" i="1">
                        <a:latin typeface="Cambria Math" panose="02040503050406030204" pitchFamily="18" charset="0"/>
                        <a:ea typeface="Cambria Math" panose="02040503050406030204" pitchFamily="18" charset="0"/>
                      </a:rPr>
                      <m:t> </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𝑢</m:t>
                        </m:r>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𝑢</m:t>
                            </m:r>
                          </m:e>
                          <m:sup>
                            <m:r>
                              <a:rPr lang="en-IN" sz="2000" i="1">
                                <a:latin typeface="Cambria Math" panose="02040503050406030204" pitchFamily="18" charset="0"/>
                                <a:ea typeface="Cambria Math" panose="02040503050406030204" pitchFamily="18" charset="0"/>
                              </a:rPr>
                              <m:t>𝑛</m:t>
                            </m:r>
                          </m:sup>
                        </m:sSup>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𝑣</m:t>
                    </m:r>
                  </m:oMath>
                </a14:m>
                <a:endParaRPr lang="en-IN" dirty="0"/>
              </a:p>
              <a:p>
                <a14:m>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i="1" smtClean="0">
                            <a:latin typeface="Cambria Math" panose="02040503050406030204" pitchFamily="18" charset="0"/>
                            <a:ea typeface="Cambria Math" panose="02040503050406030204" pitchFamily="18" charset="0"/>
                          </a:rPr>
                          <m:t>𝜋</m:t>
                        </m:r>
                      </m:e>
                      <m:sub>
                        <m:r>
                          <a:rPr lang="en-IN" sz="2400" b="0" i="1" smtClean="0">
                            <a:latin typeface="Cambria Math" panose="02040503050406030204" pitchFamily="18" charset="0"/>
                            <a:ea typeface="Cambria Math" panose="02040503050406030204" pitchFamily="18" charset="0"/>
                          </a:rPr>
                          <m:t>−1</m:t>
                        </m:r>
                      </m:sub>
                    </m:sSub>
                  </m:oMath>
                </a14:m>
                <a:r>
                  <a:rPr lang="en-IN" dirty="0"/>
                  <a:t> implies we have </a:t>
                </a:r>
                <a:r>
                  <a:rPr lang="en-IN" b="1" i="1" dirty="0"/>
                  <a:t>inflation inertia</a:t>
                </a:r>
              </a:p>
            </p:txBody>
          </p:sp>
        </mc:Choice>
        <mc:Fallback xmlns="">
          <p:sp>
            <p:nvSpPr>
              <p:cNvPr id="4" name="Content Placeholder 3">
                <a:extLst>
                  <a:ext uri="{FF2B5EF4-FFF2-40B4-BE49-F238E27FC236}">
                    <a16:creationId xmlns="" xmlns:a16="http://schemas.microsoft.com/office/drawing/2014/main" xmlns:a14="http://schemas.microsoft.com/office/drawing/2010/main" id="{174402AA-821A-4155-8199-7B70815BF8B2}"/>
                  </a:ext>
                </a:extLst>
              </p:cNvPr>
              <p:cNvSpPr>
                <a:spLocks noGrp="1" noRot="1" noChangeAspect="1" noMove="1" noResize="1" noEditPoints="1" noAdjustHandles="1" noChangeArrowheads="1" noChangeShapeType="1" noTextEdit="1"/>
              </p:cNvSpPr>
              <p:nvPr>
                <p:ph idx="1"/>
              </p:nvPr>
            </p:nvSpPr>
            <p:spPr>
              <a:blipFill rotWithShape="0">
                <a:blip r:embed="rId2"/>
                <a:stretch>
                  <a:fillRect l="-313" t="-1818"/>
                </a:stretch>
              </a:blipFill>
            </p:spPr>
            <p:txBody>
              <a:bodyPr/>
              <a:lstStyle/>
              <a:p>
                <a:r>
                  <a:rPr lang="en-IN">
                    <a:noFill/>
                  </a:rPr>
                  <a:t> </a:t>
                </a:r>
              </a:p>
            </p:txBody>
          </p:sp>
        </mc:Fallback>
      </mc:AlternateContent>
      <p:cxnSp>
        <p:nvCxnSpPr>
          <p:cNvPr id="5" name="Straight Arrow Connector 4">
            <a:extLst>
              <a:ext uri="{FF2B5EF4-FFF2-40B4-BE49-F238E27FC236}">
                <a16:creationId xmlns:a16="http://schemas.microsoft.com/office/drawing/2014/main" id="{B9BEEC8F-9A40-41E4-A9E3-F9CA8795F0A6}"/>
              </a:ext>
            </a:extLst>
          </p:cNvPr>
          <p:cNvCxnSpPr/>
          <p:nvPr/>
        </p:nvCxnSpPr>
        <p:spPr>
          <a:xfrm>
            <a:off x="6867525" y="2724150"/>
            <a:ext cx="0"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675A58F-0A00-485F-885F-29EBFBABD69E}"/>
              </a:ext>
            </a:extLst>
          </p:cNvPr>
          <p:cNvSpPr txBox="1"/>
          <p:nvPr/>
        </p:nvSpPr>
        <p:spPr>
          <a:xfrm>
            <a:off x="5705476" y="3161156"/>
            <a:ext cx="2276474" cy="369332"/>
          </a:xfrm>
          <a:prstGeom prst="rect">
            <a:avLst/>
          </a:prstGeom>
          <a:noFill/>
        </p:spPr>
        <p:txBody>
          <a:bodyPr wrap="square" rtlCol="0">
            <a:spAutoFit/>
          </a:bodyPr>
          <a:lstStyle/>
          <a:p>
            <a:r>
              <a:rPr lang="en-IN" b="1" i="1" dirty="0"/>
              <a:t>Adaptive expectations</a:t>
            </a:r>
          </a:p>
        </p:txBody>
      </p:sp>
    </p:spTree>
    <p:extLst>
      <p:ext uri="{BB962C8B-B14F-4D97-AF65-F5344CB8AC3E}">
        <p14:creationId xmlns:p14="http://schemas.microsoft.com/office/powerpoint/2010/main" val="3164163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214E-5DDF-4A37-B286-2CE1169D6302}"/>
              </a:ext>
            </a:extLst>
          </p:cNvPr>
          <p:cNvSpPr>
            <a:spLocks noGrp="1"/>
          </p:cNvSpPr>
          <p:nvPr>
            <p:ph type="title"/>
          </p:nvPr>
        </p:nvSpPr>
        <p:spPr/>
        <p:txBody>
          <a:bodyPr/>
          <a:lstStyle/>
          <a:p>
            <a:r>
              <a:rPr lang="en-IN" dirty="0" smtClean="0"/>
              <a:t>the </a:t>
            </a:r>
            <a:r>
              <a:rPr lang="en-IN" dirty="0"/>
              <a:t>short </a:t>
            </a:r>
            <a:r>
              <a:rPr lang="en-IN" dirty="0" smtClean="0"/>
              <a:t>run PHILLIPS Curve</a:t>
            </a:r>
            <a:endParaRPr lang="en-IN" dirty="0"/>
          </a:p>
        </p:txBody>
      </p:sp>
      <p:sp>
        <p:nvSpPr>
          <p:cNvPr id="3" name="Content Placeholder 2">
            <a:extLst>
              <a:ext uri="{FF2B5EF4-FFF2-40B4-BE49-F238E27FC236}">
                <a16:creationId xmlns:a16="http://schemas.microsoft.com/office/drawing/2014/main" id="{0B6BFF06-B4BC-4CBD-B983-99CA755439B9}"/>
              </a:ext>
            </a:extLst>
          </p:cNvPr>
          <p:cNvSpPr>
            <a:spLocks noGrp="1"/>
          </p:cNvSpPr>
          <p:nvPr>
            <p:ph idx="1"/>
          </p:nvPr>
        </p:nvSpPr>
        <p:spPr>
          <a:xfrm>
            <a:off x="1024128" y="1781175"/>
            <a:ext cx="9720073" cy="4528185"/>
          </a:xfrm>
        </p:spPr>
        <p:txBody>
          <a:bodyPr/>
          <a:lstStyle/>
          <a:p>
            <a:r>
              <a:rPr lang="en-IN" dirty="0"/>
              <a:t>Suppose that the rate of growth in the money supply is increased above the rate consistent with price stability </a:t>
            </a:r>
            <a:r>
              <a:rPr lang="en-IN" dirty="0">
                <a:sym typeface="Wingdings" panose="05000000000000000000" pitchFamily="2" charset="2"/>
              </a:rPr>
              <a:t> say, rate of growth of money supply increases from 3% to 5%</a:t>
            </a:r>
          </a:p>
          <a:p>
            <a:r>
              <a:rPr lang="en-IN" dirty="0">
                <a:sym typeface="Wingdings" panose="05000000000000000000" pitchFamily="2" charset="2"/>
              </a:rPr>
              <a:t>This will stimulate the aggregate demand and, the nominal income </a:t>
            </a:r>
          </a:p>
          <a:p>
            <a:pPr lvl="1"/>
            <a:r>
              <a:rPr lang="en-IN" dirty="0">
                <a:sym typeface="Wingdings" panose="05000000000000000000" pitchFamily="2" charset="2"/>
              </a:rPr>
              <a:t>Much </a:t>
            </a:r>
            <a:r>
              <a:rPr lang="en-IN" dirty="0" smtClean="0">
                <a:sym typeface="Wingdings" panose="05000000000000000000" pitchFamily="2" charset="2"/>
              </a:rPr>
              <a:t>of </a:t>
            </a:r>
            <a:r>
              <a:rPr lang="en-IN" dirty="0">
                <a:sym typeface="Wingdings" panose="05000000000000000000" pitchFamily="2" charset="2"/>
              </a:rPr>
              <a:t>the rise in income will take the form of an increase in output and employment rather than in prices</a:t>
            </a:r>
          </a:p>
          <a:p>
            <a:pPr lvl="1"/>
            <a:r>
              <a:rPr lang="en-IN" dirty="0">
                <a:sym typeface="Wingdings" panose="05000000000000000000" pitchFamily="2" charset="2"/>
              </a:rPr>
              <a:t>People have been expecting prices to be stable, and prices and wages have been set for some time in the future </a:t>
            </a:r>
          </a:p>
          <a:p>
            <a:pPr lvl="1"/>
            <a:r>
              <a:rPr lang="en-IN" dirty="0">
                <a:sym typeface="Wingdings" panose="05000000000000000000" pitchFamily="2" charset="2"/>
              </a:rPr>
              <a:t>Producers will tend to react to the initial expansion in aggregate demand by increasing output, employees by working longer hours and unemployment by taking jobs now offered at former nominal </a:t>
            </a:r>
            <a:r>
              <a:rPr lang="en-IN" dirty="0" smtClean="0">
                <a:sym typeface="Wingdings" panose="05000000000000000000" pitchFamily="2" charset="2"/>
              </a:rPr>
              <a:t>wages</a:t>
            </a:r>
            <a:endParaRPr lang="en-IN" dirty="0">
              <a:sym typeface="Wingdings" panose="05000000000000000000" pitchFamily="2" charset="2"/>
            </a:endParaRPr>
          </a:p>
        </p:txBody>
      </p:sp>
    </p:spTree>
    <p:extLst>
      <p:ext uri="{BB962C8B-B14F-4D97-AF65-F5344CB8AC3E}">
        <p14:creationId xmlns:p14="http://schemas.microsoft.com/office/powerpoint/2010/main" val="1946705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62113" y="844551"/>
            <a:ext cx="8867775" cy="564197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55071" y="81024"/>
            <a:ext cx="11487749" cy="412934"/>
          </a:xfrm>
          <a:prstGeom prst="rect">
            <a:avLst/>
          </a:prstGeom>
        </p:spPr>
        <p:txBody>
          <a:bodyPr vert="horz" wrap="square" lIns="0" tIns="12700" rIns="0" bIns="0" rtlCol="0">
            <a:spAutoFit/>
          </a:bodyPr>
          <a:lstStyle/>
          <a:p>
            <a:pPr marL="12700" marR="5080">
              <a:spcBef>
                <a:spcPts val="100"/>
              </a:spcBef>
            </a:pPr>
            <a:r>
              <a:rPr lang="en-IN" sz="2600" spc="-5" dirty="0" smtClean="0">
                <a:solidFill>
                  <a:schemeClr val="accent1">
                    <a:lumMod val="75000"/>
                  </a:schemeClr>
                </a:solidFill>
                <a:latin typeface="Arial"/>
                <a:cs typeface="Arial"/>
              </a:rPr>
              <a:t>Derivation of the Short-run </a:t>
            </a:r>
            <a:r>
              <a:rPr sz="2600" spc="-5" dirty="0" smtClean="0">
                <a:solidFill>
                  <a:schemeClr val="accent1">
                    <a:lumMod val="75000"/>
                  </a:schemeClr>
                </a:solidFill>
                <a:latin typeface="Arial"/>
                <a:cs typeface="Arial"/>
              </a:rPr>
              <a:t>Phillips Curve</a:t>
            </a:r>
            <a:endParaRPr sz="2600" dirty="0">
              <a:solidFill>
                <a:schemeClr val="accent1">
                  <a:lumMod val="75000"/>
                </a:schemeClr>
              </a:solidFill>
              <a:latin typeface="Arial"/>
              <a:cs typeface="Arial"/>
            </a:endParaRPr>
          </a:p>
        </p:txBody>
      </p:sp>
      <p:grpSp>
        <p:nvGrpSpPr>
          <p:cNvPr id="6" name="object 6"/>
          <p:cNvGrpSpPr/>
          <p:nvPr/>
        </p:nvGrpSpPr>
        <p:grpSpPr>
          <a:xfrm>
            <a:off x="2152650" y="1636713"/>
            <a:ext cx="3930650" cy="2738755"/>
            <a:chOff x="628650" y="1636712"/>
            <a:chExt cx="3930650" cy="2738755"/>
          </a:xfrm>
        </p:grpSpPr>
        <p:sp>
          <p:nvSpPr>
            <p:cNvPr id="7" name="object 7"/>
            <p:cNvSpPr/>
            <p:nvPr/>
          </p:nvSpPr>
          <p:spPr>
            <a:xfrm>
              <a:off x="655637" y="1662049"/>
              <a:ext cx="3891279" cy="2686050"/>
            </a:xfrm>
            <a:custGeom>
              <a:avLst/>
              <a:gdLst/>
              <a:ahLst/>
              <a:cxnLst/>
              <a:rect l="l" t="t" r="r" b="b"/>
              <a:pathLst>
                <a:path w="3891279" h="2686050">
                  <a:moveTo>
                    <a:pt x="3890899" y="0"/>
                  </a:moveTo>
                  <a:lnTo>
                    <a:pt x="0" y="0"/>
                  </a:lnTo>
                  <a:lnTo>
                    <a:pt x="0" y="2686050"/>
                  </a:lnTo>
                  <a:lnTo>
                    <a:pt x="3890899" y="2686050"/>
                  </a:lnTo>
                  <a:lnTo>
                    <a:pt x="3890899" y="0"/>
                  </a:lnTo>
                  <a:close/>
                </a:path>
              </a:pathLst>
            </a:custGeom>
            <a:solidFill>
              <a:srgbClr val="FFFFFF"/>
            </a:solidFill>
          </p:spPr>
          <p:txBody>
            <a:bodyPr wrap="square" lIns="0" tIns="0" rIns="0" bIns="0" rtlCol="0"/>
            <a:lstStyle/>
            <a:p>
              <a:endParaRPr/>
            </a:p>
          </p:txBody>
        </p:sp>
        <p:sp>
          <p:nvSpPr>
            <p:cNvPr id="8" name="object 8"/>
            <p:cNvSpPr/>
            <p:nvPr/>
          </p:nvSpPr>
          <p:spPr>
            <a:xfrm>
              <a:off x="655637" y="1662049"/>
              <a:ext cx="3891279" cy="2686050"/>
            </a:xfrm>
            <a:custGeom>
              <a:avLst/>
              <a:gdLst/>
              <a:ahLst/>
              <a:cxnLst/>
              <a:rect l="l" t="t" r="r" b="b"/>
              <a:pathLst>
                <a:path w="3891279" h="2686050">
                  <a:moveTo>
                    <a:pt x="0" y="2686050"/>
                  </a:moveTo>
                  <a:lnTo>
                    <a:pt x="3890899" y="2686050"/>
                  </a:lnTo>
                  <a:lnTo>
                    <a:pt x="3890899" y="0"/>
                  </a:lnTo>
                  <a:lnTo>
                    <a:pt x="0" y="0"/>
                  </a:lnTo>
                  <a:lnTo>
                    <a:pt x="0" y="2686050"/>
                  </a:lnTo>
                  <a:close/>
                </a:path>
              </a:pathLst>
            </a:custGeom>
            <a:ln w="25400">
              <a:solidFill>
                <a:srgbClr val="FFFFFF"/>
              </a:solidFill>
            </a:ln>
          </p:spPr>
          <p:txBody>
            <a:bodyPr wrap="square" lIns="0" tIns="0" rIns="0" bIns="0" rtlCol="0"/>
            <a:lstStyle/>
            <a:p>
              <a:endParaRPr/>
            </a:p>
          </p:txBody>
        </p:sp>
        <p:sp>
          <p:nvSpPr>
            <p:cNvPr id="9" name="object 9"/>
            <p:cNvSpPr/>
            <p:nvPr/>
          </p:nvSpPr>
          <p:spPr>
            <a:xfrm>
              <a:off x="642937" y="1651000"/>
              <a:ext cx="0" cy="2710180"/>
            </a:xfrm>
            <a:custGeom>
              <a:avLst/>
              <a:gdLst/>
              <a:ahLst/>
              <a:cxnLst/>
              <a:rect l="l" t="t" r="r" b="b"/>
              <a:pathLst>
                <a:path h="2710179">
                  <a:moveTo>
                    <a:pt x="0" y="0"/>
                  </a:moveTo>
                  <a:lnTo>
                    <a:pt x="0" y="2709926"/>
                  </a:lnTo>
                </a:path>
              </a:pathLst>
            </a:custGeom>
            <a:ln w="28575">
              <a:solidFill>
                <a:srgbClr val="000000"/>
              </a:solidFill>
            </a:ln>
          </p:spPr>
          <p:txBody>
            <a:bodyPr wrap="square" lIns="0" tIns="0" rIns="0" bIns="0" rtlCol="0"/>
            <a:lstStyle/>
            <a:p>
              <a:endParaRPr/>
            </a:p>
          </p:txBody>
        </p:sp>
      </p:grpSp>
      <p:sp>
        <p:nvSpPr>
          <p:cNvPr id="10" name="object 10"/>
          <p:cNvSpPr txBox="1"/>
          <p:nvPr/>
        </p:nvSpPr>
        <p:spPr>
          <a:xfrm>
            <a:off x="1759965" y="1393951"/>
            <a:ext cx="430530"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Price</a:t>
            </a:r>
            <a:endParaRPr sz="1400">
              <a:latin typeface="Arial"/>
              <a:cs typeface="Arial"/>
            </a:endParaRPr>
          </a:p>
        </p:txBody>
      </p:sp>
      <p:sp>
        <p:nvSpPr>
          <p:cNvPr id="11" name="object 11"/>
          <p:cNvSpPr txBox="1"/>
          <p:nvPr/>
        </p:nvSpPr>
        <p:spPr>
          <a:xfrm>
            <a:off x="1759966" y="1607312"/>
            <a:ext cx="391795"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level</a:t>
            </a:r>
            <a:endParaRPr sz="1400">
              <a:latin typeface="Arial"/>
              <a:cs typeface="Arial"/>
            </a:endParaRPr>
          </a:p>
        </p:txBody>
      </p:sp>
      <p:sp>
        <p:nvSpPr>
          <p:cNvPr id="12" name="object 12"/>
          <p:cNvSpPr txBox="1"/>
          <p:nvPr/>
        </p:nvSpPr>
        <p:spPr>
          <a:xfrm>
            <a:off x="1661414" y="5135879"/>
            <a:ext cx="8881745" cy="1305560"/>
          </a:xfrm>
          <a:prstGeom prst="rect">
            <a:avLst/>
          </a:prstGeom>
        </p:spPr>
        <p:txBody>
          <a:bodyPr vert="horz" wrap="square" lIns="0" tIns="12065" rIns="0" bIns="0" rtlCol="0">
            <a:spAutoFit/>
          </a:bodyPr>
          <a:lstStyle/>
          <a:p>
            <a:pPr marL="12700">
              <a:spcBef>
                <a:spcPts val="95"/>
              </a:spcBef>
            </a:pPr>
            <a:r>
              <a:rPr sz="1400" spc="-5" dirty="0">
                <a:latin typeface="Arial"/>
                <a:cs typeface="Arial"/>
              </a:rPr>
              <a:t>This figure assumes a price level of 100 for the year </a:t>
            </a:r>
            <a:r>
              <a:rPr sz="1400" spc="-5" dirty="0" smtClean="0">
                <a:latin typeface="Arial"/>
                <a:cs typeface="Arial"/>
              </a:rPr>
              <a:t>20</a:t>
            </a:r>
            <a:r>
              <a:rPr lang="en-IN" sz="1400" spc="-5" dirty="0" smtClean="0">
                <a:latin typeface="Arial"/>
                <a:cs typeface="Arial"/>
              </a:rPr>
              <a:t>19 </a:t>
            </a:r>
            <a:r>
              <a:rPr sz="1400" spc="-5" dirty="0" smtClean="0">
                <a:latin typeface="Arial"/>
                <a:cs typeface="Arial"/>
              </a:rPr>
              <a:t>and </a:t>
            </a:r>
            <a:r>
              <a:rPr sz="1400" spc="-5" dirty="0">
                <a:latin typeface="Arial"/>
                <a:cs typeface="Arial"/>
              </a:rPr>
              <a:t>charts possible outcomes for the year </a:t>
            </a:r>
            <a:r>
              <a:rPr sz="1400" spc="-5" dirty="0" smtClean="0">
                <a:latin typeface="Arial"/>
                <a:cs typeface="Arial"/>
              </a:rPr>
              <a:t>202</a:t>
            </a:r>
            <a:r>
              <a:rPr lang="en-IN" sz="1400" spc="-5" dirty="0" smtClean="0">
                <a:latin typeface="Arial"/>
                <a:cs typeface="Arial"/>
              </a:rPr>
              <a:t>0</a:t>
            </a:r>
            <a:r>
              <a:rPr sz="1400" spc="-5" dirty="0" smtClean="0">
                <a:latin typeface="Arial"/>
                <a:cs typeface="Arial"/>
              </a:rPr>
              <a:t>.</a:t>
            </a:r>
            <a:r>
              <a:rPr sz="1400" spc="25" dirty="0" smtClean="0">
                <a:latin typeface="Arial"/>
                <a:cs typeface="Arial"/>
              </a:rPr>
              <a:t> </a:t>
            </a:r>
            <a:r>
              <a:rPr sz="1400" spc="-5" dirty="0">
                <a:latin typeface="Arial"/>
                <a:cs typeface="Arial"/>
              </a:rPr>
              <a:t>Panel</a:t>
            </a:r>
            <a:endParaRPr sz="1400" dirty="0">
              <a:latin typeface="Arial"/>
              <a:cs typeface="Arial"/>
            </a:endParaRPr>
          </a:p>
          <a:p>
            <a:pPr marL="12700" marR="5080"/>
            <a:r>
              <a:rPr sz="1400" spc="-5" dirty="0">
                <a:latin typeface="Arial"/>
                <a:cs typeface="Arial"/>
              </a:rPr>
              <a:t>(a) shows the model of aggregate demand and aggregate </a:t>
            </a:r>
            <a:r>
              <a:rPr sz="1400" spc="-20" dirty="0">
                <a:latin typeface="Arial"/>
                <a:cs typeface="Arial"/>
              </a:rPr>
              <a:t>supply. </a:t>
            </a:r>
            <a:r>
              <a:rPr sz="1400" spc="-5" dirty="0">
                <a:latin typeface="Arial"/>
                <a:cs typeface="Arial"/>
              </a:rPr>
              <a:t>If aggregate demand is </a:t>
            </a:r>
            <a:r>
              <a:rPr sz="1400" spc="-25" dirty="0">
                <a:latin typeface="Arial"/>
                <a:cs typeface="Arial"/>
              </a:rPr>
              <a:t>low, </a:t>
            </a:r>
            <a:r>
              <a:rPr sz="1400" dirty="0">
                <a:latin typeface="Arial"/>
                <a:cs typeface="Arial"/>
              </a:rPr>
              <a:t>the </a:t>
            </a:r>
            <a:r>
              <a:rPr sz="1400" spc="-5" dirty="0">
                <a:latin typeface="Arial"/>
                <a:cs typeface="Arial"/>
              </a:rPr>
              <a:t>economy is at  point A; output is low (15,000), and the price level is low (102). If aggregate demand is high, the economy is at  point B; output is high (16,000), and the price level is high (106). Panel (b) shows the implications for the Phillips  curve. Point A, which arises when aggregate demand is </a:t>
            </a:r>
            <a:r>
              <a:rPr sz="1400" spc="-25" dirty="0">
                <a:latin typeface="Arial"/>
                <a:cs typeface="Arial"/>
              </a:rPr>
              <a:t>low, </a:t>
            </a:r>
            <a:r>
              <a:rPr sz="1400" spc="-5" dirty="0">
                <a:latin typeface="Arial"/>
                <a:cs typeface="Arial"/>
              </a:rPr>
              <a:t>has high unemployment (7%) and low inflation (2%).  Point </a:t>
            </a:r>
            <a:r>
              <a:rPr sz="1400" spc="-10" dirty="0">
                <a:latin typeface="Arial"/>
                <a:cs typeface="Arial"/>
              </a:rPr>
              <a:t>B, </a:t>
            </a:r>
            <a:r>
              <a:rPr sz="1400" spc="-5" dirty="0">
                <a:latin typeface="Arial"/>
                <a:cs typeface="Arial"/>
              </a:rPr>
              <a:t>which arises when aggregate demand is high, has low unemployment (4%) and high inflation</a:t>
            </a:r>
            <a:r>
              <a:rPr sz="1400" spc="-10" dirty="0">
                <a:latin typeface="Arial"/>
                <a:cs typeface="Arial"/>
              </a:rPr>
              <a:t> </a:t>
            </a:r>
            <a:r>
              <a:rPr sz="1400" spc="-5" dirty="0">
                <a:latin typeface="Arial"/>
                <a:cs typeface="Arial"/>
              </a:rPr>
              <a:t>(6%).</a:t>
            </a:r>
            <a:endParaRPr sz="1400" dirty="0">
              <a:latin typeface="Arial"/>
              <a:cs typeface="Arial"/>
            </a:endParaRPr>
          </a:p>
        </p:txBody>
      </p:sp>
      <p:sp>
        <p:nvSpPr>
          <p:cNvPr id="13" name="object 13"/>
          <p:cNvSpPr/>
          <p:nvPr/>
        </p:nvSpPr>
        <p:spPr>
          <a:xfrm>
            <a:off x="2163763" y="4357624"/>
            <a:ext cx="3884929" cy="635"/>
          </a:xfrm>
          <a:custGeom>
            <a:avLst/>
            <a:gdLst/>
            <a:ahLst/>
            <a:cxnLst/>
            <a:rect l="l" t="t" r="r" b="b"/>
            <a:pathLst>
              <a:path w="3884929" h="635">
                <a:moveTo>
                  <a:pt x="0" y="0"/>
                </a:moveTo>
                <a:lnTo>
                  <a:pt x="3884612" y="126"/>
                </a:lnTo>
              </a:path>
            </a:pathLst>
          </a:custGeom>
          <a:ln w="28575">
            <a:solidFill>
              <a:srgbClr val="000000"/>
            </a:solidFill>
          </a:ln>
        </p:spPr>
        <p:txBody>
          <a:bodyPr wrap="square" lIns="0" tIns="0" rIns="0" bIns="0" rtlCol="0"/>
          <a:lstStyle/>
          <a:p>
            <a:endParaRPr/>
          </a:p>
        </p:txBody>
      </p:sp>
      <p:sp>
        <p:nvSpPr>
          <p:cNvPr id="14" name="object 14"/>
          <p:cNvSpPr txBox="1"/>
          <p:nvPr/>
        </p:nvSpPr>
        <p:spPr>
          <a:xfrm>
            <a:off x="5370830" y="4361179"/>
            <a:ext cx="716915" cy="452120"/>
          </a:xfrm>
          <a:prstGeom prst="rect">
            <a:avLst/>
          </a:prstGeom>
        </p:spPr>
        <p:txBody>
          <a:bodyPr vert="horz" wrap="square" lIns="0" tIns="12065" rIns="0" bIns="0" rtlCol="0">
            <a:spAutoFit/>
          </a:bodyPr>
          <a:lstStyle/>
          <a:p>
            <a:pPr marL="12700" marR="5080" indent="13335">
              <a:spcBef>
                <a:spcPts val="95"/>
              </a:spcBef>
            </a:pPr>
            <a:r>
              <a:rPr sz="1400" spc="-5" dirty="0">
                <a:latin typeface="Arial"/>
                <a:cs typeface="Arial"/>
              </a:rPr>
              <a:t>Quantity  of</a:t>
            </a:r>
            <a:r>
              <a:rPr sz="1400" spc="-70" dirty="0">
                <a:latin typeface="Arial"/>
                <a:cs typeface="Arial"/>
              </a:rPr>
              <a:t> </a:t>
            </a:r>
            <a:r>
              <a:rPr sz="1400" spc="-5" dirty="0">
                <a:latin typeface="Arial"/>
                <a:cs typeface="Arial"/>
              </a:rPr>
              <a:t>output</a:t>
            </a:r>
            <a:endParaRPr sz="1400">
              <a:latin typeface="Arial"/>
              <a:cs typeface="Arial"/>
            </a:endParaRPr>
          </a:p>
        </p:txBody>
      </p:sp>
      <p:sp>
        <p:nvSpPr>
          <p:cNvPr id="15" name="object 15"/>
          <p:cNvSpPr txBox="1"/>
          <p:nvPr/>
        </p:nvSpPr>
        <p:spPr>
          <a:xfrm>
            <a:off x="2099309" y="4396739"/>
            <a:ext cx="124460"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0</a:t>
            </a:r>
            <a:endParaRPr sz="1400">
              <a:latin typeface="Arial"/>
              <a:cs typeface="Arial"/>
            </a:endParaRPr>
          </a:p>
        </p:txBody>
      </p:sp>
      <p:grpSp>
        <p:nvGrpSpPr>
          <p:cNvPr id="16" name="object 16"/>
          <p:cNvGrpSpPr/>
          <p:nvPr/>
        </p:nvGrpSpPr>
        <p:grpSpPr>
          <a:xfrm>
            <a:off x="6915087" y="1660588"/>
            <a:ext cx="3397885" cy="2724150"/>
            <a:chOff x="5391086" y="1660588"/>
            <a:chExt cx="3397885" cy="2724150"/>
          </a:xfrm>
        </p:grpSpPr>
        <p:sp>
          <p:nvSpPr>
            <p:cNvPr id="17" name="object 17"/>
            <p:cNvSpPr/>
            <p:nvPr/>
          </p:nvSpPr>
          <p:spPr>
            <a:xfrm>
              <a:off x="5418200" y="1711325"/>
              <a:ext cx="3357879" cy="2646680"/>
            </a:xfrm>
            <a:custGeom>
              <a:avLst/>
              <a:gdLst/>
              <a:ahLst/>
              <a:cxnLst/>
              <a:rect l="l" t="t" r="r" b="b"/>
              <a:pathLst>
                <a:path w="3357879" h="2646679">
                  <a:moveTo>
                    <a:pt x="3357499" y="0"/>
                  </a:moveTo>
                  <a:lnTo>
                    <a:pt x="0" y="0"/>
                  </a:lnTo>
                  <a:lnTo>
                    <a:pt x="0" y="2646426"/>
                  </a:lnTo>
                  <a:lnTo>
                    <a:pt x="3357499" y="2646426"/>
                  </a:lnTo>
                  <a:lnTo>
                    <a:pt x="3357499" y="0"/>
                  </a:lnTo>
                  <a:close/>
                </a:path>
              </a:pathLst>
            </a:custGeom>
            <a:solidFill>
              <a:srgbClr val="FFFFFF"/>
            </a:solidFill>
          </p:spPr>
          <p:txBody>
            <a:bodyPr wrap="square" lIns="0" tIns="0" rIns="0" bIns="0" rtlCol="0"/>
            <a:lstStyle/>
            <a:p>
              <a:endParaRPr/>
            </a:p>
          </p:txBody>
        </p:sp>
        <p:sp>
          <p:nvSpPr>
            <p:cNvPr id="18" name="object 18"/>
            <p:cNvSpPr/>
            <p:nvPr/>
          </p:nvSpPr>
          <p:spPr>
            <a:xfrm>
              <a:off x="5418200" y="1711325"/>
              <a:ext cx="3357879" cy="2646680"/>
            </a:xfrm>
            <a:custGeom>
              <a:avLst/>
              <a:gdLst/>
              <a:ahLst/>
              <a:cxnLst/>
              <a:rect l="l" t="t" r="r" b="b"/>
              <a:pathLst>
                <a:path w="3357879" h="2646679">
                  <a:moveTo>
                    <a:pt x="0" y="2646426"/>
                  </a:moveTo>
                  <a:lnTo>
                    <a:pt x="3357499" y="2646426"/>
                  </a:lnTo>
                  <a:lnTo>
                    <a:pt x="3357499" y="0"/>
                  </a:lnTo>
                  <a:lnTo>
                    <a:pt x="0" y="0"/>
                  </a:lnTo>
                  <a:lnTo>
                    <a:pt x="0" y="2646426"/>
                  </a:lnTo>
                  <a:close/>
                </a:path>
              </a:pathLst>
            </a:custGeom>
            <a:ln w="25400">
              <a:solidFill>
                <a:srgbClr val="FFFFFF"/>
              </a:solidFill>
            </a:ln>
          </p:spPr>
          <p:txBody>
            <a:bodyPr wrap="square" lIns="0" tIns="0" rIns="0" bIns="0" rtlCol="0"/>
            <a:lstStyle/>
            <a:p>
              <a:endParaRPr/>
            </a:p>
          </p:txBody>
        </p:sp>
        <p:sp>
          <p:nvSpPr>
            <p:cNvPr id="19" name="object 19"/>
            <p:cNvSpPr/>
            <p:nvPr/>
          </p:nvSpPr>
          <p:spPr>
            <a:xfrm>
              <a:off x="5405373" y="1674876"/>
              <a:ext cx="11430" cy="2695575"/>
            </a:xfrm>
            <a:custGeom>
              <a:avLst/>
              <a:gdLst/>
              <a:ahLst/>
              <a:cxnLst/>
              <a:rect l="l" t="t" r="r" b="b"/>
              <a:pathLst>
                <a:path w="11429" h="2695575">
                  <a:moveTo>
                    <a:pt x="11175" y="0"/>
                  </a:moveTo>
                  <a:lnTo>
                    <a:pt x="0" y="2695575"/>
                  </a:lnTo>
                </a:path>
              </a:pathLst>
            </a:custGeom>
            <a:ln w="28575">
              <a:solidFill>
                <a:srgbClr val="000000"/>
              </a:solidFill>
            </a:ln>
          </p:spPr>
          <p:txBody>
            <a:bodyPr wrap="square" lIns="0" tIns="0" rIns="0" bIns="0" rtlCol="0"/>
            <a:lstStyle/>
            <a:p>
              <a:endParaRPr/>
            </a:p>
          </p:txBody>
        </p:sp>
      </p:grpSp>
      <p:sp>
        <p:nvSpPr>
          <p:cNvPr id="20" name="object 20"/>
          <p:cNvSpPr txBox="1"/>
          <p:nvPr/>
        </p:nvSpPr>
        <p:spPr>
          <a:xfrm>
            <a:off x="6219445" y="1416050"/>
            <a:ext cx="1069975"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Inflation</a:t>
            </a:r>
            <a:r>
              <a:rPr sz="1400" spc="-60" dirty="0">
                <a:latin typeface="Arial"/>
                <a:cs typeface="Arial"/>
              </a:rPr>
              <a:t> </a:t>
            </a:r>
            <a:r>
              <a:rPr sz="1400" spc="-5" dirty="0">
                <a:latin typeface="Arial"/>
                <a:cs typeface="Arial"/>
              </a:rPr>
              <a:t>Rate</a:t>
            </a:r>
            <a:endParaRPr sz="1400">
              <a:latin typeface="Arial"/>
              <a:cs typeface="Arial"/>
            </a:endParaRPr>
          </a:p>
        </p:txBody>
      </p:sp>
      <p:sp>
        <p:nvSpPr>
          <p:cNvPr id="21" name="object 21"/>
          <p:cNvSpPr txBox="1"/>
          <p:nvPr/>
        </p:nvSpPr>
        <p:spPr>
          <a:xfrm>
            <a:off x="6219445" y="1629410"/>
            <a:ext cx="677545"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(percent</a:t>
            </a:r>
            <a:endParaRPr sz="1400">
              <a:latin typeface="Arial"/>
              <a:cs typeface="Arial"/>
            </a:endParaRPr>
          </a:p>
        </p:txBody>
      </p:sp>
      <p:sp>
        <p:nvSpPr>
          <p:cNvPr id="22" name="object 22"/>
          <p:cNvSpPr txBox="1"/>
          <p:nvPr/>
        </p:nvSpPr>
        <p:spPr>
          <a:xfrm>
            <a:off x="6219445" y="1842769"/>
            <a:ext cx="735965"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per</a:t>
            </a:r>
            <a:r>
              <a:rPr sz="1400" spc="-70" dirty="0">
                <a:latin typeface="Arial"/>
                <a:cs typeface="Arial"/>
              </a:rPr>
              <a:t> </a:t>
            </a:r>
            <a:r>
              <a:rPr sz="1400" spc="-5" dirty="0">
                <a:latin typeface="Arial"/>
                <a:cs typeface="Arial"/>
              </a:rPr>
              <a:t>year)</a:t>
            </a:r>
            <a:endParaRPr sz="1400">
              <a:latin typeface="Arial"/>
              <a:cs typeface="Arial"/>
            </a:endParaRPr>
          </a:p>
        </p:txBody>
      </p:sp>
      <p:sp>
        <p:nvSpPr>
          <p:cNvPr id="23" name="object 23"/>
          <p:cNvSpPr/>
          <p:nvPr/>
        </p:nvSpPr>
        <p:spPr>
          <a:xfrm>
            <a:off x="6929502" y="4367148"/>
            <a:ext cx="3476625" cy="14604"/>
          </a:xfrm>
          <a:custGeom>
            <a:avLst/>
            <a:gdLst/>
            <a:ahLst/>
            <a:cxnLst/>
            <a:rect l="l" t="t" r="r" b="b"/>
            <a:pathLst>
              <a:path w="3476625" h="14604">
                <a:moveTo>
                  <a:pt x="0" y="0"/>
                </a:moveTo>
                <a:lnTo>
                  <a:pt x="3476625" y="14350"/>
                </a:lnTo>
              </a:path>
            </a:pathLst>
          </a:custGeom>
          <a:ln w="28575">
            <a:solidFill>
              <a:srgbClr val="000000"/>
            </a:solidFill>
          </a:ln>
        </p:spPr>
        <p:txBody>
          <a:bodyPr wrap="square" lIns="0" tIns="0" rIns="0" bIns="0" rtlCol="0"/>
          <a:lstStyle/>
          <a:p>
            <a:endParaRPr/>
          </a:p>
        </p:txBody>
      </p:sp>
      <p:sp>
        <p:nvSpPr>
          <p:cNvPr id="24" name="object 24"/>
          <p:cNvSpPr txBox="1"/>
          <p:nvPr/>
        </p:nvSpPr>
        <p:spPr>
          <a:xfrm>
            <a:off x="9305543" y="4406391"/>
            <a:ext cx="1220470" cy="452120"/>
          </a:xfrm>
          <a:prstGeom prst="rect">
            <a:avLst/>
          </a:prstGeom>
        </p:spPr>
        <p:txBody>
          <a:bodyPr vert="horz" wrap="square" lIns="0" tIns="12065" rIns="0" bIns="0" rtlCol="0">
            <a:spAutoFit/>
          </a:bodyPr>
          <a:lstStyle/>
          <a:p>
            <a:pPr marL="42545" marR="5080" indent="-30480">
              <a:spcBef>
                <a:spcPts val="95"/>
              </a:spcBef>
            </a:pPr>
            <a:r>
              <a:rPr sz="1400" spc="-5" dirty="0">
                <a:latin typeface="Arial"/>
                <a:cs typeface="Arial"/>
              </a:rPr>
              <a:t>Unemployment  Rate</a:t>
            </a:r>
            <a:r>
              <a:rPr sz="1400" spc="-45" dirty="0">
                <a:latin typeface="Arial"/>
                <a:cs typeface="Arial"/>
              </a:rPr>
              <a:t> </a:t>
            </a:r>
            <a:r>
              <a:rPr sz="1400" spc="-5" dirty="0">
                <a:latin typeface="Arial"/>
                <a:cs typeface="Arial"/>
              </a:rPr>
              <a:t>(percent)</a:t>
            </a:r>
            <a:endParaRPr sz="1400" dirty="0">
              <a:latin typeface="Arial"/>
              <a:cs typeface="Arial"/>
            </a:endParaRPr>
          </a:p>
        </p:txBody>
      </p:sp>
      <p:sp>
        <p:nvSpPr>
          <p:cNvPr id="25" name="object 25"/>
          <p:cNvSpPr txBox="1"/>
          <p:nvPr/>
        </p:nvSpPr>
        <p:spPr>
          <a:xfrm>
            <a:off x="6865365" y="4406391"/>
            <a:ext cx="124460"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0</a:t>
            </a:r>
            <a:endParaRPr sz="1400">
              <a:latin typeface="Arial"/>
              <a:cs typeface="Arial"/>
            </a:endParaRPr>
          </a:p>
        </p:txBody>
      </p:sp>
      <p:sp>
        <p:nvSpPr>
          <p:cNvPr id="26" name="object 26"/>
          <p:cNvSpPr txBox="1"/>
          <p:nvPr/>
        </p:nvSpPr>
        <p:spPr>
          <a:xfrm>
            <a:off x="2722881" y="1293876"/>
            <a:ext cx="7051675" cy="259045"/>
          </a:xfrm>
          <a:prstGeom prst="rect">
            <a:avLst/>
          </a:prstGeom>
        </p:spPr>
        <p:txBody>
          <a:bodyPr vert="horz" wrap="square" lIns="0" tIns="12700" rIns="0" bIns="0" rtlCol="0">
            <a:spAutoFit/>
          </a:bodyPr>
          <a:lstStyle/>
          <a:p>
            <a:pPr marL="12700">
              <a:spcBef>
                <a:spcPts val="100"/>
              </a:spcBef>
              <a:tabLst>
                <a:tab pos="5088255" algn="l"/>
              </a:tabLst>
            </a:pPr>
            <a:r>
              <a:rPr sz="1600" dirty="0">
                <a:latin typeface="Arial"/>
                <a:cs typeface="Arial"/>
              </a:rPr>
              <a:t>(a) The </a:t>
            </a:r>
            <a:r>
              <a:rPr sz="1600" spc="-5" dirty="0">
                <a:latin typeface="Arial"/>
                <a:cs typeface="Arial"/>
              </a:rPr>
              <a:t>Model </a:t>
            </a:r>
            <a:r>
              <a:rPr sz="1600" dirty="0">
                <a:latin typeface="Arial"/>
                <a:cs typeface="Arial"/>
              </a:rPr>
              <a:t>of AD</a:t>
            </a:r>
            <a:r>
              <a:rPr sz="1600" spc="-90" dirty="0">
                <a:latin typeface="Arial"/>
                <a:cs typeface="Arial"/>
              </a:rPr>
              <a:t> </a:t>
            </a:r>
            <a:r>
              <a:rPr sz="1600" spc="-5" dirty="0">
                <a:latin typeface="Arial"/>
                <a:cs typeface="Arial"/>
              </a:rPr>
              <a:t>and</a:t>
            </a:r>
            <a:r>
              <a:rPr sz="1600" spc="-85" dirty="0">
                <a:latin typeface="Arial"/>
                <a:cs typeface="Arial"/>
              </a:rPr>
              <a:t> </a:t>
            </a:r>
            <a:r>
              <a:rPr sz="1600" dirty="0">
                <a:latin typeface="Arial"/>
                <a:cs typeface="Arial"/>
              </a:rPr>
              <a:t>AS	(b) The </a:t>
            </a:r>
            <a:r>
              <a:rPr sz="1600" spc="-5" dirty="0">
                <a:latin typeface="Arial"/>
                <a:cs typeface="Arial"/>
              </a:rPr>
              <a:t>Phillips</a:t>
            </a:r>
            <a:r>
              <a:rPr sz="1600" spc="-95" dirty="0">
                <a:latin typeface="Arial"/>
                <a:cs typeface="Arial"/>
              </a:rPr>
              <a:t> </a:t>
            </a:r>
            <a:r>
              <a:rPr sz="1600" dirty="0">
                <a:latin typeface="Arial"/>
                <a:cs typeface="Arial"/>
              </a:rPr>
              <a:t>Curve</a:t>
            </a:r>
          </a:p>
        </p:txBody>
      </p:sp>
      <p:grpSp>
        <p:nvGrpSpPr>
          <p:cNvPr id="27" name="object 27"/>
          <p:cNvGrpSpPr/>
          <p:nvPr/>
        </p:nvGrpSpPr>
        <p:grpSpPr>
          <a:xfrm>
            <a:off x="6921563" y="1963674"/>
            <a:ext cx="2254250" cy="2212975"/>
            <a:chOff x="5397563" y="1963673"/>
            <a:chExt cx="2254250" cy="2212975"/>
          </a:xfrm>
        </p:grpSpPr>
        <p:sp>
          <p:nvSpPr>
            <p:cNvPr id="28" name="object 28"/>
            <p:cNvSpPr/>
            <p:nvPr/>
          </p:nvSpPr>
          <p:spPr>
            <a:xfrm>
              <a:off x="6069076" y="1982723"/>
              <a:ext cx="1564005" cy="2174875"/>
            </a:xfrm>
            <a:custGeom>
              <a:avLst/>
              <a:gdLst/>
              <a:ahLst/>
              <a:cxnLst/>
              <a:rect l="l" t="t" r="r" b="b"/>
              <a:pathLst>
                <a:path w="1564004" h="2174875">
                  <a:moveTo>
                    <a:pt x="1563624" y="2174875"/>
                  </a:moveTo>
                  <a:lnTo>
                    <a:pt x="0" y="0"/>
                  </a:lnTo>
                </a:path>
              </a:pathLst>
            </a:custGeom>
            <a:ln w="38100">
              <a:solidFill>
                <a:srgbClr val="C00000"/>
              </a:solidFill>
            </a:ln>
          </p:spPr>
          <p:txBody>
            <a:bodyPr wrap="square" lIns="0" tIns="0" rIns="0" bIns="0" rtlCol="0"/>
            <a:lstStyle/>
            <a:p>
              <a:endParaRPr/>
            </a:p>
          </p:txBody>
        </p:sp>
        <p:sp>
          <p:nvSpPr>
            <p:cNvPr id="29" name="object 29"/>
            <p:cNvSpPr/>
            <p:nvPr/>
          </p:nvSpPr>
          <p:spPr>
            <a:xfrm>
              <a:off x="5402326" y="2505074"/>
              <a:ext cx="1971675" cy="1236980"/>
            </a:xfrm>
            <a:custGeom>
              <a:avLst/>
              <a:gdLst/>
              <a:ahLst/>
              <a:cxnLst/>
              <a:rect l="l" t="t" r="r" b="b"/>
              <a:pathLst>
                <a:path w="1971675" h="1236979">
                  <a:moveTo>
                    <a:pt x="0" y="0"/>
                  </a:moveTo>
                  <a:lnTo>
                    <a:pt x="1057275" y="0"/>
                  </a:lnTo>
                </a:path>
                <a:path w="1971675" h="1236979">
                  <a:moveTo>
                    <a:pt x="9525" y="1231900"/>
                  </a:moveTo>
                  <a:lnTo>
                    <a:pt x="1971675" y="1236599"/>
                  </a:lnTo>
                </a:path>
              </a:pathLst>
            </a:custGeom>
            <a:ln w="9525">
              <a:solidFill>
                <a:srgbClr val="000000"/>
              </a:solidFill>
              <a:prstDash val="sysDot"/>
            </a:ln>
          </p:spPr>
          <p:txBody>
            <a:bodyPr wrap="square" lIns="0" tIns="0" rIns="0" bIns="0" rtlCol="0"/>
            <a:lstStyle/>
            <a:p>
              <a:endParaRPr/>
            </a:p>
          </p:txBody>
        </p:sp>
      </p:grpSp>
      <p:sp>
        <p:nvSpPr>
          <p:cNvPr id="30" name="object 30"/>
          <p:cNvSpPr txBox="1"/>
          <p:nvPr/>
        </p:nvSpPr>
        <p:spPr>
          <a:xfrm>
            <a:off x="9241535" y="4032758"/>
            <a:ext cx="1073150"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Phillips</a:t>
            </a:r>
            <a:r>
              <a:rPr sz="1400" spc="-40" dirty="0">
                <a:latin typeface="Arial"/>
                <a:cs typeface="Arial"/>
              </a:rPr>
              <a:t> </a:t>
            </a:r>
            <a:r>
              <a:rPr sz="1400" spc="-5" dirty="0">
                <a:latin typeface="Arial"/>
                <a:cs typeface="Arial"/>
              </a:rPr>
              <a:t>curve</a:t>
            </a:r>
            <a:endParaRPr sz="1400">
              <a:latin typeface="Arial"/>
              <a:cs typeface="Arial"/>
            </a:endParaRPr>
          </a:p>
        </p:txBody>
      </p:sp>
      <p:sp>
        <p:nvSpPr>
          <p:cNvPr id="31" name="object 31"/>
          <p:cNvSpPr txBox="1"/>
          <p:nvPr/>
        </p:nvSpPr>
        <p:spPr>
          <a:xfrm>
            <a:off x="6602729" y="2368550"/>
            <a:ext cx="283210"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6%</a:t>
            </a:r>
            <a:endParaRPr sz="1400">
              <a:latin typeface="Arial"/>
              <a:cs typeface="Arial"/>
            </a:endParaRPr>
          </a:p>
        </p:txBody>
      </p:sp>
      <p:sp>
        <p:nvSpPr>
          <p:cNvPr id="32" name="object 32"/>
          <p:cNvSpPr/>
          <p:nvPr/>
        </p:nvSpPr>
        <p:spPr>
          <a:xfrm>
            <a:off x="2282826" y="2374900"/>
            <a:ext cx="2339975" cy="1377950"/>
          </a:xfrm>
          <a:custGeom>
            <a:avLst/>
            <a:gdLst/>
            <a:ahLst/>
            <a:cxnLst/>
            <a:rect l="l" t="t" r="r" b="b"/>
            <a:pathLst>
              <a:path w="2339975" h="1377950">
                <a:moveTo>
                  <a:pt x="2339975" y="1377950"/>
                </a:moveTo>
                <a:lnTo>
                  <a:pt x="0" y="0"/>
                </a:lnTo>
              </a:path>
            </a:pathLst>
          </a:custGeom>
          <a:ln w="38100">
            <a:solidFill>
              <a:srgbClr val="000099"/>
            </a:solidFill>
          </a:ln>
        </p:spPr>
        <p:txBody>
          <a:bodyPr wrap="square" lIns="0" tIns="0" rIns="0" bIns="0" rtlCol="0"/>
          <a:lstStyle/>
          <a:p>
            <a:endParaRPr/>
          </a:p>
        </p:txBody>
      </p:sp>
      <p:sp>
        <p:nvSpPr>
          <p:cNvPr id="33" name="object 33"/>
          <p:cNvSpPr txBox="1"/>
          <p:nvPr/>
        </p:nvSpPr>
        <p:spPr>
          <a:xfrm>
            <a:off x="4651756" y="3569461"/>
            <a:ext cx="1199515" cy="452120"/>
          </a:xfrm>
          <a:prstGeom prst="rect">
            <a:avLst/>
          </a:prstGeom>
        </p:spPr>
        <p:txBody>
          <a:bodyPr vert="horz" wrap="square" lIns="0" tIns="12065" rIns="0" bIns="0" rtlCol="0">
            <a:spAutoFit/>
          </a:bodyPr>
          <a:lstStyle/>
          <a:p>
            <a:pPr marL="278130" marR="5080" indent="-266065">
              <a:spcBef>
                <a:spcPts val="95"/>
              </a:spcBef>
            </a:pPr>
            <a:r>
              <a:rPr sz="1400" spc="-5" dirty="0">
                <a:latin typeface="Arial"/>
                <a:cs typeface="Arial"/>
              </a:rPr>
              <a:t>Low</a:t>
            </a:r>
            <a:r>
              <a:rPr sz="1400" spc="-70" dirty="0">
                <a:latin typeface="Arial"/>
                <a:cs typeface="Arial"/>
              </a:rPr>
              <a:t> </a:t>
            </a:r>
            <a:r>
              <a:rPr sz="1400" spc="-5" dirty="0">
                <a:latin typeface="Arial"/>
                <a:cs typeface="Arial"/>
              </a:rPr>
              <a:t>aggregate  demand</a:t>
            </a:r>
            <a:endParaRPr sz="1400">
              <a:latin typeface="Arial"/>
              <a:cs typeface="Arial"/>
            </a:endParaRPr>
          </a:p>
        </p:txBody>
      </p:sp>
      <p:sp>
        <p:nvSpPr>
          <p:cNvPr id="34" name="object 34"/>
          <p:cNvSpPr/>
          <p:nvPr/>
        </p:nvSpPr>
        <p:spPr>
          <a:xfrm>
            <a:off x="2627312" y="1936750"/>
            <a:ext cx="2435860" cy="2005330"/>
          </a:xfrm>
          <a:custGeom>
            <a:avLst/>
            <a:gdLst/>
            <a:ahLst/>
            <a:cxnLst/>
            <a:rect l="l" t="t" r="r" b="b"/>
            <a:pathLst>
              <a:path w="2435860" h="2005329">
                <a:moveTo>
                  <a:pt x="0" y="2005076"/>
                </a:moveTo>
                <a:lnTo>
                  <a:pt x="2435288" y="0"/>
                </a:lnTo>
              </a:path>
            </a:pathLst>
          </a:custGeom>
          <a:ln w="38099">
            <a:solidFill>
              <a:srgbClr val="000099"/>
            </a:solidFill>
          </a:ln>
        </p:spPr>
        <p:txBody>
          <a:bodyPr wrap="square" lIns="0" tIns="0" rIns="0" bIns="0" rtlCol="0"/>
          <a:lstStyle/>
          <a:p>
            <a:endParaRPr/>
          </a:p>
        </p:txBody>
      </p:sp>
      <p:sp>
        <p:nvSpPr>
          <p:cNvPr id="35" name="object 35"/>
          <p:cNvSpPr txBox="1"/>
          <p:nvPr/>
        </p:nvSpPr>
        <p:spPr>
          <a:xfrm>
            <a:off x="5115559" y="1612900"/>
            <a:ext cx="825500" cy="665480"/>
          </a:xfrm>
          <a:prstGeom prst="rect">
            <a:avLst/>
          </a:prstGeom>
        </p:spPr>
        <p:txBody>
          <a:bodyPr vert="horz" wrap="square" lIns="0" tIns="12065" rIns="0" bIns="0" rtlCol="0">
            <a:spAutoFit/>
          </a:bodyPr>
          <a:lstStyle/>
          <a:p>
            <a:pPr marL="12065" marR="5080" indent="635" algn="ctr">
              <a:spcBef>
                <a:spcPts val="95"/>
              </a:spcBef>
            </a:pPr>
            <a:r>
              <a:rPr sz="1400" spc="-5" dirty="0">
                <a:latin typeface="Arial"/>
                <a:cs typeface="Arial"/>
              </a:rPr>
              <a:t>Short-run  aggre</a:t>
            </a:r>
            <a:r>
              <a:rPr sz="1400" spc="-15" dirty="0">
                <a:latin typeface="Arial"/>
                <a:cs typeface="Arial"/>
              </a:rPr>
              <a:t>g</a:t>
            </a:r>
            <a:r>
              <a:rPr sz="1400" spc="-5" dirty="0">
                <a:latin typeface="Arial"/>
                <a:cs typeface="Arial"/>
              </a:rPr>
              <a:t>ate  supply</a:t>
            </a:r>
            <a:endParaRPr sz="1400">
              <a:latin typeface="Arial"/>
              <a:cs typeface="Arial"/>
            </a:endParaRPr>
          </a:p>
        </p:txBody>
      </p:sp>
      <p:sp>
        <p:nvSpPr>
          <p:cNvPr id="36" name="object 36"/>
          <p:cNvSpPr/>
          <p:nvPr/>
        </p:nvSpPr>
        <p:spPr>
          <a:xfrm>
            <a:off x="2794001" y="1792351"/>
            <a:ext cx="2186305" cy="1270000"/>
          </a:xfrm>
          <a:custGeom>
            <a:avLst/>
            <a:gdLst/>
            <a:ahLst/>
            <a:cxnLst/>
            <a:rect l="l" t="t" r="r" b="b"/>
            <a:pathLst>
              <a:path w="2186304" h="1270000">
                <a:moveTo>
                  <a:pt x="2186051" y="1270000"/>
                </a:moveTo>
                <a:lnTo>
                  <a:pt x="0" y="0"/>
                </a:lnTo>
              </a:path>
            </a:pathLst>
          </a:custGeom>
          <a:ln w="38100">
            <a:solidFill>
              <a:srgbClr val="000099"/>
            </a:solidFill>
          </a:ln>
        </p:spPr>
        <p:txBody>
          <a:bodyPr wrap="square" lIns="0" tIns="0" rIns="0" bIns="0" rtlCol="0"/>
          <a:lstStyle/>
          <a:p>
            <a:endParaRPr/>
          </a:p>
        </p:txBody>
      </p:sp>
      <p:sp>
        <p:nvSpPr>
          <p:cNvPr id="37" name="object 37"/>
          <p:cNvSpPr txBox="1"/>
          <p:nvPr/>
        </p:nvSpPr>
        <p:spPr>
          <a:xfrm>
            <a:off x="4854448" y="2759963"/>
            <a:ext cx="1238885" cy="452120"/>
          </a:xfrm>
          <a:prstGeom prst="rect">
            <a:avLst/>
          </a:prstGeom>
        </p:spPr>
        <p:txBody>
          <a:bodyPr vert="horz" wrap="square" lIns="0" tIns="12065" rIns="0" bIns="0" rtlCol="0">
            <a:spAutoFit/>
          </a:bodyPr>
          <a:lstStyle/>
          <a:p>
            <a:pPr marL="321945" marR="5080" indent="-309880">
              <a:spcBef>
                <a:spcPts val="95"/>
              </a:spcBef>
            </a:pPr>
            <a:r>
              <a:rPr sz="1400" spc="-5" dirty="0">
                <a:latin typeface="Arial"/>
                <a:cs typeface="Arial"/>
              </a:rPr>
              <a:t>High</a:t>
            </a:r>
            <a:r>
              <a:rPr sz="1400" spc="-65" dirty="0">
                <a:latin typeface="Arial"/>
                <a:cs typeface="Arial"/>
              </a:rPr>
              <a:t> </a:t>
            </a:r>
            <a:r>
              <a:rPr sz="1400" spc="-5" dirty="0">
                <a:latin typeface="Arial"/>
                <a:cs typeface="Arial"/>
              </a:rPr>
              <a:t>aggregate  demand</a:t>
            </a:r>
            <a:endParaRPr sz="1400">
              <a:latin typeface="Arial"/>
              <a:cs typeface="Arial"/>
            </a:endParaRPr>
          </a:p>
        </p:txBody>
      </p:sp>
      <p:sp>
        <p:nvSpPr>
          <p:cNvPr id="38" name="object 38"/>
          <p:cNvSpPr txBox="1"/>
          <p:nvPr/>
        </p:nvSpPr>
        <p:spPr>
          <a:xfrm>
            <a:off x="6615176" y="3624579"/>
            <a:ext cx="283210"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2%</a:t>
            </a:r>
            <a:endParaRPr sz="1400">
              <a:latin typeface="Arial"/>
              <a:cs typeface="Arial"/>
            </a:endParaRPr>
          </a:p>
        </p:txBody>
      </p:sp>
      <p:sp>
        <p:nvSpPr>
          <p:cNvPr id="39" name="object 39"/>
          <p:cNvSpPr txBox="1"/>
          <p:nvPr/>
        </p:nvSpPr>
        <p:spPr>
          <a:xfrm>
            <a:off x="2575560" y="4382770"/>
            <a:ext cx="1189990" cy="665480"/>
          </a:xfrm>
          <a:prstGeom prst="rect">
            <a:avLst/>
          </a:prstGeom>
        </p:spPr>
        <p:txBody>
          <a:bodyPr vert="horz" wrap="square" lIns="0" tIns="12065" rIns="0" bIns="0" rtlCol="0">
            <a:spAutoFit/>
          </a:bodyPr>
          <a:lstStyle/>
          <a:p>
            <a:pPr marR="5080" algn="r">
              <a:spcBef>
                <a:spcPts val="95"/>
              </a:spcBef>
            </a:pPr>
            <a:r>
              <a:rPr sz="1400" spc="-5" dirty="0">
                <a:latin typeface="Arial"/>
                <a:cs typeface="Arial"/>
              </a:rPr>
              <a:t>15,000</a:t>
            </a:r>
            <a:endParaRPr sz="1400">
              <a:latin typeface="Arial"/>
              <a:cs typeface="Arial"/>
            </a:endParaRPr>
          </a:p>
          <a:p>
            <a:pPr marR="5080" algn="r"/>
            <a:r>
              <a:rPr sz="1400" spc="-5" dirty="0">
                <a:latin typeface="Arial"/>
                <a:cs typeface="Arial"/>
              </a:rPr>
              <a:t>unemployme</a:t>
            </a:r>
            <a:r>
              <a:rPr sz="1400" spc="-15" dirty="0">
                <a:latin typeface="Arial"/>
                <a:cs typeface="Arial"/>
              </a:rPr>
              <a:t>n</a:t>
            </a:r>
            <a:r>
              <a:rPr sz="1400" spc="-5" dirty="0">
                <a:latin typeface="Arial"/>
                <a:cs typeface="Arial"/>
              </a:rPr>
              <a:t>t</a:t>
            </a:r>
            <a:endParaRPr sz="1400">
              <a:latin typeface="Arial"/>
              <a:cs typeface="Arial"/>
            </a:endParaRPr>
          </a:p>
          <a:p>
            <a:pPr marR="5715" algn="r"/>
            <a:r>
              <a:rPr sz="1400" spc="-5" dirty="0">
                <a:latin typeface="Arial"/>
                <a:cs typeface="Arial"/>
              </a:rPr>
              <a:t>is7%</a:t>
            </a:r>
            <a:endParaRPr sz="1400">
              <a:latin typeface="Arial"/>
              <a:cs typeface="Arial"/>
            </a:endParaRPr>
          </a:p>
        </p:txBody>
      </p:sp>
      <p:grpSp>
        <p:nvGrpSpPr>
          <p:cNvPr id="40" name="object 40"/>
          <p:cNvGrpSpPr/>
          <p:nvPr/>
        </p:nvGrpSpPr>
        <p:grpSpPr>
          <a:xfrm>
            <a:off x="2160588" y="3154362"/>
            <a:ext cx="1470025" cy="1181100"/>
            <a:chOff x="636587" y="3154362"/>
            <a:chExt cx="1470025" cy="1181100"/>
          </a:xfrm>
        </p:grpSpPr>
        <p:sp>
          <p:nvSpPr>
            <p:cNvPr id="41" name="object 41"/>
            <p:cNvSpPr/>
            <p:nvPr/>
          </p:nvSpPr>
          <p:spPr>
            <a:xfrm>
              <a:off x="2089150" y="3170300"/>
              <a:ext cx="1905" cy="1160780"/>
            </a:xfrm>
            <a:custGeom>
              <a:avLst/>
              <a:gdLst/>
              <a:ahLst/>
              <a:cxnLst/>
              <a:rect l="l" t="t" r="r" b="b"/>
              <a:pathLst>
                <a:path w="1905" h="1160779">
                  <a:moveTo>
                    <a:pt x="0" y="0"/>
                  </a:moveTo>
                  <a:lnTo>
                    <a:pt x="1650" y="1160399"/>
                  </a:lnTo>
                </a:path>
              </a:pathLst>
            </a:custGeom>
            <a:ln w="9525">
              <a:solidFill>
                <a:srgbClr val="000000"/>
              </a:solidFill>
              <a:prstDash val="sysDot"/>
            </a:ln>
          </p:spPr>
          <p:txBody>
            <a:bodyPr wrap="square" lIns="0" tIns="0" rIns="0" bIns="0" rtlCol="0"/>
            <a:lstStyle/>
            <a:p>
              <a:endParaRPr/>
            </a:p>
          </p:txBody>
        </p:sp>
        <p:sp>
          <p:nvSpPr>
            <p:cNvPr id="42" name="object 42"/>
            <p:cNvSpPr/>
            <p:nvPr/>
          </p:nvSpPr>
          <p:spPr>
            <a:xfrm>
              <a:off x="641350" y="3159125"/>
              <a:ext cx="1460500" cy="3175"/>
            </a:xfrm>
            <a:custGeom>
              <a:avLst/>
              <a:gdLst/>
              <a:ahLst/>
              <a:cxnLst/>
              <a:rect l="l" t="t" r="r" b="b"/>
              <a:pathLst>
                <a:path w="1460500" h="3175">
                  <a:moveTo>
                    <a:pt x="0" y="3175"/>
                  </a:moveTo>
                  <a:lnTo>
                    <a:pt x="1460500" y="0"/>
                  </a:lnTo>
                </a:path>
              </a:pathLst>
            </a:custGeom>
            <a:ln w="9525">
              <a:solidFill>
                <a:srgbClr val="000000"/>
              </a:solidFill>
              <a:prstDash val="sysDot"/>
            </a:ln>
          </p:spPr>
          <p:txBody>
            <a:bodyPr wrap="square" lIns="0" tIns="0" rIns="0" bIns="0" rtlCol="0"/>
            <a:lstStyle/>
            <a:p>
              <a:endParaRPr/>
            </a:p>
          </p:txBody>
        </p:sp>
      </p:grpSp>
      <p:sp>
        <p:nvSpPr>
          <p:cNvPr id="43" name="object 43"/>
          <p:cNvSpPr txBox="1"/>
          <p:nvPr/>
        </p:nvSpPr>
        <p:spPr>
          <a:xfrm>
            <a:off x="1815338" y="3025648"/>
            <a:ext cx="322580"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102</a:t>
            </a:r>
            <a:endParaRPr sz="1400">
              <a:latin typeface="Arial"/>
              <a:cs typeface="Arial"/>
            </a:endParaRPr>
          </a:p>
        </p:txBody>
      </p:sp>
      <p:grpSp>
        <p:nvGrpSpPr>
          <p:cNvPr id="44" name="object 44"/>
          <p:cNvGrpSpPr/>
          <p:nvPr/>
        </p:nvGrpSpPr>
        <p:grpSpPr>
          <a:xfrm>
            <a:off x="2184400" y="2556637"/>
            <a:ext cx="2118360" cy="669925"/>
            <a:chOff x="660400" y="2556636"/>
            <a:chExt cx="2118360" cy="669925"/>
          </a:xfrm>
        </p:grpSpPr>
        <p:sp>
          <p:nvSpPr>
            <p:cNvPr id="45" name="object 45"/>
            <p:cNvSpPr/>
            <p:nvPr/>
          </p:nvSpPr>
          <p:spPr>
            <a:xfrm>
              <a:off x="2012569" y="3089274"/>
              <a:ext cx="146176" cy="137287"/>
            </a:xfrm>
            <a:prstGeom prst="rect">
              <a:avLst/>
            </a:prstGeom>
            <a:blipFill>
              <a:blip r:embed="rId3" cstate="print"/>
              <a:stretch>
                <a:fillRect/>
              </a:stretch>
            </a:blipFill>
          </p:spPr>
          <p:txBody>
            <a:bodyPr wrap="square" lIns="0" tIns="0" rIns="0" bIns="0" rtlCol="0"/>
            <a:lstStyle/>
            <a:p>
              <a:endParaRPr/>
            </a:p>
          </p:txBody>
        </p:sp>
        <p:sp>
          <p:nvSpPr>
            <p:cNvPr id="46" name="object 46"/>
            <p:cNvSpPr/>
            <p:nvPr/>
          </p:nvSpPr>
          <p:spPr>
            <a:xfrm>
              <a:off x="665162" y="2628899"/>
              <a:ext cx="2030730" cy="8255"/>
            </a:xfrm>
            <a:custGeom>
              <a:avLst/>
              <a:gdLst/>
              <a:ahLst/>
              <a:cxnLst/>
              <a:rect l="l" t="t" r="r" b="b"/>
              <a:pathLst>
                <a:path w="2030730" h="8255">
                  <a:moveTo>
                    <a:pt x="0" y="0"/>
                  </a:moveTo>
                  <a:lnTo>
                    <a:pt x="2030412" y="8000"/>
                  </a:lnTo>
                </a:path>
              </a:pathLst>
            </a:custGeom>
            <a:ln w="9525">
              <a:solidFill>
                <a:srgbClr val="000000"/>
              </a:solidFill>
              <a:prstDash val="sysDot"/>
            </a:ln>
          </p:spPr>
          <p:txBody>
            <a:bodyPr wrap="square" lIns="0" tIns="0" rIns="0" bIns="0" rtlCol="0"/>
            <a:lstStyle/>
            <a:p>
              <a:endParaRPr/>
            </a:p>
          </p:txBody>
        </p:sp>
        <p:sp>
          <p:nvSpPr>
            <p:cNvPr id="47" name="object 47"/>
            <p:cNvSpPr/>
            <p:nvPr/>
          </p:nvSpPr>
          <p:spPr>
            <a:xfrm>
              <a:off x="2632329" y="2556636"/>
              <a:ext cx="146176" cy="137160"/>
            </a:xfrm>
            <a:prstGeom prst="rect">
              <a:avLst/>
            </a:prstGeom>
            <a:blipFill>
              <a:blip r:embed="rId4" cstate="print"/>
              <a:stretch>
                <a:fillRect/>
              </a:stretch>
            </a:blipFill>
          </p:spPr>
          <p:txBody>
            <a:bodyPr wrap="square" lIns="0" tIns="0" rIns="0" bIns="0" rtlCol="0"/>
            <a:lstStyle/>
            <a:p>
              <a:endParaRPr/>
            </a:p>
          </p:txBody>
        </p:sp>
      </p:grpSp>
      <p:sp>
        <p:nvSpPr>
          <p:cNvPr id="48" name="object 48"/>
          <p:cNvSpPr txBox="1"/>
          <p:nvPr/>
        </p:nvSpPr>
        <p:spPr>
          <a:xfrm>
            <a:off x="3487167" y="2797301"/>
            <a:ext cx="144145"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A</a:t>
            </a:r>
            <a:endParaRPr sz="1400">
              <a:latin typeface="Arial"/>
              <a:cs typeface="Arial"/>
            </a:endParaRPr>
          </a:p>
        </p:txBody>
      </p:sp>
      <p:sp>
        <p:nvSpPr>
          <p:cNvPr id="49" name="object 49"/>
          <p:cNvSpPr txBox="1"/>
          <p:nvPr/>
        </p:nvSpPr>
        <p:spPr>
          <a:xfrm>
            <a:off x="1805940" y="2481325"/>
            <a:ext cx="322580"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106</a:t>
            </a:r>
            <a:endParaRPr sz="1400">
              <a:latin typeface="Arial"/>
              <a:cs typeface="Arial"/>
            </a:endParaRPr>
          </a:p>
        </p:txBody>
      </p:sp>
      <p:sp>
        <p:nvSpPr>
          <p:cNvPr id="50" name="object 50"/>
          <p:cNvSpPr txBox="1"/>
          <p:nvPr/>
        </p:nvSpPr>
        <p:spPr>
          <a:xfrm>
            <a:off x="4174490" y="2236977"/>
            <a:ext cx="144145"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B</a:t>
            </a:r>
            <a:endParaRPr sz="1400">
              <a:latin typeface="Arial"/>
              <a:cs typeface="Arial"/>
            </a:endParaRPr>
          </a:p>
        </p:txBody>
      </p:sp>
      <p:sp>
        <p:nvSpPr>
          <p:cNvPr id="51" name="object 51"/>
          <p:cNvSpPr txBox="1"/>
          <p:nvPr/>
        </p:nvSpPr>
        <p:spPr>
          <a:xfrm>
            <a:off x="3971798" y="4392421"/>
            <a:ext cx="1189990" cy="665480"/>
          </a:xfrm>
          <a:prstGeom prst="rect">
            <a:avLst/>
          </a:prstGeom>
        </p:spPr>
        <p:txBody>
          <a:bodyPr vert="horz" wrap="square" lIns="0" tIns="12065" rIns="0" bIns="0" rtlCol="0">
            <a:spAutoFit/>
          </a:bodyPr>
          <a:lstStyle/>
          <a:p>
            <a:pPr algn="ctr">
              <a:spcBef>
                <a:spcPts val="95"/>
              </a:spcBef>
            </a:pPr>
            <a:r>
              <a:rPr sz="1400" spc="-5" dirty="0">
                <a:latin typeface="Arial"/>
                <a:cs typeface="Arial"/>
              </a:rPr>
              <a:t>16,000</a:t>
            </a:r>
            <a:endParaRPr sz="1400">
              <a:latin typeface="Arial"/>
              <a:cs typeface="Arial"/>
            </a:endParaRPr>
          </a:p>
          <a:p>
            <a:pPr marL="12700" marR="5080" algn="ctr"/>
            <a:r>
              <a:rPr sz="1400" spc="-5" dirty="0">
                <a:latin typeface="Arial"/>
                <a:cs typeface="Arial"/>
              </a:rPr>
              <a:t>unemployme</a:t>
            </a:r>
            <a:r>
              <a:rPr sz="1400" spc="-15" dirty="0">
                <a:latin typeface="Arial"/>
                <a:cs typeface="Arial"/>
              </a:rPr>
              <a:t>n</a:t>
            </a:r>
            <a:r>
              <a:rPr sz="1400" spc="-5" dirty="0">
                <a:latin typeface="Arial"/>
                <a:cs typeface="Arial"/>
              </a:rPr>
              <a:t>t  is</a:t>
            </a:r>
            <a:r>
              <a:rPr sz="1400" spc="-15" dirty="0">
                <a:latin typeface="Arial"/>
                <a:cs typeface="Arial"/>
              </a:rPr>
              <a:t> </a:t>
            </a:r>
            <a:r>
              <a:rPr sz="1400" spc="-5" dirty="0">
                <a:latin typeface="Arial"/>
                <a:cs typeface="Arial"/>
              </a:rPr>
              <a:t>4%</a:t>
            </a:r>
            <a:endParaRPr sz="1400">
              <a:latin typeface="Arial"/>
              <a:cs typeface="Arial"/>
            </a:endParaRPr>
          </a:p>
        </p:txBody>
      </p:sp>
      <p:sp>
        <p:nvSpPr>
          <p:cNvPr id="52" name="object 52"/>
          <p:cNvSpPr/>
          <p:nvPr/>
        </p:nvSpPr>
        <p:spPr>
          <a:xfrm>
            <a:off x="4221227" y="2624202"/>
            <a:ext cx="9525" cy="1729105"/>
          </a:xfrm>
          <a:custGeom>
            <a:avLst/>
            <a:gdLst/>
            <a:ahLst/>
            <a:cxnLst/>
            <a:rect l="l" t="t" r="r" b="b"/>
            <a:pathLst>
              <a:path w="9525" h="1729104">
                <a:moveTo>
                  <a:pt x="0" y="0"/>
                </a:moveTo>
                <a:lnTo>
                  <a:pt x="9525" y="1728724"/>
                </a:lnTo>
              </a:path>
            </a:pathLst>
          </a:custGeom>
          <a:ln w="9525">
            <a:solidFill>
              <a:srgbClr val="000000"/>
            </a:solidFill>
            <a:prstDash val="sysDot"/>
          </a:ln>
        </p:spPr>
        <p:txBody>
          <a:bodyPr wrap="square" lIns="0" tIns="0" rIns="0" bIns="0" rtlCol="0"/>
          <a:lstStyle/>
          <a:p>
            <a:endParaRPr/>
          </a:p>
        </p:txBody>
      </p:sp>
      <p:sp>
        <p:nvSpPr>
          <p:cNvPr id="53" name="object 53"/>
          <p:cNvSpPr txBox="1"/>
          <p:nvPr/>
        </p:nvSpPr>
        <p:spPr>
          <a:xfrm>
            <a:off x="8567674" y="4430267"/>
            <a:ext cx="697865" cy="665480"/>
          </a:xfrm>
          <a:prstGeom prst="rect">
            <a:avLst/>
          </a:prstGeom>
        </p:spPr>
        <p:txBody>
          <a:bodyPr vert="horz" wrap="square" lIns="0" tIns="12065" rIns="0" bIns="0" rtlCol="0">
            <a:spAutoFit/>
          </a:bodyPr>
          <a:lstStyle/>
          <a:p>
            <a:pPr marR="41275" algn="ctr">
              <a:spcBef>
                <a:spcPts val="95"/>
              </a:spcBef>
            </a:pPr>
            <a:r>
              <a:rPr sz="1400" spc="-5" dirty="0">
                <a:latin typeface="Arial"/>
                <a:cs typeface="Arial"/>
              </a:rPr>
              <a:t>7%</a:t>
            </a:r>
            <a:endParaRPr sz="1400" dirty="0">
              <a:latin typeface="Arial"/>
              <a:cs typeface="Arial"/>
            </a:endParaRPr>
          </a:p>
          <a:p>
            <a:pPr marL="12700" marR="5080" indent="-50165" algn="ctr"/>
            <a:r>
              <a:rPr sz="1400" spc="-5" dirty="0">
                <a:latin typeface="Arial"/>
                <a:cs typeface="Arial"/>
              </a:rPr>
              <a:t>output  is15,000</a:t>
            </a:r>
            <a:endParaRPr sz="1400" dirty="0">
              <a:latin typeface="Arial"/>
              <a:cs typeface="Arial"/>
            </a:endParaRPr>
          </a:p>
        </p:txBody>
      </p:sp>
      <p:grpSp>
        <p:nvGrpSpPr>
          <p:cNvPr id="54" name="object 54"/>
          <p:cNvGrpSpPr/>
          <p:nvPr/>
        </p:nvGrpSpPr>
        <p:grpSpPr>
          <a:xfrm>
            <a:off x="7918578" y="2458339"/>
            <a:ext cx="1035685" cy="1925320"/>
            <a:chOff x="6394577" y="2458339"/>
            <a:chExt cx="1035685" cy="1925320"/>
          </a:xfrm>
        </p:grpSpPr>
        <p:sp>
          <p:nvSpPr>
            <p:cNvPr id="55" name="object 55"/>
            <p:cNvSpPr/>
            <p:nvPr/>
          </p:nvSpPr>
          <p:spPr>
            <a:xfrm>
              <a:off x="7374001" y="3727450"/>
              <a:ext cx="1905" cy="650875"/>
            </a:xfrm>
            <a:custGeom>
              <a:avLst/>
              <a:gdLst/>
              <a:ahLst/>
              <a:cxnLst/>
              <a:rect l="l" t="t" r="r" b="b"/>
              <a:pathLst>
                <a:path w="1904" h="650875">
                  <a:moveTo>
                    <a:pt x="1524" y="0"/>
                  </a:moveTo>
                  <a:lnTo>
                    <a:pt x="0" y="650875"/>
                  </a:lnTo>
                </a:path>
              </a:pathLst>
            </a:custGeom>
            <a:ln w="9525">
              <a:solidFill>
                <a:srgbClr val="000000"/>
              </a:solidFill>
              <a:prstDash val="sysDot"/>
            </a:ln>
          </p:spPr>
          <p:txBody>
            <a:bodyPr wrap="square" lIns="0" tIns="0" rIns="0" bIns="0" rtlCol="0"/>
            <a:lstStyle/>
            <a:p>
              <a:endParaRPr/>
            </a:p>
          </p:txBody>
        </p:sp>
        <p:sp>
          <p:nvSpPr>
            <p:cNvPr id="56" name="object 56"/>
            <p:cNvSpPr/>
            <p:nvPr/>
          </p:nvSpPr>
          <p:spPr>
            <a:xfrm>
              <a:off x="7283958" y="3690874"/>
              <a:ext cx="145796" cy="136906"/>
            </a:xfrm>
            <a:prstGeom prst="rect">
              <a:avLst/>
            </a:prstGeom>
            <a:blipFill>
              <a:blip r:embed="rId5" cstate="print"/>
              <a:stretch>
                <a:fillRect/>
              </a:stretch>
            </a:blipFill>
          </p:spPr>
          <p:txBody>
            <a:bodyPr wrap="square" lIns="0" tIns="0" rIns="0" bIns="0" rtlCol="0"/>
            <a:lstStyle/>
            <a:p>
              <a:endParaRPr/>
            </a:p>
          </p:txBody>
        </p:sp>
        <p:sp>
          <p:nvSpPr>
            <p:cNvPr id="57" name="object 57"/>
            <p:cNvSpPr/>
            <p:nvPr/>
          </p:nvSpPr>
          <p:spPr>
            <a:xfrm>
              <a:off x="6457950" y="2540000"/>
              <a:ext cx="5080" cy="1828800"/>
            </a:xfrm>
            <a:custGeom>
              <a:avLst/>
              <a:gdLst/>
              <a:ahLst/>
              <a:cxnLst/>
              <a:rect l="l" t="t" r="r" b="b"/>
              <a:pathLst>
                <a:path w="5079" h="1828800">
                  <a:moveTo>
                    <a:pt x="0" y="0"/>
                  </a:moveTo>
                  <a:lnTo>
                    <a:pt x="4825" y="1828800"/>
                  </a:lnTo>
                </a:path>
              </a:pathLst>
            </a:custGeom>
            <a:ln w="9525">
              <a:solidFill>
                <a:srgbClr val="000000"/>
              </a:solidFill>
              <a:prstDash val="sysDot"/>
            </a:ln>
          </p:spPr>
          <p:txBody>
            <a:bodyPr wrap="square" lIns="0" tIns="0" rIns="0" bIns="0" rtlCol="0"/>
            <a:lstStyle/>
            <a:p>
              <a:endParaRPr/>
            </a:p>
          </p:txBody>
        </p:sp>
        <p:sp>
          <p:nvSpPr>
            <p:cNvPr id="58" name="object 58"/>
            <p:cNvSpPr/>
            <p:nvPr/>
          </p:nvSpPr>
          <p:spPr>
            <a:xfrm>
              <a:off x="6394577" y="2458339"/>
              <a:ext cx="146684" cy="136778"/>
            </a:xfrm>
            <a:prstGeom prst="rect">
              <a:avLst/>
            </a:prstGeom>
            <a:blipFill>
              <a:blip r:embed="rId6" cstate="print"/>
              <a:stretch>
                <a:fillRect/>
              </a:stretch>
            </a:blipFill>
          </p:spPr>
          <p:txBody>
            <a:bodyPr wrap="square" lIns="0" tIns="0" rIns="0" bIns="0" rtlCol="0"/>
            <a:lstStyle/>
            <a:p>
              <a:endParaRPr/>
            </a:p>
          </p:txBody>
        </p:sp>
      </p:grpSp>
      <p:sp>
        <p:nvSpPr>
          <p:cNvPr id="59" name="object 59"/>
          <p:cNvSpPr txBox="1"/>
          <p:nvPr/>
        </p:nvSpPr>
        <p:spPr>
          <a:xfrm>
            <a:off x="9091931" y="3471926"/>
            <a:ext cx="144145"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A</a:t>
            </a:r>
            <a:endParaRPr sz="1400">
              <a:latin typeface="Arial"/>
              <a:cs typeface="Arial"/>
            </a:endParaRPr>
          </a:p>
        </p:txBody>
      </p:sp>
      <p:sp>
        <p:nvSpPr>
          <p:cNvPr id="60" name="object 60"/>
          <p:cNvSpPr txBox="1"/>
          <p:nvPr/>
        </p:nvSpPr>
        <p:spPr>
          <a:xfrm>
            <a:off x="7642097" y="4432046"/>
            <a:ext cx="746760" cy="665480"/>
          </a:xfrm>
          <a:prstGeom prst="rect">
            <a:avLst/>
          </a:prstGeom>
        </p:spPr>
        <p:txBody>
          <a:bodyPr vert="horz" wrap="square" lIns="0" tIns="12065" rIns="0" bIns="0" rtlCol="0">
            <a:spAutoFit/>
          </a:bodyPr>
          <a:lstStyle/>
          <a:p>
            <a:pPr marL="219710">
              <a:spcBef>
                <a:spcPts val="95"/>
              </a:spcBef>
            </a:pPr>
            <a:r>
              <a:rPr sz="1400" spc="-5" dirty="0">
                <a:latin typeface="Arial"/>
                <a:cs typeface="Arial"/>
              </a:rPr>
              <a:t>4%</a:t>
            </a:r>
            <a:endParaRPr sz="1400">
              <a:latin typeface="Arial"/>
              <a:cs typeface="Arial"/>
            </a:endParaRPr>
          </a:p>
          <a:p>
            <a:pPr marL="12700" marR="5080" indent="88265"/>
            <a:r>
              <a:rPr sz="1400" spc="-5" dirty="0">
                <a:latin typeface="Arial"/>
                <a:cs typeface="Arial"/>
              </a:rPr>
              <a:t>output  is</a:t>
            </a:r>
            <a:r>
              <a:rPr sz="1400" spc="-70" dirty="0">
                <a:latin typeface="Arial"/>
                <a:cs typeface="Arial"/>
              </a:rPr>
              <a:t> </a:t>
            </a:r>
            <a:r>
              <a:rPr sz="1400" spc="-5" dirty="0">
                <a:latin typeface="Arial"/>
                <a:cs typeface="Arial"/>
              </a:rPr>
              <a:t>16,000</a:t>
            </a:r>
            <a:endParaRPr sz="1400">
              <a:latin typeface="Arial"/>
              <a:cs typeface="Arial"/>
            </a:endParaRPr>
          </a:p>
        </p:txBody>
      </p:sp>
      <p:sp>
        <p:nvSpPr>
          <p:cNvPr id="61" name="object 61"/>
          <p:cNvSpPr txBox="1"/>
          <p:nvPr/>
        </p:nvSpPr>
        <p:spPr>
          <a:xfrm>
            <a:off x="8118094" y="2260600"/>
            <a:ext cx="144145" cy="227626"/>
          </a:xfrm>
          <a:prstGeom prst="rect">
            <a:avLst/>
          </a:prstGeom>
        </p:spPr>
        <p:txBody>
          <a:bodyPr vert="horz" wrap="square" lIns="0" tIns="12065" rIns="0" bIns="0" rtlCol="0">
            <a:spAutoFit/>
          </a:bodyPr>
          <a:lstStyle/>
          <a:p>
            <a:pPr marL="12700">
              <a:spcBef>
                <a:spcPts val="95"/>
              </a:spcBef>
            </a:pPr>
            <a:r>
              <a:rPr sz="1400" spc="-5" dirty="0">
                <a:latin typeface="Arial"/>
                <a:cs typeface="Arial"/>
              </a:rPr>
              <a:t>B</a:t>
            </a:r>
            <a:endParaRPr sz="1400">
              <a:latin typeface="Arial"/>
              <a:cs typeface="Arial"/>
            </a:endParaRPr>
          </a:p>
        </p:txBody>
      </p:sp>
    </p:spTree>
    <p:extLst>
      <p:ext uri="{BB962C8B-B14F-4D97-AF65-F5344CB8AC3E}">
        <p14:creationId xmlns:p14="http://schemas.microsoft.com/office/powerpoint/2010/main" val="1222094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9B15-472F-40D1-B262-F338BF7DEF22}"/>
              </a:ext>
            </a:extLst>
          </p:cNvPr>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ACB0D532-5FA1-47B4-BA39-3D89CEEA3197}"/>
                  </a:ext>
                </a:extLst>
              </p:cNvPr>
              <p:cNvSpPr>
                <a:spLocks noGrp="1"/>
              </p:cNvSpPr>
              <p:nvPr>
                <p:ph idx="1"/>
              </p:nvPr>
            </p:nvSpPr>
            <p:spPr>
              <a:xfrm>
                <a:off x="1024128" y="1800225"/>
                <a:ext cx="9720073" cy="4509135"/>
              </a:xfrm>
            </p:spPr>
            <p:txBody>
              <a:bodyPr>
                <a:normAutofit/>
              </a:bodyPr>
              <a:lstStyle/>
              <a:p>
                <a:r>
                  <a:rPr lang="en-IN" dirty="0"/>
                  <a:t>In the short </a:t>
                </a:r>
                <a:r>
                  <a:rPr lang="en-IN" dirty="0" smtClean="0"/>
                  <a:t>run, it is assumed </a:t>
                </a:r>
                <a:r>
                  <a:rPr lang="en-IN" dirty="0"/>
                  <a:t>to have stable prices (</a:t>
                </a: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𝑃</m:t>
                        </m:r>
                      </m:e>
                    </m:acc>
                    <m:r>
                      <a:rPr lang="en-IN" b="0" i="1" smtClean="0">
                        <a:latin typeface="Cambria Math" panose="02040503050406030204" pitchFamily="18" charset="0"/>
                      </a:rPr>
                      <m:t>=0)</m:t>
                    </m:r>
                  </m:oMath>
                </a14:m>
                <a:r>
                  <a:rPr lang="en-IN" dirty="0"/>
                  <a:t>, and the unemployment rate to be </a:t>
                </a:r>
                <a:r>
                  <a:rPr lang="en-IN" dirty="0" smtClean="0"/>
                  <a:t>at the natural rate. </a:t>
                </a:r>
                <a:r>
                  <a:rPr lang="en-IN" dirty="0"/>
                  <a:t>The expansionary aggregate demand policy lowers the unemployment rate below the natural rate. These are the initial </a:t>
                </a:r>
                <a:r>
                  <a:rPr lang="en-IN" dirty="0" smtClean="0"/>
                  <a:t>effects. </a:t>
                </a:r>
                <a:endParaRPr lang="en-IN" dirty="0"/>
              </a:p>
              <a:p>
                <a:r>
                  <a:rPr lang="en-IN" dirty="0"/>
                  <a:t>But actually, selling prices of products respond to the unanticipated rise in nominal demand faster than prices of factors of production </a:t>
                </a:r>
                <a:r>
                  <a:rPr lang="en-IN" dirty="0">
                    <a:sym typeface="Wingdings" panose="05000000000000000000" pitchFamily="2" charset="2"/>
                  </a:rPr>
                  <a:t> real wages received deteriorates (W/P)</a:t>
                </a:r>
              </a:p>
              <a:p>
                <a:r>
                  <a:rPr lang="en-IN" dirty="0">
                    <a:sym typeface="Wingdings" panose="05000000000000000000" pitchFamily="2" charset="2"/>
                  </a:rPr>
                  <a:t>The simultaneous fall </a:t>
                </a:r>
                <a:r>
                  <a:rPr lang="en-IN" b="1" i="1" dirty="0">
                    <a:sym typeface="Wingdings" panose="05000000000000000000" pitchFamily="2" charset="2"/>
                  </a:rPr>
                  <a:t>ex post </a:t>
                </a:r>
                <a:r>
                  <a:rPr lang="en-IN" dirty="0">
                    <a:sym typeface="Wingdings" panose="05000000000000000000" pitchFamily="2" charset="2"/>
                  </a:rPr>
                  <a:t>in real wages to employers and rise </a:t>
                </a:r>
                <a:r>
                  <a:rPr lang="en-IN" b="1" i="1" dirty="0">
                    <a:sym typeface="Wingdings" panose="05000000000000000000" pitchFamily="2" charset="2"/>
                  </a:rPr>
                  <a:t>ex ante </a:t>
                </a:r>
                <a:r>
                  <a:rPr lang="en-IN" dirty="0">
                    <a:sym typeface="Wingdings" panose="05000000000000000000" pitchFamily="2" charset="2"/>
                  </a:rPr>
                  <a:t>to employees is what enables the employment to increase in the short run, which is </a:t>
                </a:r>
                <a:r>
                  <a:rPr lang="en-IN" dirty="0" smtClean="0">
                    <a:sym typeface="Wingdings" panose="05000000000000000000" pitchFamily="2" charset="2"/>
                  </a:rPr>
                  <a:t>temporary.</a:t>
                </a:r>
                <a:endParaRPr lang="en-IN" dirty="0">
                  <a:sym typeface="Wingdings" panose="05000000000000000000" pitchFamily="2" charset="2"/>
                </a:endParaRPr>
              </a:p>
              <a:p>
                <a:r>
                  <a:rPr lang="en-IN" dirty="0">
                    <a:sym typeface="Wingdings" panose="05000000000000000000" pitchFamily="2" charset="2"/>
                  </a:rPr>
                  <a:t>Workers eventually observe the higher price level and demand higher money </a:t>
                </a:r>
                <a:r>
                  <a:rPr lang="en-IN" dirty="0" smtClean="0">
                    <a:sym typeface="Wingdings" panose="05000000000000000000" pitchFamily="2" charset="2"/>
                  </a:rPr>
                  <a:t>wages.</a:t>
                </a:r>
                <a:endParaRPr lang="en-IN" dirty="0">
                  <a:sym typeface="Wingdings" panose="05000000000000000000" pitchFamily="2" charset="2"/>
                </a:endParaRPr>
              </a:p>
              <a:p>
                <a:r>
                  <a:rPr lang="en-IN" dirty="0" smtClean="0">
                    <a:sym typeface="Wingdings" panose="05000000000000000000" pitchFamily="2" charset="2"/>
                  </a:rPr>
                  <a:t>Hence, real </a:t>
                </a:r>
                <a:r>
                  <a:rPr lang="en-IN" dirty="0">
                    <a:sym typeface="Wingdings" panose="05000000000000000000" pitchFamily="2" charset="2"/>
                  </a:rPr>
                  <a:t>wages will tend to rise towards the initial </a:t>
                </a:r>
                <a:r>
                  <a:rPr lang="en-IN" dirty="0" smtClean="0">
                    <a:sym typeface="Wingdings" panose="05000000000000000000" pitchFamily="2" charset="2"/>
                  </a:rPr>
                  <a:t>level.</a:t>
                </a:r>
                <a:endParaRPr lang="en-IN" dirty="0"/>
              </a:p>
              <a:p>
                <a:endParaRPr lang="en-IN" dirty="0"/>
              </a:p>
            </p:txBody>
          </p:sp>
        </mc:Choice>
        <mc:Fallback xmlns="">
          <p:sp>
            <p:nvSpPr>
              <p:cNvPr id="7" name="Content Placeholder 6">
                <a:extLst>
                  <a:ext uri="{FF2B5EF4-FFF2-40B4-BE49-F238E27FC236}">
                    <a16:creationId xmlns:a16="http://schemas.microsoft.com/office/drawing/2014/main" xmlns:a14="http://schemas.microsoft.com/office/drawing/2010/main" xmlns="" id="{ACB0D532-5FA1-47B4-BA39-3D89CEEA3197}"/>
                  </a:ext>
                </a:extLst>
              </p:cNvPr>
              <p:cNvSpPr>
                <a:spLocks noGrp="1" noRot="1" noChangeAspect="1" noMove="1" noResize="1" noEditPoints="1" noAdjustHandles="1" noChangeArrowheads="1" noChangeShapeType="1" noTextEdit="1"/>
              </p:cNvSpPr>
              <p:nvPr>
                <p:ph idx="1"/>
              </p:nvPr>
            </p:nvSpPr>
            <p:spPr>
              <a:xfrm>
                <a:off x="1024128" y="1800225"/>
                <a:ext cx="9720073" cy="4509135"/>
              </a:xfrm>
              <a:blipFill rotWithShape="0">
                <a:blip r:embed="rId2"/>
                <a:stretch>
                  <a:fillRect l="-313" t="-1216" r="-251"/>
                </a:stretch>
              </a:blipFill>
            </p:spPr>
            <p:txBody>
              <a:bodyPr/>
              <a:lstStyle/>
              <a:p>
                <a:r>
                  <a:rPr lang="en-IN">
                    <a:noFill/>
                  </a:rPr>
                  <a:t> </a:t>
                </a:r>
              </a:p>
            </p:txBody>
          </p:sp>
        </mc:Fallback>
      </mc:AlternateContent>
    </p:spTree>
    <p:extLst>
      <p:ext uri="{BB962C8B-B14F-4D97-AF65-F5344CB8AC3E}">
        <p14:creationId xmlns:p14="http://schemas.microsoft.com/office/powerpoint/2010/main" val="1270497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AFFDEE-DE6B-4AE6-9C42-4A1B3D978A98}"/>
                  </a:ext>
                </a:extLst>
              </p:cNvPr>
              <p:cNvSpPr>
                <a:spLocks noGrp="1"/>
              </p:cNvSpPr>
              <p:nvPr>
                <p:ph idx="1"/>
              </p:nvPr>
            </p:nvSpPr>
            <p:spPr>
              <a:xfrm>
                <a:off x="1024129" y="590550"/>
                <a:ext cx="4938522" cy="5718810"/>
              </a:xfrm>
            </p:spPr>
            <p:txBody>
              <a:bodyPr>
                <a:normAutofit fontScale="85000" lnSpcReduction="20000"/>
              </a:bodyPr>
              <a:lstStyle/>
              <a:p>
                <a:pPr algn="just"/>
                <a:r>
                  <a:rPr lang="en-IN" dirty="0" smtClean="0"/>
                  <a:t>If the money growth continues, the </a:t>
                </a:r>
                <a:r>
                  <a:rPr lang="en-IN" dirty="0"/>
                  <a:t>economy will return to the natural 6% rate of unemployment, but now with a inflation rate of 2% instead </a:t>
                </a:r>
                <a:r>
                  <a:rPr lang="en-IN" dirty="0" smtClean="0"/>
                  <a:t>of </a:t>
                </a:r>
                <a:r>
                  <a:rPr lang="en-IN" dirty="0"/>
                  <a:t>initial stable price level. In terms of figure 3, this long run adjustment moves the economy from point B to point C. </a:t>
                </a:r>
              </a:p>
              <a:p>
                <a:pPr algn="just">
                  <a:buFont typeface="Wingdings" panose="05000000000000000000" pitchFamily="2" charset="2"/>
                  <a:buChar char="§"/>
                </a:pP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𝜋</m:t>
                        </m:r>
                      </m:e>
                      <m:sup>
                        <m:r>
                          <a:rPr lang="en-IN" i="1">
                            <a:latin typeface="Cambria Math" panose="02040503050406030204" pitchFamily="18" charset="0"/>
                          </a:rPr>
                          <m:t>𝑒</m:t>
                        </m:r>
                      </m:sup>
                    </m:sSup>
                    <m:r>
                      <a:rPr lang="en-IN" b="0" i="0" smtClean="0">
                        <a:latin typeface="Cambria Math" panose="02040503050406030204" pitchFamily="18" charset="0"/>
                      </a:rPr>
                      <m:t> </m:t>
                    </m:r>
                    <m:r>
                      <m:rPr>
                        <m:sty m:val="p"/>
                      </m:rPr>
                      <a:rPr lang="en-IN" b="0" i="0" smtClean="0">
                        <a:latin typeface="Cambria Math" panose="02040503050406030204" pitchFamily="18" charset="0"/>
                      </a:rPr>
                      <m:t>has</m:t>
                    </m:r>
                    <m:r>
                      <a:rPr lang="en-IN" b="0" i="0" smtClean="0">
                        <a:latin typeface="Cambria Math" panose="02040503050406030204" pitchFamily="18" charset="0"/>
                      </a:rPr>
                      <m:t> </m:t>
                    </m:r>
                    <m:r>
                      <m:rPr>
                        <m:sty m:val="p"/>
                      </m:rPr>
                      <a:rPr lang="en-IN" b="0" i="0" smtClean="0">
                        <a:latin typeface="Cambria Math" panose="02040503050406030204" pitchFamily="18" charset="0"/>
                      </a:rPr>
                      <m:t>a</m:t>
                    </m:r>
                    <m:r>
                      <a:rPr lang="en-IN" b="0" i="0" smtClean="0">
                        <a:latin typeface="Cambria Math" panose="02040503050406030204" pitchFamily="18" charset="0"/>
                      </a:rPr>
                      <m:t> </m:t>
                    </m:r>
                    <m:r>
                      <m:rPr>
                        <m:sty m:val="p"/>
                      </m:rPr>
                      <a:rPr lang="en-IN" b="0" i="0" smtClean="0">
                        <a:latin typeface="Cambria Math" panose="02040503050406030204" pitchFamily="18" charset="0"/>
                      </a:rPr>
                      <m:t>role</m:t>
                    </m:r>
                    <m:r>
                      <a:rPr lang="en-IN" b="0" i="0" smtClean="0">
                        <a:latin typeface="Cambria Math" panose="02040503050406030204" pitchFamily="18" charset="0"/>
                      </a:rPr>
                      <m:t> </m:t>
                    </m:r>
                    <m:r>
                      <m:rPr>
                        <m:sty m:val="p"/>
                      </m:rPr>
                      <a:rPr lang="en-IN" b="0" i="0" smtClean="0">
                        <a:latin typeface="Cambria Math" panose="02040503050406030204" pitchFamily="18" charset="0"/>
                      </a:rPr>
                      <m:t>to</m:t>
                    </m:r>
                    <m:r>
                      <a:rPr lang="en-IN" b="0" i="0" smtClean="0">
                        <a:latin typeface="Cambria Math" panose="02040503050406030204" pitchFamily="18" charset="0"/>
                      </a:rPr>
                      <m:t> </m:t>
                    </m:r>
                    <m:r>
                      <m:rPr>
                        <m:sty m:val="p"/>
                      </m:rPr>
                      <a:rPr lang="en-IN" b="0" i="0" smtClean="0">
                        <a:latin typeface="Cambria Math" panose="02040503050406030204" pitchFamily="18" charset="0"/>
                      </a:rPr>
                      <m:t>play</m:t>
                    </m:r>
                    <m:r>
                      <a:rPr lang="en-IN" b="0" i="0" smtClean="0">
                        <a:latin typeface="Cambria Math" panose="02040503050406030204" pitchFamily="18" charset="0"/>
                      </a:rPr>
                      <m:t> </m:t>
                    </m:r>
                    <m:r>
                      <m:rPr>
                        <m:sty m:val="p"/>
                      </m:rPr>
                      <a:rPr lang="en-IN" b="0" i="0" smtClean="0">
                        <a:latin typeface="Cambria Math" panose="02040503050406030204" pitchFamily="18" charset="0"/>
                      </a:rPr>
                      <m:t>in</m:t>
                    </m:r>
                    <m:r>
                      <a:rPr lang="en-IN" b="0" i="0" smtClean="0">
                        <a:latin typeface="Cambria Math" panose="02040503050406030204" pitchFamily="18" charset="0"/>
                      </a:rPr>
                      <m:t> </m:t>
                    </m:r>
                    <m:r>
                      <m:rPr>
                        <m:sty m:val="p"/>
                      </m:rPr>
                      <a:rPr lang="en-IN" b="0" i="0" smtClean="0">
                        <a:latin typeface="Cambria Math" panose="02040503050406030204" pitchFamily="18" charset="0"/>
                      </a:rPr>
                      <m:t>the</m:t>
                    </m:r>
                    <m:r>
                      <a:rPr lang="en-IN" b="0" i="0" smtClean="0">
                        <a:latin typeface="Cambria Math" panose="02040503050406030204" pitchFamily="18" charset="0"/>
                      </a:rPr>
                      <m:t> </m:t>
                    </m:r>
                    <m:r>
                      <m:rPr>
                        <m:sty m:val="p"/>
                      </m:rPr>
                      <a:rPr lang="en-IN" b="0" i="0" smtClean="0">
                        <a:latin typeface="Cambria Math" panose="02040503050406030204" pitchFamily="18" charset="0"/>
                      </a:rPr>
                      <m:t>trade</m:t>
                    </m:r>
                    <m:r>
                      <a:rPr lang="en-IN" b="0" i="0" smtClean="0">
                        <a:latin typeface="Cambria Math" panose="02040503050406030204" pitchFamily="18" charset="0"/>
                      </a:rPr>
                      <m:t> </m:t>
                    </m:r>
                    <m:r>
                      <m:rPr>
                        <m:sty m:val="p"/>
                      </m:rPr>
                      <a:rPr lang="en-IN" b="0" i="0" smtClean="0">
                        <a:latin typeface="Cambria Math" panose="02040503050406030204" pitchFamily="18" charset="0"/>
                      </a:rPr>
                      <m:t>off</m:t>
                    </m:r>
                    <m:r>
                      <a:rPr lang="en-IN" b="0" i="0" smtClean="0">
                        <a:latin typeface="Cambria Math" panose="02040503050406030204" pitchFamily="18" charset="0"/>
                      </a:rPr>
                      <m:t> </m:t>
                    </m:r>
                  </m:oMath>
                </a14:m>
                <a:endParaRPr lang="en-IN" dirty="0" smtClean="0"/>
              </a:p>
              <a:p>
                <a:pPr marL="128016" lvl="1" indent="0" algn="just">
                  <a:buNone/>
                </a:pPr>
                <a:r>
                  <a:rPr lang="en-IN" dirty="0"/>
                  <a:t>	</a:t>
                </a:r>
                <a:r>
                  <a:rPr lang="en-IN" dirty="0" smtClean="0"/>
                  <a:t>		(Friedman </a:t>
                </a:r>
                <a:r>
                  <a:rPr lang="en-IN" dirty="0"/>
                  <a:t>and </a:t>
                </a:r>
                <a:r>
                  <a:rPr lang="en-IN" dirty="0" smtClean="0"/>
                  <a:t>Phelps)</a:t>
                </a:r>
                <a:endParaRPr lang="en-IN" dirty="0"/>
              </a:p>
              <a:p>
                <a:pPr algn="just"/>
                <a:r>
                  <a:rPr lang="en-IN" dirty="0" smtClean="0"/>
                  <a:t>The </a:t>
                </a:r>
                <a:r>
                  <a:rPr lang="en-IN" dirty="0"/>
                  <a:t>downward sloping Phillips curve is drawn for given expected inflation rates, whereas, the long run Phillips curve shows the relationship between inflation and unemployment when expected inflation has time to adjust to the actual inflation rate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r>
                      <a:rPr lang="en-US" sz="2400" i="1" dirty="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𝜋</m:t>
                            </m:r>
                          </m:e>
                          <m:sup>
                            <m:r>
                              <a:rPr lang="en-IN" i="1">
                                <a:latin typeface="Cambria Math" panose="02040503050406030204" pitchFamily="18" charset="0"/>
                              </a:rPr>
                              <m:t>𝑒</m:t>
                            </m:r>
                          </m:sup>
                        </m:sSup>
                      </m:e>
                    </m:acc>
                    <m:r>
                      <a:rPr lang="en-IN" b="0" i="1" smtClean="0">
                        <a:latin typeface="Cambria Math" panose="02040503050406030204" pitchFamily="18" charset="0"/>
                      </a:rPr>
                      <m:t>)</m:t>
                    </m:r>
                  </m:oMath>
                </a14:m>
                <a:r>
                  <a:rPr lang="en-IN" dirty="0"/>
                  <a:t> </a:t>
                </a:r>
                <a:r>
                  <a:rPr lang="en-IN" dirty="0">
                    <a:sym typeface="Wingdings" panose="05000000000000000000" pitchFamily="2" charset="2"/>
                  </a:rPr>
                  <a:t>when inflation is fully anticipated – </a:t>
                </a:r>
                <a:r>
                  <a:rPr lang="en-IN" dirty="0" smtClean="0">
                    <a:sym typeface="Wingdings" panose="05000000000000000000" pitchFamily="2" charset="2"/>
                  </a:rPr>
                  <a:t>Phillips curve becomes vertical.</a:t>
                </a:r>
              </a:p>
              <a:p>
                <a:pPr algn="just"/>
                <a14:m>
                  <m:oMath xmlns:m="http://schemas.openxmlformats.org/officeDocument/2006/math">
                    <m:r>
                      <a:rPr lang="en-IN" b="0" i="1" dirty="0" smtClean="0">
                        <a:latin typeface="Cambria Math" panose="02040503050406030204" pitchFamily="18" charset="0"/>
                        <a:sym typeface="Wingdings" panose="05000000000000000000" pitchFamily="2" charset="2"/>
                      </a:rPr>
                      <m:t>𝑢</m:t>
                    </m:r>
                    <m:r>
                      <a:rPr lang="en-IN" b="0" i="1" dirty="0" smtClean="0">
                        <a:latin typeface="Cambria Math" panose="02040503050406030204" pitchFamily="18" charset="0"/>
                        <a:sym typeface="Wingdings" panose="05000000000000000000" pitchFamily="2" charset="2"/>
                      </a:rPr>
                      <m:t>=</m:t>
                    </m:r>
                    <m:sSup>
                      <m:sSupPr>
                        <m:ctrlPr>
                          <a:rPr lang="en-IN" b="0" i="1" dirty="0" smtClean="0">
                            <a:latin typeface="Cambria Math" panose="02040503050406030204" pitchFamily="18" charset="0"/>
                            <a:sym typeface="Wingdings" panose="05000000000000000000" pitchFamily="2" charset="2"/>
                          </a:rPr>
                        </m:ctrlPr>
                      </m:sSupPr>
                      <m:e>
                        <m:r>
                          <a:rPr lang="en-IN" b="0" i="1" dirty="0" smtClean="0">
                            <a:latin typeface="Cambria Math" panose="02040503050406030204" pitchFamily="18" charset="0"/>
                            <a:sym typeface="Wingdings" panose="05000000000000000000" pitchFamily="2" charset="2"/>
                          </a:rPr>
                          <m:t>𝑢</m:t>
                        </m:r>
                      </m:e>
                      <m:sup>
                        <m:r>
                          <a:rPr lang="en-IN" b="0" i="1" dirty="0" smtClean="0">
                            <a:latin typeface="Cambria Math" panose="02040503050406030204" pitchFamily="18" charset="0"/>
                            <a:sym typeface="Wingdings" panose="05000000000000000000" pitchFamily="2" charset="2"/>
                          </a:rPr>
                          <m:t>𝑛</m:t>
                        </m:r>
                      </m:sup>
                    </m:sSup>
                    <m:r>
                      <a:rPr lang="en-IN" i="1" dirty="0" smtClean="0">
                        <a:latin typeface="Cambria Math" panose="02040503050406030204" pitchFamily="18" charset="0"/>
                        <a:sym typeface="Wingdings" panose="05000000000000000000" pitchFamily="2" charset="2"/>
                      </a:rPr>
                      <m:t>−</m:t>
                    </m:r>
                    <m:r>
                      <a:rPr lang="en-IN" i="1" dirty="0" smtClean="0">
                        <a:latin typeface="Cambria Math" panose="02040503050406030204" pitchFamily="18" charset="0"/>
                        <a:ea typeface="Cambria Math" panose="02040503050406030204" pitchFamily="18" charset="0"/>
                        <a:sym typeface="Wingdings" panose="05000000000000000000" pitchFamily="2" charset="2"/>
                      </a:rPr>
                      <m:t>𝛼</m:t>
                    </m:r>
                    <m:r>
                      <a:rPr lang="en-IN" b="0" i="1" dirty="0" smtClean="0">
                        <a:latin typeface="Cambria Math" panose="02040503050406030204" pitchFamily="18" charset="0"/>
                        <a:ea typeface="Cambria Math" panose="02040503050406030204" pitchFamily="18" charset="0"/>
                        <a:sym typeface="Wingdings" panose="05000000000000000000" pitchFamily="2" charset="2"/>
                      </a:rPr>
                      <m:t>(</m:t>
                    </m:r>
                    <m:r>
                      <a:rPr lang="en-US" sz="2000" i="1" dirty="0" smtClean="0">
                        <a:latin typeface="Cambria Math" panose="02040503050406030204" pitchFamily="18" charset="0"/>
                        <a:ea typeface="Cambria Math" panose="02040503050406030204" pitchFamily="18" charset="0"/>
                      </a:rPr>
                      <m:t>𝜋</m:t>
                    </m:r>
                    <m:r>
                      <a:rPr lang="en-IN" i="1" dirty="0" smtClean="0">
                        <a:latin typeface="Cambria Math" panose="02040503050406030204" pitchFamily="18" charset="0"/>
                        <a:sym typeface="Wingdings" panose="05000000000000000000" pitchFamily="2" charset="2"/>
                      </a:rPr>
                      <m:t>−</m:t>
                    </m:r>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𝜋</m:t>
                        </m:r>
                      </m:e>
                      <m:sup>
                        <m:r>
                          <a:rPr lang="en-IN" i="1">
                            <a:latin typeface="Cambria Math" panose="02040503050406030204" pitchFamily="18" charset="0"/>
                          </a:rPr>
                          <m:t>𝑒</m:t>
                        </m:r>
                      </m:sup>
                    </m:sSup>
                    <m:r>
                      <a:rPr lang="en-IN" i="1" dirty="0" smtClean="0">
                        <a:latin typeface="Cambria Math" panose="02040503050406030204" pitchFamily="18" charset="0"/>
                        <a:sym typeface="Wingdings" panose="05000000000000000000" pitchFamily="2" charset="2"/>
                      </a:rPr>
                      <m:t>)</m:t>
                    </m:r>
                  </m:oMath>
                </a14:m>
                <a:endParaRPr lang="en-IN" dirty="0" smtClean="0">
                  <a:sym typeface="Wingdings" panose="05000000000000000000" pitchFamily="2" charset="2"/>
                </a:endParaRPr>
              </a:p>
              <a:p>
                <a:pPr algn="just"/>
                <a:r>
                  <a:rPr lang="en-IN" dirty="0" smtClean="0">
                    <a:sym typeface="Wingdings" panose="05000000000000000000" pitchFamily="2" charset="2"/>
                  </a:rPr>
                  <a:t>In the short-run,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𝜋</m:t>
                        </m:r>
                      </m:e>
                      <m:sup>
                        <m:r>
                          <a:rPr lang="en-IN" i="1">
                            <a:latin typeface="Cambria Math" panose="02040503050406030204" pitchFamily="18" charset="0"/>
                          </a:rPr>
                          <m:t>𝑒</m:t>
                        </m:r>
                      </m:sup>
                    </m:sSup>
                  </m:oMath>
                </a14:m>
                <a:r>
                  <a:rPr lang="en-IN" dirty="0" smtClean="0">
                    <a:sym typeface="Wingdings" panose="05000000000000000000" pitchFamily="2" charset="2"/>
                  </a:rPr>
                  <a:t> is given and hence, higher </a:t>
                </a:r>
                <a14:m>
                  <m:oMath xmlns:m="http://schemas.openxmlformats.org/officeDocument/2006/math">
                    <m:r>
                      <a:rPr lang="en-US" sz="2400" i="1" dirty="0">
                        <a:latin typeface="Cambria Math" panose="02040503050406030204" pitchFamily="18" charset="0"/>
                        <a:ea typeface="Cambria Math" panose="02040503050406030204" pitchFamily="18" charset="0"/>
                      </a:rPr>
                      <m:t>𝜋</m:t>
                    </m:r>
                  </m:oMath>
                </a14:m>
                <a:r>
                  <a:rPr lang="en-IN" dirty="0" smtClean="0">
                    <a:sym typeface="Wingdings" panose="05000000000000000000" pitchFamily="2" charset="2"/>
                  </a:rPr>
                  <a:t> leads to lower </a:t>
                </a:r>
                <a14:m>
                  <m:oMath xmlns:m="http://schemas.openxmlformats.org/officeDocument/2006/math">
                    <m:r>
                      <a:rPr lang="en-IN" i="1" dirty="0">
                        <a:latin typeface="Cambria Math" panose="02040503050406030204" pitchFamily="18" charset="0"/>
                        <a:sym typeface="Wingdings" panose="05000000000000000000" pitchFamily="2" charset="2"/>
                      </a:rPr>
                      <m:t>𝑢</m:t>
                    </m:r>
                  </m:oMath>
                </a14:m>
                <a:r>
                  <a:rPr lang="en-IN" dirty="0" smtClean="0">
                    <a:sym typeface="Wingdings" panose="05000000000000000000" pitchFamily="2" charset="2"/>
                  </a:rPr>
                  <a:t>.</a:t>
                </a:r>
              </a:p>
              <a:p>
                <a:pPr algn="just"/>
                <a:r>
                  <a:rPr lang="en-IN" dirty="0" smtClean="0">
                    <a:sym typeface="Wingdings" panose="05000000000000000000" pitchFamily="2" charset="2"/>
                  </a:rPr>
                  <a:t>In the long-run,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𝜋</m:t>
                        </m:r>
                      </m:e>
                      <m:sup>
                        <m:r>
                          <a:rPr lang="en-IN" i="1">
                            <a:latin typeface="Cambria Math" panose="02040503050406030204" pitchFamily="18" charset="0"/>
                          </a:rPr>
                          <m:t>𝑒</m:t>
                        </m:r>
                      </m:sup>
                    </m:sSup>
                  </m:oMath>
                </a14:m>
                <a:r>
                  <a:rPr lang="en-IN" dirty="0" smtClean="0">
                    <a:sym typeface="Wingdings" panose="05000000000000000000" pitchFamily="2" charset="2"/>
                  </a:rPr>
                  <a:t>=</a:t>
                </a:r>
                <a:r>
                  <a:rPr lang="en-US" sz="2000" dirty="0">
                    <a:ea typeface="Cambria Math" panose="02040503050406030204" pitchFamily="18" charset="0"/>
                  </a:rPr>
                  <a:t> </a:t>
                </a:r>
                <a14:m>
                  <m:oMath xmlns:m="http://schemas.openxmlformats.org/officeDocument/2006/math">
                    <m:r>
                      <a:rPr lang="en-US" sz="2000" i="1" dirty="0">
                        <a:latin typeface="Cambria Math" panose="02040503050406030204" pitchFamily="18" charset="0"/>
                        <a:ea typeface="Cambria Math" panose="02040503050406030204" pitchFamily="18" charset="0"/>
                      </a:rPr>
                      <m:t>𝜋</m:t>
                    </m:r>
                  </m:oMath>
                </a14:m>
                <a:r>
                  <a:rPr lang="en-IN" dirty="0">
                    <a:sym typeface="Wingdings" panose="05000000000000000000" pitchFamily="2" charset="2"/>
                  </a:rPr>
                  <a:t> </a:t>
                </a:r>
                <a:r>
                  <a:rPr lang="en-IN" dirty="0" smtClean="0">
                    <a:sym typeface="Wingdings" panose="05000000000000000000" pitchFamily="2" charset="2"/>
                  </a:rPr>
                  <a:t>, hence </a:t>
                </a:r>
                <a14:m>
                  <m:oMath xmlns:m="http://schemas.openxmlformats.org/officeDocument/2006/math">
                    <m:r>
                      <a:rPr lang="en-IN" i="1" dirty="0">
                        <a:latin typeface="Cambria Math" panose="02040503050406030204" pitchFamily="18" charset="0"/>
                        <a:sym typeface="Wingdings" panose="05000000000000000000" pitchFamily="2" charset="2"/>
                      </a:rPr>
                      <m:t>𝑢</m:t>
                    </m:r>
                    <m:r>
                      <a:rPr lang="en-IN" i="1" dirty="0">
                        <a:latin typeface="Cambria Math" panose="02040503050406030204" pitchFamily="18" charset="0"/>
                        <a:sym typeface="Wingdings" panose="05000000000000000000" pitchFamily="2" charset="2"/>
                      </a:rPr>
                      <m:t>=</m:t>
                    </m:r>
                    <m:sSup>
                      <m:sSupPr>
                        <m:ctrlPr>
                          <a:rPr lang="en-IN" i="1" dirty="0">
                            <a:latin typeface="Cambria Math" panose="02040503050406030204" pitchFamily="18" charset="0"/>
                            <a:sym typeface="Wingdings" panose="05000000000000000000" pitchFamily="2" charset="2"/>
                          </a:rPr>
                        </m:ctrlPr>
                      </m:sSupPr>
                      <m:e>
                        <m:r>
                          <a:rPr lang="en-IN" i="1" dirty="0">
                            <a:latin typeface="Cambria Math" panose="02040503050406030204" pitchFamily="18" charset="0"/>
                            <a:sym typeface="Wingdings" panose="05000000000000000000" pitchFamily="2" charset="2"/>
                          </a:rPr>
                          <m:t>𝑢</m:t>
                        </m:r>
                      </m:e>
                      <m:sup>
                        <m:r>
                          <a:rPr lang="en-IN" i="1" dirty="0">
                            <a:latin typeface="Cambria Math" panose="02040503050406030204" pitchFamily="18" charset="0"/>
                            <a:sym typeface="Wingdings" panose="05000000000000000000" pitchFamily="2" charset="2"/>
                          </a:rPr>
                          <m:t>𝑛</m:t>
                        </m:r>
                      </m:sup>
                    </m:sSup>
                  </m:oMath>
                </a14:m>
                <a:endParaRPr lang="en-IN" dirty="0" smtClean="0">
                  <a:sym typeface="Wingdings" panose="05000000000000000000" pitchFamily="2" charset="2"/>
                </a:endParaRPr>
              </a:p>
              <a:p>
                <a:pPr algn="just"/>
                <a:r>
                  <a:rPr lang="en-IN" dirty="0" smtClean="0">
                    <a:sym typeface="Wingdings" panose="05000000000000000000" pitchFamily="2" charset="2"/>
                  </a:rPr>
                  <a:t>Important: The change in expected inflation shifts the Phillips curve. </a:t>
                </a:r>
              </a:p>
              <a:p>
                <a:pPr algn="just"/>
                <a:endParaRPr lang="en-IN" dirty="0" smtClean="0">
                  <a:sym typeface="Wingdings" panose="05000000000000000000" pitchFamily="2" charset="2"/>
                </a:endParaRPr>
              </a:p>
              <a:p>
                <a:pPr algn="just"/>
                <a:endParaRPr lang="en-IN" dirty="0"/>
              </a:p>
            </p:txBody>
          </p:sp>
        </mc:Choice>
        <mc:Fallback xmlns="">
          <p:sp>
            <p:nvSpPr>
              <p:cNvPr id="3" name="Content Placeholder 2">
                <a:extLst>
                  <a:ext uri="{FF2B5EF4-FFF2-40B4-BE49-F238E27FC236}">
                    <a16:creationId xmlns:a16="http://schemas.microsoft.com/office/drawing/2014/main" id="{7CAFFDEE-DE6B-4AE6-9C42-4A1B3D978A98}"/>
                  </a:ext>
                </a:extLst>
              </p:cNvPr>
              <p:cNvSpPr>
                <a:spLocks noGrp="1" noRot="1" noChangeAspect="1" noMove="1" noResize="1" noEditPoints="1" noAdjustHandles="1" noChangeArrowheads="1" noChangeShapeType="1" noTextEdit="1"/>
              </p:cNvSpPr>
              <p:nvPr>
                <p:ph idx="1"/>
              </p:nvPr>
            </p:nvSpPr>
            <p:spPr>
              <a:xfrm>
                <a:off x="1024129" y="590550"/>
                <a:ext cx="4938522" cy="5718810"/>
              </a:xfrm>
              <a:blipFill>
                <a:blip r:embed="rId2"/>
                <a:stretch>
                  <a:fillRect l="-2099" t="-1919" r="-209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A41472E7-735D-448D-8A47-2CE52FE824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1" r="7935"/>
          <a:stretch/>
        </p:blipFill>
        <p:spPr>
          <a:xfrm>
            <a:off x="6457950" y="590550"/>
            <a:ext cx="5095876" cy="4954809"/>
          </a:xfrm>
          <a:prstGeom prst="rect">
            <a:avLst/>
          </a:prstGeom>
        </p:spPr>
      </p:pic>
      <p:sp>
        <p:nvSpPr>
          <p:cNvPr id="6" name="TextBox 5">
            <a:extLst>
              <a:ext uri="{FF2B5EF4-FFF2-40B4-BE49-F238E27FC236}">
                <a16:creationId xmlns:a16="http://schemas.microsoft.com/office/drawing/2014/main" id="{22568633-263E-4FAF-982A-10C65792F2B9}"/>
              </a:ext>
            </a:extLst>
          </p:cNvPr>
          <p:cNvSpPr txBox="1"/>
          <p:nvPr/>
        </p:nvSpPr>
        <p:spPr>
          <a:xfrm>
            <a:off x="5962651" y="5724525"/>
            <a:ext cx="5810249" cy="369332"/>
          </a:xfrm>
          <a:prstGeom prst="rect">
            <a:avLst/>
          </a:prstGeom>
          <a:noFill/>
        </p:spPr>
        <p:txBody>
          <a:bodyPr wrap="square" rtlCol="0">
            <a:spAutoFit/>
          </a:bodyPr>
          <a:lstStyle/>
          <a:p>
            <a:r>
              <a:rPr lang="en-IN" dirty="0"/>
              <a:t>Figure 3: Short run and Long run Phillips curve</a:t>
            </a:r>
          </a:p>
        </p:txBody>
      </p:sp>
      <p:sp>
        <p:nvSpPr>
          <p:cNvPr id="2" name="Rectangle 1"/>
          <p:cNvSpPr/>
          <p:nvPr/>
        </p:nvSpPr>
        <p:spPr>
          <a:xfrm>
            <a:off x="1219200" y="-141079"/>
            <a:ext cx="10334626" cy="584775"/>
          </a:xfrm>
          <a:prstGeom prst="rect">
            <a:avLst/>
          </a:prstGeom>
        </p:spPr>
        <p:txBody>
          <a:bodyPr wrap="square">
            <a:spAutoFit/>
          </a:bodyPr>
          <a:lstStyle/>
          <a:p>
            <a:r>
              <a:rPr lang="en-IN" sz="3200" cap="all" spc="100" dirty="0">
                <a:solidFill>
                  <a:prstClr val="black">
                    <a:lumMod val="95000"/>
                    <a:lumOff val="5000"/>
                  </a:prstClr>
                </a:solidFill>
                <a:latin typeface="Tw Cen MT Condensed" panose="020B0606020104020203"/>
                <a:ea typeface="+mj-ea"/>
                <a:cs typeface="+mj-cs"/>
              </a:rPr>
              <a:t>Shift in the Phillips Curve: Role of Expectations</a:t>
            </a:r>
            <a:endParaRPr lang="en-IN" sz="3200" dirty="0"/>
          </a:p>
        </p:txBody>
      </p:sp>
    </p:spTree>
    <p:extLst>
      <p:ext uri="{BB962C8B-B14F-4D97-AF65-F5344CB8AC3E}">
        <p14:creationId xmlns:p14="http://schemas.microsoft.com/office/powerpoint/2010/main" val="2254402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1863" y="803315"/>
            <a:ext cx="11512832" cy="5854159"/>
          </a:xfrm>
          <a:prstGeom prst="rect">
            <a:avLst/>
          </a:prstGeom>
          <a:blipFill>
            <a:blip r:embed="rId2" cstate="print"/>
            <a:stretch>
              <a:fillRect/>
            </a:stretch>
          </a:blipFill>
        </p:spPr>
        <p:txBody>
          <a:bodyPr wrap="square" lIns="0" tIns="0" rIns="0" bIns="0" rtlCol="0"/>
          <a:lstStyle/>
          <a:p>
            <a:endParaRPr/>
          </a:p>
        </p:txBody>
      </p:sp>
      <p:sp>
        <p:nvSpPr>
          <p:cNvPr id="3" name="object 5"/>
          <p:cNvSpPr txBox="1"/>
          <p:nvPr/>
        </p:nvSpPr>
        <p:spPr>
          <a:xfrm>
            <a:off x="284479" y="184722"/>
            <a:ext cx="10793095" cy="397545"/>
          </a:xfrm>
          <a:prstGeom prst="rect">
            <a:avLst/>
          </a:prstGeom>
        </p:spPr>
        <p:txBody>
          <a:bodyPr vert="horz" wrap="square" lIns="0" tIns="12700" rIns="0" bIns="0" rtlCol="0">
            <a:spAutoFit/>
          </a:bodyPr>
          <a:lstStyle/>
          <a:p>
            <a:pPr marL="12700">
              <a:lnSpc>
                <a:spcPct val="100000"/>
              </a:lnSpc>
              <a:spcBef>
                <a:spcPts val="100"/>
              </a:spcBef>
            </a:pPr>
            <a:r>
              <a:rPr sz="2500" dirty="0" smtClean="0">
                <a:solidFill>
                  <a:schemeClr val="accent1">
                    <a:lumMod val="75000"/>
                  </a:schemeClr>
                </a:solidFill>
                <a:latin typeface="Arial"/>
                <a:cs typeface="Arial"/>
              </a:rPr>
              <a:t>L</a:t>
            </a:r>
            <a:r>
              <a:rPr lang="en-IN" sz="2500" dirty="0" err="1" smtClean="0">
                <a:solidFill>
                  <a:schemeClr val="accent1">
                    <a:lumMod val="75000"/>
                  </a:schemeClr>
                </a:solidFill>
                <a:latin typeface="Arial"/>
                <a:cs typeface="Arial"/>
              </a:rPr>
              <a:t>ong</a:t>
            </a:r>
            <a:r>
              <a:rPr lang="en-IN" sz="2500" dirty="0" smtClean="0">
                <a:solidFill>
                  <a:schemeClr val="accent1">
                    <a:lumMod val="75000"/>
                  </a:schemeClr>
                </a:solidFill>
                <a:latin typeface="Arial"/>
                <a:cs typeface="Arial"/>
              </a:rPr>
              <a:t>-</a:t>
            </a:r>
            <a:r>
              <a:rPr lang="en-IN" sz="2500" dirty="0">
                <a:solidFill>
                  <a:schemeClr val="accent1">
                    <a:lumMod val="75000"/>
                  </a:schemeClr>
                </a:solidFill>
                <a:latin typeface="Arial"/>
                <a:cs typeface="Arial"/>
              </a:rPr>
              <a:t>r</a:t>
            </a:r>
            <a:r>
              <a:rPr lang="en-IN" sz="2500" dirty="0" smtClean="0">
                <a:solidFill>
                  <a:schemeClr val="accent1">
                    <a:lumMod val="75000"/>
                  </a:schemeClr>
                </a:solidFill>
                <a:latin typeface="Arial"/>
                <a:cs typeface="Arial"/>
              </a:rPr>
              <a:t>un</a:t>
            </a:r>
            <a:r>
              <a:rPr sz="2500" dirty="0" smtClean="0">
                <a:solidFill>
                  <a:schemeClr val="accent1">
                    <a:lumMod val="75000"/>
                  </a:schemeClr>
                </a:solidFill>
                <a:latin typeface="Arial"/>
                <a:cs typeface="Arial"/>
              </a:rPr>
              <a:t> </a:t>
            </a:r>
            <a:r>
              <a:rPr sz="2500" spc="-5" dirty="0">
                <a:solidFill>
                  <a:schemeClr val="accent1">
                    <a:lumMod val="75000"/>
                  </a:schemeClr>
                </a:solidFill>
                <a:latin typeface="Arial"/>
                <a:cs typeface="Arial"/>
              </a:rPr>
              <a:t>Phillips </a:t>
            </a:r>
            <a:r>
              <a:rPr sz="2500" spc="-5" dirty="0" smtClean="0">
                <a:solidFill>
                  <a:schemeClr val="accent1">
                    <a:lumMod val="75000"/>
                  </a:schemeClr>
                </a:solidFill>
                <a:latin typeface="Arial"/>
                <a:cs typeface="Arial"/>
              </a:rPr>
              <a:t>Curve</a:t>
            </a:r>
            <a:endParaRPr sz="2500" dirty="0">
              <a:solidFill>
                <a:schemeClr val="accent1">
                  <a:lumMod val="75000"/>
                </a:schemeClr>
              </a:solidFill>
              <a:latin typeface="Arial"/>
              <a:cs typeface="Arial"/>
            </a:endParaRPr>
          </a:p>
        </p:txBody>
      </p:sp>
      <p:grpSp>
        <p:nvGrpSpPr>
          <p:cNvPr id="4" name="object 6"/>
          <p:cNvGrpSpPr/>
          <p:nvPr/>
        </p:nvGrpSpPr>
        <p:grpSpPr>
          <a:xfrm>
            <a:off x="636587" y="1258887"/>
            <a:ext cx="3932554" cy="2740025"/>
            <a:chOff x="636587" y="1258887"/>
            <a:chExt cx="3932554" cy="2740025"/>
          </a:xfrm>
        </p:grpSpPr>
        <p:sp>
          <p:nvSpPr>
            <p:cNvPr id="5" name="object 7"/>
            <p:cNvSpPr/>
            <p:nvPr/>
          </p:nvSpPr>
          <p:spPr>
            <a:xfrm>
              <a:off x="663575" y="1284351"/>
              <a:ext cx="3892550" cy="2687955"/>
            </a:xfrm>
            <a:custGeom>
              <a:avLst/>
              <a:gdLst/>
              <a:ahLst/>
              <a:cxnLst/>
              <a:rect l="l" t="t" r="r" b="b"/>
              <a:pathLst>
                <a:path w="3892550" h="2687954">
                  <a:moveTo>
                    <a:pt x="3892550" y="0"/>
                  </a:moveTo>
                  <a:lnTo>
                    <a:pt x="0" y="0"/>
                  </a:lnTo>
                  <a:lnTo>
                    <a:pt x="0" y="2687574"/>
                  </a:lnTo>
                  <a:lnTo>
                    <a:pt x="3892550" y="2687574"/>
                  </a:lnTo>
                  <a:lnTo>
                    <a:pt x="3892550" y="0"/>
                  </a:lnTo>
                  <a:close/>
                </a:path>
              </a:pathLst>
            </a:custGeom>
            <a:solidFill>
              <a:srgbClr val="FFFFFF"/>
            </a:solidFill>
          </p:spPr>
          <p:txBody>
            <a:bodyPr wrap="square" lIns="0" tIns="0" rIns="0" bIns="0" rtlCol="0"/>
            <a:lstStyle/>
            <a:p>
              <a:endParaRPr/>
            </a:p>
          </p:txBody>
        </p:sp>
        <p:sp>
          <p:nvSpPr>
            <p:cNvPr id="6" name="object 8"/>
            <p:cNvSpPr/>
            <p:nvPr/>
          </p:nvSpPr>
          <p:spPr>
            <a:xfrm>
              <a:off x="663575" y="1284351"/>
              <a:ext cx="3892550" cy="2687955"/>
            </a:xfrm>
            <a:custGeom>
              <a:avLst/>
              <a:gdLst/>
              <a:ahLst/>
              <a:cxnLst/>
              <a:rect l="l" t="t" r="r" b="b"/>
              <a:pathLst>
                <a:path w="3892550" h="2687954">
                  <a:moveTo>
                    <a:pt x="0" y="2687574"/>
                  </a:moveTo>
                  <a:lnTo>
                    <a:pt x="3892550" y="2687574"/>
                  </a:lnTo>
                  <a:lnTo>
                    <a:pt x="3892550" y="0"/>
                  </a:lnTo>
                  <a:lnTo>
                    <a:pt x="0" y="0"/>
                  </a:lnTo>
                  <a:lnTo>
                    <a:pt x="0" y="2687574"/>
                  </a:lnTo>
                  <a:close/>
                </a:path>
              </a:pathLst>
            </a:custGeom>
            <a:ln w="25400">
              <a:solidFill>
                <a:srgbClr val="FFFFFF"/>
              </a:solidFill>
            </a:ln>
          </p:spPr>
          <p:txBody>
            <a:bodyPr wrap="square" lIns="0" tIns="0" rIns="0" bIns="0" rtlCol="0"/>
            <a:lstStyle/>
            <a:p>
              <a:endParaRPr/>
            </a:p>
          </p:txBody>
        </p:sp>
        <p:sp>
          <p:nvSpPr>
            <p:cNvPr id="7" name="object 9"/>
            <p:cNvSpPr/>
            <p:nvPr/>
          </p:nvSpPr>
          <p:spPr>
            <a:xfrm>
              <a:off x="650875" y="1273175"/>
              <a:ext cx="0" cy="2711450"/>
            </a:xfrm>
            <a:custGeom>
              <a:avLst/>
              <a:gdLst/>
              <a:ahLst/>
              <a:cxnLst/>
              <a:rect l="l" t="t" r="r" b="b"/>
              <a:pathLst>
                <a:path h="2711450">
                  <a:moveTo>
                    <a:pt x="0" y="0"/>
                  </a:moveTo>
                  <a:lnTo>
                    <a:pt x="0" y="2711450"/>
                  </a:lnTo>
                </a:path>
              </a:pathLst>
            </a:custGeom>
            <a:ln w="28575">
              <a:solidFill>
                <a:srgbClr val="000000"/>
              </a:solidFill>
            </a:ln>
          </p:spPr>
          <p:txBody>
            <a:bodyPr wrap="square" lIns="0" tIns="0" rIns="0" bIns="0" rtlCol="0"/>
            <a:lstStyle/>
            <a:p>
              <a:endParaRPr/>
            </a:p>
          </p:txBody>
        </p:sp>
      </p:grpSp>
      <p:sp>
        <p:nvSpPr>
          <p:cNvPr id="8" name="object 10"/>
          <p:cNvSpPr txBox="1"/>
          <p:nvPr/>
        </p:nvSpPr>
        <p:spPr>
          <a:xfrm>
            <a:off x="181863" y="1021588"/>
            <a:ext cx="459740" cy="482600"/>
          </a:xfrm>
          <a:prstGeom prst="rect">
            <a:avLst/>
          </a:prstGeom>
        </p:spPr>
        <p:txBody>
          <a:bodyPr vert="horz" wrap="square" lIns="0" tIns="12700" rIns="0" bIns="0" rtlCol="0">
            <a:spAutoFit/>
          </a:bodyPr>
          <a:lstStyle/>
          <a:p>
            <a:pPr marL="12700" marR="5080">
              <a:lnSpc>
                <a:spcPct val="100000"/>
              </a:lnSpc>
              <a:spcBef>
                <a:spcPts val="100"/>
              </a:spcBef>
            </a:pPr>
            <a:r>
              <a:rPr sz="1500" spc="-5" dirty="0">
                <a:latin typeface="Arial"/>
                <a:cs typeface="Arial"/>
              </a:rPr>
              <a:t>Price  level</a:t>
            </a:r>
            <a:endParaRPr sz="1500" dirty="0">
              <a:latin typeface="Arial"/>
              <a:cs typeface="Arial"/>
            </a:endParaRPr>
          </a:p>
        </p:txBody>
      </p:sp>
      <p:sp>
        <p:nvSpPr>
          <p:cNvPr id="9" name="object 11"/>
          <p:cNvSpPr txBox="1"/>
          <p:nvPr/>
        </p:nvSpPr>
        <p:spPr>
          <a:xfrm>
            <a:off x="437514" y="5112130"/>
            <a:ext cx="11057510" cy="1227900"/>
          </a:xfrm>
          <a:prstGeom prst="rect">
            <a:avLst/>
          </a:prstGeom>
        </p:spPr>
        <p:txBody>
          <a:bodyPr vert="horz" wrap="square" lIns="0" tIns="11430" rIns="0" bIns="0" rtlCol="0">
            <a:spAutoFit/>
          </a:bodyPr>
          <a:lstStyle/>
          <a:p>
            <a:pPr marL="38100" marR="30480">
              <a:lnSpc>
                <a:spcPct val="101899"/>
              </a:lnSpc>
              <a:spcBef>
                <a:spcPts val="90"/>
              </a:spcBef>
            </a:pPr>
            <a:r>
              <a:rPr sz="1550" spc="10" dirty="0">
                <a:latin typeface="Arial"/>
                <a:cs typeface="Arial"/>
              </a:rPr>
              <a:t>Panel (a) </a:t>
            </a:r>
            <a:r>
              <a:rPr sz="1550" spc="15" dirty="0">
                <a:latin typeface="Arial"/>
                <a:cs typeface="Arial"/>
              </a:rPr>
              <a:t>shows </a:t>
            </a:r>
            <a:r>
              <a:rPr sz="1550" spc="10" dirty="0">
                <a:latin typeface="Arial"/>
                <a:cs typeface="Arial"/>
              </a:rPr>
              <a:t>the model of aggregate </a:t>
            </a:r>
            <a:r>
              <a:rPr sz="1550" spc="15" dirty="0">
                <a:latin typeface="Arial"/>
                <a:cs typeface="Arial"/>
              </a:rPr>
              <a:t>demand and </a:t>
            </a:r>
            <a:r>
              <a:rPr sz="1550" spc="10" dirty="0">
                <a:latin typeface="Arial"/>
                <a:cs typeface="Arial"/>
              </a:rPr>
              <a:t>aggregate supply with </a:t>
            </a:r>
            <a:r>
              <a:rPr sz="1550" spc="15" dirty="0">
                <a:latin typeface="Arial"/>
                <a:cs typeface="Arial"/>
              </a:rPr>
              <a:t>a </a:t>
            </a:r>
            <a:r>
              <a:rPr sz="1550" spc="10" dirty="0">
                <a:latin typeface="Arial"/>
                <a:cs typeface="Arial"/>
              </a:rPr>
              <a:t>vertical </a:t>
            </a:r>
            <a:r>
              <a:rPr sz="1550" spc="10" dirty="0" smtClean="0">
                <a:latin typeface="Arial"/>
                <a:cs typeface="Arial"/>
              </a:rPr>
              <a:t>aggregate-supply </a:t>
            </a:r>
            <a:r>
              <a:rPr sz="1550" spc="10" dirty="0">
                <a:latin typeface="Arial"/>
                <a:cs typeface="Arial"/>
              </a:rPr>
              <a:t>curve. </a:t>
            </a:r>
            <a:r>
              <a:rPr sz="1550" spc="15" dirty="0">
                <a:latin typeface="Arial"/>
                <a:cs typeface="Arial"/>
              </a:rPr>
              <a:t>When </a:t>
            </a:r>
            <a:r>
              <a:rPr sz="1550" spc="10" dirty="0">
                <a:latin typeface="Arial"/>
                <a:cs typeface="Arial"/>
              </a:rPr>
              <a:t>expansionary monetary policy shifts the aggregate-demand curve to the right  from AD</a:t>
            </a:r>
            <a:r>
              <a:rPr sz="1575" spc="15" baseline="-21164" dirty="0">
                <a:latin typeface="Arial"/>
                <a:cs typeface="Arial"/>
              </a:rPr>
              <a:t>1 </a:t>
            </a:r>
            <a:r>
              <a:rPr sz="1550" spc="10" dirty="0">
                <a:latin typeface="Arial"/>
                <a:cs typeface="Arial"/>
              </a:rPr>
              <a:t>to AD</a:t>
            </a:r>
            <a:r>
              <a:rPr sz="1575" spc="15" baseline="-21164" dirty="0">
                <a:latin typeface="Arial"/>
                <a:cs typeface="Arial"/>
              </a:rPr>
              <a:t>2</a:t>
            </a:r>
            <a:r>
              <a:rPr sz="1550" spc="10" dirty="0">
                <a:latin typeface="Arial"/>
                <a:cs typeface="Arial"/>
              </a:rPr>
              <a:t>, the equilibrium </a:t>
            </a:r>
            <a:r>
              <a:rPr sz="1550" spc="15" dirty="0">
                <a:latin typeface="Arial"/>
                <a:cs typeface="Arial"/>
              </a:rPr>
              <a:t>moves </a:t>
            </a:r>
            <a:r>
              <a:rPr sz="1550" spc="10" dirty="0">
                <a:latin typeface="Arial"/>
                <a:cs typeface="Arial"/>
              </a:rPr>
              <a:t>from point </a:t>
            </a:r>
            <a:r>
              <a:rPr sz="1550" spc="15" dirty="0">
                <a:latin typeface="Arial"/>
                <a:cs typeface="Arial"/>
              </a:rPr>
              <a:t>A </a:t>
            </a:r>
            <a:r>
              <a:rPr sz="1550" spc="10" dirty="0">
                <a:latin typeface="Arial"/>
                <a:cs typeface="Arial"/>
              </a:rPr>
              <a:t>to point B. </a:t>
            </a:r>
            <a:r>
              <a:rPr sz="1550" spc="15" dirty="0">
                <a:latin typeface="Arial"/>
                <a:cs typeface="Arial"/>
              </a:rPr>
              <a:t>The </a:t>
            </a:r>
            <a:r>
              <a:rPr sz="1550" spc="10" dirty="0">
                <a:latin typeface="Arial"/>
                <a:cs typeface="Arial"/>
              </a:rPr>
              <a:t>price level rises from P</a:t>
            </a:r>
            <a:r>
              <a:rPr sz="1575" spc="15" baseline="-21164" dirty="0">
                <a:latin typeface="Arial"/>
                <a:cs typeface="Arial"/>
              </a:rPr>
              <a:t>1 </a:t>
            </a:r>
            <a:r>
              <a:rPr sz="1550" spc="5" dirty="0">
                <a:latin typeface="Arial"/>
                <a:cs typeface="Arial"/>
              </a:rPr>
              <a:t>to P</a:t>
            </a:r>
            <a:r>
              <a:rPr sz="1575" spc="7" baseline="-21164" dirty="0">
                <a:latin typeface="Arial"/>
                <a:cs typeface="Arial"/>
              </a:rPr>
              <a:t>2</a:t>
            </a:r>
            <a:r>
              <a:rPr sz="1550" spc="5" dirty="0">
                <a:latin typeface="Arial"/>
                <a:cs typeface="Arial"/>
              </a:rPr>
              <a:t>,  </a:t>
            </a:r>
            <a:r>
              <a:rPr sz="1550" spc="10" dirty="0">
                <a:latin typeface="Arial"/>
                <a:cs typeface="Arial"/>
              </a:rPr>
              <a:t>while output remains the </a:t>
            </a:r>
            <a:r>
              <a:rPr sz="1550" spc="15" dirty="0">
                <a:latin typeface="Arial"/>
                <a:cs typeface="Arial"/>
              </a:rPr>
              <a:t>same. </a:t>
            </a:r>
            <a:r>
              <a:rPr sz="1550" spc="10" dirty="0">
                <a:latin typeface="Arial"/>
                <a:cs typeface="Arial"/>
              </a:rPr>
              <a:t>Panel (b) </a:t>
            </a:r>
            <a:r>
              <a:rPr sz="1550" spc="15" dirty="0">
                <a:latin typeface="Arial"/>
                <a:cs typeface="Arial"/>
              </a:rPr>
              <a:t>shows </a:t>
            </a:r>
            <a:r>
              <a:rPr sz="1550" spc="10" dirty="0">
                <a:latin typeface="Arial"/>
                <a:cs typeface="Arial"/>
              </a:rPr>
              <a:t>the long-run </a:t>
            </a:r>
            <a:r>
              <a:rPr sz="1550" spc="5" dirty="0">
                <a:latin typeface="Arial"/>
                <a:cs typeface="Arial"/>
              </a:rPr>
              <a:t>Phillips </a:t>
            </a:r>
            <a:r>
              <a:rPr sz="1550" spc="10" dirty="0">
                <a:latin typeface="Arial"/>
                <a:cs typeface="Arial"/>
              </a:rPr>
              <a:t>curve, which is vertical at the  natural rate of unemployment. In the long run, expansionary monetary policy </a:t>
            </a:r>
            <a:r>
              <a:rPr sz="1550" spc="15" dirty="0">
                <a:latin typeface="Arial"/>
                <a:cs typeface="Arial"/>
              </a:rPr>
              <a:t>moves </a:t>
            </a:r>
            <a:r>
              <a:rPr sz="1550" spc="10" dirty="0">
                <a:latin typeface="Arial"/>
                <a:cs typeface="Arial"/>
              </a:rPr>
              <a:t>the </a:t>
            </a:r>
            <a:r>
              <a:rPr sz="1550" spc="15" dirty="0">
                <a:latin typeface="Arial"/>
                <a:cs typeface="Arial"/>
              </a:rPr>
              <a:t>economy  </a:t>
            </a:r>
            <a:r>
              <a:rPr sz="1550" spc="10" dirty="0">
                <a:latin typeface="Arial"/>
                <a:cs typeface="Arial"/>
              </a:rPr>
              <a:t>from lower </a:t>
            </a:r>
            <a:r>
              <a:rPr sz="1550" spc="5" dirty="0">
                <a:latin typeface="Arial"/>
                <a:cs typeface="Arial"/>
              </a:rPr>
              <a:t>inflation (point </a:t>
            </a:r>
            <a:r>
              <a:rPr sz="1550" spc="10" dirty="0">
                <a:latin typeface="Arial"/>
                <a:cs typeface="Arial"/>
              </a:rPr>
              <a:t>A) to higher </a:t>
            </a:r>
            <a:r>
              <a:rPr sz="1550" spc="5" dirty="0">
                <a:latin typeface="Arial"/>
                <a:cs typeface="Arial"/>
              </a:rPr>
              <a:t>inflation (point </a:t>
            </a:r>
            <a:r>
              <a:rPr sz="1550" spc="10" dirty="0">
                <a:latin typeface="Arial"/>
                <a:cs typeface="Arial"/>
              </a:rPr>
              <a:t>B) without changing the rate of</a:t>
            </a:r>
            <a:r>
              <a:rPr sz="1550" spc="-30" dirty="0">
                <a:latin typeface="Arial"/>
                <a:cs typeface="Arial"/>
              </a:rPr>
              <a:t> </a:t>
            </a:r>
            <a:r>
              <a:rPr sz="1550" spc="10" dirty="0">
                <a:latin typeface="Arial"/>
                <a:cs typeface="Arial"/>
              </a:rPr>
              <a:t>unemployment.</a:t>
            </a:r>
            <a:endParaRPr sz="1550" dirty="0">
              <a:latin typeface="Arial"/>
              <a:cs typeface="Arial"/>
            </a:endParaRPr>
          </a:p>
        </p:txBody>
      </p:sp>
      <p:sp>
        <p:nvSpPr>
          <p:cNvPr id="10" name="object 12"/>
          <p:cNvSpPr/>
          <p:nvPr/>
        </p:nvSpPr>
        <p:spPr>
          <a:xfrm>
            <a:off x="649287" y="3983101"/>
            <a:ext cx="3883660" cy="0"/>
          </a:xfrm>
          <a:custGeom>
            <a:avLst/>
            <a:gdLst/>
            <a:ahLst/>
            <a:cxnLst/>
            <a:rect l="l" t="t" r="r" b="b"/>
            <a:pathLst>
              <a:path w="3883660">
                <a:moveTo>
                  <a:pt x="0" y="0"/>
                </a:moveTo>
                <a:lnTo>
                  <a:pt x="3883088" y="0"/>
                </a:lnTo>
              </a:path>
            </a:pathLst>
          </a:custGeom>
          <a:ln w="28575">
            <a:solidFill>
              <a:srgbClr val="000000"/>
            </a:solidFill>
          </a:ln>
        </p:spPr>
        <p:txBody>
          <a:bodyPr wrap="square" lIns="0" tIns="0" rIns="0" bIns="0" rtlCol="0"/>
          <a:lstStyle/>
          <a:p>
            <a:endParaRPr/>
          </a:p>
        </p:txBody>
      </p:sp>
      <p:sp>
        <p:nvSpPr>
          <p:cNvPr id="11" name="object 13"/>
          <p:cNvSpPr txBox="1"/>
          <p:nvPr/>
        </p:nvSpPr>
        <p:spPr>
          <a:xfrm>
            <a:off x="3534664" y="4068317"/>
            <a:ext cx="152781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Quantity </a:t>
            </a:r>
            <a:r>
              <a:rPr sz="1500" dirty="0">
                <a:latin typeface="Arial"/>
                <a:cs typeface="Arial"/>
              </a:rPr>
              <a:t>of</a:t>
            </a:r>
            <a:r>
              <a:rPr sz="1500" spc="-40" dirty="0">
                <a:latin typeface="Arial"/>
                <a:cs typeface="Arial"/>
              </a:rPr>
              <a:t> </a:t>
            </a:r>
            <a:r>
              <a:rPr sz="1500" spc="-5" dirty="0">
                <a:latin typeface="Arial"/>
                <a:cs typeface="Arial"/>
              </a:rPr>
              <a:t>output</a:t>
            </a:r>
            <a:endParaRPr sz="1500">
              <a:latin typeface="Arial"/>
              <a:cs typeface="Arial"/>
            </a:endParaRPr>
          </a:p>
        </p:txBody>
      </p:sp>
      <p:sp>
        <p:nvSpPr>
          <p:cNvPr id="12" name="object 14"/>
          <p:cNvSpPr txBox="1"/>
          <p:nvPr/>
        </p:nvSpPr>
        <p:spPr>
          <a:xfrm>
            <a:off x="580390" y="4020820"/>
            <a:ext cx="132080" cy="254635"/>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0</a:t>
            </a:r>
            <a:endParaRPr sz="1500">
              <a:latin typeface="Arial"/>
              <a:cs typeface="Arial"/>
            </a:endParaRPr>
          </a:p>
        </p:txBody>
      </p:sp>
      <p:sp>
        <p:nvSpPr>
          <p:cNvPr id="13" name="object 15"/>
          <p:cNvSpPr txBox="1"/>
          <p:nvPr/>
        </p:nvSpPr>
        <p:spPr>
          <a:xfrm>
            <a:off x="1290827" y="893064"/>
            <a:ext cx="244729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(a) </a:t>
            </a:r>
            <a:r>
              <a:rPr sz="1500" dirty="0">
                <a:latin typeface="Arial"/>
                <a:cs typeface="Arial"/>
              </a:rPr>
              <a:t>The </a:t>
            </a:r>
            <a:r>
              <a:rPr sz="1500" spc="-5" dirty="0">
                <a:latin typeface="Arial"/>
                <a:cs typeface="Arial"/>
              </a:rPr>
              <a:t>Model </a:t>
            </a:r>
            <a:r>
              <a:rPr sz="1500" dirty="0">
                <a:latin typeface="Arial"/>
                <a:cs typeface="Arial"/>
              </a:rPr>
              <a:t>of </a:t>
            </a:r>
            <a:r>
              <a:rPr sz="1500" spc="-5" dirty="0">
                <a:latin typeface="Arial"/>
                <a:cs typeface="Arial"/>
              </a:rPr>
              <a:t>AD and</a:t>
            </a:r>
            <a:r>
              <a:rPr sz="1500" spc="195" dirty="0">
                <a:latin typeface="Arial"/>
                <a:cs typeface="Arial"/>
              </a:rPr>
              <a:t> </a:t>
            </a:r>
            <a:r>
              <a:rPr sz="1500" dirty="0">
                <a:latin typeface="Arial"/>
                <a:cs typeface="Arial"/>
              </a:rPr>
              <a:t>AS</a:t>
            </a:r>
          </a:p>
        </p:txBody>
      </p:sp>
      <p:grpSp>
        <p:nvGrpSpPr>
          <p:cNvPr id="14" name="object 16"/>
          <p:cNvGrpSpPr/>
          <p:nvPr/>
        </p:nvGrpSpPr>
        <p:grpSpPr>
          <a:xfrm>
            <a:off x="5476938" y="1282763"/>
            <a:ext cx="3208655" cy="2726055"/>
            <a:chOff x="5476938" y="1282763"/>
            <a:chExt cx="3208655" cy="2726055"/>
          </a:xfrm>
        </p:grpSpPr>
        <p:sp>
          <p:nvSpPr>
            <p:cNvPr id="15" name="object 17"/>
            <p:cNvSpPr/>
            <p:nvPr/>
          </p:nvSpPr>
          <p:spPr>
            <a:xfrm>
              <a:off x="5505450" y="1333499"/>
              <a:ext cx="3167380" cy="2647950"/>
            </a:xfrm>
            <a:custGeom>
              <a:avLst/>
              <a:gdLst/>
              <a:ahLst/>
              <a:cxnLst/>
              <a:rect l="l" t="t" r="r" b="b"/>
              <a:pathLst>
                <a:path w="3167379" h="2647950">
                  <a:moveTo>
                    <a:pt x="3167126" y="0"/>
                  </a:moveTo>
                  <a:lnTo>
                    <a:pt x="0" y="0"/>
                  </a:lnTo>
                  <a:lnTo>
                    <a:pt x="0" y="2647950"/>
                  </a:lnTo>
                  <a:lnTo>
                    <a:pt x="3167126" y="2647950"/>
                  </a:lnTo>
                  <a:lnTo>
                    <a:pt x="3167126" y="0"/>
                  </a:lnTo>
                  <a:close/>
                </a:path>
              </a:pathLst>
            </a:custGeom>
            <a:solidFill>
              <a:srgbClr val="FFFFFF"/>
            </a:solidFill>
          </p:spPr>
          <p:txBody>
            <a:bodyPr wrap="square" lIns="0" tIns="0" rIns="0" bIns="0" rtlCol="0"/>
            <a:lstStyle/>
            <a:p>
              <a:endParaRPr/>
            </a:p>
          </p:txBody>
        </p:sp>
        <p:sp>
          <p:nvSpPr>
            <p:cNvPr id="16" name="object 18"/>
            <p:cNvSpPr/>
            <p:nvPr/>
          </p:nvSpPr>
          <p:spPr>
            <a:xfrm>
              <a:off x="5505450" y="1333499"/>
              <a:ext cx="3167380" cy="2647950"/>
            </a:xfrm>
            <a:custGeom>
              <a:avLst/>
              <a:gdLst/>
              <a:ahLst/>
              <a:cxnLst/>
              <a:rect l="l" t="t" r="r" b="b"/>
              <a:pathLst>
                <a:path w="3167379" h="2647950">
                  <a:moveTo>
                    <a:pt x="0" y="2647950"/>
                  </a:moveTo>
                  <a:lnTo>
                    <a:pt x="3167126" y="2647950"/>
                  </a:lnTo>
                  <a:lnTo>
                    <a:pt x="3167126" y="0"/>
                  </a:lnTo>
                  <a:lnTo>
                    <a:pt x="0" y="0"/>
                  </a:lnTo>
                  <a:lnTo>
                    <a:pt x="0" y="2647950"/>
                  </a:lnTo>
                  <a:close/>
                </a:path>
              </a:pathLst>
            </a:custGeom>
            <a:ln w="25400">
              <a:solidFill>
                <a:srgbClr val="FFFFFF"/>
              </a:solidFill>
            </a:ln>
          </p:spPr>
          <p:txBody>
            <a:bodyPr wrap="square" lIns="0" tIns="0" rIns="0" bIns="0" rtlCol="0"/>
            <a:lstStyle/>
            <a:p>
              <a:endParaRPr/>
            </a:p>
          </p:txBody>
        </p:sp>
        <p:sp>
          <p:nvSpPr>
            <p:cNvPr id="17" name="object 19"/>
            <p:cNvSpPr/>
            <p:nvPr/>
          </p:nvSpPr>
          <p:spPr>
            <a:xfrm>
              <a:off x="5491226" y="1297050"/>
              <a:ext cx="11430" cy="2697480"/>
            </a:xfrm>
            <a:custGeom>
              <a:avLst/>
              <a:gdLst/>
              <a:ahLst/>
              <a:cxnLst/>
              <a:rect l="l" t="t" r="r" b="b"/>
              <a:pathLst>
                <a:path w="11429" h="2697479">
                  <a:moveTo>
                    <a:pt x="11049" y="0"/>
                  </a:moveTo>
                  <a:lnTo>
                    <a:pt x="0" y="2697099"/>
                  </a:lnTo>
                </a:path>
              </a:pathLst>
            </a:custGeom>
            <a:ln w="28575">
              <a:solidFill>
                <a:srgbClr val="000000"/>
              </a:solidFill>
            </a:ln>
          </p:spPr>
          <p:txBody>
            <a:bodyPr wrap="square" lIns="0" tIns="0" rIns="0" bIns="0" rtlCol="0"/>
            <a:lstStyle/>
            <a:p>
              <a:endParaRPr/>
            </a:p>
          </p:txBody>
        </p:sp>
      </p:grpSp>
      <p:sp>
        <p:nvSpPr>
          <p:cNvPr id="18" name="object 20"/>
          <p:cNvSpPr txBox="1"/>
          <p:nvPr/>
        </p:nvSpPr>
        <p:spPr>
          <a:xfrm>
            <a:off x="5002021" y="1042161"/>
            <a:ext cx="69215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Inflation</a:t>
            </a:r>
            <a:endParaRPr sz="1500">
              <a:latin typeface="Arial"/>
              <a:cs typeface="Arial"/>
            </a:endParaRPr>
          </a:p>
        </p:txBody>
      </p:sp>
      <p:sp>
        <p:nvSpPr>
          <p:cNvPr id="19" name="object 21"/>
          <p:cNvSpPr txBox="1"/>
          <p:nvPr/>
        </p:nvSpPr>
        <p:spPr>
          <a:xfrm>
            <a:off x="5002021" y="1270761"/>
            <a:ext cx="42799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Rate</a:t>
            </a:r>
            <a:endParaRPr sz="1500">
              <a:latin typeface="Arial"/>
              <a:cs typeface="Arial"/>
            </a:endParaRPr>
          </a:p>
        </p:txBody>
      </p:sp>
      <p:sp>
        <p:nvSpPr>
          <p:cNvPr id="20" name="object 22"/>
          <p:cNvSpPr/>
          <p:nvPr/>
        </p:nvSpPr>
        <p:spPr>
          <a:xfrm>
            <a:off x="5502275" y="3992626"/>
            <a:ext cx="3371850" cy="11430"/>
          </a:xfrm>
          <a:custGeom>
            <a:avLst/>
            <a:gdLst/>
            <a:ahLst/>
            <a:cxnLst/>
            <a:rect l="l" t="t" r="r" b="b"/>
            <a:pathLst>
              <a:path w="3371850" h="11429">
                <a:moveTo>
                  <a:pt x="0" y="0"/>
                </a:moveTo>
                <a:lnTo>
                  <a:pt x="3371850" y="11049"/>
                </a:lnTo>
              </a:path>
            </a:pathLst>
          </a:custGeom>
          <a:ln w="28575">
            <a:solidFill>
              <a:srgbClr val="000000"/>
            </a:solidFill>
          </a:ln>
        </p:spPr>
        <p:txBody>
          <a:bodyPr wrap="square" lIns="0" tIns="0" rIns="0" bIns="0" rtlCol="0"/>
          <a:lstStyle/>
          <a:p>
            <a:endParaRPr/>
          </a:p>
        </p:txBody>
      </p:sp>
      <p:sp>
        <p:nvSpPr>
          <p:cNvPr id="21" name="object 23"/>
          <p:cNvSpPr txBox="1"/>
          <p:nvPr/>
        </p:nvSpPr>
        <p:spPr>
          <a:xfrm>
            <a:off x="7666735" y="4006342"/>
            <a:ext cx="1306830" cy="482600"/>
          </a:xfrm>
          <a:prstGeom prst="rect">
            <a:avLst/>
          </a:prstGeom>
        </p:spPr>
        <p:txBody>
          <a:bodyPr vert="horz" wrap="square" lIns="0" tIns="12700" rIns="0" bIns="0" rtlCol="0">
            <a:spAutoFit/>
          </a:bodyPr>
          <a:lstStyle/>
          <a:p>
            <a:pPr marR="5080" algn="r">
              <a:lnSpc>
                <a:spcPct val="100000"/>
              </a:lnSpc>
              <a:spcBef>
                <a:spcPts val="100"/>
              </a:spcBef>
            </a:pPr>
            <a:r>
              <a:rPr sz="1500" spc="-5" dirty="0">
                <a:latin typeface="Arial"/>
                <a:cs typeface="Arial"/>
              </a:rPr>
              <a:t>Unemployment</a:t>
            </a:r>
            <a:endParaRPr sz="1500">
              <a:latin typeface="Arial"/>
              <a:cs typeface="Arial"/>
            </a:endParaRPr>
          </a:p>
          <a:p>
            <a:pPr marR="5080" algn="r">
              <a:lnSpc>
                <a:spcPct val="100000"/>
              </a:lnSpc>
            </a:pPr>
            <a:r>
              <a:rPr sz="1500" spc="-5" dirty="0">
                <a:latin typeface="Arial"/>
                <a:cs typeface="Arial"/>
              </a:rPr>
              <a:t>Rate</a:t>
            </a:r>
            <a:endParaRPr sz="1500">
              <a:latin typeface="Arial"/>
              <a:cs typeface="Arial"/>
            </a:endParaRPr>
          </a:p>
        </p:txBody>
      </p:sp>
      <p:sp>
        <p:nvSpPr>
          <p:cNvPr id="22" name="object 24"/>
          <p:cNvSpPr txBox="1"/>
          <p:nvPr/>
        </p:nvSpPr>
        <p:spPr>
          <a:xfrm>
            <a:off x="5424170" y="4029964"/>
            <a:ext cx="131445"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0</a:t>
            </a:r>
            <a:endParaRPr sz="1500">
              <a:latin typeface="Arial"/>
              <a:cs typeface="Arial"/>
            </a:endParaRPr>
          </a:p>
        </p:txBody>
      </p:sp>
      <p:sp>
        <p:nvSpPr>
          <p:cNvPr id="23" name="object 25"/>
          <p:cNvSpPr/>
          <p:nvPr/>
        </p:nvSpPr>
        <p:spPr>
          <a:xfrm>
            <a:off x="808037" y="2260600"/>
            <a:ext cx="2340610" cy="1376680"/>
          </a:xfrm>
          <a:custGeom>
            <a:avLst/>
            <a:gdLst/>
            <a:ahLst/>
            <a:cxnLst/>
            <a:rect l="l" t="t" r="r" b="b"/>
            <a:pathLst>
              <a:path w="2340610" h="1376679">
                <a:moveTo>
                  <a:pt x="2340038" y="1376426"/>
                </a:moveTo>
                <a:lnTo>
                  <a:pt x="0" y="0"/>
                </a:lnTo>
              </a:path>
            </a:pathLst>
          </a:custGeom>
          <a:ln w="38100">
            <a:solidFill>
              <a:srgbClr val="000099"/>
            </a:solidFill>
          </a:ln>
        </p:spPr>
        <p:txBody>
          <a:bodyPr wrap="square" lIns="0" tIns="0" rIns="0" bIns="0" rtlCol="0"/>
          <a:lstStyle/>
          <a:p>
            <a:endParaRPr/>
          </a:p>
        </p:txBody>
      </p:sp>
      <p:sp>
        <p:nvSpPr>
          <p:cNvPr id="24" name="object 26"/>
          <p:cNvSpPr txBox="1"/>
          <p:nvPr/>
        </p:nvSpPr>
        <p:spPr>
          <a:xfrm>
            <a:off x="2157222" y="3654805"/>
            <a:ext cx="213106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Arial"/>
                <a:cs typeface="Arial"/>
              </a:rPr>
              <a:t>Aggregate demand,</a:t>
            </a:r>
            <a:r>
              <a:rPr sz="1500" spc="-75" dirty="0">
                <a:latin typeface="Arial"/>
                <a:cs typeface="Arial"/>
              </a:rPr>
              <a:t> </a:t>
            </a:r>
            <a:r>
              <a:rPr sz="1500" dirty="0">
                <a:latin typeface="Arial"/>
                <a:cs typeface="Arial"/>
              </a:rPr>
              <a:t>AD</a:t>
            </a:r>
            <a:r>
              <a:rPr sz="1500" baseline="-19444" dirty="0">
                <a:latin typeface="Arial"/>
                <a:cs typeface="Arial"/>
              </a:rPr>
              <a:t>1</a:t>
            </a:r>
            <a:endParaRPr sz="1500" baseline="-19444">
              <a:latin typeface="Arial"/>
              <a:cs typeface="Arial"/>
            </a:endParaRPr>
          </a:p>
        </p:txBody>
      </p:sp>
      <p:sp>
        <p:nvSpPr>
          <p:cNvPr id="25" name="object 27"/>
          <p:cNvSpPr/>
          <p:nvPr/>
        </p:nvSpPr>
        <p:spPr>
          <a:xfrm>
            <a:off x="1541525" y="1982723"/>
            <a:ext cx="2184400" cy="1268730"/>
          </a:xfrm>
          <a:custGeom>
            <a:avLst/>
            <a:gdLst/>
            <a:ahLst/>
            <a:cxnLst/>
            <a:rect l="l" t="t" r="r" b="b"/>
            <a:pathLst>
              <a:path w="2184400" h="1268729">
                <a:moveTo>
                  <a:pt x="2184400" y="1268476"/>
                </a:moveTo>
                <a:lnTo>
                  <a:pt x="0" y="0"/>
                </a:lnTo>
              </a:path>
            </a:pathLst>
          </a:custGeom>
          <a:ln w="38100">
            <a:solidFill>
              <a:srgbClr val="C00000"/>
            </a:solidFill>
          </a:ln>
        </p:spPr>
        <p:txBody>
          <a:bodyPr wrap="square" lIns="0" tIns="0" rIns="0" bIns="0" rtlCol="0"/>
          <a:lstStyle/>
          <a:p>
            <a:endParaRPr/>
          </a:p>
        </p:txBody>
      </p:sp>
      <p:sp>
        <p:nvSpPr>
          <p:cNvPr id="26" name="object 28"/>
          <p:cNvSpPr txBox="1"/>
          <p:nvPr/>
        </p:nvSpPr>
        <p:spPr>
          <a:xfrm>
            <a:off x="3742435" y="3249929"/>
            <a:ext cx="29083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AD</a:t>
            </a:r>
            <a:endParaRPr sz="1500">
              <a:latin typeface="Arial"/>
              <a:cs typeface="Arial"/>
            </a:endParaRPr>
          </a:p>
        </p:txBody>
      </p:sp>
      <p:sp>
        <p:nvSpPr>
          <p:cNvPr id="27" name="object 29"/>
          <p:cNvSpPr txBox="1"/>
          <p:nvPr/>
        </p:nvSpPr>
        <p:spPr>
          <a:xfrm>
            <a:off x="4007865" y="3360420"/>
            <a:ext cx="96520" cy="178435"/>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2</a:t>
            </a:r>
            <a:endParaRPr sz="1000">
              <a:latin typeface="Arial"/>
              <a:cs typeface="Arial"/>
            </a:endParaRPr>
          </a:p>
        </p:txBody>
      </p:sp>
      <p:sp>
        <p:nvSpPr>
          <p:cNvPr id="28" name="object 30"/>
          <p:cNvSpPr/>
          <p:nvPr/>
        </p:nvSpPr>
        <p:spPr>
          <a:xfrm>
            <a:off x="2090801" y="1685925"/>
            <a:ext cx="12700" cy="2286000"/>
          </a:xfrm>
          <a:custGeom>
            <a:avLst/>
            <a:gdLst/>
            <a:ahLst/>
            <a:cxnLst/>
            <a:rect l="l" t="t" r="r" b="b"/>
            <a:pathLst>
              <a:path w="12700" h="2286000">
                <a:moveTo>
                  <a:pt x="12700" y="2286000"/>
                </a:moveTo>
                <a:lnTo>
                  <a:pt x="0" y="0"/>
                </a:lnTo>
              </a:path>
            </a:pathLst>
          </a:custGeom>
          <a:ln w="38100">
            <a:solidFill>
              <a:srgbClr val="008080"/>
            </a:solidFill>
          </a:ln>
        </p:spPr>
        <p:txBody>
          <a:bodyPr wrap="square" lIns="0" tIns="0" rIns="0" bIns="0" rtlCol="0"/>
          <a:lstStyle/>
          <a:p>
            <a:endParaRPr/>
          </a:p>
        </p:txBody>
      </p:sp>
      <p:sp>
        <p:nvSpPr>
          <p:cNvPr id="29" name="object 31"/>
          <p:cNvSpPr txBox="1"/>
          <p:nvPr/>
        </p:nvSpPr>
        <p:spPr>
          <a:xfrm>
            <a:off x="1382522" y="1235964"/>
            <a:ext cx="1489075" cy="482600"/>
          </a:xfrm>
          <a:prstGeom prst="rect">
            <a:avLst/>
          </a:prstGeom>
        </p:spPr>
        <p:txBody>
          <a:bodyPr vert="horz" wrap="square" lIns="0" tIns="12700" rIns="0" bIns="0" rtlCol="0">
            <a:spAutoFit/>
          </a:bodyPr>
          <a:lstStyle/>
          <a:p>
            <a:pPr marL="12700" marR="5080" indent="351155">
              <a:lnSpc>
                <a:spcPct val="100000"/>
              </a:lnSpc>
              <a:spcBef>
                <a:spcPts val="100"/>
              </a:spcBef>
            </a:pPr>
            <a:r>
              <a:rPr sz="1500" spc="-5" dirty="0">
                <a:latin typeface="Arial"/>
                <a:cs typeface="Arial"/>
              </a:rPr>
              <a:t>Long-run  aggregate</a:t>
            </a:r>
            <a:r>
              <a:rPr sz="1500" spc="-20" dirty="0">
                <a:latin typeface="Arial"/>
                <a:cs typeface="Arial"/>
              </a:rPr>
              <a:t> </a:t>
            </a:r>
            <a:r>
              <a:rPr sz="1500" spc="-5" dirty="0">
                <a:latin typeface="Arial"/>
                <a:cs typeface="Arial"/>
              </a:rPr>
              <a:t>supply</a:t>
            </a:r>
            <a:endParaRPr sz="1500">
              <a:latin typeface="Arial"/>
              <a:cs typeface="Arial"/>
            </a:endParaRPr>
          </a:p>
        </p:txBody>
      </p:sp>
      <p:sp>
        <p:nvSpPr>
          <p:cNvPr id="30" name="object 32"/>
          <p:cNvSpPr txBox="1"/>
          <p:nvPr/>
        </p:nvSpPr>
        <p:spPr>
          <a:xfrm>
            <a:off x="1596644" y="4015994"/>
            <a:ext cx="1021715" cy="482600"/>
          </a:xfrm>
          <a:prstGeom prst="rect">
            <a:avLst/>
          </a:prstGeom>
        </p:spPr>
        <p:txBody>
          <a:bodyPr vert="horz" wrap="square" lIns="0" tIns="12700" rIns="0" bIns="0" rtlCol="0">
            <a:spAutoFit/>
          </a:bodyPr>
          <a:lstStyle/>
          <a:p>
            <a:pPr marL="140335" marR="5080" indent="-128270">
              <a:lnSpc>
                <a:spcPct val="100000"/>
              </a:lnSpc>
              <a:spcBef>
                <a:spcPts val="100"/>
              </a:spcBef>
            </a:pPr>
            <a:r>
              <a:rPr sz="1500" spc="-5" dirty="0">
                <a:latin typeface="Arial"/>
                <a:cs typeface="Arial"/>
              </a:rPr>
              <a:t>Natural</a:t>
            </a:r>
            <a:r>
              <a:rPr sz="1500" spc="-45" dirty="0">
                <a:latin typeface="Arial"/>
                <a:cs typeface="Arial"/>
              </a:rPr>
              <a:t> </a:t>
            </a:r>
            <a:r>
              <a:rPr sz="1500" spc="-5" dirty="0">
                <a:latin typeface="Arial"/>
                <a:cs typeface="Arial"/>
              </a:rPr>
              <a:t>rate  </a:t>
            </a:r>
            <a:r>
              <a:rPr sz="1500" dirty="0">
                <a:latin typeface="Arial"/>
                <a:cs typeface="Arial"/>
              </a:rPr>
              <a:t>of</a:t>
            </a:r>
            <a:r>
              <a:rPr sz="1500" spc="-30" dirty="0">
                <a:latin typeface="Arial"/>
                <a:cs typeface="Arial"/>
              </a:rPr>
              <a:t> </a:t>
            </a:r>
            <a:r>
              <a:rPr sz="1500" spc="-5" dirty="0">
                <a:latin typeface="Arial"/>
                <a:cs typeface="Arial"/>
              </a:rPr>
              <a:t>output</a:t>
            </a:r>
            <a:endParaRPr sz="1500">
              <a:latin typeface="Arial"/>
              <a:cs typeface="Arial"/>
            </a:endParaRPr>
          </a:p>
        </p:txBody>
      </p:sp>
      <p:grpSp>
        <p:nvGrpSpPr>
          <p:cNvPr id="31" name="object 33"/>
          <p:cNvGrpSpPr/>
          <p:nvPr/>
        </p:nvGrpSpPr>
        <p:grpSpPr>
          <a:xfrm>
            <a:off x="646112" y="1719287"/>
            <a:ext cx="4215130" cy="1510030"/>
            <a:chOff x="646112" y="1719287"/>
            <a:chExt cx="4215130" cy="1510030"/>
          </a:xfrm>
        </p:grpSpPr>
        <p:sp>
          <p:nvSpPr>
            <p:cNvPr id="32" name="object 34"/>
            <p:cNvSpPr/>
            <p:nvPr/>
          </p:nvSpPr>
          <p:spPr>
            <a:xfrm>
              <a:off x="650875" y="3016250"/>
              <a:ext cx="1460500" cy="3175"/>
            </a:xfrm>
            <a:custGeom>
              <a:avLst/>
              <a:gdLst/>
              <a:ahLst/>
              <a:cxnLst/>
              <a:rect l="l" t="t" r="r" b="b"/>
              <a:pathLst>
                <a:path w="1460500" h="3175">
                  <a:moveTo>
                    <a:pt x="0" y="3175"/>
                  </a:moveTo>
                  <a:lnTo>
                    <a:pt x="1460500" y="0"/>
                  </a:lnTo>
                </a:path>
              </a:pathLst>
            </a:custGeom>
            <a:ln w="9525">
              <a:solidFill>
                <a:srgbClr val="000000"/>
              </a:solidFill>
              <a:prstDash val="sysDot"/>
            </a:ln>
          </p:spPr>
          <p:txBody>
            <a:bodyPr wrap="square" lIns="0" tIns="0" rIns="0" bIns="0" rtlCol="0"/>
            <a:lstStyle/>
            <a:p>
              <a:endParaRPr/>
            </a:p>
          </p:txBody>
        </p:sp>
        <p:sp>
          <p:nvSpPr>
            <p:cNvPr id="33" name="object 35"/>
            <p:cNvSpPr/>
            <p:nvPr/>
          </p:nvSpPr>
          <p:spPr>
            <a:xfrm>
              <a:off x="2021586" y="2947416"/>
              <a:ext cx="146303" cy="136398"/>
            </a:xfrm>
            <a:prstGeom prst="rect">
              <a:avLst/>
            </a:prstGeom>
            <a:blipFill>
              <a:blip r:embed="rId3" cstate="print"/>
              <a:stretch>
                <a:fillRect/>
              </a:stretch>
            </a:blipFill>
          </p:spPr>
          <p:txBody>
            <a:bodyPr wrap="square" lIns="0" tIns="0" rIns="0" bIns="0" rtlCol="0"/>
            <a:lstStyle/>
            <a:p>
              <a:endParaRPr/>
            </a:p>
          </p:txBody>
        </p:sp>
        <p:sp>
          <p:nvSpPr>
            <p:cNvPr id="34" name="object 36"/>
            <p:cNvSpPr/>
            <p:nvPr/>
          </p:nvSpPr>
          <p:spPr>
            <a:xfrm>
              <a:off x="673100" y="2293873"/>
              <a:ext cx="1416050" cy="11430"/>
            </a:xfrm>
            <a:custGeom>
              <a:avLst/>
              <a:gdLst/>
              <a:ahLst/>
              <a:cxnLst/>
              <a:rect l="l" t="t" r="r" b="b"/>
              <a:pathLst>
                <a:path w="1416050" h="11430">
                  <a:moveTo>
                    <a:pt x="0" y="0"/>
                  </a:moveTo>
                  <a:lnTo>
                    <a:pt x="1416050" y="11175"/>
                  </a:lnTo>
                </a:path>
              </a:pathLst>
            </a:custGeom>
            <a:ln w="9525">
              <a:solidFill>
                <a:srgbClr val="000000"/>
              </a:solidFill>
              <a:prstDash val="sysDot"/>
            </a:ln>
          </p:spPr>
          <p:txBody>
            <a:bodyPr wrap="square" lIns="0" tIns="0" rIns="0" bIns="0" rtlCol="0"/>
            <a:lstStyle/>
            <a:p>
              <a:endParaRPr/>
            </a:p>
          </p:txBody>
        </p:sp>
        <p:sp>
          <p:nvSpPr>
            <p:cNvPr id="35" name="object 37"/>
            <p:cNvSpPr/>
            <p:nvPr/>
          </p:nvSpPr>
          <p:spPr>
            <a:xfrm>
              <a:off x="2032127" y="2237231"/>
              <a:ext cx="146177" cy="136397"/>
            </a:xfrm>
            <a:prstGeom prst="rect">
              <a:avLst/>
            </a:prstGeom>
            <a:blipFill>
              <a:blip r:embed="rId4" cstate="print"/>
              <a:stretch>
                <a:fillRect/>
              </a:stretch>
            </a:blipFill>
          </p:spPr>
          <p:txBody>
            <a:bodyPr wrap="square" lIns="0" tIns="0" rIns="0" bIns="0" rtlCol="0"/>
            <a:lstStyle/>
            <a:p>
              <a:endParaRPr/>
            </a:p>
          </p:txBody>
        </p:sp>
        <p:sp>
          <p:nvSpPr>
            <p:cNvPr id="36" name="object 38"/>
            <p:cNvSpPr/>
            <p:nvPr/>
          </p:nvSpPr>
          <p:spPr>
            <a:xfrm>
              <a:off x="717727" y="2335275"/>
              <a:ext cx="2783205" cy="894080"/>
            </a:xfrm>
            <a:custGeom>
              <a:avLst/>
              <a:gdLst/>
              <a:ahLst/>
              <a:cxnLst/>
              <a:rect l="l" t="t" r="r" b="b"/>
              <a:pathLst>
                <a:path w="2783204" h="894080">
                  <a:moveTo>
                    <a:pt x="76200" y="76073"/>
                  </a:moveTo>
                  <a:lnTo>
                    <a:pt x="69799" y="63373"/>
                  </a:lnTo>
                  <a:lnTo>
                    <a:pt x="37922" y="0"/>
                  </a:lnTo>
                  <a:lnTo>
                    <a:pt x="0" y="76200"/>
                  </a:lnTo>
                  <a:lnTo>
                    <a:pt x="28562" y="76161"/>
                  </a:lnTo>
                  <a:lnTo>
                    <a:pt x="29984" y="688975"/>
                  </a:lnTo>
                  <a:lnTo>
                    <a:pt x="49034" y="688848"/>
                  </a:lnTo>
                  <a:lnTo>
                    <a:pt x="47612" y="76123"/>
                  </a:lnTo>
                  <a:lnTo>
                    <a:pt x="76200" y="76073"/>
                  </a:lnTo>
                  <a:close/>
                </a:path>
                <a:path w="2783204" h="894080">
                  <a:moveTo>
                    <a:pt x="2782646" y="855599"/>
                  </a:moveTo>
                  <a:lnTo>
                    <a:pt x="2763596" y="846074"/>
                  </a:lnTo>
                  <a:lnTo>
                    <a:pt x="2706446" y="817499"/>
                  </a:lnTo>
                  <a:lnTo>
                    <a:pt x="2706446" y="846074"/>
                  </a:lnTo>
                  <a:lnTo>
                    <a:pt x="1749247" y="846074"/>
                  </a:lnTo>
                  <a:lnTo>
                    <a:pt x="1749247" y="865124"/>
                  </a:lnTo>
                  <a:lnTo>
                    <a:pt x="2706446" y="865124"/>
                  </a:lnTo>
                  <a:lnTo>
                    <a:pt x="2706446" y="893699"/>
                  </a:lnTo>
                  <a:lnTo>
                    <a:pt x="2763596" y="865124"/>
                  </a:lnTo>
                  <a:lnTo>
                    <a:pt x="2782646" y="855599"/>
                  </a:lnTo>
                  <a:close/>
                </a:path>
              </a:pathLst>
            </a:custGeom>
            <a:solidFill>
              <a:srgbClr val="000000"/>
            </a:solidFill>
          </p:spPr>
          <p:txBody>
            <a:bodyPr wrap="square" lIns="0" tIns="0" rIns="0" bIns="0" rtlCol="0"/>
            <a:lstStyle/>
            <a:p>
              <a:endParaRPr/>
            </a:p>
          </p:txBody>
        </p:sp>
        <p:sp>
          <p:nvSpPr>
            <p:cNvPr id="37" name="object 39"/>
            <p:cNvSpPr/>
            <p:nvPr/>
          </p:nvSpPr>
          <p:spPr>
            <a:xfrm>
              <a:off x="2929001" y="1719287"/>
              <a:ext cx="1932305" cy="1016635"/>
            </a:xfrm>
            <a:custGeom>
              <a:avLst/>
              <a:gdLst/>
              <a:ahLst/>
              <a:cxnLst/>
              <a:rect l="l" t="t" r="r" b="b"/>
              <a:pathLst>
                <a:path w="1932304" h="1016635">
                  <a:moveTo>
                    <a:pt x="1931924" y="0"/>
                  </a:moveTo>
                  <a:lnTo>
                    <a:pt x="0" y="0"/>
                  </a:lnTo>
                  <a:lnTo>
                    <a:pt x="0" y="1016165"/>
                  </a:lnTo>
                  <a:lnTo>
                    <a:pt x="1931924" y="1016165"/>
                  </a:lnTo>
                  <a:lnTo>
                    <a:pt x="1931924" y="0"/>
                  </a:lnTo>
                  <a:close/>
                </a:path>
              </a:pathLst>
            </a:custGeom>
            <a:solidFill>
              <a:srgbClr val="FFCC66"/>
            </a:solidFill>
          </p:spPr>
          <p:txBody>
            <a:bodyPr wrap="square" lIns="0" tIns="0" rIns="0" bIns="0" rtlCol="0"/>
            <a:lstStyle/>
            <a:p>
              <a:endParaRPr/>
            </a:p>
          </p:txBody>
        </p:sp>
      </p:grpSp>
      <p:sp>
        <p:nvSpPr>
          <p:cNvPr id="38" name="object 40"/>
          <p:cNvSpPr txBox="1"/>
          <p:nvPr/>
        </p:nvSpPr>
        <p:spPr>
          <a:xfrm>
            <a:off x="268731" y="2883661"/>
            <a:ext cx="274320" cy="254000"/>
          </a:xfrm>
          <a:prstGeom prst="rect">
            <a:avLst/>
          </a:prstGeom>
        </p:spPr>
        <p:txBody>
          <a:bodyPr vert="horz" wrap="square" lIns="0" tIns="12700" rIns="0" bIns="0" rtlCol="0">
            <a:spAutoFit/>
          </a:bodyPr>
          <a:lstStyle/>
          <a:p>
            <a:pPr marL="38100">
              <a:lnSpc>
                <a:spcPct val="100000"/>
              </a:lnSpc>
              <a:spcBef>
                <a:spcPts val="100"/>
              </a:spcBef>
            </a:pPr>
            <a:r>
              <a:rPr sz="1500" dirty="0">
                <a:latin typeface="Arial"/>
                <a:cs typeface="Arial"/>
              </a:rPr>
              <a:t>P</a:t>
            </a:r>
            <a:r>
              <a:rPr sz="1500" baseline="-19444" dirty="0">
                <a:latin typeface="Arial"/>
                <a:cs typeface="Arial"/>
              </a:rPr>
              <a:t>1</a:t>
            </a:r>
            <a:endParaRPr sz="1500" baseline="-19444">
              <a:latin typeface="Arial"/>
              <a:cs typeface="Arial"/>
            </a:endParaRPr>
          </a:p>
        </p:txBody>
      </p:sp>
      <p:sp>
        <p:nvSpPr>
          <p:cNvPr id="39" name="object 41"/>
          <p:cNvSpPr txBox="1"/>
          <p:nvPr/>
        </p:nvSpPr>
        <p:spPr>
          <a:xfrm>
            <a:off x="2242311" y="2656840"/>
            <a:ext cx="15303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A</a:t>
            </a:r>
            <a:endParaRPr sz="1500">
              <a:latin typeface="Arial"/>
              <a:cs typeface="Arial"/>
            </a:endParaRPr>
          </a:p>
        </p:txBody>
      </p:sp>
      <p:sp>
        <p:nvSpPr>
          <p:cNvPr id="40" name="object 42"/>
          <p:cNvSpPr txBox="1"/>
          <p:nvPr/>
        </p:nvSpPr>
        <p:spPr>
          <a:xfrm>
            <a:off x="284479" y="2147315"/>
            <a:ext cx="15303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P</a:t>
            </a:r>
            <a:endParaRPr sz="1500">
              <a:latin typeface="Arial"/>
              <a:cs typeface="Arial"/>
            </a:endParaRPr>
          </a:p>
        </p:txBody>
      </p:sp>
      <p:sp>
        <p:nvSpPr>
          <p:cNvPr id="41" name="object 43"/>
          <p:cNvSpPr txBox="1"/>
          <p:nvPr/>
        </p:nvSpPr>
        <p:spPr>
          <a:xfrm>
            <a:off x="411733" y="2257805"/>
            <a:ext cx="96520" cy="178435"/>
          </a:xfrm>
          <a:prstGeom prst="rect">
            <a:avLst/>
          </a:prstGeom>
        </p:spPr>
        <p:txBody>
          <a:bodyPr vert="horz" wrap="square" lIns="0" tIns="12700" rIns="0" bIns="0" rtlCol="0">
            <a:spAutoFit/>
          </a:bodyPr>
          <a:lstStyle/>
          <a:p>
            <a:pPr marL="12700">
              <a:lnSpc>
                <a:spcPct val="100000"/>
              </a:lnSpc>
              <a:spcBef>
                <a:spcPts val="100"/>
              </a:spcBef>
            </a:pPr>
            <a:r>
              <a:rPr sz="1000" dirty="0">
                <a:latin typeface="Arial"/>
                <a:cs typeface="Arial"/>
              </a:rPr>
              <a:t>2</a:t>
            </a:r>
            <a:endParaRPr sz="1000">
              <a:latin typeface="Arial"/>
              <a:cs typeface="Arial"/>
            </a:endParaRPr>
          </a:p>
        </p:txBody>
      </p:sp>
      <p:sp>
        <p:nvSpPr>
          <p:cNvPr id="42" name="object 44"/>
          <p:cNvSpPr txBox="1"/>
          <p:nvPr/>
        </p:nvSpPr>
        <p:spPr>
          <a:xfrm>
            <a:off x="2245360" y="1996440"/>
            <a:ext cx="15303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B</a:t>
            </a:r>
            <a:endParaRPr sz="1500">
              <a:latin typeface="Arial"/>
              <a:cs typeface="Arial"/>
            </a:endParaRPr>
          </a:p>
        </p:txBody>
      </p:sp>
      <p:sp>
        <p:nvSpPr>
          <p:cNvPr id="43" name="object 45"/>
          <p:cNvSpPr/>
          <p:nvPr/>
        </p:nvSpPr>
        <p:spPr>
          <a:xfrm>
            <a:off x="7177151" y="1695450"/>
            <a:ext cx="12700" cy="2286000"/>
          </a:xfrm>
          <a:custGeom>
            <a:avLst/>
            <a:gdLst/>
            <a:ahLst/>
            <a:cxnLst/>
            <a:rect l="l" t="t" r="r" b="b"/>
            <a:pathLst>
              <a:path w="12700" h="2286000">
                <a:moveTo>
                  <a:pt x="12700" y="2286000"/>
                </a:moveTo>
                <a:lnTo>
                  <a:pt x="0" y="0"/>
                </a:lnTo>
              </a:path>
            </a:pathLst>
          </a:custGeom>
          <a:ln w="38100">
            <a:solidFill>
              <a:srgbClr val="008080"/>
            </a:solidFill>
          </a:ln>
        </p:spPr>
        <p:txBody>
          <a:bodyPr wrap="square" lIns="0" tIns="0" rIns="0" bIns="0" rtlCol="0"/>
          <a:lstStyle/>
          <a:p>
            <a:endParaRPr/>
          </a:p>
        </p:txBody>
      </p:sp>
      <p:sp>
        <p:nvSpPr>
          <p:cNvPr id="44" name="object 46"/>
          <p:cNvSpPr txBox="1"/>
          <p:nvPr/>
        </p:nvSpPr>
        <p:spPr>
          <a:xfrm>
            <a:off x="6322059" y="765809"/>
            <a:ext cx="1908175" cy="734060"/>
          </a:xfrm>
          <a:prstGeom prst="rect">
            <a:avLst/>
          </a:prstGeom>
        </p:spPr>
        <p:txBody>
          <a:bodyPr vert="horz" wrap="square" lIns="0" tIns="12700" rIns="0" bIns="0" rtlCol="0">
            <a:spAutoFit/>
          </a:bodyPr>
          <a:lstStyle/>
          <a:p>
            <a:pPr marL="354965" marR="5080" indent="-342900">
              <a:lnSpc>
                <a:spcPct val="154900"/>
              </a:lnSpc>
              <a:spcBef>
                <a:spcPts val="100"/>
              </a:spcBef>
            </a:pPr>
            <a:r>
              <a:rPr sz="1500" spc="-5" dirty="0">
                <a:latin typeface="Arial"/>
                <a:cs typeface="Arial"/>
              </a:rPr>
              <a:t>(b) </a:t>
            </a:r>
            <a:r>
              <a:rPr sz="1500" dirty="0">
                <a:latin typeface="Arial"/>
                <a:cs typeface="Arial"/>
              </a:rPr>
              <a:t>The </a:t>
            </a:r>
            <a:r>
              <a:rPr sz="1500" spc="-5" dirty="0">
                <a:latin typeface="Arial"/>
                <a:cs typeface="Arial"/>
              </a:rPr>
              <a:t>Phillips</a:t>
            </a:r>
            <a:r>
              <a:rPr sz="1500" spc="370" dirty="0">
                <a:latin typeface="Arial"/>
                <a:cs typeface="Arial"/>
              </a:rPr>
              <a:t> </a:t>
            </a:r>
            <a:r>
              <a:rPr sz="1500" spc="-5" dirty="0">
                <a:latin typeface="Arial"/>
                <a:cs typeface="Arial"/>
              </a:rPr>
              <a:t>Curve  Long-run</a:t>
            </a:r>
            <a:endParaRPr sz="1500">
              <a:latin typeface="Arial"/>
              <a:cs typeface="Arial"/>
            </a:endParaRPr>
          </a:p>
        </p:txBody>
      </p:sp>
      <p:sp>
        <p:nvSpPr>
          <p:cNvPr id="45" name="object 47"/>
          <p:cNvSpPr txBox="1"/>
          <p:nvPr/>
        </p:nvSpPr>
        <p:spPr>
          <a:xfrm>
            <a:off x="6483603" y="1473961"/>
            <a:ext cx="1149985"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Phillips</a:t>
            </a:r>
            <a:r>
              <a:rPr sz="1500" spc="-20" dirty="0">
                <a:latin typeface="Arial"/>
                <a:cs typeface="Arial"/>
              </a:rPr>
              <a:t> </a:t>
            </a:r>
            <a:r>
              <a:rPr sz="1500" spc="-5" dirty="0">
                <a:latin typeface="Arial"/>
                <a:cs typeface="Arial"/>
              </a:rPr>
              <a:t>curve</a:t>
            </a:r>
            <a:endParaRPr sz="1500">
              <a:latin typeface="Arial"/>
              <a:cs typeface="Arial"/>
            </a:endParaRPr>
          </a:p>
        </p:txBody>
      </p:sp>
      <p:sp>
        <p:nvSpPr>
          <p:cNvPr id="46" name="object 48"/>
          <p:cNvSpPr txBox="1"/>
          <p:nvPr/>
        </p:nvSpPr>
        <p:spPr>
          <a:xfrm>
            <a:off x="6411467" y="4025391"/>
            <a:ext cx="1021715" cy="483234"/>
          </a:xfrm>
          <a:prstGeom prst="rect">
            <a:avLst/>
          </a:prstGeom>
        </p:spPr>
        <p:txBody>
          <a:bodyPr vert="horz" wrap="square" lIns="0" tIns="12700" rIns="0" bIns="0" rtlCol="0">
            <a:spAutoFit/>
          </a:bodyPr>
          <a:lstStyle/>
          <a:p>
            <a:pPr algn="ctr">
              <a:lnSpc>
                <a:spcPct val="100000"/>
              </a:lnSpc>
              <a:spcBef>
                <a:spcPts val="100"/>
              </a:spcBef>
            </a:pPr>
            <a:r>
              <a:rPr sz="1500" spc="-5" dirty="0">
                <a:latin typeface="Arial"/>
                <a:cs typeface="Arial"/>
              </a:rPr>
              <a:t>Natural</a:t>
            </a:r>
            <a:r>
              <a:rPr sz="1500" spc="-40" dirty="0">
                <a:latin typeface="Arial"/>
                <a:cs typeface="Arial"/>
              </a:rPr>
              <a:t> </a:t>
            </a:r>
            <a:r>
              <a:rPr sz="1500" spc="-5" dirty="0">
                <a:latin typeface="Arial"/>
                <a:cs typeface="Arial"/>
              </a:rPr>
              <a:t>rate</a:t>
            </a:r>
            <a:endParaRPr sz="1500">
              <a:latin typeface="Arial"/>
              <a:cs typeface="Arial"/>
            </a:endParaRPr>
          </a:p>
          <a:p>
            <a:pPr marL="635" algn="ctr">
              <a:lnSpc>
                <a:spcPct val="100000"/>
              </a:lnSpc>
            </a:pPr>
            <a:r>
              <a:rPr sz="1500" dirty="0">
                <a:latin typeface="Arial"/>
                <a:cs typeface="Arial"/>
              </a:rPr>
              <a:t>of</a:t>
            </a:r>
            <a:r>
              <a:rPr sz="1500" spc="-30" dirty="0">
                <a:latin typeface="Arial"/>
                <a:cs typeface="Arial"/>
              </a:rPr>
              <a:t> </a:t>
            </a:r>
            <a:r>
              <a:rPr sz="1500" spc="-5" dirty="0">
                <a:latin typeface="Arial"/>
                <a:cs typeface="Arial"/>
              </a:rPr>
              <a:t>output</a:t>
            </a:r>
            <a:endParaRPr sz="1500">
              <a:latin typeface="Arial"/>
              <a:cs typeface="Arial"/>
            </a:endParaRPr>
          </a:p>
        </p:txBody>
      </p:sp>
      <p:grpSp>
        <p:nvGrpSpPr>
          <p:cNvPr id="47" name="object 49"/>
          <p:cNvGrpSpPr/>
          <p:nvPr/>
        </p:nvGrpSpPr>
        <p:grpSpPr>
          <a:xfrm>
            <a:off x="5483288" y="2363723"/>
            <a:ext cx="1773555" cy="136525"/>
            <a:chOff x="5483288" y="2363723"/>
            <a:chExt cx="1773555" cy="136525"/>
          </a:xfrm>
        </p:grpSpPr>
        <p:sp>
          <p:nvSpPr>
            <p:cNvPr id="48" name="object 50"/>
            <p:cNvSpPr/>
            <p:nvPr/>
          </p:nvSpPr>
          <p:spPr>
            <a:xfrm>
              <a:off x="5488051" y="2432049"/>
              <a:ext cx="1675130" cy="0"/>
            </a:xfrm>
            <a:custGeom>
              <a:avLst/>
              <a:gdLst/>
              <a:ahLst/>
              <a:cxnLst/>
              <a:rect l="l" t="t" r="r" b="b"/>
              <a:pathLst>
                <a:path w="1675129">
                  <a:moveTo>
                    <a:pt x="0" y="0"/>
                  </a:moveTo>
                  <a:lnTo>
                    <a:pt x="1674749" y="0"/>
                  </a:lnTo>
                </a:path>
              </a:pathLst>
            </a:custGeom>
            <a:ln w="9525">
              <a:solidFill>
                <a:srgbClr val="000000"/>
              </a:solidFill>
              <a:prstDash val="sysDot"/>
            </a:ln>
          </p:spPr>
          <p:txBody>
            <a:bodyPr wrap="square" lIns="0" tIns="0" rIns="0" bIns="0" rtlCol="0"/>
            <a:lstStyle/>
            <a:p>
              <a:endParaRPr/>
            </a:p>
          </p:txBody>
        </p:sp>
        <p:sp>
          <p:nvSpPr>
            <p:cNvPr id="49" name="object 51"/>
            <p:cNvSpPr/>
            <p:nvPr/>
          </p:nvSpPr>
          <p:spPr>
            <a:xfrm>
              <a:off x="7109968" y="2363723"/>
              <a:ext cx="146557" cy="136525"/>
            </a:xfrm>
            <a:prstGeom prst="rect">
              <a:avLst/>
            </a:prstGeom>
            <a:blipFill>
              <a:blip r:embed="rId5" cstate="print"/>
              <a:stretch>
                <a:fillRect/>
              </a:stretch>
            </a:blipFill>
          </p:spPr>
          <p:txBody>
            <a:bodyPr wrap="square" lIns="0" tIns="0" rIns="0" bIns="0" rtlCol="0"/>
            <a:lstStyle/>
            <a:p>
              <a:endParaRPr/>
            </a:p>
          </p:txBody>
        </p:sp>
      </p:grpSp>
      <p:sp>
        <p:nvSpPr>
          <p:cNvPr id="50" name="object 52"/>
          <p:cNvSpPr txBox="1"/>
          <p:nvPr/>
        </p:nvSpPr>
        <p:spPr>
          <a:xfrm>
            <a:off x="6936485" y="2129790"/>
            <a:ext cx="15303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B</a:t>
            </a:r>
            <a:endParaRPr sz="1500">
              <a:latin typeface="Arial"/>
              <a:cs typeface="Arial"/>
            </a:endParaRPr>
          </a:p>
        </p:txBody>
      </p:sp>
      <p:grpSp>
        <p:nvGrpSpPr>
          <p:cNvPr id="51" name="object 53"/>
          <p:cNvGrpSpPr/>
          <p:nvPr/>
        </p:nvGrpSpPr>
        <p:grpSpPr>
          <a:xfrm>
            <a:off x="5492813" y="2408173"/>
            <a:ext cx="3368675" cy="1021080"/>
            <a:chOff x="5492813" y="2408173"/>
            <a:chExt cx="3368675" cy="1021080"/>
          </a:xfrm>
        </p:grpSpPr>
        <p:sp>
          <p:nvSpPr>
            <p:cNvPr id="52" name="object 54"/>
            <p:cNvSpPr/>
            <p:nvPr/>
          </p:nvSpPr>
          <p:spPr>
            <a:xfrm>
              <a:off x="5497576" y="3360800"/>
              <a:ext cx="1678305" cy="1905"/>
            </a:xfrm>
            <a:custGeom>
              <a:avLst/>
              <a:gdLst/>
              <a:ahLst/>
              <a:cxnLst/>
              <a:rect l="l" t="t" r="r" b="b"/>
              <a:pathLst>
                <a:path w="1678304" h="1904">
                  <a:moveTo>
                    <a:pt x="0" y="0"/>
                  </a:moveTo>
                  <a:lnTo>
                    <a:pt x="1677924" y="1524"/>
                  </a:lnTo>
                </a:path>
              </a:pathLst>
            </a:custGeom>
            <a:ln w="9525">
              <a:solidFill>
                <a:srgbClr val="000000"/>
              </a:solidFill>
              <a:prstDash val="sysDot"/>
            </a:ln>
          </p:spPr>
          <p:txBody>
            <a:bodyPr wrap="square" lIns="0" tIns="0" rIns="0" bIns="0" rtlCol="0"/>
            <a:lstStyle/>
            <a:p>
              <a:endParaRPr/>
            </a:p>
          </p:txBody>
        </p:sp>
        <p:sp>
          <p:nvSpPr>
            <p:cNvPr id="53" name="object 55"/>
            <p:cNvSpPr/>
            <p:nvPr/>
          </p:nvSpPr>
          <p:spPr>
            <a:xfrm>
              <a:off x="7120001" y="3291966"/>
              <a:ext cx="146050" cy="137033"/>
            </a:xfrm>
            <a:prstGeom prst="rect">
              <a:avLst/>
            </a:prstGeom>
            <a:blipFill>
              <a:blip r:embed="rId6" cstate="print"/>
              <a:stretch>
                <a:fillRect/>
              </a:stretch>
            </a:blipFill>
          </p:spPr>
          <p:txBody>
            <a:bodyPr wrap="square" lIns="0" tIns="0" rIns="0" bIns="0" rtlCol="0"/>
            <a:lstStyle/>
            <a:p>
              <a:endParaRPr/>
            </a:p>
          </p:txBody>
        </p:sp>
        <p:sp>
          <p:nvSpPr>
            <p:cNvPr id="54" name="object 56"/>
            <p:cNvSpPr/>
            <p:nvPr/>
          </p:nvSpPr>
          <p:spPr>
            <a:xfrm>
              <a:off x="5724398" y="2466974"/>
              <a:ext cx="76200" cy="903605"/>
            </a:xfrm>
            <a:custGeom>
              <a:avLst/>
              <a:gdLst/>
              <a:ahLst/>
              <a:cxnLst/>
              <a:rect l="l" t="t" r="r" b="b"/>
              <a:pathLst>
                <a:path w="76200" h="903604">
                  <a:moveTo>
                    <a:pt x="28552" y="76168"/>
                  </a:moveTo>
                  <a:lnTo>
                    <a:pt x="27050" y="903224"/>
                  </a:lnTo>
                  <a:lnTo>
                    <a:pt x="46100" y="903351"/>
                  </a:lnTo>
                  <a:lnTo>
                    <a:pt x="47601" y="76231"/>
                  </a:lnTo>
                  <a:lnTo>
                    <a:pt x="28552" y="76168"/>
                  </a:lnTo>
                  <a:close/>
                </a:path>
                <a:path w="76200" h="903604">
                  <a:moveTo>
                    <a:pt x="69818" y="63500"/>
                  </a:moveTo>
                  <a:lnTo>
                    <a:pt x="47625" y="63500"/>
                  </a:lnTo>
                  <a:lnTo>
                    <a:pt x="47601" y="76231"/>
                  </a:lnTo>
                  <a:lnTo>
                    <a:pt x="76200" y="76326"/>
                  </a:lnTo>
                  <a:lnTo>
                    <a:pt x="69818" y="63500"/>
                  </a:lnTo>
                  <a:close/>
                </a:path>
                <a:path w="76200" h="903604">
                  <a:moveTo>
                    <a:pt x="47625" y="63500"/>
                  </a:moveTo>
                  <a:lnTo>
                    <a:pt x="28575" y="63500"/>
                  </a:lnTo>
                  <a:lnTo>
                    <a:pt x="28552" y="76168"/>
                  </a:lnTo>
                  <a:lnTo>
                    <a:pt x="47601" y="76231"/>
                  </a:lnTo>
                  <a:lnTo>
                    <a:pt x="47625" y="63500"/>
                  </a:lnTo>
                  <a:close/>
                </a:path>
                <a:path w="76200" h="903604">
                  <a:moveTo>
                    <a:pt x="38226" y="0"/>
                  </a:moveTo>
                  <a:lnTo>
                    <a:pt x="0" y="76073"/>
                  </a:lnTo>
                  <a:lnTo>
                    <a:pt x="28552" y="76168"/>
                  </a:lnTo>
                  <a:lnTo>
                    <a:pt x="28575" y="63500"/>
                  </a:lnTo>
                  <a:lnTo>
                    <a:pt x="69818" y="63500"/>
                  </a:lnTo>
                  <a:lnTo>
                    <a:pt x="38226" y="0"/>
                  </a:lnTo>
                  <a:close/>
                </a:path>
              </a:pathLst>
            </a:custGeom>
            <a:solidFill>
              <a:srgbClr val="000000"/>
            </a:solidFill>
          </p:spPr>
          <p:txBody>
            <a:bodyPr wrap="square" lIns="0" tIns="0" rIns="0" bIns="0" rtlCol="0"/>
            <a:lstStyle/>
            <a:p>
              <a:endParaRPr/>
            </a:p>
          </p:txBody>
        </p:sp>
        <p:sp>
          <p:nvSpPr>
            <p:cNvPr id="55" name="object 57"/>
            <p:cNvSpPr/>
            <p:nvPr/>
          </p:nvSpPr>
          <p:spPr>
            <a:xfrm>
              <a:off x="7309230" y="2408173"/>
              <a:ext cx="1552575" cy="784225"/>
            </a:xfrm>
            <a:custGeom>
              <a:avLst/>
              <a:gdLst/>
              <a:ahLst/>
              <a:cxnLst/>
              <a:rect l="l" t="t" r="r" b="b"/>
              <a:pathLst>
                <a:path w="1552575" h="784225">
                  <a:moveTo>
                    <a:pt x="1552194" y="0"/>
                  </a:moveTo>
                  <a:lnTo>
                    <a:pt x="0" y="0"/>
                  </a:lnTo>
                  <a:lnTo>
                    <a:pt x="0" y="784225"/>
                  </a:lnTo>
                  <a:lnTo>
                    <a:pt x="1552194" y="784225"/>
                  </a:lnTo>
                  <a:lnTo>
                    <a:pt x="1552194" y="0"/>
                  </a:lnTo>
                  <a:close/>
                </a:path>
              </a:pathLst>
            </a:custGeom>
            <a:solidFill>
              <a:srgbClr val="FFCC66"/>
            </a:solidFill>
          </p:spPr>
          <p:txBody>
            <a:bodyPr wrap="square" lIns="0" tIns="0" rIns="0" bIns="0" rtlCol="0"/>
            <a:lstStyle/>
            <a:p>
              <a:endParaRPr/>
            </a:p>
          </p:txBody>
        </p:sp>
      </p:grpSp>
      <p:sp>
        <p:nvSpPr>
          <p:cNvPr id="56" name="object 58"/>
          <p:cNvSpPr txBox="1"/>
          <p:nvPr/>
        </p:nvSpPr>
        <p:spPr>
          <a:xfrm>
            <a:off x="6925818" y="3060191"/>
            <a:ext cx="140335" cy="254000"/>
          </a:xfrm>
          <a:prstGeom prst="rect">
            <a:avLst/>
          </a:prstGeom>
        </p:spPr>
        <p:txBody>
          <a:bodyPr vert="horz" wrap="square" lIns="0" tIns="12700" rIns="0" bIns="0" rtlCol="0">
            <a:spAutoFit/>
          </a:bodyPr>
          <a:lstStyle/>
          <a:p>
            <a:pPr>
              <a:lnSpc>
                <a:spcPct val="100000"/>
              </a:lnSpc>
              <a:spcBef>
                <a:spcPts val="100"/>
              </a:spcBef>
            </a:pPr>
            <a:r>
              <a:rPr sz="1500" dirty="0">
                <a:latin typeface="Arial"/>
                <a:cs typeface="Arial"/>
              </a:rPr>
              <a:t>A</a:t>
            </a:r>
            <a:endParaRPr sz="1500">
              <a:latin typeface="Arial"/>
              <a:cs typeface="Arial"/>
            </a:endParaRPr>
          </a:p>
        </p:txBody>
      </p:sp>
      <p:sp>
        <p:nvSpPr>
          <p:cNvPr id="57" name="object 59"/>
          <p:cNvSpPr txBox="1"/>
          <p:nvPr/>
        </p:nvSpPr>
        <p:spPr>
          <a:xfrm>
            <a:off x="3007867" y="1747011"/>
            <a:ext cx="1520190" cy="483234"/>
          </a:xfrm>
          <a:prstGeom prst="rect">
            <a:avLst/>
          </a:prstGeom>
        </p:spPr>
        <p:txBody>
          <a:bodyPr vert="horz" wrap="square" lIns="0" tIns="12700" rIns="0" bIns="0" rtlCol="0">
            <a:spAutoFit/>
          </a:bodyPr>
          <a:lstStyle/>
          <a:p>
            <a:pPr marL="12700">
              <a:lnSpc>
                <a:spcPct val="100000"/>
              </a:lnSpc>
              <a:spcBef>
                <a:spcPts val="100"/>
              </a:spcBef>
            </a:pPr>
            <a:r>
              <a:rPr sz="1500" dirty="0">
                <a:latin typeface="Arial"/>
                <a:cs typeface="Arial"/>
              </a:rPr>
              <a:t>1. </a:t>
            </a:r>
            <a:r>
              <a:rPr sz="1500" spc="-5" dirty="0">
                <a:latin typeface="Arial"/>
                <a:cs typeface="Arial"/>
              </a:rPr>
              <a:t>An increase</a:t>
            </a:r>
            <a:r>
              <a:rPr sz="1500" spc="-105" dirty="0">
                <a:latin typeface="Arial"/>
                <a:cs typeface="Arial"/>
              </a:rPr>
              <a:t> </a:t>
            </a:r>
            <a:r>
              <a:rPr sz="1500" spc="-5" dirty="0">
                <a:latin typeface="Arial"/>
                <a:cs typeface="Arial"/>
              </a:rPr>
              <a:t>in</a:t>
            </a:r>
            <a:endParaRPr sz="1500">
              <a:latin typeface="Arial"/>
              <a:cs typeface="Arial"/>
            </a:endParaRPr>
          </a:p>
          <a:p>
            <a:pPr marL="12700">
              <a:lnSpc>
                <a:spcPct val="100000"/>
              </a:lnSpc>
            </a:pPr>
            <a:r>
              <a:rPr sz="1500" spc="-5" dirty="0">
                <a:latin typeface="Arial"/>
                <a:cs typeface="Arial"/>
              </a:rPr>
              <a:t>the </a:t>
            </a:r>
            <a:r>
              <a:rPr sz="1500" dirty="0">
                <a:latin typeface="Arial"/>
                <a:cs typeface="Arial"/>
              </a:rPr>
              <a:t>money</a:t>
            </a:r>
            <a:r>
              <a:rPr sz="1500" spc="-65" dirty="0">
                <a:latin typeface="Arial"/>
                <a:cs typeface="Arial"/>
              </a:rPr>
              <a:t> </a:t>
            </a:r>
            <a:r>
              <a:rPr sz="1500" dirty="0">
                <a:latin typeface="Arial"/>
                <a:cs typeface="Arial"/>
              </a:rPr>
              <a:t>supply</a:t>
            </a:r>
            <a:endParaRPr sz="1500">
              <a:latin typeface="Arial"/>
              <a:cs typeface="Arial"/>
            </a:endParaRPr>
          </a:p>
        </p:txBody>
      </p:sp>
      <p:sp>
        <p:nvSpPr>
          <p:cNvPr id="58" name="object 60"/>
          <p:cNvSpPr txBox="1"/>
          <p:nvPr/>
        </p:nvSpPr>
        <p:spPr>
          <a:xfrm>
            <a:off x="3007867" y="2204465"/>
            <a:ext cx="1753235"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increases</a:t>
            </a:r>
            <a:r>
              <a:rPr sz="1500" dirty="0">
                <a:latin typeface="Arial"/>
                <a:cs typeface="Arial"/>
              </a:rPr>
              <a:t> </a:t>
            </a:r>
            <a:r>
              <a:rPr sz="1500" spc="-5" dirty="0">
                <a:latin typeface="Arial"/>
                <a:cs typeface="Arial"/>
              </a:rPr>
              <a:t>aggregate</a:t>
            </a:r>
            <a:endParaRPr sz="1500">
              <a:latin typeface="Arial"/>
              <a:cs typeface="Arial"/>
            </a:endParaRPr>
          </a:p>
        </p:txBody>
      </p:sp>
      <p:sp>
        <p:nvSpPr>
          <p:cNvPr id="59" name="object 61"/>
          <p:cNvSpPr txBox="1"/>
          <p:nvPr/>
        </p:nvSpPr>
        <p:spPr>
          <a:xfrm>
            <a:off x="3007867" y="2433065"/>
            <a:ext cx="1031240"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demand </a:t>
            </a:r>
            <a:r>
              <a:rPr sz="1500" dirty="0">
                <a:latin typeface="Arial"/>
                <a:cs typeface="Arial"/>
              </a:rPr>
              <a:t>. .</a:t>
            </a:r>
            <a:r>
              <a:rPr sz="1500" spc="-75" dirty="0">
                <a:latin typeface="Arial"/>
                <a:cs typeface="Arial"/>
              </a:rPr>
              <a:t> </a:t>
            </a:r>
            <a:r>
              <a:rPr sz="1500" dirty="0">
                <a:latin typeface="Arial"/>
                <a:cs typeface="Arial"/>
              </a:rPr>
              <a:t>.</a:t>
            </a:r>
            <a:endParaRPr sz="1500">
              <a:latin typeface="Arial"/>
              <a:cs typeface="Arial"/>
            </a:endParaRPr>
          </a:p>
        </p:txBody>
      </p:sp>
      <p:sp>
        <p:nvSpPr>
          <p:cNvPr id="60" name="object 62"/>
          <p:cNvSpPr/>
          <p:nvPr/>
        </p:nvSpPr>
        <p:spPr>
          <a:xfrm>
            <a:off x="3119373" y="2717800"/>
            <a:ext cx="303530" cy="462280"/>
          </a:xfrm>
          <a:custGeom>
            <a:avLst/>
            <a:gdLst/>
            <a:ahLst/>
            <a:cxnLst/>
            <a:rect l="l" t="t" r="r" b="b"/>
            <a:pathLst>
              <a:path w="303529" h="462280">
                <a:moveTo>
                  <a:pt x="0" y="462025"/>
                </a:moveTo>
                <a:lnTo>
                  <a:pt x="303275" y="0"/>
                </a:lnTo>
              </a:path>
            </a:pathLst>
          </a:custGeom>
          <a:ln w="9525">
            <a:solidFill>
              <a:srgbClr val="000000"/>
            </a:solidFill>
          </a:ln>
        </p:spPr>
        <p:txBody>
          <a:bodyPr wrap="square" lIns="0" tIns="0" rIns="0" bIns="0" rtlCol="0"/>
          <a:lstStyle/>
          <a:p>
            <a:endParaRPr/>
          </a:p>
        </p:txBody>
      </p:sp>
      <p:sp>
        <p:nvSpPr>
          <p:cNvPr id="61" name="object 63"/>
          <p:cNvSpPr txBox="1"/>
          <p:nvPr/>
        </p:nvSpPr>
        <p:spPr>
          <a:xfrm>
            <a:off x="750887" y="3144354"/>
            <a:ext cx="1273175" cy="784860"/>
          </a:xfrm>
          <a:prstGeom prst="rect">
            <a:avLst/>
          </a:prstGeom>
          <a:solidFill>
            <a:srgbClr val="FFCC66"/>
          </a:solidFill>
        </p:spPr>
        <p:txBody>
          <a:bodyPr vert="horz" wrap="square" lIns="0" tIns="40640" rIns="0" bIns="0" rtlCol="0">
            <a:spAutoFit/>
          </a:bodyPr>
          <a:lstStyle/>
          <a:p>
            <a:pPr marL="91440" marR="139700">
              <a:lnSpc>
                <a:spcPct val="100000"/>
              </a:lnSpc>
              <a:spcBef>
                <a:spcPts val="320"/>
              </a:spcBef>
            </a:pPr>
            <a:r>
              <a:rPr sz="1500" dirty="0">
                <a:latin typeface="Arial"/>
                <a:cs typeface="Arial"/>
              </a:rPr>
              <a:t>2. . . .</a:t>
            </a:r>
            <a:r>
              <a:rPr sz="1500" spc="-114" dirty="0">
                <a:latin typeface="Arial"/>
                <a:cs typeface="Arial"/>
              </a:rPr>
              <a:t> </a:t>
            </a:r>
            <a:r>
              <a:rPr sz="1500" spc="-5" dirty="0">
                <a:latin typeface="Arial"/>
                <a:cs typeface="Arial"/>
              </a:rPr>
              <a:t>raises  the price  level </a:t>
            </a:r>
            <a:r>
              <a:rPr sz="1500" dirty="0">
                <a:latin typeface="Arial"/>
                <a:cs typeface="Arial"/>
              </a:rPr>
              <a:t>. .</a:t>
            </a:r>
            <a:r>
              <a:rPr sz="1500" spc="-35" dirty="0">
                <a:latin typeface="Arial"/>
                <a:cs typeface="Arial"/>
              </a:rPr>
              <a:t> </a:t>
            </a:r>
            <a:r>
              <a:rPr sz="1500" dirty="0">
                <a:latin typeface="Arial"/>
                <a:cs typeface="Arial"/>
              </a:rPr>
              <a:t>.</a:t>
            </a:r>
          </a:p>
        </p:txBody>
      </p:sp>
      <p:sp>
        <p:nvSpPr>
          <p:cNvPr id="62" name="object 64"/>
          <p:cNvSpPr/>
          <p:nvPr/>
        </p:nvSpPr>
        <p:spPr>
          <a:xfrm>
            <a:off x="779462" y="2762250"/>
            <a:ext cx="344805" cy="400050"/>
          </a:xfrm>
          <a:custGeom>
            <a:avLst/>
            <a:gdLst/>
            <a:ahLst/>
            <a:cxnLst/>
            <a:rect l="l" t="t" r="r" b="b"/>
            <a:pathLst>
              <a:path w="344805" h="400050">
                <a:moveTo>
                  <a:pt x="0" y="0"/>
                </a:moveTo>
                <a:lnTo>
                  <a:pt x="344487" y="400050"/>
                </a:lnTo>
              </a:path>
            </a:pathLst>
          </a:custGeom>
          <a:ln w="9525">
            <a:solidFill>
              <a:srgbClr val="000000"/>
            </a:solidFill>
          </a:ln>
        </p:spPr>
        <p:txBody>
          <a:bodyPr wrap="square" lIns="0" tIns="0" rIns="0" bIns="0" rtlCol="0"/>
          <a:lstStyle/>
          <a:p>
            <a:endParaRPr/>
          </a:p>
        </p:txBody>
      </p:sp>
      <p:sp>
        <p:nvSpPr>
          <p:cNvPr id="63" name="object 65"/>
          <p:cNvSpPr txBox="1"/>
          <p:nvPr/>
        </p:nvSpPr>
        <p:spPr>
          <a:xfrm>
            <a:off x="7309231" y="2408173"/>
            <a:ext cx="1552575" cy="784225"/>
          </a:xfrm>
          <a:prstGeom prst="rect">
            <a:avLst/>
          </a:prstGeom>
        </p:spPr>
        <p:txBody>
          <a:bodyPr vert="horz" wrap="square" lIns="0" tIns="40640" rIns="0" bIns="0" rtlCol="0">
            <a:spAutoFit/>
          </a:bodyPr>
          <a:lstStyle/>
          <a:p>
            <a:pPr marL="92075" marR="97790">
              <a:lnSpc>
                <a:spcPct val="100000"/>
              </a:lnSpc>
              <a:spcBef>
                <a:spcPts val="320"/>
              </a:spcBef>
            </a:pPr>
            <a:r>
              <a:rPr sz="1500" dirty="0">
                <a:latin typeface="Arial"/>
                <a:cs typeface="Arial"/>
              </a:rPr>
              <a:t>3. . . . </a:t>
            </a:r>
            <a:r>
              <a:rPr sz="1500" spc="-5" dirty="0">
                <a:latin typeface="Arial"/>
                <a:cs typeface="Arial"/>
              </a:rPr>
              <a:t>and  increases </a:t>
            </a:r>
            <a:r>
              <a:rPr sz="1500" dirty="0">
                <a:latin typeface="Arial"/>
                <a:cs typeface="Arial"/>
              </a:rPr>
              <a:t>the  </a:t>
            </a:r>
            <a:r>
              <a:rPr sz="1500" spc="-5" dirty="0">
                <a:latin typeface="Arial"/>
                <a:cs typeface="Arial"/>
              </a:rPr>
              <a:t>inflation rate </a:t>
            </a:r>
            <a:r>
              <a:rPr sz="1500" dirty="0">
                <a:latin typeface="Arial"/>
                <a:cs typeface="Arial"/>
              </a:rPr>
              <a:t>. .</a:t>
            </a:r>
            <a:r>
              <a:rPr sz="1500" spc="-40" dirty="0">
                <a:latin typeface="Arial"/>
                <a:cs typeface="Arial"/>
              </a:rPr>
              <a:t> </a:t>
            </a:r>
            <a:r>
              <a:rPr sz="1500" dirty="0">
                <a:latin typeface="Arial"/>
                <a:cs typeface="Arial"/>
              </a:rPr>
              <a:t>.</a:t>
            </a:r>
            <a:endParaRPr sz="1500">
              <a:latin typeface="Arial"/>
              <a:cs typeface="Arial"/>
            </a:endParaRPr>
          </a:p>
        </p:txBody>
      </p:sp>
      <p:sp>
        <p:nvSpPr>
          <p:cNvPr id="64" name="object 66"/>
          <p:cNvSpPr/>
          <p:nvPr/>
        </p:nvSpPr>
        <p:spPr>
          <a:xfrm>
            <a:off x="5781675" y="2778125"/>
            <a:ext cx="1574800" cy="147955"/>
          </a:xfrm>
          <a:custGeom>
            <a:avLst/>
            <a:gdLst/>
            <a:ahLst/>
            <a:cxnLst/>
            <a:rect l="l" t="t" r="r" b="b"/>
            <a:pathLst>
              <a:path w="1574800" h="147955">
                <a:moveTo>
                  <a:pt x="0" y="147700"/>
                </a:moveTo>
                <a:lnTo>
                  <a:pt x="1574800" y="0"/>
                </a:lnTo>
              </a:path>
            </a:pathLst>
          </a:custGeom>
          <a:ln w="9525">
            <a:solidFill>
              <a:srgbClr val="000000"/>
            </a:solidFill>
          </a:ln>
        </p:spPr>
        <p:txBody>
          <a:bodyPr wrap="square" lIns="0" tIns="0" rIns="0" bIns="0" rtlCol="0"/>
          <a:lstStyle/>
          <a:p>
            <a:endParaRPr/>
          </a:p>
        </p:txBody>
      </p:sp>
      <p:sp>
        <p:nvSpPr>
          <p:cNvPr id="65" name="object 67"/>
          <p:cNvSpPr txBox="1"/>
          <p:nvPr/>
        </p:nvSpPr>
        <p:spPr>
          <a:xfrm>
            <a:off x="1711325" y="4523498"/>
            <a:ext cx="5708650" cy="323215"/>
          </a:xfrm>
          <a:prstGeom prst="rect">
            <a:avLst/>
          </a:prstGeom>
          <a:solidFill>
            <a:srgbClr val="FFCC66"/>
          </a:solidFill>
        </p:spPr>
        <p:txBody>
          <a:bodyPr vert="horz" wrap="square" lIns="0" tIns="40640" rIns="0" bIns="0" rtlCol="0">
            <a:spAutoFit/>
          </a:bodyPr>
          <a:lstStyle/>
          <a:p>
            <a:pPr marL="91440">
              <a:lnSpc>
                <a:spcPct val="100000"/>
              </a:lnSpc>
              <a:spcBef>
                <a:spcPts val="320"/>
              </a:spcBef>
            </a:pPr>
            <a:r>
              <a:rPr sz="1500" dirty="0">
                <a:latin typeface="Arial"/>
                <a:cs typeface="Arial"/>
              </a:rPr>
              <a:t>4. . . . but </a:t>
            </a:r>
            <a:r>
              <a:rPr sz="1500" spc="-5" dirty="0">
                <a:latin typeface="Arial"/>
                <a:cs typeface="Arial"/>
              </a:rPr>
              <a:t>leaves </a:t>
            </a:r>
            <a:r>
              <a:rPr sz="1500" dirty="0">
                <a:latin typeface="Arial"/>
                <a:cs typeface="Arial"/>
              </a:rPr>
              <a:t>output </a:t>
            </a:r>
            <a:r>
              <a:rPr sz="1500" spc="-5" dirty="0">
                <a:latin typeface="Arial"/>
                <a:cs typeface="Arial"/>
              </a:rPr>
              <a:t>and unemployment </a:t>
            </a:r>
            <a:r>
              <a:rPr sz="1500" dirty="0">
                <a:latin typeface="Arial"/>
                <a:cs typeface="Arial"/>
              </a:rPr>
              <a:t>at </a:t>
            </a:r>
            <a:r>
              <a:rPr sz="1500" spc="-5" dirty="0">
                <a:latin typeface="Arial"/>
                <a:cs typeface="Arial"/>
              </a:rPr>
              <a:t>their natural</a:t>
            </a:r>
            <a:r>
              <a:rPr sz="1500" spc="55" dirty="0">
                <a:latin typeface="Arial"/>
                <a:cs typeface="Arial"/>
              </a:rPr>
              <a:t> </a:t>
            </a:r>
            <a:r>
              <a:rPr sz="1500" spc="-5" dirty="0">
                <a:latin typeface="Arial"/>
                <a:cs typeface="Arial"/>
              </a:rPr>
              <a:t>rates.</a:t>
            </a:r>
            <a:endParaRPr sz="1500" dirty="0">
              <a:latin typeface="Arial"/>
              <a:cs typeface="Arial"/>
            </a:endParaRPr>
          </a:p>
        </p:txBody>
      </p:sp>
      <p:sp>
        <p:nvSpPr>
          <p:cNvPr id="66" name="object 68"/>
          <p:cNvSpPr/>
          <p:nvPr/>
        </p:nvSpPr>
        <p:spPr>
          <a:xfrm>
            <a:off x="2571750" y="4289425"/>
            <a:ext cx="236854" cy="230504"/>
          </a:xfrm>
          <a:custGeom>
            <a:avLst/>
            <a:gdLst/>
            <a:ahLst/>
            <a:cxnLst/>
            <a:rect l="l" t="t" r="r" b="b"/>
            <a:pathLst>
              <a:path w="236855" h="230504">
                <a:moveTo>
                  <a:pt x="0" y="0"/>
                </a:moveTo>
                <a:lnTo>
                  <a:pt x="236600" y="230124"/>
                </a:lnTo>
              </a:path>
            </a:pathLst>
          </a:custGeom>
          <a:ln w="9525">
            <a:solidFill>
              <a:srgbClr val="000000"/>
            </a:solidFill>
          </a:ln>
        </p:spPr>
        <p:txBody>
          <a:bodyPr wrap="square" lIns="0" tIns="0" rIns="0" bIns="0" rtlCol="0"/>
          <a:lstStyle/>
          <a:p>
            <a:endParaRPr/>
          </a:p>
        </p:txBody>
      </p:sp>
      <p:sp>
        <p:nvSpPr>
          <p:cNvPr id="67" name="object 69"/>
          <p:cNvSpPr/>
          <p:nvPr/>
        </p:nvSpPr>
        <p:spPr>
          <a:xfrm>
            <a:off x="6165850" y="4287901"/>
            <a:ext cx="438150" cy="244475"/>
          </a:xfrm>
          <a:custGeom>
            <a:avLst/>
            <a:gdLst/>
            <a:ahLst/>
            <a:cxnLst/>
            <a:rect l="l" t="t" r="r" b="b"/>
            <a:pathLst>
              <a:path w="438150" h="244475">
                <a:moveTo>
                  <a:pt x="438150" y="0"/>
                </a:moveTo>
                <a:lnTo>
                  <a:pt x="0" y="244475"/>
                </a:lnTo>
              </a:path>
            </a:pathLst>
          </a:custGeom>
          <a:ln w="952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621835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According to Friedman and Phelps, the trade-off exists only in the short-run but not in the long-run. </a:t>
            </a:r>
          </a:p>
          <a:p>
            <a:pPr>
              <a:buFont typeface="Wingdings" panose="05000000000000000000" pitchFamily="2" charset="2"/>
              <a:buChar char="§"/>
            </a:pPr>
            <a:r>
              <a:rPr lang="en-IN" dirty="0" smtClean="0"/>
              <a:t>Policy makers can pursue expansionary monetary policy to lower unemployment but ultimately, unemployment returns to its natural rate and hence, more expansionary monetary policy leads only to higher inflation.</a:t>
            </a:r>
          </a:p>
          <a:p>
            <a:pPr>
              <a:buFont typeface="Wingdings" panose="05000000000000000000" pitchFamily="2" charset="2"/>
              <a:buChar char="§"/>
            </a:pPr>
            <a:r>
              <a:rPr lang="en-IN" dirty="0" smtClean="0"/>
              <a:t>Monetary Neutrality: The Classical proposition</a:t>
            </a:r>
            <a:endParaRPr lang="en-IN" dirty="0"/>
          </a:p>
          <a:p>
            <a:pPr lvl="1">
              <a:buFont typeface="Wingdings" panose="05000000000000000000" pitchFamily="2" charset="2"/>
              <a:buChar char="§"/>
            </a:pPr>
            <a:r>
              <a:rPr lang="en-IN" dirty="0" smtClean="0"/>
              <a:t>Monetary policy does not affect real output. There is no relationship between inflation and unemployment in the long-run. </a:t>
            </a:r>
          </a:p>
          <a:p>
            <a:pPr lvl="1">
              <a:buFont typeface="Wingdings" panose="05000000000000000000" pitchFamily="2" charset="2"/>
              <a:buChar char="§"/>
            </a:pPr>
            <a:r>
              <a:rPr lang="en-IN" dirty="0" smtClean="0"/>
              <a:t>Unemployment does not depend on money growth and inflation in the long-run </a:t>
            </a:r>
          </a:p>
        </p:txBody>
      </p:sp>
    </p:spTree>
    <p:extLst>
      <p:ext uri="{BB962C8B-B14F-4D97-AF65-F5344CB8AC3E}">
        <p14:creationId xmlns:p14="http://schemas.microsoft.com/office/powerpoint/2010/main" val="3069619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400" dirty="0">
                <a:solidFill>
                  <a:prstClr val="black">
                    <a:lumMod val="95000"/>
                    <a:lumOff val="5000"/>
                  </a:prstClr>
                </a:solidFill>
              </a:rPr>
              <a:t>Shift in the Phillips Curve: Role of </a:t>
            </a:r>
            <a:r>
              <a:rPr lang="en-IN" sz="5400" dirty="0" smtClean="0">
                <a:solidFill>
                  <a:prstClr val="black">
                    <a:lumMod val="95000"/>
                    <a:lumOff val="5000"/>
                  </a:prstClr>
                </a:solidFill>
              </a:rPr>
              <a:t>Supply Shock</a:t>
            </a:r>
            <a:r>
              <a:rPr lang="en-IN" sz="5400" dirty="0"/>
              <a:t/>
            </a:r>
            <a:br>
              <a:rPr lang="en-IN" sz="5400"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dirty="0" smtClean="0"/>
                  <a:t>In 1968,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ea typeface="Cambria Math" panose="02040503050406030204" pitchFamily="18" charset="0"/>
                          </a:rPr>
                          <m:t>𝜋</m:t>
                        </m:r>
                      </m:e>
                      <m:sup>
                        <m:r>
                          <a:rPr lang="en-IN" i="1">
                            <a:latin typeface="Cambria Math" panose="02040503050406030204" pitchFamily="18" charset="0"/>
                          </a:rPr>
                          <m:t>𝑒</m:t>
                        </m:r>
                      </m:sup>
                    </m:sSup>
                  </m:oMath>
                </a14:m>
                <a:r>
                  <a:rPr lang="en-IN" dirty="0" smtClean="0"/>
                  <a:t> was treated as a factor to shift the Phillips Curve.</a:t>
                </a:r>
              </a:p>
              <a:p>
                <a:pPr>
                  <a:buFont typeface="Wingdings" panose="05000000000000000000" pitchFamily="2" charset="2"/>
                  <a:buChar char="§"/>
                </a:pPr>
                <a:r>
                  <a:rPr lang="en-IN" dirty="0" smtClean="0"/>
                  <a:t>In 1974, OPEC supply shock came up. </a:t>
                </a:r>
              </a:p>
              <a:p>
                <a:pPr>
                  <a:buFont typeface="Wingdings" panose="05000000000000000000" pitchFamily="2" charset="2"/>
                  <a:buChar char="§"/>
                </a:pPr>
                <a:r>
                  <a:rPr lang="en-IN" dirty="0" smtClean="0"/>
                  <a:t>Supply shock reduces the output at any given price level </a:t>
                </a:r>
              </a:p>
              <a:p>
                <a:pPr marL="0" indent="0">
                  <a:buNone/>
                </a:pPr>
                <a:r>
                  <a:rPr lang="en-IN" dirty="0" smtClean="0"/>
                  <a:t>					(Stagflation) </a:t>
                </a:r>
              </a:p>
              <a:p>
                <a:pPr>
                  <a:buFont typeface="Wingdings" panose="05000000000000000000" pitchFamily="2" charset="2"/>
                  <a:buChar char="§"/>
                </a:pPr>
                <a:r>
                  <a:rPr lang="en-IN" dirty="0" smtClean="0"/>
                  <a:t>There is a policy dilemma in this case. </a:t>
                </a:r>
              </a:p>
              <a:p>
                <a:pPr lvl="1">
                  <a:buFont typeface="Wingdings" panose="05000000000000000000" pitchFamily="2" charset="2"/>
                  <a:buChar char="§"/>
                </a:pPr>
                <a:r>
                  <a:rPr lang="en-IN" dirty="0" smtClean="0"/>
                  <a:t>Rise in AD to lower unemployment causes inflation to rise. </a:t>
                </a:r>
              </a:p>
              <a:p>
                <a:pPr marL="128016" lvl="1" indent="0">
                  <a:buNone/>
                </a:pPr>
                <a:r>
                  <a:rPr lang="en-IN" dirty="0"/>
                  <a:t> </a:t>
                </a:r>
                <a:r>
                  <a:rPr lang="en-IN" dirty="0" smtClean="0"/>
                  <a:t>  Fall in AD to reduce inflation will cause unemployment to rise. </a:t>
                </a:r>
                <a:endParaRPr lang="en-IN" dirty="0"/>
              </a:p>
              <a:p>
                <a:pPr lvl="1">
                  <a:buFont typeface="Wingdings" panose="05000000000000000000" pitchFamily="2" charset="2"/>
                  <a:buChar char="§"/>
                </a:pPr>
                <a:r>
                  <a:rPr lang="en-IN" dirty="0" smtClean="0"/>
                  <a:t>In this case, we have to live with higher inflation  with a given rate </a:t>
                </a:r>
              </a:p>
              <a:p>
                <a:pPr marL="128016" lvl="1" indent="0">
                  <a:buNone/>
                </a:pPr>
                <a:r>
                  <a:rPr lang="en-IN" dirty="0" smtClean="0"/>
                  <a:t>   of unemployment or higher unemployment with a given rate of </a:t>
                </a:r>
              </a:p>
              <a:p>
                <a:pPr marL="128016" lvl="1" indent="0">
                  <a:buNone/>
                </a:pPr>
                <a:r>
                  <a:rPr lang="en-IN" dirty="0" smtClean="0"/>
                  <a:t>   inflation or a combination of the two (higher inflation and higher unemployment)</a:t>
                </a:r>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29" t="-1818"/>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7781245" y="2727960"/>
            <a:ext cx="2855653" cy="2878621"/>
          </a:xfrm>
          <a:prstGeom prst="rect">
            <a:avLst/>
          </a:prstGeom>
        </p:spPr>
      </p:pic>
    </p:spTree>
    <p:extLst>
      <p:ext uri="{BB962C8B-B14F-4D97-AF65-F5344CB8AC3E}">
        <p14:creationId xmlns:p14="http://schemas.microsoft.com/office/powerpoint/2010/main" val="1928167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7747" y="727789"/>
            <a:ext cx="9116008" cy="5943600"/>
          </a:xfrm>
          <a:prstGeom prst="rect">
            <a:avLst/>
          </a:prstGeom>
        </p:spPr>
      </p:pic>
    </p:spTree>
    <p:extLst>
      <p:ext uri="{BB962C8B-B14F-4D97-AF65-F5344CB8AC3E}">
        <p14:creationId xmlns:p14="http://schemas.microsoft.com/office/powerpoint/2010/main" val="2926238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1C0FD9-2C5C-41F8-B55B-4988AFBA99A4}"/>
                  </a:ext>
                </a:extLst>
              </p:cNvPr>
              <p:cNvSpPr txBox="1"/>
              <p:nvPr/>
            </p:nvSpPr>
            <p:spPr>
              <a:xfrm>
                <a:off x="323851" y="282476"/>
                <a:ext cx="10848974" cy="65556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ea typeface="+mn-ea"/>
                    <a:cs typeface="+mn-cs"/>
                  </a:rPr>
                  <a:t>Disinflation and Sacrifice Ratio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If   </a:t>
                </a:r>
                <a14:m>
                  <m:oMath xmlns:m="http://schemas.openxmlformats.org/officeDocument/2006/math">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e>
                      <m:sup>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sSup>
                  </m:oMath>
                </a14:m>
                <a:r>
                  <a:rPr kumimoji="0" lang="en-US" sz="1800" b="0" i="0" u="none" strike="noStrike" kern="1200" cap="none" spc="0" normalizeH="0" baseline="0" noProof="0" dirty="0">
                    <a:ln>
                      <a:noFill/>
                    </a:ln>
                    <a:solidFill>
                      <a:prstClr val="black"/>
                    </a:solidFill>
                    <a:effectLst/>
                    <a:uLnTx/>
                    <a:uFillTx/>
                    <a:ea typeface="+mn-ea"/>
                    <a:cs typeface="+mn-cs"/>
                  </a:rPr>
                  <a:t>,   </a:t>
                </a:r>
                <a:endParaRPr lang="en-US"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oMath>
                </a14:m>
                <a:r>
                  <a:rPr kumimoji="0" lang="en-US" sz="1800" b="0" i="0" u="none" strike="noStrike" kern="1200" cap="none" spc="0" normalizeH="0" baseline="0" noProof="0" dirty="0" smtClean="0">
                    <a:ln>
                      <a:noFill/>
                    </a:ln>
                    <a:solidFill>
                      <a:prstClr val="black"/>
                    </a:solidFill>
                    <a:effectLst/>
                    <a:uLnTx/>
                    <a:uFillTx/>
                    <a:ea typeface="+mn-ea"/>
                    <a:cs typeface="+mn-cs"/>
                  </a:rPr>
                  <a:t> </a:t>
                </a:r>
                <a:r>
                  <a:rPr kumimoji="0" lang="en-US" sz="1800" b="0" i="0" u="none" strike="noStrike" kern="1200" cap="none" spc="0" normalizeH="0" baseline="0" noProof="0" dirty="0">
                    <a:ln>
                      <a:noFill/>
                    </a:ln>
                    <a:solidFill>
                      <a:prstClr val="black"/>
                    </a:solidFill>
                    <a:effectLst/>
                    <a:uLnTx/>
                    <a:uFillTx/>
                    <a:ea typeface="+mn-ea"/>
                    <a:cs typeface="+mn-cs"/>
                  </a:rPr>
                  <a:t>6</a:t>
                </a:r>
                <a:r>
                  <a:rPr kumimoji="0" lang="en-US" sz="1800" b="0" i="0" u="none" strike="noStrike" kern="1200" cap="none" spc="0" normalizeH="0" baseline="0" noProof="0" dirty="0" smtClean="0">
                    <a:ln>
                      <a:noFill/>
                    </a:ln>
                    <a:solidFill>
                      <a:prstClr val="black"/>
                    </a:solidFill>
                    <a:effectLst/>
                    <a:uLnTx/>
                    <a:uFillTx/>
                    <a:ea typeface="+mn-ea"/>
                    <a:cs typeface="+mn-cs"/>
                  </a:rPr>
                  <a:t>%,</a:t>
                </a:r>
              </a:p>
              <a:p>
                <a:pPr lvl="0" defTabSz="914400">
                  <a:defRPr/>
                </a:pPr>
                <a:r>
                  <a:rPr lang="en-US" dirty="0" smtClean="0">
                    <a:solidFill>
                      <a:prstClr val="black"/>
                    </a:solidFill>
                  </a:rPr>
                  <a:t>    T</a:t>
                </a:r>
                <a:r>
                  <a:rPr kumimoji="0" lang="en-US" sz="1800" b="0" i="0" u="none" strike="noStrike" kern="1200" cap="none" spc="0" normalizeH="0" baseline="0" noProof="0" dirty="0" err="1" smtClean="0">
                    <a:ln>
                      <a:noFill/>
                    </a:ln>
                    <a:solidFill>
                      <a:prstClr val="black"/>
                    </a:solidFill>
                    <a:effectLst/>
                    <a:uLnTx/>
                    <a:uFillTx/>
                    <a:ea typeface="+mn-ea"/>
                    <a:cs typeface="+mn-cs"/>
                  </a:rPr>
                  <a:t>arget</a:t>
                </a:r>
                <a:r>
                  <a:rPr kumimoji="0" lang="en-US" sz="1800" b="0" i="0" u="none" strike="noStrike" kern="1200" cap="none" spc="0" normalizeH="0" baseline="0" noProof="0" dirty="0" smtClean="0">
                    <a:ln>
                      <a:noFill/>
                    </a:ln>
                    <a:solidFill>
                      <a:prstClr val="black"/>
                    </a:solidFill>
                    <a:effectLst/>
                    <a:uLnTx/>
                    <a:uFillTx/>
                    <a:ea typeface="+mn-ea"/>
                    <a:cs typeface="+mn-cs"/>
                  </a:rPr>
                  <a:t> </a:t>
                </a:r>
                <a14:m>
                  <m:oMath xmlns:m="http://schemas.openxmlformats.org/officeDocument/2006/math">
                    <m:r>
                      <a:rPr lang="en-US" i="1">
                        <a:solidFill>
                          <a:prstClr val="black"/>
                        </a:solidFill>
                        <a:latin typeface="Cambria Math" panose="02040503050406030204" pitchFamily="18" charset="0"/>
                        <a:ea typeface="Cambria Math" panose="02040503050406030204" pitchFamily="18" charset="0"/>
                      </a:rPr>
                      <m:t>𝜇</m:t>
                    </m:r>
                    <m:r>
                      <a:rPr lang="en-IN" b="0" i="1" smtClean="0">
                        <a:solidFill>
                          <a:prstClr val="black"/>
                        </a:solidFill>
                        <a:latin typeface="Cambria Math" panose="02040503050406030204" pitchFamily="18" charset="0"/>
                        <a:ea typeface="Cambria Math" panose="02040503050406030204" pitchFamily="18" charset="0"/>
                      </a:rPr>
                      <m:t>=</m:t>
                    </m:r>
                    <m:r>
                      <a:rPr lang="en-IN" b="0" i="0" smtClean="0">
                        <a:solidFill>
                          <a:prstClr val="black"/>
                        </a:solidFill>
                        <a:latin typeface="Cambria Math" panose="02040503050406030204" pitchFamily="18" charset="0"/>
                        <a:ea typeface="Cambria Math" panose="02040503050406030204" pitchFamily="18" charset="0"/>
                      </a:rPr>
                      <m:t> </m:t>
                    </m:r>
                  </m:oMath>
                </a14:m>
                <a:r>
                  <a:rPr kumimoji="0" lang="en-US" sz="1800" b="0" i="0" u="none" strike="noStrike" kern="1200" cap="none" spc="0" normalizeH="0" baseline="0" noProof="0" dirty="0" smtClean="0">
                    <a:ln>
                      <a:noFill/>
                    </a:ln>
                    <a:solidFill>
                      <a:prstClr val="black"/>
                    </a:solidFill>
                    <a:effectLst/>
                    <a:uLnTx/>
                    <a:uFillTx/>
                    <a:ea typeface="+mn-ea"/>
                    <a:cs typeface="+mn-cs"/>
                  </a:rPr>
                  <a:t>2%</a:t>
                </a:r>
              </a:p>
              <a:p>
                <a:pPr lvl="0" defTabSz="914400">
                  <a:defRPr/>
                </a:pPr>
                <a:r>
                  <a:rPr kumimoji="0" lang="en-US" sz="1800" b="0" i="0" u="none" strike="noStrike" kern="1200" cap="none" spc="0" normalizeH="0" baseline="0" noProof="0" dirty="0" smtClean="0">
                    <a:ln>
                      <a:noFill/>
                    </a:ln>
                    <a:solidFill>
                      <a:prstClr val="black"/>
                    </a:solidFill>
                    <a:effectLst/>
                    <a:uLnTx/>
                    <a:uFillTx/>
                    <a:ea typeface="+mn-ea"/>
                    <a:cs typeface="+mn-cs"/>
                  </a:rPr>
                  <a:t>Following</a:t>
                </a:r>
                <a:r>
                  <a:rPr kumimoji="0" lang="en-US" sz="1800" b="0" i="0" u="none" strike="noStrike" kern="1200" cap="none" spc="0" normalizeH="0" noProof="0" dirty="0" smtClean="0">
                    <a:ln>
                      <a:noFill/>
                    </a:ln>
                    <a:solidFill>
                      <a:prstClr val="black"/>
                    </a:solidFill>
                    <a:effectLst/>
                    <a:uLnTx/>
                    <a:uFillTx/>
                    <a:ea typeface="+mn-ea"/>
                    <a:cs typeface="+mn-cs"/>
                  </a:rPr>
                  <a:t> </a:t>
                </a:r>
                <a:r>
                  <a:rPr kumimoji="0" lang="en-US" sz="1800" b="0" i="0" u="none" strike="noStrike" kern="1200" cap="none" spc="0" normalizeH="0" baseline="0" noProof="0" dirty="0" smtClean="0">
                    <a:ln>
                      <a:noFill/>
                    </a:ln>
                    <a:solidFill>
                      <a:prstClr val="black"/>
                    </a:solidFill>
                    <a:effectLst/>
                    <a:uLnTx/>
                    <a:uFillTx/>
                    <a:ea typeface="+mn-ea"/>
                    <a:cs typeface="+mn-cs"/>
                  </a:rPr>
                  <a:t>Phillips curve, one can state that if </a:t>
                </a:r>
                <a:r>
                  <a:rPr kumimoji="0" lang="en-US" sz="1800" b="0" i="0" u="none" strike="noStrike" kern="1200" cap="none" spc="0" normalizeH="0" baseline="0" noProof="0" dirty="0">
                    <a:ln>
                      <a:noFill/>
                    </a:ln>
                    <a:solidFill>
                      <a:prstClr val="black"/>
                    </a:solidFill>
                    <a:effectLst/>
                    <a:uLnTx/>
                    <a:uFillTx/>
                    <a:ea typeface="+mn-ea"/>
                    <a:cs typeface="+mn-cs"/>
                  </a:rPr>
                  <a:t>we have to reach the target inflation then we have to increase the unemployment </a:t>
                </a:r>
                <a:r>
                  <a:rPr kumimoji="0" lang="en-US" sz="1800" b="0" i="0" u="none" strike="noStrike" kern="1200" cap="none" spc="0" normalizeH="0" baseline="0" noProof="0" dirty="0" smtClean="0">
                    <a:ln>
                      <a:noFill/>
                    </a:ln>
                    <a:solidFill>
                      <a:prstClr val="black"/>
                    </a:solidFill>
                    <a:effectLst/>
                    <a:uLnTx/>
                    <a:uFillTx/>
                    <a:ea typeface="+mn-ea"/>
                    <a:cs typeface="+mn-cs"/>
                  </a:rPr>
                  <a:t>rate</a:t>
                </a:r>
                <a:r>
                  <a:rPr kumimoji="0" lang="en-US" sz="1800" b="0" i="0" u="none" strike="noStrike" kern="1200" cap="none" spc="0" normalizeH="0" noProof="0" dirty="0" smtClean="0">
                    <a:ln>
                      <a:noFill/>
                    </a:ln>
                    <a:solidFill>
                      <a:prstClr val="black"/>
                    </a:solidFill>
                    <a:effectLst/>
                    <a:uLnTx/>
                    <a:uFillTx/>
                    <a:ea typeface="+mn-ea"/>
                    <a:cs typeface="+mn-cs"/>
                  </a:rPr>
                  <a:t> and decrease output unless there is beneficial supply shock</a:t>
                </a:r>
                <a:r>
                  <a:rPr kumimoji="0" lang="en-US" sz="1800" b="0" i="0" u="none" strike="noStrike" kern="1200" cap="none" spc="0" normalizeH="0" baseline="0" noProof="0" dirty="0" smtClean="0">
                    <a:ln>
                      <a:noFill/>
                    </a:ln>
                    <a:solidFill>
                      <a:prstClr val="black"/>
                    </a:solidFill>
                    <a:effectLst/>
                    <a:uLnTx/>
                    <a:uFillTx/>
                    <a:ea typeface="+mn-ea"/>
                    <a:cs typeface="+mn-cs"/>
                  </a:rPr>
                  <a:t>.</a:t>
                </a:r>
                <a:endParaRPr kumimoji="0" lang="en-US" sz="18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ea typeface="+mn-ea"/>
                    <a:cs typeface="+mn-cs"/>
                  </a:rPr>
                  <a:t>Is this </a:t>
                </a:r>
                <a:r>
                  <a:rPr kumimoji="0" lang="en-US" sz="1800" b="1" i="0" u="none" strike="noStrike" kern="1200" cap="none" spc="0" normalizeH="0" baseline="0" noProof="0" dirty="0">
                    <a:ln>
                      <a:noFill/>
                    </a:ln>
                    <a:solidFill>
                      <a:prstClr val="black"/>
                    </a:solidFill>
                    <a:effectLst/>
                    <a:uLnTx/>
                    <a:uFillTx/>
                    <a:ea typeface="+mn-ea"/>
                    <a:cs typeface="+mn-cs"/>
                  </a:rPr>
                  <a:t>acceptable?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ea typeface="+mn-ea"/>
                    <a:cs typeface="+mn-cs"/>
                  </a:rPr>
                  <a:t>The sacrifice ratio is an economic ratio that measures the effect of rising and falling inflation on a country's total  production and output. </a:t>
                </a:r>
                <a:endParaRPr kumimoji="0" lang="en-US" sz="1800" b="0" i="0" u="none" strike="noStrike" kern="1200" cap="none" spc="0" normalizeH="0" baseline="0" noProof="0" dirty="0" smtClean="0">
                  <a:ln>
                    <a:noFill/>
                  </a:ln>
                  <a:solidFill>
                    <a:prstClr val="black"/>
                  </a:solidFill>
                  <a:effectLst/>
                  <a:uLnTx/>
                  <a:uFillTx/>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ea typeface="+mn-ea"/>
                    <a:cs typeface="+mn-cs"/>
                  </a:rPr>
                  <a:t>Costs are </a:t>
                </a:r>
                <a:r>
                  <a:rPr kumimoji="0" lang="en-US" sz="1800" b="0" i="0" u="none" strike="noStrike" kern="1200" cap="none" spc="0" normalizeH="0" baseline="0" noProof="0" dirty="0">
                    <a:ln>
                      <a:noFill/>
                    </a:ln>
                    <a:solidFill>
                      <a:prstClr val="black"/>
                    </a:solidFill>
                    <a:effectLst/>
                    <a:uLnTx/>
                    <a:uFillTx/>
                    <a:ea typeface="+mn-ea"/>
                    <a:cs typeface="+mn-cs"/>
                  </a:rPr>
                  <a:t>associated with the slowing of economic output in response to a drop in  inflation. </a:t>
                </a:r>
                <a:endParaRPr kumimoji="0" lang="en-US" sz="1800" b="0" i="0" u="none" strike="noStrike" kern="1200" cap="none" spc="0" normalizeH="0" baseline="0" noProof="0" dirty="0" smtClean="0">
                  <a:ln>
                    <a:noFill/>
                  </a:ln>
                  <a:solidFill>
                    <a:prstClr val="black"/>
                  </a:solidFill>
                  <a:effectLst/>
                  <a:uLnTx/>
                  <a:uFillTx/>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prstClr val="black"/>
                    </a:solidFill>
                  </a:rPr>
                  <a:t>The cost of output reduction is to be compared with the benefits of lowering inflation. </a:t>
                </a:r>
                <a:endParaRPr kumimoji="0" lang="en-US" sz="1800" b="0" i="0" u="none" strike="noStrike" kern="1200" cap="none" spc="0" normalizeH="0" baseline="0" noProof="0" dirty="0">
                  <a:ln>
                    <a:noFill/>
                  </a:ln>
                  <a:solidFill>
                    <a:prstClr val="black"/>
                  </a:solidFill>
                  <a:effectLst/>
                  <a:uLnTx/>
                  <a:uFillTx/>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ea typeface="+mn-ea"/>
                    <a:cs typeface="+mn-cs"/>
                  </a:rPr>
                  <a:t>When prices fall, companies are less incentivized to produce goods and may cut back on production.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ea typeface="+mn-ea"/>
                    <a:cs typeface="+mn-cs"/>
                  </a:rPr>
                  <a:t>The Sacrifice ratio in terms of output: % of a year’s real output foregone for reducing inflation by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endParaRPr>
              </a:p>
              <a:p>
                <a:pPr>
                  <a:defRPr/>
                </a:pPr>
                <a:r>
                  <a:rPr lang="en-US" b="1" i="1" dirty="0">
                    <a:solidFill>
                      <a:srgbClr val="111111"/>
                    </a:solidFill>
                    <a:effectLst/>
                  </a:rPr>
                  <a:t>Sacrifice Ratio </a:t>
                </a:r>
                <a:r>
                  <a:rPr lang="en-US" b="0" i="1" dirty="0">
                    <a:solidFill>
                      <a:srgbClr val="111111"/>
                    </a:solidFill>
                    <a:effectLst/>
                  </a:rPr>
                  <a:t>= Dollar Cost of Production Losses/Percentage Change in </a:t>
                </a:r>
                <a:r>
                  <a:rPr lang="en-US" b="0" i="1" dirty="0" smtClean="0">
                    <a:solidFill>
                      <a:srgbClr val="111111"/>
                    </a:solidFill>
                    <a:effectLst/>
                  </a:rPr>
                  <a:t>Inflation</a:t>
                </a:r>
              </a:p>
              <a:p>
                <a:pPr marL="285750" indent="-285750">
                  <a:buFont typeface="Arial" panose="020B0604020202020204" pitchFamily="34" charset="0"/>
                  <a:buChar char="•"/>
                  <a:defRPr/>
                </a:pPr>
                <a:r>
                  <a:rPr lang="en-US" dirty="0">
                    <a:solidFill>
                      <a:prstClr val="black"/>
                    </a:solidFill>
                  </a:rPr>
                  <a:t>A typical ratio is 5 : 1. </a:t>
                </a:r>
              </a:p>
              <a:p>
                <a:pPr marL="285750" indent="-285750">
                  <a:buFont typeface="Arial" panose="020B0604020202020204" pitchFamily="34" charset="0"/>
                  <a:buChar char="•"/>
                  <a:defRPr/>
                </a:pPr>
                <a:r>
                  <a:rPr kumimoji="0" lang="en-US" sz="1800" b="0" i="0" u="none" strike="noStrike" kern="1200" cap="none" spc="0" normalizeH="0" baseline="0" noProof="0" dirty="0" smtClean="0">
                    <a:ln>
                      <a:noFill/>
                    </a:ln>
                    <a:solidFill>
                      <a:prstClr val="black"/>
                    </a:solidFill>
                    <a:effectLst/>
                    <a:uLnTx/>
                    <a:uFillTx/>
                    <a:ea typeface="+mn-ea"/>
                    <a:cs typeface="+mn-cs"/>
                  </a:rPr>
                  <a:t>Sacrifice Ratio in terms of unemployment: </a:t>
                </a:r>
                <a:r>
                  <a:rPr kumimoji="0" lang="en-US" sz="1800" b="0" i="0" u="none" strike="noStrike" kern="1200" cap="none" spc="0" normalizeH="0" baseline="0" noProof="0" dirty="0" err="1" smtClean="0">
                    <a:ln>
                      <a:noFill/>
                    </a:ln>
                    <a:solidFill>
                      <a:prstClr val="black"/>
                    </a:solidFill>
                    <a:effectLst/>
                    <a:uLnTx/>
                    <a:uFillTx/>
                    <a:ea typeface="+mn-ea"/>
                    <a:cs typeface="+mn-cs"/>
                  </a:rPr>
                  <a:t>Okun’s</a:t>
                </a:r>
                <a:r>
                  <a:rPr kumimoji="0" lang="en-US" sz="1800" b="0" i="0" u="none" strike="noStrike" kern="1200" cap="none" spc="0" normalizeH="0" baseline="0" noProof="0" dirty="0" smtClean="0">
                    <a:ln>
                      <a:noFill/>
                    </a:ln>
                    <a:solidFill>
                      <a:prstClr val="black"/>
                    </a:solidFill>
                    <a:effectLst/>
                    <a:uLnTx/>
                    <a:uFillTx/>
                    <a:ea typeface="+mn-ea"/>
                    <a:cs typeface="+mn-cs"/>
                  </a:rPr>
                  <a:t> Law (1% point change in unemployment leads to 2% point</a:t>
                </a:r>
                <a:r>
                  <a:rPr kumimoji="0" lang="en-US" sz="1800" b="0" i="0" u="none" strike="noStrike" kern="1200" cap="none" spc="0" normalizeH="0" noProof="0" dirty="0" smtClean="0">
                    <a:ln>
                      <a:noFill/>
                    </a:ln>
                    <a:solidFill>
                      <a:prstClr val="black"/>
                    </a:solidFill>
                    <a:effectLst/>
                    <a:uLnTx/>
                    <a:uFillTx/>
                    <a:ea typeface="+mn-ea"/>
                    <a:cs typeface="+mn-cs"/>
                  </a:rPr>
                  <a:t> change in GDP)</a:t>
                </a:r>
              </a:p>
              <a:p>
                <a:pPr marL="285750" indent="-285750">
                  <a:buFont typeface="Arial" panose="020B0604020202020204" pitchFamily="34" charset="0"/>
                  <a:buChar char="•"/>
                  <a:defRPr/>
                </a:pPr>
                <a:r>
                  <a:rPr lang="en-US" baseline="0" dirty="0" smtClean="0">
                    <a:solidFill>
                      <a:prstClr val="black"/>
                    </a:solidFill>
                  </a:rPr>
                  <a:t>Hence,</a:t>
                </a:r>
                <a:r>
                  <a:rPr lang="en-US" dirty="0" smtClean="0">
                    <a:solidFill>
                      <a:prstClr val="black"/>
                    </a:solidFill>
                  </a:rPr>
                  <a:t> reducing inflation by 1% requires 2.5% point cyclical unemployment. </a:t>
                </a:r>
                <a:endParaRPr kumimoji="0" lang="en-US" sz="18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ea typeface="+mn-ea"/>
                  <a:cs typeface="+mn-cs"/>
                </a:endParaRPr>
              </a:p>
            </p:txBody>
          </p:sp>
        </mc:Choice>
        <mc:Fallback xmlns="">
          <p:sp>
            <p:nvSpPr>
              <p:cNvPr id="7" name="TextBox 6">
                <a:extLst>
                  <a:ext uri="{FF2B5EF4-FFF2-40B4-BE49-F238E27FC236}">
                    <a16:creationId xmlns:a16="http://schemas.microsoft.com/office/drawing/2014/main" id="{941C0FD9-2C5C-41F8-B55B-4988AFBA99A4}"/>
                  </a:ext>
                </a:extLst>
              </p:cNvPr>
              <p:cNvSpPr txBox="1">
                <a:spLocks noRot="1" noChangeAspect="1" noMove="1" noResize="1" noEditPoints="1" noAdjustHandles="1" noChangeArrowheads="1" noChangeShapeType="1" noTextEdit="1"/>
              </p:cNvSpPr>
              <p:nvPr/>
            </p:nvSpPr>
            <p:spPr>
              <a:xfrm>
                <a:off x="323851" y="282476"/>
                <a:ext cx="10848974" cy="6555641"/>
              </a:xfrm>
              <a:prstGeom prst="rect">
                <a:avLst/>
              </a:prstGeom>
              <a:blipFill>
                <a:blip r:embed="rId2"/>
                <a:stretch>
                  <a:fillRect l="-843" t="-743"/>
                </a:stretch>
              </a:blipFill>
            </p:spPr>
            <p:txBody>
              <a:bodyPr/>
              <a:lstStyle/>
              <a:p>
                <a:r>
                  <a:rPr lang="en-IN">
                    <a:noFill/>
                  </a:rPr>
                  <a:t> </a:t>
                </a:r>
              </a:p>
            </p:txBody>
          </p:sp>
        </mc:Fallback>
      </mc:AlternateContent>
    </p:spTree>
    <p:extLst>
      <p:ext uri="{BB962C8B-B14F-4D97-AF65-F5344CB8AC3E}">
        <p14:creationId xmlns:p14="http://schemas.microsoft.com/office/powerpoint/2010/main" val="1471625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3FE6C0-55ED-4A98-AA8C-D50E3F9C7D48}"/>
                  </a:ext>
                </a:extLst>
              </p:cNvPr>
              <p:cNvSpPr>
                <a:spLocks noGrp="1"/>
              </p:cNvSpPr>
              <p:nvPr>
                <p:ph idx="1"/>
              </p:nvPr>
            </p:nvSpPr>
            <p:spPr>
              <a:xfrm>
                <a:off x="1024128" y="590550"/>
                <a:ext cx="5424297" cy="5718810"/>
              </a:xfrm>
            </p:spPr>
            <p:txBody>
              <a:bodyPr>
                <a:normAutofit fontScale="62500" lnSpcReduction="20000"/>
              </a:bodyPr>
              <a:lstStyle/>
              <a:p>
                <a:pPr algn="just">
                  <a:buFont typeface="Wingdings" panose="05000000000000000000" pitchFamily="2" charset="2"/>
                  <a:buChar char="Ø"/>
                </a:pPr>
                <a:r>
                  <a:rPr lang="en-IN" dirty="0" smtClean="0"/>
                  <a:t>The </a:t>
                </a:r>
                <a:r>
                  <a:rPr lang="en-IN" b="1" i="1" dirty="0"/>
                  <a:t>Phillips curve </a:t>
                </a:r>
                <a:r>
                  <a:rPr lang="en-IN" dirty="0" smtClean="0"/>
                  <a:t>presents an inverse </a:t>
                </a:r>
                <a:r>
                  <a:rPr lang="en-IN" dirty="0"/>
                  <a:t>relationship between the unemployment rate (U) and the inflation rate (</a:t>
                </a: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𝑃</m:t>
                        </m:r>
                      </m:e>
                    </m:acc>
                    <m:r>
                      <a:rPr lang="en-IN" b="0" i="1" smtClean="0">
                        <a:latin typeface="Cambria Math" panose="02040503050406030204" pitchFamily="18" charset="0"/>
                      </a:rPr>
                      <m:t>)</m:t>
                    </m:r>
                    <m:r>
                      <a:rPr lang="en-IN" b="0" i="0" smtClean="0">
                        <a:latin typeface="Cambria Math" panose="02040503050406030204" pitchFamily="18" charset="0"/>
                      </a:rPr>
                      <m:t> (</m:t>
                    </m:r>
                  </m:oMath>
                </a14:m>
                <a:r>
                  <a:rPr lang="en-IN" dirty="0" smtClean="0"/>
                  <a:t>Fig1)</a:t>
                </a:r>
              </a:p>
              <a:p>
                <a:pPr algn="just">
                  <a:buFont typeface="Wingdings" panose="05000000000000000000" pitchFamily="2" charset="2"/>
                  <a:buChar char="Ø"/>
                </a:pPr>
                <a:r>
                  <a:rPr lang="en-IN" dirty="0" smtClean="0"/>
                  <a:t>The policy makers use monetary and fiscal policies to enhance aggregate Demand (AD).</a:t>
                </a:r>
              </a:p>
              <a:p>
                <a:pPr algn="just">
                  <a:buFont typeface="Wingdings" panose="05000000000000000000" pitchFamily="2" charset="2"/>
                  <a:buChar char="Ø"/>
                </a:pPr>
                <a:r>
                  <a:rPr lang="en-IN" dirty="0" smtClean="0"/>
                  <a:t>This leads to shift in the AD curve rightward on the short-run supply (AS) curve  leading to increase in Y and P. </a:t>
                </a:r>
              </a:p>
              <a:p>
                <a:pPr algn="just">
                  <a:buFont typeface="Wingdings" panose="05000000000000000000" pitchFamily="2" charset="2"/>
                  <a:buChar char="Ø"/>
                </a:pPr>
                <a14:m>
                  <m:oMath xmlns:m="http://schemas.openxmlformats.org/officeDocument/2006/math">
                    <m:r>
                      <a:rPr lang="en-IN" i="1" dirty="0" smtClean="0">
                        <a:latin typeface="Cambria Math" panose="02040503050406030204" pitchFamily="18" charset="0"/>
                      </a:rPr>
                      <m:t>𝐻𝑖𝑔h𝑒𝑟</m:t>
                    </m:r>
                    <m:r>
                      <a:rPr lang="en-IN" i="1" dirty="0" smtClean="0">
                        <a:latin typeface="Cambria Math" panose="02040503050406030204" pitchFamily="18" charset="0"/>
                      </a:rPr>
                      <m:t> </m:t>
                    </m:r>
                    <m:r>
                      <a:rPr lang="en-IN" i="1" dirty="0" smtClean="0">
                        <a:latin typeface="Cambria Math" panose="02040503050406030204" pitchFamily="18" charset="0"/>
                      </a:rPr>
                      <m:t>𝑜𝑢𝑡𝑝𝑢𝑡</m:t>
                    </m:r>
                    <m:r>
                      <a:rPr lang="en-IN" i="1" dirty="0" smtClean="0">
                        <a:latin typeface="Cambria Math" panose="02040503050406030204" pitchFamily="18" charset="0"/>
                      </a:rPr>
                      <m:t> </m:t>
                    </m:r>
                    <m:d>
                      <m:dPr>
                        <m:ctrlPr>
                          <a:rPr lang="en-IN" i="1" dirty="0" smtClean="0">
                            <a:latin typeface="Cambria Math" panose="02040503050406030204" pitchFamily="18" charset="0"/>
                          </a:rPr>
                        </m:ctrlPr>
                      </m:dPr>
                      <m:e>
                        <m:r>
                          <a:rPr lang="en-IN" i="1" dirty="0" smtClean="0">
                            <a:latin typeface="Cambria Math" panose="02040503050406030204" pitchFamily="18" charset="0"/>
                          </a:rPr>
                          <m:t>𝑌</m:t>
                        </m:r>
                      </m:e>
                    </m:d>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𝐿𝑜𝑤</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𝑢𝑛𝑒𝑚𝑝𝑙𝑜𝑦𝑚𝑒𝑛𝑡</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𝑎𝑠</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𝑓𝑖𝑟𝑚𝑠</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𝑛𝑒𝑒𝑑</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𝑚𝑜𝑟𝑒</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𝑙𝑎𝑏𝑜𝑢𝑟</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𝑡𝑜</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𝑝𝑟𝑜𝑑𝑢𝑐𝑒</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𝑚𝑜𝑟𝑒</m:t>
                    </m:r>
                    <m:r>
                      <a:rPr lang="en-IN" b="0" i="1" smtClean="0">
                        <a:latin typeface="Cambria Math" panose="02040503050406030204" pitchFamily="18" charset="0"/>
                        <a:ea typeface="Cambria Math" panose="02040503050406030204" pitchFamily="18" charset="0"/>
                      </a:rPr>
                      <m:t>. </m:t>
                    </m:r>
                  </m:oMath>
                </a14:m>
                <a:endParaRPr lang="en-IN" b="0" i="1" dirty="0" smtClean="0">
                  <a:latin typeface="Cambria Math" panose="02040503050406030204" pitchFamily="18" charset="0"/>
                  <a:ea typeface="Cambria Math" panose="02040503050406030204" pitchFamily="18" charset="0"/>
                </a:endParaRPr>
              </a:p>
              <a:p>
                <a:pPr algn="just">
                  <a:buFont typeface="Wingdings" panose="05000000000000000000" pitchFamily="2" charset="2"/>
                  <a:buChar char="Ø"/>
                </a:pPr>
                <a:r>
                  <a:rPr lang="en-IN" b="0" dirty="0" smtClean="0">
                    <a:ea typeface="Cambria Math" panose="02040503050406030204" pitchFamily="18" charset="0"/>
                  </a:rPr>
                  <a:t>Higher P given the previous period’s P leads to higher inflation. </a:t>
                </a:r>
              </a:p>
              <a:p>
                <a:pPr algn="just">
                  <a:buFont typeface="Wingdings" panose="05000000000000000000" pitchFamily="2" charset="2"/>
                  <a:buChar char="Ø"/>
                </a:pPr>
                <a:r>
                  <a:rPr lang="en-IN" dirty="0">
                    <a:ea typeface="Cambria Math" panose="02040503050406030204" pitchFamily="18" charset="0"/>
                  </a:rPr>
                  <a:t>H</a:t>
                </a:r>
                <a:r>
                  <a:rPr lang="en-IN" dirty="0" smtClean="0">
                    <a:ea typeface="Cambria Math" panose="02040503050406030204" pitchFamily="18" charset="0"/>
                  </a:rPr>
                  <a:t>ence, when the economy moves on the SR AS curve, unemployment decreases and inflation increases. </a:t>
                </a:r>
              </a:p>
              <a:p>
                <a:pPr algn="just">
                  <a:buFont typeface="Wingdings" panose="05000000000000000000" pitchFamily="2" charset="2"/>
                  <a:buChar char="Ø"/>
                </a:pPr>
                <a:r>
                  <a:rPr lang="en-IN" dirty="0">
                    <a:sym typeface="Wingdings" panose="05000000000000000000" pitchFamily="2" charset="2"/>
                  </a:rPr>
                  <a:t>Lower rates of unemployment can be achieved, but only at the cost of higher inflation rates</a:t>
                </a:r>
                <a:endParaRPr lang="en-IN" dirty="0"/>
              </a:p>
              <a:p>
                <a:pPr algn="just">
                  <a:buFont typeface="Wingdings" panose="05000000000000000000" pitchFamily="2" charset="2"/>
                  <a:buChar char="Ø"/>
                </a:pPr>
                <a:r>
                  <a:rPr lang="en-IN" dirty="0" smtClean="0">
                    <a:ea typeface="Cambria Math" panose="02040503050406030204" pitchFamily="18" charset="0"/>
                  </a:rPr>
                  <a:t>On the contrary, fall in AD causes unemployment to rise and inflation to fall.  </a:t>
                </a:r>
                <a:r>
                  <a:rPr lang="en-IN" b="0" dirty="0" smtClean="0">
                    <a:ea typeface="Cambria Math" panose="02040503050406030204" pitchFamily="18" charset="0"/>
                  </a:rPr>
                  <a:t> </a:t>
                </a:r>
                <a14:m>
                  <m:oMath xmlns:m="http://schemas.openxmlformats.org/officeDocument/2006/math">
                    <m:r>
                      <a:rPr lang="en-IN" b="0" i="1" smtClean="0">
                        <a:latin typeface="Cambria Math" panose="02040503050406030204" pitchFamily="18" charset="0"/>
                        <a:ea typeface="Cambria Math" panose="02040503050406030204" pitchFamily="18" charset="0"/>
                      </a:rPr>
                      <m:t> </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8C3FE6C0-55ED-4A98-AA8C-D50E3F9C7D48}"/>
                  </a:ext>
                </a:extLst>
              </p:cNvPr>
              <p:cNvSpPr>
                <a:spLocks noGrp="1" noRot="1" noChangeAspect="1" noMove="1" noResize="1" noEditPoints="1" noAdjustHandles="1" noChangeArrowheads="1" noChangeShapeType="1" noTextEdit="1"/>
              </p:cNvSpPr>
              <p:nvPr>
                <p:ph idx="1"/>
              </p:nvPr>
            </p:nvSpPr>
            <p:spPr>
              <a:xfrm>
                <a:off x="1024128" y="590550"/>
                <a:ext cx="5424297" cy="5718810"/>
              </a:xfrm>
              <a:blipFill>
                <a:blip r:embed="rId2"/>
                <a:stretch>
                  <a:fillRect l="-1011" t="-1173" r="-1124"/>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4B986FE-84CE-4CB6-9C3B-FDE060992B28}"/>
              </a:ext>
            </a:extLst>
          </p:cNvPr>
          <p:cNvSpPr txBox="1"/>
          <p:nvPr/>
        </p:nvSpPr>
        <p:spPr>
          <a:xfrm>
            <a:off x="7315200" y="4829264"/>
            <a:ext cx="4057650" cy="1200329"/>
          </a:xfrm>
          <a:prstGeom prst="rect">
            <a:avLst/>
          </a:prstGeom>
          <a:noFill/>
        </p:spPr>
        <p:txBody>
          <a:bodyPr wrap="square" rtlCol="0">
            <a:spAutoFit/>
          </a:bodyPr>
          <a:lstStyle/>
          <a:p>
            <a:r>
              <a:rPr lang="en-IN" dirty="0"/>
              <a:t>Figure </a:t>
            </a:r>
            <a:r>
              <a:rPr lang="en-IN" dirty="0" smtClean="0"/>
              <a:t>1: </a:t>
            </a:r>
            <a:r>
              <a:rPr lang="en-IN" dirty="0"/>
              <a:t>In the short run, an increase in the rate of growth in the money supply moves the economy from </a:t>
            </a:r>
            <a:r>
              <a:rPr lang="en-IN" dirty="0" err="1"/>
              <a:t>pt</a:t>
            </a:r>
            <a:r>
              <a:rPr lang="en-IN" dirty="0"/>
              <a:t> A to </a:t>
            </a:r>
            <a:r>
              <a:rPr lang="en-IN" dirty="0" err="1"/>
              <a:t>pt</a:t>
            </a:r>
            <a:r>
              <a:rPr lang="en-IN" dirty="0"/>
              <a:t> B</a:t>
            </a:r>
            <a:r>
              <a:rPr lang="en-IN" dirty="0">
                <a:sym typeface="Wingdings" panose="05000000000000000000" pitchFamily="2" charset="2"/>
              </a:rPr>
              <a:t> unemployment declines and inflation rises</a:t>
            </a:r>
            <a:endParaRPr lang="en-IN" dirty="0"/>
          </a:p>
        </p:txBody>
      </p:sp>
      <p:pic>
        <p:nvPicPr>
          <p:cNvPr id="5" name="Content Placeholder 4">
            <a:extLst>
              <a:ext uri="{FF2B5EF4-FFF2-40B4-BE49-F238E27FC236}">
                <a16:creationId xmlns:a16="http://schemas.microsoft.com/office/drawing/2014/main" id="{8DE192D1-A54C-436B-A6A4-7B8AC8D78F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087086" y="161925"/>
            <a:ext cx="4204317" cy="4565650"/>
          </a:xfrm>
          <a:prstGeom prst="rect">
            <a:avLst/>
          </a:prstGeom>
        </p:spPr>
      </p:pic>
    </p:spTree>
    <p:extLst>
      <p:ext uri="{BB962C8B-B14F-4D97-AF65-F5344CB8AC3E}">
        <p14:creationId xmlns:p14="http://schemas.microsoft.com/office/powerpoint/2010/main" val="3787916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lstStyle/>
          <a:p>
            <a:r>
              <a:rPr lang="en-IN" dirty="0"/>
              <a:t>1</a:t>
            </a:r>
            <a:r>
              <a:rPr lang="en-IN" dirty="0" smtClean="0"/>
              <a:t>% reduction in Inflation requires 5 % fall in real GDP.</a:t>
            </a:r>
          </a:p>
          <a:p>
            <a:r>
              <a:rPr lang="en-IN" dirty="0" smtClean="0"/>
              <a:t>4%</a:t>
            </a:r>
            <a:r>
              <a:rPr lang="en-IN" dirty="0"/>
              <a:t> reduction in Inflation requires </a:t>
            </a:r>
            <a:r>
              <a:rPr lang="en-IN" dirty="0" smtClean="0"/>
              <a:t>20 % </a:t>
            </a:r>
            <a:r>
              <a:rPr lang="en-IN" dirty="0"/>
              <a:t>fall in real GDP</a:t>
            </a:r>
            <a:r>
              <a:rPr lang="en-IN" dirty="0" smtClean="0"/>
              <a:t>.</a:t>
            </a:r>
          </a:p>
          <a:p>
            <a:r>
              <a:rPr lang="en-IN" dirty="0" smtClean="0"/>
              <a:t>Equivalently, 4% </a:t>
            </a:r>
            <a:r>
              <a:rPr lang="en-IN" dirty="0"/>
              <a:t>reduction in Inflation requires </a:t>
            </a:r>
            <a:r>
              <a:rPr lang="en-IN" dirty="0" smtClean="0"/>
              <a:t>10 % rise in cyclical unemployment. </a:t>
            </a:r>
          </a:p>
          <a:p>
            <a:r>
              <a:rPr lang="en-IN" dirty="0" smtClean="0"/>
              <a:t>The disinflation may take various forms.</a:t>
            </a:r>
          </a:p>
          <a:p>
            <a:r>
              <a:rPr lang="en-IN" dirty="0" smtClean="0"/>
              <a:t>Ex: Rapid Disinflation: Lowering output by 10% for 2 years.</a:t>
            </a:r>
          </a:p>
          <a:p>
            <a:r>
              <a:rPr lang="en-IN" dirty="0" smtClean="0"/>
              <a:t>Moderate  </a:t>
            </a:r>
            <a:r>
              <a:rPr lang="en-IN" dirty="0"/>
              <a:t>Disinflation: Lowering output by 5</a:t>
            </a:r>
            <a:r>
              <a:rPr lang="en-IN" dirty="0" smtClean="0"/>
              <a:t>% for 4 </a:t>
            </a:r>
            <a:r>
              <a:rPr lang="en-IN" dirty="0"/>
              <a:t>years</a:t>
            </a:r>
            <a:r>
              <a:rPr lang="en-IN" dirty="0" smtClean="0"/>
              <a:t>.</a:t>
            </a:r>
          </a:p>
          <a:p>
            <a:r>
              <a:rPr lang="en-IN" dirty="0" smtClean="0"/>
              <a:t>Gradual Disinflation</a:t>
            </a:r>
            <a:r>
              <a:rPr lang="en-IN" dirty="0"/>
              <a:t>: Lowering output by </a:t>
            </a:r>
            <a:r>
              <a:rPr lang="en-IN" dirty="0" smtClean="0"/>
              <a:t>2% for 10 </a:t>
            </a:r>
            <a:r>
              <a:rPr lang="en-IN" dirty="0"/>
              <a:t>years.</a:t>
            </a:r>
          </a:p>
          <a:p>
            <a:endParaRPr lang="en-IN" dirty="0"/>
          </a:p>
          <a:p>
            <a:endParaRPr lang="en-IN" dirty="0"/>
          </a:p>
        </p:txBody>
      </p:sp>
    </p:spTree>
    <p:extLst>
      <p:ext uri="{BB962C8B-B14F-4D97-AF65-F5344CB8AC3E}">
        <p14:creationId xmlns:p14="http://schemas.microsoft.com/office/powerpoint/2010/main" val="1121706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7CB5-9E10-4F43-B918-316CD8037FB8}"/>
              </a:ext>
            </a:extLst>
          </p:cNvPr>
          <p:cNvSpPr>
            <a:spLocks noGrp="1"/>
          </p:cNvSpPr>
          <p:nvPr>
            <p:ph type="title"/>
          </p:nvPr>
        </p:nvSpPr>
        <p:spPr/>
        <p:txBody>
          <a:bodyPr/>
          <a:lstStyle/>
          <a:p>
            <a:r>
              <a:rPr lang="en-IN" dirty="0" smtClean="0"/>
              <a:t>MORE on The </a:t>
            </a:r>
            <a:r>
              <a:rPr lang="en-IN" dirty="0"/>
              <a:t>Natural Rate Theory</a:t>
            </a:r>
          </a:p>
        </p:txBody>
      </p:sp>
      <p:sp>
        <p:nvSpPr>
          <p:cNvPr id="3" name="Content Placeholder 2">
            <a:extLst>
              <a:ext uri="{FF2B5EF4-FFF2-40B4-BE49-F238E27FC236}">
                <a16:creationId xmlns:a16="http://schemas.microsoft.com/office/drawing/2014/main" id="{44C4F7AA-18EF-4CD9-BDE5-9A7C9AE8292D}"/>
              </a:ext>
            </a:extLst>
          </p:cNvPr>
          <p:cNvSpPr>
            <a:spLocks noGrp="1"/>
          </p:cNvSpPr>
          <p:nvPr>
            <p:ph idx="1"/>
          </p:nvPr>
        </p:nvSpPr>
        <p:spPr/>
        <p:txBody>
          <a:bodyPr>
            <a:normAutofit lnSpcReduction="10000"/>
          </a:bodyPr>
          <a:lstStyle/>
          <a:p>
            <a:pPr algn="just"/>
            <a:r>
              <a:rPr lang="en-IN" b="1" i="1" dirty="0"/>
              <a:t>Short-run</a:t>
            </a:r>
            <a:r>
              <a:rPr lang="en-IN" dirty="0"/>
              <a:t> changes in the money supply are the primary </a:t>
            </a:r>
            <a:r>
              <a:rPr lang="en-IN" dirty="0" smtClean="0"/>
              <a:t>determinants </a:t>
            </a:r>
            <a:r>
              <a:rPr lang="en-IN" dirty="0"/>
              <a:t>of fluctuations in output and employment</a:t>
            </a:r>
          </a:p>
          <a:p>
            <a:pPr algn="just"/>
            <a:r>
              <a:rPr lang="en-IN" dirty="0"/>
              <a:t>However, </a:t>
            </a:r>
            <a:r>
              <a:rPr lang="en-IN" b="1" i="1" dirty="0"/>
              <a:t>real</a:t>
            </a:r>
            <a:r>
              <a:rPr lang="en-IN" i="1" dirty="0"/>
              <a:t> </a:t>
            </a:r>
            <a:r>
              <a:rPr lang="en-IN" dirty="0"/>
              <a:t>effects of changes in the money supply, can be determined in the long-run, with the help of real output and real employment</a:t>
            </a:r>
          </a:p>
          <a:p>
            <a:pPr algn="just"/>
            <a:r>
              <a:rPr lang="en-IN" dirty="0"/>
              <a:t>The basis of this proposition is </a:t>
            </a:r>
            <a:r>
              <a:rPr lang="en-IN" b="1" dirty="0"/>
              <a:t>Milton Friedman’s theory</a:t>
            </a:r>
            <a:r>
              <a:rPr lang="en-IN" dirty="0"/>
              <a:t> of the </a:t>
            </a:r>
            <a:r>
              <a:rPr lang="en-IN" b="1" i="1" dirty="0"/>
              <a:t>natural rates of unemployment and output</a:t>
            </a:r>
          </a:p>
          <a:p>
            <a:pPr algn="just"/>
            <a:r>
              <a:rPr lang="en-IN" dirty="0"/>
              <a:t>According to the natural rate theory, there exists an equilibrium level of output and an accompanying rate of unemployment determined by the supply of factors of production, technology, and institutions of the economy (i.e., determined by real factors). This is Friedman’s natural rate. </a:t>
            </a:r>
          </a:p>
          <a:p>
            <a:pPr algn="just"/>
            <a:r>
              <a:rPr lang="en-IN" dirty="0"/>
              <a:t>Equilibrating forces cause output and employment to return to its natural rate in the long-run</a:t>
            </a:r>
          </a:p>
        </p:txBody>
      </p:sp>
    </p:spTree>
    <p:extLst>
      <p:ext uri="{BB962C8B-B14F-4D97-AF65-F5344CB8AC3E}">
        <p14:creationId xmlns:p14="http://schemas.microsoft.com/office/powerpoint/2010/main" val="2654349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F135-0754-49DC-B44E-0189E8B195A5}"/>
              </a:ext>
            </a:extLst>
          </p:cNvPr>
          <p:cNvSpPr>
            <a:spLocks noGrp="1"/>
          </p:cNvSpPr>
          <p:nvPr>
            <p:ph type="title"/>
          </p:nvPr>
        </p:nvSpPr>
        <p:spPr>
          <a:xfrm>
            <a:off x="1024128" y="585216"/>
            <a:ext cx="9720072" cy="586359"/>
          </a:xfrm>
        </p:spPr>
        <p:txBody>
          <a:bodyPr>
            <a:normAutofit/>
          </a:bodyPr>
          <a:lstStyle/>
          <a:p>
            <a:r>
              <a:rPr lang="en-IN" sz="3600" dirty="0"/>
              <a:t>Figure 1: Natural rates of employment and output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22C2E4-0219-45A7-8FBC-D7BA53D12504}"/>
                  </a:ext>
                </a:extLst>
              </p:cNvPr>
              <p:cNvSpPr>
                <a:spLocks noGrp="1"/>
              </p:cNvSpPr>
              <p:nvPr>
                <p:ph idx="1"/>
              </p:nvPr>
            </p:nvSpPr>
            <p:spPr>
              <a:xfrm>
                <a:off x="1024128" y="1171575"/>
                <a:ext cx="4957571" cy="5137785"/>
              </a:xfrm>
            </p:spPr>
            <p:txBody>
              <a:bodyPr>
                <a:normAutofit lnSpcReduction="10000"/>
              </a:bodyPr>
              <a:lstStyle/>
              <a:p>
                <a:pPr algn="just"/>
                <a:r>
                  <a:rPr lang="en-IN" dirty="0"/>
                  <a:t>Part </a:t>
                </a:r>
                <a:r>
                  <a:rPr lang="en-IN" b="1" i="1" dirty="0"/>
                  <a:t>a</a:t>
                </a:r>
                <a:r>
                  <a:rPr lang="en-IN" dirty="0"/>
                  <a:t> of the figure is (labour demand schedule) marginal product of labour (MPN)</a:t>
                </a:r>
              </a:p>
              <a:p>
                <a:pPr algn="just"/>
                <a:r>
                  <a:rPr lang="en-IN" dirty="0"/>
                  <a:t>At N*, the natural rate of employment, </a:t>
                </a:r>
                <a:r>
                  <a:rPr lang="en-IN" dirty="0" err="1"/>
                  <a:t>labor</a:t>
                </a:r>
                <a:r>
                  <a:rPr lang="en-IN" dirty="0"/>
                  <a:t> demand = labour supply</a:t>
                </a:r>
              </a:p>
              <a:p>
                <a:pPr algn="just"/>
                <a:r>
                  <a:rPr lang="en-IN" dirty="0" err="1"/>
                  <a:t>Labor</a:t>
                </a:r>
                <a:r>
                  <a:rPr lang="en-IN" dirty="0"/>
                  <a:t> supply schedule is,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𝑁</m:t>
                        </m:r>
                      </m:e>
                      <m:sup>
                        <m:r>
                          <a:rPr lang="en-IN" b="0" i="1" smtClean="0">
                            <a:latin typeface="Cambria Math" panose="02040503050406030204" pitchFamily="18" charset="0"/>
                          </a:rPr>
                          <m:t>𝑠</m:t>
                        </m:r>
                      </m:sup>
                    </m:sSup>
                    <m:r>
                      <a:rPr lang="en-IN" b="0" i="1" smtClean="0">
                        <a:latin typeface="Cambria Math" panose="02040503050406030204" pitchFamily="18" charset="0"/>
                      </a:rPr>
                      <m:t>[</m:t>
                    </m:r>
                    <m:r>
                      <a:rPr lang="en-IN" b="0" i="1" smtClean="0">
                        <a:latin typeface="Cambria Math" panose="02040503050406030204" pitchFamily="18" charset="0"/>
                      </a:rPr>
                      <m:t>𝑊</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𝑒</m:t>
                        </m:r>
                      </m:sup>
                    </m:sSup>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oMath>
                </a14:m>
                <a:r>
                  <a:rPr lang="en-IN" dirty="0"/>
                  <a:t>, where it is stipulated that the price level expected by the </a:t>
                </a:r>
                <a:r>
                  <a:rPr lang="en-IN" dirty="0" err="1"/>
                  <a:t>labor</a:t>
                </a:r>
                <a:r>
                  <a:rPr lang="en-IN" dirty="0"/>
                  <a:t> suppliers is equal to the actual price level</a:t>
                </a:r>
              </a:p>
              <a:p>
                <a:pPr algn="just"/>
                <a:r>
                  <a:rPr lang="en-IN" dirty="0"/>
                  <a:t>Part </a:t>
                </a:r>
                <a:r>
                  <a:rPr lang="en-IN" b="1" i="1" dirty="0"/>
                  <a:t>b </a:t>
                </a:r>
                <a:r>
                  <a:rPr lang="en-IN" dirty="0"/>
                  <a:t>of the figure, using the production function , the level of output that will result from an employment level N* is found, which is the natural level of output Y*</a:t>
                </a:r>
              </a:p>
              <a:p>
                <a:pPr algn="just"/>
                <a:r>
                  <a:rPr lang="en-IN" dirty="0"/>
                  <a:t>The natural rates of output and employment do </a:t>
                </a:r>
                <a:r>
                  <a:rPr lang="en-IN" b="1" i="1" dirty="0"/>
                  <a:t>not</a:t>
                </a:r>
                <a:r>
                  <a:rPr lang="en-IN" dirty="0"/>
                  <a:t> depend on aggregate demand</a:t>
                </a:r>
              </a:p>
            </p:txBody>
          </p:sp>
        </mc:Choice>
        <mc:Fallback xmlns="">
          <p:sp>
            <p:nvSpPr>
              <p:cNvPr id="3" name="Content Placeholder 2">
                <a:extLst>
                  <a:ext uri="{FF2B5EF4-FFF2-40B4-BE49-F238E27FC236}">
                    <a16:creationId xmlns:a16="http://schemas.microsoft.com/office/drawing/2014/main" id="{FB22C2E4-0219-45A7-8FBC-D7BA53D12504}"/>
                  </a:ext>
                </a:extLst>
              </p:cNvPr>
              <p:cNvSpPr>
                <a:spLocks noGrp="1" noRot="1" noChangeAspect="1" noMove="1" noResize="1" noEditPoints="1" noAdjustHandles="1" noChangeArrowheads="1" noChangeShapeType="1" noTextEdit="1"/>
              </p:cNvSpPr>
              <p:nvPr>
                <p:ph idx="1"/>
              </p:nvPr>
            </p:nvSpPr>
            <p:spPr>
              <a:xfrm>
                <a:off x="1024128" y="1171575"/>
                <a:ext cx="4957571" cy="5137785"/>
              </a:xfrm>
              <a:blipFill>
                <a:blip r:embed="rId2"/>
                <a:stretch>
                  <a:fillRect l="-615" t="-2017" r="-2460" b="-177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F97DAF0-A12C-4F60-B40D-AE422F936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0" y="1171575"/>
            <a:ext cx="3811597" cy="5101209"/>
          </a:xfrm>
          <a:prstGeom prst="rect">
            <a:avLst/>
          </a:prstGeom>
        </p:spPr>
      </p:pic>
    </p:spTree>
    <p:extLst>
      <p:ext uri="{BB962C8B-B14F-4D97-AF65-F5344CB8AC3E}">
        <p14:creationId xmlns:p14="http://schemas.microsoft.com/office/powerpoint/2010/main" val="287878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F4328-32E3-44C0-B31F-07150BF703FD}"/>
              </a:ext>
            </a:extLst>
          </p:cNvPr>
          <p:cNvSpPr>
            <a:spLocks noGrp="1"/>
          </p:cNvSpPr>
          <p:nvPr>
            <p:ph idx="1"/>
          </p:nvPr>
        </p:nvSpPr>
        <p:spPr>
          <a:xfrm>
            <a:off x="1024128" y="514350"/>
            <a:ext cx="9720073" cy="5795010"/>
          </a:xfrm>
        </p:spPr>
        <p:txBody>
          <a:bodyPr/>
          <a:lstStyle/>
          <a:p>
            <a:r>
              <a:rPr lang="en-IN" b="1" dirty="0"/>
              <a:t>Determinants of Natural rate of Unemployment</a:t>
            </a:r>
          </a:p>
          <a:p>
            <a:pPr algn="just"/>
            <a:r>
              <a:rPr lang="en-IN" dirty="0"/>
              <a:t>Natural rate of Unemployment, also termed as nonaccelerating inflation rate of unemployment (NAIRU), would be the rate “ground out” by an equilibrium process that would also be affected by structural characteristics of </a:t>
            </a:r>
            <a:r>
              <a:rPr lang="en-IN" dirty="0" smtClean="0"/>
              <a:t>labour </a:t>
            </a:r>
            <a:r>
              <a:rPr lang="en-IN" dirty="0"/>
              <a:t>and commodity markets, including market imperfections, stochastic variability in demands and supplies, the cost of gathering information of job vacancies and </a:t>
            </a:r>
            <a:r>
              <a:rPr lang="en-IN" dirty="0" smtClean="0"/>
              <a:t>labour </a:t>
            </a:r>
            <a:r>
              <a:rPr lang="en-IN" dirty="0"/>
              <a:t>availabilities, the cost of mobility and so on. These additional characteristics can be explained by </a:t>
            </a:r>
            <a:r>
              <a:rPr lang="en-IN" i="1" dirty="0"/>
              <a:t>frictional</a:t>
            </a:r>
            <a:r>
              <a:rPr lang="en-IN" dirty="0"/>
              <a:t> and </a:t>
            </a:r>
            <a:r>
              <a:rPr lang="en-IN" i="1" dirty="0"/>
              <a:t>structural</a:t>
            </a:r>
            <a:r>
              <a:rPr lang="en-IN" dirty="0"/>
              <a:t> unemployment.</a:t>
            </a:r>
          </a:p>
          <a:p>
            <a:pPr algn="just"/>
            <a:r>
              <a:rPr lang="en-IN" b="1" dirty="0"/>
              <a:t>Hysteresis</a:t>
            </a:r>
          </a:p>
          <a:p>
            <a:pPr algn="just"/>
            <a:r>
              <a:rPr lang="en-IN" dirty="0"/>
              <a:t>Hysteresis is a property that, when a variable is shocked away from an initial value, it shows no tendency to return, even when the shock is over, Persistently, high unemployment rates in many European countries have led economists argue that unemployment exhibits hysteresis. High unemployment in the recessions of the 1970s and 1980s, which are </a:t>
            </a:r>
            <a:r>
              <a:rPr lang="en-IN" i="1" dirty="0"/>
              <a:t>cyclical</a:t>
            </a:r>
            <a:r>
              <a:rPr lang="en-IN" dirty="0"/>
              <a:t> in </a:t>
            </a:r>
            <a:r>
              <a:rPr lang="en-IN" dirty="0" smtClean="0"/>
              <a:t>nature had </a:t>
            </a:r>
            <a:r>
              <a:rPr lang="en-IN" dirty="0"/>
              <a:t>long-lasting effects on unemployment in later years.</a:t>
            </a:r>
          </a:p>
        </p:txBody>
      </p:sp>
    </p:spTree>
    <p:extLst>
      <p:ext uri="{BB962C8B-B14F-4D97-AF65-F5344CB8AC3E}">
        <p14:creationId xmlns:p14="http://schemas.microsoft.com/office/powerpoint/2010/main" val="3990151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Costs of Inflation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Fall in purchasing power/inflation fallacy</a:t>
            </a:r>
          </a:p>
          <a:p>
            <a:pPr>
              <a:buFont typeface="Wingdings" panose="05000000000000000000" pitchFamily="2" charset="2"/>
              <a:buChar char="§"/>
            </a:pPr>
            <a:r>
              <a:rPr lang="en-IN" dirty="0" err="1" smtClean="0"/>
              <a:t>Shoeleather</a:t>
            </a:r>
            <a:r>
              <a:rPr lang="en-IN" dirty="0" smtClean="0"/>
              <a:t> cost</a:t>
            </a:r>
          </a:p>
          <a:p>
            <a:pPr>
              <a:buFont typeface="Wingdings" panose="05000000000000000000" pitchFamily="2" charset="2"/>
              <a:buChar char="§"/>
            </a:pPr>
            <a:r>
              <a:rPr lang="en-IN" dirty="0" smtClean="0"/>
              <a:t>Menu cost</a:t>
            </a:r>
          </a:p>
          <a:p>
            <a:pPr>
              <a:buFont typeface="Wingdings" panose="05000000000000000000" pitchFamily="2" charset="2"/>
              <a:buChar char="§"/>
            </a:pPr>
            <a:r>
              <a:rPr lang="en-IN" dirty="0" smtClean="0"/>
              <a:t>Relative price variability and misallocation of resources</a:t>
            </a:r>
          </a:p>
          <a:p>
            <a:pPr>
              <a:buFont typeface="Wingdings" panose="05000000000000000000" pitchFamily="2" charset="2"/>
              <a:buChar char="§"/>
            </a:pPr>
            <a:r>
              <a:rPr lang="en-IN" dirty="0" smtClean="0"/>
              <a:t>Inflation induced tax distortions</a:t>
            </a:r>
          </a:p>
          <a:p>
            <a:pPr>
              <a:buFont typeface="Wingdings" panose="05000000000000000000" pitchFamily="2" charset="2"/>
              <a:buChar char="§"/>
            </a:pPr>
            <a:r>
              <a:rPr lang="en-IN" dirty="0" smtClean="0"/>
              <a:t>Arbitrary redistribution of wealth</a:t>
            </a:r>
          </a:p>
          <a:p>
            <a:pPr>
              <a:buFont typeface="Wingdings" panose="05000000000000000000" pitchFamily="2" charset="2"/>
              <a:buChar char="§"/>
            </a:pPr>
            <a:endParaRPr lang="en-IN" dirty="0" smtClean="0"/>
          </a:p>
          <a:p>
            <a:pPr>
              <a:buFont typeface="Wingdings" panose="05000000000000000000" pitchFamily="2" charset="2"/>
              <a:buChar char="§"/>
            </a:pPr>
            <a:endParaRPr lang="en-IN" dirty="0"/>
          </a:p>
        </p:txBody>
      </p:sp>
    </p:spTree>
    <p:extLst>
      <p:ext uri="{BB962C8B-B14F-4D97-AF65-F5344CB8AC3E}">
        <p14:creationId xmlns:p14="http://schemas.microsoft.com/office/powerpoint/2010/main" val="3242774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fall in purchasing power: The inflation Fallacy</a:t>
            </a:r>
            <a:endParaRPr lang="en-IN" dirty="0"/>
          </a:p>
        </p:txBody>
      </p:sp>
      <p:sp>
        <p:nvSpPr>
          <p:cNvPr id="3" name="Content Placeholder 2"/>
          <p:cNvSpPr>
            <a:spLocks noGrp="1"/>
          </p:cNvSpPr>
          <p:nvPr>
            <p:ph idx="1"/>
          </p:nvPr>
        </p:nvSpPr>
        <p:spPr/>
        <p:txBody>
          <a:bodyPr/>
          <a:lstStyle/>
          <a:p>
            <a:r>
              <a:rPr lang="en-IN" dirty="0" smtClean="0"/>
              <a:t>When inflation occurs, </a:t>
            </a:r>
          </a:p>
          <a:p>
            <a:pPr>
              <a:buFont typeface="Wingdings" panose="05000000000000000000" pitchFamily="2" charset="2"/>
              <a:buChar char="§"/>
            </a:pPr>
            <a:r>
              <a:rPr lang="en-IN" dirty="0"/>
              <a:t>B</a:t>
            </a:r>
            <a:r>
              <a:rPr lang="en-IN" dirty="0" smtClean="0"/>
              <a:t>uyers pay more or buy fewer goods. </a:t>
            </a:r>
            <a:endParaRPr lang="en-IN" dirty="0"/>
          </a:p>
          <a:p>
            <a:pPr>
              <a:buFont typeface="Wingdings" panose="05000000000000000000" pitchFamily="2" charset="2"/>
              <a:buChar char="§"/>
            </a:pPr>
            <a:r>
              <a:rPr lang="en-IN" dirty="0" smtClean="0"/>
              <a:t>Indicates a decline in standard of living</a:t>
            </a:r>
          </a:p>
          <a:p>
            <a:pPr>
              <a:buFont typeface="Wingdings" panose="05000000000000000000" pitchFamily="2" charset="2"/>
              <a:buChar char="§"/>
            </a:pPr>
            <a:r>
              <a:rPr lang="en-IN" dirty="0" smtClean="0"/>
              <a:t>But the sellers earn more.</a:t>
            </a:r>
          </a:p>
          <a:p>
            <a:pPr>
              <a:buFont typeface="Wingdings" panose="05000000000000000000" pitchFamily="2" charset="2"/>
              <a:buChar char="§"/>
            </a:pPr>
            <a:r>
              <a:rPr lang="en-IN" dirty="0" smtClean="0"/>
              <a:t>As most of the people earn selling their services like labour, there is inflation income. </a:t>
            </a:r>
          </a:p>
          <a:p>
            <a:pPr>
              <a:buFont typeface="Wingdings" panose="05000000000000000000" pitchFamily="2" charset="2"/>
              <a:buChar char="§"/>
            </a:pPr>
            <a:r>
              <a:rPr lang="en-IN" dirty="0" smtClean="0"/>
              <a:t>Hence, inflation does not in itself reduce people’s purchasing power. </a:t>
            </a:r>
          </a:p>
          <a:p>
            <a:endParaRPr lang="en-IN" dirty="0"/>
          </a:p>
        </p:txBody>
      </p:sp>
    </p:spTree>
    <p:extLst>
      <p:ext uri="{BB962C8B-B14F-4D97-AF65-F5344CB8AC3E}">
        <p14:creationId xmlns:p14="http://schemas.microsoft.com/office/powerpoint/2010/main" val="900809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Menu cost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When inflation/deflation occurs, the prices are to be changed, which costs the economy. </a:t>
            </a:r>
            <a:endParaRPr lang="en-IN" dirty="0"/>
          </a:p>
          <a:p>
            <a:pPr>
              <a:buFont typeface="Wingdings" panose="05000000000000000000" pitchFamily="2" charset="2"/>
              <a:buChar char="§"/>
            </a:pPr>
            <a:r>
              <a:rPr lang="en-IN" dirty="0" smtClean="0"/>
              <a:t>Applies to all kinds of businesses. </a:t>
            </a:r>
            <a:endParaRPr lang="en-IN" dirty="0"/>
          </a:p>
        </p:txBody>
      </p:sp>
    </p:spTree>
    <p:extLst>
      <p:ext uri="{BB962C8B-B14F-4D97-AF65-F5344CB8AC3E}">
        <p14:creationId xmlns:p14="http://schemas.microsoft.com/office/powerpoint/2010/main" val="3562627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ShoeLeather</a:t>
            </a:r>
            <a:r>
              <a:rPr lang="en-IN" dirty="0" smtClean="0"/>
              <a:t> cost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When inflation occurs, it erodes the real value of the money one holds. </a:t>
            </a:r>
          </a:p>
          <a:p>
            <a:pPr>
              <a:buFont typeface="Wingdings" panose="05000000000000000000" pitchFamily="2" charset="2"/>
              <a:buChar char="§"/>
            </a:pPr>
            <a:r>
              <a:rPr lang="en-IN" dirty="0"/>
              <a:t>N</a:t>
            </a:r>
            <a:r>
              <a:rPr lang="en-IN" dirty="0" smtClean="0"/>
              <a:t>ominal interest rate rises.</a:t>
            </a:r>
          </a:p>
          <a:p>
            <a:pPr>
              <a:buFont typeface="Wingdings" panose="05000000000000000000" pitchFamily="2" charset="2"/>
              <a:buChar char="§"/>
            </a:pPr>
            <a:r>
              <a:rPr lang="en-IN" dirty="0" smtClean="0"/>
              <a:t>People like to hold less real balances and keep more wealth in interest-bearing savings accounts.</a:t>
            </a:r>
          </a:p>
          <a:p>
            <a:pPr>
              <a:buFont typeface="Wingdings" panose="05000000000000000000" pitchFamily="2" charset="2"/>
              <a:buChar char="§"/>
            </a:pPr>
            <a:r>
              <a:rPr lang="en-IN" dirty="0" smtClean="0"/>
              <a:t>Frequent visits to banks</a:t>
            </a:r>
          </a:p>
          <a:p>
            <a:pPr>
              <a:buFont typeface="Wingdings" panose="05000000000000000000" pitchFamily="2" charset="2"/>
              <a:buChar char="§"/>
            </a:pPr>
            <a:r>
              <a:rPr lang="en-IN" dirty="0" smtClean="0"/>
              <a:t>The cost of reducing the money holding is the </a:t>
            </a:r>
            <a:r>
              <a:rPr lang="en-IN" dirty="0" err="1" smtClean="0"/>
              <a:t>shoeleather</a:t>
            </a:r>
            <a:r>
              <a:rPr lang="en-IN" dirty="0" smtClean="0"/>
              <a:t> cost</a:t>
            </a:r>
            <a:endParaRPr lang="en-IN" dirty="0"/>
          </a:p>
        </p:txBody>
      </p:sp>
    </p:spTree>
    <p:extLst>
      <p:ext uri="{BB962C8B-B14F-4D97-AF65-F5344CB8AC3E}">
        <p14:creationId xmlns:p14="http://schemas.microsoft.com/office/powerpoint/2010/main" val="365624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Relative Price Variability and Misallocation of resources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If a particular restaurant prints a new menu with new prices once in a year.</a:t>
            </a:r>
          </a:p>
          <a:p>
            <a:pPr>
              <a:buFont typeface="Wingdings" panose="05000000000000000000" pitchFamily="2" charset="2"/>
              <a:buChar char="§"/>
            </a:pPr>
            <a:r>
              <a:rPr lang="en-IN" dirty="0" smtClean="0"/>
              <a:t>If annual inflation rate is 24%, its relative prices will fall by 2% per month.</a:t>
            </a:r>
          </a:p>
          <a:p>
            <a:pPr>
              <a:buFont typeface="Wingdings" panose="05000000000000000000" pitchFamily="2" charset="2"/>
              <a:buChar char="§"/>
            </a:pPr>
            <a:r>
              <a:rPr lang="en-IN" dirty="0" smtClean="0"/>
              <a:t>Market economies rely on relative prices to allocate scarce resources. </a:t>
            </a:r>
          </a:p>
          <a:p>
            <a:pPr>
              <a:buFont typeface="Wingdings" panose="05000000000000000000" pitchFamily="2" charset="2"/>
              <a:buChar char="§"/>
            </a:pPr>
            <a:r>
              <a:rPr lang="en-IN" dirty="0" smtClean="0"/>
              <a:t>When inflation distorts relative prices, consumer’s and producer’s decisions are distorted. </a:t>
            </a:r>
          </a:p>
        </p:txBody>
      </p:sp>
    </p:spTree>
    <p:extLst>
      <p:ext uri="{BB962C8B-B14F-4D97-AF65-F5344CB8AC3E}">
        <p14:creationId xmlns:p14="http://schemas.microsoft.com/office/powerpoint/2010/main" val="4012903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Inflation Induced tax distortions</a:t>
            </a:r>
            <a:endParaRPr lang="en-IN" dirty="0"/>
          </a:p>
        </p:txBody>
      </p:sp>
      <p:sp>
        <p:nvSpPr>
          <p:cNvPr id="3" name="Content Placeholder 2"/>
          <p:cNvSpPr>
            <a:spLocks noGrp="1"/>
          </p:cNvSpPr>
          <p:nvPr>
            <p:ph idx="1"/>
          </p:nvPr>
        </p:nvSpPr>
        <p:spPr/>
        <p:txBody>
          <a:bodyPr/>
          <a:lstStyle/>
          <a:p>
            <a:r>
              <a:rPr lang="en-IN" dirty="0" smtClean="0"/>
              <a:t>If Inflation is not fully indexed</a:t>
            </a:r>
          </a:p>
          <a:p>
            <a:pPr>
              <a:buFont typeface="Wingdings" panose="05000000000000000000" pitchFamily="2" charset="2"/>
              <a:buChar char="Ø"/>
            </a:pPr>
            <a:r>
              <a:rPr lang="en-IN" dirty="0" smtClean="0"/>
              <a:t>Bracket creep</a:t>
            </a:r>
          </a:p>
          <a:p>
            <a:pPr>
              <a:buFont typeface="Wingdings" panose="05000000000000000000" pitchFamily="2" charset="2"/>
              <a:buChar char="Ø"/>
            </a:pPr>
            <a:r>
              <a:rPr lang="en-IN" dirty="0" smtClean="0"/>
              <a:t>Capital gain tax</a:t>
            </a:r>
          </a:p>
          <a:p>
            <a:pPr>
              <a:buFont typeface="Wingdings" panose="05000000000000000000" pitchFamily="2" charset="2"/>
              <a:buChar char="Ø"/>
            </a:pPr>
            <a:r>
              <a:rPr lang="en-IN" dirty="0" smtClean="0"/>
              <a:t>Tax treatment on interest income</a:t>
            </a:r>
            <a:endParaRPr lang="en-IN" dirty="0"/>
          </a:p>
        </p:txBody>
      </p:sp>
    </p:spTree>
    <p:extLst>
      <p:ext uri="{BB962C8B-B14F-4D97-AF65-F5344CB8AC3E}">
        <p14:creationId xmlns:p14="http://schemas.microsoft.com/office/powerpoint/2010/main" val="2652306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The origin of the </a:t>
            </a:r>
            <a:r>
              <a:rPr lang="en-IN" cap="none" dirty="0"/>
              <a:t>P</a:t>
            </a:r>
            <a:r>
              <a:rPr lang="en-IN" cap="none" dirty="0" smtClean="0"/>
              <a:t>hillips curve</a:t>
            </a:r>
            <a:endParaRPr lang="en-IN" cap="non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The Phillips curve derives its name from the New Zealand economist </a:t>
                </a:r>
                <a:r>
                  <a:rPr lang="en-IN" b="1" i="1" dirty="0"/>
                  <a:t>A</a:t>
                </a:r>
                <a:r>
                  <a:rPr lang="en-IN" b="1" i="1" dirty="0" smtClean="0"/>
                  <a:t>. W. H. </a:t>
                </a:r>
                <a:r>
                  <a:rPr lang="en-IN" b="1" i="1" dirty="0"/>
                  <a:t>Phillips</a:t>
                </a:r>
                <a:r>
                  <a:rPr lang="en-IN" dirty="0"/>
                  <a:t>, who </a:t>
                </a:r>
                <a:r>
                  <a:rPr lang="en-IN" dirty="0" smtClean="0"/>
                  <a:t>found a </a:t>
                </a:r>
                <a:r>
                  <a:rPr lang="en-IN" b="1" i="1" dirty="0"/>
                  <a:t>trade-off</a:t>
                </a:r>
                <a:r>
                  <a:rPr lang="en-IN" dirty="0"/>
                  <a:t> between unemployment and wage inflation in the British </a:t>
                </a:r>
                <a:r>
                  <a:rPr lang="en-IN" dirty="0" smtClean="0"/>
                  <a:t>economy (1861-1957). </a:t>
                </a:r>
              </a:p>
              <a:p>
                <a:pPr>
                  <a:buFont typeface="Wingdings" panose="05000000000000000000" pitchFamily="2" charset="2"/>
                  <a:buChar char="Ø"/>
                </a:pPr>
                <a:r>
                  <a:rPr lang="en-IN" dirty="0" smtClean="0"/>
                  <a:t>According to his study, the rate of change in the wage rate is a negative function of the rate of unemployment. </a:t>
                </a:r>
              </a:p>
              <a:p>
                <a:pPr>
                  <a:buFont typeface="Wingdings" panose="05000000000000000000" pitchFamily="2" charset="2"/>
                  <a:buChar char="Ø"/>
                </a:pPr>
                <a:r>
                  <a:rPr lang="en-IN" dirty="0" smtClean="0"/>
                  <a:t>In other words, the rate of change in nominal wage rate (w) is a linear function of the inverse of the rate of unemployment.  </a:t>
                </a:r>
              </a:p>
              <a:p>
                <a:pPr>
                  <a:buFont typeface="Wingdings" panose="05000000000000000000" pitchFamily="2" charset="2"/>
                  <a:buChar char="Ø"/>
                </a:pPr>
                <a:r>
                  <a:rPr lang="en-IN" dirty="0" smtClean="0"/>
                  <a:t>On the USA economy (1950-1966), the Phillips curve was estimated to be </a:t>
                </a:r>
              </a:p>
              <a:p>
                <a:pPr marL="0" indent="0">
                  <a:buNone/>
                </a:pPr>
                <a14:m>
                  <m:oMathPara xmlns:m="http://schemas.openxmlformats.org/officeDocument/2006/math">
                    <m:oMathParaPr>
                      <m:jc m:val="centerGroup"/>
                    </m:oMathParaPr>
                    <m:oMath xmlns:m="http://schemas.openxmlformats.org/officeDocument/2006/math">
                      <m:r>
                        <a:rPr lang="en-IN" i="1" dirty="0" smtClean="0">
                          <a:latin typeface="Cambria Math" panose="02040503050406030204" pitchFamily="18" charset="0"/>
                        </a:rPr>
                        <m:t>𝑤</m:t>
                      </m:r>
                      <m:r>
                        <a:rPr lang="en-IN" i="1" dirty="0" smtClean="0">
                          <a:latin typeface="Cambria Math" panose="02040503050406030204" pitchFamily="18" charset="0"/>
                        </a:rPr>
                        <m:t> = −1.43+8.27(1/</m:t>
                      </m:r>
                      <m:r>
                        <a:rPr lang="en-IN" i="1" dirty="0" smtClean="0">
                          <a:latin typeface="Cambria Math" panose="02040503050406030204" pitchFamily="18" charset="0"/>
                        </a:rPr>
                        <m:t>𝑢</m:t>
                      </m:r>
                      <m:r>
                        <a:rPr lang="en-IN" i="1" dirty="0" smtClean="0">
                          <a:latin typeface="Cambria Math" panose="02040503050406030204" pitchFamily="18" charset="0"/>
                        </a:rPr>
                        <m:t>), </m:t>
                      </m:r>
                      <m:r>
                        <a:rPr lang="en-IN" i="1" dirty="0" smtClean="0">
                          <a:latin typeface="Cambria Math" panose="02040503050406030204" pitchFamily="18" charset="0"/>
                        </a:rPr>
                        <m:t>𝑤h𝑒𝑟𝑒</m:t>
                      </m:r>
                      <m:r>
                        <a:rPr lang="en-IN" i="1" dirty="0" smtClean="0">
                          <a:latin typeface="Cambria Math" panose="02040503050406030204" pitchFamily="18" charset="0"/>
                        </a:rPr>
                        <m:t> </m:t>
                      </m:r>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𝑅</m:t>
                          </m:r>
                        </m:e>
                        <m:sup>
                          <m:r>
                            <a:rPr lang="en-IN" b="0" i="1" dirty="0" smtClean="0">
                              <a:latin typeface="Cambria Math" panose="02040503050406030204" pitchFamily="18" charset="0"/>
                            </a:rPr>
                            <m:t>2</m:t>
                          </m:r>
                        </m:sup>
                      </m:sSup>
                      <m:r>
                        <a:rPr lang="en-IN" i="1" dirty="0" smtClean="0">
                          <a:latin typeface="Cambria Math" panose="02040503050406030204" pitchFamily="18" charset="0"/>
                        </a:rPr>
                        <m:t>=0.38</m:t>
                      </m:r>
                    </m:oMath>
                  </m:oMathPara>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29" t="-1818" r="-627"/>
                </a:stretch>
              </a:blipFill>
            </p:spPr>
            <p:txBody>
              <a:bodyPr/>
              <a:lstStyle/>
              <a:p>
                <a:r>
                  <a:rPr lang="en-IN">
                    <a:noFill/>
                  </a:rPr>
                  <a:t> </a:t>
                </a:r>
              </a:p>
            </p:txBody>
          </p:sp>
        </mc:Fallback>
      </mc:AlternateContent>
    </p:spTree>
    <p:extLst>
      <p:ext uri="{BB962C8B-B14F-4D97-AF65-F5344CB8AC3E}">
        <p14:creationId xmlns:p14="http://schemas.microsoft.com/office/powerpoint/2010/main" val="2923868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Bracket creep</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 movement to higher tax brackets as taxable income increases</a:t>
            </a:r>
          </a:p>
          <a:p>
            <a:r>
              <a:rPr lang="en-IN" dirty="0" smtClean="0"/>
              <a:t>Ex</a:t>
            </a:r>
          </a:p>
          <a:p>
            <a:r>
              <a:rPr lang="en-IN" dirty="0" smtClean="0"/>
              <a:t>Up to 1.5 Lakh 			Nil</a:t>
            </a:r>
          </a:p>
          <a:p>
            <a:r>
              <a:rPr lang="en-IN" dirty="0" smtClean="0"/>
              <a:t>1.5 to 3 Lakh 			10%</a:t>
            </a:r>
          </a:p>
          <a:p>
            <a:r>
              <a:rPr lang="en-IN" dirty="0" smtClean="0"/>
              <a:t>3 to 5 Lakh 			20%</a:t>
            </a:r>
          </a:p>
          <a:p>
            <a:r>
              <a:rPr lang="en-IN" dirty="0" smtClean="0"/>
              <a:t>Above 5 Lakh 			30%</a:t>
            </a:r>
          </a:p>
          <a:p>
            <a:pPr>
              <a:buFont typeface="Wingdings" panose="05000000000000000000" pitchFamily="2" charset="2"/>
              <a:buChar char="§"/>
            </a:pPr>
            <a:r>
              <a:rPr lang="en-IN" dirty="0" smtClean="0"/>
              <a:t>If taxable income is </a:t>
            </a:r>
            <a:r>
              <a:rPr lang="en-IN" dirty="0" err="1" smtClean="0"/>
              <a:t>Rs</a:t>
            </a:r>
            <a:r>
              <a:rPr lang="en-IN" dirty="0" smtClean="0"/>
              <a:t> 4.5 Lakh: Income tax will be </a:t>
            </a:r>
            <a:r>
              <a:rPr lang="en-IN" dirty="0" err="1" smtClean="0"/>
              <a:t>Rs</a:t>
            </a:r>
            <a:r>
              <a:rPr lang="en-IN" dirty="0" smtClean="0"/>
              <a:t> 45000.</a:t>
            </a:r>
          </a:p>
          <a:p>
            <a:pPr>
              <a:buFont typeface="Wingdings" panose="05000000000000000000" pitchFamily="2" charset="2"/>
              <a:buChar char="§"/>
            </a:pPr>
            <a:r>
              <a:rPr lang="en-IN" dirty="0" smtClean="0"/>
              <a:t>If inflation rate be 20%, taxable income increases by 20%</a:t>
            </a:r>
          </a:p>
          <a:p>
            <a:pPr>
              <a:buFont typeface="Wingdings" panose="05000000000000000000" pitchFamily="2" charset="2"/>
              <a:buChar char="§"/>
            </a:pPr>
            <a:r>
              <a:rPr lang="en-IN" dirty="0" smtClean="0"/>
              <a:t>Total Income becomes </a:t>
            </a:r>
            <a:r>
              <a:rPr lang="en-IN" dirty="0" err="1" smtClean="0"/>
              <a:t>Rs</a:t>
            </a:r>
            <a:r>
              <a:rPr lang="en-IN" dirty="0" smtClean="0"/>
              <a:t> 5.40 Lakh: Income Tax becomes </a:t>
            </a:r>
            <a:r>
              <a:rPr lang="en-IN" dirty="0" err="1" smtClean="0"/>
              <a:t>Rs</a:t>
            </a:r>
            <a:r>
              <a:rPr lang="en-IN" dirty="0" smtClean="0"/>
              <a:t> 67000</a:t>
            </a:r>
          </a:p>
          <a:p>
            <a:pPr>
              <a:buFont typeface="Wingdings" panose="05000000000000000000" pitchFamily="2" charset="2"/>
              <a:buChar char="§"/>
            </a:pPr>
            <a:r>
              <a:rPr lang="en-IN" dirty="0" smtClean="0"/>
              <a:t>Increase in tax by 28% but inflation has increased by 20%. </a:t>
            </a:r>
          </a:p>
          <a:p>
            <a:pPr>
              <a:buFont typeface="Wingdings" panose="05000000000000000000" pitchFamily="2" charset="2"/>
              <a:buChar char="§"/>
            </a:pPr>
            <a:r>
              <a:rPr lang="en-IN" dirty="0" smtClean="0"/>
              <a:t>If the tax is fully inflation indexed, the tax brackets are </a:t>
            </a:r>
            <a:r>
              <a:rPr lang="en-IN" smtClean="0"/>
              <a:t>fully indexed. </a:t>
            </a:r>
            <a:endParaRPr lang="en-IN" dirty="0"/>
          </a:p>
        </p:txBody>
      </p:sp>
    </p:spTree>
    <p:extLst>
      <p:ext uri="{BB962C8B-B14F-4D97-AF65-F5344CB8AC3E}">
        <p14:creationId xmlns:p14="http://schemas.microsoft.com/office/powerpoint/2010/main" val="4184069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Capital gain tax: An 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Stock purchased at </a:t>
                </a:r>
                <a:r>
                  <a:rPr lang="en-IN" dirty="0" err="1" smtClean="0"/>
                  <a:t>Rs</a:t>
                </a:r>
                <a:r>
                  <a:rPr lang="en-IN" dirty="0" smtClean="0"/>
                  <a:t> 100</a:t>
                </a:r>
              </a:p>
              <a:p>
                <a:pPr>
                  <a:buFont typeface="Wingdings" panose="05000000000000000000" pitchFamily="2" charset="2"/>
                  <a:buChar char="§"/>
                </a:pPr>
                <a:r>
                  <a:rPr lang="en-IN" dirty="0" smtClean="0"/>
                  <a:t>After a year, its nominal value becomes </a:t>
                </a:r>
                <a:r>
                  <a:rPr lang="en-IN" dirty="0" err="1" smtClean="0"/>
                  <a:t>Rs</a:t>
                </a:r>
                <a:r>
                  <a:rPr lang="en-IN" dirty="0" smtClean="0"/>
                  <a:t> 200.</a:t>
                </a:r>
              </a:p>
              <a:p>
                <a:pPr>
                  <a:buFont typeface="Wingdings" panose="05000000000000000000" pitchFamily="2" charset="2"/>
                  <a:buChar char="§"/>
                </a:pPr>
                <a:r>
                  <a:rPr lang="en-IN" dirty="0" smtClean="0"/>
                  <a:t>Inflation rate: 20%</a:t>
                </a:r>
              </a:p>
              <a:p>
                <a:pPr>
                  <a:buFont typeface="Wingdings" panose="05000000000000000000" pitchFamily="2" charset="2"/>
                  <a:buChar char="§"/>
                </a:pPr>
                <a:r>
                  <a:rPr lang="en-IN" dirty="0" smtClean="0"/>
                  <a:t>Capital gain tax: 20%</a:t>
                </a:r>
              </a:p>
              <a:p>
                <a:pPr>
                  <a:buFont typeface="Wingdings" panose="05000000000000000000" pitchFamily="2" charset="2"/>
                  <a:buChar char="§"/>
                </a:pPr>
                <a:r>
                  <a:rPr lang="en-IN" dirty="0" smtClean="0"/>
                  <a:t>Capital gain tax = </a:t>
                </a:r>
                <a:r>
                  <a:rPr lang="en-IN" dirty="0" err="1" smtClean="0"/>
                  <a:t>Rs</a:t>
                </a:r>
                <a:r>
                  <a:rPr lang="en-IN" dirty="0" smtClean="0"/>
                  <a:t> 20 </a:t>
                </a:r>
                <a14:m>
                  <m:oMath xmlns:m="http://schemas.openxmlformats.org/officeDocument/2006/math">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200−100</m:t>
                            </m:r>
                          </m:e>
                        </m:d>
                        <m:d>
                          <m:dPr>
                            <m:ctrlPr>
                              <a:rPr lang="en-IN" b="0" i="1" smtClean="0">
                                <a:latin typeface="Cambria Math" panose="02040503050406030204" pitchFamily="18" charset="0"/>
                              </a:rPr>
                            </m:ctrlPr>
                          </m:dPr>
                          <m:e>
                            <m:r>
                              <a:rPr lang="en-IN" b="0" i="1" smtClean="0">
                                <a:latin typeface="Cambria Math" panose="02040503050406030204" pitchFamily="18" charset="0"/>
                              </a:rPr>
                              <m:t>0.20</m:t>
                            </m:r>
                          </m:e>
                        </m:d>
                      </m:e>
                    </m:d>
                  </m:oMath>
                </a14:m>
                <a:endParaRPr lang="en-IN" dirty="0" smtClean="0"/>
              </a:p>
              <a:p>
                <a:pPr>
                  <a:buFont typeface="Wingdings" panose="05000000000000000000" pitchFamily="2" charset="2"/>
                  <a:buChar char="§"/>
                </a:pPr>
                <a:r>
                  <a:rPr lang="en-IN" dirty="0" smtClean="0"/>
                  <a:t>If the stock is fully inflation indexed, capital gain tax = </a:t>
                </a:r>
                <a:r>
                  <a:rPr lang="en-IN" dirty="0" err="1" smtClean="0"/>
                  <a:t>Rs</a:t>
                </a:r>
                <a:r>
                  <a:rPr lang="en-IN" dirty="0" smtClean="0"/>
                  <a:t> 16 </a:t>
                </a:r>
                <a14:m>
                  <m:oMath xmlns:m="http://schemas.openxmlformats.org/officeDocument/2006/math">
                    <m:d>
                      <m:dPr>
                        <m:begChr m:val="["/>
                        <m:endChr m:val="]"/>
                        <m:ctrlPr>
                          <a:rPr lang="en-IN" i="1">
                            <a:latin typeface="Cambria Math" panose="02040503050406030204" pitchFamily="18" charset="0"/>
                          </a:rPr>
                        </m:ctrlPr>
                      </m:dPr>
                      <m:e>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200−100</m:t>
                            </m:r>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1.20</m:t>
                            </m:r>
                          </m:e>
                        </m:d>
                        <m:d>
                          <m:dPr>
                            <m:ctrlPr>
                              <a:rPr lang="en-IN" i="1">
                                <a:latin typeface="Cambria Math" panose="02040503050406030204" pitchFamily="18" charset="0"/>
                              </a:rPr>
                            </m:ctrlPr>
                          </m:dPr>
                          <m:e>
                            <m:r>
                              <a:rPr lang="en-IN" i="1">
                                <a:latin typeface="Cambria Math" panose="02040503050406030204" pitchFamily="18" charset="0"/>
                              </a:rPr>
                              <m:t>0.20</m:t>
                            </m:r>
                          </m:e>
                        </m:d>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29" t="-1818"/>
                </a:stretch>
              </a:blipFill>
            </p:spPr>
            <p:txBody>
              <a:bodyPr/>
              <a:lstStyle/>
              <a:p>
                <a:r>
                  <a:rPr lang="en-IN">
                    <a:noFill/>
                  </a:rPr>
                  <a:t> </a:t>
                </a:r>
              </a:p>
            </p:txBody>
          </p:sp>
        </mc:Fallback>
      </mc:AlternateContent>
    </p:spTree>
    <p:extLst>
      <p:ext uri="{BB962C8B-B14F-4D97-AF65-F5344CB8AC3E}">
        <p14:creationId xmlns:p14="http://schemas.microsoft.com/office/powerpoint/2010/main" val="1006086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Tax treatment on interest income: An 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1004588"/>
              </p:ext>
            </p:extLst>
          </p:nvPr>
        </p:nvGraphicFramePr>
        <p:xfrm>
          <a:off x="1023938" y="2286000"/>
          <a:ext cx="9720261" cy="394716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779233091"/>
                    </a:ext>
                  </a:extLst>
                </a:gridCol>
                <a:gridCol w="3240087">
                  <a:extLst>
                    <a:ext uri="{9D8B030D-6E8A-4147-A177-3AD203B41FA5}">
                      <a16:colId xmlns:a16="http://schemas.microsoft.com/office/drawing/2014/main" val="4194937232"/>
                    </a:ext>
                  </a:extLst>
                </a:gridCol>
                <a:gridCol w="3240087">
                  <a:extLst>
                    <a:ext uri="{9D8B030D-6E8A-4147-A177-3AD203B41FA5}">
                      <a16:colId xmlns:a16="http://schemas.microsoft.com/office/drawing/2014/main" val="954775249"/>
                    </a:ext>
                  </a:extLst>
                </a:gridCol>
              </a:tblGrid>
              <a:tr h="370840">
                <a:tc>
                  <a:txBody>
                    <a:bodyPr/>
                    <a:lstStyle/>
                    <a:p>
                      <a:endParaRPr lang="en-IN" dirty="0"/>
                    </a:p>
                  </a:txBody>
                  <a:tcPr/>
                </a:tc>
                <a:tc>
                  <a:txBody>
                    <a:bodyPr/>
                    <a:lstStyle/>
                    <a:p>
                      <a:r>
                        <a:rPr lang="en-IN" dirty="0" smtClean="0"/>
                        <a:t>USA</a:t>
                      </a:r>
                      <a:endParaRPr lang="en-IN" dirty="0"/>
                    </a:p>
                  </a:txBody>
                  <a:tcPr/>
                </a:tc>
                <a:tc>
                  <a:txBody>
                    <a:bodyPr/>
                    <a:lstStyle/>
                    <a:p>
                      <a:r>
                        <a:rPr lang="en-IN" dirty="0" smtClean="0"/>
                        <a:t>India</a:t>
                      </a:r>
                      <a:endParaRPr lang="en-IN" dirty="0"/>
                    </a:p>
                  </a:txBody>
                  <a:tcPr/>
                </a:tc>
                <a:extLst>
                  <a:ext uri="{0D108BD9-81ED-4DB2-BD59-A6C34878D82A}">
                    <a16:rowId xmlns:a16="http://schemas.microsoft.com/office/drawing/2014/main" val="2473066520"/>
                  </a:ext>
                </a:extLst>
              </a:tr>
              <a:tr h="370840">
                <a:tc>
                  <a:txBody>
                    <a:bodyPr/>
                    <a:lstStyle/>
                    <a:p>
                      <a:r>
                        <a:rPr lang="en-IN" dirty="0" smtClean="0"/>
                        <a:t>Real interest rate </a:t>
                      </a:r>
                      <a:endParaRPr lang="en-IN" dirty="0"/>
                    </a:p>
                  </a:txBody>
                  <a:tcPr/>
                </a:tc>
                <a:tc>
                  <a:txBody>
                    <a:bodyPr/>
                    <a:lstStyle/>
                    <a:p>
                      <a:r>
                        <a:rPr lang="en-IN" dirty="0" smtClean="0"/>
                        <a:t>4%</a:t>
                      </a:r>
                      <a:endParaRPr lang="en-IN" dirty="0"/>
                    </a:p>
                  </a:txBody>
                  <a:tcPr/>
                </a:tc>
                <a:tc>
                  <a:txBody>
                    <a:bodyPr/>
                    <a:lstStyle/>
                    <a:p>
                      <a:r>
                        <a:rPr lang="en-IN" dirty="0" smtClean="0"/>
                        <a:t>4%</a:t>
                      </a:r>
                      <a:endParaRPr lang="en-IN" dirty="0"/>
                    </a:p>
                  </a:txBody>
                  <a:tcPr/>
                </a:tc>
                <a:extLst>
                  <a:ext uri="{0D108BD9-81ED-4DB2-BD59-A6C34878D82A}">
                    <a16:rowId xmlns:a16="http://schemas.microsoft.com/office/drawing/2014/main" val="1442329157"/>
                  </a:ext>
                </a:extLst>
              </a:tr>
              <a:tr h="370840">
                <a:tc>
                  <a:txBody>
                    <a:bodyPr/>
                    <a:lstStyle/>
                    <a:p>
                      <a:r>
                        <a:rPr lang="en-IN" dirty="0" smtClean="0"/>
                        <a:t>Inflation rate</a:t>
                      </a:r>
                      <a:endParaRPr lang="en-IN" dirty="0"/>
                    </a:p>
                  </a:txBody>
                  <a:tcPr/>
                </a:tc>
                <a:tc>
                  <a:txBody>
                    <a:bodyPr/>
                    <a:lstStyle/>
                    <a:p>
                      <a:r>
                        <a:rPr lang="en-IN" dirty="0" smtClean="0"/>
                        <a:t>0</a:t>
                      </a:r>
                      <a:endParaRPr lang="en-IN" dirty="0"/>
                    </a:p>
                  </a:txBody>
                  <a:tcPr/>
                </a:tc>
                <a:tc>
                  <a:txBody>
                    <a:bodyPr/>
                    <a:lstStyle/>
                    <a:p>
                      <a:r>
                        <a:rPr lang="en-IN" dirty="0" smtClean="0"/>
                        <a:t>8</a:t>
                      </a:r>
                      <a:endParaRPr lang="en-IN" dirty="0"/>
                    </a:p>
                  </a:txBody>
                  <a:tcPr/>
                </a:tc>
                <a:extLst>
                  <a:ext uri="{0D108BD9-81ED-4DB2-BD59-A6C34878D82A}">
                    <a16:rowId xmlns:a16="http://schemas.microsoft.com/office/drawing/2014/main" val="595732543"/>
                  </a:ext>
                </a:extLst>
              </a:tr>
              <a:tr h="370840">
                <a:tc>
                  <a:txBody>
                    <a:bodyPr/>
                    <a:lstStyle/>
                    <a:p>
                      <a:r>
                        <a:rPr lang="en-IN" dirty="0" smtClean="0"/>
                        <a:t>Nominal interest rate (real interest rate</a:t>
                      </a:r>
                      <a:r>
                        <a:rPr lang="en-IN" baseline="0" dirty="0" smtClean="0"/>
                        <a:t> + inflation rate)</a:t>
                      </a:r>
                      <a:endParaRPr lang="en-IN" dirty="0"/>
                    </a:p>
                  </a:txBody>
                  <a:tcPr/>
                </a:tc>
                <a:tc>
                  <a:txBody>
                    <a:bodyPr/>
                    <a:lstStyle/>
                    <a:p>
                      <a:r>
                        <a:rPr lang="en-IN" dirty="0" smtClean="0"/>
                        <a:t>4</a:t>
                      </a:r>
                      <a:endParaRPr lang="en-IN" dirty="0"/>
                    </a:p>
                  </a:txBody>
                  <a:tcPr/>
                </a:tc>
                <a:tc>
                  <a:txBody>
                    <a:bodyPr/>
                    <a:lstStyle/>
                    <a:p>
                      <a:r>
                        <a:rPr lang="en-IN" dirty="0" smtClean="0"/>
                        <a:t>12</a:t>
                      </a:r>
                      <a:endParaRPr lang="en-IN" dirty="0"/>
                    </a:p>
                  </a:txBody>
                  <a:tcPr/>
                </a:tc>
                <a:extLst>
                  <a:ext uri="{0D108BD9-81ED-4DB2-BD59-A6C34878D82A}">
                    <a16:rowId xmlns:a16="http://schemas.microsoft.com/office/drawing/2014/main" val="3423845638"/>
                  </a:ext>
                </a:extLst>
              </a:tr>
              <a:tr h="370840">
                <a:tc>
                  <a:txBody>
                    <a:bodyPr/>
                    <a:lstStyle/>
                    <a:p>
                      <a:r>
                        <a:rPr lang="en-IN" dirty="0" smtClean="0"/>
                        <a:t>Reduced interest</a:t>
                      </a:r>
                      <a:r>
                        <a:rPr lang="en-IN" baseline="0" dirty="0" smtClean="0"/>
                        <a:t> due to 25% tax (0.25 x nominal interest rate)</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extLst>
                  <a:ext uri="{0D108BD9-81ED-4DB2-BD59-A6C34878D82A}">
                    <a16:rowId xmlns:a16="http://schemas.microsoft.com/office/drawing/2014/main" val="1305941679"/>
                  </a:ext>
                </a:extLst>
              </a:tr>
              <a:tr h="370840">
                <a:tc>
                  <a:txBody>
                    <a:bodyPr/>
                    <a:lstStyle/>
                    <a:p>
                      <a:r>
                        <a:rPr lang="en-IN" dirty="0" smtClean="0"/>
                        <a:t>After tax nominal interest rate (0.75 x nominal interest rate)</a:t>
                      </a:r>
                      <a:endParaRPr lang="en-IN" dirty="0"/>
                    </a:p>
                  </a:txBody>
                  <a:tcPr/>
                </a:tc>
                <a:tc>
                  <a:txBody>
                    <a:bodyPr/>
                    <a:lstStyle/>
                    <a:p>
                      <a:r>
                        <a:rPr lang="en-IN" dirty="0" smtClean="0"/>
                        <a:t>3</a:t>
                      </a:r>
                      <a:endParaRPr lang="en-IN" dirty="0"/>
                    </a:p>
                  </a:txBody>
                  <a:tcPr/>
                </a:tc>
                <a:tc>
                  <a:txBody>
                    <a:bodyPr/>
                    <a:lstStyle/>
                    <a:p>
                      <a:r>
                        <a:rPr lang="en-IN" dirty="0" smtClean="0"/>
                        <a:t>9</a:t>
                      </a:r>
                      <a:endParaRPr lang="en-IN" dirty="0"/>
                    </a:p>
                  </a:txBody>
                  <a:tcPr/>
                </a:tc>
                <a:extLst>
                  <a:ext uri="{0D108BD9-81ED-4DB2-BD59-A6C34878D82A}">
                    <a16:rowId xmlns:a16="http://schemas.microsoft.com/office/drawing/2014/main" val="389064975"/>
                  </a:ext>
                </a:extLst>
              </a:tr>
              <a:tr h="370840">
                <a:tc>
                  <a:txBody>
                    <a:bodyPr/>
                    <a:lstStyle/>
                    <a:p>
                      <a:r>
                        <a:rPr lang="en-IN" dirty="0" smtClean="0"/>
                        <a:t>After-tax</a:t>
                      </a:r>
                      <a:r>
                        <a:rPr lang="en-IN" baseline="0" dirty="0" smtClean="0"/>
                        <a:t> real interest rate (After-tax nominal interest rate – inflation rate)</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extLst>
                  <a:ext uri="{0D108BD9-81ED-4DB2-BD59-A6C34878D82A}">
                    <a16:rowId xmlns:a16="http://schemas.microsoft.com/office/drawing/2014/main" val="3680881153"/>
                  </a:ext>
                </a:extLst>
              </a:tr>
            </a:tbl>
          </a:graphicData>
        </a:graphic>
      </p:graphicFrame>
    </p:spTree>
    <p:extLst>
      <p:ext uri="{BB962C8B-B14F-4D97-AF65-F5344CB8AC3E}">
        <p14:creationId xmlns:p14="http://schemas.microsoft.com/office/powerpoint/2010/main" val="195836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Redistribution of Wealth: An Example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Expected inflation: 0</a:t>
            </a:r>
          </a:p>
          <a:p>
            <a:pPr>
              <a:buFont typeface="Wingdings" panose="05000000000000000000" pitchFamily="2" charset="2"/>
              <a:buChar char="§"/>
            </a:pPr>
            <a:r>
              <a:rPr lang="en-IN" dirty="0" smtClean="0"/>
              <a:t>Nominal interest =Real interest =4%</a:t>
            </a:r>
          </a:p>
          <a:p>
            <a:pPr>
              <a:buFont typeface="Wingdings" panose="05000000000000000000" pitchFamily="2" charset="2"/>
              <a:buChar char="§"/>
            </a:pPr>
            <a:r>
              <a:rPr lang="en-IN" dirty="0" smtClean="0"/>
              <a:t>Actual inflation = 6%</a:t>
            </a:r>
          </a:p>
          <a:p>
            <a:pPr>
              <a:buFont typeface="Wingdings" panose="05000000000000000000" pitchFamily="2" charset="2"/>
              <a:buChar char="§"/>
            </a:pPr>
            <a:r>
              <a:rPr lang="en-IN" dirty="0" smtClean="0"/>
              <a:t>Borrowing = </a:t>
            </a:r>
            <a:r>
              <a:rPr lang="en-IN" dirty="0" err="1" smtClean="0"/>
              <a:t>Rs</a:t>
            </a:r>
            <a:r>
              <a:rPr lang="en-IN" dirty="0" smtClean="0"/>
              <a:t> 10000 for a year</a:t>
            </a:r>
          </a:p>
          <a:p>
            <a:pPr>
              <a:buFont typeface="Wingdings" panose="05000000000000000000" pitchFamily="2" charset="2"/>
              <a:buChar char="§"/>
            </a:pPr>
            <a:r>
              <a:rPr lang="en-IN" dirty="0" smtClean="0"/>
              <a:t>Return = 10400 after a year</a:t>
            </a:r>
          </a:p>
          <a:p>
            <a:pPr>
              <a:buFont typeface="Wingdings" panose="05000000000000000000" pitchFamily="2" charset="2"/>
              <a:buChar char="§"/>
            </a:pPr>
            <a:r>
              <a:rPr lang="en-IN" dirty="0" smtClean="0"/>
              <a:t>Purchasing power of </a:t>
            </a:r>
            <a:r>
              <a:rPr lang="en-IN" dirty="0" err="1" smtClean="0"/>
              <a:t>Rs</a:t>
            </a:r>
            <a:r>
              <a:rPr lang="en-IN" dirty="0" smtClean="0"/>
              <a:t> 10400 after a year = 10400/1.06 = 9811</a:t>
            </a:r>
          </a:p>
          <a:p>
            <a:pPr>
              <a:buFont typeface="Wingdings" panose="05000000000000000000" pitchFamily="2" charset="2"/>
              <a:buChar char="§"/>
            </a:pPr>
            <a:r>
              <a:rPr lang="en-IN" dirty="0" smtClean="0"/>
              <a:t>This is less than the purchasing power of </a:t>
            </a:r>
            <a:r>
              <a:rPr lang="en-IN" dirty="0" err="1" smtClean="0"/>
              <a:t>Rs</a:t>
            </a:r>
            <a:r>
              <a:rPr lang="en-IN" dirty="0" smtClean="0"/>
              <a:t> 10000 before a year. </a:t>
            </a:r>
            <a:endParaRPr lang="en-IN" dirty="0"/>
          </a:p>
        </p:txBody>
      </p:sp>
    </p:spTree>
    <p:extLst>
      <p:ext uri="{BB962C8B-B14F-4D97-AF65-F5344CB8AC3E}">
        <p14:creationId xmlns:p14="http://schemas.microsoft.com/office/powerpoint/2010/main" val="692737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Arbitrary redistribution of wealth</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Inflation causes additional costs when it is unexpected. </a:t>
            </a:r>
          </a:p>
          <a:p>
            <a:pPr>
              <a:buFont typeface="Wingdings" panose="05000000000000000000" pitchFamily="2" charset="2"/>
              <a:buChar char="§"/>
            </a:pPr>
            <a:r>
              <a:rPr lang="en-IN" dirty="0" smtClean="0"/>
              <a:t>Unexpected inflation redistributes wealth arbitrarily. </a:t>
            </a:r>
          </a:p>
          <a:p>
            <a:pPr>
              <a:buFont typeface="Wingdings" panose="05000000000000000000" pitchFamily="2" charset="2"/>
              <a:buChar char="§"/>
            </a:pPr>
            <a:r>
              <a:rPr lang="en-IN" dirty="0" smtClean="0"/>
              <a:t>There is redistribution of wealth between creditors and debtors. </a:t>
            </a:r>
          </a:p>
          <a:p>
            <a:pPr>
              <a:buFont typeface="Wingdings" panose="05000000000000000000" pitchFamily="2" charset="2"/>
              <a:buChar char="§"/>
            </a:pPr>
            <a:r>
              <a:rPr lang="en-IN" dirty="0" smtClean="0"/>
              <a:t>If inflation can be predicted, both could take inflation into account when setting the nominal interest rate. </a:t>
            </a:r>
          </a:p>
          <a:p>
            <a:pPr>
              <a:buFont typeface="Wingdings" panose="05000000000000000000" pitchFamily="2" charset="2"/>
              <a:buChar char="§"/>
            </a:pPr>
            <a:r>
              <a:rPr lang="en-IN" dirty="0" smtClean="0"/>
              <a:t>If it is not predictable, it imposes a risk on either or both. </a:t>
            </a:r>
            <a:endParaRPr lang="en-IN" dirty="0"/>
          </a:p>
        </p:txBody>
      </p:sp>
    </p:spTree>
    <p:extLst>
      <p:ext uri="{BB962C8B-B14F-4D97-AF65-F5344CB8AC3E}">
        <p14:creationId xmlns:p14="http://schemas.microsoft.com/office/powerpoint/2010/main" val="3421206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Inflation and Foreign Exchange rate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4128" y="1625600"/>
                <a:ext cx="9720073" cy="4683760"/>
              </a:xfrm>
            </p:spPr>
            <p:txBody>
              <a:bodyPr>
                <a:normAutofit fontScale="70000" lnSpcReduction="20000"/>
              </a:bodyPr>
              <a:lstStyle/>
              <a:p>
                <a:pPr>
                  <a:buFont typeface="Wingdings" panose="05000000000000000000" pitchFamily="2" charset="2"/>
                  <a:buChar char="§"/>
                </a:pPr>
                <a:r>
                  <a:rPr lang="en-IN" dirty="0" smtClean="0"/>
                  <a:t>If a good sells at </a:t>
                </a:r>
                <a:r>
                  <a:rPr lang="en-IN" dirty="0" err="1" smtClean="0"/>
                  <a:t>Rs</a:t>
                </a:r>
                <a:r>
                  <a:rPr lang="en-IN" dirty="0" smtClean="0"/>
                  <a:t> 500 in India and $10 in USA, the nominal exchange rate (E) is Rs500 = $10</a:t>
                </a:r>
              </a:p>
              <a:p>
                <a:pPr lvl="1"/>
                <a:r>
                  <a:rPr lang="en-IN" dirty="0" smtClean="0"/>
                  <a:t>E = 500/10 (Units of domestic currency per unit of foreign currency)</a:t>
                </a:r>
              </a:p>
              <a:p>
                <a:pPr lvl="1"/>
                <a:r>
                  <a:rPr lang="en-IN" dirty="0" smtClean="0"/>
                  <a:t>E= Price at home/Price abroad</a:t>
                </a:r>
              </a:p>
              <a:p>
                <a:pPr>
                  <a:buFont typeface="Wingdings" panose="05000000000000000000" pitchFamily="2" charset="2"/>
                  <a:buChar char="§"/>
                </a:pPr>
                <a:r>
                  <a:rPr lang="en-IN" dirty="0" smtClean="0"/>
                  <a:t>Real exchange rate (e) is obtained by adjusting nominal </a:t>
                </a:r>
                <a:r>
                  <a:rPr lang="en-IN" dirty="0" smtClean="0"/>
                  <a:t>exchange </a:t>
                </a:r>
                <a:r>
                  <a:rPr lang="en-IN" dirty="0" smtClean="0"/>
                  <a:t>rate to the change in relative inflation rate in two countries.</a:t>
                </a:r>
              </a:p>
              <a:p>
                <a14:m>
                  <m:oMath xmlns:m="http://schemas.openxmlformats.org/officeDocument/2006/math">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1</m:t>
                                </m:r>
                              </m:sup>
                            </m:sSup>
                          </m:num>
                          <m:den>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0</m:t>
                                </m:r>
                              </m:sup>
                            </m:sSup>
                          </m:den>
                        </m:f>
                      </m:e>
                    </m:d>
                  </m:oMath>
                </a14:m>
                <a:endParaRPr lang="en-IN" b="0" dirty="0" smtClean="0"/>
              </a:p>
              <a:p>
                <a:r>
                  <a:rPr lang="en-IN" dirty="0" smtClean="0"/>
                  <a:t>Or </a:t>
                </a:r>
                <a14:m>
                  <m:oMath xmlns:m="http://schemas.openxmlformats.org/officeDocument/2006/math">
                    <m:r>
                      <m:rPr>
                        <m:sty m:val="p"/>
                      </m:rPr>
                      <a:rPr lang="en-IN" b="0" i="0" smtClean="0">
                        <a:latin typeface="Cambria Math" panose="02040503050406030204" pitchFamily="18" charset="0"/>
                      </a:rPr>
                      <m:t>E</m:t>
                    </m:r>
                    <m:r>
                      <a:rPr lang="en-IN" b="0" i="0" smtClean="0">
                        <a:latin typeface="Cambria Math" panose="02040503050406030204" pitchFamily="18" charset="0"/>
                      </a:rPr>
                      <m:t> </m:t>
                    </m:r>
                    <m:r>
                      <a:rPr lang="en-IN" i="1">
                        <a:latin typeface="Cambria Math" panose="02040503050406030204" pitchFamily="18" charset="0"/>
                      </a:rPr>
                      <m:t>=</m:t>
                    </m:r>
                    <m:r>
                      <a:rPr lang="en-IN" b="0" i="1" smtClean="0">
                        <a:latin typeface="Cambria Math" panose="02040503050406030204" pitchFamily="18" charset="0"/>
                      </a:rPr>
                      <m:t>𝑒</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𝑃</m:t>
                                </m:r>
                              </m:e>
                              <m:sup>
                                <m:r>
                                  <a:rPr lang="en-IN" b="0" i="1" smtClean="0">
                                    <a:latin typeface="Cambria Math" panose="02040503050406030204" pitchFamily="18" charset="0"/>
                                  </a:rPr>
                                  <m:t>0</m:t>
                                </m:r>
                              </m:sup>
                            </m:sSup>
                          </m:num>
                          <m:den>
                            <m:r>
                              <a:rPr lang="en-IN" i="1">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𝑃</m:t>
                                </m:r>
                              </m:e>
                              <m:sup>
                                <m:r>
                                  <a:rPr lang="en-IN" b="0" i="1" smtClean="0">
                                    <a:latin typeface="Cambria Math" panose="02040503050406030204" pitchFamily="18" charset="0"/>
                                  </a:rPr>
                                  <m:t>1</m:t>
                                </m:r>
                              </m:sup>
                            </m:sSup>
                          </m:den>
                        </m:f>
                      </m:e>
                    </m:d>
                  </m:oMath>
                </a14:m>
                <a:endParaRPr lang="en-IN" dirty="0" smtClean="0"/>
              </a:p>
              <a:p>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0</m:t>
                        </m:r>
                      </m:sup>
                    </m:sSup>
                  </m:oMath>
                </a14:m>
                <a:r>
                  <a:rPr lang="en-IN" dirty="0" smtClean="0"/>
                  <a:t>= Inflation rate in India</a:t>
                </a:r>
              </a:p>
              <a:p>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𝑃</m:t>
                        </m:r>
                      </m:e>
                      <m:sup>
                        <m:r>
                          <a:rPr lang="en-IN" b="0" i="1" smtClean="0">
                            <a:latin typeface="Cambria Math" panose="02040503050406030204" pitchFamily="18" charset="0"/>
                          </a:rPr>
                          <m:t>1</m:t>
                        </m:r>
                      </m:sup>
                    </m:sSup>
                  </m:oMath>
                </a14:m>
                <a:r>
                  <a:rPr lang="en-IN" dirty="0" smtClean="0"/>
                  <a:t>= Inflation rate in USA</a:t>
                </a:r>
              </a:p>
              <a:p>
                <a:pPr>
                  <a:buFont typeface="Wingdings" panose="05000000000000000000" pitchFamily="2" charset="2"/>
                  <a:buChar char="§"/>
                </a:pPr>
                <a:r>
                  <a:rPr lang="en-IN" dirty="0" smtClean="0"/>
                  <a:t>Suppose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𝑃</m:t>
                        </m:r>
                      </m:e>
                      <m:sup>
                        <m:r>
                          <a:rPr lang="en-IN" i="1">
                            <a:latin typeface="Cambria Math" panose="02040503050406030204" pitchFamily="18" charset="0"/>
                          </a:rPr>
                          <m:t>0</m:t>
                        </m:r>
                      </m:sup>
                    </m:sSup>
                  </m:oMath>
                </a14:m>
                <a:r>
                  <a:rPr lang="en-IN" dirty="0"/>
                  <a:t>= </a:t>
                </a:r>
                <a:r>
                  <a:rPr lang="en-IN" dirty="0" smtClean="0"/>
                  <a:t>10%,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𝑃</m:t>
                        </m:r>
                      </m:e>
                      <m:sup>
                        <m:r>
                          <a:rPr lang="en-IN" i="1">
                            <a:latin typeface="Cambria Math" panose="02040503050406030204" pitchFamily="18" charset="0"/>
                          </a:rPr>
                          <m:t>1</m:t>
                        </m:r>
                      </m:sup>
                    </m:sSup>
                  </m:oMath>
                </a14:m>
                <a:r>
                  <a:rPr lang="en-IN" dirty="0"/>
                  <a:t>= </a:t>
                </a:r>
                <a:r>
                  <a:rPr lang="en-IN" dirty="0" smtClean="0"/>
                  <a:t>2%</a:t>
                </a:r>
              </a:p>
              <a:p>
                <a:pPr>
                  <a:buFont typeface="Wingdings" panose="05000000000000000000" pitchFamily="2" charset="2"/>
                  <a:buChar char="§"/>
                </a:pPr>
                <a:r>
                  <a:rPr lang="en-IN" dirty="0" smtClean="0"/>
                  <a:t>Nominal exchange rate remaining at 50 per dollar,</a:t>
                </a:r>
                <a:r>
                  <a:rPr lang="en-IN" dirty="0"/>
                  <a:t> </a:t>
                </a:r>
                <a14:m>
                  <m:oMath xmlns:m="http://schemas.openxmlformats.org/officeDocument/2006/math">
                    <m:r>
                      <a:rPr lang="en-IN" i="1">
                        <a:latin typeface="Cambria Math" panose="02040503050406030204" pitchFamily="18" charset="0"/>
                      </a:rPr>
                      <m:t>𝑒</m:t>
                    </m:r>
                    <m:r>
                      <a:rPr lang="en-IN" i="1">
                        <a:latin typeface="Cambria Math" panose="02040503050406030204" pitchFamily="18" charset="0"/>
                      </a:rPr>
                      <m:t>=50</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1</m:t>
                            </m:r>
                            <m:r>
                              <a:rPr lang="en-IN" b="0" i="1" smtClean="0">
                                <a:latin typeface="Cambria Math" panose="02040503050406030204" pitchFamily="18" charset="0"/>
                              </a:rPr>
                              <m:t>.02</m:t>
                            </m:r>
                          </m:num>
                          <m:den>
                            <m:r>
                              <a:rPr lang="en-IN" i="1">
                                <a:latin typeface="Cambria Math" panose="02040503050406030204" pitchFamily="18" charset="0"/>
                              </a:rPr>
                              <m:t>1</m:t>
                            </m:r>
                            <m:r>
                              <a:rPr lang="en-IN" b="0" i="1" smtClean="0">
                                <a:latin typeface="Cambria Math" panose="02040503050406030204" pitchFamily="18" charset="0"/>
                              </a:rPr>
                              <m:t>.10</m:t>
                            </m:r>
                          </m:den>
                        </m:f>
                      </m:e>
                    </m:d>
                  </m:oMath>
                </a14:m>
                <a:r>
                  <a:rPr lang="en-IN" dirty="0" smtClean="0"/>
                  <a:t>=46.36 (appreciation by 8%)</a:t>
                </a:r>
              </a:p>
              <a:p>
                <a:pPr>
                  <a:buFont typeface="Wingdings" panose="05000000000000000000" pitchFamily="2" charset="2"/>
                  <a:buChar char="§"/>
                </a:pPr>
                <a:r>
                  <a:rPr lang="en-IN" dirty="0" smtClean="0"/>
                  <a:t>Since real exchange rate affects net exports, the nominal rate is adjusted to neutralize the effects of the differing inflation rates.</a:t>
                </a:r>
              </a:p>
              <a:p>
                <a:pPr>
                  <a:buFont typeface="Wingdings" panose="05000000000000000000" pitchFamily="2" charset="2"/>
                  <a:buChar char="§"/>
                </a:pPr>
                <a:r>
                  <a:rPr lang="en-IN" dirty="0" smtClean="0"/>
                  <a:t>Depreciation of the Indian currency by 8%  from 50 to 53.92 is required. </a:t>
                </a:r>
              </a:p>
              <a:p>
                <a:endParaRPr lang="en-IN" dirty="0"/>
              </a:p>
              <a:p>
                <a:endParaRPr lang="en-IN" dirty="0" smtClean="0"/>
              </a:p>
              <a:p>
                <a:endParaRPr lang="en-IN" dirty="0" smtClean="0"/>
              </a:p>
              <a:p>
                <a:endParaRPr lang="en-IN" dirty="0" smtClean="0"/>
              </a:p>
              <a:p>
                <a:endParaRPr lang="en-IN" dirty="0" smtClean="0"/>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4128" y="1625600"/>
                <a:ext cx="9720073" cy="4683760"/>
              </a:xfrm>
              <a:blipFill>
                <a:blip r:embed="rId2"/>
                <a:stretch>
                  <a:fillRect l="-690" t="-1563"/>
                </a:stretch>
              </a:blipFill>
            </p:spPr>
            <p:txBody>
              <a:bodyPr/>
              <a:lstStyle/>
              <a:p>
                <a:r>
                  <a:rPr lang="en-IN">
                    <a:noFill/>
                  </a:rPr>
                  <a:t> </a:t>
                </a:r>
              </a:p>
            </p:txBody>
          </p:sp>
        </mc:Fallback>
      </mc:AlternateContent>
    </p:spTree>
    <p:extLst>
      <p:ext uri="{BB962C8B-B14F-4D97-AF65-F5344CB8AC3E}">
        <p14:creationId xmlns:p14="http://schemas.microsoft.com/office/powerpoint/2010/main" val="3682441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Inflation Tax</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When the government raises revenue by printing new money, it is considered to levy an inflation tax. </a:t>
            </a:r>
          </a:p>
          <a:p>
            <a:pPr>
              <a:buFont typeface="Wingdings" panose="05000000000000000000" pitchFamily="2" charset="2"/>
              <a:buChar char="§"/>
            </a:pPr>
            <a:r>
              <a:rPr lang="en-IN" dirty="0" smtClean="0"/>
              <a:t>When the government prints money, the price level rises, and hence the value of the dollar one holds decreases.</a:t>
            </a:r>
          </a:p>
          <a:p>
            <a:endParaRPr lang="en-IN" dirty="0"/>
          </a:p>
        </p:txBody>
      </p:sp>
    </p:spTree>
    <p:extLst>
      <p:ext uri="{BB962C8B-B14F-4D97-AF65-F5344CB8AC3E}">
        <p14:creationId xmlns:p14="http://schemas.microsoft.com/office/powerpoint/2010/main" val="26207741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Books for REFERENCES</a:t>
            </a:r>
            <a:endParaRPr lang="en-IN" dirty="0"/>
          </a:p>
        </p:txBody>
      </p:sp>
      <p:sp>
        <p:nvSpPr>
          <p:cNvPr id="3" name="Content Placeholder 2"/>
          <p:cNvSpPr>
            <a:spLocks noGrp="1"/>
          </p:cNvSpPr>
          <p:nvPr>
            <p:ph idx="1"/>
          </p:nvPr>
        </p:nvSpPr>
        <p:spPr/>
        <p:txBody>
          <a:bodyPr/>
          <a:lstStyle/>
          <a:p>
            <a:r>
              <a:rPr lang="en-IN" dirty="0" smtClean="0"/>
              <a:t>Macroeconomics: Theory and Applications, G S Gupta, Tata McGraw Hill</a:t>
            </a:r>
          </a:p>
          <a:p>
            <a:r>
              <a:rPr lang="en-IN" dirty="0" smtClean="0"/>
              <a:t>Principles of Macroeconomics, N G </a:t>
            </a:r>
            <a:r>
              <a:rPr lang="en-IN" dirty="0" err="1" smtClean="0"/>
              <a:t>Mankiw</a:t>
            </a:r>
            <a:r>
              <a:rPr lang="en-IN" dirty="0" smtClean="0"/>
              <a:t>, South-Western </a:t>
            </a:r>
            <a:r>
              <a:rPr lang="en-IN" smtClean="0"/>
              <a:t>Cengage Learning</a:t>
            </a:r>
          </a:p>
          <a:p>
            <a:endParaRPr lang="en-IN" dirty="0" smtClean="0"/>
          </a:p>
          <a:p>
            <a:pPr marL="0" indent="0">
              <a:buNone/>
            </a:pPr>
            <a:endParaRPr lang="en-IN" dirty="0"/>
          </a:p>
        </p:txBody>
      </p:sp>
    </p:spTree>
    <p:extLst>
      <p:ext uri="{BB962C8B-B14F-4D97-AF65-F5344CB8AC3E}">
        <p14:creationId xmlns:p14="http://schemas.microsoft.com/office/powerpoint/2010/main" val="3645785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285999"/>
                <a:ext cx="9720073" cy="4254759"/>
              </a:xfrm>
            </p:spPr>
            <p:txBody>
              <a:bodyPr>
                <a:normAutofit fontScale="92500" lnSpcReduction="10000"/>
              </a:bodyPr>
              <a:lstStyle/>
              <a:p>
                <a:pPr>
                  <a:buFont typeface="Wingdings" panose="05000000000000000000" pitchFamily="2" charset="2"/>
                  <a:buChar char="Ø"/>
                </a:pPr>
                <a:r>
                  <a:rPr lang="en-IN" dirty="0" smtClean="0"/>
                  <a:t>On the introduction of the natural rate of unemployment by Friedman, the formulation of the Phillips curve changed to </a:t>
                </a:r>
              </a:p>
              <a:p>
                <a14:m>
                  <m:oMath xmlns:m="http://schemas.openxmlformats.org/officeDocument/2006/math">
                    <m:r>
                      <a:rPr lang="en-IN" b="0" i="1" smtClean="0">
                        <a:latin typeface="Cambria Math" panose="02040503050406030204" pitchFamily="18" charset="0"/>
                      </a:rPr>
                      <m:t>𝑊</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𝑢</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𝑢</m:t>
                        </m:r>
                      </m:e>
                      <m:sup>
                        <m:r>
                          <a:rPr lang="en-IN" b="0" i="1" smtClean="0">
                            <a:latin typeface="Cambria Math" panose="02040503050406030204" pitchFamily="18" charset="0"/>
                            <a:ea typeface="Cambria Math" panose="02040503050406030204" pitchFamily="18" charset="0"/>
                          </a:rPr>
                          <m:t>𝑛</m:t>
                        </m:r>
                      </m:sup>
                    </m:sSup>
                  </m:oMath>
                </a14:m>
                <a:r>
                  <a:rPr lang="en-IN" dirty="0" smtClean="0"/>
                  <a:t>)				(1)</a:t>
                </a:r>
              </a:p>
              <a:p>
                <a:r>
                  <a:rPr lang="en-IN" dirty="0" smtClean="0"/>
                  <a:t>Where </a:t>
                </a:r>
                <a14:m>
                  <m:oMath xmlns:m="http://schemas.openxmlformats.org/officeDocument/2006/math">
                    <m:r>
                      <a:rPr lang="en-IN" i="1">
                        <a:latin typeface="Cambria Math" panose="02040503050406030204" pitchFamily="18" charset="0"/>
                        <a:ea typeface="Cambria Math" panose="02040503050406030204" pitchFamily="18" charset="0"/>
                      </a:rPr>
                      <m:t>𝛽</m:t>
                    </m:r>
                  </m:oMath>
                </a14:m>
                <a:r>
                  <a:rPr lang="en-IN" dirty="0" smtClean="0"/>
                  <a:t> &gt; 0</a:t>
                </a:r>
              </a:p>
              <a:p>
                <a14:m>
                  <m:oMath xmlns:m="http://schemas.openxmlformats.org/officeDocument/2006/math">
                    <m:r>
                      <a:rPr lang="en-IN" i="1">
                        <a:latin typeface="Cambria Math" panose="02040503050406030204" pitchFamily="18" charset="0"/>
                      </a:rPr>
                      <m:t>𝑊</m:t>
                    </m:r>
                  </m:oMath>
                </a14:m>
                <a:r>
                  <a:rPr lang="en-IN" dirty="0" smtClean="0"/>
                  <a:t>= Rate of change in the nominal wage rate</a:t>
                </a:r>
              </a:p>
              <a:p>
                <a14:m>
                  <m:oMath xmlns:m="http://schemas.openxmlformats.org/officeDocument/2006/math">
                    <m:r>
                      <a:rPr lang="en-IN" i="1">
                        <a:latin typeface="Cambria Math" panose="02040503050406030204" pitchFamily="18" charset="0"/>
                        <a:ea typeface="Cambria Math" panose="02040503050406030204" pitchFamily="18" charset="0"/>
                      </a:rPr>
                      <m:t>𝑢</m:t>
                    </m:r>
                  </m:oMath>
                </a14:m>
                <a:r>
                  <a:rPr lang="en-IN" dirty="0" smtClean="0"/>
                  <a:t>= Actual unemployment</a:t>
                </a:r>
              </a:p>
              <a:p>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𝑢</m:t>
                        </m:r>
                      </m:e>
                      <m:sup>
                        <m:r>
                          <a:rPr lang="en-IN" i="1">
                            <a:latin typeface="Cambria Math" panose="02040503050406030204" pitchFamily="18" charset="0"/>
                            <a:ea typeface="Cambria Math" panose="02040503050406030204" pitchFamily="18" charset="0"/>
                          </a:rPr>
                          <m:t>𝑛</m:t>
                        </m:r>
                      </m:sup>
                    </m:sSup>
                  </m:oMath>
                </a14:m>
                <a:r>
                  <a:rPr lang="en-IN" dirty="0" smtClean="0"/>
                  <a:t>=Natural rate of unemployment [(Non-accelerating inflation rate of unemployment (NAIRU)]</a:t>
                </a:r>
              </a:p>
              <a:p>
                <a:pPr>
                  <a:buFont typeface="Wingdings" panose="05000000000000000000" pitchFamily="2" charset="2"/>
                  <a:buChar char="Ø"/>
                </a:pPr>
                <a:r>
                  <a:rPr lang="en-IN" dirty="0" smtClean="0"/>
                  <a:t>Natural rate of unemployment has two components (Frictional and Structural)</a:t>
                </a:r>
              </a:p>
              <a:p>
                <a:pPr marL="0" indent="0">
                  <a:buNone/>
                </a:pPr>
                <a14:m>
                  <m:oMath xmlns:m="http://schemas.openxmlformats.org/officeDocument/2006/math">
                    <m:r>
                      <a:rPr lang="en-IN" i="1">
                        <a:latin typeface="Cambria Math" panose="02040503050406030204" pitchFamily="18" charset="0"/>
                        <a:ea typeface="Cambria Math" panose="02040503050406030204" pitchFamily="18" charset="0"/>
                      </a:rPr>
                      <m:t>𝑢</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𝑢</m:t>
                        </m:r>
                      </m:e>
                      <m:sup>
                        <m:r>
                          <a:rPr lang="en-IN" i="1">
                            <a:latin typeface="Cambria Math" panose="02040503050406030204" pitchFamily="18" charset="0"/>
                            <a:ea typeface="Cambria Math" panose="02040503050406030204" pitchFamily="18" charset="0"/>
                          </a:rPr>
                          <m:t>𝑛</m:t>
                        </m:r>
                      </m:sup>
                    </m:sSup>
                  </m:oMath>
                </a14:m>
                <a:r>
                  <a:rPr lang="en-IN" dirty="0" smtClean="0"/>
                  <a:t>= Cyclical unemployment </a:t>
                </a:r>
              </a:p>
              <a:p>
                <a:pPr>
                  <a:buFont typeface="Wingdings" panose="05000000000000000000" pitchFamily="2" charset="2"/>
                  <a:buChar char="Ø"/>
                </a:pPr>
                <a:r>
                  <a:rPr lang="en-IN" dirty="0" smtClean="0"/>
                  <a:t>Cyclical unemployment adversely affects nominal wage rate. </a:t>
                </a:r>
              </a:p>
              <a:p>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285999"/>
                <a:ext cx="9720073" cy="4254759"/>
              </a:xfrm>
              <a:blipFill rotWithShape="0">
                <a:blip r:embed="rId2"/>
                <a:stretch>
                  <a:fillRect l="-1129" t="-2006" r="-125" b="-1289"/>
                </a:stretch>
              </a:blipFill>
            </p:spPr>
            <p:txBody>
              <a:bodyPr/>
              <a:lstStyle/>
              <a:p>
                <a:r>
                  <a:rPr lang="en-IN">
                    <a:noFill/>
                  </a:rPr>
                  <a:t> </a:t>
                </a:r>
              </a:p>
            </p:txBody>
          </p:sp>
        </mc:Fallback>
      </mc:AlternateContent>
    </p:spTree>
    <p:extLst>
      <p:ext uri="{BB962C8B-B14F-4D97-AF65-F5344CB8AC3E}">
        <p14:creationId xmlns:p14="http://schemas.microsoft.com/office/powerpoint/2010/main" val="962758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IN" dirty="0" smtClean="0"/>
                  <a:t>Paul Samuelson and Robert Solow (1960) popularized the Phillips curve in the USA and extended it to the rate of inflation. </a:t>
                </a:r>
              </a:p>
              <a:p>
                <a:pPr>
                  <a:buFont typeface="Wingdings" panose="05000000000000000000" pitchFamily="2" charset="2"/>
                  <a:buChar char="§"/>
                </a:pPr>
                <a:r>
                  <a:rPr lang="en-IN" dirty="0" smtClean="0"/>
                  <a:t>To them, the price inflation is merely a mark up over the nominal wage inflation. </a:t>
                </a:r>
              </a:p>
              <a:p>
                <a:pPr>
                  <a:buFont typeface="Wingdings" panose="05000000000000000000" pitchFamily="2" charset="2"/>
                  <a:buChar char="§"/>
                </a:pPr>
                <a:r>
                  <a:rPr lang="en-IN" dirty="0" smtClean="0"/>
                  <a:t>Accordingly, they transformed the Phillips curve in terms of inflation and unemployment rate:</a:t>
                </a:r>
              </a:p>
              <a:p>
                <a:pPr marL="0" indent="0">
                  <a:buNone/>
                </a:pPr>
                <a14:m>
                  <m:oMath xmlns:m="http://schemas.openxmlformats.org/officeDocument/2006/math">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rPr>
                      <m:t>=</m:t>
                    </m:r>
                  </m:oMath>
                </a14:m>
                <a:r>
                  <a:rPr lang="en-IN" dirty="0"/>
                  <a:t>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𝛽</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𝑢</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𝑢</m:t>
                        </m:r>
                      </m:e>
                      <m:sup>
                        <m:r>
                          <a:rPr lang="en-IN" i="1">
                            <a:latin typeface="Cambria Math" panose="02040503050406030204" pitchFamily="18" charset="0"/>
                            <a:ea typeface="Cambria Math" panose="02040503050406030204" pitchFamily="18" charset="0"/>
                          </a:rPr>
                          <m:t>𝑛</m:t>
                        </m:r>
                      </m:sup>
                    </m:sSup>
                  </m:oMath>
                </a14:m>
                <a:r>
                  <a:rPr lang="en-IN" dirty="0" smtClean="0"/>
                  <a:t>)				(2)</a:t>
                </a:r>
              </a:p>
              <a:p>
                <a:pPr marL="0" indent="0">
                  <a:buNone/>
                </a:pPr>
                <a:r>
                  <a:rPr lang="en-IN" dirty="0" smtClean="0"/>
                  <a:t>Where </a:t>
                </a:r>
                <a14:m>
                  <m:oMath xmlns:m="http://schemas.openxmlformats.org/officeDocument/2006/math">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 </m:t>
                    </m:r>
                  </m:oMath>
                </a14:m>
                <a:r>
                  <a:rPr lang="en-IN" dirty="0" smtClean="0"/>
                  <a:t>is the inflation rate. </a:t>
                </a:r>
              </a:p>
              <a:p>
                <a:pPr>
                  <a:buFont typeface="Wingdings" panose="05000000000000000000" pitchFamily="2" charset="2"/>
                  <a:buChar char="§"/>
                </a:pPr>
                <a:r>
                  <a:rPr lang="en-IN" dirty="0" err="1" smtClean="0"/>
                  <a:t>Eq</a:t>
                </a:r>
                <a:r>
                  <a:rPr lang="en-IN" dirty="0" smtClean="0"/>
                  <a:t>(2) shows the famous trade-off as Phillips curve proposes. </a:t>
                </a:r>
              </a:p>
              <a:p>
                <a:pPr>
                  <a:buFont typeface="Wingdings" panose="05000000000000000000" pitchFamily="2" charset="2"/>
                  <a:buChar char="§"/>
                </a:pPr>
                <a:r>
                  <a:rPr lang="en-IN" dirty="0" smtClean="0"/>
                  <a:t>If the policy makers like to reduce unemployment, they must accept a higher inflation rate.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4" t="-2576" r="-940"/>
                </a:stretch>
              </a:blipFill>
            </p:spPr>
            <p:txBody>
              <a:bodyPr/>
              <a:lstStyle/>
              <a:p>
                <a:r>
                  <a:rPr lang="en-IN">
                    <a:noFill/>
                  </a:rPr>
                  <a:t> </a:t>
                </a:r>
              </a:p>
            </p:txBody>
          </p:sp>
        </mc:Fallback>
      </mc:AlternateContent>
    </p:spTree>
    <p:extLst>
      <p:ext uri="{BB962C8B-B14F-4D97-AF65-F5344CB8AC3E}">
        <p14:creationId xmlns:p14="http://schemas.microsoft.com/office/powerpoint/2010/main" val="718872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
                </a:pPr>
                <a:r>
                  <a:rPr lang="en-IN" dirty="0" smtClean="0"/>
                  <a:t>The credibility of the Phillips Curve was again challenged in  the late 1960s. </a:t>
                </a:r>
              </a:p>
              <a:p>
                <a:pPr>
                  <a:buFont typeface="Wingdings" panose="05000000000000000000" pitchFamily="2" charset="2"/>
                  <a:buChar char="§"/>
                </a:pPr>
                <a:r>
                  <a:rPr lang="en-IN" dirty="0" smtClean="0"/>
                  <a:t>This led to the introduction of inflation expectations by Friedman and Phelps. </a:t>
                </a:r>
              </a:p>
              <a:p>
                <a:pPr>
                  <a:buFont typeface="Wingdings" panose="05000000000000000000" pitchFamily="2" charset="2"/>
                  <a:buChar char="§"/>
                </a:pPr>
                <a:r>
                  <a:rPr lang="en-IN" dirty="0" smtClean="0"/>
                  <a:t>The inflation augmented Phillips curve is expressed as </a:t>
                </a:r>
              </a:p>
              <a:p>
                <a14:m>
                  <m:oMath xmlns:m="http://schemas.openxmlformats.org/officeDocument/2006/math">
                    <m:r>
                      <a:rPr lang="en-IN"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𝑒</m:t>
                        </m:r>
                      </m:sup>
                    </m:sSup>
                    <m:r>
                      <a:rPr lang="en-IN" b="0" i="0"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β</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𝑢</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𝑢</m:t>
                        </m:r>
                      </m:e>
                      <m:sup>
                        <m:r>
                          <a:rPr lang="en-IN" i="1">
                            <a:latin typeface="Cambria Math" panose="02040503050406030204" pitchFamily="18" charset="0"/>
                            <a:ea typeface="Cambria Math" panose="02040503050406030204" pitchFamily="18" charset="0"/>
                          </a:rPr>
                          <m:t>𝑛</m:t>
                        </m:r>
                      </m:sup>
                    </m:sSup>
                    <m:r>
                      <m:rPr>
                        <m:nor/>
                      </m:rPr>
                      <a:rPr lang="en-IN" dirty="0"/>
                      <m:t>)</m:t>
                    </m:r>
                  </m:oMath>
                </a14:m>
                <a:r>
                  <a:rPr lang="en-IN" dirty="0" smtClean="0"/>
                  <a:t>					(3)</a:t>
                </a:r>
              </a:p>
              <a:p>
                <a:r>
                  <a:rPr lang="en-IN" dirty="0" smtClean="0"/>
                  <a:t>Where </a:t>
                </a:r>
                <a14:m>
                  <m:oMath xmlns:m="http://schemas.openxmlformats.org/officeDocument/2006/math">
                    <m:sSup>
                      <m:sSupPr>
                        <m:ctrlPr>
                          <a:rPr lang="en-IN" i="1" dirty="0"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𝜇</m:t>
                        </m:r>
                      </m:e>
                      <m:sup>
                        <m:r>
                          <a:rPr lang="en-IN" b="0" i="1" dirty="0" smtClean="0">
                            <a:latin typeface="Cambria Math" panose="02040503050406030204" pitchFamily="18" charset="0"/>
                            <a:ea typeface="Cambria Math" panose="02040503050406030204" pitchFamily="18" charset="0"/>
                          </a:rPr>
                          <m:t>𝑒</m:t>
                        </m:r>
                      </m:sup>
                    </m:sSup>
                  </m:oMath>
                </a14:m>
                <a:r>
                  <a:rPr lang="en-IN" dirty="0" smtClean="0"/>
                  <a:t>is the expected inflation rate</a:t>
                </a:r>
              </a:p>
              <a:p>
                <a:pPr>
                  <a:buFont typeface="Wingdings" panose="05000000000000000000" pitchFamily="2" charset="2"/>
                  <a:buChar char="§"/>
                </a:pPr>
                <a:r>
                  <a:rPr lang="en-IN" dirty="0" smtClean="0"/>
                  <a:t>As both the workers and firms are interested in real wage rate rather than nominal wage rate, money wage contracts are negotiated based on expected inflation rate. </a:t>
                </a:r>
              </a:p>
              <a:p>
                <a:pPr>
                  <a:buFont typeface="Wingdings" panose="05000000000000000000" pitchFamily="2" charset="2"/>
                  <a:buChar char="§"/>
                </a:pPr>
                <a:r>
                  <a:rPr lang="en-IN" dirty="0" smtClean="0"/>
                  <a:t>Hence, </a:t>
                </a:r>
                <a14:m>
                  <m:oMath xmlns:m="http://schemas.openxmlformats.org/officeDocument/2006/math">
                    <m:sSup>
                      <m:sSupPr>
                        <m:ctrlPr>
                          <a:rPr lang="en-IN" i="1" dirty="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𝑒</m:t>
                        </m:r>
                      </m:sup>
                    </m:sSup>
                  </m:oMath>
                </a14:m>
                <a:r>
                  <a:rPr lang="en-IN" dirty="0" smtClean="0"/>
                  <a:t>affects the nominal wage rate and in turn, inflation rate.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4" t="-1818"/>
                </a:stretch>
              </a:blipFill>
            </p:spPr>
            <p:txBody>
              <a:bodyPr/>
              <a:lstStyle/>
              <a:p>
                <a:r>
                  <a:rPr lang="en-IN">
                    <a:noFill/>
                  </a:rPr>
                  <a:t> </a:t>
                </a:r>
              </a:p>
            </p:txBody>
          </p:sp>
        </mc:Fallback>
      </mc:AlternateContent>
    </p:spTree>
    <p:extLst>
      <p:ext uri="{BB962C8B-B14F-4D97-AF65-F5344CB8AC3E}">
        <p14:creationId xmlns:p14="http://schemas.microsoft.com/office/powerpoint/2010/main" val="830066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C8CE74-7352-4DD5-9C06-98B621552175}"/>
              </a:ext>
            </a:extLst>
          </p:cNvPr>
          <p:cNvSpPr>
            <a:spLocks noGrp="1"/>
          </p:cNvSpPr>
          <p:nvPr>
            <p:ph type="title"/>
          </p:nvPr>
        </p:nvSpPr>
        <p:spPr>
          <a:xfrm>
            <a:off x="1024128" y="585216"/>
            <a:ext cx="9720072" cy="405384"/>
          </a:xfrm>
        </p:spPr>
        <p:txBody>
          <a:bodyPr>
            <a:normAutofit fontScale="90000"/>
          </a:bodyPr>
          <a:lstStyle/>
          <a:p>
            <a:r>
              <a:rPr lang="en-US" sz="3600" b="1" dirty="0" err="1" smtClean="0">
                <a:solidFill>
                  <a:srgbClr val="000000"/>
                </a:solidFill>
              </a:rPr>
              <a:t>DeRiVation</a:t>
            </a:r>
            <a:r>
              <a:rPr lang="en-US" sz="3600" b="1" dirty="0" smtClean="0">
                <a:solidFill>
                  <a:srgbClr val="000000"/>
                </a:solidFill>
              </a:rPr>
              <a:t> </a:t>
            </a:r>
            <a:r>
              <a:rPr lang="en-US" sz="3600" b="1" dirty="0">
                <a:solidFill>
                  <a:srgbClr val="000000"/>
                </a:solidFill>
              </a:rPr>
              <a:t>of the Phillips curve from the AS curve</a:t>
            </a:r>
            <a:r>
              <a:rPr lang="en-US" sz="5400" b="1" dirty="0">
                <a:solidFill>
                  <a:srgbClr val="000000"/>
                </a:solidFill>
              </a:rPr>
              <a:t/>
            </a:r>
            <a:br>
              <a:rPr lang="en-US" sz="5400" b="1" dirty="0">
                <a:solidFill>
                  <a:srgbClr val="000000"/>
                </a:solidFill>
              </a:rPr>
            </a:br>
            <a:endParaRPr lang="en-IN"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7BF6AB9C-8ADD-4259-A32A-C15F9D54E8BF}"/>
                  </a:ext>
                </a:extLst>
              </p:cNvPr>
              <p:cNvSpPr>
                <a:spLocks noGrp="1"/>
              </p:cNvSpPr>
              <p:nvPr>
                <p:ph idx="1"/>
              </p:nvPr>
            </p:nvSpPr>
            <p:spPr>
              <a:xfrm>
                <a:off x="1024128" y="1076325"/>
                <a:ext cx="9720073" cy="5233035"/>
              </a:xfrm>
            </p:spPr>
            <p:txBody>
              <a:bodyPr>
                <a:normAutofit fontScale="32500" lnSpcReduction="20000"/>
              </a:bodyPr>
              <a:lstStyle/>
              <a:p>
                <a:r>
                  <a:rPr lang="en-US" sz="5500" dirty="0" smtClean="0"/>
                  <a:t>The inflation </a:t>
                </a:r>
                <a:r>
                  <a:rPr lang="en-US" sz="5500" dirty="0"/>
                  <a:t>rate depends </a:t>
                </a:r>
                <a:r>
                  <a:rPr lang="en-US" sz="5500" dirty="0" smtClean="0"/>
                  <a:t>on </a:t>
                </a:r>
                <a:endParaRPr lang="en-US" sz="5500" dirty="0"/>
              </a:p>
              <a:p>
                <a:pPr marL="342900" indent="-342900">
                  <a:buFont typeface="+mj-lt"/>
                  <a:buAutoNum type="arabicPeriod"/>
                </a:pPr>
                <a:r>
                  <a:rPr lang="en-US" sz="5500" dirty="0"/>
                  <a:t>Expected </a:t>
                </a:r>
                <a:r>
                  <a:rPr lang="en-US" sz="5500" dirty="0" smtClean="0"/>
                  <a:t>inflation</a:t>
                </a:r>
                <a:endParaRPr lang="en-US" sz="5500" dirty="0"/>
              </a:p>
              <a:p>
                <a:pPr marL="342900" indent="-342900">
                  <a:buFont typeface="+mj-lt"/>
                  <a:buAutoNum type="arabicPeriod"/>
                </a:pPr>
                <a:r>
                  <a:rPr lang="en-US" sz="5500" dirty="0"/>
                  <a:t>The deviation of the unemployment from the natural </a:t>
                </a:r>
                <a:r>
                  <a:rPr lang="en-US" sz="5500" dirty="0" smtClean="0"/>
                  <a:t>rate (Cyclical unemployment)</a:t>
                </a:r>
                <a:endParaRPr lang="en-US" sz="5500" dirty="0"/>
              </a:p>
              <a:p>
                <a:pPr marL="342900" indent="-342900">
                  <a:buFont typeface="+mj-lt"/>
                  <a:buAutoNum type="arabicPeriod"/>
                </a:pPr>
                <a:r>
                  <a:rPr lang="en-US" sz="5500" dirty="0"/>
                  <a:t>Supply shocks</a:t>
                </a:r>
              </a:p>
              <a:p>
                <a:endParaRPr lang="en-US" sz="5500" i="1" dirty="0">
                  <a:latin typeface="Cambria Math" panose="02040503050406030204" pitchFamily="18" charset="0"/>
                  <a:ea typeface="Cambria Math" panose="02040503050406030204" pitchFamily="18" charset="0"/>
                </a:endParaRPr>
              </a:p>
              <a:p>
                <a:r>
                  <a:rPr lang="en-US" sz="5500" i="1" dirty="0">
                    <a:latin typeface="Cambria Math" panose="02040503050406030204" pitchFamily="18" charset="0"/>
                    <a:ea typeface="Cambria Math" panose="02040503050406030204" pitchFamily="18" charset="0"/>
                  </a:rPr>
                  <a:t>Thus, </a:t>
                </a:r>
              </a:p>
              <a:p>
                <a:pPr algn="ctr"/>
                <a14:m>
                  <m:oMath xmlns:m="http://schemas.openxmlformats.org/officeDocument/2006/math">
                    <m:r>
                      <a:rPr lang="en-US" sz="5500" i="1" smtClean="0">
                        <a:latin typeface="Cambria Math" panose="02040503050406030204" pitchFamily="18" charset="0"/>
                        <a:ea typeface="Cambria Math" panose="02040503050406030204" pitchFamily="18" charset="0"/>
                      </a:rPr>
                      <m:t>𝜋</m:t>
                    </m:r>
                    <m:r>
                      <a:rPr lang="en-IN" sz="5500" b="0" i="1" smtClean="0">
                        <a:latin typeface="Cambria Math" panose="02040503050406030204" pitchFamily="18" charset="0"/>
                        <a:ea typeface="Cambria Math" panose="02040503050406030204" pitchFamily="18" charset="0"/>
                      </a:rPr>
                      <m:t>=</m:t>
                    </m:r>
                    <m:sSup>
                      <m:sSupPr>
                        <m:ctrlPr>
                          <a:rPr lang="en-IN" sz="5500" b="0" i="1" smtClean="0">
                            <a:latin typeface="Cambria Math" panose="02040503050406030204" pitchFamily="18" charset="0"/>
                            <a:ea typeface="Cambria Math" panose="02040503050406030204" pitchFamily="18" charset="0"/>
                          </a:rPr>
                        </m:ctrlPr>
                      </m:sSupPr>
                      <m:e>
                        <m:r>
                          <a:rPr lang="en-IN" sz="5500" b="0" i="1" smtClean="0">
                            <a:latin typeface="Cambria Math" panose="02040503050406030204" pitchFamily="18" charset="0"/>
                            <a:ea typeface="Cambria Math" panose="02040503050406030204" pitchFamily="18" charset="0"/>
                          </a:rPr>
                          <m:t>𝜋</m:t>
                        </m:r>
                      </m:e>
                      <m:sup>
                        <m:r>
                          <a:rPr lang="en-IN" sz="5500" b="0" i="1" smtClean="0">
                            <a:latin typeface="Cambria Math" panose="02040503050406030204" pitchFamily="18" charset="0"/>
                            <a:ea typeface="Cambria Math" panose="02040503050406030204" pitchFamily="18" charset="0"/>
                          </a:rPr>
                          <m:t>𝑒</m:t>
                        </m:r>
                      </m:sup>
                    </m:sSup>
                    <m:r>
                      <a:rPr lang="en-IN" sz="5500" b="0" i="1" smtClean="0">
                        <a:latin typeface="Cambria Math" panose="02040503050406030204" pitchFamily="18" charset="0"/>
                        <a:ea typeface="Cambria Math" panose="02040503050406030204" pitchFamily="18" charset="0"/>
                      </a:rPr>
                      <m:t>−</m:t>
                    </m:r>
                    <m:r>
                      <a:rPr lang="en-IN" sz="5500" b="0" i="1" smtClean="0">
                        <a:latin typeface="Cambria Math" panose="02040503050406030204" pitchFamily="18" charset="0"/>
                        <a:ea typeface="Cambria Math" panose="02040503050406030204" pitchFamily="18" charset="0"/>
                      </a:rPr>
                      <m:t>𝛽</m:t>
                    </m:r>
                    <m:r>
                      <a:rPr lang="en-IN" sz="5500" b="0" i="1" smtClean="0">
                        <a:latin typeface="Cambria Math" panose="02040503050406030204" pitchFamily="18" charset="0"/>
                        <a:ea typeface="Cambria Math" panose="02040503050406030204" pitchFamily="18" charset="0"/>
                      </a:rPr>
                      <m:t> </m:t>
                    </m:r>
                    <m:d>
                      <m:dPr>
                        <m:ctrlPr>
                          <a:rPr lang="en-IN" sz="5500" b="0" i="1" smtClean="0">
                            <a:latin typeface="Cambria Math" panose="02040503050406030204" pitchFamily="18" charset="0"/>
                            <a:ea typeface="Cambria Math" panose="02040503050406030204" pitchFamily="18" charset="0"/>
                          </a:rPr>
                        </m:ctrlPr>
                      </m:dPr>
                      <m:e>
                        <m:r>
                          <a:rPr lang="en-IN" sz="5500" b="0" i="1" smtClean="0">
                            <a:latin typeface="Cambria Math" panose="02040503050406030204" pitchFamily="18" charset="0"/>
                            <a:ea typeface="Cambria Math" panose="02040503050406030204" pitchFamily="18" charset="0"/>
                          </a:rPr>
                          <m:t>𝑢</m:t>
                        </m:r>
                        <m:r>
                          <a:rPr lang="en-IN" sz="5500" b="0" i="1" smtClean="0">
                            <a:latin typeface="Cambria Math" panose="02040503050406030204" pitchFamily="18" charset="0"/>
                            <a:ea typeface="Cambria Math" panose="02040503050406030204" pitchFamily="18" charset="0"/>
                          </a:rPr>
                          <m:t>−</m:t>
                        </m:r>
                        <m:sSup>
                          <m:sSupPr>
                            <m:ctrlPr>
                              <a:rPr lang="en-IN" sz="5500" b="0" i="1" smtClean="0">
                                <a:latin typeface="Cambria Math" panose="02040503050406030204" pitchFamily="18" charset="0"/>
                                <a:ea typeface="Cambria Math" panose="02040503050406030204" pitchFamily="18" charset="0"/>
                              </a:rPr>
                            </m:ctrlPr>
                          </m:sSupPr>
                          <m:e>
                            <m:r>
                              <a:rPr lang="en-IN" sz="5500" b="0" i="1" smtClean="0">
                                <a:latin typeface="Cambria Math" panose="02040503050406030204" pitchFamily="18" charset="0"/>
                                <a:ea typeface="Cambria Math" panose="02040503050406030204" pitchFamily="18" charset="0"/>
                              </a:rPr>
                              <m:t>𝑢</m:t>
                            </m:r>
                          </m:e>
                          <m:sup>
                            <m:r>
                              <a:rPr lang="en-IN" sz="5500" b="0" i="1" smtClean="0">
                                <a:latin typeface="Cambria Math" panose="02040503050406030204" pitchFamily="18" charset="0"/>
                                <a:ea typeface="Cambria Math" panose="02040503050406030204" pitchFamily="18" charset="0"/>
                              </a:rPr>
                              <m:t>𝑛</m:t>
                            </m:r>
                          </m:sup>
                        </m:sSup>
                      </m:e>
                    </m:d>
                    <m:r>
                      <a:rPr lang="en-IN" sz="5500" b="0" i="1" smtClean="0">
                        <a:latin typeface="Cambria Math" panose="02040503050406030204" pitchFamily="18" charset="0"/>
                        <a:ea typeface="Cambria Math" panose="02040503050406030204" pitchFamily="18" charset="0"/>
                      </a:rPr>
                      <m:t>+</m:t>
                    </m:r>
                    <m:r>
                      <a:rPr lang="en-IN" sz="5500" b="0" i="1" smtClean="0">
                        <a:latin typeface="Cambria Math" panose="02040503050406030204" pitchFamily="18" charset="0"/>
                        <a:ea typeface="Cambria Math" panose="02040503050406030204" pitchFamily="18" charset="0"/>
                      </a:rPr>
                      <m:t>𝑣</m:t>
                    </m:r>
                  </m:oMath>
                </a14:m>
                <a:r>
                  <a:rPr lang="en-US" sz="5500" dirty="0"/>
                  <a:t>		</a:t>
                </a:r>
                <a:r>
                  <a:rPr lang="en-US" sz="5500" dirty="0" smtClean="0"/>
                  <a:t>(4)</a:t>
                </a:r>
                <a:endParaRPr lang="en-US" sz="5500" dirty="0"/>
              </a:p>
              <a:p>
                <a:endParaRPr lang="en-US" sz="5500" dirty="0"/>
              </a:p>
              <a:p>
                <a:r>
                  <a:rPr lang="en-US" sz="5500" dirty="0"/>
                  <a:t>The above equation is derived from the AS equation,</a:t>
                </a:r>
              </a:p>
              <a:p>
                <a:pPr algn="ctr"/>
                <a14:m>
                  <m:oMath xmlns:m="http://schemas.openxmlformats.org/officeDocument/2006/math">
                    <m:r>
                      <a:rPr lang="en-IN" sz="5500" b="0" i="1" smtClean="0">
                        <a:latin typeface="Cambria Math" panose="02040503050406030204" pitchFamily="18" charset="0"/>
                      </a:rPr>
                      <m:t>𝑌</m:t>
                    </m:r>
                    <m:r>
                      <a:rPr lang="en-IN" sz="5500" b="0" i="1" smtClean="0">
                        <a:latin typeface="Cambria Math" panose="02040503050406030204" pitchFamily="18" charset="0"/>
                      </a:rPr>
                      <m:t>=</m:t>
                    </m:r>
                    <m:sSup>
                      <m:sSupPr>
                        <m:ctrlPr>
                          <a:rPr lang="en-IN" sz="5500" b="0" i="1" smtClean="0">
                            <a:latin typeface="Cambria Math" panose="02040503050406030204" pitchFamily="18" charset="0"/>
                          </a:rPr>
                        </m:ctrlPr>
                      </m:sSupPr>
                      <m:e>
                        <m:r>
                          <a:rPr lang="en-IN" sz="5500" b="0" i="1" smtClean="0">
                            <a:latin typeface="Cambria Math" panose="02040503050406030204" pitchFamily="18" charset="0"/>
                          </a:rPr>
                          <m:t>𝑌</m:t>
                        </m:r>
                      </m:e>
                      <m:sup>
                        <m:r>
                          <a:rPr lang="en-IN" sz="5500" b="0" i="1" smtClean="0">
                            <a:latin typeface="Cambria Math" panose="02040503050406030204" pitchFamily="18" charset="0"/>
                          </a:rPr>
                          <m:t>𝑛</m:t>
                        </m:r>
                      </m:sup>
                    </m:sSup>
                    <m:r>
                      <a:rPr lang="en-IN" sz="5500" b="0" i="1" smtClean="0">
                        <a:latin typeface="Cambria Math" panose="02040503050406030204" pitchFamily="18" charset="0"/>
                      </a:rPr>
                      <m:t>+</m:t>
                    </m:r>
                    <m:r>
                      <a:rPr lang="en-IN" sz="5500" b="0" i="1" smtClean="0">
                        <a:latin typeface="Cambria Math" panose="02040503050406030204" pitchFamily="18" charset="0"/>
                        <a:ea typeface="Cambria Math" panose="02040503050406030204" pitchFamily="18" charset="0"/>
                      </a:rPr>
                      <m:t>𝛼</m:t>
                    </m:r>
                    <m:d>
                      <m:dPr>
                        <m:ctrlPr>
                          <a:rPr lang="en-IN" sz="5500" b="0" i="1" smtClean="0">
                            <a:latin typeface="Cambria Math" panose="02040503050406030204" pitchFamily="18" charset="0"/>
                            <a:ea typeface="Cambria Math" panose="02040503050406030204" pitchFamily="18" charset="0"/>
                          </a:rPr>
                        </m:ctrlPr>
                      </m:dPr>
                      <m:e>
                        <m:r>
                          <a:rPr lang="en-IN" sz="5500" b="0" i="1" smtClean="0">
                            <a:latin typeface="Cambria Math" panose="02040503050406030204" pitchFamily="18" charset="0"/>
                            <a:ea typeface="Cambria Math" panose="02040503050406030204" pitchFamily="18" charset="0"/>
                          </a:rPr>
                          <m:t>𝑃</m:t>
                        </m:r>
                        <m:r>
                          <a:rPr lang="en-IN" sz="5500" b="0" i="1" smtClean="0">
                            <a:latin typeface="Cambria Math" panose="02040503050406030204" pitchFamily="18" charset="0"/>
                            <a:ea typeface="Cambria Math" panose="02040503050406030204" pitchFamily="18" charset="0"/>
                          </a:rPr>
                          <m:t>−</m:t>
                        </m:r>
                        <m:sSup>
                          <m:sSupPr>
                            <m:ctrlPr>
                              <a:rPr lang="en-IN" sz="5500" b="0" i="1" smtClean="0">
                                <a:latin typeface="Cambria Math" panose="02040503050406030204" pitchFamily="18" charset="0"/>
                                <a:ea typeface="Cambria Math" panose="02040503050406030204" pitchFamily="18" charset="0"/>
                              </a:rPr>
                            </m:ctrlPr>
                          </m:sSupPr>
                          <m:e>
                            <m:r>
                              <a:rPr lang="en-IN" sz="5500" b="0" i="1" smtClean="0">
                                <a:latin typeface="Cambria Math" panose="02040503050406030204" pitchFamily="18" charset="0"/>
                                <a:ea typeface="Cambria Math" panose="02040503050406030204" pitchFamily="18" charset="0"/>
                              </a:rPr>
                              <m:t>𝑃</m:t>
                            </m:r>
                          </m:e>
                          <m:sup>
                            <m:r>
                              <a:rPr lang="en-IN" sz="5500" b="0" i="1" smtClean="0">
                                <a:latin typeface="Cambria Math" panose="02040503050406030204" pitchFamily="18" charset="0"/>
                                <a:ea typeface="Cambria Math" panose="02040503050406030204" pitchFamily="18" charset="0"/>
                              </a:rPr>
                              <m:t>𝑒</m:t>
                            </m:r>
                          </m:sup>
                        </m:sSup>
                      </m:e>
                    </m:d>
                    <m:r>
                      <a:rPr lang="en-IN" sz="5500" b="0" i="1" smtClean="0">
                        <a:latin typeface="Cambria Math" panose="02040503050406030204" pitchFamily="18" charset="0"/>
                        <a:ea typeface="Cambria Math" panose="02040503050406030204" pitchFamily="18" charset="0"/>
                      </a:rPr>
                      <m:t>,  </m:t>
                    </m:r>
                    <m:r>
                      <a:rPr lang="en-IN" sz="5500" b="0" i="1" smtClean="0">
                        <a:latin typeface="Cambria Math" panose="02040503050406030204" pitchFamily="18" charset="0"/>
                        <a:ea typeface="Cambria Math" panose="02040503050406030204" pitchFamily="18" charset="0"/>
                      </a:rPr>
                      <m:t>𝛼</m:t>
                    </m:r>
                    <m:r>
                      <a:rPr lang="en-IN" sz="5500" b="0" i="1" smtClean="0">
                        <a:latin typeface="Cambria Math" panose="02040503050406030204" pitchFamily="18" charset="0"/>
                        <a:ea typeface="Cambria Math" panose="02040503050406030204" pitchFamily="18" charset="0"/>
                      </a:rPr>
                      <m:t>&gt;0      </m:t>
                    </m:r>
                    <m:r>
                      <a:rPr lang="en-IN" sz="5500" b="0" i="1" smtClean="0">
                        <a:latin typeface="Cambria Math" panose="02040503050406030204" pitchFamily="18" charset="0"/>
                        <a:ea typeface="Cambria Math" panose="02040503050406030204" pitchFamily="18" charset="0"/>
                      </a:rPr>
                      <m:t>𝑜𝑟</m:t>
                    </m:r>
                    <m:r>
                      <a:rPr lang="en-IN" sz="5500" b="0" i="1" smtClean="0">
                        <a:latin typeface="Cambria Math" panose="02040503050406030204" pitchFamily="18" charset="0"/>
                        <a:ea typeface="Cambria Math" panose="02040503050406030204" pitchFamily="18" charset="0"/>
                      </a:rPr>
                      <m:t>,       </m:t>
                    </m:r>
                  </m:oMath>
                </a14:m>
                <a:endParaRPr lang="en-IN" sz="5500" b="0" i="1" dirty="0" smtClean="0">
                  <a:latin typeface="Cambria Math" panose="02040503050406030204" pitchFamily="18" charset="0"/>
                  <a:ea typeface="Cambria Math" panose="02040503050406030204" pitchFamily="18" charset="0"/>
                </a:endParaRPr>
              </a:p>
              <a:p>
                <a:pPr algn="ctr"/>
                <a14:m>
                  <m:oMath xmlns:m="http://schemas.openxmlformats.org/officeDocument/2006/math">
                    <m:r>
                      <a:rPr lang="en-IN" sz="5500" b="0" i="1" smtClean="0">
                        <a:latin typeface="Cambria Math" panose="02040503050406030204" pitchFamily="18" charset="0"/>
                        <a:ea typeface="Cambria Math" panose="02040503050406030204" pitchFamily="18" charset="0"/>
                      </a:rPr>
                      <m:t> </m:t>
                    </m:r>
                    <m:r>
                      <a:rPr lang="en-IN" sz="5500" b="0" i="1" smtClean="0">
                        <a:latin typeface="Cambria Math" panose="02040503050406030204" pitchFamily="18" charset="0"/>
                        <a:ea typeface="Cambria Math" panose="02040503050406030204" pitchFamily="18" charset="0"/>
                      </a:rPr>
                      <m:t>𝑃</m:t>
                    </m:r>
                    <m:r>
                      <a:rPr lang="en-IN" sz="5500" b="0" i="1" smtClean="0">
                        <a:latin typeface="Cambria Math" panose="02040503050406030204" pitchFamily="18" charset="0"/>
                        <a:ea typeface="Cambria Math" panose="02040503050406030204" pitchFamily="18" charset="0"/>
                      </a:rPr>
                      <m:t>= </m:t>
                    </m:r>
                    <m:sSup>
                      <m:sSupPr>
                        <m:ctrlPr>
                          <a:rPr lang="en-IN" sz="5500" b="0" i="1" smtClean="0">
                            <a:latin typeface="Cambria Math" panose="02040503050406030204" pitchFamily="18" charset="0"/>
                            <a:ea typeface="Cambria Math" panose="02040503050406030204" pitchFamily="18" charset="0"/>
                          </a:rPr>
                        </m:ctrlPr>
                      </m:sSupPr>
                      <m:e>
                        <m:r>
                          <a:rPr lang="en-IN" sz="5500" b="0" i="1" smtClean="0">
                            <a:latin typeface="Cambria Math" panose="02040503050406030204" pitchFamily="18" charset="0"/>
                            <a:ea typeface="Cambria Math" panose="02040503050406030204" pitchFamily="18" charset="0"/>
                          </a:rPr>
                          <m:t>𝑃</m:t>
                        </m:r>
                      </m:e>
                      <m:sup>
                        <m:r>
                          <a:rPr lang="en-IN" sz="5500" b="0" i="1" smtClean="0">
                            <a:latin typeface="Cambria Math" panose="02040503050406030204" pitchFamily="18" charset="0"/>
                            <a:ea typeface="Cambria Math" panose="02040503050406030204" pitchFamily="18" charset="0"/>
                          </a:rPr>
                          <m:t>𝑒</m:t>
                        </m:r>
                      </m:sup>
                    </m:sSup>
                    <m:r>
                      <a:rPr lang="en-IN" sz="5500" b="0" i="1" smtClean="0">
                        <a:latin typeface="Cambria Math" panose="02040503050406030204" pitchFamily="18" charset="0"/>
                        <a:ea typeface="Cambria Math" panose="02040503050406030204" pitchFamily="18" charset="0"/>
                      </a:rPr>
                      <m:t>+(</m:t>
                    </m:r>
                    <m:f>
                      <m:fPr>
                        <m:ctrlPr>
                          <a:rPr lang="en-IN" sz="5500" b="0" i="1" smtClean="0">
                            <a:latin typeface="Cambria Math" panose="02040503050406030204" pitchFamily="18" charset="0"/>
                            <a:ea typeface="Cambria Math" panose="02040503050406030204" pitchFamily="18" charset="0"/>
                          </a:rPr>
                        </m:ctrlPr>
                      </m:fPr>
                      <m:num>
                        <m:r>
                          <a:rPr lang="en-IN" sz="5500" b="0" i="1" smtClean="0">
                            <a:latin typeface="Cambria Math" panose="02040503050406030204" pitchFamily="18" charset="0"/>
                            <a:ea typeface="Cambria Math" panose="02040503050406030204" pitchFamily="18" charset="0"/>
                          </a:rPr>
                          <m:t>1</m:t>
                        </m:r>
                      </m:num>
                      <m:den>
                        <m:r>
                          <a:rPr lang="en-IN" sz="5500" b="0" i="1" smtClean="0">
                            <a:latin typeface="Cambria Math" panose="02040503050406030204" pitchFamily="18" charset="0"/>
                            <a:ea typeface="Cambria Math" panose="02040503050406030204" pitchFamily="18" charset="0"/>
                          </a:rPr>
                          <m:t>𝛼</m:t>
                        </m:r>
                      </m:den>
                    </m:f>
                    <m:r>
                      <a:rPr lang="en-IN" sz="5500" b="0" i="1" smtClean="0">
                        <a:latin typeface="Cambria Math" panose="02040503050406030204" pitchFamily="18" charset="0"/>
                        <a:ea typeface="Cambria Math" panose="02040503050406030204" pitchFamily="18" charset="0"/>
                      </a:rPr>
                      <m:t>)(</m:t>
                    </m:r>
                    <m:r>
                      <a:rPr lang="en-IN" sz="5500" b="0" i="1" smtClean="0">
                        <a:latin typeface="Cambria Math" panose="02040503050406030204" pitchFamily="18" charset="0"/>
                        <a:ea typeface="Cambria Math" panose="02040503050406030204" pitchFamily="18" charset="0"/>
                      </a:rPr>
                      <m:t>𝑌</m:t>
                    </m:r>
                    <m:r>
                      <a:rPr lang="en-IN" sz="5500" b="0" i="1" smtClean="0">
                        <a:latin typeface="Cambria Math" panose="02040503050406030204" pitchFamily="18" charset="0"/>
                        <a:ea typeface="Cambria Math" panose="02040503050406030204" pitchFamily="18" charset="0"/>
                      </a:rPr>
                      <m:t>−</m:t>
                    </m:r>
                    <m:sSup>
                      <m:sSupPr>
                        <m:ctrlPr>
                          <a:rPr lang="en-IN" sz="5500" b="0" i="1" smtClean="0">
                            <a:latin typeface="Cambria Math" panose="02040503050406030204" pitchFamily="18" charset="0"/>
                            <a:ea typeface="Cambria Math" panose="02040503050406030204" pitchFamily="18" charset="0"/>
                          </a:rPr>
                        </m:ctrlPr>
                      </m:sSupPr>
                      <m:e>
                        <m:r>
                          <a:rPr lang="en-IN" sz="5500" b="0" i="1" smtClean="0">
                            <a:latin typeface="Cambria Math" panose="02040503050406030204" pitchFamily="18" charset="0"/>
                            <a:ea typeface="Cambria Math" panose="02040503050406030204" pitchFamily="18" charset="0"/>
                          </a:rPr>
                          <m:t>𝑌</m:t>
                        </m:r>
                      </m:e>
                      <m:sup>
                        <m:r>
                          <a:rPr lang="en-IN" sz="5500" b="0" i="1" smtClean="0">
                            <a:latin typeface="Cambria Math" panose="02040503050406030204" pitchFamily="18" charset="0"/>
                            <a:ea typeface="Cambria Math" panose="02040503050406030204" pitchFamily="18" charset="0"/>
                          </a:rPr>
                          <m:t>𝑛</m:t>
                        </m:r>
                      </m:sup>
                    </m:sSup>
                    <m:r>
                      <a:rPr lang="en-IN" sz="5500" b="0" i="1" smtClean="0">
                        <a:latin typeface="Cambria Math" panose="02040503050406030204" pitchFamily="18" charset="0"/>
                        <a:ea typeface="Cambria Math" panose="02040503050406030204" pitchFamily="18" charset="0"/>
                      </a:rPr>
                      <m:t>)</m:t>
                    </m:r>
                  </m:oMath>
                </a14:m>
                <a:r>
                  <a:rPr lang="en-IN" sz="5500" dirty="0">
                    <a:ea typeface="Cambria Math" panose="02040503050406030204" pitchFamily="18" charset="0"/>
                  </a:rPr>
                  <a:t>		</a:t>
                </a:r>
                <a:r>
                  <a:rPr lang="en-IN" sz="5500" dirty="0" smtClean="0">
                    <a:ea typeface="Cambria Math" panose="02040503050406030204" pitchFamily="18" charset="0"/>
                  </a:rPr>
                  <a:t>(5)</a:t>
                </a:r>
                <a:endParaRPr lang="en-US" sz="5500" dirty="0"/>
              </a:p>
              <a:p>
                <a:endParaRPr lang="en-US" sz="5500" dirty="0"/>
              </a:p>
              <a:p>
                <a:r>
                  <a:rPr lang="en-US" sz="5500" dirty="0"/>
                  <a:t>By adding, subtracting and substituting equation </a:t>
                </a:r>
                <a:r>
                  <a:rPr lang="en-US" sz="5500" dirty="0" smtClean="0"/>
                  <a:t>(5) </a:t>
                </a:r>
                <a:r>
                  <a:rPr lang="en-US" sz="5500" dirty="0"/>
                  <a:t>we get equation </a:t>
                </a:r>
                <a:r>
                  <a:rPr lang="en-US" sz="5500" dirty="0" smtClean="0"/>
                  <a:t>(4).</a:t>
                </a:r>
                <a:endParaRPr lang="en-US" sz="5500" dirty="0"/>
              </a:p>
            </p:txBody>
          </p:sp>
        </mc:Choice>
        <mc:Fallback xmlns="">
          <p:sp>
            <p:nvSpPr>
              <p:cNvPr id="9" name="Content Placeholder 8">
                <a:extLst>
                  <a:ext uri="{FF2B5EF4-FFF2-40B4-BE49-F238E27FC236}">
                    <a16:creationId xmlns:a16="http://schemas.microsoft.com/office/drawing/2014/main" xmlns:a14="http://schemas.microsoft.com/office/drawing/2010/main" xmlns="" id="{7BF6AB9C-8ADD-4259-A32A-C15F9D54E8BF}"/>
                  </a:ext>
                </a:extLst>
              </p:cNvPr>
              <p:cNvSpPr>
                <a:spLocks noGrp="1" noRot="1" noChangeAspect="1" noMove="1" noResize="1" noEditPoints="1" noAdjustHandles="1" noChangeArrowheads="1" noChangeShapeType="1" noTextEdit="1"/>
              </p:cNvSpPr>
              <p:nvPr>
                <p:ph idx="1"/>
              </p:nvPr>
            </p:nvSpPr>
            <p:spPr>
              <a:xfrm>
                <a:off x="1024128" y="1076325"/>
                <a:ext cx="9720073" cy="5233035"/>
              </a:xfrm>
              <a:blipFill rotWithShape="0">
                <a:blip r:embed="rId2"/>
                <a:stretch>
                  <a:fillRect l="-878" t="-1981"/>
                </a:stretch>
              </a:blipFill>
            </p:spPr>
            <p:txBody>
              <a:bodyPr/>
              <a:lstStyle/>
              <a:p>
                <a:r>
                  <a:rPr lang="en-IN">
                    <a:noFill/>
                  </a:rPr>
                  <a:t> </a:t>
                </a:r>
              </a:p>
            </p:txBody>
          </p:sp>
        </mc:Fallback>
      </mc:AlternateContent>
    </p:spTree>
    <p:extLst>
      <p:ext uri="{BB962C8B-B14F-4D97-AF65-F5344CB8AC3E}">
        <p14:creationId xmlns:p14="http://schemas.microsoft.com/office/powerpoint/2010/main" val="2622136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err="1" smtClean="0"/>
              <a:t>Cont</a:t>
            </a:r>
            <a:r>
              <a:rPr lang="en-IN" cap="none" dirty="0" smtClean="0"/>
              <a:t>…</a:t>
            </a:r>
            <a:endParaRPr lang="en-IN" cap="non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
                </a:pPr>
                <a:r>
                  <a:rPr lang="en-US" sz="2000" dirty="0" smtClean="0"/>
                  <a:t>First, if we add supply shock </a:t>
                </a:r>
                <a14:m>
                  <m:oMath xmlns:m="http://schemas.openxmlformats.org/officeDocument/2006/math">
                    <m:r>
                      <a:rPr lang="en-IN" sz="2000" i="1">
                        <a:latin typeface="Cambria Math" panose="02040503050406030204" pitchFamily="18" charset="0"/>
                      </a:rPr>
                      <m:t>𝑣</m:t>
                    </m:r>
                  </m:oMath>
                </a14:m>
                <a:r>
                  <a:rPr lang="en-US" sz="2000" dirty="0"/>
                  <a:t> to the right side of equation </a:t>
                </a:r>
                <a:r>
                  <a:rPr lang="en-US" sz="2000" dirty="0" smtClean="0"/>
                  <a:t>5 </a:t>
                </a:r>
                <a:r>
                  <a:rPr lang="en-US" sz="2000" dirty="0"/>
                  <a:t>the we get, </a:t>
                </a:r>
                <a:endParaRPr lang="en-IN" sz="2000" i="1" dirty="0" smtClean="0">
                  <a:latin typeface="Cambria Math" panose="02040503050406030204" pitchFamily="18" charset="0"/>
                </a:endParaRPr>
              </a:p>
              <a:p>
                <a14:m>
                  <m:oMath xmlns:m="http://schemas.openxmlformats.org/officeDocument/2006/math">
                    <m:r>
                      <a:rPr lang="en-IN" sz="2000" i="1">
                        <a:latin typeface="Cambria Math" panose="02040503050406030204" pitchFamily="18" charset="0"/>
                      </a:rPr>
                      <m:t>𝑃</m:t>
                    </m:r>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𝑃</m:t>
                        </m:r>
                      </m:e>
                      <m:sup>
                        <m:r>
                          <a:rPr lang="en-IN" sz="2000" i="1">
                            <a:latin typeface="Cambria Math" panose="02040503050406030204" pitchFamily="18" charset="0"/>
                          </a:rPr>
                          <m:t>𝑒</m:t>
                        </m:r>
                      </m:sup>
                    </m:sSup>
                    <m:r>
                      <a:rPr lang="en-IN" sz="2000" i="1">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ea typeface="Cambria Math" panose="02040503050406030204" pitchFamily="18" charset="0"/>
                              </a:rPr>
                              <m:t>𝛼</m:t>
                            </m:r>
                          </m:den>
                        </m:f>
                      </m:e>
                    </m:d>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𝑌</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𝑌</m:t>
                            </m:r>
                          </m:e>
                        </m:acc>
                      </m:e>
                    </m:d>
                    <m:r>
                      <a:rPr lang="en-IN" sz="2000" i="1">
                        <a:latin typeface="Cambria Math" panose="02040503050406030204" pitchFamily="18" charset="0"/>
                      </a:rPr>
                      <m:t>+</m:t>
                    </m:r>
                    <m:r>
                      <a:rPr lang="en-IN" sz="2000" i="1">
                        <a:latin typeface="Cambria Math" panose="02040503050406030204" pitchFamily="18" charset="0"/>
                      </a:rPr>
                      <m:t>𝑣</m:t>
                    </m:r>
                  </m:oMath>
                </a14:m>
                <a:r>
                  <a:rPr lang="en-US" sz="2000" dirty="0"/>
                  <a:t>			</a:t>
                </a:r>
                <a:r>
                  <a:rPr lang="en-US" sz="2000" dirty="0" smtClean="0"/>
                  <a:t>(6)</a:t>
                </a:r>
              </a:p>
              <a:p>
                <a:r>
                  <a:rPr lang="en-US" sz="2000" dirty="0"/>
                  <a:t>where </a:t>
                </a:r>
                <a14:m>
                  <m:oMath xmlns:m="http://schemas.openxmlformats.org/officeDocument/2006/math">
                    <m:r>
                      <a:rPr lang="en-IN" sz="2000" i="1">
                        <a:latin typeface="Cambria Math" panose="02040503050406030204" pitchFamily="18" charset="0"/>
                      </a:rPr>
                      <m:t>𝑣</m:t>
                    </m:r>
                  </m:oMath>
                </a14:m>
                <a:r>
                  <a:rPr lang="en-US" sz="2000" dirty="0"/>
                  <a:t> represents exogenous events that alter the price level and shift the AS curve</a:t>
                </a:r>
              </a:p>
              <a:p>
                <a:pPr>
                  <a:buFont typeface="Wingdings" panose="05000000000000000000" pitchFamily="2" charset="2"/>
                  <a:buChar char="§"/>
                </a:pPr>
                <a:r>
                  <a:rPr lang="en-US" sz="2000" dirty="0" smtClean="0"/>
                  <a:t>Second</a:t>
                </a:r>
                <a:r>
                  <a:rPr lang="en-US" sz="2000" dirty="0"/>
                  <a:t>, to go from price level to inflation </a:t>
                </a:r>
                <a:r>
                  <a:rPr lang="en-US" sz="2000" dirty="0" smtClean="0"/>
                  <a:t>rate, we subtract </a:t>
                </a:r>
                <a:r>
                  <a:rPr lang="en-US" sz="2000" dirty="0"/>
                  <a:t>last year’s price level </a:t>
                </a:r>
                <a14:m>
                  <m:oMath xmlns:m="http://schemas.openxmlformats.org/officeDocument/2006/math">
                    <m:sSub>
                      <m:sSubPr>
                        <m:ctrlPr>
                          <a:rPr lang="en-US" sz="2000" i="1">
                            <a:latin typeface="Cambria Math" panose="02040503050406030204" pitchFamily="18" charset="0"/>
                          </a:rPr>
                        </m:ctrlPr>
                      </m:sSubPr>
                      <m:e>
                        <m:r>
                          <a:rPr lang="en-IN" sz="2000" i="1">
                            <a:latin typeface="Cambria Math" panose="02040503050406030204" pitchFamily="18" charset="0"/>
                          </a:rPr>
                          <m:t>𝑃</m:t>
                        </m:r>
                      </m:e>
                      <m:sub>
                        <m:r>
                          <a:rPr lang="en-IN" sz="2000" i="1">
                            <a:latin typeface="Cambria Math" panose="02040503050406030204" pitchFamily="18" charset="0"/>
                          </a:rPr>
                          <m:t>−1</m:t>
                        </m:r>
                      </m:sub>
                    </m:sSub>
                  </m:oMath>
                </a14:m>
                <a:r>
                  <a:rPr lang="en-US" sz="2000" dirty="0"/>
                  <a:t> from both sides of equation </a:t>
                </a:r>
                <a:r>
                  <a:rPr lang="en-US" sz="2000" dirty="0" smtClean="0"/>
                  <a:t>(6) and then we </a:t>
                </a:r>
                <a:r>
                  <a:rPr lang="en-US" sz="2000" dirty="0"/>
                  <a:t>get</a:t>
                </a:r>
              </a:p>
              <a:p>
                <a:pPr algn="ctr"/>
                <a14:m>
                  <m:oMath xmlns:m="http://schemas.openxmlformats.org/officeDocument/2006/math">
                    <m:d>
                      <m:dPr>
                        <m:ctrlPr>
                          <a:rPr lang="en-IN" sz="2000" i="1">
                            <a:latin typeface="Cambria Math" panose="02040503050406030204" pitchFamily="18" charset="0"/>
                          </a:rPr>
                        </m:ctrlPr>
                      </m:dPr>
                      <m:e>
                        <m:r>
                          <a:rPr lang="en-IN" sz="2000" i="1">
                            <a:latin typeface="Cambria Math" panose="02040503050406030204" pitchFamily="18" charset="0"/>
                          </a:rPr>
                          <m:t>𝑃</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𝑃</m:t>
                            </m:r>
                          </m:e>
                          <m:sub>
                            <m:r>
                              <a:rPr lang="en-IN" sz="2000" i="1">
                                <a:latin typeface="Cambria Math" panose="02040503050406030204" pitchFamily="18" charset="0"/>
                              </a:rPr>
                              <m:t>−1</m:t>
                            </m:r>
                          </m:sub>
                        </m:sSub>
                      </m:e>
                    </m:d>
                    <m:r>
                      <a:rPr lang="en-IN" sz="2000" i="1">
                        <a:latin typeface="Cambria Math" panose="02040503050406030204" pitchFamily="18" charset="0"/>
                      </a:rPr>
                      <m:t>=</m:t>
                    </m:r>
                    <m:d>
                      <m:dPr>
                        <m:ctrlPr>
                          <a:rPr lang="en-IN" sz="2000" i="1">
                            <a:latin typeface="Cambria Math" panose="02040503050406030204" pitchFamily="18" charset="0"/>
                          </a:rPr>
                        </m:ctrlPr>
                      </m:dPr>
                      <m:e>
                        <m:sSup>
                          <m:sSupPr>
                            <m:ctrlPr>
                              <a:rPr lang="en-IN" sz="2000" i="1">
                                <a:latin typeface="Cambria Math" panose="02040503050406030204" pitchFamily="18" charset="0"/>
                              </a:rPr>
                            </m:ctrlPr>
                          </m:sSupPr>
                          <m:e>
                            <m:r>
                              <a:rPr lang="en-IN" sz="2000" i="1">
                                <a:latin typeface="Cambria Math" panose="02040503050406030204" pitchFamily="18" charset="0"/>
                              </a:rPr>
                              <m:t>𝑃</m:t>
                            </m:r>
                          </m:e>
                          <m:sup>
                            <m:r>
                              <a:rPr lang="en-IN" sz="2000" i="1">
                                <a:latin typeface="Cambria Math" panose="02040503050406030204" pitchFamily="18" charset="0"/>
                              </a:rPr>
                              <m:t>𝑒</m:t>
                            </m:r>
                          </m:sup>
                        </m:sSup>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𝑃</m:t>
                            </m:r>
                          </m:e>
                          <m:sub>
                            <m:r>
                              <a:rPr lang="en-IN" sz="2000" i="1">
                                <a:latin typeface="Cambria Math" panose="02040503050406030204" pitchFamily="18" charset="0"/>
                              </a:rPr>
                              <m:t>−1</m:t>
                            </m:r>
                          </m:sub>
                        </m:sSub>
                      </m:e>
                    </m:d>
                    <m:r>
                      <a:rPr lang="en-IN" sz="2000" i="1">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ea typeface="Cambria Math" panose="02040503050406030204" pitchFamily="18" charset="0"/>
                              </a:rPr>
                              <m:t>𝛼</m:t>
                            </m:r>
                          </m:den>
                        </m:f>
                      </m:e>
                    </m:d>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𝑌</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𝑌</m:t>
                            </m:r>
                          </m:e>
                        </m:acc>
                      </m:e>
                    </m:d>
                    <m:r>
                      <a:rPr lang="en-IN" sz="2000" i="1">
                        <a:latin typeface="Cambria Math" panose="02040503050406030204" pitchFamily="18" charset="0"/>
                      </a:rPr>
                      <m:t>+</m:t>
                    </m:r>
                    <m:r>
                      <a:rPr lang="en-IN" sz="2000" i="1">
                        <a:latin typeface="Cambria Math" panose="02040503050406030204" pitchFamily="18" charset="0"/>
                      </a:rPr>
                      <m:t>𝑣</m:t>
                    </m:r>
                  </m:oMath>
                </a14:m>
                <a:r>
                  <a:rPr lang="en-US" sz="2000" dirty="0"/>
                  <a:t>		</a:t>
                </a:r>
                <a:r>
                  <a:rPr lang="en-US" sz="2000" dirty="0" smtClean="0"/>
                  <a:t>(7)</a:t>
                </a:r>
                <a:endParaRPr lang="en-US" sz="2000" dirty="0"/>
              </a:p>
              <a:p>
                <a:r>
                  <a:rPr lang="en-US" sz="2000" dirty="0" smtClean="0"/>
                  <a:t>Inflation is actually a % change in price level. </a:t>
                </a:r>
                <a:endParaRPr lang="en-US" sz="2000" dirty="0"/>
              </a:p>
              <a:p>
                <a:r>
                  <a:rPr lang="en-US" sz="2000" dirty="0" smtClean="0"/>
                  <a:t>Interpreting P as logarithm of the price level, the change in P can be roughly considered as inflation rate. </a:t>
                </a:r>
                <a:endParaRPr lang="en-US" sz="2000" dirty="0"/>
              </a:p>
              <a:p>
                <a:r>
                  <a:rPr lang="en-US" sz="2000" dirty="0" smtClean="0"/>
                  <a:t>Thus, </a:t>
                </a:r>
                <a:r>
                  <a:rPr lang="en-US" sz="2000" dirty="0"/>
                  <a:t>we can rewrite equation </a:t>
                </a:r>
                <a:r>
                  <a:rPr lang="en-US" sz="2000" dirty="0" smtClean="0"/>
                  <a:t>(7) </a:t>
                </a:r>
                <a:r>
                  <a:rPr lang="en-US" sz="2000" dirty="0"/>
                  <a:t>as</a:t>
                </a:r>
              </a:p>
              <a:p>
                <a:pPr algn="ctr"/>
                <a14:m>
                  <m:oMath xmlns:m="http://schemas.openxmlformats.org/officeDocument/2006/math">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𝑒</m:t>
                        </m:r>
                      </m:sup>
                    </m:sSup>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m:t>
                            </m:r>
                          </m:num>
                          <m:den>
                            <m:r>
                              <a:rPr lang="en-IN" sz="2000" i="1">
                                <a:latin typeface="Cambria Math" panose="02040503050406030204" pitchFamily="18" charset="0"/>
                                <a:ea typeface="Cambria Math" panose="02040503050406030204" pitchFamily="18" charset="0"/>
                              </a:rPr>
                              <m:t>𝛼</m:t>
                            </m:r>
                          </m:den>
                        </m:f>
                      </m:e>
                    </m:d>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𝑌</m:t>
                        </m:r>
                        <m:r>
                          <a:rPr lang="en-IN" sz="2000" i="1">
                            <a:latin typeface="Cambria Math" panose="02040503050406030204" pitchFamily="18" charset="0"/>
                            <a:ea typeface="Cambria Math" panose="02040503050406030204" pitchFamily="18" charset="0"/>
                          </a:rPr>
                          <m:t>−</m:t>
                        </m:r>
                        <m:acc>
                          <m:accPr>
                            <m:chr m:val="̅"/>
                            <m:ctrlPr>
                              <a:rPr lang="en-IN" sz="2000" i="1">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𝑌</m:t>
                            </m:r>
                          </m:e>
                        </m:acc>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𝑣</m:t>
                    </m:r>
                  </m:oMath>
                </a14:m>
                <a:r>
                  <a:rPr lang="en-US" sz="2000" dirty="0"/>
                  <a:t>			</a:t>
                </a:r>
                <a:r>
                  <a:rPr lang="en-US" sz="2000" dirty="0" smtClean="0"/>
                  <a:t>(8)</a:t>
                </a:r>
                <a:endParaRPr lang="en-US" sz="2000" dirty="0"/>
              </a:p>
              <a:p>
                <a:pPr>
                  <a:buFont typeface="Wingdings" panose="05000000000000000000" pitchFamily="2" charset="2"/>
                  <a:buChar char="§"/>
                </a:pPr>
                <a:r>
                  <a:rPr lang="en-US" sz="2000" dirty="0"/>
                  <a:t>Third, </a:t>
                </a:r>
                <a:r>
                  <a:rPr lang="en-US" sz="2000" dirty="0" smtClean="0"/>
                  <a:t>To go from the output to employment, we need to apply the </a:t>
                </a:r>
                <a:r>
                  <a:rPr lang="en-US" sz="2000" dirty="0" err="1"/>
                  <a:t>Okun’s</a:t>
                </a:r>
                <a:r>
                  <a:rPr lang="en-US" sz="2000" dirty="0"/>
                  <a:t> </a:t>
                </a:r>
                <a:r>
                  <a:rPr lang="en-US" sz="2000" dirty="0" smtClean="0"/>
                  <a:t>law. </a:t>
                </a:r>
              </a:p>
              <a:p>
                <a:pPr>
                  <a:buFont typeface="Wingdings" panose="05000000000000000000" pitchFamily="2" charset="2"/>
                  <a:buChar char="§"/>
                </a:pPr>
                <a:r>
                  <a:rPr lang="en-US" sz="2000" dirty="0" smtClean="0">
                    <a:sym typeface="Wingdings" panose="05000000000000000000" pitchFamily="2" charset="2"/>
                  </a:rPr>
                  <a:t>It states that the </a:t>
                </a:r>
                <a:r>
                  <a:rPr lang="en-US" sz="2000" dirty="0">
                    <a:sym typeface="Wingdings" panose="05000000000000000000" pitchFamily="2" charset="2"/>
                  </a:rPr>
                  <a:t>deviation of output from its natural rate is inversely proportional to the deviation of unemployment from its natural rate. When </a:t>
                </a:r>
                <a:r>
                  <a:rPr lang="en-US" sz="2000" dirty="0" smtClean="0">
                    <a:sym typeface="Wingdings" panose="05000000000000000000" pitchFamily="2" charset="2"/>
                  </a:rPr>
                  <a:t>the actual output &gt; </a:t>
                </a:r>
                <a:r>
                  <a:rPr lang="en-US" sz="2000" dirty="0">
                    <a:sym typeface="Wingdings" panose="05000000000000000000" pitchFamily="2" charset="2"/>
                  </a:rPr>
                  <a:t>natural rate of output, </a:t>
                </a:r>
                <a:r>
                  <a:rPr lang="en-US" sz="2000" dirty="0" smtClean="0">
                    <a:sym typeface="Wingdings" panose="05000000000000000000" pitchFamily="2" charset="2"/>
                  </a:rPr>
                  <a:t>actual unemployment </a:t>
                </a:r>
                <a:r>
                  <a:rPr lang="en-US" sz="2000" dirty="0">
                    <a:sym typeface="Wingdings" panose="05000000000000000000" pitchFamily="2" charset="2"/>
                  </a:rPr>
                  <a:t>&lt; natural rate of </a:t>
                </a:r>
                <a:r>
                  <a:rPr lang="en-US" sz="2000" dirty="0" smtClean="0">
                    <a:sym typeface="Wingdings" panose="05000000000000000000" pitchFamily="2" charset="2"/>
                  </a:rPr>
                  <a:t>unemployment</a:t>
                </a:r>
              </a:p>
              <a:p>
                <a:pPr marL="0" indent="0">
                  <a:buNone/>
                </a:pPr>
                <a:r>
                  <a:rPr lang="en-IN" sz="2000" b="0" dirty="0" smtClean="0">
                    <a:sym typeface="Wingdings" panose="05000000000000000000" pitchFamily="2" charset="2"/>
                  </a:rPr>
                  <a:t>                                                                          </a:t>
                </a:r>
                <a14:m>
                  <m:oMath xmlns:m="http://schemas.openxmlformats.org/officeDocument/2006/math">
                    <m:r>
                      <a:rPr lang="en-IN" sz="2000" b="0" i="1" smtClean="0">
                        <a:latin typeface="Cambria Math" panose="02040503050406030204" pitchFamily="18" charset="0"/>
                        <a:sym typeface="Wingdings" panose="05000000000000000000" pitchFamily="2" charset="2"/>
                      </a:rPr>
                      <m:t>𝐼𝑓</m:t>
                    </m:r>
                    <m:r>
                      <a:rPr lang="en-IN" sz="2000" b="0" i="1" smtClean="0">
                        <a:latin typeface="Cambria Math" panose="02040503050406030204" pitchFamily="18" charset="0"/>
                        <a:sym typeface="Wingdings" panose="05000000000000000000" pitchFamily="2" charset="2"/>
                      </a:rPr>
                      <m:t> </m:t>
                    </m:r>
                    <m:r>
                      <a:rPr lang="en-IN" sz="2000" b="0" i="1" smtClean="0">
                        <a:latin typeface="Cambria Math" panose="02040503050406030204" pitchFamily="18" charset="0"/>
                        <a:sym typeface="Wingdings" panose="05000000000000000000" pitchFamily="2" charset="2"/>
                      </a:rPr>
                      <m:t>𝑌</m:t>
                    </m:r>
                    <m:r>
                      <a:rPr lang="en-IN" sz="2000" b="0" i="1" smtClean="0">
                        <a:latin typeface="Cambria Math" panose="02040503050406030204" pitchFamily="18" charset="0"/>
                        <a:sym typeface="Wingdings" panose="05000000000000000000" pitchFamily="2" charset="2"/>
                      </a:rPr>
                      <m:t>&gt;</m:t>
                    </m:r>
                    <m:sSup>
                      <m:sSupPr>
                        <m:ctrlPr>
                          <a:rPr lang="en-IN" sz="2000" b="0" i="1" smtClean="0">
                            <a:latin typeface="Cambria Math" panose="02040503050406030204" pitchFamily="18" charset="0"/>
                            <a:sym typeface="Wingdings" panose="05000000000000000000" pitchFamily="2" charset="2"/>
                          </a:rPr>
                        </m:ctrlPr>
                      </m:sSupPr>
                      <m:e>
                        <m:r>
                          <a:rPr lang="en-IN" sz="2000" b="0" i="1" smtClean="0">
                            <a:latin typeface="Cambria Math" panose="02040503050406030204" pitchFamily="18" charset="0"/>
                            <a:sym typeface="Wingdings" panose="05000000000000000000" pitchFamily="2" charset="2"/>
                          </a:rPr>
                          <m:t>𝑌</m:t>
                        </m:r>
                      </m:e>
                      <m:sup>
                        <m:r>
                          <a:rPr lang="en-IN" sz="2000" b="0" i="1" smtClean="0">
                            <a:latin typeface="Cambria Math" panose="02040503050406030204" pitchFamily="18" charset="0"/>
                            <a:sym typeface="Wingdings" panose="05000000000000000000" pitchFamily="2" charset="2"/>
                          </a:rPr>
                          <m:t>𝑛</m:t>
                        </m:r>
                      </m:sup>
                    </m:sSup>
                    <m:r>
                      <a:rPr lang="en-IN" sz="2000" b="0" i="0" smtClean="0">
                        <a:latin typeface="Cambria Math" panose="02040503050406030204" pitchFamily="18" charset="0"/>
                        <a:sym typeface="Wingdings" panose="05000000000000000000" pitchFamily="2" charset="2"/>
                      </a:rPr>
                      <m:t>, </m:t>
                    </m:r>
                    <m:r>
                      <m:rPr>
                        <m:sty m:val="p"/>
                      </m:rPr>
                      <a:rPr lang="en-IN" sz="2000" b="0" i="0" smtClean="0">
                        <a:latin typeface="Cambria Math" panose="02040503050406030204" pitchFamily="18" charset="0"/>
                        <a:sym typeface="Wingdings" panose="05000000000000000000" pitchFamily="2" charset="2"/>
                      </a:rPr>
                      <m:t>u</m:t>
                    </m:r>
                    <m:r>
                      <a:rPr lang="en-IN" sz="2000" b="0" i="0" smtClean="0">
                        <a:latin typeface="Cambria Math" panose="02040503050406030204" pitchFamily="18" charset="0"/>
                        <a:sym typeface="Wingdings" panose="05000000000000000000" pitchFamily="2" charset="2"/>
                      </a:rPr>
                      <m:t>&lt;</m:t>
                    </m:r>
                    <m:sSup>
                      <m:sSupPr>
                        <m:ctrlPr>
                          <a:rPr lang="en-IN" sz="2000" b="0" i="1" smtClean="0">
                            <a:latin typeface="Cambria Math" panose="02040503050406030204" pitchFamily="18" charset="0"/>
                            <a:sym typeface="Wingdings" panose="05000000000000000000" pitchFamily="2" charset="2"/>
                          </a:rPr>
                        </m:ctrlPr>
                      </m:sSupPr>
                      <m:e>
                        <m:r>
                          <a:rPr lang="en-IN" sz="2000" b="0" i="1" smtClean="0">
                            <a:latin typeface="Cambria Math" panose="02040503050406030204" pitchFamily="18" charset="0"/>
                            <a:sym typeface="Wingdings" panose="05000000000000000000" pitchFamily="2" charset="2"/>
                          </a:rPr>
                          <m:t>𝑢</m:t>
                        </m:r>
                      </m:e>
                      <m:sup>
                        <m:r>
                          <a:rPr lang="en-IN" sz="2000" b="0" i="1" smtClean="0">
                            <a:latin typeface="Cambria Math" panose="02040503050406030204" pitchFamily="18" charset="0"/>
                            <a:sym typeface="Wingdings" panose="05000000000000000000" pitchFamily="2" charset="2"/>
                          </a:rPr>
                          <m:t>𝑛</m:t>
                        </m:r>
                      </m:sup>
                    </m:sSup>
                  </m:oMath>
                </a14:m>
                <a:r>
                  <a:rPr lang="en-US" sz="2000" dirty="0" smtClean="0">
                    <a:sym typeface="Wingdings" panose="05000000000000000000" pitchFamily="2" charset="2"/>
                  </a:rPr>
                  <a:t> </a:t>
                </a:r>
                <a:endParaRPr lang="en-US" sz="2000" dirty="0">
                  <a:sym typeface="Wingdings" panose="05000000000000000000" pitchFamily="2" charset="2"/>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39" t="-1212" r="-251"/>
                </a:stretch>
              </a:blipFill>
            </p:spPr>
            <p:txBody>
              <a:bodyPr/>
              <a:lstStyle/>
              <a:p>
                <a:r>
                  <a:rPr lang="en-IN">
                    <a:noFill/>
                  </a:rPr>
                  <a:t> </a:t>
                </a:r>
              </a:p>
            </p:txBody>
          </p:sp>
        </mc:Fallback>
      </mc:AlternateContent>
    </p:spTree>
    <p:extLst>
      <p:ext uri="{BB962C8B-B14F-4D97-AF65-F5344CB8AC3E}">
        <p14:creationId xmlns:p14="http://schemas.microsoft.com/office/powerpoint/2010/main" val="2509988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74402AA-821A-4155-8199-7B70815BF8B2}"/>
                  </a:ext>
                </a:extLst>
              </p:cNvPr>
              <p:cNvSpPr>
                <a:spLocks noGrp="1"/>
              </p:cNvSpPr>
              <p:nvPr>
                <p:ph idx="1"/>
              </p:nvPr>
            </p:nvSpPr>
            <p:spPr>
              <a:xfrm>
                <a:off x="1024128" y="571500"/>
                <a:ext cx="9720073" cy="5737860"/>
              </a:xfrm>
            </p:spPr>
            <p:txBody>
              <a:bodyPr/>
              <a:lstStyle/>
              <a:p>
                <a:r>
                  <a:rPr lang="en-IN" dirty="0"/>
                  <a:t>So, we get</a:t>
                </a:r>
              </a:p>
              <a:p>
                <a:pPr algn="ctr"/>
                <a14:m>
                  <m:oMath xmlns:m="http://schemas.openxmlformats.org/officeDocument/2006/math">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𝛼</m:t>
                            </m:r>
                          </m:den>
                        </m:f>
                      </m:e>
                    </m:d>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𝑌</m:t>
                            </m:r>
                          </m:e>
                        </m:acc>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𝑢</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𝑢</m:t>
                        </m:r>
                      </m:e>
                      <m:sup>
                        <m:r>
                          <a:rPr lang="en-IN" b="0" i="1" smtClean="0">
                            <a:latin typeface="Cambria Math" panose="02040503050406030204" pitchFamily="18" charset="0"/>
                            <a:ea typeface="Cambria Math" panose="02040503050406030204" pitchFamily="18" charset="0"/>
                          </a:rPr>
                          <m:t>𝑛</m:t>
                        </m:r>
                      </m:sup>
                    </m:sSup>
                    <m:r>
                      <a:rPr lang="en-IN" b="0" i="1" smtClean="0">
                        <a:latin typeface="Cambria Math" panose="02040503050406030204" pitchFamily="18" charset="0"/>
                        <a:ea typeface="Cambria Math" panose="02040503050406030204" pitchFamily="18" charset="0"/>
                      </a:rPr>
                      <m:t>)</m:t>
                    </m:r>
                  </m:oMath>
                </a14:m>
                <a:r>
                  <a:rPr lang="en-IN" dirty="0"/>
                  <a:t>		</a:t>
                </a:r>
              </a:p>
              <a:p>
                <a:r>
                  <a:rPr lang="en-IN" dirty="0"/>
                  <a:t>Now, if we substitute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𝛽</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𝑢</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𝑢</m:t>
                        </m:r>
                      </m:e>
                      <m:sup>
                        <m:r>
                          <a:rPr lang="en-IN" b="0" i="1" smtClean="0">
                            <a:latin typeface="Cambria Math" panose="02040503050406030204" pitchFamily="18" charset="0"/>
                            <a:ea typeface="Cambria Math" panose="02040503050406030204" pitchFamily="18" charset="0"/>
                          </a:rPr>
                          <m:t>𝑛</m:t>
                        </m:r>
                      </m:sup>
                    </m:sSup>
                    <m:r>
                      <a:rPr lang="en-IN" b="0" i="1" smtClean="0">
                        <a:latin typeface="Cambria Math" panose="02040503050406030204" pitchFamily="18" charset="0"/>
                        <a:ea typeface="Cambria Math" panose="02040503050406030204" pitchFamily="18" charset="0"/>
                      </a:rPr>
                      <m:t>)</m:t>
                    </m:r>
                  </m:oMath>
                </a14:m>
                <a:r>
                  <a:rPr lang="en-IN" dirty="0"/>
                  <a:t> into equation </a:t>
                </a:r>
                <a:r>
                  <a:rPr lang="en-IN" dirty="0" smtClean="0"/>
                  <a:t>(8), </a:t>
                </a:r>
                <a:r>
                  <a:rPr lang="en-IN" dirty="0"/>
                  <a:t>we get,</a:t>
                </a:r>
              </a:p>
              <a:p>
                <a:pPr algn="ctr"/>
                <a14:m>
                  <m:oMath xmlns:m="http://schemas.openxmlformats.org/officeDocument/2006/math">
                    <m:r>
                      <a:rPr lang="en-US"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𝑒</m:t>
                        </m:r>
                      </m:sup>
                    </m:sSup>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𝛽</m:t>
                    </m:r>
                    <m:r>
                      <a:rPr lang="en-IN" sz="2400" i="1">
                        <a:latin typeface="Cambria Math" panose="02040503050406030204" pitchFamily="18" charset="0"/>
                        <a:ea typeface="Cambria Math" panose="02040503050406030204" pitchFamily="18" charset="0"/>
                      </a:rPr>
                      <m:t> </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𝑢</m:t>
                        </m:r>
                        <m:r>
                          <a:rPr lang="en-IN" sz="2400" i="1">
                            <a:latin typeface="Cambria Math" panose="02040503050406030204" pitchFamily="18" charset="0"/>
                            <a:ea typeface="Cambria Math" panose="02040503050406030204" pitchFamily="18" charset="0"/>
                          </a:rPr>
                          <m:t>−</m:t>
                        </m:r>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𝑢</m:t>
                            </m:r>
                          </m:e>
                          <m:sup>
                            <m:r>
                              <a:rPr lang="en-IN" sz="2400" i="1">
                                <a:latin typeface="Cambria Math" panose="02040503050406030204" pitchFamily="18" charset="0"/>
                                <a:ea typeface="Cambria Math" panose="02040503050406030204" pitchFamily="18" charset="0"/>
                              </a:rPr>
                              <m:t>𝑛</m:t>
                            </m:r>
                          </m:sup>
                        </m:sSup>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𝑣</m:t>
                    </m:r>
                  </m:oMath>
                </a14:m>
                <a:r>
                  <a:rPr lang="en-IN" dirty="0"/>
                  <a:t>	is the </a:t>
                </a:r>
                <a:r>
                  <a:rPr lang="en-IN" b="1" i="1" dirty="0"/>
                  <a:t>Phillips curve equation</a:t>
                </a:r>
              </a:p>
              <a:p>
                <a:pPr algn="ctr"/>
                <a:endParaRPr lang="en-IN" b="1" i="1" dirty="0"/>
              </a:p>
              <a:p>
                <a:r>
                  <a:rPr lang="en-IN" dirty="0"/>
                  <a:t>In essence, Phillips curve and short-run AS equations give the same ideas,</a:t>
                </a:r>
              </a:p>
              <a:p>
                <a:pPr marL="457200" indent="-457200">
                  <a:buFont typeface="+mj-lt"/>
                  <a:buAutoNum type="arabicPeriod"/>
                </a:pPr>
                <a:r>
                  <a:rPr lang="en-IN" dirty="0"/>
                  <a:t>According to SR AS equation, Output is related </a:t>
                </a:r>
                <a:r>
                  <a:rPr lang="en-IN" dirty="0" smtClean="0"/>
                  <a:t>to unexpected </a:t>
                </a:r>
                <a:r>
                  <a:rPr lang="en-IN" dirty="0"/>
                  <a:t>movements in price </a:t>
                </a:r>
                <a:r>
                  <a:rPr lang="en-IN" dirty="0" smtClean="0"/>
                  <a:t>level.</a:t>
                </a:r>
                <a:endParaRPr lang="en-IN" dirty="0"/>
              </a:p>
              <a:p>
                <a:pPr marL="457200" indent="-457200">
                  <a:buFont typeface="+mj-lt"/>
                  <a:buAutoNum type="arabicPeriod"/>
                </a:pPr>
                <a:r>
                  <a:rPr lang="en-IN" dirty="0"/>
                  <a:t>According to Phillips curve equation, unemployment is related to unexpected movements in the inflation </a:t>
                </a:r>
                <a:r>
                  <a:rPr lang="en-IN" dirty="0" smtClean="0"/>
                  <a:t>rate.</a:t>
                </a:r>
                <a:endParaRPr lang="en-IN" dirty="0"/>
              </a:p>
            </p:txBody>
          </p:sp>
        </mc:Choice>
        <mc:Fallback xmlns="">
          <p:sp>
            <p:nvSpPr>
              <p:cNvPr id="4" name="Content Placeholder 3">
                <a:extLst>
                  <a:ext uri="{FF2B5EF4-FFF2-40B4-BE49-F238E27FC236}">
                    <a16:creationId xmlns="" xmlns:a16="http://schemas.microsoft.com/office/drawing/2014/main" xmlns:a14="http://schemas.microsoft.com/office/drawing/2010/main" id="{174402AA-821A-4155-8199-7B70815BF8B2}"/>
                  </a:ext>
                </a:extLst>
              </p:cNvPr>
              <p:cNvSpPr>
                <a:spLocks noGrp="1" noRot="1" noChangeAspect="1" noMove="1" noResize="1" noEditPoints="1" noAdjustHandles="1" noChangeArrowheads="1" noChangeShapeType="1" noTextEdit="1"/>
              </p:cNvSpPr>
              <p:nvPr>
                <p:ph idx="1"/>
              </p:nvPr>
            </p:nvSpPr>
            <p:spPr>
              <a:xfrm>
                <a:off x="1024128" y="571500"/>
                <a:ext cx="9720073" cy="5737860"/>
              </a:xfrm>
              <a:blipFill rotWithShape="0">
                <a:blip r:embed="rId2"/>
                <a:stretch>
                  <a:fillRect l="-1129" t="-1275" r="-940"/>
                </a:stretch>
              </a:blipFill>
            </p:spPr>
            <p:txBody>
              <a:bodyPr/>
              <a:lstStyle/>
              <a:p>
                <a:r>
                  <a:rPr lang="en-IN">
                    <a:noFill/>
                  </a:rPr>
                  <a:t> </a:t>
                </a:r>
              </a:p>
            </p:txBody>
          </p:sp>
        </mc:Fallback>
      </mc:AlternateContent>
    </p:spTree>
    <p:extLst>
      <p:ext uri="{BB962C8B-B14F-4D97-AF65-F5344CB8AC3E}">
        <p14:creationId xmlns:p14="http://schemas.microsoft.com/office/powerpoint/2010/main" val="41235613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5" ma:contentTypeDescription="Create a new document." ma:contentTypeScope="" ma:versionID="6e2ab583a170b912a330d04e8463d7e1">
  <xsd:schema xmlns:xsd="http://www.w3.org/2001/XMLSchema" xmlns:xs="http://www.w3.org/2001/XMLSchema" xmlns:p="http://schemas.microsoft.com/office/2006/metadata/properties" xmlns:ns2="f4f41830-a3a6-4385-8543-65e908e34dde" targetNamespace="http://schemas.microsoft.com/office/2006/metadata/properties" ma:root="true" ma:fieldsID="3cc5962442e9f2b2386f1361fe5f0e36" ns2:_="">
    <xsd:import namespace="f4f41830-a3a6-4385-8543-65e908e34d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6729D5-3357-4CED-BFB3-A5A39696E5FA}"/>
</file>

<file path=customXml/itemProps2.xml><?xml version="1.0" encoding="utf-8"?>
<ds:datastoreItem xmlns:ds="http://schemas.openxmlformats.org/officeDocument/2006/customXml" ds:itemID="{8F923855-92E6-4E65-A727-38A75EB1E048}"/>
</file>

<file path=customXml/itemProps3.xml><?xml version="1.0" encoding="utf-8"?>
<ds:datastoreItem xmlns:ds="http://schemas.openxmlformats.org/officeDocument/2006/customXml" ds:itemID="{A6325142-BFD4-4399-8C1C-25F92AD94131}"/>
</file>

<file path=docProps/app.xml><?xml version="1.0" encoding="utf-8"?>
<Properties xmlns="http://schemas.openxmlformats.org/officeDocument/2006/extended-properties" xmlns:vt="http://schemas.openxmlformats.org/officeDocument/2006/docPropsVTypes">
  <Template>Integral</Template>
  <TotalTime>1020</TotalTime>
  <Words>4154</Words>
  <Application>Microsoft Office PowerPoint</Application>
  <PresentationFormat>Widescreen</PresentationFormat>
  <Paragraphs>346</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Cambria Math</vt:lpstr>
      <vt:lpstr>Tw Cen MT</vt:lpstr>
      <vt:lpstr>Tw Cen MT Condensed</vt:lpstr>
      <vt:lpstr>Wingdings</vt:lpstr>
      <vt:lpstr>Wingdings 3</vt:lpstr>
      <vt:lpstr>Integral</vt:lpstr>
      <vt:lpstr>The Phillips Curve </vt:lpstr>
      <vt:lpstr>PowerPoint Presentation</vt:lpstr>
      <vt:lpstr>The origin of the Phillips curve</vt:lpstr>
      <vt:lpstr>Cont…</vt:lpstr>
      <vt:lpstr>Cont…</vt:lpstr>
      <vt:lpstr>Cont..</vt:lpstr>
      <vt:lpstr>DeRiVation of the Phillips curve from the AS curve </vt:lpstr>
      <vt:lpstr>Cont…</vt:lpstr>
      <vt:lpstr>PowerPoint Presentation</vt:lpstr>
      <vt:lpstr>What determines expected inflation?</vt:lpstr>
      <vt:lpstr>the short run PHILLIPS Curve</vt:lpstr>
      <vt:lpstr>PowerPoint Presentation</vt:lpstr>
      <vt:lpstr>PowerPoint Presentation</vt:lpstr>
      <vt:lpstr>PowerPoint Presentation</vt:lpstr>
      <vt:lpstr>PowerPoint Presentation</vt:lpstr>
      <vt:lpstr>Cont…</vt:lpstr>
      <vt:lpstr>Shift in the Phillips Curve: Role of Supply Shock </vt:lpstr>
      <vt:lpstr>PowerPoint Presentation</vt:lpstr>
      <vt:lpstr>PowerPoint Presentation</vt:lpstr>
      <vt:lpstr>Cont…</vt:lpstr>
      <vt:lpstr>MORE on The Natural Rate Theory</vt:lpstr>
      <vt:lpstr>Figure 1: Natural rates of employment and output</vt:lpstr>
      <vt:lpstr>PowerPoint Presentation</vt:lpstr>
      <vt:lpstr>Costs of Inflation </vt:lpstr>
      <vt:lpstr>A fall in purchasing power: The inflation Fallacy</vt:lpstr>
      <vt:lpstr>Menu cost</vt:lpstr>
      <vt:lpstr>ShoeLeather cost</vt:lpstr>
      <vt:lpstr>Relative Price Variability and Misallocation of resources </vt:lpstr>
      <vt:lpstr>Inflation Induced tax distortions</vt:lpstr>
      <vt:lpstr>Bracket creep</vt:lpstr>
      <vt:lpstr>Capital gain tax: An Example</vt:lpstr>
      <vt:lpstr>Tax treatment on interest income: An Example</vt:lpstr>
      <vt:lpstr>Redistribution of Wealth: An Example</vt:lpstr>
      <vt:lpstr>Arbitrary redistribution of wealth</vt:lpstr>
      <vt:lpstr>Inflation and Foreign Exchange rate</vt:lpstr>
      <vt:lpstr>Inflation Tax</vt:lpstr>
      <vt:lpstr>Books for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Phillips Curve</dc:title>
  <dc:creator>SWETA</dc:creator>
  <cp:lastModifiedBy>AVCell</cp:lastModifiedBy>
  <cp:revision>93</cp:revision>
  <dcterms:created xsi:type="dcterms:W3CDTF">2021-03-24T14:31:15Z</dcterms:created>
  <dcterms:modified xsi:type="dcterms:W3CDTF">2022-03-25T09:49:19Z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0x010100A626531CA6B29D498611FF44E4B9A516</vt:lpwstr>
  </property>
</Properties>
</file>