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3" r:id="rId3"/>
    <p:sldId id="297" r:id="rId4"/>
    <p:sldId id="294" r:id="rId5"/>
    <p:sldId id="296" r:id="rId6"/>
    <p:sldId id="295" r:id="rId7"/>
    <p:sldId id="259" r:id="rId8"/>
    <p:sldId id="260" r:id="rId9"/>
    <p:sldId id="261" r:id="rId10"/>
    <p:sldId id="262" r:id="rId11"/>
    <p:sldId id="273" r:id="rId12"/>
    <p:sldId id="263" r:id="rId13"/>
    <p:sldId id="264" r:id="rId14"/>
    <p:sldId id="267" r:id="rId15"/>
    <p:sldId id="268" r:id="rId16"/>
    <p:sldId id="300" r:id="rId17"/>
    <p:sldId id="301" r:id="rId18"/>
    <p:sldId id="302" r:id="rId19"/>
    <p:sldId id="303" r:id="rId20"/>
    <p:sldId id="304" r:id="rId21"/>
    <p:sldId id="305" r:id="rId22"/>
    <p:sldId id="306" r:id="rId23"/>
    <p:sldId id="307" r:id="rId24"/>
    <p:sldId id="308" r:id="rId25"/>
    <p:sldId id="314" r:id="rId26"/>
    <p:sldId id="284" r:id="rId27"/>
    <p:sldId id="285" r:id="rId28"/>
    <p:sldId id="310" r:id="rId29"/>
    <p:sldId id="286" r:id="rId30"/>
    <p:sldId id="278" r:id="rId31"/>
    <p:sldId id="279" r:id="rId32"/>
    <p:sldId id="292" r:id="rId33"/>
    <p:sldId id="291" r:id="rId34"/>
    <p:sldId id="288" r:id="rId35"/>
    <p:sldId id="289" r:id="rId36"/>
    <p:sldId id="309" r:id="rId37"/>
    <p:sldId id="290" r:id="rId38"/>
    <p:sldId id="316" r:id="rId39"/>
    <p:sldId id="287" r:id="rId40"/>
    <p:sldId id="315" r:id="rId41"/>
    <p:sldId id="283" r:id="rId42"/>
    <p:sldId id="311" r:id="rId43"/>
    <p:sldId id="312" r:id="rId44"/>
    <p:sldId id="31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wesha Aditya" initials="AA" lastIdx="1" clrIdx="0">
    <p:extLst>
      <p:ext uri="{19B8F6BF-5375-455C-9EA6-DF929625EA0E}">
        <p15:presenceInfo xmlns:p15="http://schemas.microsoft.com/office/powerpoint/2012/main" userId="aa04e05e5509dc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8537"/>
    <a:srgbClr val="52BE95"/>
    <a:srgbClr val="7AD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1" autoAdjust="0"/>
  </p:normalViewPr>
  <p:slideViewPr>
    <p:cSldViewPr snapToGrid="0">
      <p:cViewPr varScale="1">
        <p:scale>
          <a:sx n="67" d="100"/>
          <a:sy n="67" d="100"/>
        </p:scale>
        <p:origin x="6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F3CFD-8781-4339-B7EC-BF3C0E6E9D7F}" type="datetimeFigureOut">
              <a:rPr lang="en-IN" smtClean="0"/>
              <a:t>03-01-2022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E7B0E-6B2E-4514-9B5E-38F7A5BF752A}" type="slidenum">
              <a:rPr lang="en-IN" smtClean="0"/>
              <a:t>‹#›</a:t>
            </a:fld>
            <a:endParaRPr lang="en-IN"/>
          </a:p>
        </p:txBody>
      </p:sp>
    </p:spTree>
    <p:extLst>
      <p:ext uri="{BB962C8B-B14F-4D97-AF65-F5344CB8AC3E}">
        <p14:creationId xmlns:p14="http://schemas.microsoft.com/office/powerpoint/2010/main" val="379416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4E7B0E-6B2E-4514-9B5E-38F7A5BF752A}" type="slidenum">
              <a:rPr lang="en-IN" smtClean="0"/>
              <a:t>23</a:t>
            </a:fld>
            <a:endParaRPr lang="en-IN"/>
          </a:p>
        </p:txBody>
      </p:sp>
    </p:spTree>
    <p:extLst>
      <p:ext uri="{BB962C8B-B14F-4D97-AF65-F5344CB8AC3E}">
        <p14:creationId xmlns:p14="http://schemas.microsoft.com/office/powerpoint/2010/main" val="299471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4E7B0E-6B2E-4514-9B5E-38F7A5BF752A}" type="slidenum">
              <a:rPr lang="en-IN" smtClean="0"/>
              <a:t>39</a:t>
            </a:fld>
            <a:endParaRPr lang="en-IN"/>
          </a:p>
        </p:txBody>
      </p:sp>
    </p:spTree>
    <p:extLst>
      <p:ext uri="{BB962C8B-B14F-4D97-AF65-F5344CB8AC3E}">
        <p14:creationId xmlns:p14="http://schemas.microsoft.com/office/powerpoint/2010/main" val="48914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446AC6-EA26-4DEA-B221-0EBF281843F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338882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46AC6-EA26-4DEA-B221-0EBF281843F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142512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46AC6-EA26-4DEA-B221-0EBF281843F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103954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1"/>
            <a:ext cx="9855200" cy="487363"/>
          </a:xfrm>
        </p:spPr>
        <p:txBody>
          <a:bodyPr/>
          <a:lstStyle/>
          <a:p>
            <a:r>
              <a:rPr lang="en-US"/>
              <a:t>Click to edit Master title style</a:t>
            </a:r>
          </a:p>
        </p:txBody>
      </p:sp>
      <p:sp>
        <p:nvSpPr>
          <p:cNvPr id="3" name="Text Placeholder 2"/>
          <p:cNvSpPr>
            <a:spLocks noGrp="1"/>
          </p:cNvSpPr>
          <p:nvPr>
            <p:ph type="body" sz="half" idx="1"/>
          </p:nvPr>
        </p:nvSpPr>
        <p:spPr>
          <a:xfrm>
            <a:off x="609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128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446AC6-EA26-4DEA-B221-0EBF281843F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40070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46AC6-EA26-4DEA-B221-0EBF281843F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207177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446AC6-EA26-4DEA-B221-0EBF281843F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25947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446AC6-EA26-4DEA-B221-0EBF281843F6}"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232063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446AC6-EA26-4DEA-B221-0EBF281843F6}"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311107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46AC6-EA26-4DEA-B221-0EBF281843F6}"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13990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446AC6-EA26-4DEA-B221-0EBF281843F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371128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446AC6-EA26-4DEA-B221-0EBF281843F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D99CC-2BBA-46F0-8050-A16F0530E3D4}" type="slidenum">
              <a:rPr lang="en-IN" smtClean="0"/>
              <a:t>‹#›</a:t>
            </a:fld>
            <a:endParaRPr lang="en-IN"/>
          </a:p>
        </p:txBody>
      </p:sp>
    </p:spTree>
    <p:extLst>
      <p:ext uri="{BB962C8B-B14F-4D97-AF65-F5344CB8AC3E}">
        <p14:creationId xmlns:p14="http://schemas.microsoft.com/office/powerpoint/2010/main" val="95998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6AC6-EA26-4DEA-B221-0EBF281843F6}" type="datetimeFigureOut">
              <a:rPr lang="en-IN" smtClean="0"/>
              <a:t>03-01-2022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D99CC-2BBA-46F0-8050-A16F0530E3D4}" type="slidenum">
              <a:rPr lang="en-IN" smtClean="0"/>
              <a:t>‹#›</a:t>
            </a:fld>
            <a:endParaRPr lang="en-IN"/>
          </a:p>
        </p:txBody>
      </p:sp>
    </p:spTree>
    <p:extLst>
      <p:ext uri="{BB962C8B-B14F-4D97-AF65-F5344CB8AC3E}">
        <p14:creationId xmlns:p14="http://schemas.microsoft.com/office/powerpoint/2010/main" val="378965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1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2.xml"/><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6.wmf"/><Relationship Id="rId5" Type="http://schemas.openxmlformats.org/officeDocument/2006/relationships/oleObject" Target="../embeddings/oleObject2.bin"/><Relationship Id="rId4" Type="http://schemas.openxmlformats.org/officeDocument/2006/relationships/image" Target="../media/image95.wmf"/></Relationships>
</file>

<file path=ppt/slides/_rels/slide27.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8.wmf"/><Relationship Id="rId5" Type="http://schemas.openxmlformats.org/officeDocument/2006/relationships/oleObject" Target="../embeddings/oleObject4.bin"/><Relationship Id="rId4" Type="http://schemas.openxmlformats.org/officeDocument/2006/relationships/image" Target="../media/image9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1.wmf"/><Relationship Id="rId5" Type="http://schemas.openxmlformats.org/officeDocument/2006/relationships/oleObject" Target="../embeddings/oleObject7.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1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2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1.png"/><Relationship Id="rId7"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1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2.png"/><Relationship Id="rId9" Type="http://schemas.openxmlformats.org/officeDocument/2006/relationships/image" Target="../media/image1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image" Target="../media/image129.png"/><Relationship Id="rId1" Type="http://schemas.openxmlformats.org/officeDocument/2006/relationships/slideLayout" Target="../slideLayouts/slideLayout1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42.xml.rels><?xml version="1.0" encoding="UTF-8" standalone="yes"?>
<Relationships xmlns="http://schemas.openxmlformats.org/package/2006/relationships"><Relationship Id="rId2" Type="http://schemas.openxmlformats.org/officeDocument/2006/relationships/image" Target="../media/image14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IN" dirty="0"/>
              <a:t>Ref. </a:t>
            </a:r>
            <a:r>
              <a:rPr lang="en-IN" dirty="0" err="1"/>
              <a:t>Pindyck</a:t>
            </a:r>
            <a:r>
              <a:rPr lang="en-IN" dirty="0"/>
              <a:t> and </a:t>
            </a:r>
            <a:r>
              <a:rPr lang="en-IN" dirty="0" err="1"/>
              <a:t>Rubinfeld</a:t>
            </a:r>
            <a:endParaRPr lang="en-IN" dirty="0"/>
          </a:p>
          <a:p>
            <a:r>
              <a:rPr lang="en-IN" dirty="0"/>
              <a:t>Henderson and </a:t>
            </a:r>
            <a:r>
              <a:rPr lang="en-IN" dirty="0" err="1"/>
              <a:t>Quandt</a:t>
            </a:r>
            <a:endParaRPr lang="en-IN" dirty="0"/>
          </a:p>
          <a:p>
            <a:endParaRPr lang="en-IN" dirty="0"/>
          </a:p>
          <a:p>
            <a:r>
              <a:rPr lang="en-IN" sz="2100" dirty="0" err="1"/>
              <a:t>Dr.</a:t>
            </a:r>
            <a:r>
              <a:rPr lang="en-IN" sz="2100" dirty="0"/>
              <a:t> Anwesha Aditya </a:t>
            </a:r>
          </a:p>
          <a:p>
            <a:r>
              <a:rPr lang="en-IN" sz="2100" dirty="0"/>
              <a:t>IIT Kharagpur</a:t>
            </a:r>
          </a:p>
          <a:p>
            <a:endParaRPr lang="en-IN" dirty="0"/>
          </a:p>
        </p:txBody>
      </p:sp>
      <p:sp>
        <p:nvSpPr>
          <p:cNvPr id="4" name="Rectangle 4"/>
          <p:cNvSpPr>
            <a:spLocks noGrp="1" noChangeArrowheads="1"/>
          </p:cNvSpPr>
          <p:nvPr>
            <p:ph type="ctrTitle"/>
          </p:nvPr>
        </p:nvSpPr>
        <p:spPr/>
        <p:txBody>
          <a:bodyPr>
            <a:normAutofit/>
          </a:bodyPr>
          <a:lstStyle/>
          <a:p>
            <a:pPr eaLnBrk="1" hangingPunct="1"/>
            <a:r>
              <a:rPr lang="en-US" altLang="en-US" sz="3200" b="1" dirty="0"/>
              <a:t>MARKETS FOR FACTOR INPUTS</a:t>
            </a:r>
          </a:p>
        </p:txBody>
      </p:sp>
    </p:spTree>
    <p:extLst>
      <p:ext uri="{BB962C8B-B14F-4D97-AF65-F5344CB8AC3E}">
        <p14:creationId xmlns:p14="http://schemas.microsoft.com/office/powerpoint/2010/main" val="283148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9230" name="Line 7"/>
          <p:cNvSpPr>
            <a:spLocks noChangeShapeType="1"/>
          </p:cNvSpPr>
          <p:nvPr/>
        </p:nvSpPr>
        <p:spPr bwMode="auto">
          <a:xfrm>
            <a:off x="2029691" y="-34684"/>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553200" cy="3810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Only One Input Is Variable</a:t>
            </a:r>
          </a:p>
        </p:txBody>
      </p:sp>
      <p:grpSp>
        <p:nvGrpSpPr>
          <p:cNvPr id="3" name="Group 37"/>
          <p:cNvGrpSpPr>
            <a:grpSpLocks/>
          </p:cNvGrpSpPr>
          <p:nvPr/>
        </p:nvGrpSpPr>
        <p:grpSpPr bwMode="auto">
          <a:xfrm>
            <a:off x="5029200" y="2514600"/>
            <a:ext cx="3581400" cy="400050"/>
            <a:chOff x="4114800" y="5943600"/>
            <a:chExt cx="3581400" cy="400050"/>
          </a:xfrm>
        </p:grpSpPr>
        <p:grpSp>
          <p:nvGrpSpPr>
            <p:cNvPr id="9225" name="Group 23"/>
            <p:cNvGrpSpPr>
              <a:grpSpLocks/>
            </p:cNvGrpSpPr>
            <p:nvPr/>
          </p:nvGrpSpPr>
          <p:grpSpPr bwMode="auto">
            <a:xfrm>
              <a:off x="4114800" y="5943600"/>
              <a:ext cx="3581400" cy="381000"/>
              <a:chOff x="4191000" y="2938046"/>
              <a:chExt cx="3581400" cy="381000"/>
            </a:xfrm>
          </p:grpSpPr>
          <p:sp>
            <p:nvSpPr>
              <p:cNvPr id="18" name="TextBox 17"/>
              <p:cNvSpPr txBox="1"/>
              <p:nvPr/>
            </p:nvSpPr>
            <p:spPr>
              <a:xfrm>
                <a:off x="7010400" y="2938046"/>
                <a:ext cx="762000" cy="338138"/>
              </a:xfrm>
              <a:prstGeom prst="rect">
                <a:avLst/>
              </a:prstGeom>
              <a:noFill/>
            </p:spPr>
            <p:txBody>
              <a:bodyPr>
                <a:spAutoFit/>
              </a:bodyPr>
              <a:lstStyle/>
              <a:p>
                <a:pPr>
                  <a:defRPr/>
                </a:pPr>
                <a:r>
                  <a:rPr lang="en-US" sz="1600" b="1" dirty="0">
                    <a:latin typeface="+mj-lt"/>
                  </a:rPr>
                  <a:t>(4)</a:t>
                </a:r>
              </a:p>
            </p:txBody>
          </p:sp>
          <p:pic>
            <p:nvPicPr>
              <p:cNvPr id="9228" name="Picture 22" descr="EQ_14.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004721"/>
                <a:ext cx="10096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26" name="Picture 36" descr="EQ_14.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6019800"/>
              <a:ext cx="1343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Rectangle 38"/>
          <p:cNvSpPr/>
          <p:nvPr/>
        </p:nvSpPr>
        <p:spPr>
          <a:xfrm>
            <a:off x="2971800" y="1600201"/>
            <a:ext cx="6096000" cy="646113"/>
          </a:xfrm>
          <a:prstGeom prst="rect">
            <a:avLst/>
          </a:prstGeom>
        </p:spPr>
        <p:txBody>
          <a:bodyPr>
            <a:spAutoFit/>
          </a:bodyPr>
          <a:lstStyle/>
          <a:p>
            <a:pPr>
              <a:defRPr/>
            </a:pPr>
            <a:r>
              <a:rPr lang="en-US" dirty="0">
                <a:latin typeface="+mj-lt"/>
              </a:rPr>
              <a:t>Recall that MRP</a:t>
            </a:r>
            <a:r>
              <a:rPr lang="en-US" i="1" baseline="-25000" dirty="0">
                <a:latin typeface="+mj-lt"/>
              </a:rPr>
              <a:t>L</a:t>
            </a:r>
            <a:r>
              <a:rPr lang="en-US" dirty="0">
                <a:latin typeface="+mj-lt"/>
              </a:rPr>
              <a:t> = (MPL)(MR) and divide both sides of equation by the marginal product of labor. Then,</a:t>
            </a:r>
          </a:p>
        </p:txBody>
      </p:sp>
      <p:sp>
        <p:nvSpPr>
          <p:cNvPr id="24" name="Rectangle 23"/>
          <p:cNvSpPr/>
          <p:nvPr/>
        </p:nvSpPr>
        <p:spPr>
          <a:xfrm>
            <a:off x="2971800" y="3200400"/>
            <a:ext cx="6096000" cy="1892826"/>
          </a:xfrm>
          <a:prstGeom prst="rect">
            <a:avLst/>
          </a:prstGeom>
        </p:spPr>
        <p:txBody>
          <a:bodyPr>
            <a:spAutoFit/>
          </a:bodyPr>
          <a:lstStyle/>
          <a:p>
            <a:pPr>
              <a:defRPr/>
            </a:pPr>
            <a:r>
              <a:rPr lang="en-US" dirty="0">
                <a:latin typeface="+mj-lt"/>
              </a:rPr>
              <a:t>Equation (4) shows that </a:t>
            </a:r>
            <a:r>
              <a:rPr lang="en-US" i="1" dirty="0">
                <a:latin typeface="+mj-lt"/>
              </a:rPr>
              <a:t>both the hiring and output choices of the firm follow the same rule: Inputs or outputs are chosen so that marginal revenue (from the sale of output) is equal to marginal cost (from the purchase of inputs). </a:t>
            </a:r>
          </a:p>
          <a:p>
            <a:pPr>
              <a:defRPr/>
            </a:pPr>
            <a:endParaRPr lang="en-US" sz="900" dirty="0">
              <a:latin typeface="+mj-lt"/>
            </a:endParaRPr>
          </a:p>
          <a:p>
            <a:pPr>
              <a:defRPr/>
            </a:pPr>
            <a:r>
              <a:rPr lang="en-US" dirty="0">
                <a:latin typeface="+mj-lt"/>
              </a:rPr>
              <a:t>This principle holds in both competitive and noncompetitive markets.</a:t>
            </a:r>
          </a:p>
        </p:txBody>
      </p:sp>
    </p:spTree>
    <p:extLst>
      <p:ext uri="{BB962C8B-B14F-4D97-AF65-F5344CB8AC3E}">
        <p14:creationId xmlns:p14="http://schemas.microsoft.com/office/powerpoint/2010/main" val="124348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2895600" y="457201"/>
            <a:ext cx="7315200" cy="487363"/>
          </a:xfrm>
        </p:spPr>
        <p:txBody>
          <a:bodyPr>
            <a:normAutofit fontScale="90000"/>
          </a:bodyPr>
          <a:lstStyle/>
          <a:p>
            <a:pPr eaLnBrk="1" hangingPunct="1"/>
            <a:r>
              <a:rPr lang="en-US" altLang="en-US" sz="2000"/>
              <a:t>EQUILIBRIUM IN A COMPETITIVE</a:t>
            </a:r>
            <a:br>
              <a:rPr lang="en-US" altLang="en-US" sz="2000"/>
            </a:br>
            <a:r>
              <a:rPr lang="en-US" altLang="en-US" sz="2000"/>
              <a:t>FACTOR MARKET</a:t>
            </a:r>
          </a:p>
        </p:txBody>
      </p:sp>
      <p:sp>
        <p:nvSpPr>
          <p:cNvPr id="20495"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485" name="Rectangle 5"/>
          <p:cNvSpPr>
            <a:spLocks noChangeArrowheads="1"/>
          </p:cNvSpPr>
          <p:nvPr/>
        </p:nvSpPr>
        <p:spPr bwMode="auto">
          <a:xfrm>
            <a:off x="2628900" y="1981200"/>
            <a:ext cx="30480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Labor Market Equilibrium (continued)</a:t>
            </a:r>
          </a:p>
        </p:txBody>
      </p:sp>
      <p:sp>
        <p:nvSpPr>
          <p:cNvPr id="9" name="Rectangle 4"/>
          <p:cNvSpPr>
            <a:spLocks noChangeArrowheads="1"/>
          </p:cNvSpPr>
          <p:nvPr/>
        </p:nvSpPr>
        <p:spPr bwMode="auto">
          <a:xfrm>
            <a:off x="2628900" y="22860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Part </a:t>
            </a:r>
            <a:r>
              <a:rPr lang="en-US" altLang="en-US" sz="1400" b="1">
                <a:latin typeface="Arial" panose="020B0604020202020204" pitchFamily="34" charset="0"/>
              </a:rPr>
              <a:t>(b)</a:t>
            </a:r>
            <a:r>
              <a:rPr lang="en-US" altLang="en-US" sz="1400">
                <a:latin typeface="Arial" panose="020B0604020202020204" pitchFamily="34" charset="0"/>
              </a:rPr>
              <a:t> shows that when the producer has monopoly power,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marginal value of a worker </a:t>
            </a:r>
            <a:r>
              <a:rPr lang="en-US" altLang="en-US" sz="1600" i="1">
                <a:latin typeface="Times New Roman" panose="02020603050405020304" pitchFamily="18" charset="0"/>
                <a:cs typeface="Times New Roman" panose="02020603050405020304" pitchFamily="18" charset="0"/>
              </a:rPr>
              <a:t>v</a:t>
            </a:r>
            <a:r>
              <a:rPr lang="en-US" altLang="en-US" sz="1400" i="1" baseline="-25000">
                <a:latin typeface="Arial" panose="020B0604020202020204" pitchFamily="34" charset="0"/>
              </a:rPr>
              <a:t>M</a:t>
            </a:r>
            <a:r>
              <a:rPr lang="en-US" altLang="en-US" sz="1400">
                <a:latin typeface="Arial" panose="020B0604020202020204" pitchFamily="34" charset="0"/>
              </a:rPr>
              <a:t> is greater than the wage </a:t>
            </a:r>
            <a:r>
              <a:rPr lang="en-US" altLang="en-US" sz="1600" i="1">
                <a:latin typeface="Times New Roman" panose="02020603050405020304" pitchFamily="18" charset="0"/>
                <a:cs typeface="Times New Roman" panose="02020603050405020304" pitchFamily="18" charset="0"/>
              </a:rPr>
              <a:t>w</a:t>
            </a:r>
            <a:r>
              <a:rPr lang="en-US" altLang="en-US" sz="1400" i="1" baseline="-25000">
                <a:latin typeface="Arial" panose="020B0604020202020204" pitchFamily="34" charset="0"/>
              </a:rPr>
              <a:t>M</a:t>
            </a:r>
            <a:r>
              <a:rPr lang="en-US" altLang="en-US" sz="1400">
                <a:latin typeface="Arial" panose="020B0604020202020204" pitchFamily="34" charset="0"/>
              </a:rPr>
              <a:t>. Thus too few workers are employed. (Point </a:t>
            </a:r>
            <a:r>
              <a:rPr lang="en-US" altLang="en-US" sz="1400" i="1">
                <a:latin typeface="Arial" panose="020B0604020202020204" pitchFamily="34" charset="0"/>
              </a:rPr>
              <a:t>B</a:t>
            </a:r>
            <a:r>
              <a:rPr lang="en-US" altLang="en-US" sz="1400">
                <a:latin typeface="Arial" panose="020B0604020202020204" pitchFamily="34" charset="0"/>
              </a:rPr>
              <a:t> determines the quantity of labor that the firm hires and the wage rate paid.)</a:t>
            </a:r>
          </a:p>
        </p:txBody>
      </p:sp>
      <p:pic>
        <p:nvPicPr>
          <p:cNvPr id="58370" name="Picture 2" descr="C:\Documents and Settings\Kyle M. Thiel\Desktop\Pindyck_7e\ppts\aparna_ppts\aparna_ppts\ch14\fig14.10\fig14.10b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descr="C:\Documents and Settings\Kyle M. Thiel\Desktop\Pindyck_7e\ppts\aparna_ppts\aparna_ppts\ch14\fig14.10\fig14.10b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descr="C:\Documents and Settings\Kyle M. Thiel\Desktop\Pindyck_7e\ppts\aparna_ppts\aparna_ppts\ch14\fig14.10\fig14.10b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descr="C:\Documents and Settings\Kyle M. Thiel\Desktop\Pindyck_7e\ppts\aparna_ppts\aparna_ppts\ch14\fig14.10\fig14.10b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descr="C:\Documents and Settings\Kyle M. Thiel\Desktop\Pindyck_7e\ppts\aparna_ppts\aparna_ppts\ch14\fig14.10\fig14.10b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C:\Documents and Settings\Kyle M. Thiel\Desktop\Pindyck_7e\ppts\aparna_ppts\aparna_ppts\ch14\fig14.10\fig14.10b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6" y="1828800"/>
            <a:ext cx="431482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9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1026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553200" cy="3810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Several Inputs Are Variable</a:t>
            </a:r>
          </a:p>
        </p:txBody>
      </p:sp>
      <p:sp>
        <p:nvSpPr>
          <p:cNvPr id="15" name="Rectangle 5"/>
          <p:cNvSpPr>
            <a:spLocks noChangeArrowheads="1"/>
          </p:cNvSpPr>
          <p:nvPr/>
        </p:nvSpPr>
        <p:spPr bwMode="auto">
          <a:xfrm>
            <a:off x="2209800" y="2133600"/>
            <a:ext cx="312420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53975"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Firm’s Demand Curve for Labor </a:t>
            </a:r>
            <a:br>
              <a:rPr lang="en-US" altLang="en-US" sz="1200" b="1">
                <a:latin typeface="Arial" panose="020B0604020202020204" pitchFamily="34" charset="0"/>
              </a:rPr>
            </a:br>
            <a:r>
              <a:rPr lang="en-US" altLang="en-US" sz="1200" b="1">
                <a:latin typeface="Arial" panose="020B0604020202020204" pitchFamily="34" charset="0"/>
              </a:rPr>
              <a:t>(with Variable Capital)</a:t>
            </a:r>
          </a:p>
        </p:txBody>
      </p:sp>
      <p:sp>
        <p:nvSpPr>
          <p:cNvPr id="17" name="Rectangle 4"/>
          <p:cNvSpPr>
            <a:spLocks noChangeArrowheads="1"/>
          </p:cNvSpPr>
          <p:nvPr/>
        </p:nvSpPr>
        <p:spPr bwMode="auto">
          <a:xfrm>
            <a:off x="2190750" y="2590800"/>
            <a:ext cx="32956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two or more inputs are variable, a firm’s demand for one input depends on the marginal revenue product of both inputs. </a:t>
            </a:r>
          </a:p>
          <a:p>
            <a:pPr eaLnBrk="1" hangingPunct="1">
              <a:spcBef>
                <a:spcPct val="20000"/>
              </a:spcBef>
            </a:pPr>
            <a:r>
              <a:rPr lang="en-US" altLang="en-US" sz="1400">
                <a:latin typeface="Arial" panose="020B0604020202020204" pitchFamily="34" charset="0"/>
              </a:rPr>
              <a:t>When the wage rate is $20, </a:t>
            </a:r>
            <a:r>
              <a:rPr lang="en-US" altLang="en-US" sz="1400" i="1">
                <a:latin typeface="Arial" panose="020B0604020202020204" pitchFamily="34" charset="0"/>
              </a:rPr>
              <a:t>A</a:t>
            </a:r>
            <a:r>
              <a:rPr lang="en-US" altLang="en-US" sz="1400">
                <a:latin typeface="Arial" panose="020B0604020202020204" pitchFamily="34" charset="0"/>
              </a:rPr>
              <a:t> represents one point on the firm’s demand for labor curve. </a:t>
            </a:r>
          </a:p>
          <a:p>
            <a:pPr eaLnBrk="1" hangingPunct="1">
              <a:spcBef>
                <a:spcPct val="20000"/>
              </a:spcBef>
            </a:pPr>
            <a:r>
              <a:rPr lang="en-US" altLang="en-US" sz="1400">
                <a:latin typeface="Arial" panose="020B0604020202020204" pitchFamily="34" charset="0"/>
              </a:rPr>
              <a:t>When the wage rate falls to $15, the marginal product of capital rises, encouraging the firm to rent more machinery and hire more labor. </a:t>
            </a:r>
          </a:p>
          <a:p>
            <a:pPr eaLnBrk="1" hangingPunct="1">
              <a:spcBef>
                <a:spcPct val="20000"/>
              </a:spcBef>
            </a:pPr>
            <a:r>
              <a:rPr lang="en-US" altLang="en-US" sz="1400">
                <a:latin typeface="Arial" panose="020B0604020202020204" pitchFamily="34" charset="0"/>
              </a:rPr>
              <a:t>As a result, the MRP curve shifts from MRP</a:t>
            </a:r>
            <a:r>
              <a:rPr lang="en-US" altLang="en-US" sz="1400" i="1" baseline="-25000">
                <a:latin typeface="Arial" panose="020B0604020202020204" pitchFamily="34" charset="0"/>
              </a:rPr>
              <a:t>L1</a:t>
            </a:r>
            <a:r>
              <a:rPr lang="en-US" altLang="en-US" sz="1400">
                <a:latin typeface="Arial" panose="020B0604020202020204" pitchFamily="34" charset="0"/>
              </a:rPr>
              <a:t> to MRP</a:t>
            </a:r>
            <a:r>
              <a:rPr lang="en-US" altLang="en-US" sz="1400" i="1" baseline="-25000">
                <a:latin typeface="Arial" panose="020B0604020202020204" pitchFamily="34" charset="0"/>
              </a:rPr>
              <a:t>L2</a:t>
            </a:r>
            <a:r>
              <a:rPr lang="en-US" altLang="en-US" sz="1400">
                <a:latin typeface="Arial" panose="020B0604020202020204" pitchFamily="34" charset="0"/>
              </a:rPr>
              <a:t>, generating a new point </a:t>
            </a:r>
            <a:r>
              <a:rPr lang="en-US" altLang="en-US" sz="1400" i="1">
                <a:latin typeface="Arial" panose="020B0604020202020204" pitchFamily="34" charset="0"/>
              </a:rPr>
              <a:t>C</a:t>
            </a:r>
            <a:r>
              <a:rPr lang="en-US" altLang="en-US" sz="1400">
                <a:latin typeface="Arial" panose="020B0604020202020204" pitchFamily="34" charset="0"/>
              </a:rPr>
              <a:t> on the firm’s demand for labor curve.</a:t>
            </a:r>
          </a:p>
          <a:p>
            <a:pPr eaLnBrk="1" hangingPunct="1">
              <a:spcBef>
                <a:spcPct val="20000"/>
              </a:spcBef>
            </a:pPr>
            <a:r>
              <a:rPr lang="en-US" altLang="en-US" sz="1400">
                <a:latin typeface="Arial" panose="020B0604020202020204" pitchFamily="34" charset="0"/>
              </a:rPr>
              <a:t>Thus </a:t>
            </a:r>
            <a:r>
              <a:rPr lang="en-US" altLang="en-US" sz="1400" i="1">
                <a:latin typeface="Arial" panose="020B0604020202020204" pitchFamily="34" charset="0"/>
              </a:rPr>
              <a:t>A</a:t>
            </a:r>
            <a:r>
              <a:rPr lang="en-US" altLang="en-US" sz="1400">
                <a:latin typeface="Arial" panose="020B0604020202020204" pitchFamily="34" charset="0"/>
              </a:rPr>
              <a:t> and </a:t>
            </a:r>
            <a:r>
              <a:rPr lang="en-US" altLang="en-US" sz="1400" i="1">
                <a:latin typeface="Arial" panose="020B0604020202020204" pitchFamily="34" charset="0"/>
              </a:rPr>
              <a:t>C</a:t>
            </a:r>
            <a:r>
              <a:rPr lang="en-US" altLang="en-US" sz="1400">
                <a:latin typeface="Arial" panose="020B0604020202020204" pitchFamily="34" charset="0"/>
              </a:rPr>
              <a:t> are on the demand for labor curve, but </a:t>
            </a:r>
            <a:r>
              <a:rPr lang="en-US" altLang="en-US" sz="1400" i="1">
                <a:latin typeface="Arial" panose="020B0604020202020204" pitchFamily="34" charset="0"/>
              </a:rPr>
              <a:t>B </a:t>
            </a:r>
            <a:r>
              <a:rPr lang="en-US" altLang="en-US" sz="1400">
                <a:latin typeface="Arial" panose="020B0604020202020204" pitchFamily="34" charset="0"/>
              </a:rPr>
              <a:t>is not.</a:t>
            </a:r>
          </a:p>
        </p:txBody>
      </p:sp>
      <p:pic>
        <p:nvPicPr>
          <p:cNvPr id="54284" name="Picture 12" descr="C:\Documents and Settings\Kyle M. Thiel\Desktop\Pindyck_7e\ppts\aparna_ppts\aparna_ppts\ch14\fig14.04\fig14.04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5" name="Picture 13" descr="C:\Documents and Settings\Kyle M. Thiel\Desktop\Pindyck_7e\ppts\aparna_ppts\aparna_ppts\ch14\fig14.04\fig14.04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6" name="Picture 14" descr="C:\Documents and Settings\Kyle M. Thiel\Desktop\Pindyck_7e\ppts\aparna_ppts\aparna_ppts\ch14\fig14.04\fig14.04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7" name="Picture 15" descr="C:\Documents and Settings\Kyle M. Thiel\Desktop\Pindyck_7e\ppts\aparna_ppts\aparna_ppts\ch14\fig14.04\fig14.04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8" name="Picture 16" descr="C:\Documents and Settings\Kyle M. Thiel\Desktop\Pindyck_7e\ppts\aparna_ppts\aparna_ppts\ch14\fig14.04\fig14.04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9" name="Picture 17" descr="C:\Documents and Settings\Kyle M. Thiel\Desktop\Pindyck_7e\ppts\aparna_ppts\aparna_ppts\ch14\fig14.04\fig14.04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0" name="Picture 18" descr="C:\Documents and Settings\Kyle M. Thiel\Desktop\Pindyck_7e\ppts\aparna_ppts\aparna_ppts\ch14\fig14.04\fig14.04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1" name="Picture 19" descr="C:\Documents and Settings\Kyle M. Thiel\Desktop\Pindyck_7e\ppts\aparna_ppts\aparna_ppts\ch14\fig14.04\fig14.04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2" name="Picture 20" descr="C:\Documents and Settings\Kyle M. Thiel\Desktop\Pindyck_7e\ppts\aparna_ppts\aparna_ppts\ch14\fig14.04\fig14.04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6851"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3" name="Picture 21" descr="C:\Documents and Settings\Kyle M. Thiel\Desktop\Pindyck_7e\ppts\aparna_ppts\aparna_ppts\ch14\fig14.04\fig14.04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5426" y="1828801"/>
            <a:ext cx="55911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25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1128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6553200" cy="381000"/>
          </a:xfrm>
          <a:prstGeom prst="rect">
            <a:avLst/>
          </a:prstGeom>
          <a:noFill/>
          <a:ln w="9525">
            <a:noFill/>
            <a:miter lim="800000"/>
            <a:headEnd/>
            <a:tailEnd/>
          </a:ln>
        </p:spPr>
        <p:txBody>
          <a:bodyP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2000">
                <a:solidFill>
                  <a:srgbClr val="53BE95"/>
                </a:solidFill>
                <a:latin typeface="Arial" panose="020B0604020202020204" pitchFamily="34" charset="0"/>
              </a:rPr>
              <a:t>The Market Demand Curve</a:t>
            </a:r>
          </a:p>
        </p:txBody>
      </p:sp>
      <p:sp>
        <p:nvSpPr>
          <p:cNvPr id="15" name="Rectangle 5"/>
          <p:cNvSpPr>
            <a:spLocks noChangeArrowheads="1"/>
          </p:cNvSpPr>
          <p:nvPr/>
        </p:nvSpPr>
        <p:spPr bwMode="auto">
          <a:xfrm>
            <a:off x="2209800" y="2209800"/>
            <a:ext cx="25146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53975"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The Industry Demand for Labor</a:t>
            </a:r>
          </a:p>
        </p:txBody>
      </p:sp>
      <p:sp>
        <p:nvSpPr>
          <p:cNvPr id="17" name="Rectangle 4"/>
          <p:cNvSpPr>
            <a:spLocks noChangeArrowheads="1"/>
          </p:cNvSpPr>
          <p:nvPr/>
        </p:nvSpPr>
        <p:spPr bwMode="auto">
          <a:xfrm>
            <a:off x="2190750" y="2514600"/>
            <a:ext cx="25336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demand curve for labor of a competitive firm, MRP</a:t>
            </a:r>
            <a:r>
              <a:rPr lang="en-US" altLang="en-US" sz="1400" i="1" baseline="-25000">
                <a:latin typeface="Arial" panose="020B0604020202020204" pitchFamily="34" charset="0"/>
              </a:rPr>
              <a:t>L1</a:t>
            </a:r>
            <a:r>
              <a:rPr lang="en-US" altLang="en-US" sz="1400">
                <a:latin typeface="Arial" panose="020B0604020202020204" pitchFamily="34" charset="0"/>
              </a:rPr>
              <a:t> in </a:t>
            </a:r>
            <a:r>
              <a:rPr lang="en-US" altLang="en-US" sz="1400" b="1">
                <a:latin typeface="Arial" panose="020B0604020202020204" pitchFamily="34" charset="0"/>
              </a:rPr>
              <a:t>(a)</a:t>
            </a:r>
            <a:r>
              <a:rPr lang="en-US" altLang="en-US" sz="1400">
                <a:latin typeface="Arial" panose="020B0604020202020204" pitchFamily="34" charset="0"/>
              </a:rPr>
              <a:t>, takes the product price as given. </a:t>
            </a:r>
          </a:p>
          <a:p>
            <a:pPr eaLnBrk="1" hangingPunct="1">
              <a:spcBef>
                <a:spcPct val="20000"/>
              </a:spcBef>
            </a:pPr>
            <a:r>
              <a:rPr lang="en-US" altLang="en-US" sz="1400">
                <a:latin typeface="Arial" panose="020B0604020202020204" pitchFamily="34" charset="0"/>
              </a:rPr>
              <a:t>But as the wage rate falls from $15 to $10 per hour, the product price also falls. </a:t>
            </a:r>
          </a:p>
          <a:p>
            <a:pPr eaLnBrk="1" hangingPunct="1">
              <a:spcBef>
                <a:spcPct val="20000"/>
              </a:spcBef>
            </a:pPr>
            <a:r>
              <a:rPr lang="en-US" altLang="en-US" sz="1400">
                <a:latin typeface="Arial" panose="020B0604020202020204" pitchFamily="34" charset="0"/>
              </a:rPr>
              <a:t>Thus the firm’s demand curve shifts downward to MRP</a:t>
            </a:r>
            <a:r>
              <a:rPr lang="en-US" altLang="en-US" sz="1400" i="1" baseline="-25000">
                <a:latin typeface="Arial" panose="020B0604020202020204" pitchFamily="34" charset="0"/>
              </a:rPr>
              <a:t>L2</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As a result, the industry demand curve, shown in </a:t>
            </a:r>
            <a:r>
              <a:rPr lang="en-US" altLang="en-US" sz="1400" b="1">
                <a:latin typeface="Arial" panose="020B0604020202020204" pitchFamily="34" charset="0"/>
              </a:rPr>
              <a:t>(b)</a:t>
            </a:r>
            <a:r>
              <a:rPr lang="en-US" altLang="en-US" sz="1400">
                <a:latin typeface="Arial" panose="020B0604020202020204" pitchFamily="34" charset="0"/>
              </a:rPr>
              <a:t>, is more inelastic than the demand curve that would be obtained if the product price were assumed to be unchanged.</a:t>
            </a:r>
          </a:p>
        </p:txBody>
      </p:sp>
      <p:pic>
        <p:nvPicPr>
          <p:cNvPr id="55298" name="Picture 2" descr="C:\Documents and Settings\Kyle M. Thiel\Desktop\Pindyck_7e\ppts\aparna_ppts\aparna_ppts\ch14\fig14.05\fig14.05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C:\Documents and Settings\Kyle M. Thiel\Desktop\Pindyck_7e\ppts\aparna_ppts\aparna_ppts\ch14\fig14.05\fig14.05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4" descr="C:\Documents and Settings\Kyle M. Thiel\Desktop\Pindyck_7e\ppts\aparna_ppts\aparna_ppts\ch14\fig14.05\fig14.05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C:\Documents and Settings\Kyle M. Thiel\Desktop\Pindyck_7e\ppts\aparna_ppts\aparna_ppts\ch14\fig14.05\fig14.05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6" descr="C:\Documents and Settings\Kyle M. Thiel\Desktop\Pindyck_7e\ppts\aparna_ppts\aparna_ppts\ch14\fig14.05\fig14.05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descr="C:\Documents and Settings\Kyle M. Thiel\Desktop\Pindyck_7e\ppts\aparna_ppts\aparna_ppts\ch14\fig14.05\fig14.05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8" descr="C:\Documents and Settings\Kyle M. Thiel\Desktop\Pindyck_7e\ppts\aparna_ppts\aparna_ppts\ch14\fig14.05\fig14.05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9" descr="C:\Documents and Settings\Kyle M. Thiel\Desktop\Pindyck_7e\ppts\aparna_ppts\aparna_ppts\ch14\fig14.05\fig14.05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0" descr="C:\Documents and Settings\Kyle M. Thiel\Desktop\Pindyck_7e\ppts\aparna_ppts\aparna_ppts\ch14\fig14.05\fig14.05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11" descr="C:\Documents and Settings\Kyle M. Thiel\Desktop\Pindyck_7e\ppts\aparna_ppts\aparna_ppts\ch14\fig14.05\fig14.05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Picture 12" descr="C:\Documents and Settings\Kyle M. Thiel\Desktop\Pindyck_7e\ppts\aparna_ppts\aparna_ppts\ch14\fig14.05\fig14.05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Picture 13" descr="C:\Documents and Settings\Kyle M. Thiel\Desktop\Pindyck_7e\ppts\aparna_ppts\aparna_ppts\ch14\fig14.05\fig14.05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0" name="Picture 14" descr="C:\Documents and Settings\Kyle M. Thiel\Desktop\Pindyck_7e\ppts\aparna_ppts\aparna_ppts\ch14\fig14.05\fig14.05_1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1" name="Picture 15" descr="C:\Documents and Settings\Kyle M. Thiel\Desktop\Pindyck_7e\ppts\aparna_ppts\aparna_ppts\ch14\fig14.05\fig14.05_14.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2" name="Picture 16" descr="C:\Documents and Settings\Kyle M. Thiel\Desktop\Pindyck_7e\ppts\aparna_ppts\aparna_ppts\ch14\fig14.05\fig14.05_15.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9150" y="2362201"/>
            <a:ext cx="59626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52"/>
          <p:cNvSpPr txBox="1">
            <a:spLocks noChangeArrowheads="1"/>
          </p:cNvSpPr>
          <p:nvPr/>
        </p:nvSpPr>
        <p:spPr bwMode="auto">
          <a:xfrm>
            <a:off x="2133600" y="1447800"/>
            <a:ext cx="6553200" cy="381000"/>
          </a:xfrm>
          <a:prstGeom prst="rect">
            <a:avLst/>
          </a:prstGeom>
          <a:noFill/>
          <a:ln w="9525">
            <a:noFill/>
            <a:miter lim="800000"/>
            <a:headEnd/>
            <a:tailEnd/>
          </a:ln>
        </p:spPr>
        <p:txBody>
          <a:bodyP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b="1">
                <a:solidFill>
                  <a:srgbClr val="0066B3"/>
                </a:solidFill>
                <a:latin typeface="Arial" panose="020B0604020202020204" pitchFamily="34" charset="0"/>
              </a:rPr>
              <a:t>Determining Industry Demand</a:t>
            </a:r>
          </a:p>
        </p:txBody>
      </p:sp>
    </p:spTree>
    <p:extLst>
      <p:ext uri="{BB962C8B-B14F-4D97-AF65-F5344CB8AC3E}">
        <p14:creationId xmlns:p14="http://schemas.microsoft.com/office/powerpoint/2010/main" val="407002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8" name="Picture 18" descr="C:\Documents and Settings\Kyle M. Thiel\Desktop\Pindyck_7e\ppts\aparna_ppts\aparna_ppts\ch14\fig14.07\fig14.07_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14358"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143000"/>
            <a:ext cx="5029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Supply of Inputs to a Firm</a:t>
            </a:r>
          </a:p>
        </p:txBody>
      </p:sp>
      <p:sp>
        <p:nvSpPr>
          <p:cNvPr id="8" name="Rectangle 5"/>
          <p:cNvSpPr>
            <a:spLocks noChangeArrowheads="1"/>
          </p:cNvSpPr>
          <p:nvPr/>
        </p:nvSpPr>
        <p:spPr bwMode="auto">
          <a:xfrm>
            <a:off x="2133600" y="1752600"/>
            <a:ext cx="304800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A Firm’s Input Supply in a Competitive Factor Market</a:t>
            </a:r>
          </a:p>
        </p:txBody>
      </p:sp>
      <p:sp>
        <p:nvSpPr>
          <p:cNvPr id="10" name="Rectangle 4"/>
          <p:cNvSpPr>
            <a:spLocks noChangeArrowheads="1"/>
          </p:cNvSpPr>
          <p:nvPr/>
        </p:nvSpPr>
        <p:spPr bwMode="auto">
          <a:xfrm>
            <a:off x="2057400" y="2209800"/>
            <a:ext cx="3124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a competitive factor market, a firm can buy any amount of the input it wants without affecting the price.</a:t>
            </a:r>
          </a:p>
          <a:p>
            <a:pPr eaLnBrk="1" hangingPunct="1">
              <a:spcBef>
                <a:spcPct val="20000"/>
              </a:spcBef>
            </a:pPr>
            <a:r>
              <a:rPr lang="en-US" altLang="en-US" sz="1400">
                <a:latin typeface="Arial" panose="020B0604020202020204" pitchFamily="34" charset="0"/>
              </a:rPr>
              <a:t>Therefore, the firm faces a perfectly elastic supply curve for that input. </a:t>
            </a:r>
          </a:p>
          <a:p>
            <a:pPr eaLnBrk="1" hangingPunct="1">
              <a:spcBef>
                <a:spcPct val="20000"/>
              </a:spcBef>
            </a:pPr>
            <a:r>
              <a:rPr lang="en-US" altLang="en-US" sz="1400">
                <a:latin typeface="Arial" panose="020B0604020202020204" pitchFamily="34" charset="0"/>
              </a:rPr>
              <a:t>As a result, the quantity of the input purchased by the producer of the product is determined by the intersection of the input demand and supply curves. </a:t>
            </a:r>
          </a:p>
          <a:p>
            <a:pPr eaLnBrk="1" hangingPunct="1">
              <a:spcBef>
                <a:spcPct val="20000"/>
              </a:spcBef>
            </a:pPr>
            <a:r>
              <a:rPr lang="en-US" altLang="en-US" sz="1400">
                <a:latin typeface="Arial" panose="020B0604020202020204" pitchFamily="34" charset="0"/>
              </a:rPr>
              <a:t>In </a:t>
            </a:r>
            <a:r>
              <a:rPr lang="en-US" altLang="en-US" sz="1400" b="1">
                <a:latin typeface="Arial" panose="020B0604020202020204" pitchFamily="34" charset="0"/>
              </a:rPr>
              <a:t>(a)</a:t>
            </a:r>
            <a:r>
              <a:rPr lang="en-US" altLang="en-US" sz="1400">
                <a:latin typeface="Arial" panose="020B0604020202020204" pitchFamily="34" charset="0"/>
              </a:rPr>
              <a:t>, the industry quantity demanded and quantity supplied of fabric are equated at a price of $10 per yard. </a:t>
            </a:r>
          </a:p>
          <a:p>
            <a:pPr eaLnBrk="1" hangingPunct="1">
              <a:spcBef>
                <a:spcPct val="20000"/>
              </a:spcBef>
            </a:pPr>
            <a:r>
              <a:rPr lang="en-US" altLang="en-US" sz="1400">
                <a:latin typeface="Arial" panose="020B0604020202020204" pitchFamily="34" charset="0"/>
              </a:rPr>
              <a:t>In </a:t>
            </a:r>
            <a:r>
              <a:rPr lang="en-US" altLang="en-US" sz="1400" b="1">
                <a:latin typeface="Arial" panose="020B0604020202020204" pitchFamily="34" charset="0"/>
              </a:rPr>
              <a:t>(b)</a:t>
            </a:r>
            <a:r>
              <a:rPr lang="en-US" altLang="en-US" sz="1400">
                <a:latin typeface="Arial" panose="020B0604020202020204" pitchFamily="34" charset="0"/>
              </a:rPr>
              <a:t>, the firm faces a horizontal marginal expenditure curve at a price of $10 per yard of fabric and chooses to buy 50 yards.</a:t>
            </a:r>
          </a:p>
        </p:txBody>
      </p:sp>
      <p:pic>
        <p:nvPicPr>
          <p:cNvPr id="20487" name="Picture 7" descr="C:\Documents and Settings\Kyle M. Thiel\Desktop\Pindyck_7e\ppts\aparna_ppts\aparna_ppts\ch14\fig14.07\fig14.07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descr="C:\Documents and Settings\Kyle M. Thiel\Desktop\Pindyck_7e\ppts\aparna_ppts\aparna_ppts\ch14\fig14.07\fig14.07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descr="C:\Documents and Settings\Kyle M. Thiel\Desktop\Pindyck_7e\ppts\aparna_ppts\aparna_ppts\ch14\fig14.07\fig14.07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descr="C:\Documents and Settings\Kyle M. Thiel\Desktop\Pindyck_7e\ppts\aparna_ppts\aparna_ppts\ch14\fig14.07\fig14.07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descr="C:\Documents and Settings\Kyle M. Thiel\Desktop\Pindyck_7e\ppts\aparna_ppts\aparna_ppts\ch14\fig14.07\fig14.07_0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descr="C:\Documents and Settings\Kyle M. Thiel\Desktop\Pindyck_7e\ppts\aparna_ppts\aparna_ppts\ch14\fig14.07\fig14.07_06.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3" descr="C:\Documents and Settings\Kyle M. Thiel\Desktop\Pindyck_7e\ppts\aparna_ppts\aparna_ppts\ch14\fig14.07\fig14.07_07.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4" descr="C:\Documents and Settings\Kyle M. Thiel\Desktop\Pindyck_7e\ppts\aparna_ppts\aparna_ppts\ch14\fig14.07\fig14.07_08.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5" descr="C:\Documents and Settings\Kyle M. Thiel\Desktop\Pindyck_7e\ppts\aparna_ppts\aparna_ppts\ch14\fig14.07\fig14.07_0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16" descr="C:\Documents and Settings\Kyle M. Thiel\Desktop\Pindyck_7e\ppts\aparna_ppts\aparna_ppts\ch14\fig14.07\fig14.07_10.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7" descr="C:\Documents and Settings\Kyle M. Thiel\Desktop\Pindyck_7e\ppts\aparna_ppts\aparna_ppts\ch14\fig14.07\fig14.07_11.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8700" y="2438401"/>
            <a:ext cx="5829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2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143000"/>
            <a:ext cx="5029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Supply of Inputs to a Firm</a:t>
            </a:r>
          </a:p>
        </p:txBody>
      </p:sp>
      <p:sp>
        <p:nvSpPr>
          <p:cNvPr id="23" name="Text Box 53"/>
          <p:cNvSpPr txBox="1">
            <a:spLocks noChangeArrowheads="1"/>
          </p:cNvSpPr>
          <p:nvPr/>
        </p:nvSpPr>
        <p:spPr bwMode="auto">
          <a:xfrm>
            <a:off x="2895600" y="1487488"/>
            <a:ext cx="670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average expenditure curve    </a:t>
            </a:r>
            <a:r>
              <a:rPr lang="en-US" altLang="en-US">
                <a:solidFill>
                  <a:srgbClr val="382344"/>
                </a:solidFill>
                <a:latin typeface="Arial" panose="020B0604020202020204" pitchFamily="34" charset="0"/>
              </a:rPr>
              <a:t>Supply curve representing the price per unit  that a firm pays for a good.</a:t>
            </a:r>
            <a:endParaRPr lang="en-US" altLang="en-US">
              <a:latin typeface="Arial" panose="020B0604020202020204" pitchFamily="34" charset="0"/>
            </a:endParaRPr>
          </a:p>
        </p:txBody>
      </p:sp>
      <p:sp>
        <p:nvSpPr>
          <p:cNvPr id="24" name="Rectangle 23"/>
          <p:cNvSpPr/>
          <p:nvPr/>
        </p:nvSpPr>
        <p:spPr>
          <a:xfrm>
            <a:off x="2971800" y="2971801"/>
            <a:ext cx="6553200" cy="646113"/>
          </a:xfrm>
          <a:prstGeom prst="rect">
            <a:avLst/>
          </a:prstGeom>
        </p:spPr>
        <p:txBody>
          <a:bodyPr>
            <a:spAutoFit/>
          </a:bodyPr>
          <a:lstStyle/>
          <a:p>
            <a:pPr>
              <a:defRPr/>
            </a:pPr>
            <a:r>
              <a:rPr lang="en-US" dirty="0">
                <a:latin typeface="+mj-lt"/>
              </a:rPr>
              <a:t>Profit maximization requires that </a:t>
            </a:r>
            <a:r>
              <a:rPr lang="en-US" i="1" dirty="0">
                <a:latin typeface="+mj-lt"/>
              </a:rPr>
              <a:t>marginal revenue product be equal to marginal expenditure:</a:t>
            </a:r>
          </a:p>
        </p:txBody>
      </p:sp>
      <p:sp>
        <p:nvSpPr>
          <p:cNvPr id="25" name="Text Box 53"/>
          <p:cNvSpPr txBox="1">
            <a:spLocks noChangeArrowheads="1"/>
          </p:cNvSpPr>
          <p:nvPr/>
        </p:nvSpPr>
        <p:spPr bwMode="auto">
          <a:xfrm>
            <a:off x="2895600" y="2173288"/>
            <a:ext cx="6553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marginal expenditure curve    </a:t>
            </a:r>
            <a:r>
              <a:rPr lang="en-US" altLang="en-US">
                <a:solidFill>
                  <a:srgbClr val="382344"/>
                </a:solidFill>
                <a:latin typeface="Arial" panose="020B0604020202020204" pitchFamily="34" charset="0"/>
              </a:rPr>
              <a:t>Curve describing the additional cost of purchasing one additional unit of a good.</a:t>
            </a:r>
            <a:endParaRPr lang="en-US" altLang="en-US">
              <a:latin typeface="Arial" panose="020B0604020202020204" pitchFamily="34" charset="0"/>
            </a:endParaRPr>
          </a:p>
        </p:txBody>
      </p:sp>
      <p:grpSp>
        <p:nvGrpSpPr>
          <p:cNvPr id="3" name="Group 13"/>
          <p:cNvGrpSpPr>
            <a:grpSpLocks/>
          </p:cNvGrpSpPr>
          <p:nvPr/>
        </p:nvGrpSpPr>
        <p:grpSpPr bwMode="auto">
          <a:xfrm>
            <a:off x="3048000" y="3886200"/>
            <a:ext cx="6553200" cy="381000"/>
            <a:chOff x="1524000" y="3733800"/>
            <a:chExt cx="6553200" cy="381000"/>
          </a:xfrm>
        </p:grpSpPr>
        <p:pic>
          <p:nvPicPr>
            <p:cNvPr id="15376" name="Picture 25" descr="EQ_14.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829050"/>
              <a:ext cx="11144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7086600" y="3733800"/>
              <a:ext cx="990600" cy="338138"/>
            </a:xfrm>
            <a:prstGeom prst="rect">
              <a:avLst/>
            </a:prstGeom>
            <a:noFill/>
          </p:spPr>
          <p:txBody>
            <a:bodyPr>
              <a:spAutoFit/>
            </a:bodyPr>
            <a:lstStyle/>
            <a:p>
              <a:pPr>
                <a:defRPr/>
              </a:pPr>
              <a:r>
                <a:rPr lang="en-US" sz="1600" b="1" dirty="0">
                  <a:latin typeface="+mj-lt"/>
                </a:rPr>
                <a:t>(5)</a:t>
              </a:r>
              <a:endParaRPr lang="en-US" sz="1400" b="1" dirty="0">
                <a:latin typeface="+mj-lt"/>
              </a:endParaRPr>
            </a:p>
          </p:txBody>
        </p:sp>
        <p:sp>
          <p:nvSpPr>
            <p:cNvPr id="15378" name="Rectangle 12"/>
            <p:cNvSpPr>
              <a:spLocks noChangeArrowheads="1"/>
            </p:cNvSpPr>
            <p:nvPr/>
          </p:nvSpPr>
          <p:spPr bwMode="auto">
            <a:xfrm>
              <a:off x="1524000" y="3733800"/>
              <a:ext cx="6248400" cy="381000"/>
            </a:xfrm>
            <a:prstGeom prst="rect">
              <a:avLst/>
            </a:prstGeom>
            <a:noFill/>
            <a:ln w="9525" algn="ctr">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endParaRPr lang="en-US" altLang="en-US"/>
            </a:p>
          </p:txBody>
        </p:sp>
      </p:grpSp>
      <p:sp>
        <p:nvSpPr>
          <p:cNvPr id="15" name="Rectangle 14"/>
          <p:cNvSpPr/>
          <p:nvPr/>
        </p:nvSpPr>
        <p:spPr>
          <a:xfrm>
            <a:off x="2971800" y="4495801"/>
            <a:ext cx="6553200" cy="646113"/>
          </a:xfrm>
          <a:prstGeom prst="rect">
            <a:avLst/>
          </a:prstGeom>
        </p:spPr>
        <p:txBody>
          <a:bodyPr>
            <a:spAutoFit/>
          </a:bodyPr>
          <a:lstStyle/>
          <a:p>
            <a:pPr>
              <a:defRPr/>
            </a:pPr>
            <a:r>
              <a:rPr lang="en-US" dirty="0">
                <a:latin typeface="+mj-lt"/>
              </a:rPr>
              <a:t>In the competitive case, the condition for profit  maximization is that the price of the input be equal to marginal expenditure:</a:t>
            </a:r>
            <a:endParaRPr lang="en-US" i="1" dirty="0">
              <a:latin typeface="+mj-lt"/>
            </a:endParaRPr>
          </a:p>
        </p:txBody>
      </p:sp>
      <p:grpSp>
        <p:nvGrpSpPr>
          <p:cNvPr id="4" name="Group 20"/>
          <p:cNvGrpSpPr>
            <a:grpSpLocks/>
          </p:cNvGrpSpPr>
          <p:nvPr/>
        </p:nvGrpSpPr>
        <p:grpSpPr bwMode="auto">
          <a:xfrm>
            <a:off x="3048000" y="5334000"/>
            <a:ext cx="6553200" cy="381000"/>
            <a:chOff x="1524000" y="5334000"/>
            <a:chExt cx="6553200" cy="381000"/>
          </a:xfrm>
        </p:grpSpPr>
        <p:grpSp>
          <p:nvGrpSpPr>
            <p:cNvPr id="15372" name="Group 15"/>
            <p:cNvGrpSpPr>
              <a:grpSpLocks/>
            </p:cNvGrpSpPr>
            <p:nvPr/>
          </p:nvGrpSpPr>
          <p:grpSpPr bwMode="auto">
            <a:xfrm>
              <a:off x="1524000" y="5334000"/>
              <a:ext cx="6553200" cy="381000"/>
              <a:chOff x="1524000" y="3733800"/>
              <a:chExt cx="6553200" cy="381000"/>
            </a:xfrm>
          </p:grpSpPr>
          <p:sp>
            <p:nvSpPr>
              <p:cNvPr id="18" name="TextBox 17"/>
              <p:cNvSpPr txBox="1"/>
              <p:nvPr/>
            </p:nvSpPr>
            <p:spPr>
              <a:xfrm>
                <a:off x="7086600" y="3733800"/>
                <a:ext cx="990600" cy="338138"/>
              </a:xfrm>
              <a:prstGeom prst="rect">
                <a:avLst/>
              </a:prstGeom>
              <a:noFill/>
            </p:spPr>
            <p:txBody>
              <a:bodyPr>
                <a:spAutoFit/>
              </a:bodyPr>
              <a:lstStyle/>
              <a:p>
                <a:pPr>
                  <a:defRPr/>
                </a:pPr>
                <a:r>
                  <a:rPr lang="en-US" sz="1600" b="1" dirty="0">
                    <a:latin typeface="+mj-lt"/>
                  </a:rPr>
                  <a:t>(6)</a:t>
                </a:r>
                <a:endParaRPr lang="en-US" sz="1400" b="1" dirty="0">
                  <a:latin typeface="+mj-lt"/>
                </a:endParaRPr>
              </a:p>
            </p:txBody>
          </p:sp>
          <p:sp>
            <p:nvSpPr>
              <p:cNvPr id="15375" name="Rectangle 18"/>
              <p:cNvSpPr>
                <a:spLocks noChangeArrowheads="1"/>
              </p:cNvSpPr>
              <p:nvPr/>
            </p:nvSpPr>
            <p:spPr bwMode="auto">
              <a:xfrm>
                <a:off x="1524000" y="3733800"/>
                <a:ext cx="6248400" cy="381000"/>
              </a:xfrm>
              <a:prstGeom prst="rect">
                <a:avLst/>
              </a:prstGeom>
              <a:noFill/>
              <a:ln w="9525" algn="ctr">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endParaRPr lang="en-US" altLang="en-US"/>
              </a:p>
            </p:txBody>
          </p:sp>
        </p:grpSp>
        <p:pic>
          <p:nvPicPr>
            <p:cNvPr id="15373" name="Picture 19" descr="EQ_14.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410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1" name="Rectangle 4"/>
          <p:cNvSpPr>
            <a:spLocks noGrp="1" noChangeArrowheads="1"/>
          </p:cNvSpPr>
          <p:nvPr>
            <p:ph type="title"/>
          </p:nvPr>
        </p:nvSpPr>
        <p:spPr/>
        <p:txBody>
          <a:bodyPr/>
          <a:lstStyle/>
          <a:p>
            <a:pPr eaLnBrk="1" hangingPunct="1"/>
            <a:r>
              <a:rPr lang="en-US" altLang="en-US" sz="2000"/>
              <a:t>COMPETITIVE FACTOR MARKETS</a:t>
            </a:r>
          </a:p>
        </p:txBody>
      </p:sp>
    </p:spTree>
    <p:extLst>
      <p:ext uri="{BB962C8B-B14F-4D97-AF65-F5344CB8AC3E}">
        <p14:creationId xmlns:p14="http://schemas.microsoft.com/office/powerpoint/2010/main" val="270599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51330FF-98C4-40CD-BB74-1262BC795D86}"/>
              </a:ext>
            </a:extLst>
          </p:cNvPr>
          <p:cNvSpPr>
            <a:spLocks noGrp="1"/>
          </p:cNvSpPr>
          <p:nvPr>
            <p:ph idx="1"/>
          </p:nvPr>
        </p:nvSpPr>
        <p:spPr>
          <a:xfrm>
            <a:off x="838200" y="198783"/>
            <a:ext cx="10515600" cy="6281530"/>
          </a:xfrm>
        </p:spPr>
        <p:txBody>
          <a:bodyPr>
            <a:normAutofit/>
          </a:bodyPr>
          <a:lstStyle/>
          <a:p>
            <a:pPr marL="0" indent="0" algn="ctr">
              <a:buNone/>
            </a:pPr>
            <a:r>
              <a:rPr lang="en-IN" sz="3200" b="1" dirty="0">
                <a:solidFill>
                  <a:srgbClr val="FF0000"/>
                </a:solidFill>
              </a:rPr>
              <a:t>Supply of labour : </a:t>
            </a:r>
          </a:p>
          <a:p>
            <a:pPr marL="0" indent="0">
              <a:buNone/>
            </a:pPr>
            <a:r>
              <a:rPr lang="en-IN" sz="2000" dirty="0"/>
              <a:t>Competitive market : Competitive labour market means labour is unorganized , there is no trade union. </a:t>
            </a:r>
          </a:p>
          <a:p>
            <a:r>
              <a:rPr lang="en-IN" sz="2000" dirty="0"/>
              <a:t>Supply of produced output – decided by producers </a:t>
            </a:r>
          </a:p>
          <a:p>
            <a:r>
              <a:rPr lang="en-IN" sz="2000" dirty="0"/>
              <a:t>Supply of </a:t>
            </a:r>
            <a:r>
              <a:rPr lang="en-IN" sz="2000" dirty="0" err="1"/>
              <a:t>labor</a:t>
            </a:r>
            <a:r>
              <a:rPr lang="en-IN" sz="2000" dirty="0"/>
              <a:t> inputs – decided by </a:t>
            </a:r>
            <a:r>
              <a:rPr lang="en-IN" sz="2000" dirty="0" err="1"/>
              <a:t>hhs</a:t>
            </a:r>
            <a:endParaRPr lang="en-IN" sz="2000" dirty="0"/>
          </a:p>
          <a:p>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dirty="0"/>
          </a:p>
        </p:txBody>
      </p:sp>
      <p:pic>
        <p:nvPicPr>
          <p:cNvPr id="32" name="Picture 31">
            <a:extLst>
              <a:ext uri="{FF2B5EF4-FFF2-40B4-BE49-F238E27FC236}">
                <a16:creationId xmlns:a16="http://schemas.microsoft.com/office/drawing/2014/main" id="{BC8A5CAF-A7D3-448F-BA2F-B42B0F311284}"/>
              </a:ext>
            </a:extLst>
          </p:cNvPr>
          <p:cNvPicPr>
            <a:picLocks noChangeAspect="1"/>
          </p:cNvPicPr>
          <p:nvPr/>
        </p:nvPicPr>
        <p:blipFill>
          <a:blip r:embed="rId2"/>
          <a:stretch>
            <a:fillRect/>
          </a:stretch>
        </p:blipFill>
        <p:spPr>
          <a:xfrm>
            <a:off x="2141652" y="2999962"/>
            <a:ext cx="6550519" cy="2901108"/>
          </a:xfrm>
          <a:prstGeom prst="rect">
            <a:avLst/>
          </a:prstGeom>
        </p:spPr>
      </p:pic>
    </p:spTree>
    <p:extLst>
      <p:ext uri="{BB962C8B-B14F-4D97-AF65-F5344CB8AC3E}">
        <p14:creationId xmlns:p14="http://schemas.microsoft.com/office/powerpoint/2010/main" val="380303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4A7E-6E2C-455F-9360-5FB0CEFEBC68}"/>
              </a:ext>
            </a:extLst>
          </p:cNvPr>
          <p:cNvSpPr>
            <a:spLocks noGrp="1"/>
          </p:cNvSpPr>
          <p:nvPr>
            <p:ph type="title"/>
          </p:nvPr>
        </p:nvSpPr>
        <p:spPr/>
        <p:txBody>
          <a:bodyPr/>
          <a:lstStyle/>
          <a:p>
            <a:r>
              <a:rPr lang="en-IN" b="1" i="1" dirty="0">
                <a:solidFill>
                  <a:srgbClr val="FF0000"/>
                </a:solidFill>
              </a:rPr>
              <a:t>Work-Leisure choice</a:t>
            </a:r>
          </a:p>
        </p:txBody>
      </p:sp>
      <p:sp>
        <p:nvSpPr>
          <p:cNvPr id="3" name="Content Placeholder 2">
            <a:extLst>
              <a:ext uri="{FF2B5EF4-FFF2-40B4-BE49-F238E27FC236}">
                <a16:creationId xmlns:a16="http://schemas.microsoft.com/office/drawing/2014/main" id="{4140FCF2-B326-4DC3-BD0E-B04B49B84B20}"/>
              </a:ext>
            </a:extLst>
          </p:cNvPr>
          <p:cNvSpPr>
            <a:spLocks noGrp="1"/>
          </p:cNvSpPr>
          <p:nvPr>
            <p:ph idx="1"/>
          </p:nvPr>
        </p:nvSpPr>
        <p:spPr/>
        <p:txBody>
          <a:bodyPr/>
          <a:lstStyle/>
          <a:p>
            <a:pPr marL="0" indent="0">
              <a:buNone/>
            </a:pPr>
            <a:r>
              <a:rPr lang="en-IN" dirty="0"/>
              <a:t>Let T be the total time 24 hrs that one individual has is its disposal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Problem of </a:t>
            </a:r>
            <a:r>
              <a:rPr lang="en-IN" dirty="0" err="1"/>
              <a:t>Hh</a:t>
            </a:r>
            <a:r>
              <a:rPr lang="en-IN" dirty="0"/>
              <a:t> : Max U = U(</a:t>
            </a:r>
            <a:r>
              <a:rPr lang="en-IN" dirty="0" err="1"/>
              <a:t>M,l</a:t>
            </a:r>
            <a:r>
              <a:rPr lang="en-IN" dirty="0"/>
              <a:t>)</a:t>
            </a:r>
          </a:p>
          <a:p>
            <a:pPr marL="0" indent="0">
              <a:buNone/>
            </a:pPr>
            <a:r>
              <a:rPr lang="en-IN" dirty="0"/>
              <a:t>  		Sub to M = (T-l) w </a:t>
            </a:r>
          </a:p>
          <a:p>
            <a:endParaRPr lang="en-IN" dirty="0"/>
          </a:p>
        </p:txBody>
      </p:sp>
      <p:sp>
        <p:nvSpPr>
          <p:cNvPr id="6" name="Rectangle: Rounded Corners 5">
            <a:extLst>
              <a:ext uri="{FF2B5EF4-FFF2-40B4-BE49-F238E27FC236}">
                <a16:creationId xmlns:a16="http://schemas.microsoft.com/office/drawing/2014/main" id="{ADA7EA23-A915-4916-9BD1-8BE22D3AD661}"/>
              </a:ext>
            </a:extLst>
          </p:cNvPr>
          <p:cNvSpPr/>
          <p:nvPr/>
        </p:nvSpPr>
        <p:spPr>
          <a:xfrm>
            <a:off x="2117192" y="2813444"/>
            <a:ext cx="1420427" cy="7812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a:t>
            </a:r>
          </a:p>
        </p:txBody>
      </p:sp>
      <p:cxnSp>
        <p:nvCxnSpPr>
          <p:cNvPr id="7" name="Connector: Elbow 6">
            <a:extLst>
              <a:ext uri="{FF2B5EF4-FFF2-40B4-BE49-F238E27FC236}">
                <a16:creationId xmlns:a16="http://schemas.microsoft.com/office/drawing/2014/main" id="{4F6CE27B-07A1-4E66-A63A-2D96A7830346}"/>
              </a:ext>
            </a:extLst>
          </p:cNvPr>
          <p:cNvCxnSpPr/>
          <p:nvPr/>
        </p:nvCxnSpPr>
        <p:spPr>
          <a:xfrm flipV="1">
            <a:off x="3537619" y="2813444"/>
            <a:ext cx="1171852" cy="239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B26DDD-BC6D-4753-A6F6-B3A1B5719324}"/>
              </a:ext>
            </a:extLst>
          </p:cNvPr>
          <p:cNvSpPr txBox="1"/>
          <p:nvPr/>
        </p:nvSpPr>
        <p:spPr>
          <a:xfrm>
            <a:off x="4638450" y="2608427"/>
            <a:ext cx="2168094" cy="400110"/>
          </a:xfrm>
          <a:prstGeom prst="rect">
            <a:avLst/>
          </a:prstGeom>
          <a:noFill/>
        </p:spPr>
        <p:txBody>
          <a:bodyPr wrap="none" rtlCol="0">
            <a:spAutoFit/>
          </a:bodyPr>
          <a:lstStyle/>
          <a:p>
            <a:r>
              <a:rPr lang="en-US" sz="2000" dirty="0">
                <a:cs typeface="Arial" panose="020B0604020202020204" pitchFamily="34" charset="0"/>
              </a:rPr>
              <a:t>Leisure</a:t>
            </a:r>
            <a:r>
              <a:rPr lang="en-US" sz="2000" dirty="0"/>
              <a:t> gives utility</a:t>
            </a:r>
          </a:p>
        </p:txBody>
      </p:sp>
      <p:cxnSp>
        <p:nvCxnSpPr>
          <p:cNvPr id="9" name="Connector: Elbow 8">
            <a:extLst>
              <a:ext uri="{FF2B5EF4-FFF2-40B4-BE49-F238E27FC236}">
                <a16:creationId xmlns:a16="http://schemas.microsoft.com/office/drawing/2014/main" id="{AC8CB61D-1AC0-4A74-B461-CA6CF89055FF}"/>
              </a:ext>
            </a:extLst>
          </p:cNvPr>
          <p:cNvCxnSpPr/>
          <p:nvPr/>
        </p:nvCxnSpPr>
        <p:spPr>
          <a:xfrm>
            <a:off x="3537619" y="3389429"/>
            <a:ext cx="1170986" cy="2052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3E8974-F97D-4698-9840-97C8E74EC00D}"/>
              </a:ext>
            </a:extLst>
          </p:cNvPr>
          <p:cNvSpPr txBox="1"/>
          <p:nvPr/>
        </p:nvSpPr>
        <p:spPr>
          <a:xfrm>
            <a:off x="4638450" y="3389429"/>
            <a:ext cx="2064283" cy="369332"/>
          </a:xfrm>
          <a:prstGeom prst="rect">
            <a:avLst/>
          </a:prstGeom>
          <a:noFill/>
        </p:spPr>
        <p:txBody>
          <a:bodyPr wrap="none" rtlCol="0">
            <a:spAutoFit/>
          </a:bodyPr>
          <a:lstStyle/>
          <a:p>
            <a:r>
              <a:rPr lang="en-US" dirty="0">
                <a:cs typeface="Arial" panose="020B0604020202020204" pitchFamily="34" charset="0"/>
              </a:rPr>
              <a:t>Work gives disutility</a:t>
            </a:r>
          </a:p>
        </p:txBody>
      </p:sp>
    </p:spTree>
    <p:extLst>
      <p:ext uri="{BB962C8B-B14F-4D97-AF65-F5344CB8AC3E}">
        <p14:creationId xmlns:p14="http://schemas.microsoft.com/office/powerpoint/2010/main" val="94991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1972DA-82C7-4F5B-B8DB-33780DE2C05E}"/>
              </a:ext>
            </a:extLst>
          </p:cNvPr>
          <p:cNvSpPr>
            <a:spLocks noGrp="1"/>
          </p:cNvSpPr>
          <p:nvPr>
            <p:ph type="body" sz="half" idx="1"/>
          </p:nvPr>
        </p:nvSpPr>
        <p:spPr>
          <a:xfrm>
            <a:off x="609600" y="168965"/>
            <a:ext cx="5384800" cy="6462223"/>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dirty="0"/>
          </a:p>
          <a:p>
            <a:endParaRPr lang="en-IN" dirty="0"/>
          </a:p>
          <a:p>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5E3E32E-1B23-4E09-92A7-F07CD516E48C}"/>
                  </a:ext>
                </a:extLst>
              </p:cNvPr>
              <p:cNvSpPr>
                <a:spLocks noGrp="1"/>
              </p:cNvSpPr>
              <p:nvPr>
                <p:ph sz="half" idx="2"/>
              </p:nvPr>
            </p:nvSpPr>
            <p:spPr>
              <a:xfrm>
                <a:off x="5480981" y="689036"/>
                <a:ext cx="4551916" cy="1862778"/>
              </a:xfrm>
            </p:spPr>
            <p:txBody>
              <a:bodyPr/>
              <a:lstStyle/>
              <a:p>
                <a:pPr marL="0" indent="0">
                  <a:buNone/>
                </a:pPr>
                <a:r>
                  <a:rPr lang="en-IN" sz="1800" dirty="0">
                    <a:latin typeface="Times New Roman" panose="02020603050405020304" pitchFamily="18" charset="0"/>
                    <a:cs typeface="Times New Roman" panose="02020603050405020304" pitchFamily="18" charset="0"/>
                  </a:rPr>
                  <a:t>Range A’ : SE &gt; IE , L</a:t>
                </a:r>
                <a:r>
                  <a:rPr lang="en-IN" sz="1800" baseline="-25000" dirty="0">
                    <a:latin typeface="Times New Roman" panose="02020603050405020304" pitchFamily="18" charset="0"/>
                    <a:cs typeface="Times New Roman" panose="02020603050405020304" pitchFamily="18" charset="0"/>
                  </a:rPr>
                  <a:t>s</a:t>
                </a:r>
                <a:r>
                  <a:rPr lang="en-IN" sz="1800" dirty="0">
                    <a:latin typeface="Times New Roman" panose="02020603050405020304" pitchFamily="18" charset="0"/>
                    <a:cs typeface="Times New Roman" panose="02020603050405020304" pitchFamily="18" charset="0"/>
                  </a:rPr>
                  <a:t> positively sloped </a:t>
                </a:r>
              </a:p>
              <a:p>
                <a:pPr marL="0" indent="0">
                  <a:buNone/>
                </a:pPr>
                <a:r>
                  <a:rPr lang="en-IN" sz="1800" dirty="0">
                    <a:latin typeface="Times New Roman" panose="02020603050405020304" pitchFamily="18" charset="0"/>
                    <a:cs typeface="Times New Roman" panose="02020603050405020304" pitchFamily="18" charset="0"/>
                  </a:rPr>
                  <a:t>          A’’ : IE &gt; SE L</a:t>
                </a:r>
                <a:r>
                  <a:rPr lang="en-IN" sz="1800" baseline="-25000" dirty="0">
                    <a:latin typeface="Times New Roman" panose="02020603050405020304" pitchFamily="18" charset="0"/>
                    <a:cs typeface="Times New Roman" panose="02020603050405020304" pitchFamily="18" charset="0"/>
                  </a:rPr>
                  <a:t>s</a:t>
                </a:r>
                <a:r>
                  <a:rPr lang="en-IN" sz="1800" dirty="0">
                    <a:latin typeface="Times New Roman" panose="02020603050405020304" pitchFamily="18" charset="0"/>
                    <a:cs typeface="Times New Roman" panose="02020603050405020304" pitchFamily="18" charset="0"/>
                  </a:rPr>
                  <a:t> negatively Sloped </a:t>
                </a:r>
              </a:p>
              <a:p>
                <a:pPr marL="0" indent="0">
                  <a:buNone/>
                </a:pPr>
                <a:r>
                  <a:rPr lang="en-IN" sz="1800" dirty="0">
                    <a:latin typeface="Times New Roman" panose="02020603050405020304" pitchFamily="18" charset="0"/>
                    <a:cs typeface="Times New Roman" panose="02020603050405020304" pitchFamily="18" charset="0"/>
                  </a:rPr>
                  <a:t>Let </a:t>
                </a:r>
                <a14:m>
                  <m:oMath xmlns:m="http://schemas.openxmlformats.org/officeDocument/2006/math">
                    <m:acc>
                      <m:accPr>
                        <m:chr m:val="̅"/>
                        <m:ctrlPr>
                          <a:rPr lang="en-IN" sz="1800" i="1">
                            <a:latin typeface="Cambria Math" panose="02040503050406030204" pitchFamily="18" charset="0"/>
                          </a:rPr>
                        </m:ctrlPr>
                      </m:accPr>
                      <m:e>
                        <m:r>
                          <a:rPr lang="en-IN" sz="1800" i="1">
                            <a:latin typeface="Cambria Math" panose="02040503050406030204" pitchFamily="18" charset="0"/>
                          </a:rPr>
                          <m:t>𝑤</m:t>
                        </m:r>
                      </m:e>
                    </m:acc>
                  </m:oMath>
                </a14:m>
                <a:r>
                  <a:rPr lang="en-IN" sz="1800" dirty="0">
                    <a:latin typeface="Times New Roman" panose="02020603050405020304" pitchFamily="18" charset="0"/>
                    <a:cs typeface="Times New Roman" panose="02020603050405020304" pitchFamily="18" charset="0"/>
                  </a:rPr>
                  <a:t> be the target level of wage . </a:t>
                </a:r>
              </a:p>
              <a:p>
                <a:pPr marL="0" indent="0">
                  <a:buNone/>
                </a:pPr>
                <a:r>
                  <a:rPr lang="en-IN" sz="1800" dirty="0">
                    <a:latin typeface="Times New Roman" panose="02020603050405020304" pitchFamily="18" charset="0"/>
                    <a:cs typeface="Times New Roman" panose="02020603050405020304" pitchFamily="18" charset="0"/>
                  </a:rPr>
                  <a:t>If w &gt; </a:t>
                </a:r>
                <a14:m>
                  <m:oMath xmlns:m="http://schemas.openxmlformats.org/officeDocument/2006/math">
                    <m:acc>
                      <m:accPr>
                        <m:chr m:val="̅"/>
                        <m:ctrlPr>
                          <a:rPr lang="en-IN" sz="1800" i="1">
                            <a:latin typeface="Cambria Math" panose="02040503050406030204" pitchFamily="18" charset="0"/>
                          </a:rPr>
                        </m:ctrlPr>
                      </m:accPr>
                      <m:e>
                        <m:r>
                          <a:rPr lang="en-IN" sz="1800" i="1">
                            <a:latin typeface="Cambria Math" panose="02040503050406030204" pitchFamily="18" charset="0"/>
                          </a:rPr>
                          <m:t>𝑤</m:t>
                        </m:r>
                      </m:e>
                    </m:acc>
                  </m:oMath>
                </a14:m>
                <a:r>
                  <a:rPr lang="en-IN" sz="1800" dirty="0">
                    <a:latin typeface="Times New Roman" panose="02020603050405020304" pitchFamily="18" charset="0"/>
                    <a:cs typeface="Times New Roman" panose="02020603050405020304" pitchFamily="18" charset="0"/>
                  </a:rPr>
                  <a:t> , then IE &gt; SE</a:t>
                </a:r>
              </a:p>
              <a:p>
                <a:pPr marL="0" indent="0">
                  <a:buNone/>
                </a:pPr>
                <a:r>
                  <a:rPr lang="en-IN" sz="1800" dirty="0">
                    <a:latin typeface="Times New Roman" panose="02020603050405020304" pitchFamily="18" charset="0"/>
                    <a:cs typeface="Times New Roman" panose="02020603050405020304" pitchFamily="18" charset="0"/>
                  </a:rPr>
                  <a:t>If w &lt; </a:t>
                </a:r>
                <a14:m>
                  <m:oMath xmlns:m="http://schemas.openxmlformats.org/officeDocument/2006/math">
                    <m:acc>
                      <m:accPr>
                        <m:chr m:val="̅"/>
                        <m:ctrlPr>
                          <a:rPr lang="en-IN" sz="1800" i="1">
                            <a:latin typeface="Cambria Math" panose="02040503050406030204" pitchFamily="18" charset="0"/>
                          </a:rPr>
                        </m:ctrlPr>
                      </m:accPr>
                      <m:e>
                        <m:r>
                          <a:rPr lang="en-IN" sz="1800" i="1">
                            <a:latin typeface="Cambria Math" panose="02040503050406030204" pitchFamily="18" charset="0"/>
                          </a:rPr>
                          <m:t>𝑤</m:t>
                        </m:r>
                      </m:e>
                    </m:acc>
                  </m:oMath>
                </a14:m>
                <a:r>
                  <a:rPr lang="en-IN" sz="1800" dirty="0">
                    <a:latin typeface="Times New Roman" panose="02020603050405020304" pitchFamily="18" charset="0"/>
                    <a:cs typeface="Times New Roman" panose="02020603050405020304" pitchFamily="18" charset="0"/>
                  </a:rPr>
                  <a:t>   then IE &lt; SE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4" name="Content Placeholder 3">
                <a:extLst>
                  <a:ext uri="{FF2B5EF4-FFF2-40B4-BE49-F238E27FC236}">
                    <a16:creationId xmlns:a16="http://schemas.microsoft.com/office/drawing/2014/main" id="{25E3E32E-1B23-4E09-92A7-F07CD516E48C}"/>
                  </a:ext>
                </a:extLst>
              </p:cNvPr>
              <p:cNvSpPr>
                <a:spLocks noGrp="1" noRot="1" noChangeAspect="1" noMove="1" noResize="1" noEditPoints="1" noAdjustHandles="1" noChangeArrowheads="1" noChangeShapeType="1" noTextEdit="1"/>
              </p:cNvSpPr>
              <p:nvPr>
                <p:ph sz="half" idx="2"/>
              </p:nvPr>
            </p:nvSpPr>
            <p:spPr>
              <a:xfrm>
                <a:off x="5480981" y="689036"/>
                <a:ext cx="4551916" cy="1862778"/>
              </a:xfrm>
              <a:blipFill>
                <a:blip r:embed="rId2"/>
                <a:stretch>
                  <a:fillRect l="-1071" t="-2941" b="-359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AEE269EA-0971-4A95-9FCA-6895F50DE54E}"/>
              </a:ext>
            </a:extLst>
          </p:cNvPr>
          <p:cNvPicPr>
            <a:picLocks noChangeAspect="1"/>
          </p:cNvPicPr>
          <p:nvPr/>
        </p:nvPicPr>
        <p:blipFill>
          <a:blip r:embed="rId3"/>
          <a:stretch>
            <a:fillRect/>
          </a:stretch>
        </p:blipFill>
        <p:spPr>
          <a:xfrm>
            <a:off x="1129747" y="226811"/>
            <a:ext cx="4515679" cy="5269528"/>
          </a:xfrm>
          <a:prstGeom prst="rect">
            <a:avLst/>
          </a:prstGeom>
        </p:spPr>
      </p:pic>
      <p:sp>
        <p:nvSpPr>
          <p:cNvPr id="6" name="TextBox 5">
            <a:extLst>
              <a:ext uri="{FF2B5EF4-FFF2-40B4-BE49-F238E27FC236}">
                <a16:creationId xmlns:a16="http://schemas.microsoft.com/office/drawing/2014/main" id="{665CEBA2-2CE6-4572-8FD1-17AF2093C087}"/>
              </a:ext>
            </a:extLst>
          </p:cNvPr>
          <p:cNvSpPr txBox="1"/>
          <p:nvPr/>
        </p:nvSpPr>
        <p:spPr>
          <a:xfrm>
            <a:off x="2892286" y="1165226"/>
            <a:ext cx="326884" cy="307777"/>
          </a:xfrm>
          <a:prstGeom prst="rect">
            <a:avLst/>
          </a:prstGeom>
          <a:noFill/>
        </p:spPr>
        <p:txBody>
          <a:bodyPr wrap="none" rtlCol="0">
            <a:spAutoFit/>
          </a:bodyPr>
          <a:lstStyle/>
          <a:p>
            <a:r>
              <a:rPr lang="en-IN" sz="1400" dirty="0"/>
              <a:t>A’</a:t>
            </a:r>
          </a:p>
        </p:txBody>
      </p:sp>
    </p:spTree>
    <p:extLst>
      <p:ext uri="{BB962C8B-B14F-4D97-AF65-F5344CB8AC3E}">
        <p14:creationId xmlns:p14="http://schemas.microsoft.com/office/powerpoint/2010/main" val="14133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2"/>
          <p:cNvSpPr txBox="1">
            <a:spLocks noChangeArrowheads="1"/>
          </p:cNvSpPr>
          <p:nvPr/>
        </p:nvSpPr>
        <p:spPr bwMode="auto">
          <a:xfrm>
            <a:off x="2209800" y="1143000"/>
            <a:ext cx="5029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Market Supply of Inputs</a:t>
            </a:r>
          </a:p>
        </p:txBody>
      </p:sp>
      <p:sp>
        <p:nvSpPr>
          <p:cNvPr id="21" name="Rectangle 5"/>
          <p:cNvSpPr>
            <a:spLocks noChangeArrowheads="1"/>
          </p:cNvSpPr>
          <p:nvPr/>
        </p:nvSpPr>
        <p:spPr bwMode="auto">
          <a:xfrm>
            <a:off x="2133600" y="1981200"/>
            <a:ext cx="304800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Substitution and Income Effects of a Wage Increase</a:t>
            </a:r>
          </a:p>
        </p:txBody>
      </p:sp>
      <p:sp>
        <p:nvSpPr>
          <p:cNvPr id="28" name="Rectangle 4"/>
          <p:cNvSpPr>
            <a:spLocks noChangeArrowheads="1"/>
          </p:cNvSpPr>
          <p:nvPr/>
        </p:nvSpPr>
        <p:spPr bwMode="auto">
          <a:xfrm>
            <a:off x="2133600" y="24384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the wage rate increases from $10 to $30 per hour, the worker’s budget line shifts from </a:t>
            </a:r>
            <a:r>
              <a:rPr lang="en-US" altLang="en-US" sz="1400" i="1">
                <a:latin typeface="Arial" panose="020B0604020202020204" pitchFamily="34" charset="0"/>
              </a:rPr>
              <a:t>PQ</a:t>
            </a:r>
            <a:r>
              <a:rPr lang="en-US" altLang="en-US" sz="1400">
                <a:latin typeface="Arial" panose="020B0604020202020204" pitchFamily="34" charset="0"/>
              </a:rPr>
              <a:t> to </a:t>
            </a:r>
            <a:r>
              <a:rPr lang="en-US" altLang="en-US" sz="1400" i="1">
                <a:latin typeface="Arial" panose="020B0604020202020204" pitchFamily="34" charset="0"/>
              </a:rPr>
              <a:t>RQ</a:t>
            </a:r>
            <a:r>
              <a:rPr lang="en-US" altLang="en-US" sz="1400">
                <a:latin typeface="Arial" panose="020B0604020202020204" pitchFamily="34" charset="0"/>
              </a:rPr>
              <a:t>.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In response, the worker moves from </a:t>
            </a:r>
            <a:r>
              <a:rPr lang="en-US" altLang="en-US" sz="1400" i="1">
                <a:latin typeface="Arial" panose="020B0604020202020204" pitchFamily="34" charset="0"/>
              </a:rPr>
              <a:t>A</a:t>
            </a:r>
            <a:r>
              <a:rPr lang="en-US" altLang="en-US" sz="1400">
                <a:latin typeface="Arial" panose="020B0604020202020204" pitchFamily="34" charset="0"/>
              </a:rPr>
              <a:t> to </a:t>
            </a:r>
            <a:r>
              <a:rPr lang="en-US" altLang="en-US" sz="1400" i="1">
                <a:latin typeface="Arial" panose="020B0604020202020204" pitchFamily="34" charset="0"/>
              </a:rPr>
              <a:t>B</a:t>
            </a:r>
            <a:r>
              <a:rPr lang="en-US" altLang="en-US" sz="1400">
                <a:latin typeface="Arial" panose="020B0604020202020204" pitchFamily="34" charset="0"/>
              </a:rPr>
              <a:t> while decreasing work hours from 8 to 5.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reduction in hours worked arises because the income effect outweighs the substitution effect.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In this case, the supply of labor curve is backward bending.</a:t>
            </a:r>
          </a:p>
        </p:txBody>
      </p:sp>
      <p:sp>
        <p:nvSpPr>
          <p:cNvPr id="17416" name="Rectangle 4"/>
          <p:cNvSpPr>
            <a:spLocks noGrp="1" noChangeArrowheads="1"/>
          </p:cNvSpPr>
          <p:nvPr>
            <p:ph type="title"/>
          </p:nvPr>
        </p:nvSpPr>
        <p:spPr/>
        <p:txBody>
          <a:bodyPr/>
          <a:lstStyle/>
          <a:p>
            <a:pPr eaLnBrk="1" hangingPunct="1"/>
            <a:r>
              <a:rPr lang="en-US" altLang="en-US" sz="2000"/>
              <a:t>COMPETITIVE FACTOR MARKETS</a:t>
            </a:r>
          </a:p>
        </p:txBody>
      </p:sp>
      <p:pic>
        <p:nvPicPr>
          <p:cNvPr id="57409" name="Picture 65" descr="C:\Documents and Settings\Kyle M. Thiel\Desktop\Pindyck_7e\ppts\aparna_ppts\aparna_ppts\ch14\fig14.09\fig14.09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0" name="Picture 66" descr="C:\Documents and Settings\Kyle M. Thiel\Desktop\Pindyck_7e\ppts\aparna_ppts\aparna_ppts\ch14\fig14.09\fig14.09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1" name="Picture 67" descr="C:\Documents and Settings\Kyle M. Thiel\Desktop\Pindyck_7e\ppts\aparna_ppts\aparna_ppts\ch14\fig14.09\fig14.09_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2" name="Picture 68" descr="C:\Documents and Settings\Kyle M. Thiel\Desktop\Pindyck_7e\ppts\aparna_ppts\aparna_ppts\ch14\fig14.09\fig14.09_0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3" name="Picture 69" descr="C:\Documents and Settings\Kyle M. Thiel\Desktop\Pindyck_7e\ppts\aparna_ppts\aparna_ppts\ch14\fig14.09\fig14.09_07.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4" name="Picture 70" descr="C:\Documents and Settings\Kyle M. Thiel\Desktop\Pindyck_7e\ppts\aparna_ppts\aparna_ppts\ch14\fig14.09\fig14.09_08.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5" name="Picture 71" descr="C:\Documents and Settings\Kyle M. Thiel\Desktop\Pindyck_7e\ppts\aparna_ppts\aparna_ppts\ch14\fig14.09\fig14.09_09.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6" name="Picture 72" descr="C:\Documents and Settings\Kyle M. Thiel\Desktop\Pindyck_7e\ppts\aparna_ppts\aparna_ppts\ch14\fig14.09\fig14.09_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7" name="Picture 73" descr="C:\Documents and Settings\Kyle M. Thiel\Desktop\Pindyck_7e\ppts\aparna_ppts\aparna_ppts\ch14\fig14.09\fig14.09_11.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8" name="Picture 74" descr="C:\Documents and Settings\Kyle M. Thiel\Desktop\Pindyck_7e\ppts\aparna_ppts\aparna_ppts\ch14\fig14.09\fig14.09_12.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19" name="Picture 75" descr="C:\Documents and Settings\Kyle M. Thiel\Desktop\Pindyck_7e\ppts\aparna_ppts\aparna_ppts\ch14\fig14.09\fig14.09_13.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91" descr="fig14.09_02.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2" descr="fig14.09_05.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1828801"/>
            <a:ext cx="5410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51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0D6E31-0847-4910-A584-AEE17A259B1F}"/>
              </a:ext>
            </a:extLst>
          </p:cNvPr>
          <p:cNvSpPr txBox="1"/>
          <p:nvPr/>
        </p:nvSpPr>
        <p:spPr>
          <a:xfrm>
            <a:off x="235974" y="127819"/>
            <a:ext cx="11818374" cy="5632311"/>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Analysis of Factor Market: Theory of Factor Prices</a:t>
            </a:r>
          </a:p>
          <a:p>
            <a:pPr marL="285750" indent="-285750">
              <a:buFont typeface="Arial" panose="020B0604020202020204" pitchFamily="34" charset="0"/>
              <a:buChar char="•"/>
            </a:pPr>
            <a:endParaRPr lang="en-US"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final goods market, consumer is the buyer and the firm is the seller.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While analyzing how the workers were hired and machineries are bought comes the factor market: markets for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 raw materials, and other inputs of production.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factor market, firm has a role reversal as buyer of inputs.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Neoclassical theory of wages and theory of interest are treated similarly.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we confine ourselves to physical capital (do not consider human capital).</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u="sng" dirty="0">
                <a:latin typeface="Arial" panose="020B0604020202020204" pitchFamily="34" charset="0"/>
                <a:cs typeface="Arial" panose="020B0604020202020204" pitchFamily="34" charset="0"/>
              </a:rPr>
              <a:t>Theory of wages</a:t>
            </a:r>
            <a:r>
              <a:rPr lang="en-US" dirty="0">
                <a:latin typeface="Arial" panose="020B0604020202020204" pitchFamily="34" charset="0"/>
                <a:cs typeface="Arial" panose="020B0604020202020204" pitchFamily="34" charset="0"/>
              </a:rPr>
              <a:t>: A final good producing firm has a dual role – buyer in input market and seller in output market. </a:t>
            </a:r>
          </a:p>
        </p:txBody>
      </p:sp>
    </p:spTree>
    <p:extLst>
      <p:ext uri="{BB962C8B-B14F-4D97-AF65-F5344CB8AC3E}">
        <p14:creationId xmlns:p14="http://schemas.microsoft.com/office/powerpoint/2010/main" val="198554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2"/>
          <p:cNvSpPr txBox="1">
            <a:spLocks noChangeArrowheads="1"/>
          </p:cNvSpPr>
          <p:nvPr/>
        </p:nvSpPr>
        <p:spPr bwMode="auto">
          <a:xfrm>
            <a:off x="2209800" y="1143000"/>
            <a:ext cx="5029200" cy="381000"/>
          </a:xfrm>
          <a:prstGeom prst="rect">
            <a:avLst/>
          </a:prstGeom>
          <a:noFill/>
          <a:ln w="9525">
            <a:noFill/>
            <a:miter lim="800000"/>
            <a:headEnd/>
            <a:tailEnd/>
          </a:ln>
        </p:spPr>
        <p:txBody>
          <a:bodyPr/>
          <a:lstStyle/>
          <a:p>
            <a:pPr marL="342900" indent="-342900">
              <a:spcBef>
                <a:spcPct val="20000"/>
              </a:spcBef>
              <a:defRPr/>
            </a:pPr>
            <a:r>
              <a:rPr lang="en-US" sz="2400" b="1" kern="0" dirty="0">
                <a:solidFill>
                  <a:srgbClr val="53BE95"/>
                </a:solidFill>
              </a:rPr>
              <a:t>The Market Supply of Inputs</a:t>
            </a:r>
          </a:p>
        </p:txBody>
      </p:sp>
      <p:sp>
        <p:nvSpPr>
          <p:cNvPr id="21" name="Rectangle 5"/>
          <p:cNvSpPr>
            <a:spLocks noChangeArrowheads="1"/>
          </p:cNvSpPr>
          <p:nvPr/>
        </p:nvSpPr>
        <p:spPr bwMode="auto">
          <a:xfrm>
            <a:off x="2133600" y="1981200"/>
            <a:ext cx="30480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Backward-Bending Supply of Labor</a:t>
            </a:r>
          </a:p>
        </p:txBody>
      </p:sp>
      <p:sp>
        <p:nvSpPr>
          <p:cNvPr id="28" name="Rectangle 4"/>
          <p:cNvSpPr>
            <a:spLocks noChangeArrowheads="1"/>
          </p:cNvSpPr>
          <p:nvPr/>
        </p:nvSpPr>
        <p:spPr bwMode="auto">
          <a:xfrm>
            <a:off x="2057400" y="2286000"/>
            <a:ext cx="312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dirty="0">
                <a:latin typeface="Arial" panose="020B0604020202020204" pitchFamily="34" charset="0"/>
              </a:rPr>
              <a:t>When the wage rate increases, the hours of work supplied increase initially but can eventually decrease as individuals choose to enjoy more leisure and to work less.</a:t>
            </a:r>
          </a:p>
          <a:p>
            <a:pPr eaLnBrk="1" hangingPunct="1">
              <a:spcBef>
                <a:spcPct val="20000"/>
              </a:spcBef>
            </a:pPr>
            <a:r>
              <a:rPr lang="en-US" altLang="en-US" sz="900" dirty="0">
                <a:latin typeface="Arial" panose="020B0604020202020204" pitchFamily="34" charset="0"/>
              </a:rPr>
              <a:t> </a:t>
            </a:r>
          </a:p>
          <a:p>
            <a:pPr eaLnBrk="1" hangingPunct="1">
              <a:spcBef>
                <a:spcPct val="20000"/>
              </a:spcBef>
            </a:pPr>
            <a:r>
              <a:rPr lang="en-US" altLang="en-US" sz="1400" dirty="0">
                <a:latin typeface="Arial" panose="020B0604020202020204" pitchFamily="34" charset="0"/>
              </a:rPr>
              <a:t>The backward-bending portion of the labor supply curve arises when the income effect of the higher wage (which encourages more leisure) is greater than the substitution effect (which encourages more work).</a:t>
            </a:r>
          </a:p>
        </p:txBody>
      </p:sp>
      <p:pic>
        <p:nvPicPr>
          <p:cNvPr id="56322" name="Picture 2" descr="C:\Documents and Settings\Kyle M. Thiel\Desktop\Pindyck_7e\ppts\aparna_ppts\aparna_ppts\ch14\fig14.08\fig14.08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1" y="1905000"/>
            <a:ext cx="45053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3" descr="C:\Documents and Settings\Kyle M. Thiel\Desktop\Pindyck_7e\ppts\aparna_ppts\aparna_ppts\ch14\fig14.08\fig14.08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1905000"/>
            <a:ext cx="45053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descr="C:\Documents and Settings\Kyle M. Thiel\Desktop\Pindyck_7e\ppts\aparna_ppts\aparna_ppts\ch14\fig14.08\fig14.08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1905000"/>
            <a:ext cx="45053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32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BCAC-CEDE-4998-9BF1-2090DEC61ABE}"/>
              </a:ext>
            </a:extLst>
          </p:cNvPr>
          <p:cNvSpPr>
            <a:spLocks noGrp="1"/>
          </p:cNvSpPr>
          <p:nvPr>
            <p:ph type="title"/>
          </p:nvPr>
        </p:nvSpPr>
        <p:spPr>
          <a:xfrm>
            <a:off x="1168400" y="743338"/>
            <a:ext cx="9855200" cy="487363"/>
          </a:xfrm>
        </p:spPr>
        <p:txBody>
          <a:bodyPr>
            <a:normAutofit fontScale="90000"/>
          </a:bodyPr>
          <a:lstStyle/>
          <a:p>
            <a:r>
              <a:rPr lang="en-IN" b="1" dirty="0">
                <a:solidFill>
                  <a:srgbClr val="FF0000"/>
                </a:solidFill>
              </a:rPr>
              <a:t>Homogeneous economy </a:t>
            </a:r>
            <a:br>
              <a:rPr lang="en-IN" b="1" dirty="0">
                <a:solidFill>
                  <a:srgbClr val="FF0000"/>
                </a:solidFill>
              </a:rPr>
            </a:br>
            <a:endParaRPr lang="en-IN" b="1" dirty="0">
              <a:solidFill>
                <a:srgbClr val="FF0000"/>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34C26E2-10A0-442F-AFA8-140F62DDB479}"/>
                  </a:ext>
                </a:extLst>
              </p:cNvPr>
              <p:cNvSpPr>
                <a:spLocks noGrp="1"/>
              </p:cNvSpPr>
              <p:nvPr>
                <p:ph type="body" sz="half" idx="1"/>
              </p:nvPr>
            </p:nvSpPr>
            <p:spPr>
              <a:xfrm>
                <a:off x="854148" y="1541722"/>
                <a:ext cx="9246781" cy="591879"/>
              </a:xfrm>
            </p:spPr>
            <p:txBody>
              <a:bodyPr>
                <a:normAutofit fontScale="77500" lnSpcReduction="20000"/>
              </a:bodyPr>
              <a:lstStyle/>
              <a:p>
                <a:pPr marL="0" indent="0">
                  <a:buNone/>
                </a:pPr>
                <a:r>
                  <a:rPr lang="en-IN" dirty="0"/>
                  <a:t>Let everyone starts with zero property income and same level of skill </a:t>
                </a:r>
                <a:r>
                  <a:rPr lang="en-IN" dirty="0">
                    <a:sym typeface="Wingdings" panose="05000000000000000000" pitchFamily="2" charset="2"/>
                  </a:rPr>
                  <a:t></a:t>
                </a:r>
                <a:r>
                  <a:rPr lang="en-IN" dirty="0"/>
                  <a:t> same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𝑤</m:t>
                        </m:r>
                      </m:e>
                    </m:acc>
                  </m:oMath>
                </a14:m>
                <a:endParaRPr lang="en-IN" dirty="0"/>
              </a:p>
            </p:txBody>
          </p:sp>
        </mc:Choice>
        <mc:Fallback xmlns="">
          <p:sp>
            <p:nvSpPr>
              <p:cNvPr id="3" name="Text Placeholder 2">
                <a:extLst>
                  <a:ext uri="{FF2B5EF4-FFF2-40B4-BE49-F238E27FC236}">
                    <a16:creationId xmlns:a16="http://schemas.microsoft.com/office/drawing/2014/main" id="{734C26E2-10A0-442F-AFA8-140F62DDB479}"/>
                  </a:ext>
                </a:extLst>
              </p:cNvPr>
              <p:cNvSpPr>
                <a:spLocks noGrp="1" noRot="1" noChangeAspect="1" noMove="1" noResize="1" noEditPoints="1" noAdjustHandles="1" noChangeArrowheads="1" noChangeShapeType="1" noTextEdit="1"/>
              </p:cNvSpPr>
              <p:nvPr>
                <p:ph type="body" sz="half" idx="1"/>
              </p:nvPr>
            </p:nvSpPr>
            <p:spPr>
              <a:xfrm>
                <a:off x="854148" y="1541722"/>
                <a:ext cx="9246781" cy="591879"/>
              </a:xfrm>
              <a:blipFill>
                <a:blip r:embed="rId2"/>
                <a:stretch>
                  <a:fillRect l="-857" t="-22680" r="-408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B1A4E84-DADF-4D4C-BF4C-A5490A835C64}"/>
              </a:ext>
            </a:extLst>
          </p:cNvPr>
          <p:cNvPicPr>
            <a:picLocks noChangeAspect="1"/>
          </p:cNvPicPr>
          <p:nvPr/>
        </p:nvPicPr>
        <p:blipFill>
          <a:blip r:embed="rId3"/>
          <a:stretch>
            <a:fillRect/>
          </a:stretch>
        </p:blipFill>
        <p:spPr>
          <a:xfrm>
            <a:off x="1175463" y="1676401"/>
            <a:ext cx="7714537" cy="4681629"/>
          </a:xfrm>
          <a:prstGeom prst="rect">
            <a:avLst/>
          </a:prstGeom>
        </p:spPr>
      </p:pic>
    </p:spTree>
    <p:extLst>
      <p:ext uri="{BB962C8B-B14F-4D97-AF65-F5344CB8AC3E}">
        <p14:creationId xmlns:p14="http://schemas.microsoft.com/office/powerpoint/2010/main" val="70567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95C4-1DE2-4119-B905-83F8EC3835FF}"/>
              </a:ext>
            </a:extLst>
          </p:cNvPr>
          <p:cNvSpPr>
            <a:spLocks noGrp="1"/>
          </p:cNvSpPr>
          <p:nvPr>
            <p:ph type="title"/>
          </p:nvPr>
        </p:nvSpPr>
        <p:spPr/>
        <p:txBody>
          <a:bodyPr>
            <a:normAutofit fontScale="90000"/>
          </a:bodyPr>
          <a:lstStyle/>
          <a:p>
            <a:r>
              <a:rPr lang="en-IN" b="1" dirty="0">
                <a:solidFill>
                  <a:srgbClr val="00B050"/>
                </a:solidFill>
              </a:rPr>
              <a:t>Heterogeneous economy </a:t>
            </a:r>
          </a:p>
        </p:txBody>
      </p:sp>
      <p:pic>
        <p:nvPicPr>
          <p:cNvPr id="5" name="Picture 4">
            <a:extLst>
              <a:ext uri="{FF2B5EF4-FFF2-40B4-BE49-F238E27FC236}">
                <a16:creationId xmlns:a16="http://schemas.microsoft.com/office/drawing/2014/main" id="{707B5F31-C728-42AC-9E05-692F484E14A0}"/>
              </a:ext>
            </a:extLst>
          </p:cNvPr>
          <p:cNvPicPr>
            <a:picLocks noChangeAspect="1"/>
          </p:cNvPicPr>
          <p:nvPr/>
        </p:nvPicPr>
        <p:blipFill>
          <a:blip r:embed="rId2"/>
          <a:stretch>
            <a:fillRect/>
          </a:stretch>
        </p:blipFill>
        <p:spPr>
          <a:xfrm>
            <a:off x="1942168" y="2434108"/>
            <a:ext cx="3951813" cy="3175952"/>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7F6608-DEA3-4399-966A-4FD1F065F3B2}"/>
                  </a:ext>
                </a:extLst>
              </p:cNvPr>
              <p:cNvSpPr/>
              <p:nvPr/>
            </p:nvSpPr>
            <p:spPr>
              <a:xfrm>
                <a:off x="6298021" y="2443993"/>
                <a:ext cx="6096000" cy="646331"/>
              </a:xfrm>
              <a:prstGeom prst="rect">
                <a:avLst/>
              </a:prstGeom>
            </p:spPr>
            <p:txBody>
              <a:bodyPr>
                <a:spAutoFit/>
              </a:bodyPr>
              <a:lstStyle/>
              <a:p>
                <a:r>
                  <a:rPr lang="en-IN" dirty="0"/>
                  <a:t>Some has property income , some has no property income </a:t>
                </a:r>
                <a:r>
                  <a:rPr lang="en-IN" dirty="0">
                    <a:sym typeface="Wingdings" panose="05000000000000000000" pitchFamily="2" charset="2"/>
                  </a:rPr>
                  <a:t></a:t>
                </a:r>
                <a:r>
                  <a:rPr lang="en-IN" dirty="0"/>
                  <a:t> different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𝑤</m:t>
                        </m:r>
                      </m:e>
                    </m:acc>
                  </m:oMath>
                </a14:m>
                <a:endParaRPr lang="en-IN" dirty="0"/>
              </a:p>
            </p:txBody>
          </p:sp>
        </mc:Choice>
        <mc:Fallback xmlns="">
          <p:sp>
            <p:nvSpPr>
              <p:cNvPr id="6" name="Rectangle 5">
                <a:extLst>
                  <a:ext uri="{FF2B5EF4-FFF2-40B4-BE49-F238E27FC236}">
                    <a16:creationId xmlns="" xmlns:a16="http://schemas.microsoft.com/office/drawing/2014/main" xmlns:a14="http://schemas.microsoft.com/office/drawing/2010/main" id="{C27F6608-DEA3-4399-966A-4FD1F065F3B2}"/>
                  </a:ext>
                </a:extLst>
              </p:cNvPr>
              <p:cNvSpPr>
                <a:spLocks noRot="1" noChangeAspect="1" noMove="1" noResize="1" noEditPoints="1" noAdjustHandles="1" noChangeArrowheads="1" noChangeShapeType="1" noTextEdit="1"/>
              </p:cNvSpPr>
              <p:nvPr/>
            </p:nvSpPr>
            <p:spPr>
              <a:xfrm>
                <a:off x="6298021" y="2443993"/>
                <a:ext cx="6096000" cy="646331"/>
              </a:xfrm>
              <a:prstGeom prst="rect">
                <a:avLst/>
              </a:prstGeom>
              <a:blipFill rotWithShape="0">
                <a:blip r:embed="rId3"/>
                <a:stretch>
                  <a:fillRect l="-800" t="-6604" b="-14151"/>
                </a:stretch>
              </a:blipFill>
            </p:spPr>
            <p:txBody>
              <a:bodyPr/>
              <a:lstStyle/>
              <a:p>
                <a:r>
                  <a:rPr lang="en-IN">
                    <a:noFill/>
                  </a:rPr>
                  <a:t> </a:t>
                </a:r>
              </a:p>
            </p:txBody>
          </p:sp>
        </mc:Fallback>
      </mc:AlternateContent>
    </p:spTree>
    <p:extLst>
      <p:ext uri="{BB962C8B-B14F-4D97-AF65-F5344CB8AC3E}">
        <p14:creationId xmlns:p14="http://schemas.microsoft.com/office/powerpoint/2010/main" val="147270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E3DE77-443B-4A35-B54D-265A9ECF556E}"/>
              </a:ext>
            </a:extLst>
          </p:cNvPr>
          <p:cNvSpPr>
            <a:spLocks noGrp="1"/>
          </p:cNvSpPr>
          <p:nvPr>
            <p:ph type="body" sz="half" idx="1"/>
          </p:nvPr>
        </p:nvSpPr>
        <p:spPr>
          <a:xfrm>
            <a:off x="609600" y="327991"/>
            <a:ext cx="5384800" cy="6162261"/>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E57DFC9B-3005-43F9-8A31-3CBD90A89261}"/>
              </a:ext>
            </a:extLst>
          </p:cNvPr>
          <p:cNvPicPr>
            <a:picLocks noChangeAspect="1"/>
          </p:cNvPicPr>
          <p:nvPr/>
        </p:nvPicPr>
        <p:blipFill>
          <a:blip r:embed="rId3"/>
          <a:stretch>
            <a:fillRect/>
          </a:stretch>
        </p:blipFill>
        <p:spPr>
          <a:xfrm>
            <a:off x="-320596" y="1219008"/>
            <a:ext cx="6416596" cy="4419983"/>
          </a:xfrm>
          <a:prstGeom prst="rect">
            <a:avLst/>
          </a:prstGeom>
        </p:spPr>
      </p:pic>
      <p:sp>
        <p:nvSpPr>
          <p:cNvPr id="2" name="Content Placeholder 1">
            <a:extLst>
              <a:ext uri="{FF2B5EF4-FFF2-40B4-BE49-F238E27FC236}">
                <a16:creationId xmlns:a16="http://schemas.microsoft.com/office/drawing/2014/main" id="{03BE1B39-C23B-4C1F-ADD3-F2B6F799C84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25289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EBC699F-2241-4654-8770-ED2632F2864B}"/>
              </a:ext>
            </a:extLst>
          </p:cNvPr>
          <p:cNvSpPr txBox="1">
            <a:spLocks/>
          </p:cNvSpPr>
          <p:nvPr/>
        </p:nvSpPr>
        <p:spPr>
          <a:xfrm>
            <a:off x="1518277" y="2486402"/>
            <a:ext cx="4371163" cy="1234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For the rest of our analysis we assume that supply curve is well behaved i.e. upward sloping. Each point on D</a:t>
            </a:r>
            <a:r>
              <a:rPr lang="en-IN" sz="2000" baseline="-25000" dirty="0">
                <a:latin typeface="Times New Roman" panose="02020603050405020304" pitchFamily="18" charset="0"/>
                <a:cs typeface="Times New Roman" panose="02020603050405020304" pitchFamily="18" charset="0"/>
              </a:rPr>
              <a:t>L </a:t>
            </a:r>
            <a:r>
              <a:rPr lang="en-IN" sz="2000" dirty="0">
                <a:latin typeface="Times New Roman" panose="02020603050405020304" pitchFamily="18" charset="0"/>
                <a:cs typeface="Times New Roman" panose="02020603050405020304" pitchFamily="18" charset="0"/>
              </a:rPr>
              <a:t> corresponds to a VMP</a:t>
            </a:r>
            <a:r>
              <a:rPr lang="en-IN" sz="2000" baseline="-25000" dirty="0">
                <a:latin typeface="Times New Roman" panose="02020603050405020304" pitchFamily="18" charset="0"/>
                <a:cs typeface="Times New Roman" panose="02020603050405020304" pitchFamily="18" charset="0"/>
              </a:rPr>
              <a:t>L</a:t>
            </a:r>
          </a:p>
          <a:p>
            <a:pPr marL="0" indent="0" algn="just">
              <a:buFont typeface="Arial" panose="020B0604020202020204" pitchFamily="34" charset="0"/>
              <a:buNone/>
            </a:pPr>
            <a:endParaRPr lang="en-IN" sz="2000" baseline="-25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baseline="-25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baseline="-25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baseline="-25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E79549-5924-4E8D-A7C6-0C56509B8F71}"/>
              </a:ext>
            </a:extLst>
          </p:cNvPr>
          <p:cNvPicPr>
            <a:picLocks noChangeAspect="1"/>
          </p:cNvPicPr>
          <p:nvPr/>
        </p:nvPicPr>
        <p:blipFill>
          <a:blip r:embed="rId2"/>
          <a:stretch>
            <a:fillRect/>
          </a:stretch>
        </p:blipFill>
        <p:spPr>
          <a:xfrm>
            <a:off x="4545341" y="1329228"/>
            <a:ext cx="6526696" cy="5411122"/>
          </a:xfrm>
          <a:prstGeom prst="rect">
            <a:avLst/>
          </a:prstGeom>
        </p:spPr>
      </p:pic>
    </p:spTree>
    <p:extLst>
      <p:ext uri="{BB962C8B-B14F-4D97-AF65-F5344CB8AC3E}">
        <p14:creationId xmlns:p14="http://schemas.microsoft.com/office/powerpoint/2010/main" val="1416032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400300" y="747039"/>
            <a:ext cx="7315200" cy="487363"/>
          </a:xfrm>
        </p:spPr>
        <p:txBody>
          <a:bodyPr>
            <a:normAutofit fontScale="90000"/>
          </a:bodyPr>
          <a:lstStyle/>
          <a:p>
            <a:pPr eaLnBrk="1" hangingPunct="1"/>
            <a:r>
              <a:rPr lang="en-US" altLang="en-US" sz="2000" b="1" dirty="0">
                <a:solidFill>
                  <a:srgbClr val="FF0000"/>
                </a:solidFill>
              </a:rPr>
              <a:t>EQUILIBRIUM IN A COMPETITIVE</a:t>
            </a:r>
            <a:br>
              <a:rPr lang="en-US" altLang="en-US" sz="2000" b="1" dirty="0">
                <a:solidFill>
                  <a:srgbClr val="FF0000"/>
                </a:solidFill>
              </a:rPr>
            </a:br>
            <a:r>
              <a:rPr lang="en-US" altLang="en-US" sz="2000" b="1" dirty="0">
                <a:solidFill>
                  <a:srgbClr val="FF0000"/>
                </a:solidFill>
              </a:rPr>
              <a:t>FACTOR MARKET</a:t>
            </a:r>
          </a:p>
        </p:txBody>
      </p:sp>
      <p:sp>
        <p:nvSpPr>
          <p:cNvPr id="1947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
          <p:cNvSpPr>
            <a:spLocks noChangeArrowheads="1"/>
          </p:cNvSpPr>
          <p:nvPr/>
        </p:nvSpPr>
        <p:spPr bwMode="auto">
          <a:xfrm>
            <a:off x="2628900" y="1981200"/>
            <a:ext cx="30480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Labor Market Equilibrium</a:t>
            </a:r>
          </a:p>
        </p:txBody>
      </p:sp>
      <p:sp>
        <p:nvSpPr>
          <p:cNvPr id="9" name="Rectangle 4"/>
          <p:cNvSpPr>
            <a:spLocks noChangeArrowheads="1"/>
          </p:cNvSpPr>
          <p:nvPr/>
        </p:nvSpPr>
        <p:spPr bwMode="auto">
          <a:xfrm>
            <a:off x="2628900" y="22860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dirty="0">
                <a:latin typeface="Arial" panose="020B0604020202020204" pitchFamily="34" charset="0"/>
              </a:rPr>
              <a:t>In a competitive labor market in which the output market is competitive, the equilibrium wage </a:t>
            </a:r>
            <a:r>
              <a:rPr lang="en-US" altLang="en-US" sz="1600" i="1" dirty="0" err="1">
                <a:latin typeface="Times New Roman" panose="02020603050405020304" pitchFamily="18" charset="0"/>
                <a:cs typeface="Times New Roman" panose="02020603050405020304" pitchFamily="18" charset="0"/>
              </a:rPr>
              <a:t>w</a:t>
            </a:r>
            <a:r>
              <a:rPr lang="en-US" altLang="en-US" sz="1400" i="1" baseline="-25000" dirty="0" err="1">
                <a:latin typeface="Arial" panose="020B0604020202020204" pitchFamily="34" charset="0"/>
              </a:rPr>
              <a:t>c</a:t>
            </a:r>
            <a:r>
              <a:rPr lang="en-US" altLang="en-US" sz="1400" dirty="0">
                <a:latin typeface="Arial" panose="020B0604020202020204" pitchFamily="34" charset="0"/>
              </a:rPr>
              <a:t> is given by the intersection of the demand for labor (marginal revenue product) curve and the supply of labor curve. </a:t>
            </a:r>
          </a:p>
          <a:p>
            <a:pPr eaLnBrk="1" hangingPunct="1">
              <a:spcBef>
                <a:spcPct val="20000"/>
              </a:spcBef>
            </a:pPr>
            <a:endParaRPr lang="en-US" altLang="en-US" sz="900" dirty="0">
              <a:latin typeface="Arial" panose="020B0604020202020204" pitchFamily="34" charset="0"/>
            </a:endParaRPr>
          </a:p>
          <a:p>
            <a:pPr eaLnBrk="1" hangingPunct="1">
              <a:spcBef>
                <a:spcPct val="20000"/>
              </a:spcBef>
            </a:pPr>
            <a:r>
              <a:rPr lang="en-US" altLang="en-US" sz="1400" dirty="0">
                <a:latin typeface="Arial" panose="020B0604020202020204" pitchFamily="34" charset="0"/>
              </a:rPr>
              <a:t>This is point </a:t>
            </a:r>
            <a:r>
              <a:rPr lang="en-US" altLang="en-US" sz="1400" i="1" dirty="0">
                <a:latin typeface="Arial" panose="020B0604020202020204" pitchFamily="34" charset="0"/>
              </a:rPr>
              <a:t>A</a:t>
            </a:r>
            <a:r>
              <a:rPr lang="en-US" altLang="en-US" sz="1400" dirty="0">
                <a:latin typeface="Arial" panose="020B0604020202020204" pitchFamily="34" charset="0"/>
              </a:rPr>
              <a:t> in part </a:t>
            </a:r>
            <a:r>
              <a:rPr lang="en-US" altLang="en-US" sz="1400" b="1" dirty="0">
                <a:latin typeface="Arial" panose="020B0604020202020204" pitchFamily="34" charset="0"/>
              </a:rPr>
              <a:t>(a)</a:t>
            </a:r>
            <a:r>
              <a:rPr lang="en-US" altLang="en-US" sz="1400" dirty="0">
                <a:latin typeface="Arial" panose="020B0604020202020204" pitchFamily="34" charset="0"/>
              </a:rPr>
              <a:t> of the figure.</a:t>
            </a:r>
          </a:p>
        </p:txBody>
      </p:sp>
      <p:pic>
        <p:nvPicPr>
          <p:cNvPr id="11271" name="Picture 7" descr="C:\Documents and Settings\Kyle M. Thiel\Desktop\Pindyck_7e\ppts\aparna_ppts\aparna_ppts\ch14\fig14.10\fig14.10a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1828801"/>
            <a:ext cx="4000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C:\Documents and Settings\Kyle M. Thiel\Desktop\Pindyck_7e\ppts\aparna_ppts\aparna_ppts\ch14\fig14.10\fig14.10a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828801"/>
            <a:ext cx="4000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C:\Documents and Settings\Kyle M. Thiel\Desktop\Pindyck_7e\ppts\aparna_ppts\aparna_ppts\ch14\fig14.10\fig14.10a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828801"/>
            <a:ext cx="4000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C:\Documents and Settings\Kyle M. Thiel\Desktop\Pindyck_7e\ppts\aparna_ppts\aparna_ppts\ch14\fig14.10\fig14.10a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900" y="1828801"/>
            <a:ext cx="4000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11" descr="C:\Documents and Settings\Kyle M. Thiel\Desktop\Pindyck_7e\ppts\aparna_ppts\aparna_ppts\ch14\fig14.10\fig14.10a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828801"/>
            <a:ext cx="4000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66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863" y="475409"/>
            <a:ext cx="7255043" cy="651039"/>
          </a:xfrm>
        </p:spPr>
        <p:txBody>
          <a:bodyPr>
            <a:normAutofit fontScale="90000"/>
          </a:bodyPr>
          <a:lstStyle/>
          <a:p>
            <a:r>
              <a:rPr lang="en-IN" dirty="0"/>
              <a:t>Implication </a:t>
            </a:r>
          </a:p>
        </p:txBody>
      </p:sp>
      <p:sp>
        <p:nvSpPr>
          <p:cNvPr id="3" name="Text Placeholder 2"/>
          <p:cNvSpPr>
            <a:spLocks noGrp="1"/>
          </p:cNvSpPr>
          <p:nvPr>
            <p:ph type="body" sz="half" idx="1"/>
          </p:nvPr>
        </p:nvSpPr>
        <p:spPr>
          <a:xfrm>
            <a:off x="1752599" y="1208121"/>
            <a:ext cx="5384800" cy="511175"/>
          </a:xfrm>
        </p:spPr>
        <p:txBody>
          <a:bodyPr>
            <a:normAutofit fontScale="92500"/>
          </a:bodyPr>
          <a:lstStyle/>
          <a:p>
            <a:r>
              <a:rPr lang="en-US" b="1" dirty="0">
                <a:solidFill>
                  <a:srgbClr val="00B0F0"/>
                </a:solidFill>
              </a:rPr>
              <a:t>Product Exhaustion Theorem (PET)</a:t>
            </a:r>
            <a:endParaRPr lang="en-IN" b="1" dirty="0">
              <a:solidFill>
                <a:srgbClr val="00B0F0"/>
              </a:solidFill>
            </a:endParaRPr>
          </a:p>
        </p:txBody>
      </p:sp>
      <p:sp>
        <p:nvSpPr>
          <p:cNvPr id="5" name="Rectangle 4"/>
          <p:cNvSpPr/>
          <p:nvPr/>
        </p:nvSpPr>
        <p:spPr>
          <a:xfrm>
            <a:off x="1752599" y="1797320"/>
            <a:ext cx="9075822" cy="1176219"/>
          </a:xfrm>
          <a:prstGeom prst="rect">
            <a:avLst/>
          </a:prstGeom>
        </p:spPr>
        <p:txBody>
          <a:bodyPr wrap="square">
            <a:spAutoFit/>
          </a:bodyPr>
          <a:lstStyle/>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If all factors of production are paid according to the value of their MPs, the value of production will be exhausted by total factor payments.</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PQ=</a:t>
            </a:r>
            <a:r>
              <a:rPr lang="en-US" b="1" dirty="0" err="1">
                <a:latin typeface="Calibri" panose="020F0502020204030204" pitchFamily="34" charset="0"/>
                <a:ea typeface="Calibri" panose="020F0502020204030204" pitchFamily="34" charset="0"/>
                <a:cs typeface="Times New Roman" panose="02020603050405020304" pitchFamily="18" charset="0"/>
              </a:rPr>
              <a:t>wL+rK</a:t>
            </a:r>
            <a:r>
              <a:rPr lang="en-US" b="1" dirty="0">
                <a:latin typeface="Calibri" panose="020F0502020204030204" pitchFamily="34" charset="0"/>
                <a:ea typeface="Calibri" panose="020F0502020204030204" pitchFamily="34" charset="0"/>
                <a:cs typeface="Times New Roman" panose="02020603050405020304" pitchFamily="18" charset="0"/>
              </a:rPr>
              <a:t> =&gt; profit=0</a:t>
            </a:r>
            <a:r>
              <a:rPr lang="en-US" dirty="0">
                <a:latin typeface="Calibri" panose="020F0502020204030204" pitchFamily="34" charset="0"/>
                <a:ea typeface="Calibri" panose="020F0502020204030204" pitchFamily="34" charset="0"/>
                <a:cs typeface="Times New Roman" panose="02020603050405020304" pitchFamily="18" charset="0"/>
              </a:rPr>
              <a:t>……………………… (1)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752599" y="3140611"/>
            <a:ext cx="8377990" cy="1410643"/>
          </a:xfrm>
          <a:prstGeom prst="rect">
            <a:avLst/>
          </a:prstGeom>
        </p:spPr>
        <p:txBody>
          <a:bodyPr wrap="square">
            <a:spAutoFit/>
          </a:bodyPr>
          <a:lstStyle/>
          <a:p>
            <a:pPr>
              <a:lnSpc>
                <a:spcPct val="115000"/>
              </a:lnSpc>
              <a:spcAft>
                <a:spcPts val="1000"/>
              </a:spcAft>
            </a:pP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Proof. Euler’s Theorem:</a:t>
            </a:r>
            <a:endPar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PET holds for a </a:t>
            </a:r>
            <a:r>
              <a:rPr lang="en-US" sz="2400" b="1" i="1" dirty="0">
                <a:solidFill>
                  <a:srgbClr val="7030A0"/>
                </a:solidFill>
                <a:latin typeface="Calibri" panose="020F0502020204030204" pitchFamily="34" charset="0"/>
                <a:ea typeface="Calibri" panose="020F0502020204030204" pitchFamily="34" charset="0"/>
                <a:cs typeface="Times New Roman" panose="02020603050405020304" pitchFamily="18" charset="0"/>
              </a:rPr>
              <a:t>linearly homogeneous </a:t>
            </a:r>
            <a:r>
              <a:rPr lang="en-US" sz="24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production function.  </a:t>
            </a:r>
            <a:endParaRPr lang="en-IN" sz="2400" b="1"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If a production function is homogeneous of degree </a:t>
            </a:r>
            <a:r>
              <a:rPr lang="en-US" dirty="0">
                <a:latin typeface="Calibri" panose="020F0502020204030204" pitchFamily="34" charset="0"/>
                <a:ea typeface="Calibri" panose="020F0502020204030204" pitchFamily="34" charset="0"/>
                <a:cs typeface="Calibri" panose="020F0502020204030204" pitchFamily="34" charset="0"/>
              </a:rPr>
              <a:t>ρ</a:t>
            </a:r>
            <a:r>
              <a:rPr lang="en-US" dirty="0">
                <a:latin typeface="Calibri" panose="020F0502020204030204" pitchFamily="34" charset="0"/>
                <a:ea typeface="Calibri" panose="020F0502020204030204" pitchFamily="34" charset="0"/>
                <a:cs typeface="Times New Roman" panose="02020603050405020304" pitchFamily="18" charset="0"/>
              </a:rPr>
              <a:t>, then Euler’s Theorem is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1852863" y="49134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807034118"/>
              </p:ext>
            </p:extLst>
          </p:nvPr>
        </p:nvGraphicFramePr>
        <p:xfrm>
          <a:off x="1828533" y="4645023"/>
          <a:ext cx="2117846" cy="711596"/>
        </p:xfrm>
        <a:graphic>
          <a:graphicData uri="http://schemas.openxmlformats.org/presentationml/2006/ole">
            <mc:AlternateContent xmlns:mc="http://schemas.openxmlformats.org/markup-compatibility/2006">
              <mc:Choice xmlns:v="urn:schemas-microsoft-com:vml" Requires="v">
                <p:oleObj spid="_x0000_s1163" name="Equation" r:id="rId3" imgW="1193800" imgH="393700" progId="Equation.3">
                  <p:embed/>
                </p:oleObj>
              </mc:Choice>
              <mc:Fallback>
                <p:oleObj name="Equation" r:id="rId3" imgW="11938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533" y="4645023"/>
                        <a:ext cx="2117846" cy="711596"/>
                      </a:xfrm>
                      <a:prstGeom prst="rect">
                        <a:avLst/>
                      </a:prstGeom>
                      <a:noFill/>
                    </p:spPr>
                  </p:pic>
                </p:oleObj>
              </mc:Fallback>
            </mc:AlternateContent>
          </a:graphicData>
        </a:graphic>
      </p:graphicFrame>
      <p:sp>
        <p:nvSpPr>
          <p:cNvPr id="9" name="Rectangle 8"/>
          <p:cNvSpPr/>
          <p:nvPr/>
        </p:nvSpPr>
        <p:spPr>
          <a:xfrm>
            <a:off x="3946379" y="4799613"/>
            <a:ext cx="2255746" cy="410882"/>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752599" y="5356619"/>
            <a:ext cx="777777" cy="410882"/>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If </a:t>
            </a:r>
            <a:r>
              <a:rPr lang="en-US" dirty="0">
                <a:latin typeface="Calibri" panose="020F0502020204030204" pitchFamily="34" charset="0"/>
                <a:ea typeface="Calibri" panose="020F0502020204030204" pitchFamily="34" charset="0"/>
                <a:cs typeface="Calibri" panose="020F0502020204030204" pitchFamily="34" charset="0"/>
              </a:rPr>
              <a:t>ρ=1: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4"/>
          <p:cNvSpPr>
            <a:spLocks noChangeArrowheads="1"/>
          </p:cNvSpPr>
          <p:nvPr/>
        </p:nvSpPr>
        <p:spPr bwMode="auto">
          <a:xfrm>
            <a:off x="1852863" y="6084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Object 11"/>
          <p:cNvGraphicFramePr>
            <a:graphicFrameLocks noChangeAspect="1"/>
          </p:cNvGraphicFramePr>
          <p:nvPr>
            <p:extLst>
              <p:ext uri="{D42A27DB-BD31-4B8C-83A1-F6EECF244321}">
                <p14:modId xmlns:p14="http://schemas.microsoft.com/office/powerpoint/2010/main" val="2513590528"/>
              </p:ext>
            </p:extLst>
          </p:nvPr>
        </p:nvGraphicFramePr>
        <p:xfrm>
          <a:off x="1769169" y="5916602"/>
          <a:ext cx="6176101" cy="611783"/>
        </p:xfrm>
        <a:graphic>
          <a:graphicData uri="http://schemas.openxmlformats.org/presentationml/2006/ole">
            <mc:AlternateContent xmlns:mc="http://schemas.openxmlformats.org/markup-compatibility/2006">
              <mc:Choice xmlns:v="urn:schemas-microsoft-com:vml" Requires="v">
                <p:oleObj spid="_x0000_s1164" name="Equation" r:id="rId5" imgW="4038600" imgH="393700" progId="Equation.3">
                  <p:embed/>
                </p:oleObj>
              </mc:Choice>
              <mc:Fallback>
                <p:oleObj name="Equation" r:id="rId5" imgW="40386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9169" y="5916602"/>
                        <a:ext cx="6176101" cy="611783"/>
                      </a:xfrm>
                      <a:prstGeom prst="rect">
                        <a:avLst/>
                      </a:prstGeom>
                      <a:noFill/>
                    </p:spPr>
                  </p:pic>
                </p:oleObj>
              </mc:Fallback>
            </mc:AlternateContent>
          </a:graphicData>
        </a:graphic>
      </p:graphicFrame>
    </p:spTree>
    <p:extLst>
      <p:ext uri="{BB962C8B-B14F-4D97-AF65-F5344CB8AC3E}">
        <p14:creationId xmlns:p14="http://schemas.microsoft.com/office/powerpoint/2010/main" val="70322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078832" y="599742"/>
            <a:ext cx="5384800" cy="511175"/>
          </a:xfrm>
        </p:spPr>
        <p:txBody>
          <a:bodyPr/>
          <a:lstStyle/>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Alternative proof:</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Rectangle 4"/>
          <p:cNvSpPr/>
          <p:nvPr/>
        </p:nvSpPr>
        <p:spPr>
          <a:xfrm>
            <a:off x="1207169" y="1272822"/>
            <a:ext cx="6096000" cy="945131"/>
          </a:xfrm>
          <a:prstGeom prst="rect">
            <a:avLst/>
          </a:prstGeom>
        </p:spPr>
        <p:txBody>
          <a:bodyPr>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Q = f(L,K)</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Differentiating totally:</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p:cNvSpPr>
            <a:spLocks noChangeArrowheads="1"/>
          </p:cNvSpPr>
          <p:nvPr/>
        </p:nvSpPr>
        <p:spPr bwMode="auto">
          <a:xfrm>
            <a:off x="3669631" y="17304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515240736"/>
              </p:ext>
            </p:extLst>
          </p:nvPr>
        </p:nvGraphicFramePr>
        <p:xfrm>
          <a:off x="3417817" y="1615893"/>
          <a:ext cx="6391686" cy="857671"/>
        </p:xfrm>
        <a:graphic>
          <a:graphicData uri="http://schemas.openxmlformats.org/presentationml/2006/ole">
            <mc:AlternateContent xmlns:mc="http://schemas.openxmlformats.org/markup-compatibility/2006">
              <mc:Choice xmlns:v="urn:schemas-microsoft-com:vml" Requires="v">
                <p:oleObj spid="_x0000_s2256" name="Equation" r:id="rId3" imgW="2984500" imgH="393700" progId="Equation.3">
                  <p:embed/>
                </p:oleObj>
              </mc:Choice>
              <mc:Fallback>
                <p:oleObj name="Equation" r:id="rId3" imgW="29845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817" y="1615893"/>
                        <a:ext cx="6391686" cy="857671"/>
                      </a:xfrm>
                      <a:prstGeom prst="rect">
                        <a:avLst/>
                      </a:prstGeom>
                      <a:noFill/>
                    </p:spPr>
                  </p:pic>
                </p:oleObj>
              </mc:Fallback>
            </mc:AlternateContent>
          </a:graphicData>
        </a:graphic>
      </p:graphicFrame>
      <p:sp>
        <p:nvSpPr>
          <p:cNvPr id="8" name="Rectangle 7"/>
          <p:cNvSpPr/>
          <p:nvPr/>
        </p:nvSpPr>
        <p:spPr>
          <a:xfrm>
            <a:off x="9809503" y="1888849"/>
            <a:ext cx="1712328"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……………………(3)</a:t>
            </a:r>
            <a:endParaRPr lang="en-IN" dirty="0"/>
          </a:p>
        </p:txBody>
      </p:sp>
      <p:graphicFrame>
        <p:nvGraphicFramePr>
          <p:cNvPr id="9" name="Object 8"/>
          <p:cNvGraphicFramePr>
            <a:graphicFrameLocks noChangeAspect="1"/>
          </p:cNvGraphicFramePr>
          <p:nvPr>
            <p:extLst>
              <p:ext uri="{D42A27DB-BD31-4B8C-83A1-F6EECF244321}">
                <p14:modId xmlns:p14="http://schemas.microsoft.com/office/powerpoint/2010/main" val="2933786264"/>
              </p:ext>
            </p:extLst>
          </p:nvPr>
        </p:nvGraphicFramePr>
        <p:xfrm>
          <a:off x="1371600" y="3097350"/>
          <a:ext cx="1173892" cy="413342"/>
        </p:xfrm>
        <a:graphic>
          <a:graphicData uri="http://schemas.openxmlformats.org/presentationml/2006/ole">
            <mc:AlternateContent xmlns:mc="http://schemas.openxmlformats.org/markup-compatibility/2006">
              <mc:Choice xmlns:v="urn:schemas-microsoft-com:vml" Requires="v">
                <p:oleObj spid="_x0000_s2257" name="Equation" r:id="rId5" imgW="672808" imgH="241195" progId="Equation.3">
                  <p:embed/>
                </p:oleObj>
              </mc:Choice>
              <mc:Fallback>
                <p:oleObj name="Equation" r:id="rId5" imgW="672808" imgH="24119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097350"/>
                        <a:ext cx="1173892" cy="413342"/>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04496749"/>
              </p:ext>
            </p:extLst>
          </p:nvPr>
        </p:nvGraphicFramePr>
        <p:xfrm>
          <a:off x="1371600" y="3748815"/>
          <a:ext cx="5295014" cy="606831"/>
        </p:xfrm>
        <a:graphic>
          <a:graphicData uri="http://schemas.openxmlformats.org/presentationml/2006/ole">
            <mc:AlternateContent xmlns:mc="http://schemas.openxmlformats.org/markup-compatibility/2006">
              <mc:Choice xmlns:v="urn:schemas-microsoft-com:vml" Requires="v">
                <p:oleObj spid="_x0000_s2258" name="Equation" r:id="rId7" imgW="2425700" imgH="393700" progId="Equation.3">
                  <p:embed/>
                </p:oleObj>
              </mc:Choice>
              <mc:Fallback>
                <p:oleObj name="Equation" r:id="rId7" imgW="2425700"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748815"/>
                        <a:ext cx="5295014" cy="606831"/>
                      </a:xfrm>
                      <a:prstGeom prst="rect">
                        <a:avLst/>
                      </a:prstGeom>
                      <a:noFill/>
                    </p:spPr>
                  </p:pic>
                </p:oleObj>
              </mc:Fallback>
            </mc:AlternateContent>
          </a:graphicData>
        </a:graphic>
      </p:graphicFrame>
      <p:sp>
        <p:nvSpPr>
          <p:cNvPr id="12" name="Rectangle 6"/>
          <p:cNvSpPr>
            <a:spLocks noChangeArrowheads="1"/>
          </p:cNvSpPr>
          <p:nvPr/>
        </p:nvSpPr>
        <p:spPr bwMode="auto">
          <a:xfrm>
            <a:off x="1371600" y="33354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2"/>
          <p:cNvSpPr/>
          <p:nvPr/>
        </p:nvSpPr>
        <p:spPr>
          <a:xfrm>
            <a:off x="1207169" y="2662414"/>
            <a:ext cx="1008866" cy="369332"/>
          </a:xfrm>
          <a:prstGeom prst="rect">
            <a:avLst/>
          </a:prstGeom>
        </p:spPr>
        <p:txBody>
          <a:bodyPr wrap="none">
            <a:spAutoFit/>
          </a:bodyPr>
          <a:lstStyle/>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For CRS: </a:t>
            </a:r>
            <a:endParaRPr lang="en-IN" dirty="0">
              <a:solidFill>
                <a:srgbClr val="FF0000"/>
              </a:solidFill>
            </a:endParaRPr>
          </a:p>
        </p:txBody>
      </p:sp>
    </p:spTree>
    <p:extLst>
      <p:ext uri="{BB962C8B-B14F-4D97-AF65-F5344CB8AC3E}">
        <p14:creationId xmlns:p14="http://schemas.microsoft.com/office/powerpoint/2010/main" val="404208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4CDDD-769B-4701-AC2C-F3F8D404B385}"/>
              </a:ext>
            </a:extLst>
          </p:cNvPr>
          <p:cNvSpPr txBox="1"/>
          <p:nvPr/>
        </p:nvSpPr>
        <p:spPr>
          <a:xfrm>
            <a:off x="806951" y="1224910"/>
            <a:ext cx="10641230" cy="4093428"/>
          </a:xfrm>
          <a:prstGeom prst="rect">
            <a:avLst/>
          </a:prstGeom>
          <a:noFill/>
        </p:spPr>
        <p:txBody>
          <a:bodyPr wrap="square" rtlCol="0">
            <a:spAutoFit/>
          </a:bodyPr>
          <a:lstStyle/>
          <a:p>
            <a:endParaRPr lang="en-US" b="1" u="sng" dirty="0">
              <a:cs typeface="Arial" panose="020B0604020202020204" pitchFamily="34" charset="0"/>
            </a:endParaRPr>
          </a:p>
          <a:p>
            <a:r>
              <a:rPr lang="en-US" sz="2000" dirty="0">
                <a:solidFill>
                  <a:srgbClr val="00B050"/>
                </a:solidFill>
                <a:cs typeface="Arial" panose="020B0604020202020204" pitchFamily="34" charset="0"/>
              </a:rPr>
              <a:t>Clark-</a:t>
            </a:r>
            <a:r>
              <a:rPr lang="en-US" sz="2000" dirty="0" err="1">
                <a:solidFill>
                  <a:srgbClr val="00B050"/>
                </a:solidFill>
                <a:cs typeface="Arial" panose="020B0604020202020204" pitchFamily="34" charset="0"/>
              </a:rPr>
              <a:t>Wicksteed</a:t>
            </a:r>
            <a:r>
              <a:rPr lang="en-US" sz="2000" dirty="0">
                <a:solidFill>
                  <a:srgbClr val="00B050"/>
                </a:solidFill>
                <a:cs typeface="Arial" panose="020B0604020202020204" pitchFamily="34" charset="0"/>
              </a:rPr>
              <a:t>-Walras (CWW) </a:t>
            </a:r>
            <a:r>
              <a:rPr lang="en-US" sz="2000" dirty="0">
                <a:cs typeface="Arial" panose="020B0604020202020204" pitchFamily="34" charset="0"/>
              </a:rPr>
              <a:t>provided an alternative way for PET, we need </a:t>
            </a:r>
            <a:r>
              <a:rPr lang="en-US" sz="2400" i="1" dirty="0">
                <a:solidFill>
                  <a:srgbClr val="00B050"/>
                </a:solidFill>
                <a:cs typeface="Arial" panose="020B0604020202020204" pitchFamily="34" charset="0"/>
              </a:rPr>
              <a:t>local homogeneity.</a:t>
            </a:r>
          </a:p>
          <a:p>
            <a:r>
              <a:rPr lang="en-US" sz="2000" dirty="0">
                <a:cs typeface="Arial" panose="020B0604020202020204" pitchFamily="34" charset="0"/>
              </a:rPr>
              <a:t>They qualified Euler’s theorem in the following way:-</a:t>
            </a:r>
          </a:p>
          <a:p>
            <a:endParaRPr lang="en-US" sz="2000" dirty="0">
              <a:cs typeface="Arial" panose="020B0604020202020204" pitchFamily="34" charset="0"/>
            </a:endParaRPr>
          </a:p>
          <a:p>
            <a:pPr marL="285750" indent="-285750">
              <a:buFont typeface="Arial" panose="020B0604020202020204" pitchFamily="34" charset="0"/>
              <a:buChar char="•"/>
            </a:pPr>
            <a:r>
              <a:rPr lang="en-US" sz="2000" dirty="0">
                <a:cs typeface="Arial" panose="020B0604020202020204" pitchFamily="34" charset="0"/>
              </a:rPr>
              <a:t>PET will hold only if the production function is locally linearly homogeneous.</a:t>
            </a:r>
          </a:p>
          <a:p>
            <a:r>
              <a:rPr lang="en-US" sz="2000" dirty="0">
                <a:cs typeface="Arial" panose="020B0604020202020204" pitchFamily="34" charset="0"/>
              </a:rPr>
              <a:t>    ( Since production function obeys CRS at the neighborhood of equilibrium).</a:t>
            </a:r>
          </a:p>
          <a:p>
            <a:pPr marL="285750" indent="-285750">
              <a:buFont typeface="Arial" panose="020B0604020202020204" pitchFamily="34" charset="0"/>
              <a:buChar char="•"/>
            </a:pPr>
            <a:endParaRPr lang="en-US" sz="2000" dirty="0">
              <a:cs typeface="Arial" panose="020B0604020202020204" pitchFamily="34" charset="0"/>
            </a:endParaRPr>
          </a:p>
          <a:p>
            <a:endParaRPr lang="en-US" sz="2000" dirty="0">
              <a:cs typeface="Arial" panose="020B0604020202020204" pitchFamily="34" charset="0"/>
            </a:endParaRPr>
          </a:p>
          <a:p>
            <a:pPr marL="285750" indent="-285750" algn="just">
              <a:buFont typeface="Arial" panose="020B0604020202020204" pitchFamily="34" charset="0"/>
              <a:buChar char="•"/>
            </a:pPr>
            <a:r>
              <a:rPr lang="en-US" sz="2000" dirty="0">
                <a:cs typeface="Arial" panose="020B0604020202020204" pitchFamily="34" charset="0"/>
              </a:rPr>
              <a:t>This is the case in perfectly competitive market. At the LR equilibrium, corresponding to minimum LAC there is CRS. So CRS is not needed for all levels of output which is the requirement in  Euler’s theorem. But C-W-W said for PET, we don’t need so severe restriction. Hence </a:t>
            </a:r>
            <a:r>
              <a:rPr lang="en-US" sz="2000" b="1" dirty="0">
                <a:solidFill>
                  <a:srgbClr val="00B050"/>
                </a:solidFill>
                <a:cs typeface="Arial" panose="020B0604020202020204" pitchFamily="34" charset="0"/>
              </a:rPr>
              <a:t>PET will hold at the LR competitive equilibrium.</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3" name="Title 1"/>
          <p:cNvSpPr>
            <a:spLocks noGrp="1"/>
          </p:cNvSpPr>
          <p:nvPr>
            <p:ph type="title"/>
          </p:nvPr>
        </p:nvSpPr>
        <p:spPr>
          <a:xfrm>
            <a:off x="1371600" y="578711"/>
            <a:ext cx="9855200" cy="487363"/>
          </a:xfrm>
        </p:spPr>
        <p:txBody>
          <a:bodyPr>
            <a:normAutofit fontScale="90000"/>
          </a:bodyPr>
          <a:lstStyle/>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Refinement by Clark-</a:t>
            </a:r>
            <a:r>
              <a:rPr lang="en-US"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Wicksteed</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Walras</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b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0000"/>
              </a:solidFill>
            </a:endParaRPr>
          </a:p>
        </p:txBody>
      </p:sp>
    </p:spTree>
    <p:extLst>
      <p:ext uri="{BB962C8B-B14F-4D97-AF65-F5344CB8AC3E}">
        <p14:creationId xmlns:p14="http://schemas.microsoft.com/office/powerpoint/2010/main" val="423428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155033" y="1061930"/>
            <a:ext cx="9638047" cy="732322"/>
          </a:xfrm>
        </p:spPr>
        <p:txBody>
          <a:bodyPr>
            <a:normAutofit/>
          </a:bodyPr>
          <a:lstStyle/>
          <a:p>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PET will hold at the LR competitive equilibrium.</a:t>
            </a:r>
            <a:endPar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
        <p:nvSpPr>
          <p:cNvPr id="6" name="Rectangle 2"/>
          <p:cNvSpPr>
            <a:spLocks noChangeArrowheads="1"/>
          </p:cNvSpPr>
          <p:nvPr/>
        </p:nvSpPr>
        <p:spPr bwMode="auto">
          <a:xfrm>
            <a:off x="1705232" y="3196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2557959747"/>
              </p:ext>
            </p:extLst>
          </p:nvPr>
        </p:nvGraphicFramePr>
        <p:xfrm>
          <a:off x="2489098" y="1653166"/>
          <a:ext cx="2309331" cy="819440"/>
        </p:xfrm>
        <a:graphic>
          <a:graphicData uri="http://schemas.openxmlformats.org/presentationml/2006/ole">
            <mc:AlternateContent xmlns:mc="http://schemas.openxmlformats.org/markup-compatibility/2006">
              <mc:Choice xmlns:v="urn:schemas-microsoft-com:vml" Requires="v">
                <p:oleObj spid="_x0000_s3346" name="Equation" r:id="rId3" imgW="1180588" imgH="418918" progId="Equation.3">
                  <p:embed/>
                </p:oleObj>
              </mc:Choice>
              <mc:Fallback>
                <p:oleObj name="Equation" r:id="rId3" imgW="1180588" imgH="418918"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098" y="1653166"/>
                        <a:ext cx="2309331" cy="819440"/>
                      </a:xfrm>
                      <a:prstGeom prst="rect">
                        <a:avLst/>
                      </a:prstGeom>
                      <a:noFill/>
                    </p:spPr>
                  </p:pic>
                </p:oleObj>
              </mc:Fallback>
            </mc:AlternateContent>
          </a:graphicData>
        </a:graphic>
      </p:graphicFrame>
      <p:sp>
        <p:nvSpPr>
          <p:cNvPr id="8" name="Rectangle 7"/>
          <p:cNvSpPr/>
          <p:nvPr/>
        </p:nvSpPr>
        <p:spPr>
          <a:xfrm>
            <a:off x="1404443" y="1808460"/>
            <a:ext cx="1084656"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After (3): </a:t>
            </a:r>
            <a:endParaRPr lang="en-IN" dirty="0"/>
          </a:p>
        </p:txBody>
      </p:sp>
      <p:sp>
        <p:nvSpPr>
          <p:cNvPr id="9" name="Rectangle 8"/>
          <p:cNvSpPr/>
          <p:nvPr/>
        </p:nvSpPr>
        <p:spPr>
          <a:xfrm>
            <a:off x="1404443" y="2525452"/>
            <a:ext cx="6240366" cy="907684"/>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C=</a:t>
            </a:r>
            <a:r>
              <a:rPr lang="en-US" sz="2000" dirty="0" err="1">
                <a:latin typeface="Calibri" panose="020F0502020204030204" pitchFamily="34" charset="0"/>
                <a:ea typeface="Calibri" panose="020F0502020204030204" pitchFamily="34" charset="0"/>
                <a:cs typeface="Times New Roman" panose="02020603050405020304" pitchFamily="18" charset="0"/>
              </a:rPr>
              <a:t>wL+rK</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dC</a:t>
            </a:r>
            <a:r>
              <a:rPr lang="en-US" sz="2000" dirty="0">
                <a:latin typeface="Calibri" panose="020F0502020204030204" pitchFamily="34" charset="0"/>
                <a:ea typeface="Calibri" panose="020F0502020204030204" pitchFamily="34" charset="0"/>
                <a:cs typeface="Times New Roman" panose="02020603050405020304" pitchFamily="18" charset="0"/>
              </a:rPr>
              <a:t>= w </a:t>
            </a:r>
            <a:r>
              <a:rPr lang="en-US" sz="2000" dirty="0" err="1">
                <a:latin typeface="Calibri" panose="020F0502020204030204" pitchFamily="34" charset="0"/>
                <a:ea typeface="Calibri" panose="020F0502020204030204" pitchFamily="34" charset="0"/>
                <a:cs typeface="Times New Roman" panose="02020603050405020304" pitchFamily="18" charset="0"/>
              </a:rPr>
              <a:t>dL</a:t>
            </a:r>
            <a:r>
              <a:rPr lang="en-US" sz="2000" dirty="0">
                <a:latin typeface="Calibri" panose="020F0502020204030204" pitchFamily="34" charset="0"/>
                <a:ea typeface="Calibri" panose="020F0502020204030204" pitchFamily="34" charset="0"/>
                <a:cs typeface="Times New Roman" panose="02020603050405020304" pitchFamily="18" charset="0"/>
              </a:rPr>
              <a:t>+ r </a:t>
            </a:r>
            <a:r>
              <a:rPr lang="en-US" sz="2000" dirty="0" err="1">
                <a:latin typeface="Calibri" panose="020F0502020204030204" pitchFamily="34" charset="0"/>
                <a:ea typeface="Calibri" panose="020F0502020204030204" pitchFamily="34" charset="0"/>
                <a:cs typeface="Times New Roman" panose="02020603050405020304" pitchFamily="18" charset="0"/>
              </a:rPr>
              <a:t>dK</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238552110"/>
              </p:ext>
            </p:extLst>
          </p:nvPr>
        </p:nvGraphicFramePr>
        <p:xfrm>
          <a:off x="1495424" y="3843593"/>
          <a:ext cx="1882019" cy="530502"/>
        </p:xfrm>
        <a:graphic>
          <a:graphicData uri="http://schemas.openxmlformats.org/presentationml/2006/ole">
            <mc:AlternateContent xmlns:mc="http://schemas.openxmlformats.org/markup-compatibility/2006">
              <mc:Choice xmlns:v="urn:schemas-microsoft-com:vml" Requires="v">
                <p:oleObj spid="_x0000_s3347" name="Equation" r:id="rId5" imgW="1422400" imgH="393700" progId="Equation.3">
                  <p:embed/>
                </p:oleObj>
              </mc:Choice>
              <mc:Fallback>
                <p:oleObj name="Equation" r:id="rId5" imgW="14224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4" y="3843593"/>
                        <a:ext cx="1882019" cy="530502"/>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26968688"/>
              </p:ext>
            </p:extLst>
          </p:nvPr>
        </p:nvGraphicFramePr>
        <p:xfrm>
          <a:off x="5080684" y="3930510"/>
          <a:ext cx="2030632" cy="569721"/>
        </p:xfrm>
        <a:graphic>
          <a:graphicData uri="http://schemas.openxmlformats.org/presentationml/2006/ole">
            <mc:AlternateContent xmlns:mc="http://schemas.openxmlformats.org/markup-compatibility/2006">
              <mc:Choice xmlns:v="urn:schemas-microsoft-com:vml" Requires="v">
                <p:oleObj spid="_x0000_s3348" name="Equation" r:id="rId7" imgW="1079032" imgH="393529" progId="Equation.3">
                  <p:embed/>
                </p:oleObj>
              </mc:Choice>
              <mc:Fallback>
                <p:oleObj name="Equation" r:id="rId7" imgW="1079032" imgH="39352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684" y="3930510"/>
                        <a:ext cx="2030632" cy="569721"/>
                      </a:xfrm>
                      <a:prstGeom prst="rect">
                        <a:avLst/>
                      </a:prstGeom>
                      <a:noFill/>
                    </p:spPr>
                  </p:pic>
                </p:oleObj>
              </mc:Fallback>
            </mc:AlternateContent>
          </a:graphicData>
        </a:graphic>
      </p:graphicFrame>
      <p:sp>
        <p:nvSpPr>
          <p:cNvPr id="12"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6"/>
          <p:cNvSpPr>
            <a:spLocks noChangeArrowheads="1"/>
          </p:cNvSpPr>
          <p:nvPr/>
        </p:nvSpPr>
        <p:spPr bwMode="auto">
          <a:xfrm>
            <a:off x="0" y="85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8"/>
          <p:cNvSpPr>
            <a:spLocks noChangeArrowheads="1"/>
          </p:cNvSpPr>
          <p:nvPr/>
        </p:nvSpPr>
        <p:spPr bwMode="auto">
          <a:xfrm>
            <a:off x="1322460" y="4824245"/>
            <a:ext cx="38865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If PET holds, then PQ=C.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4154632809"/>
              </p:ext>
            </p:extLst>
          </p:nvPr>
        </p:nvGraphicFramePr>
        <p:xfrm>
          <a:off x="1495424" y="5484327"/>
          <a:ext cx="1875259" cy="316767"/>
        </p:xfrm>
        <a:graphic>
          <a:graphicData uri="http://schemas.openxmlformats.org/presentationml/2006/ole">
            <mc:AlternateContent xmlns:mc="http://schemas.openxmlformats.org/markup-compatibility/2006">
              <mc:Choice xmlns:v="urn:schemas-microsoft-com:vml" Requires="v">
                <p:oleObj spid="_x0000_s3349" name="Equation" r:id="rId9" imgW="1409088" imgH="241195" progId="Equation.3">
                  <p:embed/>
                </p:oleObj>
              </mc:Choice>
              <mc:Fallback>
                <p:oleObj name="Equation" r:id="rId9" imgW="1409088" imgH="24119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5424" y="5484327"/>
                        <a:ext cx="1875259" cy="316767"/>
                      </a:xfrm>
                      <a:prstGeom prst="rect">
                        <a:avLst/>
                      </a:prstGeom>
                      <a:noFill/>
                    </p:spPr>
                  </p:pic>
                </p:oleObj>
              </mc:Fallback>
            </mc:AlternateContent>
          </a:graphicData>
        </a:graphic>
      </p:graphicFrame>
      <p:sp>
        <p:nvSpPr>
          <p:cNvPr id="16" name="Rectangle 9"/>
          <p:cNvSpPr>
            <a:spLocks noChangeArrowheads="1"/>
          </p:cNvSpPr>
          <p:nvPr/>
        </p:nvSpPr>
        <p:spPr bwMode="auto">
          <a:xfrm>
            <a:off x="1155033" y="5935963"/>
            <a:ext cx="923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C0"/>
                </a:solidFill>
                <a:effectLst/>
                <a:ea typeface="Calibri" panose="020F0502020204030204" pitchFamily="34" charset="0"/>
                <a:cs typeface="Times New Roman" panose="02020603050405020304" pitchFamily="18" charset="0"/>
              </a:rPr>
              <a:t>At the minimum point of LAC, LAC=LMC. </a:t>
            </a:r>
            <a:endParaRPr kumimoji="0" lang="en-US" altLang="en-US" sz="2000" b="1"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This is how they proved PET.</a:t>
            </a:r>
            <a:endParaRPr kumimoji="0" lang="en-US" altLang="en-US" sz="36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0FEC8980-4DD0-494A-87CB-FB1A21888247}"/>
              </a:ext>
            </a:extLst>
          </p:cNvPr>
          <p:cNvSpPr txBox="1"/>
          <p:nvPr/>
        </p:nvSpPr>
        <p:spPr>
          <a:xfrm>
            <a:off x="3781986" y="3987530"/>
            <a:ext cx="1154666" cy="369332"/>
          </a:xfrm>
          <a:prstGeom prst="rect">
            <a:avLst/>
          </a:prstGeom>
          <a:noFill/>
        </p:spPr>
        <p:txBody>
          <a:bodyPr wrap="square" rtlCol="0">
            <a:spAutoFit/>
          </a:bodyPr>
          <a:lstStyle/>
          <a:p>
            <a:r>
              <a:rPr lang="en-IN" dirty="0"/>
              <a:t>implying</a:t>
            </a:r>
          </a:p>
        </p:txBody>
      </p:sp>
      <p:sp>
        <p:nvSpPr>
          <p:cNvPr id="5" name="Title 4"/>
          <p:cNvSpPr>
            <a:spLocks noGrp="1"/>
          </p:cNvSpPr>
          <p:nvPr>
            <p:ph type="title"/>
          </p:nvPr>
        </p:nvSpPr>
        <p:spPr/>
        <p:txBody>
          <a:bodyPr>
            <a:normAutofit fontScale="90000"/>
          </a:bodyPr>
          <a:lstStyle/>
          <a:p>
            <a:endParaRPr lang="en-IN"/>
          </a:p>
        </p:txBody>
      </p:sp>
    </p:spTree>
    <p:extLst>
      <p:ext uri="{BB962C8B-B14F-4D97-AF65-F5344CB8AC3E}">
        <p14:creationId xmlns:p14="http://schemas.microsoft.com/office/powerpoint/2010/main" val="95268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6158"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5486400" cy="6858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Only One Input Is Variable</a:t>
            </a:r>
          </a:p>
        </p:txBody>
      </p:sp>
      <p:sp>
        <p:nvSpPr>
          <p:cNvPr id="8" name="Text Box 53"/>
          <p:cNvSpPr txBox="1">
            <a:spLocks noChangeArrowheads="1"/>
          </p:cNvSpPr>
          <p:nvPr/>
        </p:nvSpPr>
        <p:spPr bwMode="auto">
          <a:xfrm>
            <a:off x="3429000" y="2971801"/>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marginal revenue product    </a:t>
            </a:r>
            <a:r>
              <a:rPr lang="en-US" altLang="en-US">
                <a:solidFill>
                  <a:srgbClr val="382344"/>
                </a:solidFill>
                <a:latin typeface="Arial" panose="020B0604020202020204" pitchFamily="34" charset="0"/>
              </a:rPr>
              <a:t>Additional revenue resulting from the sale of output created by the use of one additional unit of an input.</a:t>
            </a:r>
            <a:endParaRPr lang="en-US" altLang="en-US">
              <a:latin typeface="Arial" panose="020B0604020202020204" pitchFamily="34" charset="0"/>
            </a:endParaRPr>
          </a:p>
        </p:txBody>
      </p:sp>
      <p:sp>
        <p:nvSpPr>
          <p:cNvPr id="9" name="Rectangle 8"/>
          <p:cNvSpPr/>
          <p:nvPr/>
        </p:nvSpPr>
        <p:spPr>
          <a:xfrm>
            <a:off x="2819400" y="4105276"/>
            <a:ext cx="6553200" cy="923925"/>
          </a:xfrm>
          <a:prstGeom prst="rect">
            <a:avLst/>
          </a:prstGeom>
        </p:spPr>
        <p:txBody>
          <a:bodyPr>
            <a:spAutoFit/>
          </a:bodyPr>
          <a:lstStyle/>
          <a:p>
            <a:pPr>
              <a:defRPr/>
            </a:pPr>
            <a:r>
              <a:rPr lang="en-US" dirty="0">
                <a:latin typeface="+mj-lt"/>
              </a:rPr>
              <a:t>How do we measure the MRP</a:t>
            </a:r>
            <a:r>
              <a:rPr lang="en-US" i="1" baseline="-25000" dirty="0">
                <a:latin typeface="+mj-lt"/>
              </a:rPr>
              <a:t>L</a:t>
            </a:r>
            <a:r>
              <a:rPr lang="en-US" dirty="0">
                <a:latin typeface="+mj-lt"/>
              </a:rPr>
              <a:t>? It’s </a:t>
            </a:r>
            <a:r>
              <a:rPr lang="en-US" i="1" dirty="0">
                <a:latin typeface="+mj-lt"/>
              </a:rPr>
              <a:t>the additional output obtained from the additional unit of this labor, multiplied by the additional revenue from an extra unit of output.</a:t>
            </a:r>
          </a:p>
        </p:txBody>
      </p:sp>
      <p:sp>
        <p:nvSpPr>
          <p:cNvPr id="10" name="Text Box 53"/>
          <p:cNvSpPr txBox="1">
            <a:spLocks noChangeArrowheads="1"/>
          </p:cNvSpPr>
          <p:nvPr/>
        </p:nvSpPr>
        <p:spPr bwMode="auto">
          <a:xfrm>
            <a:off x="3429000" y="1905001"/>
            <a:ext cx="533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derived demand    </a:t>
            </a:r>
            <a:r>
              <a:rPr lang="en-US" altLang="en-US" dirty="0" err="1">
                <a:solidFill>
                  <a:srgbClr val="382344"/>
                </a:solidFill>
                <a:latin typeface="Arial" panose="020B0604020202020204" pitchFamily="34" charset="0"/>
              </a:rPr>
              <a:t>Demand</a:t>
            </a:r>
            <a:r>
              <a:rPr lang="en-US" altLang="en-US" dirty="0">
                <a:solidFill>
                  <a:srgbClr val="382344"/>
                </a:solidFill>
                <a:latin typeface="Arial" panose="020B0604020202020204" pitchFamily="34" charset="0"/>
              </a:rPr>
              <a:t> for an input that depends on, and is derived from, both the firm’s level of output and the cost of inputs.</a:t>
            </a:r>
            <a:endParaRPr lang="en-US" altLang="en-US" dirty="0">
              <a:latin typeface="Arial" panose="020B0604020202020204" pitchFamily="34" charset="0"/>
            </a:endParaRPr>
          </a:p>
        </p:txBody>
      </p:sp>
      <p:grpSp>
        <p:nvGrpSpPr>
          <p:cNvPr id="3" name="Group 12"/>
          <p:cNvGrpSpPr>
            <a:grpSpLocks/>
          </p:cNvGrpSpPr>
          <p:nvPr/>
        </p:nvGrpSpPr>
        <p:grpSpPr bwMode="auto">
          <a:xfrm>
            <a:off x="4800600" y="5189538"/>
            <a:ext cx="4419600" cy="373062"/>
            <a:chOff x="3276600" y="3913632"/>
            <a:chExt cx="4419600" cy="372618"/>
          </a:xfrm>
        </p:grpSpPr>
        <p:pic>
          <p:nvPicPr>
            <p:cNvPr id="6155" name="Picture 10" descr="EQ_14.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62400"/>
              <a:ext cx="2000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934200" y="3913632"/>
              <a:ext cx="762000" cy="339321"/>
            </a:xfrm>
            <a:prstGeom prst="rect">
              <a:avLst/>
            </a:prstGeom>
            <a:noFill/>
          </p:spPr>
          <p:txBody>
            <a:bodyPr>
              <a:spAutoFit/>
            </a:bodyPr>
            <a:lstStyle/>
            <a:p>
              <a:pPr>
                <a:defRPr/>
              </a:pPr>
              <a:r>
                <a:rPr lang="en-US" sz="1600" b="1" dirty="0">
                  <a:latin typeface="+mj-lt"/>
                </a:rPr>
                <a:t>(1)</a:t>
              </a:r>
            </a:p>
          </p:txBody>
        </p:sp>
      </p:grpSp>
      <p:sp>
        <p:nvSpPr>
          <p:cNvPr id="14" name="Rectangle 13"/>
          <p:cNvSpPr/>
          <p:nvPr/>
        </p:nvSpPr>
        <p:spPr>
          <a:xfrm>
            <a:off x="2819400" y="5754688"/>
            <a:ext cx="6400800" cy="646112"/>
          </a:xfrm>
          <a:prstGeom prst="rect">
            <a:avLst/>
          </a:prstGeom>
        </p:spPr>
        <p:txBody>
          <a:bodyPr>
            <a:spAutoFit/>
          </a:bodyPr>
          <a:lstStyle/>
          <a:p>
            <a:pPr>
              <a:defRPr/>
            </a:pPr>
            <a:r>
              <a:rPr lang="en-US" dirty="0">
                <a:latin typeface="+mj-lt"/>
              </a:rPr>
              <a:t>This important result holds for any competitive factor market, whether or not the output market is competitive.</a:t>
            </a:r>
          </a:p>
        </p:txBody>
      </p:sp>
    </p:spTree>
    <p:extLst>
      <p:ext uri="{BB962C8B-B14F-4D97-AF65-F5344CB8AC3E}">
        <p14:creationId xmlns:p14="http://schemas.microsoft.com/office/powerpoint/2010/main" val="194267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FACTOR MARKETS WITH MONOPSONY POWER</a:t>
            </a:r>
          </a:p>
        </p:txBody>
      </p:sp>
      <p:sp>
        <p:nvSpPr>
          <p:cNvPr id="25617"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Rectangle 52"/>
          <p:cNvSpPr txBox="1">
            <a:spLocks noChangeArrowheads="1"/>
          </p:cNvSpPr>
          <p:nvPr/>
        </p:nvSpPr>
        <p:spPr bwMode="auto">
          <a:xfrm>
            <a:off x="2209800" y="1143000"/>
            <a:ext cx="6477000" cy="381000"/>
          </a:xfrm>
          <a:prstGeom prst="rect">
            <a:avLst/>
          </a:prstGeom>
          <a:noFill/>
          <a:ln w="9525">
            <a:noFill/>
            <a:miter lim="800000"/>
            <a:headEnd/>
            <a:tailEnd/>
          </a:ln>
        </p:spPr>
        <p:txBody>
          <a:bodyPr/>
          <a:lstStyle/>
          <a:p>
            <a:pPr marL="342900" indent="-342900">
              <a:spcBef>
                <a:spcPct val="20000"/>
              </a:spcBef>
              <a:defRPr/>
            </a:pPr>
            <a:r>
              <a:rPr lang="en-US" sz="2000" kern="0" dirty="0" err="1">
                <a:solidFill>
                  <a:srgbClr val="53BE95"/>
                </a:solidFill>
              </a:rPr>
              <a:t>Monopsony</a:t>
            </a:r>
            <a:r>
              <a:rPr lang="en-US" sz="2000" kern="0" dirty="0">
                <a:solidFill>
                  <a:srgbClr val="53BE95"/>
                </a:solidFill>
              </a:rPr>
              <a:t> Power: Marginal and Average Expenditure</a:t>
            </a:r>
          </a:p>
        </p:txBody>
      </p:sp>
      <p:sp>
        <p:nvSpPr>
          <p:cNvPr id="10" name="Rectangle 5"/>
          <p:cNvSpPr>
            <a:spLocks noChangeArrowheads="1"/>
          </p:cNvSpPr>
          <p:nvPr/>
        </p:nvSpPr>
        <p:spPr bwMode="auto">
          <a:xfrm>
            <a:off x="2209800" y="2057400"/>
            <a:ext cx="30480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Marginal and Average Expenditure</a:t>
            </a:r>
          </a:p>
        </p:txBody>
      </p:sp>
      <p:sp>
        <p:nvSpPr>
          <p:cNvPr id="12" name="Rectangle 4"/>
          <p:cNvSpPr>
            <a:spLocks noChangeArrowheads="1"/>
          </p:cNvSpPr>
          <p:nvPr/>
        </p:nvSpPr>
        <p:spPr bwMode="auto">
          <a:xfrm>
            <a:off x="2209800" y="2362200"/>
            <a:ext cx="3048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the buyer of an input has monopsony power, the marginal expenditure curve lies above the average expenditure curve because the decision to buy an extra unit raises the price that must be paid for all units, not just for the last one.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number of units of input purchased is given by </a:t>
            </a:r>
            <a:r>
              <a:rPr lang="en-US" altLang="en-US" sz="1400" i="1">
                <a:latin typeface="Arial" panose="020B0604020202020204" pitchFamily="34" charset="0"/>
              </a:rPr>
              <a:t>L</a:t>
            </a:r>
            <a:r>
              <a:rPr lang="en-US" altLang="en-US" sz="1400">
                <a:latin typeface="Arial" panose="020B0604020202020204" pitchFamily="34" charset="0"/>
              </a:rPr>
              <a:t>*, at the intersection of the marginal revenue product and marginal expenditure  curves.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corresponding wage rate </a:t>
            </a:r>
            <a:r>
              <a:rPr lang="en-US" altLang="en-US" sz="1400" i="1">
                <a:latin typeface="Arial" panose="020B0604020202020204" pitchFamily="34" charset="0"/>
              </a:rPr>
              <a:t>w</a:t>
            </a:r>
            <a:r>
              <a:rPr lang="en-US" altLang="en-US" sz="1400">
                <a:latin typeface="Arial" panose="020B0604020202020204" pitchFamily="34" charset="0"/>
              </a:rPr>
              <a:t>* is lower than the competitive wage </a:t>
            </a:r>
            <a:r>
              <a:rPr lang="en-US" altLang="en-US" sz="1400" i="1">
                <a:latin typeface="Arial" panose="020B0604020202020204" pitchFamily="34" charset="0"/>
              </a:rPr>
              <a:t>w</a:t>
            </a:r>
            <a:r>
              <a:rPr lang="en-US" altLang="en-US" sz="1400" i="1" baseline="-25000">
                <a:latin typeface="Arial" panose="020B0604020202020204" pitchFamily="34" charset="0"/>
              </a:rPr>
              <a:t>c</a:t>
            </a:r>
            <a:r>
              <a:rPr lang="en-US" altLang="en-US" sz="1400">
                <a:latin typeface="Arial" panose="020B0604020202020204" pitchFamily="34" charset="0"/>
              </a:rPr>
              <a:t>.</a:t>
            </a:r>
          </a:p>
        </p:txBody>
      </p:sp>
      <p:pic>
        <p:nvPicPr>
          <p:cNvPr id="16391" name="Picture 7" descr="C:\Documents and Settings\Kyle M. Thiel\Desktop\Pindyck_7e\ppts\aparna_ppts\aparna_ppts\ch14\fig14.14\fig14.14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C:\Documents and Settings\Kyle M. Thiel\Desktop\Pindyck_7e\ppts\aparna_ppts\aparna_ppts\ch14\fig14.14\fig14.14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9" descr="C:\Documents and Settings\Kyle M. Thiel\Desktop\Pindyck_7e\ppts\aparna_ppts\aparna_ppts\ch14\fig14.14\fig14.14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0" descr="C:\Documents and Settings\Kyle M. Thiel\Desktop\Pindyck_7e\ppts\aparna_ppts\aparna_ppts\ch14\fig14.14\fig14.14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1" descr="C:\Documents and Settings\Kyle M. Thiel\Desktop\Pindyck_7e\ppts\aparna_ppts\aparna_ppts\ch14\fig14.14\fig14.14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2" descr="C:\Documents and Settings\Kyle M. Thiel\Desktop\Pindyck_7e\ppts\aparna_ppts\aparna_ppts\ch14\fig14.14\fig14.14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3" descr="C:\Documents and Settings\Kyle M. Thiel\Desktop\Pindyck_7e\ppts\aparna_ppts\aparna_ppts\ch14\fig14.14\fig14.14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0150" y="2133600"/>
            <a:ext cx="5657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81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2895600" y="381001"/>
            <a:ext cx="7315200" cy="487363"/>
          </a:xfrm>
        </p:spPr>
        <p:txBody>
          <a:bodyPr/>
          <a:lstStyle/>
          <a:p>
            <a:pPr eaLnBrk="1" hangingPunct="1"/>
            <a:r>
              <a:rPr lang="en-US" altLang="en-US" sz="2000"/>
              <a:t>FACTOR MARKETS WITH MONOPSONY POWER</a:t>
            </a:r>
          </a:p>
        </p:txBody>
      </p:sp>
      <p:sp>
        <p:nvSpPr>
          <p:cNvPr id="26641"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143000"/>
            <a:ext cx="6477000" cy="381000"/>
          </a:xfrm>
          <a:prstGeom prst="rect">
            <a:avLst/>
          </a:prstGeom>
          <a:noFill/>
          <a:ln w="9525">
            <a:noFill/>
            <a:miter lim="800000"/>
            <a:headEnd/>
            <a:tailEnd/>
          </a:ln>
        </p:spPr>
        <p:txBody>
          <a:bodyPr/>
          <a:lstStyle/>
          <a:p>
            <a:pPr marL="342900" indent="-342900">
              <a:spcBef>
                <a:spcPct val="20000"/>
              </a:spcBef>
              <a:defRPr/>
            </a:pPr>
            <a:r>
              <a:rPr lang="en-US" sz="2000" b="1" kern="0" dirty="0">
                <a:solidFill>
                  <a:srgbClr val="53BE95"/>
                </a:solidFill>
              </a:rPr>
              <a:t>Purchasing Decisions with </a:t>
            </a:r>
            <a:r>
              <a:rPr lang="en-US" sz="2000" b="1" kern="0" dirty="0" err="1">
                <a:solidFill>
                  <a:srgbClr val="53BE95"/>
                </a:solidFill>
              </a:rPr>
              <a:t>Monopsony</a:t>
            </a:r>
            <a:r>
              <a:rPr lang="en-US" sz="2000" b="1" kern="0" dirty="0">
                <a:solidFill>
                  <a:srgbClr val="53BE95"/>
                </a:solidFill>
              </a:rPr>
              <a:t> Power</a:t>
            </a:r>
          </a:p>
        </p:txBody>
      </p:sp>
      <p:sp>
        <p:nvSpPr>
          <p:cNvPr id="8" name="Rectangle 52"/>
          <p:cNvSpPr txBox="1">
            <a:spLocks noChangeArrowheads="1"/>
          </p:cNvSpPr>
          <p:nvPr/>
        </p:nvSpPr>
        <p:spPr bwMode="auto">
          <a:xfrm>
            <a:off x="2209800" y="4419600"/>
            <a:ext cx="6324600" cy="381000"/>
          </a:xfrm>
          <a:prstGeom prst="rect">
            <a:avLst/>
          </a:prstGeom>
          <a:noFill/>
          <a:ln w="9525">
            <a:noFill/>
            <a:miter lim="800000"/>
            <a:headEnd/>
            <a:tailEnd/>
          </a:ln>
        </p:spPr>
        <p:txBody>
          <a:bodyPr/>
          <a:lstStyle/>
          <a:p>
            <a:pPr marL="342900" indent="-342900">
              <a:spcBef>
                <a:spcPct val="20000"/>
              </a:spcBef>
              <a:defRPr/>
            </a:pPr>
            <a:r>
              <a:rPr lang="en-US" sz="2000" b="1" kern="0" dirty="0">
                <a:solidFill>
                  <a:srgbClr val="53BE95"/>
                </a:solidFill>
              </a:rPr>
              <a:t>Bargaining Power</a:t>
            </a:r>
          </a:p>
        </p:txBody>
      </p:sp>
      <p:sp>
        <p:nvSpPr>
          <p:cNvPr id="9" name="Rectangle 8"/>
          <p:cNvSpPr/>
          <p:nvPr/>
        </p:nvSpPr>
        <p:spPr>
          <a:xfrm>
            <a:off x="2209800" y="1524001"/>
            <a:ext cx="7010400" cy="923925"/>
          </a:xfrm>
          <a:prstGeom prst="rect">
            <a:avLst/>
          </a:prstGeom>
        </p:spPr>
        <p:txBody>
          <a:bodyPr>
            <a:spAutoFit/>
          </a:bodyPr>
          <a:lstStyle/>
          <a:p>
            <a:pPr algn="just">
              <a:defRPr/>
            </a:pPr>
            <a:r>
              <a:rPr lang="en-US" dirty="0">
                <a:latin typeface="+mj-lt"/>
              </a:rPr>
              <a:t>A buyer with </a:t>
            </a:r>
            <a:r>
              <a:rPr lang="en-US" dirty="0" err="1">
                <a:latin typeface="+mj-lt"/>
              </a:rPr>
              <a:t>monopsony</a:t>
            </a:r>
            <a:r>
              <a:rPr lang="en-US" dirty="0">
                <a:latin typeface="+mj-lt"/>
              </a:rPr>
              <a:t> power maximizes net benefit (utility less expenditure) from a purchase by buying up to the point where marginal value (MV) is equal to marginal expenditure:</a:t>
            </a:r>
          </a:p>
        </p:txBody>
      </p:sp>
      <p:pic>
        <p:nvPicPr>
          <p:cNvPr id="10" name="Picture 9" descr="EQ_14.7a.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2590800"/>
            <a:ext cx="1000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286000" y="2967038"/>
            <a:ext cx="6781800" cy="646112"/>
          </a:xfrm>
          <a:prstGeom prst="rect">
            <a:avLst/>
          </a:prstGeom>
        </p:spPr>
        <p:txBody>
          <a:bodyPr>
            <a:spAutoFit/>
          </a:bodyPr>
          <a:lstStyle/>
          <a:p>
            <a:pPr>
              <a:defRPr/>
            </a:pPr>
            <a:r>
              <a:rPr lang="en-US" dirty="0">
                <a:latin typeface="+mj-lt"/>
              </a:rPr>
              <a:t>For a firm buying a factor input, MV is just the marginal revenue product of the factor MRP.</a:t>
            </a:r>
          </a:p>
        </p:txBody>
      </p:sp>
      <p:grpSp>
        <p:nvGrpSpPr>
          <p:cNvPr id="3" name="Group 18"/>
          <p:cNvGrpSpPr>
            <a:grpSpLocks/>
          </p:cNvGrpSpPr>
          <p:nvPr/>
        </p:nvGrpSpPr>
        <p:grpSpPr bwMode="auto">
          <a:xfrm>
            <a:off x="2362200" y="3810000"/>
            <a:ext cx="6934200" cy="381000"/>
            <a:chOff x="1219200" y="3810000"/>
            <a:chExt cx="6553200" cy="381000"/>
          </a:xfrm>
        </p:grpSpPr>
        <p:grpSp>
          <p:nvGrpSpPr>
            <p:cNvPr id="26636" name="Group 15"/>
            <p:cNvGrpSpPr>
              <a:grpSpLocks/>
            </p:cNvGrpSpPr>
            <p:nvPr/>
          </p:nvGrpSpPr>
          <p:grpSpPr bwMode="auto">
            <a:xfrm>
              <a:off x="1219200" y="3810000"/>
              <a:ext cx="6553200" cy="381000"/>
              <a:chOff x="1524000" y="3733800"/>
              <a:chExt cx="6553200" cy="381000"/>
            </a:xfrm>
          </p:grpSpPr>
          <p:sp>
            <p:nvSpPr>
              <p:cNvPr id="15" name="TextBox 14"/>
              <p:cNvSpPr txBox="1"/>
              <p:nvPr/>
            </p:nvSpPr>
            <p:spPr>
              <a:xfrm>
                <a:off x="7087019" y="3733800"/>
                <a:ext cx="990181" cy="338138"/>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sz="1600" b="1">
                    <a:latin typeface="Arial" panose="020B0604020202020204" pitchFamily="34" charset="0"/>
                  </a:rPr>
                  <a:t>(14.7)</a:t>
                </a:r>
                <a:endParaRPr lang="en-US" altLang="en-US" sz="1400" b="1">
                  <a:latin typeface="Arial" panose="020B0604020202020204" pitchFamily="34" charset="0"/>
                </a:endParaRPr>
              </a:p>
            </p:txBody>
          </p:sp>
          <p:sp>
            <p:nvSpPr>
              <p:cNvPr id="26639" name="Rectangle 15"/>
              <p:cNvSpPr>
                <a:spLocks noChangeArrowheads="1"/>
              </p:cNvSpPr>
              <p:nvPr/>
            </p:nvSpPr>
            <p:spPr bwMode="auto">
              <a:xfrm>
                <a:off x="1524000" y="3733800"/>
                <a:ext cx="6248400" cy="381000"/>
              </a:xfrm>
              <a:prstGeom prst="rect">
                <a:avLst/>
              </a:prstGeom>
              <a:noFill/>
              <a:ln w="9525" algn="ctr">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endParaRPr lang="en-US" altLang="en-US"/>
              </a:p>
            </p:txBody>
          </p:sp>
        </p:grpSp>
        <p:pic>
          <p:nvPicPr>
            <p:cNvPr id="26637" name="Picture 17" descr="EQ_14.7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9461" y="3905250"/>
              <a:ext cx="11144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19"/>
          <p:cNvSpPr/>
          <p:nvPr/>
        </p:nvSpPr>
        <p:spPr>
          <a:xfrm>
            <a:off x="2286000" y="4876800"/>
            <a:ext cx="6781800" cy="923330"/>
          </a:xfrm>
          <a:prstGeom prst="rect">
            <a:avLst/>
          </a:prstGeom>
        </p:spPr>
        <p:txBody>
          <a:bodyPr>
            <a:spAutoFit/>
          </a:bodyPr>
          <a:lstStyle/>
          <a:p>
            <a:pPr algn="just">
              <a:defRPr/>
            </a:pPr>
            <a:r>
              <a:rPr lang="en-US" dirty="0">
                <a:latin typeface="+mj-lt"/>
              </a:rPr>
              <a:t>The amount of bargaining power that a buyer or seller has is determined in part by the number of competing buyers and competing sellers. But it is also determined by the nature of the purchase itself.</a:t>
            </a:r>
          </a:p>
        </p:txBody>
      </p:sp>
    </p:spTree>
    <p:extLst>
      <p:ext uri="{BB962C8B-B14F-4D97-AF65-F5344CB8AC3E}">
        <p14:creationId xmlns:p14="http://schemas.microsoft.com/office/powerpoint/2010/main" val="1554796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516EDD-036C-4034-B7E2-84C0BFE7706A}"/>
              </a:ext>
            </a:extLst>
          </p:cNvPr>
          <p:cNvSpPr>
            <a:spLocks noGrp="1"/>
          </p:cNvSpPr>
          <p:nvPr>
            <p:ph type="body" sz="half" idx="1"/>
          </p:nvPr>
        </p:nvSpPr>
        <p:spPr>
          <a:xfrm>
            <a:off x="609600" y="337930"/>
            <a:ext cx="5105400" cy="5933661"/>
          </a:xfrm>
        </p:spPr>
        <p:txBody>
          <a:bodyPr>
            <a:normAutofit/>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CASE I</a:t>
            </a:r>
          </a:p>
          <a:p>
            <a:pPr marL="0" indent="0">
              <a:buNone/>
            </a:pPr>
            <a:endParaRPr lang="en-IN" sz="2000" dirty="0"/>
          </a:p>
          <a:p>
            <a:pPr marL="0" indent="0">
              <a:buNone/>
            </a:pPr>
            <a:endParaRPr lang="en-IN" sz="2000"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solidFill>
                  <a:srgbClr val="FF0000"/>
                </a:solidFill>
                <a:latin typeface="Times New Roman" panose="02020603050405020304" pitchFamily="18" charset="0"/>
                <a:cs typeface="Times New Roman" panose="02020603050405020304" pitchFamily="18" charset="0"/>
              </a:rPr>
              <a:t>Perfect competition in all the markets </a:t>
            </a:r>
          </a:p>
        </p:txBody>
      </p:sp>
      <p:sp>
        <p:nvSpPr>
          <p:cNvPr id="4" name="Content Placeholder 3">
            <a:extLst>
              <a:ext uri="{FF2B5EF4-FFF2-40B4-BE49-F238E27FC236}">
                <a16:creationId xmlns:a16="http://schemas.microsoft.com/office/drawing/2014/main" id="{5B605BAC-536B-4C36-9F9E-C4E6AEC73F73}"/>
              </a:ext>
            </a:extLst>
          </p:cNvPr>
          <p:cNvSpPr>
            <a:spLocks noGrp="1"/>
          </p:cNvSpPr>
          <p:nvPr>
            <p:ph sz="half" idx="2"/>
          </p:nvPr>
        </p:nvSpPr>
        <p:spPr>
          <a:xfrm>
            <a:off x="5714998" y="248477"/>
            <a:ext cx="5867402" cy="6370983"/>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Case II</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solidFill>
                  <a:srgbClr val="FF0000"/>
                </a:solidFill>
                <a:latin typeface="Times New Roman" panose="02020603050405020304" pitchFamily="18" charset="0"/>
                <a:cs typeface="Times New Roman" panose="02020603050405020304" pitchFamily="18" charset="0"/>
              </a:rPr>
              <a:t>Firm : Monopoly seller in output market, perfectly competitive buyer in  labour market </a:t>
            </a:r>
          </a:p>
          <a:p>
            <a:pPr marL="0" indent="0">
              <a:buNone/>
            </a:pPr>
            <a:r>
              <a:rPr lang="en-IN" sz="1800" dirty="0">
                <a:solidFill>
                  <a:srgbClr val="FF0000"/>
                </a:solidFill>
                <a:latin typeface="Times New Roman" panose="02020603050405020304" pitchFamily="18" charset="0"/>
                <a:cs typeface="Times New Roman" panose="02020603050405020304" pitchFamily="18" charset="0"/>
              </a:rPr>
              <a:t>Labour Market: perfectly competitive </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5F2F11F-D0A3-401D-8906-3557209713C6}"/>
              </a:ext>
            </a:extLst>
          </p:cNvPr>
          <p:cNvPicPr>
            <a:picLocks noChangeAspect="1"/>
          </p:cNvPicPr>
          <p:nvPr/>
        </p:nvPicPr>
        <p:blipFill>
          <a:blip r:embed="rId2"/>
          <a:stretch>
            <a:fillRect/>
          </a:stretch>
        </p:blipFill>
        <p:spPr>
          <a:xfrm>
            <a:off x="712304" y="1239080"/>
            <a:ext cx="4797286" cy="3203024"/>
          </a:xfrm>
          <a:prstGeom prst="rect">
            <a:avLst/>
          </a:prstGeom>
        </p:spPr>
      </p:pic>
      <p:pic>
        <p:nvPicPr>
          <p:cNvPr id="6" name="Picture 5">
            <a:extLst>
              <a:ext uri="{FF2B5EF4-FFF2-40B4-BE49-F238E27FC236}">
                <a16:creationId xmlns:a16="http://schemas.microsoft.com/office/drawing/2014/main" id="{91424D5C-29D6-49FC-B538-A11E9BA1C716}"/>
              </a:ext>
            </a:extLst>
          </p:cNvPr>
          <p:cNvPicPr>
            <a:picLocks noChangeAspect="1"/>
          </p:cNvPicPr>
          <p:nvPr/>
        </p:nvPicPr>
        <p:blipFill>
          <a:blip r:embed="rId3"/>
          <a:stretch>
            <a:fillRect/>
          </a:stretch>
        </p:blipFill>
        <p:spPr>
          <a:xfrm>
            <a:off x="5714999" y="1676402"/>
            <a:ext cx="6072809" cy="3782772"/>
          </a:xfrm>
          <a:prstGeom prst="rect">
            <a:avLst/>
          </a:prstGeom>
        </p:spPr>
      </p:pic>
    </p:spTree>
    <p:extLst>
      <p:ext uri="{BB962C8B-B14F-4D97-AF65-F5344CB8AC3E}">
        <p14:creationId xmlns:p14="http://schemas.microsoft.com/office/powerpoint/2010/main" val="429402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8115AD2-2032-4E1C-BA80-73600B2A3A77}"/>
                  </a:ext>
                </a:extLst>
              </p:cNvPr>
              <p:cNvSpPr>
                <a:spLocks noGrp="1"/>
              </p:cNvSpPr>
              <p:nvPr>
                <p:ph type="body" sz="half" idx="1"/>
              </p:nvPr>
            </p:nvSpPr>
            <p:spPr>
              <a:xfrm>
                <a:off x="609600" y="596348"/>
                <a:ext cx="5486400" cy="5953307"/>
              </a:xfrm>
            </p:spPr>
            <p:txBody>
              <a:bodyPr>
                <a:normAutofit fontScale="77500" lnSpcReduction="20000"/>
              </a:bodyPr>
              <a:lstStyle/>
              <a:p>
                <a:pPr marL="0" indent="0">
                  <a:buNone/>
                </a:pPr>
                <a:r>
                  <a:rPr lang="en-IN" sz="3100" b="1" dirty="0">
                    <a:solidFill>
                      <a:srgbClr val="FF0000"/>
                    </a:solidFill>
                    <a:latin typeface="Times New Roman" panose="02020603050405020304" pitchFamily="18" charset="0"/>
                    <a:cs typeface="Times New Roman" panose="02020603050405020304" pitchFamily="18" charset="0"/>
                  </a:rPr>
                  <a:t>Case III</a:t>
                </a:r>
              </a:p>
              <a:p>
                <a:pPr marL="0" indent="0">
                  <a:buNone/>
                </a:pPr>
                <a:endParaRPr lang="en-IN" dirty="0"/>
              </a:p>
              <a:p>
                <a:pPr marL="0" indent="0">
                  <a:buNone/>
                </a:pPr>
                <a:r>
                  <a:rPr lang="en-IN" dirty="0">
                    <a:solidFill>
                      <a:srgbClr val="7030A0"/>
                    </a:solidFill>
                  </a:rPr>
                  <a:t>Firm: Monopsony buyer in Labour Market </a:t>
                </a:r>
              </a:p>
              <a:p>
                <a:pPr marL="0" indent="0">
                  <a:buNone/>
                </a:pPr>
                <a:r>
                  <a:rPr lang="en-IN" dirty="0">
                    <a:solidFill>
                      <a:srgbClr val="7030A0"/>
                    </a:solidFill>
                  </a:rPr>
                  <a:t>Perfectly competitive seller (hypothetical)</a:t>
                </a:r>
              </a:p>
              <a:p>
                <a:pPr marL="0" indent="0">
                  <a:buNone/>
                </a:pPr>
                <a:endParaRPr lang="en-IN" dirty="0">
                  <a:solidFill>
                    <a:srgbClr val="7030A0"/>
                  </a:solidFill>
                </a:endParaRPr>
              </a:p>
              <a:p>
                <a:pPr marL="0" indent="0">
                  <a:buNone/>
                </a:pPr>
                <a:r>
                  <a:rPr lang="en-IN" dirty="0">
                    <a:solidFill>
                      <a:srgbClr val="7030A0"/>
                    </a:solidFill>
                  </a:rPr>
                  <a:t>Labour Market : Perfectly competitive </a:t>
                </a:r>
              </a:p>
              <a:p>
                <a:pPr marL="0" indent="0">
                  <a:buNone/>
                </a:pPr>
                <a:endParaRPr lang="en-IN" dirty="0"/>
              </a:p>
              <a:p>
                <a:pPr marL="0" indent="0">
                  <a:buNone/>
                </a:pPr>
                <a:r>
                  <a:rPr lang="en-IN" dirty="0"/>
                  <a:t>TE = </a:t>
                </a:r>
                <a:r>
                  <a:rPr lang="en-IN" dirty="0" err="1"/>
                  <a:t>wL</a:t>
                </a:r>
                <a:r>
                  <a:rPr lang="en-IN" dirty="0"/>
                  <a:t>  , AE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𝑤𝐿</m:t>
                        </m:r>
                      </m:num>
                      <m:den>
                        <m:r>
                          <a:rPr lang="en-IN" i="1">
                            <a:latin typeface="Cambria Math" panose="02040503050406030204" pitchFamily="18" charset="0"/>
                          </a:rPr>
                          <m:t>𝐿</m:t>
                        </m:r>
                      </m:den>
                    </m:f>
                  </m:oMath>
                </a14:m>
                <a:r>
                  <a:rPr lang="en-IN" dirty="0"/>
                  <a:t>  = w = supply of labour </a:t>
                </a:r>
              </a:p>
              <a:p>
                <a:pPr marL="0" indent="0">
                  <a:buNone/>
                </a:pPr>
                <a:r>
                  <a:rPr lang="en-IN" dirty="0"/>
                  <a:t>ME = w + L</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𝑤</m:t>
                        </m:r>
                      </m:num>
                      <m:den>
                        <m:r>
                          <a:rPr lang="en-IN" i="1">
                            <a:latin typeface="Cambria Math" panose="02040503050406030204" pitchFamily="18" charset="0"/>
                          </a:rPr>
                          <m:t>𝜕</m:t>
                        </m:r>
                        <m:r>
                          <a:rPr lang="en-IN" i="1">
                            <a:latin typeface="Cambria Math" panose="02040503050406030204" pitchFamily="18" charset="0"/>
                          </a:rPr>
                          <m:t>𝐿</m:t>
                        </m:r>
                      </m:den>
                    </m:f>
                  </m:oMath>
                </a14:m>
                <a:endParaRPr lang="en-IN" dirty="0"/>
              </a:p>
              <a:p>
                <a:pPr marL="0" indent="0">
                  <a:buNone/>
                </a:pPr>
                <a:r>
                  <a:rPr lang="en-IN" dirty="0"/>
                  <a:t>P.C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𝑤</m:t>
                        </m:r>
                      </m:num>
                      <m:den>
                        <m:r>
                          <a:rPr lang="en-IN" i="1">
                            <a:latin typeface="Cambria Math" panose="02040503050406030204" pitchFamily="18" charset="0"/>
                          </a:rPr>
                          <m:t>𝜕</m:t>
                        </m:r>
                        <m:r>
                          <a:rPr lang="en-IN" i="1">
                            <a:latin typeface="Cambria Math" panose="02040503050406030204" pitchFamily="18" charset="0"/>
                          </a:rPr>
                          <m:t>𝐿</m:t>
                        </m:r>
                      </m:den>
                    </m:f>
                  </m:oMath>
                </a14:m>
                <a:r>
                  <a:rPr lang="en-IN" dirty="0"/>
                  <a:t> = 0</a:t>
                </a:r>
              </a:p>
              <a:p>
                <a:pPr marL="0" indent="0">
                  <a:buNone/>
                </a:pPr>
                <a:r>
                  <a:rPr lang="en-IN" dirty="0"/>
                  <a:t>Monopsony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𝑤</m:t>
                        </m:r>
                      </m:num>
                      <m:den>
                        <m:r>
                          <a:rPr lang="en-IN" i="1">
                            <a:latin typeface="Cambria Math" panose="02040503050406030204" pitchFamily="18" charset="0"/>
                          </a:rPr>
                          <m:t>𝜕</m:t>
                        </m:r>
                        <m:r>
                          <a:rPr lang="en-IN" i="1">
                            <a:latin typeface="Cambria Math" panose="02040503050406030204" pitchFamily="18" charset="0"/>
                          </a:rPr>
                          <m:t>𝐿</m:t>
                        </m:r>
                      </m:den>
                    </m:f>
                  </m:oMath>
                </a14:m>
                <a:r>
                  <a:rPr lang="en-IN" dirty="0"/>
                  <a:t> &gt;0 </a:t>
                </a:r>
              </a:p>
              <a:p>
                <a:pPr marL="0" indent="0">
                  <a:buNone/>
                </a:pPr>
                <a:r>
                  <a:rPr lang="en-IN" dirty="0"/>
                  <a:t>&amp; ME &gt; AE</a:t>
                </a:r>
              </a:p>
              <a:p>
                <a:pPr marL="0" indent="0">
                  <a:buNone/>
                </a:pPr>
                <a:r>
                  <a:rPr lang="en-IN" dirty="0"/>
                  <a:t>Condition under monopsony : ME=MRP</a:t>
                </a:r>
                <a:r>
                  <a:rPr lang="en-IN" baseline="-25000" dirty="0"/>
                  <a:t>L</a:t>
                </a:r>
                <a:r>
                  <a:rPr lang="en-IN" dirty="0"/>
                  <a:t> </a:t>
                </a:r>
              </a:p>
              <a:p>
                <a:pPr marL="0" indent="0">
                  <a:buNone/>
                </a:pPr>
                <a:r>
                  <a:rPr lang="en-IN" dirty="0"/>
                  <a:t>ME=MRP</a:t>
                </a:r>
                <a:r>
                  <a:rPr lang="en-IN" baseline="-25000" dirty="0"/>
                  <a:t>L</a:t>
                </a:r>
                <a:r>
                  <a:rPr lang="en-IN" dirty="0"/>
                  <a:t> = MV   =&gt; gives L</a:t>
                </a:r>
                <a:r>
                  <a:rPr lang="en-IN" baseline="-25000" dirty="0"/>
                  <a:t>M</a:t>
                </a:r>
                <a:endParaRPr lang="en-IN" dirty="0"/>
              </a:p>
              <a:p>
                <a:pPr marL="0" indent="0">
                  <a:buNone/>
                </a:pPr>
                <a:r>
                  <a:rPr lang="en-IN" dirty="0"/>
                  <a:t>W</a:t>
                </a:r>
                <a:r>
                  <a:rPr lang="en-IN" baseline="-25000" dirty="0"/>
                  <a:t>M</a:t>
                </a:r>
                <a:r>
                  <a:rPr lang="en-IN" dirty="0"/>
                  <a:t> </a:t>
                </a:r>
                <a:r>
                  <a:rPr lang="en-IN" dirty="0">
                    <a:sym typeface="Wingdings" panose="05000000000000000000" pitchFamily="2" charset="2"/>
                  </a:rPr>
                  <a:t></a:t>
                </a:r>
                <a:r>
                  <a:rPr lang="en-IN" dirty="0"/>
                  <a:t> S</a:t>
                </a:r>
                <a:r>
                  <a:rPr lang="en-IN" baseline="-25000" dirty="0"/>
                  <a:t>L</a:t>
                </a:r>
                <a:endParaRPr lang="en-IN" dirty="0"/>
              </a:p>
              <a:p>
                <a:pPr marL="0" indent="0">
                  <a:buNone/>
                </a:pPr>
                <a:endParaRPr lang="en-IN" dirty="0"/>
              </a:p>
            </p:txBody>
          </p:sp>
        </mc:Choice>
        <mc:Fallback xmlns="">
          <p:sp>
            <p:nvSpPr>
              <p:cNvPr id="3" name="Text Placeholder 2">
                <a:extLst>
                  <a:ext uri="{FF2B5EF4-FFF2-40B4-BE49-F238E27FC236}">
                    <a16:creationId xmlns:a16="http://schemas.microsoft.com/office/drawing/2014/main" id="{28115AD2-2032-4E1C-BA80-73600B2A3A77}"/>
                  </a:ext>
                </a:extLst>
              </p:cNvPr>
              <p:cNvSpPr>
                <a:spLocks noGrp="1" noRot="1" noChangeAspect="1" noMove="1" noResize="1" noEditPoints="1" noAdjustHandles="1" noChangeArrowheads="1" noChangeShapeType="1" noTextEdit="1"/>
              </p:cNvSpPr>
              <p:nvPr>
                <p:ph type="body" sz="half" idx="1"/>
              </p:nvPr>
            </p:nvSpPr>
            <p:spPr>
              <a:xfrm>
                <a:off x="609600" y="596348"/>
                <a:ext cx="5486400" cy="5953307"/>
              </a:xfrm>
              <a:blipFill>
                <a:blip r:embed="rId2"/>
                <a:stretch>
                  <a:fillRect l="-1667" t="-2459" b="-410"/>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5C8FAE26-82C1-4CA2-A871-6531FE27BB18}"/>
              </a:ext>
            </a:extLst>
          </p:cNvPr>
          <p:cNvPicPr>
            <a:picLocks noGrp="1" noChangeAspect="1"/>
          </p:cNvPicPr>
          <p:nvPr>
            <p:ph sz="half" idx="2"/>
          </p:nvPr>
        </p:nvPicPr>
        <p:blipFill>
          <a:blip r:embed="rId3"/>
          <a:stretch>
            <a:fillRect/>
          </a:stretch>
        </p:blipFill>
        <p:spPr>
          <a:xfrm>
            <a:off x="5855253" y="1308169"/>
            <a:ext cx="5923397" cy="4241662"/>
          </a:xfrm>
          <a:prstGeom prst="rect">
            <a:avLst/>
          </a:prstGeom>
        </p:spPr>
      </p:pic>
    </p:spTree>
    <p:extLst>
      <p:ext uri="{BB962C8B-B14F-4D97-AF65-F5344CB8AC3E}">
        <p14:creationId xmlns:p14="http://schemas.microsoft.com/office/powerpoint/2010/main" val="2835202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AC1264-3DE0-4971-B73B-119BFBA94D97}"/>
              </a:ext>
            </a:extLst>
          </p:cNvPr>
          <p:cNvSpPr>
            <a:spLocks noGrp="1"/>
          </p:cNvSpPr>
          <p:nvPr>
            <p:ph sz="half" idx="1"/>
          </p:nvPr>
        </p:nvSpPr>
        <p:spPr>
          <a:xfrm>
            <a:off x="838200" y="457200"/>
            <a:ext cx="5519738" cy="6043613"/>
          </a:xfrm>
        </p:spPr>
        <p:txBody>
          <a:bodyPr>
            <a:normAutofit/>
          </a:bodyPr>
          <a:lstStyle/>
          <a:p>
            <a:pPr marL="0" indent="0">
              <a:buNone/>
            </a:pPr>
            <a:r>
              <a:rPr lang="en-IN" sz="2400" b="1" dirty="0">
                <a:solidFill>
                  <a:srgbClr val="FF0000"/>
                </a:solidFill>
                <a:latin typeface="Times New Roman" panose="02020603050405020304" pitchFamily="18" charset="0"/>
                <a:cs typeface="Times New Roman" panose="02020603050405020304" pitchFamily="18" charset="0"/>
              </a:rPr>
              <a:t>Case IV</a:t>
            </a:r>
          </a:p>
          <a:p>
            <a:pPr marL="0" indent="0">
              <a:buNone/>
            </a:pPr>
            <a:r>
              <a:rPr lang="en-IN" sz="2300" b="1" dirty="0">
                <a:solidFill>
                  <a:srgbClr val="578537"/>
                </a:solidFill>
                <a:latin typeface="Times New Roman" panose="02020603050405020304" pitchFamily="18" charset="0"/>
                <a:cs typeface="Times New Roman" panose="02020603050405020304" pitchFamily="18" charset="0"/>
              </a:rPr>
              <a:t>Firm:  Monopsony buyer in </a:t>
            </a:r>
            <a:r>
              <a:rPr lang="en-IN" sz="2300" b="1" dirty="0" err="1">
                <a:solidFill>
                  <a:srgbClr val="578537"/>
                </a:solidFill>
                <a:latin typeface="Times New Roman" panose="02020603050405020304" pitchFamily="18" charset="0"/>
                <a:cs typeface="Times New Roman" panose="02020603050405020304" pitchFamily="18" charset="0"/>
              </a:rPr>
              <a:t>labor</a:t>
            </a:r>
            <a:r>
              <a:rPr lang="en-IN" sz="2300" b="1" dirty="0">
                <a:solidFill>
                  <a:srgbClr val="578537"/>
                </a:solidFill>
                <a:latin typeface="Times New Roman" panose="02020603050405020304" pitchFamily="18" charset="0"/>
                <a:cs typeface="Times New Roman" panose="02020603050405020304" pitchFamily="18" charset="0"/>
              </a:rPr>
              <a:t> market </a:t>
            </a:r>
          </a:p>
          <a:p>
            <a:pPr marL="0" indent="0">
              <a:buNone/>
            </a:pPr>
            <a:r>
              <a:rPr lang="en-IN" sz="2300" b="1" dirty="0">
                <a:solidFill>
                  <a:srgbClr val="578537"/>
                </a:solidFill>
                <a:latin typeface="Times New Roman" panose="02020603050405020304" pitchFamily="18" charset="0"/>
                <a:cs typeface="Times New Roman" panose="02020603050405020304" pitchFamily="18" charset="0"/>
              </a:rPr>
              <a:t>	Monopoly seller in output market </a:t>
            </a:r>
          </a:p>
          <a:p>
            <a:pPr marL="0" indent="0">
              <a:buNone/>
            </a:pPr>
            <a:r>
              <a:rPr lang="en-IN" sz="2300" dirty="0">
                <a:latin typeface="Times New Roman" panose="02020603050405020304" pitchFamily="18" charset="0"/>
                <a:cs typeface="Times New Roman" panose="02020603050405020304" pitchFamily="18" charset="0"/>
              </a:rPr>
              <a:t> </a:t>
            </a:r>
          </a:p>
          <a:p>
            <a:pPr marL="0" indent="0">
              <a:buNone/>
            </a:pPr>
            <a:r>
              <a:rPr lang="en-IN" sz="2300" dirty="0" err="1">
                <a:latin typeface="Times New Roman" panose="02020603050405020304" pitchFamily="18" charset="0"/>
                <a:cs typeface="Times New Roman" panose="02020603050405020304" pitchFamily="18" charset="0"/>
              </a:rPr>
              <a:t>Labor</a:t>
            </a:r>
            <a:r>
              <a:rPr lang="en-IN" sz="2300" dirty="0">
                <a:latin typeface="Times New Roman" panose="02020603050405020304" pitchFamily="18" charset="0"/>
                <a:cs typeface="Times New Roman" panose="02020603050405020304" pitchFamily="18" charset="0"/>
              </a:rPr>
              <a:t> market: Perfectly competitive </a:t>
            </a: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W</a:t>
            </a:r>
            <a:r>
              <a:rPr lang="en-IN" sz="1800" baseline="-25000" dirty="0">
                <a:latin typeface="Times New Roman" panose="02020603050405020304" pitchFamily="18" charset="0"/>
                <a:cs typeface="Times New Roman" panose="02020603050405020304" pitchFamily="18" charset="0"/>
              </a:rPr>
              <a:t>C</a:t>
            </a:r>
            <a:r>
              <a:rPr lang="en-IN" sz="1800" dirty="0">
                <a:latin typeface="Times New Roman" panose="02020603050405020304" pitchFamily="18" charset="0"/>
                <a:cs typeface="Times New Roman" panose="02020603050405020304" pitchFamily="18" charset="0"/>
              </a:rPr>
              <a:t> – W</a:t>
            </a:r>
            <a:r>
              <a:rPr lang="en-IN" sz="1800" baseline="-25000" dirty="0">
                <a:latin typeface="Times New Roman" panose="02020603050405020304" pitchFamily="18" charset="0"/>
                <a:cs typeface="Times New Roman" panose="02020603050405020304" pitchFamily="18" charset="0"/>
              </a:rPr>
              <a:t>M </a:t>
            </a:r>
            <a:r>
              <a:rPr lang="en-IN" sz="1800" dirty="0">
                <a:latin typeface="Times New Roman" panose="02020603050405020304" pitchFamily="18" charset="0"/>
                <a:cs typeface="Times New Roman" panose="02020603050405020304" pitchFamily="18" charset="0"/>
              </a:rPr>
              <a:t>= Monopolistic </a:t>
            </a:r>
            <a:r>
              <a:rPr lang="en-IN" sz="1800" dirty="0" err="1">
                <a:latin typeface="Times New Roman" panose="02020603050405020304" pitchFamily="18" charset="0"/>
                <a:cs typeface="Times New Roman" panose="02020603050405020304" pitchFamily="18" charset="0"/>
              </a:rPr>
              <a:t>monospsonist</a:t>
            </a:r>
            <a:r>
              <a:rPr lang="en-IN" sz="1800" dirty="0">
                <a:latin typeface="Times New Roman" panose="02020603050405020304" pitchFamily="18" charset="0"/>
                <a:cs typeface="Times New Roman" panose="02020603050405020304" pitchFamily="18" charset="0"/>
              </a:rPr>
              <a:t> exploitation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err="1">
                <a:latin typeface="Times New Roman" panose="02020603050405020304" pitchFamily="18" charset="0"/>
                <a:cs typeface="Times New Roman" panose="02020603050405020304" pitchFamily="18" charset="0"/>
              </a:rPr>
              <a:t>W</a:t>
            </a:r>
            <a:r>
              <a:rPr lang="en-IN" sz="1800" baseline="-25000" dirty="0" err="1">
                <a:latin typeface="Times New Roman" panose="02020603050405020304" pitchFamily="18" charset="0"/>
                <a:cs typeface="Times New Roman" panose="02020603050405020304" pitchFamily="18" charset="0"/>
              </a:rPr>
              <a:t>c</a:t>
            </a:r>
            <a:r>
              <a:rPr lang="en-IN" sz="1800" dirty="0">
                <a:latin typeface="Times New Roman" panose="02020603050405020304" pitchFamily="18" charset="0"/>
                <a:cs typeface="Times New Roman" panose="02020603050405020304" pitchFamily="18" charset="0"/>
              </a:rPr>
              <a:t> – W’ = Monopolist Exploitation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W’– W</a:t>
            </a:r>
            <a:r>
              <a:rPr lang="en-IN" sz="1800" baseline="-25000" dirty="0">
                <a:latin typeface="Times New Roman" panose="02020603050405020304" pitchFamily="18" charset="0"/>
                <a:cs typeface="Times New Roman" panose="02020603050405020304" pitchFamily="18" charset="0"/>
              </a:rPr>
              <a:t>M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Monospsonist</a:t>
            </a:r>
            <a:r>
              <a:rPr lang="en-IN" sz="1800" dirty="0">
                <a:latin typeface="Times New Roman" panose="02020603050405020304" pitchFamily="18" charset="0"/>
                <a:cs typeface="Times New Roman" panose="02020603050405020304" pitchFamily="18" charset="0"/>
              </a:rPr>
              <a:t> exploitation  </a:t>
            </a:r>
          </a:p>
          <a:p>
            <a:r>
              <a:rPr lang="en-IN" sz="2300" dirty="0">
                <a:latin typeface="Times New Roman" panose="02020603050405020304" pitchFamily="18" charset="0"/>
                <a:cs typeface="Times New Roman" panose="02020603050405020304" pitchFamily="18" charset="0"/>
              </a:rPr>
              <a:t>Factor supply curve facing the monopolist is the market supply curve . </a:t>
            </a:r>
          </a:p>
          <a:p>
            <a:pPr marL="0" indent="0">
              <a:buNone/>
            </a:pPr>
            <a:endParaRPr lang="en-IN" dirty="0"/>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C1364F6-2247-4D7E-8BBE-B493CFA287B6}"/>
              </a:ext>
            </a:extLst>
          </p:cNvPr>
          <p:cNvPicPr>
            <a:picLocks noGrp="1" noChangeAspect="1"/>
          </p:cNvPicPr>
          <p:nvPr>
            <p:ph sz="half" idx="2"/>
          </p:nvPr>
        </p:nvPicPr>
        <p:blipFill>
          <a:blip r:embed="rId2"/>
          <a:stretch>
            <a:fillRect/>
          </a:stretch>
        </p:blipFill>
        <p:spPr>
          <a:xfrm>
            <a:off x="6172199" y="1620078"/>
            <a:ext cx="5585791" cy="4631635"/>
          </a:xfrm>
          <a:prstGeom prst="rect">
            <a:avLst/>
          </a:prstGeom>
        </p:spPr>
      </p:pic>
    </p:spTree>
    <p:extLst>
      <p:ext uri="{BB962C8B-B14F-4D97-AF65-F5344CB8AC3E}">
        <p14:creationId xmlns:p14="http://schemas.microsoft.com/office/powerpoint/2010/main" val="3298779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5031-8770-41AD-825F-B3CD30935515}"/>
              </a:ext>
            </a:extLst>
          </p:cNvPr>
          <p:cNvSpPr>
            <a:spLocks noGrp="1"/>
          </p:cNvSpPr>
          <p:nvPr>
            <p:ph type="title"/>
          </p:nvPr>
        </p:nvSpPr>
        <p:spPr>
          <a:xfrm>
            <a:off x="838200" y="924339"/>
            <a:ext cx="10515600" cy="427383"/>
          </a:xfrm>
        </p:spPr>
        <p:txBody>
          <a:bodyPr>
            <a:noAutofit/>
          </a:bodyPr>
          <a:lstStyle/>
          <a:p>
            <a:r>
              <a:rPr lang="en-IN" sz="3600" b="1" dirty="0">
                <a:solidFill>
                  <a:srgbClr val="52BE95"/>
                </a:solidFill>
              </a:rPr>
              <a:t>Case V. Monopoly seller of Input (labour ) e.g. Trade Union </a:t>
            </a:r>
            <a:br>
              <a:rPr lang="en-IN" sz="3600" dirty="0">
                <a:solidFill>
                  <a:srgbClr val="52BE95"/>
                </a:solidFill>
              </a:rPr>
            </a:br>
            <a:endParaRPr lang="en-IN" sz="3600" dirty="0">
              <a:solidFill>
                <a:srgbClr val="52BE95"/>
              </a:solidFill>
            </a:endParaRPr>
          </a:p>
        </p:txBody>
      </p:sp>
      <p:sp>
        <p:nvSpPr>
          <p:cNvPr id="3" name="Content Placeholder 2">
            <a:extLst>
              <a:ext uri="{FF2B5EF4-FFF2-40B4-BE49-F238E27FC236}">
                <a16:creationId xmlns:a16="http://schemas.microsoft.com/office/drawing/2014/main" id="{E677B93F-7181-4385-A5A1-EADD6D58C7FE}"/>
              </a:ext>
            </a:extLst>
          </p:cNvPr>
          <p:cNvSpPr>
            <a:spLocks noGrp="1"/>
          </p:cNvSpPr>
          <p:nvPr>
            <p:ph sz="half" idx="1"/>
          </p:nvPr>
        </p:nvSpPr>
        <p:spPr>
          <a:xfrm>
            <a:off x="838199" y="1232452"/>
            <a:ext cx="10602433" cy="3679789"/>
          </a:xfrm>
        </p:spPr>
        <p:txBody>
          <a:bodyPr>
            <a:normAutofit fontScale="92500" lnSpcReduction="10000"/>
          </a:bodyPr>
          <a:lstStyle/>
          <a:p>
            <a:pPr marL="0" indent="0">
              <a:buNone/>
            </a:pPr>
            <a:r>
              <a:rPr lang="en-IN" dirty="0"/>
              <a:t> </a:t>
            </a:r>
          </a:p>
          <a:p>
            <a:pPr marL="0" indent="0">
              <a:buNone/>
            </a:pPr>
            <a:r>
              <a:rPr lang="en-IN" dirty="0"/>
              <a:t>TU can have three aims:</a:t>
            </a:r>
          </a:p>
          <a:p>
            <a:pPr marL="0" lvl="0" indent="0">
              <a:buNone/>
            </a:pPr>
            <a:endParaRPr lang="en-IN" dirty="0"/>
          </a:p>
          <a:p>
            <a:pPr marL="571500" lvl="0" indent="-571500">
              <a:buFont typeface="+mj-lt"/>
              <a:buAutoNum type="romanLcPeriod"/>
            </a:pPr>
            <a:r>
              <a:rPr lang="en-IN" dirty="0"/>
              <a:t>Maximize Employment:  W = VMP</a:t>
            </a:r>
            <a:r>
              <a:rPr lang="en-IN" baseline="-25000" dirty="0"/>
              <a:t>L</a:t>
            </a:r>
            <a:r>
              <a:rPr lang="en-IN" dirty="0"/>
              <a:t> ( Perfectly Competitive Solutions ) </a:t>
            </a:r>
          </a:p>
          <a:p>
            <a:pPr marL="571500" lvl="0" indent="-571500">
              <a:buFont typeface="+mj-lt"/>
              <a:buAutoNum type="romanLcPeriod"/>
            </a:pPr>
            <a:endParaRPr lang="en-IN" dirty="0"/>
          </a:p>
          <a:p>
            <a:pPr marL="571500" lvl="0" indent="-571500">
              <a:buFont typeface="+mj-lt"/>
              <a:buAutoNum type="romanLcPeriod"/>
            </a:pPr>
            <a:r>
              <a:rPr lang="en-IN" dirty="0"/>
              <a:t>Maximize rent for workers:  MR</a:t>
            </a:r>
            <a:r>
              <a:rPr lang="en-IN" baseline="-25000" dirty="0"/>
              <a:t>U</a:t>
            </a:r>
            <a:r>
              <a:rPr lang="en-IN" dirty="0"/>
              <a:t> = S</a:t>
            </a:r>
            <a:r>
              <a:rPr lang="en-IN" baseline="-25000" dirty="0"/>
              <a:t>L </a:t>
            </a:r>
            <a:r>
              <a:rPr lang="en-IN" dirty="0"/>
              <a:t>   ( W* , L*) (Monopoly solution)</a:t>
            </a:r>
          </a:p>
          <a:p>
            <a:pPr marL="571500" lvl="0" indent="-571500">
              <a:buFont typeface="+mj-lt"/>
              <a:buAutoNum type="romanLcPeriod"/>
            </a:pPr>
            <a:endParaRPr lang="en-IN" dirty="0"/>
          </a:p>
          <a:p>
            <a:pPr marL="571500" lvl="0" indent="-571500">
              <a:buFont typeface="+mj-lt"/>
              <a:buAutoNum type="romanLcPeriod"/>
            </a:pPr>
            <a:r>
              <a:rPr lang="en-IN" dirty="0"/>
              <a:t>Maximize wage bill: same as TR maximisation which occurs when MR = 0 </a:t>
            </a:r>
          </a:p>
          <a:p>
            <a:pPr marL="0" indent="0">
              <a:buNone/>
            </a:pPr>
            <a:endParaRPr lang="en-IN" dirty="0"/>
          </a:p>
        </p:txBody>
      </p:sp>
    </p:spTree>
    <p:extLst>
      <p:ext uri="{BB962C8B-B14F-4D97-AF65-F5344CB8AC3E}">
        <p14:creationId xmlns:p14="http://schemas.microsoft.com/office/powerpoint/2010/main" val="3868636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7710-6861-438F-B1B1-074D2248C072}"/>
              </a:ext>
            </a:extLst>
          </p:cNvPr>
          <p:cNvSpPr>
            <a:spLocks noGrp="1"/>
          </p:cNvSpPr>
          <p:nvPr>
            <p:ph type="title"/>
          </p:nvPr>
        </p:nvSpPr>
        <p:spPr/>
        <p:txBody>
          <a:bodyPr/>
          <a:lstStyle/>
          <a:p>
            <a:r>
              <a:rPr lang="en-IN" b="1" dirty="0">
                <a:solidFill>
                  <a:srgbClr val="FF0000"/>
                </a:solidFill>
              </a:rPr>
              <a:t>3 objectives of TU</a:t>
            </a:r>
          </a:p>
        </p:txBody>
      </p:sp>
      <p:sp>
        <p:nvSpPr>
          <p:cNvPr id="3" name="Content Placeholder 2">
            <a:extLst>
              <a:ext uri="{FF2B5EF4-FFF2-40B4-BE49-F238E27FC236}">
                <a16:creationId xmlns:a16="http://schemas.microsoft.com/office/drawing/2014/main" id="{8FE35CEF-EB63-4C0D-9AF4-15FA7008FBFD}"/>
              </a:ext>
            </a:extLst>
          </p:cNvPr>
          <p:cNvSpPr>
            <a:spLocks noGrp="1"/>
          </p:cNvSpPr>
          <p:nvPr>
            <p:ph sz="half" idx="1"/>
          </p:nvPr>
        </p:nvSpPr>
        <p:spPr/>
        <p:txBody>
          <a:bodyPr/>
          <a:lstStyle/>
          <a:p>
            <a:r>
              <a:rPr lang="en-IN" sz="1800" dirty="0"/>
              <a:t>Rent can be interpreted as the profit of the TU.</a:t>
            </a:r>
          </a:p>
          <a:p>
            <a:r>
              <a:rPr lang="en-IN" sz="1800" dirty="0"/>
              <a:t>TU while admitting membership ensures a job for the worker which gives him wage. That’s the cost of the TU.  </a:t>
            </a:r>
          </a:p>
          <a:p>
            <a:pPr marL="0" indent="0">
              <a:buNone/>
            </a:pPr>
            <a:endParaRPr lang="en-IN" sz="1800" dirty="0"/>
          </a:p>
          <a:p>
            <a:pPr marL="0" indent="0">
              <a:buNone/>
            </a:pPr>
            <a:r>
              <a:rPr lang="en-IN" sz="1800" dirty="0"/>
              <a:t>MR</a:t>
            </a:r>
            <a:r>
              <a:rPr lang="en-IN" sz="1800" baseline="-25000" dirty="0"/>
              <a:t>U </a:t>
            </a:r>
            <a:r>
              <a:rPr lang="en-IN" sz="1800" dirty="0"/>
              <a:t>= Additional wages TU gets from its members as L ↑</a:t>
            </a:r>
          </a:p>
          <a:p>
            <a:pPr marL="0" indent="0">
              <a:buNone/>
            </a:pPr>
            <a:endParaRPr lang="en-IN" sz="1800" dirty="0"/>
          </a:p>
          <a:p>
            <a:pPr marL="0" indent="0">
              <a:buNone/>
            </a:pPr>
            <a:r>
              <a:rPr lang="en-IN" sz="1800" dirty="0"/>
              <a:t>S</a:t>
            </a:r>
            <a:r>
              <a:rPr lang="en-IN" sz="1800" baseline="-25000" dirty="0"/>
              <a:t>L</a:t>
            </a:r>
            <a:r>
              <a:rPr lang="en-IN" sz="1800" dirty="0"/>
              <a:t> = MC ( Marginal opportunity cost ) </a:t>
            </a:r>
          </a:p>
          <a:p>
            <a:pPr marL="0" indent="0">
              <a:buNone/>
            </a:pPr>
            <a:r>
              <a:rPr lang="en-IN" sz="1800" dirty="0"/>
              <a:t>      (What employer has to offer to get  additional worker ) </a:t>
            </a:r>
          </a:p>
        </p:txBody>
      </p:sp>
      <p:pic>
        <p:nvPicPr>
          <p:cNvPr id="5" name="Content Placeholder 4">
            <a:extLst>
              <a:ext uri="{FF2B5EF4-FFF2-40B4-BE49-F238E27FC236}">
                <a16:creationId xmlns:a16="http://schemas.microsoft.com/office/drawing/2014/main" id="{1827B6E0-C53E-4695-885B-3BFAFEA7BBE8}"/>
              </a:ext>
            </a:extLst>
          </p:cNvPr>
          <p:cNvPicPr>
            <a:picLocks noGrp="1" noChangeAspect="1"/>
          </p:cNvPicPr>
          <p:nvPr>
            <p:ph sz="half" idx="2"/>
          </p:nvPr>
        </p:nvPicPr>
        <p:blipFill>
          <a:blip r:embed="rId2"/>
          <a:stretch>
            <a:fillRect/>
          </a:stretch>
        </p:blipFill>
        <p:spPr>
          <a:xfrm>
            <a:off x="6172199" y="1590260"/>
            <a:ext cx="5685183" cy="4581939"/>
          </a:xfrm>
          <a:prstGeom prst="rect">
            <a:avLst/>
          </a:prstGeom>
        </p:spPr>
      </p:pic>
    </p:spTree>
    <p:extLst>
      <p:ext uri="{BB962C8B-B14F-4D97-AF65-F5344CB8AC3E}">
        <p14:creationId xmlns:p14="http://schemas.microsoft.com/office/powerpoint/2010/main" val="211590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F26E4-A9C0-4938-A78B-DABC69E32861}"/>
              </a:ext>
            </a:extLst>
          </p:cNvPr>
          <p:cNvSpPr>
            <a:spLocks noGrp="1"/>
          </p:cNvSpPr>
          <p:nvPr>
            <p:ph sz="half" idx="1"/>
          </p:nvPr>
        </p:nvSpPr>
        <p:spPr/>
        <p:txBody>
          <a:bodyPr/>
          <a:lstStyle/>
          <a:p>
            <a:pPr marL="0" indent="0">
              <a:buNone/>
            </a:pPr>
            <a:endParaRPr lang="en-IN" dirty="0"/>
          </a:p>
          <a:p>
            <a:pPr marL="0" indent="0">
              <a:buNone/>
            </a:pPr>
            <a:endParaRPr lang="en-IN" dirty="0"/>
          </a:p>
        </p:txBody>
      </p:sp>
      <p:sp>
        <p:nvSpPr>
          <p:cNvPr id="23" name="Content Placeholder 22">
            <a:extLst>
              <a:ext uri="{FF2B5EF4-FFF2-40B4-BE49-F238E27FC236}">
                <a16:creationId xmlns:a16="http://schemas.microsoft.com/office/drawing/2014/main" id="{FF8FDCB2-C08A-49BE-8B0C-019FB8CFF743}"/>
              </a:ext>
            </a:extLst>
          </p:cNvPr>
          <p:cNvSpPr>
            <a:spLocks noGrp="1"/>
          </p:cNvSpPr>
          <p:nvPr>
            <p:ph sz="half" idx="2"/>
          </p:nvPr>
        </p:nvSpPr>
        <p:spPr>
          <a:xfrm>
            <a:off x="6172200" y="914400"/>
            <a:ext cx="5181600" cy="5262563"/>
          </a:xfrm>
        </p:spPr>
        <p:txBody>
          <a:bodyPr/>
          <a:lstStyle/>
          <a:p>
            <a:pPr marL="0" indent="0">
              <a:buNone/>
            </a:pPr>
            <a:r>
              <a:rPr lang="en-IN" dirty="0"/>
              <a:t> </a:t>
            </a:r>
            <a:r>
              <a:rPr lang="en-IN" b="1" dirty="0">
                <a:solidFill>
                  <a:srgbClr val="FF0000"/>
                </a:solidFill>
                <a:latin typeface="Times New Roman" panose="02020603050405020304" pitchFamily="18" charset="0"/>
                <a:cs typeface="Times New Roman" panose="02020603050405020304" pitchFamily="18" charset="0"/>
              </a:rPr>
              <a:t>Target 2 </a:t>
            </a:r>
          </a:p>
          <a:p>
            <a:pPr marL="0" indent="0">
              <a:buNone/>
            </a:pPr>
            <a:endParaRPr lang="en-IN" dirty="0"/>
          </a:p>
        </p:txBody>
      </p:sp>
      <p:pic>
        <p:nvPicPr>
          <p:cNvPr id="27" name="Picture 26">
            <a:extLst>
              <a:ext uri="{FF2B5EF4-FFF2-40B4-BE49-F238E27FC236}">
                <a16:creationId xmlns:a16="http://schemas.microsoft.com/office/drawing/2014/main" id="{0B867635-FF53-4192-95E0-22E7BB357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868555"/>
            <a:ext cx="5181600" cy="4204253"/>
          </a:xfrm>
          <a:prstGeom prst="rect">
            <a:avLst/>
          </a:prstGeom>
        </p:spPr>
      </p:pic>
      <p:sp>
        <p:nvSpPr>
          <p:cNvPr id="30" name="Rectangle 29">
            <a:extLst>
              <a:ext uri="{FF2B5EF4-FFF2-40B4-BE49-F238E27FC236}">
                <a16:creationId xmlns:a16="http://schemas.microsoft.com/office/drawing/2014/main" id="{5C97BEAF-08DF-464C-A0D1-A3F0323CCDCC}"/>
              </a:ext>
            </a:extLst>
          </p:cNvPr>
          <p:cNvSpPr/>
          <p:nvPr/>
        </p:nvSpPr>
        <p:spPr>
          <a:xfrm>
            <a:off x="838200" y="914400"/>
            <a:ext cx="5181600" cy="5509200"/>
          </a:xfrm>
          <a:prstGeom prst="rect">
            <a:avLst/>
          </a:prstGeom>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Target 1</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pic>
        <p:nvPicPr>
          <p:cNvPr id="32" name="Picture 31">
            <a:extLst>
              <a:ext uri="{FF2B5EF4-FFF2-40B4-BE49-F238E27FC236}">
                <a16:creationId xmlns:a16="http://schemas.microsoft.com/office/drawing/2014/main" id="{491B7849-3A29-4C61-882B-4D143F27E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90" y="1825625"/>
            <a:ext cx="5425910" cy="4511431"/>
          </a:xfrm>
          <a:prstGeom prst="rect">
            <a:avLst/>
          </a:prstGeom>
        </p:spPr>
      </p:pic>
    </p:spTree>
    <p:extLst>
      <p:ext uri="{BB962C8B-B14F-4D97-AF65-F5344CB8AC3E}">
        <p14:creationId xmlns:p14="http://schemas.microsoft.com/office/powerpoint/2010/main" val="342839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4"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4770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7AD87C"/>
                </a:solidFill>
              </a:rPr>
              <a:t>Monopoly Power over the Wage Rate</a:t>
            </a:r>
          </a:p>
        </p:txBody>
      </p:sp>
      <p:sp>
        <p:nvSpPr>
          <p:cNvPr id="8" name="Rectangle 5"/>
          <p:cNvSpPr>
            <a:spLocks noChangeArrowheads="1"/>
          </p:cNvSpPr>
          <p:nvPr/>
        </p:nvSpPr>
        <p:spPr bwMode="auto">
          <a:xfrm>
            <a:off x="2209800" y="1752600"/>
            <a:ext cx="30480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Monopoly Power of Sellers of Labor</a:t>
            </a:r>
          </a:p>
        </p:txBody>
      </p:sp>
      <p:sp>
        <p:nvSpPr>
          <p:cNvPr id="10" name="Rectangle 4"/>
          <p:cNvSpPr>
            <a:spLocks noChangeArrowheads="1"/>
          </p:cNvSpPr>
          <p:nvPr/>
        </p:nvSpPr>
        <p:spPr bwMode="auto">
          <a:xfrm>
            <a:off x="2209800" y="2057400"/>
            <a:ext cx="3048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a labor union is a monopolist, it chooses among points on the buyer’s demand for labor curve </a:t>
            </a:r>
            <a:r>
              <a:rPr lang="en-US" altLang="en-US" sz="1400" i="1">
                <a:latin typeface="Arial" panose="020B0604020202020204" pitchFamily="34" charset="0"/>
              </a:rPr>
              <a:t>D</a:t>
            </a:r>
            <a:r>
              <a:rPr lang="en-US" altLang="en-US" sz="1400" i="1" baseline="-25000">
                <a:latin typeface="Arial" panose="020B0604020202020204" pitchFamily="34" charset="0"/>
              </a:rPr>
              <a:t>L</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The seller can maximize the number of workers hired, at </a:t>
            </a:r>
            <a:r>
              <a:rPr lang="en-US" altLang="en-US" sz="1400" i="1">
                <a:latin typeface="Arial" panose="020B0604020202020204" pitchFamily="34" charset="0"/>
              </a:rPr>
              <a:t>L</a:t>
            </a:r>
            <a:r>
              <a:rPr lang="en-US" altLang="en-US" sz="1400">
                <a:latin typeface="Arial" panose="020B0604020202020204" pitchFamily="34" charset="0"/>
              </a:rPr>
              <a:t>*, by agreeing that workers will work at wage </a:t>
            </a:r>
            <a:r>
              <a:rPr lang="en-US" altLang="en-US" sz="1600" i="1">
                <a:latin typeface="Times New Roman" panose="02020603050405020304" pitchFamily="18" charset="0"/>
                <a:cs typeface="Times New Roman" panose="02020603050405020304" pitchFamily="18" charset="0"/>
              </a:rPr>
              <a:t>w</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The quantity of labor </a:t>
            </a:r>
            <a:r>
              <a:rPr lang="en-US" altLang="en-US" sz="1400" i="1">
                <a:latin typeface="Arial" panose="020B0604020202020204" pitchFamily="34" charset="0"/>
              </a:rPr>
              <a:t>L</a:t>
            </a:r>
            <a:r>
              <a:rPr lang="en-US" altLang="en-US" sz="1400" baseline="-25000">
                <a:latin typeface="Arial" panose="020B0604020202020204" pitchFamily="34" charset="0"/>
              </a:rPr>
              <a:t>1</a:t>
            </a:r>
            <a:r>
              <a:rPr lang="en-US" altLang="en-US" sz="1400">
                <a:latin typeface="Arial" panose="020B0604020202020204" pitchFamily="34" charset="0"/>
              </a:rPr>
              <a:t> that maximizes the rent earned by employees is determined by the intersection of the marginal revenue and supply of labor curves; union members will receive a wage rate of </a:t>
            </a:r>
            <a:r>
              <a:rPr lang="en-US" altLang="en-US" sz="1600" i="1">
                <a:latin typeface="Times New Roman" panose="02020603050405020304" pitchFamily="18" charset="0"/>
                <a:cs typeface="Times New Roman" panose="02020603050405020304" pitchFamily="18" charset="0"/>
              </a:rPr>
              <a:t>w</a:t>
            </a:r>
            <a:r>
              <a:rPr lang="en-US" altLang="en-US" sz="1400" baseline="-25000">
                <a:latin typeface="Arial" panose="020B0604020202020204" pitchFamily="34" charset="0"/>
              </a:rPr>
              <a:t>1</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Finally, if the union wishes to maximize total wages paid to workers, it should allow </a:t>
            </a:r>
            <a:r>
              <a:rPr lang="en-US" altLang="en-US" sz="1400" i="1">
                <a:latin typeface="Arial" panose="020B0604020202020204" pitchFamily="34" charset="0"/>
              </a:rPr>
              <a:t>L</a:t>
            </a:r>
            <a:r>
              <a:rPr lang="en-US" altLang="en-US" sz="1400" baseline="-25000">
                <a:latin typeface="Arial" panose="020B0604020202020204" pitchFamily="34" charset="0"/>
              </a:rPr>
              <a:t>2</a:t>
            </a:r>
            <a:r>
              <a:rPr lang="en-US" altLang="en-US" sz="1400">
                <a:latin typeface="Arial" panose="020B0604020202020204" pitchFamily="34" charset="0"/>
              </a:rPr>
              <a:t> union members to be employed at a wage rate of </a:t>
            </a:r>
            <a:r>
              <a:rPr lang="en-US" altLang="en-US" sz="1600" i="1">
                <a:latin typeface="Times New Roman" panose="02020603050405020304" pitchFamily="18" charset="0"/>
                <a:cs typeface="Times New Roman" panose="02020603050405020304" pitchFamily="18" charset="0"/>
              </a:rPr>
              <a:t>w</a:t>
            </a:r>
            <a:r>
              <a:rPr lang="en-US" altLang="en-US" sz="1400" baseline="-25000">
                <a:latin typeface="Arial" panose="020B0604020202020204" pitchFamily="34" charset="0"/>
              </a:rPr>
              <a:t>2</a:t>
            </a:r>
            <a:r>
              <a:rPr lang="en-US" altLang="en-US" sz="1400">
                <a:latin typeface="Arial" panose="020B0604020202020204" pitchFamily="34" charset="0"/>
              </a:rPr>
              <a:t>. At that point, the marginal revenue to the union will be zero.</a:t>
            </a:r>
          </a:p>
        </p:txBody>
      </p:sp>
      <p:pic>
        <p:nvPicPr>
          <p:cNvPr id="21524" name="Picture 20" descr="C:\Documents and Settings\Kyle M. Thiel\Desktop\Pindyck_7e\ppts\aparna_ppts\aparna_ppts\ch14\fig14.15\fig14.15_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21" descr="C:\Documents and Settings\Kyle M. Thiel\Desktop\Pindyck_7e\ppts\aparna_ppts\aparna_ppts\ch14\fig14.15\fig14.15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22" descr="C:\Documents and Settings\Kyle M. Thiel\Desktop\Pindyck_7e\ppts\aparna_ppts\aparna_ppts\ch14\fig14.15\fig14.15_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23" descr="C:\Documents and Settings\Kyle M. Thiel\Desktop\Pindyck_7e\ppts\aparna_ppts\aparna_ppts\ch14\fig14.15\fig14.15_0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8" name="Picture 24" descr="C:\Documents and Settings\Kyle M. Thiel\Desktop\Pindyck_7e\ppts\aparna_ppts\aparna_ppts\ch14\fig14.15\fig14.15_0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9" name="Picture 25" descr="C:\Documents and Settings\Kyle M. Thiel\Desktop\Pindyck_7e\ppts\aparna_ppts\aparna_ppts\ch14\fig14.15\fig14.15_0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26" descr="C:\Documents and Settings\Kyle M. Thiel\Desktop\Pindyck_7e\ppts\aparna_ppts\aparna_ppts\ch14\fig14.15\fig14.15_0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1" name="Picture 27" descr="C:\Documents and Settings\Kyle M. Thiel\Desktop\Pindyck_7e\ppts\aparna_ppts\aparna_ppts\ch14\fig14.15\fig14.15_06.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0650" y="2209800"/>
            <a:ext cx="53149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33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1166-0C1E-4E2A-9E58-6C7CE15FD39A}"/>
              </a:ext>
            </a:extLst>
          </p:cNvPr>
          <p:cNvSpPr>
            <a:spLocks noGrp="1"/>
          </p:cNvSpPr>
          <p:nvPr>
            <p:ph type="title"/>
          </p:nvPr>
        </p:nvSpPr>
        <p:spPr/>
        <p:txBody>
          <a:bodyPr>
            <a:noAutofit/>
          </a:bodyPr>
          <a:lstStyle/>
          <a:p>
            <a:r>
              <a:rPr lang="en-IN" b="1" dirty="0">
                <a:solidFill>
                  <a:srgbClr val="578537"/>
                </a:solidFill>
              </a:rPr>
              <a:t>               </a:t>
            </a:r>
            <a:r>
              <a:rPr lang="en-IN" sz="3200" b="1" dirty="0">
                <a:solidFill>
                  <a:srgbClr val="578537"/>
                </a:solidFill>
                <a:latin typeface="Times New Roman" panose="02020603050405020304" pitchFamily="18" charset="0"/>
                <a:cs typeface="Times New Roman" panose="02020603050405020304" pitchFamily="18" charset="0"/>
              </a:rPr>
              <a:t>Case VI </a:t>
            </a:r>
            <a:r>
              <a:rPr lang="en-IN" sz="3200" b="1" dirty="0">
                <a:solidFill>
                  <a:srgbClr val="00B050"/>
                </a:solidFill>
              </a:rPr>
              <a:t>BILATERAL MONOPOLY </a:t>
            </a:r>
            <a:br>
              <a:rPr lang="en-IN" sz="3200" b="1" dirty="0">
                <a:latin typeface="Times New Roman" panose="02020603050405020304" pitchFamily="18" charset="0"/>
                <a:cs typeface="Times New Roman" panose="02020603050405020304" pitchFamily="18" charset="0"/>
              </a:rPr>
            </a:br>
            <a:endParaRPr lang="en-IN" sz="3200" b="1" dirty="0">
              <a:solidFill>
                <a:srgbClr val="00B050"/>
              </a:solidFill>
            </a:endParaRPr>
          </a:p>
        </p:txBody>
      </p:sp>
      <p:sp>
        <p:nvSpPr>
          <p:cNvPr id="3" name="Text Placeholder 2">
            <a:extLst>
              <a:ext uri="{FF2B5EF4-FFF2-40B4-BE49-F238E27FC236}">
                <a16:creationId xmlns:a16="http://schemas.microsoft.com/office/drawing/2014/main" id="{29BC9DB5-34CD-4307-ACFD-A760CF489FFD}"/>
              </a:ext>
            </a:extLst>
          </p:cNvPr>
          <p:cNvSpPr>
            <a:spLocks noGrp="1"/>
          </p:cNvSpPr>
          <p:nvPr>
            <p:ph type="body" sz="half" idx="1"/>
          </p:nvPr>
        </p:nvSpPr>
        <p:spPr>
          <a:xfrm>
            <a:off x="609600" y="1165226"/>
            <a:ext cx="5384800" cy="5404539"/>
          </a:xfrm>
        </p:spPr>
        <p:txBody>
          <a:bodyPr>
            <a:normAutofit/>
          </a:bodyPr>
          <a:lstStyle/>
          <a:p>
            <a:pPr marL="0" indent="0">
              <a:buNone/>
            </a:pPr>
            <a:r>
              <a:rPr lang="en-IN" sz="2000" b="1" dirty="0">
                <a:solidFill>
                  <a:srgbClr val="FF0000"/>
                </a:solidFill>
                <a:latin typeface="Times New Roman" panose="02020603050405020304" pitchFamily="18" charset="0"/>
                <a:cs typeface="Times New Roman" panose="02020603050405020304" pitchFamily="18" charset="0"/>
              </a:rPr>
              <a:t>A Bilateral monopoly is a market when a monopsony sells to a monopoly.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Let the TU wants to maximize its rent. </a:t>
            </a:r>
          </a:p>
          <a:p>
            <a:pPr marL="0" indent="0">
              <a:buNone/>
            </a:pPr>
            <a:r>
              <a:rPr lang="en-IN" sz="1800" dirty="0">
                <a:latin typeface="Times New Roman" panose="02020603050405020304" pitchFamily="18" charset="0"/>
                <a:cs typeface="Times New Roman" panose="02020603050405020304" pitchFamily="18" charset="0"/>
              </a:rPr>
              <a:t>Monopsony Buyer offers (W</a:t>
            </a:r>
            <a:r>
              <a:rPr lang="en-IN" sz="1800" baseline="-25000" dirty="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L</a:t>
            </a:r>
            <a:r>
              <a:rPr lang="en-IN" sz="1800" baseline="-25000" dirty="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ME = MRP</a:t>
            </a:r>
            <a:r>
              <a:rPr lang="en-IN" sz="1800" baseline="-25000" dirty="0">
                <a:latin typeface="Times New Roman" panose="02020603050405020304" pitchFamily="18" charset="0"/>
                <a:cs typeface="Times New Roman" panose="02020603050405020304" pitchFamily="18" charset="0"/>
              </a:rPr>
              <a:t>L </a:t>
            </a:r>
            <a:r>
              <a:rPr lang="en-IN" sz="1800" dirty="0">
                <a:latin typeface="Times New Roman" panose="02020603050405020304" pitchFamily="18" charset="0"/>
                <a:cs typeface="Times New Roman" panose="02020603050405020304" pitchFamily="18" charset="0"/>
              </a:rPr>
              <a:t> → L</a:t>
            </a:r>
            <a:r>
              <a:rPr lang="en-IN" sz="1800" baseline="-25000" dirty="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From S</a:t>
            </a:r>
            <a:r>
              <a:rPr lang="en-IN" sz="1800" baseline="-25000" dirty="0">
                <a:latin typeface="Times New Roman" panose="02020603050405020304" pitchFamily="18" charset="0"/>
                <a:cs typeface="Times New Roman" panose="02020603050405020304" pitchFamily="18" charset="0"/>
              </a:rPr>
              <a:t>L </a:t>
            </a:r>
            <a:r>
              <a:rPr lang="en-IN" sz="1800" dirty="0">
                <a:latin typeface="Times New Roman" panose="02020603050405020304" pitchFamily="18" charset="0"/>
                <a:cs typeface="Times New Roman" panose="02020603050405020304" pitchFamily="18" charset="0"/>
              </a:rPr>
              <a:t> → W</a:t>
            </a:r>
            <a:r>
              <a:rPr lang="en-IN" sz="1800" baseline="-25000" dirty="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Monopoly Seller offers (W</a:t>
            </a:r>
            <a:r>
              <a:rPr lang="en-IN" sz="1800" baseline="-25000" dirty="0">
                <a:latin typeface="Times New Roman" panose="02020603050405020304" pitchFamily="18" charset="0"/>
                <a:cs typeface="Times New Roman" panose="02020603050405020304" pitchFamily="18" charset="0"/>
              </a:rPr>
              <a:t>U</a:t>
            </a:r>
            <a:r>
              <a:rPr lang="en-IN" sz="1800" dirty="0">
                <a:latin typeface="Times New Roman" panose="02020603050405020304" pitchFamily="18" charset="0"/>
                <a:cs typeface="Times New Roman" panose="02020603050405020304" pitchFamily="18" charset="0"/>
              </a:rPr>
              <a:t>, L</a:t>
            </a:r>
            <a:r>
              <a:rPr lang="en-IN" sz="1800" baseline="-25000" dirty="0">
                <a:latin typeface="Times New Roman" panose="02020603050405020304" pitchFamily="18" charset="0"/>
                <a:cs typeface="Times New Roman" panose="02020603050405020304" pitchFamily="18" charset="0"/>
              </a:rPr>
              <a:t>U</a:t>
            </a: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MR</a:t>
            </a:r>
            <a:r>
              <a:rPr lang="en-IN" sz="1800" baseline="-25000" dirty="0">
                <a:latin typeface="Times New Roman" panose="02020603050405020304" pitchFamily="18" charset="0"/>
                <a:cs typeface="Times New Roman" panose="02020603050405020304" pitchFamily="18" charset="0"/>
              </a:rPr>
              <a:t>U </a:t>
            </a:r>
            <a:r>
              <a:rPr lang="en-IN" sz="1800" dirty="0">
                <a:latin typeface="Times New Roman" panose="02020603050405020304" pitchFamily="18" charset="0"/>
                <a:cs typeface="Times New Roman" panose="02020603050405020304" pitchFamily="18" charset="0"/>
              </a:rPr>
              <a:t>= MC</a:t>
            </a:r>
            <a:r>
              <a:rPr lang="en-IN" sz="1800" baseline="-25000" dirty="0">
                <a:latin typeface="Times New Roman" panose="02020603050405020304" pitchFamily="18" charset="0"/>
                <a:cs typeface="Times New Roman" panose="02020603050405020304" pitchFamily="18" charset="0"/>
              </a:rPr>
              <a:t>U </a:t>
            </a:r>
            <a:r>
              <a:rPr lang="en-IN" sz="1800" dirty="0">
                <a:latin typeface="Times New Roman" panose="02020603050405020304" pitchFamily="18" charset="0"/>
                <a:cs typeface="Times New Roman" panose="02020603050405020304" pitchFamily="18" charset="0"/>
              </a:rPr>
              <a:t> → L</a:t>
            </a:r>
            <a:r>
              <a:rPr lang="en-IN" sz="1800" baseline="-25000" dirty="0">
                <a:latin typeface="Times New Roman" panose="02020603050405020304" pitchFamily="18" charset="0"/>
                <a:cs typeface="Times New Roman" panose="02020603050405020304" pitchFamily="18" charset="0"/>
              </a:rPr>
              <a:t>U</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From D</a:t>
            </a:r>
            <a:r>
              <a:rPr lang="en-IN" sz="1800" baseline="-25000" dirty="0">
                <a:latin typeface="Times New Roman" panose="02020603050405020304" pitchFamily="18" charset="0"/>
                <a:cs typeface="Times New Roman" panose="02020603050405020304" pitchFamily="18" charset="0"/>
              </a:rPr>
              <a:t>L </a:t>
            </a:r>
            <a:r>
              <a:rPr lang="en-IN" sz="1800" dirty="0">
                <a:latin typeface="Times New Roman" panose="02020603050405020304" pitchFamily="18" charset="0"/>
                <a:cs typeface="Times New Roman" panose="02020603050405020304" pitchFamily="18" charset="0"/>
              </a:rPr>
              <a:t> → W</a:t>
            </a:r>
            <a:r>
              <a:rPr lang="en-IN" sz="1800" baseline="-25000" dirty="0">
                <a:latin typeface="Times New Roman" panose="02020603050405020304" pitchFamily="18" charset="0"/>
                <a:cs typeface="Times New Roman" panose="02020603050405020304" pitchFamily="18" charset="0"/>
              </a:rPr>
              <a:t>U</a:t>
            </a:r>
            <a:r>
              <a:rPr lang="en-IN" sz="1800" dirty="0">
                <a:latin typeface="Times New Roman" panose="02020603050405020304" pitchFamily="18" charset="0"/>
                <a:cs typeface="Times New Roman" panose="02020603050405020304" pitchFamily="18" charset="0"/>
              </a:rPr>
              <a:t> </a:t>
            </a:r>
          </a:p>
          <a:p>
            <a:pPr marL="0" indent="0">
              <a:buNone/>
            </a:pPr>
            <a:r>
              <a:rPr lang="en-IN" sz="1800" dirty="0" err="1">
                <a:latin typeface="Times New Roman" panose="02020603050405020304" pitchFamily="18" charset="0"/>
                <a:cs typeface="Times New Roman" panose="02020603050405020304" pitchFamily="18" charset="0"/>
              </a:rPr>
              <a:t>Eqm</a:t>
            </a:r>
            <a:r>
              <a:rPr lang="en-IN" sz="1800" dirty="0">
                <a:latin typeface="Times New Roman" panose="02020603050405020304" pitchFamily="18" charset="0"/>
                <a:cs typeface="Times New Roman" panose="02020603050405020304" pitchFamily="18" charset="0"/>
              </a:rPr>
              <a:t>: (Wu-Wb), (Lu-Lb)</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b="1" dirty="0">
                <a:solidFill>
                  <a:srgbClr val="FF0000"/>
                </a:solidFill>
                <a:latin typeface="Times New Roman" panose="02020603050405020304" pitchFamily="18" charset="0"/>
                <a:cs typeface="Times New Roman" panose="02020603050405020304" pitchFamily="18" charset="0"/>
              </a:rPr>
              <a:t>Bilateral monopoly gives a range of mutually agreeable wages.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grpSp>
        <p:nvGrpSpPr>
          <p:cNvPr id="5" name="Canvas 249">
            <a:extLst>
              <a:ext uri="{FF2B5EF4-FFF2-40B4-BE49-F238E27FC236}">
                <a16:creationId xmlns:a16="http://schemas.microsoft.com/office/drawing/2014/main" id="{A24DFB2C-F1E6-4DD7-B8E1-94096F93E2E6}"/>
              </a:ext>
            </a:extLst>
          </p:cNvPr>
          <p:cNvGrpSpPr/>
          <p:nvPr/>
        </p:nvGrpSpPr>
        <p:grpSpPr>
          <a:xfrm>
            <a:off x="5186006" y="826426"/>
            <a:ext cx="4928870" cy="5743339"/>
            <a:chOff x="0" y="0"/>
            <a:chExt cx="4472940" cy="5213985"/>
          </a:xfrm>
        </p:grpSpPr>
        <p:sp>
          <p:nvSpPr>
            <p:cNvPr id="6" name="Rectangle 5">
              <a:extLst>
                <a:ext uri="{FF2B5EF4-FFF2-40B4-BE49-F238E27FC236}">
                  <a16:creationId xmlns:a16="http://schemas.microsoft.com/office/drawing/2014/main" id="{90CF431A-B92A-4497-BE9E-EA9CCAC5D8FF}"/>
                </a:ext>
              </a:extLst>
            </p:cNvPr>
            <p:cNvSpPr/>
            <p:nvPr/>
          </p:nvSpPr>
          <p:spPr>
            <a:xfrm>
              <a:off x="0" y="1615440"/>
              <a:ext cx="4472940" cy="3598545"/>
            </a:xfrm>
            <a:prstGeom prst="rect">
              <a:avLst/>
            </a:prstGeom>
            <a:noFill/>
            <a:ln>
              <a:noFill/>
            </a:ln>
          </p:spPr>
        </p:sp>
        <p:sp>
          <p:nvSpPr>
            <p:cNvPr id="7" name="Rectangle 6">
              <a:extLst>
                <a:ext uri="{FF2B5EF4-FFF2-40B4-BE49-F238E27FC236}">
                  <a16:creationId xmlns:a16="http://schemas.microsoft.com/office/drawing/2014/main" id="{737199D3-C0D2-4D5B-8322-B4BDF2C566EB}"/>
                </a:ext>
              </a:extLst>
            </p:cNvPr>
            <p:cNvSpPr>
              <a:spLocks noChangeArrowheads="1"/>
            </p:cNvSpPr>
            <p:nvPr/>
          </p:nvSpPr>
          <p:spPr bwMode="auto">
            <a:xfrm>
              <a:off x="3502660" y="654050"/>
              <a:ext cx="31496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AE= 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17649C6-CF3B-4B57-AFF4-69E8012EBA57}"/>
                </a:ext>
              </a:extLst>
            </p:cNvPr>
            <p:cNvSpPr>
              <a:spLocks noChangeArrowheads="1"/>
            </p:cNvSpPr>
            <p:nvPr/>
          </p:nvSpPr>
          <p:spPr bwMode="auto">
            <a:xfrm>
              <a:off x="3817620" y="716280"/>
              <a:ext cx="37465"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A17BD3C-5319-4658-B75C-EA49E94E59B1}"/>
                </a:ext>
              </a:extLst>
            </p:cNvPr>
            <p:cNvSpPr>
              <a:spLocks noChangeArrowheads="1"/>
            </p:cNvSpPr>
            <p:nvPr/>
          </p:nvSpPr>
          <p:spPr bwMode="auto">
            <a:xfrm>
              <a:off x="3854450" y="654050"/>
              <a:ext cx="698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F360E56F-566C-4C79-9271-77CF8ECD1DBE}"/>
                </a:ext>
              </a:extLst>
            </p:cNvPr>
            <p:cNvSpPr>
              <a:spLocks noChangeArrowheads="1"/>
            </p:cNvSpPr>
            <p:nvPr/>
          </p:nvSpPr>
          <p:spPr bwMode="auto">
            <a:xfrm>
              <a:off x="3924300" y="654050"/>
              <a:ext cx="19431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MC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05279119-2DEA-4E4A-BEA4-0367B5A09D1B}"/>
                </a:ext>
              </a:extLst>
            </p:cNvPr>
            <p:cNvSpPr>
              <a:spLocks noChangeArrowheads="1"/>
            </p:cNvSpPr>
            <p:nvPr/>
          </p:nvSpPr>
          <p:spPr bwMode="auto">
            <a:xfrm>
              <a:off x="4117975" y="716280"/>
              <a:ext cx="46990"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9E0D8705-4F90-4592-8798-A3B556FDB682}"/>
                </a:ext>
              </a:extLst>
            </p:cNvPr>
            <p:cNvSpPr>
              <a:spLocks noChangeArrowheads="1"/>
            </p:cNvSpPr>
            <p:nvPr/>
          </p:nvSpPr>
          <p:spPr bwMode="auto">
            <a:xfrm>
              <a:off x="4163695" y="716280"/>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2E032AC8-9688-463A-B1FB-EE56BF9A16F5}"/>
                </a:ext>
              </a:extLst>
            </p:cNvPr>
            <p:cNvSpPr>
              <a:spLocks noChangeArrowheads="1"/>
            </p:cNvSpPr>
            <p:nvPr/>
          </p:nvSpPr>
          <p:spPr bwMode="auto">
            <a:xfrm>
              <a:off x="3502660" y="937260"/>
              <a:ext cx="31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FB19BF62-F8CE-419A-8F70-69A3DFC9E297}"/>
                </a:ext>
              </a:extLst>
            </p:cNvPr>
            <p:cNvSpPr>
              <a:spLocks noChangeArrowheads="1"/>
            </p:cNvSpPr>
            <p:nvPr/>
          </p:nvSpPr>
          <p:spPr bwMode="auto">
            <a:xfrm>
              <a:off x="635" y="0"/>
              <a:ext cx="349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E742E9D9-EA5D-4B9E-AAAA-E7C771A4DF93}"/>
                </a:ext>
              </a:extLst>
            </p:cNvPr>
            <p:cNvSpPr>
              <a:spLocks noChangeArrowheads="1"/>
            </p:cNvSpPr>
            <p:nvPr/>
          </p:nvSpPr>
          <p:spPr bwMode="auto">
            <a:xfrm>
              <a:off x="35560" y="0"/>
              <a:ext cx="349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D2D78E88-52BE-4125-86F8-651DB439F87C}"/>
                </a:ext>
              </a:extLst>
            </p:cNvPr>
            <p:cNvSpPr>
              <a:spLocks noChangeArrowheads="1"/>
            </p:cNvSpPr>
            <p:nvPr/>
          </p:nvSpPr>
          <p:spPr bwMode="auto">
            <a:xfrm>
              <a:off x="635" y="299720"/>
              <a:ext cx="349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6770B19-0AAA-4BCF-8EE4-F9202C4CC0E9}"/>
                </a:ext>
              </a:extLst>
            </p:cNvPr>
            <p:cNvSpPr>
              <a:spLocks noChangeArrowheads="1"/>
            </p:cNvSpPr>
            <p:nvPr/>
          </p:nvSpPr>
          <p:spPr bwMode="auto">
            <a:xfrm>
              <a:off x="635" y="600710"/>
              <a:ext cx="349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C1EBE1E9-9012-4B1F-995E-546D00326887}"/>
                </a:ext>
              </a:extLst>
            </p:cNvPr>
            <p:cNvSpPr>
              <a:spLocks noChangeArrowheads="1"/>
            </p:cNvSpPr>
            <p:nvPr/>
          </p:nvSpPr>
          <p:spPr bwMode="auto">
            <a:xfrm>
              <a:off x="635" y="899160"/>
              <a:ext cx="31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F2F9BFA1-2E0D-4EAB-8AF7-3204BB22B135}"/>
                </a:ext>
              </a:extLst>
            </p:cNvPr>
            <p:cNvSpPr>
              <a:spLocks noChangeArrowheads="1"/>
            </p:cNvSpPr>
            <p:nvPr/>
          </p:nvSpPr>
          <p:spPr bwMode="auto">
            <a:xfrm>
              <a:off x="503555" y="1183640"/>
              <a:ext cx="31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Line 18">
              <a:extLst>
                <a:ext uri="{FF2B5EF4-FFF2-40B4-BE49-F238E27FC236}">
                  <a16:creationId xmlns:a16="http://schemas.microsoft.com/office/drawing/2014/main" id="{812349A5-2F05-407C-BB3C-DE4F070792B2}"/>
                </a:ext>
              </a:extLst>
            </p:cNvPr>
            <p:cNvCxnSpPr>
              <a:cxnSpLocks noChangeShapeType="1"/>
            </p:cNvCxnSpPr>
            <p:nvPr/>
          </p:nvCxnSpPr>
          <p:spPr bwMode="auto">
            <a:xfrm>
              <a:off x="1242060" y="1323975"/>
              <a:ext cx="0" cy="1635125"/>
            </a:xfrm>
            <a:prstGeom prst="line">
              <a:avLst/>
            </a:prstGeom>
            <a:noFill/>
            <a:ln w="15875"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 name="Line 19">
              <a:extLst>
                <a:ext uri="{FF2B5EF4-FFF2-40B4-BE49-F238E27FC236}">
                  <a16:creationId xmlns:a16="http://schemas.microsoft.com/office/drawing/2014/main" id="{5BC48D84-494D-46A7-8BA4-EEA6B09A35E7}"/>
                </a:ext>
              </a:extLst>
            </p:cNvPr>
            <p:cNvCxnSpPr>
              <a:cxnSpLocks noChangeShapeType="1"/>
            </p:cNvCxnSpPr>
            <p:nvPr/>
          </p:nvCxnSpPr>
          <p:spPr bwMode="auto">
            <a:xfrm>
              <a:off x="419100" y="589915"/>
              <a:ext cx="30480" cy="235394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22" name="Freeform 21">
              <a:extLst>
                <a:ext uri="{FF2B5EF4-FFF2-40B4-BE49-F238E27FC236}">
                  <a16:creationId xmlns:a16="http://schemas.microsoft.com/office/drawing/2014/main" id="{6C11CD61-E8A6-471E-9F6D-97B3383B515E}"/>
                </a:ext>
              </a:extLst>
            </p:cNvPr>
            <p:cNvSpPr>
              <a:spLocks/>
            </p:cNvSpPr>
            <p:nvPr/>
          </p:nvSpPr>
          <p:spPr bwMode="auto">
            <a:xfrm>
              <a:off x="426720" y="748665"/>
              <a:ext cx="3329305" cy="2384425"/>
            </a:xfrm>
            <a:custGeom>
              <a:avLst/>
              <a:gdLst>
                <a:gd name="T0" fmla="*/ 0 w 5243"/>
                <a:gd name="T1" fmla="*/ 0 h 3755"/>
                <a:gd name="T2" fmla="*/ 5243 w 5243"/>
                <a:gd name="T3" fmla="*/ 3755 h 3755"/>
                <a:gd name="T4" fmla="*/ 5243 w 5243"/>
                <a:gd name="T5" fmla="*/ 3755 h 3755"/>
              </a:gdLst>
              <a:ahLst/>
              <a:cxnLst>
                <a:cxn ang="0">
                  <a:pos x="T0" y="T1"/>
                </a:cxn>
                <a:cxn ang="0">
                  <a:pos x="T2" y="T3"/>
                </a:cxn>
                <a:cxn ang="0">
                  <a:pos x="T4" y="T5"/>
                </a:cxn>
              </a:cxnLst>
              <a:rect l="0" t="0" r="r" b="b"/>
              <a:pathLst>
                <a:path w="5243" h="3755">
                  <a:moveTo>
                    <a:pt x="0" y="0"/>
                  </a:moveTo>
                  <a:lnTo>
                    <a:pt x="5243" y="3755"/>
                  </a:lnTo>
                  <a:lnTo>
                    <a:pt x="5243" y="3755"/>
                  </a:lnTo>
                </a:path>
              </a:pathLst>
            </a:custGeom>
            <a:noFill/>
            <a:ln w="12700"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23" name="Line 22">
              <a:extLst>
                <a:ext uri="{FF2B5EF4-FFF2-40B4-BE49-F238E27FC236}">
                  <a16:creationId xmlns:a16="http://schemas.microsoft.com/office/drawing/2014/main" id="{D4C2E480-C4B7-4765-B398-850621C7A8BD}"/>
                </a:ext>
              </a:extLst>
            </p:cNvPr>
            <p:cNvCxnSpPr>
              <a:cxnSpLocks noChangeShapeType="1"/>
            </p:cNvCxnSpPr>
            <p:nvPr/>
          </p:nvCxnSpPr>
          <p:spPr bwMode="auto">
            <a:xfrm>
              <a:off x="426720" y="741045"/>
              <a:ext cx="1911985" cy="2414905"/>
            </a:xfrm>
            <a:prstGeom prst="line">
              <a:avLst/>
            </a:prstGeom>
            <a:noFill/>
            <a:ln w="12700" cap="flat">
              <a:solidFill>
                <a:srgbClr val="2F528F"/>
              </a:solidFill>
              <a:prstDash val="solid"/>
              <a:miter lim="800000"/>
              <a:headEnd/>
              <a:tailEnd/>
            </a:ln>
            <a:extLst>
              <a:ext uri="{909E8E84-426E-40DD-AFC4-6F175D3DCCD1}">
                <a14:hiddenFill xmlns:a14="http://schemas.microsoft.com/office/drawing/2010/main">
                  <a:noFill/>
                </a14:hiddenFill>
              </a:ext>
            </a:extLst>
          </p:spPr>
        </p:cxnSp>
        <p:cxnSp>
          <p:nvCxnSpPr>
            <p:cNvPr id="24" name="Line 23">
              <a:extLst>
                <a:ext uri="{FF2B5EF4-FFF2-40B4-BE49-F238E27FC236}">
                  <a16:creationId xmlns:a16="http://schemas.microsoft.com/office/drawing/2014/main" id="{BC5C535D-25FA-4157-881F-16B7677249F1}"/>
                </a:ext>
              </a:extLst>
            </p:cNvPr>
            <p:cNvCxnSpPr>
              <a:cxnSpLocks noChangeShapeType="1"/>
            </p:cNvCxnSpPr>
            <p:nvPr/>
          </p:nvCxnSpPr>
          <p:spPr bwMode="auto">
            <a:xfrm flipV="1">
              <a:off x="457200" y="150495"/>
              <a:ext cx="1478280" cy="2483485"/>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 name="Line 24">
              <a:extLst>
                <a:ext uri="{FF2B5EF4-FFF2-40B4-BE49-F238E27FC236}">
                  <a16:creationId xmlns:a16="http://schemas.microsoft.com/office/drawing/2014/main" id="{47900956-D6EB-4ED0-BB36-06B9A9943DC4}"/>
                </a:ext>
              </a:extLst>
            </p:cNvPr>
            <p:cNvCxnSpPr>
              <a:cxnSpLocks noChangeShapeType="1"/>
            </p:cNvCxnSpPr>
            <p:nvPr/>
          </p:nvCxnSpPr>
          <p:spPr bwMode="auto">
            <a:xfrm flipV="1">
              <a:off x="449580" y="733425"/>
              <a:ext cx="2955925" cy="1922780"/>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6" name="Line 25">
              <a:extLst>
                <a:ext uri="{FF2B5EF4-FFF2-40B4-BE49-F238E27FC236}">
                  <a16:creationId xmlns:a16="http://schemas.microsoft.com/office/drawing/2014/main" id="{C36B4423-6852-4EF3-BF8F-04D21DBC99A2}"/>
                </a:ext>
              </a:extLst>
            </p:cNvPr>
            <p:cNvCxnSpPr>
              <a:cxnSpLocks noChangeShapeType="1"/>
            </p:cNvCxnSpPr>
            <p:nvPr/>
          </p:nvCxnSpPr>
          <p:spPr bwMode="auto">
            <a:xfrm>
              <a:off x="1432560" y="2005330"/>
              <a:ext cx="0" cy="938530"/>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 name="Line 26">
              <a:extLst>
                <a:ext uri="{FF2B5EF4-FFF2-40B4-BE49-F238E27FC236}">
                  <a16:creationId xmlns:a16="http://schemas.microsoft.com/office/drawing/2014/main" id="{71807DEA-28EF-4CDE-B680-A981EE0AA672}"/>
                </a:ext>
              </a:extLst>
            </p:cNvPr>
            <p:cNvCxnSpPr>
              <a:cxnSpLocks noChangeShapeType="1"/>
            </p:cNvCxnSpPr>
            <p:nvPr/>
          </p:nvCxnSpPr>
          <p:spPr bwMode="auto">
            <a:xfrm flipV="1">
              <a:off x="1432560" y="1452880"/>
              <a:ext cx="0" cy="598170"/>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8" name="Line 27">
              <a:extLst>
                <a:ext uri="{FF2B5EF4-FFF2-40B4-BE49-F238E27FC236}">
                  <a16:creationId xmlns:a16="http://schemas.microsoft.com/office/drawing/2014/main" id="{334CAD5A-4BB0-42B0-A4EC-9554F1C01D50}"/>
                </a:ext>
              </a:extLst>
            </p:cNvPr>
            <p:cNvCxnSpPr>
              <a:cxnSpLocks noChangeShapeType="1"/>
            </p:cNvCxnSpPr>
            <p:nvPr/>
          </p:nvCxnSpPr>
          <p:spPr bwMode="auto">
            <a:xfrm flipH="1">
              <a:off x="411480" y="2141855"/>
              <a:ext cx="830580" cy="22225"/>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 name="Line 28">
              <a:extLst>
                <a:ext uri="{FF2B5EF4-FFF2-40B4-BE49-F238E27FC236}">
                  <a16:creationId xmlns:a16="http://schemas.microsoft.com/office/drawing/2014/main" id="{467AF197-52CE-40B9-A821-D99EA110AE39}"/>
                </a:ext>
              </a:extLst>
            </p:cNvPr>
            <p:cNvCxnSpPr>
              <a:cxnSpLocks noChangeShapeType="1"/>
            </p:cNvCxnSpPr>
            <p:nvPr/>
          </p:nvCxnSpPr>
          <p:spPr bwMode="auto">
            <a:xfrm flipH="1">
              <a:off x="434340" y="1468120"/>
              <a:ext cx="1005840" cy="0"/>
            </a:xfrm>
            <a:prstGeom prst="line">
              <a:avLst/>
            </a:prstGeom>
            <a:noFill/>
            <a:ln w="12700" cap="flat">
              <a:solidFill>
                <a:srgbClr val="4472C4"/>
              </a:solidFill>
              <a:prstDash val="solid"/>
              <a:miter lim="800000"/>
              <a:headEnd/>
              <a:tailEnd/>
            </a:ln>
            <a:extLst>
              <a:ext uri="{909E8E84-426E-40DD-AFC4-6F175D3DCCD1}">
                <a14:hiddenFill xmlns:a14="http://schemas.microsoft.com/office/drawing/2010/main">
                  <a:noFill/>
                </a14:hiddenFill>
              </a:ext>
            </a:extLst>
          </p:spPr>
        </p:cxnSp>
        <p:sp>
          <p:nvSpPr>
            <p:cNvPr id="30" name="Rectangle 29">
              <a:extLst>
                <a:ext uri="{FF2B5EF4-FFF2-40B4-BE49-F238E27FC236}">
                  <a16:creationId xmlns:a16="http://schemas.microsoft.com/office/drawing/2014/main" id="{F1C3115F-651A-41AF-8134-2E9A6C7BD621}"/>
                </a:ext>
              </a:extLst>
            </p:cNvPr>
            <p:cNvSpPr>
              <a:spLocks noChangeArrowheads="1"/>
            </p:cNvSpPr>
            <p:nvPr/>
          </p:nvSpPr>
          <p:spPr bwMode="auto">
            <a:xfrm>
              <a:off x="22860" y="2028190"/>
              <a:ext cx="373380" cy="264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1" name="Rectangle 30">
              <a:extLst>
                <a:ext uri="{FF2B5EF4-FFF2-40B4-BE49-F238E27FC236}">
                  <a16:creationId xmlns:a16="http://schemas.microsoft.com/office/drawing/2014/main" id="{2E2ACFBD-B210-4AAF-AE46-2DE852D6939B}"/>
                </a:ext>
              </a:extLst>
            </p:cNvPr>
            <p:cNvSpPr>
              <a:spLocks noChangeArrowheads="1"/>
            </p:cNvSpPr>
            <p:nvPr/>
          </p:nvSpPr>
          <p:spPr bwMode="auto">
            <a:xfrm>
              <a:off x="119380" y="2077085"/>
              <a:ext cx="12446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C72C2ED3-C0C5-4912-B899-86E9FA73771B}"/>
                </a:ext>
              </a:extLst>
            </p:cNvPr>
            <p:cNvSpPr>
              <a:spLocks noChangeArrowheads="1"/>
            </p:cNvSpPr>
            <p:nvPr/>
          </p:nvSpPr>
          <p:spPr bwMode="auto">
            <a:xfrm>
              <a:off x="244475" y="2139315"/>
              <a:ext cx="46990"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F1EF75EE-8389-4883-A052-B09973E4B86D}"/>
                </a:ext>
              </a:extLst>
            </p:cNvPr>
            <p:cNvSpPr>
              <a:spLocks noChangeArrowheads="1"/>
            </p:cNvSpPr>
            <p:nvPr/>
          </p:nvSpPr>
          <p:spPr bwMode="auto">
            <a:xfrm>
              <a:off x="290195" y="2077085"/>
              <a:ext cx="31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AC9D0E47-5B1C-48EA-906B-ADA3544653E2}"/>
                </a:ext>
              </a:extLst>
            </p:cNvPr>
            <p:cNvSpPr>
              <a:spLocks noChangeArrowheads="1"/>
            </p:cNvSpPr>
            <p:nvPr/>
          </p:nvSpPr>
          <p:spPr bwMode="auto">
            <a:xfrm>
              <a:off x="0" y="1316355"/>
              <a:ext cx="388620" cy="2876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5" name="Rectangle 34">
              <a:extLst>
                <a:ext uri="{FF2B5EF4-FFF2-40B4-BE49-F238E27FC236}">
                  <a16:creationId xmlns:a16="http://schemas.microsoft.com/office/drawing/2014/main" id="{EC13AB9F-0537-402A-9109-395CCBB8671B}"/>
                </a:ext>
              </a:extLst>
            </p:cNvPr>
            <p:cNvSpPr>
              <a:spLocks noChangeArrowheads="1"/>
            </p:cNvSpPr>
            <p:nvPr/>
          </p:nvSpPr>
          <p:spPr bwMode="auto">
            <a:xfrm>
              <a:off x="96520" y="1365250"/>
              <a:ext cx="12446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FDD539E4-04EF-4B11-9DCF-8853DEA194F9}"/>
                </a:ext>
              </a:extLst>
            </p:cNvPr>
            <p:cNvSpPr>
              <a:spLocks noChangeArrowheads="1"/>
            </p:cNvSpPr>
            <p:nvPr/>
          </p:nvSpPr>
          <p:spPr bwMode="auto">
            <a:xfrm>
              <a:off x="221615" y="1428115"/>
              <a:ext cx="57150"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7983C127-3D98-45B8-8281-93EA0BCEF8A6}"/>
                </a:ext>
              </a:extLst>
            </p:cNvPr>
            <p:cNvSpPr>
              <a:spLocks noChangeArrowheads="1"/>
            </p:cNvSpPr>
            <p:nvPr/>
          </p:nvSpPr>
          <p:spPr bwMode="auto">
            <a:xfrm>
              <a:off x="278130" y="1428115"/>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9CB9F95D-0F2F-4A17-9432-AACD8A68E899}"/>
                </a:ext>
              </a:extLst>
            </p:cNvPr>
            <p:cNvSpPr>
              <a:spLocks noChangeArrowheads="1"/>
            </p:cNvSpPr>
            <p:nvPr/>
          </p:nvSpPr>
          <p:spPr bwMode="auto">
            <a:xfrm>
              <a:off x="1988820" y="6985"/>
              <a:ext cx="410845" cy="310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9" name="Rectangle 38">
              <a:extLst>
                <a:ext uri="{FF2B5EF4-FFF2-40B4-BE49-F238E27FC236}">
                  <a16:creationId xmlns:a16="http://schemas.microsoft.com/office/drawing/2014/main" id="{2D21B5AC-1C60-47CE-831A-6AF2E64EF0D9}"/>
                </a:ext>
              </a:extLst>
            </p:cNvPr>
            <p:cNvSpPr>
              <a:spLocks noChangeArrowheads="1"/>
            </p:cNvSpPr>
            <p:nvPr/>
          </p:nvSpPr>
          <p:spPr bwMode="auto">
            <a:xfrm>
              <a:off x="2085340" y="55880"/>
              <a:ext cx="12001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CF2E4DC6-F5BE-4E8A-9E0D-0064DD6C9966}"/>
                </a:ext>
              </a:extLst>
            </p:cNvPr>
            <p:cNvSpPr>
              <a:spLocks noChangeArrowheads="1"/>
            </p:cNvSpPr>
            <p:nvPr/>
          </p:nvSpPr>
          <p:spPr bwMode="auto">
            <a:xfrm>
              <a:off x="2205990" y="55880"/>
              <a:ext cx="6858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B3CD3A25-6020-4E06-BDE5-55CB63EE70D1}"/>
                </a:ext>
              </a:extLst>
            </p:cNvPr>
            <p:cNvSpPr>
              <a:spLocks noChangeArrowheads="1"/>
            </p:cNvSpPr>
            <p:nvPr/>
          </p:nvSpPr>
          <p:spPr bwMode="auto">
            <a:xfrm>
              <a:off x="2272665" y="55880"/>
              <a:ext cx="31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4805ED89-E0D6-41D7-81EC-90D79BD5CF9C}"/>
                </a:ext>
              </a:extLst>
            </p:cNvPr>
            <p:cNvSpPr>
              <a:spLocks noChangeArrowheads="1"/>
            </p:cNvSpPr>
            <p:nvPr/>
          </p:nvSpPr>
          <p:spPr bwMode="auto">
            <a:xfrm>
              <a:off x="3405505" y="2520315"/>
              <a:ext cx="792480"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43" name="Rectangle 42">
              <a:extLst>
                <a:ext uri="{FF2B5EF4-FFF2-40B4-BE49-F238E27FC236}">
                  <a16:creationId xmlns:a16="http://schemas.microsoft.com/office/drawing/2014/main" id="{AE9D90E5-9173-42DD-82DD-2A3876BFE421}"/>
                </a:ext>
              </a:extLst>
            </p:cNvPr>
            <p:cNvSpPr>
              <a:spLocks noChangeArrowheads="1"/>
            </p:cNvSpPr>
            <p:nvPr/>
          </p:nvSpPr>
          <p:spPr bwMode="auto">
            <a:xfrm>
              <a:off x="3502660" y="2569210"/>
              <a:ext cx="26797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MRP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43">
              <a:extLst>
                <a:ext uri="{FF2B5EF4-FFF2-40B4-BE49-F238E27FC236}">
                  <a16:creationId xmlns:a16="http://schemas.microsoft.com/office/drawing/2014/main" id="{7B486F8C-DD16-4FA1-9DB8-E372B8C9AC0B}"/>
                </a:ext>
              </a:extLst>
            </p:cNvPr>
            <p:cNvSpPr>
              <a:spLocks noChangeArrowheads="1"/>
            </p:cNvSpPr>
            <p:nvPr/>
          </p:nvSpPr>
          <p:spPr bwMode="auto">
            <a:xfrm>
              <a:off x="3772535" y="2631440"/>
              <a:ext cx="37465"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62DC2E2E-AA07-4205-B4A2-626BE407382B}"/>
                </a:ext>
              </a:extLst>
            </p:cNvPr>
            <p:cNvSpPr>
              <a:spLocks noChangeArrowheads="1"/>
            </p:cNvSpPr>
            <p:nvPr/>
          </p:nvSpPr>
          <p:spPr bwMode="auto">
            <a:xfrm>
              <a:off x="3808730" y="2569210"/>
              <a:ext cx="1555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Rectangle 45">
              <a:extLst>
                <a:ext uri="{FF2B5EF4-FFF2-40B4-BE49-F238E27FC236}">
                  <a16:creationId xmlns:a16="http://schemas.microsoft.com/office/drawing/2014/main" id="{951033E5-7827-4D02-8D24-B9D9E37BC763}"/>
                </a:ext>
              </a:extLst>
            </p:cNvPr>
            <p:cNvSpPr>
              <a:spLocks noChangeArrowheads="1"/>
            </p:cNvSpPr>
            <p:nvPr/>
          </p:nvSpPr>
          <p:spPr bwMode="auto">
            <a:xfrm>
              <a:off x="3964305" y="2631440"/>
              <a:ext cx="37465"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B1A3686C-EB4B-4B3B-8569-E619D2DBED64}"/>
                </a:ext>
              </a:extLst>
            </p:cNvPr>
            <p:cNvSpPr>
              <a:spLocks noChangeArrowheads="1"/>
            </p:cNvSpPr>
            <p:nvPr/>
          </p:nvSpPr>
          <p:spPr bwMode="auto">
            <a:xfrm>
              <a:off x="4000500" y="2631440"/>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3AFC0D4D-3F12-4D82-835C-AF98282C450D}"/>
                </a:ext>
              </a:extLst>
            </p:cNvPr>
            <p:cNvSpPr>
              <a:spLocks noChangeArrowheads="1"/>
            </p:cNvSpPr>
            <p:nvPr/>
          </p:nvSpPr>
          <p:spPr bwMode="auto">
            <a:xfrm>
              <a:off x="2194560" y="3201670"/>
              <a:ext cx="502285" cy="2495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49" name="Rectangle 48">
              <a:extLst>
                <a:ext uri="{FF2B5EF4-FFF2-40B4-BE49-F238E27FC236}">
                  <a16:creationId xmlns:a16="http://schemas.microsoft.com/office/drawing/2014/main" id="{DE99C6BF-172B-4102-86F8-10CCD7979724}"/>
                </a:ext>
              </a:extLst>
            </p:cNvPr>
            <p:cNvSpPr>
              <a:spLocks noChangeArrowheads="1"/>
            </p:cNvSpPr>
            <p:nvPr/>
          </p:nvSpPr>
          <p:spPr bwMode="auto">
            <a:xfrm>
              <a:off x="2291080" y="3250565"/>
              <a:ext cx="19558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MR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9AEB5134-0EF1-46AC-A8BE-A7599C9B7E61}"/>
                </a:ext>
              </a:extLst>
            </p:cNvPr>
            <p:cNvSpPr>
              <a:spLocks noChangeArrowheads="1"/>
            </p:cNvSpPr>
            <p:nvPr/>
          </p:nvSpPr>
          <p:spPr bwMode="auto">
            <a:xfrm>
              <a:off x="2487295" y="3312795"/>
              <a:ext cx="57150"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FF1B5220-B6E9-4076-8CFC-D5B689E0C96F}"/>
                </a:ext>
              </a:extLst>
            </p:cNvPr>
            <p:cNvSpPr>
              <a:spLocks noChangeArrowheads="1"/>
            </p:cNvSpPr>
            <p:nvPr/>
          </p:nvSpPr>
          <p:spPr bwMode="auto">
            <a:xfrm>
              <a:off x="2543810" y="3312795"/>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Rectangle 51">
              <a:extLst>
                <a:ext uri="{FF2B5EF4-FFF2-40B4-BE49-F238E27FC236}">
                  <a16:creationId xmlns:a16="http://schemas.microsoft.com/office/drawing/2014/main" id="{1382D3C6-DCDD-4BCB-8F0B-10949E3E8BF7}"/>
                </a:ext>
              </a:extLst>
            </p:cNvPr>
            <p:cNvSpPr>
              <a:spLocks noChangeArrowheads="1"/>
            </p:cNvSpPr>
            <p:nvPr/>
          </p:nvSpPr>
          <p:spPr bwMode="auto">
            <a:xfrm>
              <a:off x="1021080" y="2943860"/>
              <a:ext cx="312420" cy="272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53" name="Rectangle 52">
              <a:extLst>
                <a:ext uri="{FF2B5EF4-FFF2-40B4-BE49-F238E27FC236}">
                  <a16:creationId xmlns:a16="http://schemas.microsoft.com/office/drawing/2014/main" id="{223B17E9-F3B3-43C5-B0BB-8BCD442F0293}"/>
                </a:ext>
              </a:extLst>
            </p:cNvPr>
            <p:cNvSpPr>
              <a:spLocks noChangeArrowheads="1"/>
            </p:cNvSpPr>
            <p:nvPr/>
          </p:nvSpPr>
          <p:spPr bwMode="auto">
            <a:xfrm>
              <a:off x="1117600" y="2993390"/>
              <a:ext cx="5905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0E175216-A9E3-400E-B9D8-B3D8C33C9CD2}"/>
                </a:ext>
              </a:extLst>
            </p:cNvPr>
            <p:cNvSpPr>
              <a:spLocks noChangeArrowheads="1"/>
            </p:cNvSpPr>
            <p:nvPr/>
          </p:nvSpPr>
          <p:spPr bwMode="auto">
            <a:xfrm>
              <a:off x="1177290" y="3055620"/>
              <a:ext cx="48895"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id="{FADF599A-D74B-45EA-802F-22792A2FAF35}"/>
                </a:ext>
              </a:extLst>
            </p:cNvPr>
            <p:cNvSpPr>
              <a:spLocks noChangeArrowheads="1"/>
            </p:cNvSpPr>
            <p:nvPr/>
          </p:nvSpPr>
          <p:spPr bwMode="auto">
            <a:xfrm>
              <a:off x="1224280" y="3055620"/>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Rectangle 55">
              <a:extLst>
                <a:ext uri="{FF2B5EF4-FFF2-40B4-BE49-F238E27FC236}">
                  <a16:creationId xmlns:a16="http://schemas.microsoft.com/office/drawing/2014/main" id="{CA66ADCA-29DE-418F-8152-5526CB26C221}"/>
                </a:ext>
              </a:extLst>
            </p:cNvPr>
            <p:cNvSpPr>
              <a:spLocks noChangeArrowheads="1"/>
            </p:cNvSpPr>
            <p:nvPr/>
          </p:nvSpPr>
          <p:spPr bwMode="auto">
            <a:xfrm>
              <a:off x="1257300" y="2966720"/>
              <a:ext cx="335280"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57" name="Rectangle 56">
              <a:extLst>
                <a:ext uri="{FF2B5EF4-FFF2-40B4-BE49-F238E27FC236}">
                  <a16:creationId xmlns:a16="http://schemas.microsoft.com/office/drawing/2014/main" id="{0E582A25-D553-4315-BD64-DABBA450E33C}"/>
                </a:ext>
              </a:extLst>
            </p:cNvPr>
            <p:cNvSpPr>
              <a:spLocks noChangeArrowheads="1"/>
            </p:cNvSpPr>
            <p:nvPr/>
          </p:nvSpPr>
          <p:spPr bwMode="auto">
            <a:xfrm>
              <a:off x="1353820" y="3015615"/>
              <a:ext cx="5905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57">
              <a:extLst>
                <a:ext uri="{FF2B5EF4-FFF2-40B4-BE49-F238E27FC236}">
                  <a16:creationId xmlns:a16="http://schemas.microsoft.com/office/drawing/2014/main" id="{EA87AC3F-9508-4AF6-97C4-8F37720E6E9C}"/>
                </a:ext>
              </a:extLst>
            </p:cNvPr>
            <p:cNvSpPr>
              <a:spLocks noChangeArrowheads="1"/>
            </p:cNvSpPr>
            <p:nvPr/>
          </p:nvSpPr>
          <p:spPr bwMode="auto">
            <a:xfrm>
              <a:off x="1413510" y="3077845"/>
              <a:ext cx="57150" cy="21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US" sz="700">
                  <a:solidFill>
                    <a:srgbClr val="000000"/>
                  </a:solidFill>
                  <a:effectLst/>
                  <a:latin typeface="Calibri" panose="020F0502020204030204" pitchFamily="34" charset="0"/>
                  <a:ea typeface="Calibri" panose="020F0502020204030204" pitchFamily="34" charset="0"/>
                  <a:cs typeface="Calibri" panose="020F0502020204030204" pitchFamily="34" charset="0"/>
                </a:rPr>
                <a:t>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Rectangle 58">
              <a:extLst>
                <a:ext uri="{FF2B5EF4-FFF2-40B4-BE49-F238E27FC236}">
                  <a16:creationId xmlns:a16="http://schemas.microsoft.com/office/drawing/2014/main" id="{A8E8BA70-7F53-4034-AF3A-7A57A198FAFC}"/>
                </a:ext>
              </a:extLst>
            </p:cNvPr>
            <p:cNvSpPr>
              <a:spLocks noChangeArrowheads="1"/>
            </p:cNvSpPr>
            <p:nvPr/>
          </p:nvSpPr>
          <p:spPr bwMode="auto">
            <a:xfrm>
              <a:off x="1469390" y="3077845"/>
              <a:ext cx="2032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nSpc>
                  <a:spcPct val="107000"/>
                </a:lnSpc>
                <a:spcAft>
                  <a:spcPts val="800"/>
                </a:spcAft>
              </a:pPr>
              <a:r>
                <a:rPr lang="en-IN" sz="7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0" name="Line 20">
              <a:extLst>
                <a:ext uri="{FF2B5EF4-FFF2-40B4-BE49-F238E27FC236}">
                  <a16:creationId xmlns:a16="http://schemas.microsoft.com/office/drawing/2014/main" id="{0E35A5F2-D5BC-4B8B-966C-59DA8CB6C348}"/>
                </a:ext>
              </a:extLst>
            </p:cNvPr>
            <p:cNvCxnSpPr>
              <a:cxnSpLocks noChangeShapeType="1"/>
            </p:cNvCxnSpPr>
            <p:nvPr/>
          </p:nvCxnSpPr>
          <p:spPr bwMode="auto">
            <a:xfrm>
              <a:off x="457200" y="2936240"/>
              <a:ext cx="3489325" cy="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9169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EC60A-7647-4052-BF2D-D2466EE7B9D2}"/>
              </a:ext>
            </a:extLst>
          </p:cNvPr>
          <p:cNvSpPr txBox="1"/>
          <p:nvPr/>
        </p:nvSpPr>
        <p:spPr>
          <a:xfrm>
            <a:off x="147484" y="472143"/>
            <a:ext cx="11897032"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We will study the following market structure:</a:t>
            </a:r>
          </a:p>
          <a:p>
            <a:endParaRPr lang="en-US" dirty="0"/>
          </a:p>
        </p:txBody>
      </p:sp>
      <p:graphicFrame>
        <p:nvGraphicFramePr>
          <p:cNvPr id="5" name="Table 5">
            <a:extLst>
              <a:ext uri="{FF2B5EF4-FFF2-40B4-BE49-F238E27FC236}">
                <a16:creationId xmlns:a16="http://schemas.microsoft.com/office/drawing/2014/main" id="{17407503-B80E-449E-9793-EE1ADBF18447}"/>
              </a:ext>
            </a:extLst>
          </p:cNvPr>
          <p:cNvGraphicFramePr>
            <a:graphicFrameLocks noGrp="1"/>
          </p:cNvGraphicFramePr>
          <p:nvPr>
            <p:extLst>
              <p:ext uri="{D42A27DB-BD31-4B8C-83A1-F6EECF244321}">
                <p14:modId xmlns:p14="http://schemas.microsoft.com/office/powerpoint/2010/main" val="2554819763"/>
              </p:ext>
            </p:extLst>
          </p:nvPr>
        </p:nvGraphicFramePr>
        <p:xfrm>
          <a:off x="2877704" y="1092530"/>
          <a:ext cx="7123545" cy="3908094"/>
        </p:xfrm>
        <a:graphic>
          <a:graphicData uri="http://schemas.openxmlformats.org/drawingml/2006/table">
            <a:tbl>
              <a:tblPr firstRow="1" bandRow="1">
                <a:tableStyleId>{5940675A-B579-460E-94D1-54222C63F5DA}</a:tableStyleId>
              </a:tblPr>
              <a:tblGrid>
                <a:gridCol w="2291282">
                  <a:extLst>
                    <a:ext uri="{9D8B030D-6E8A-4147-A177-3AD203B41FA5}">
                      <a16:colId xmlns:a16="http://schemas.microsoft.com/office/drawing/2014/main" val="1003785751"/>
                    </a:ext>
                  </a:extLst>
                </a:gridCol>
                <a:gridCol w="2283914">
                  <a:extLst>
                    <a:ext uri="{9D8B030D-6E8A-4147-A177-3AD203B41FA5}">
                      <a16:colId xmlns:a16="http://schemas.microsoft.com/office/drawing/2014/main" val="3272331275"/>
                    </a:ext>
                  </a:extLst>
                </a:gridCol>
                <a:gridCol w="2548349">
                  <a:extLst>
                    <a:ext uri="{9D8B030D-6E8A-4147-A177-3AD203B41FA5}">
                      <a16:colId xmlns:a16="http://schemas.microsoft.com/office/drawing/2014/main" val="3041769023"/>
                    </a:ext>
                  </a:extLst>
                </a:gridCol>
              </a:tblGrid>
              <a:tr h="415876">
                <a:tc gridSpan="2">
                  <a:txBody>
                    <a:bodyPr/>
                    <a:lstStyle/>
                    <a:p>
                      <a:pPr algn="ctr"/>
                      <a:r>
                        <a:rPr lang="en-US" b="1" dirty="0">
                          <a:latin typeface="Arial" panose="020B0604020202020204" pitchFamily="34" charset="0"/>
                          <a:cs typeface="Arial" panose="020B0604020202020204" pitchFamily="34" charset="0"/>
                        </a:rPr>
                        <a:t>Firm</a:t>
                      </a:r>
                    </a:p>
                  </a:txBody>
                  <a:tcPr/>
                </a:tc>
                <a:tc hMerge="1">
                  <a:txBody>
                    <a:bodyPr/>
                    <a:lstStyle/>
                    <a:p>
                      <a:endParaRPr lang="en-US" dirty="0"/>
                    </a:p>
                  </a:txBody>
                  <a:tcPr/>
                </a:tc>
                <a:tc>
                  <a:txBody>
                    <a:bodyPr/>
                    <a:lstStyle/>
                    <a:p>
                      <a:pPr algn="ctr"/>
                      <a:r>
                        <a:rPr lang="en-US" b="1" dirty="0">
                          <a:latin typeface="Arial" panose="020B0604020202020204" pitchFamily="34" charset="0"/>
                          <a:cs typeface="Arial" panose="020B0604020202020204" pitchFamily="34" charset="0"/>
                        </a:rPr>
                        <a:t>Household</a:t>
                      </a:r>
                    </a:p>
                  </a:txBody>
                  <a:tcPr/>
                </a:tc>
                <a:extLst>
                  <a:ext uri="{0D108BD9-81ED-4DB2-BD59-A6C34878D82A}">
                    <a16:rowId xmlns:a16="http://schemas.microsoft.com/office/drawing/2014/main" val="1652476536"/>
                  </a:ext>
                </a:extLst>
              </a:tr>
              <a:tr h="717813">
                <a:tc>
                  <a:txBody>
                    <a:bodyPr/>
                    <a:lstStyle/>
                    <a:p>
                      <a:pPr algn="ctr"/>
                      <a:r>
                        <a:rPr lang="en-US" dirty="0">
                          <a:latin typeface="Arial" panose="020B0604020202020204" pitchFamily="34" charset="0"/>
                          <a:cs typeface="Arial" panose="020B0604020202020204" pitchFamily="34" charset="0"/>
                        </a:rPr>
                        <a:t>Seller in output market</a:t>
                      </a:r>
                    </a:p>
                  </a:txBody>
                  <a:tcPr/>
                </a:tc>
                <a:tc>
                  <a:txBody>
                    <a:bodyPr/>
                    <a:lstStyle/>
                    <a:p>
                      <a:pPr algn="ctr"/>
                      <a:r>
                        <a:rPr lang="en-US" dirty="0"/>
                        <a:t>Buyer in input market</a:t>
                      </a:r>
                    </a:p>
                  </a:txBody>
                  <a:tcPr/>
                </a:tc>
                <a:tc>
                  <a:txBody>
                    <a:bodyPr/>
                    <a:lstStyle/>
                    <a:p>
                      <a:pPr algn="ctr"/>
                      <a:r>
                        <a:rPr lang="en-US" dirty="0"/>
                        <a:t>Seller in </a:t>
                      </a:r>
                      <a:r>
                        <a:rPr lang="en-US" dirty="0" err="1"/>
                        <a:t>labour</a:t>
                      </a:r>
                      <a:r>
                        <a:rPr lang="en-US" dirty="0"/>
                        <a:t> market</a:t>
                      </a:r>
                    </a:p>
                  </a:txBody>
                  <a:tcPr/>
                </a:tc>
                <a:extLst>
                  <a:ext uri="{0D108BD9-81ED-4DB2-BD59-A6C34878D82A}">
                    <a16:rowId xmlns:a16="http://schemas.microsoft.com/office/drawing/2014/main" val="3060050391"/>
                  </a:ext>
                </a:extLst>
              </a:tr>
              <a:tr h="717813">
                <a:tc>
                  <a:txBody>
                    <a:bodyPr/>
                    <a:lstStyle/>
                    <a:p>
                      <a:pPr algn="ctr"/>
                      <a:r>
                        <a:rPr lang="en-US" dirty="0"/>
                        <a:t>Perfectly Competitive (P.C)</a:t>
                      </a:r>
                    </a:p>
                  </a:txBody>
                  <a:tcPr/>
                </a:tc>
                <a:tc>
                  <a:txBody>
                    <a:bodyPr/>
                    <a:lstStyle/>
                    <a:p>
                      <a:pPr algn="ctr"/>
                      <a:r>
                        <a:rPr lang="en-US" dirty="0"/>
                        <a:t>P.C.</a:t>
                      </a:r>
                    </a:p>
                  </a:txBody>
                  <a:tcPr/>
                </a:tc>
                <a:tc>
                  <a:txBody>
                    <a:bodyPr/>
                    <a:lstStyle/>
                    <a:p>
                      <a:pPr algn="ctr"/>
                      <a:r>
                        <a:rPr lang="en-US" dirty="0"/>
                        <a:t>P.C.</a:t>
                      </a:r>
                    </a:p>
                  </a:txBody>
                  <a:tcPr/>
                </a:tc>
                <a:extLst>
                  <a:ext uri="{0D108BD9-81ED-4DB2-BD59-A6C34878D82A}">
                    <a16:rowId xmlns:a16="http://schemas.microsoft.com/office/drawing/2014/main" val="2542866577"/>
                  </a:ext>
                </a:extLst>
              </a:tr>
              <a:tr h="415876">
                <a:tc>
                  <a:txBody>
                    <a:bodyPr/>
                    <a:lstStyle/>
                    <a:p>
                      <a:pPr algn="ctr"/>
                      <a:r>
                        <a:rPr lang="en-US" dirty="0"/>
                        <a:t>P.C.</a:t>
                      </a:r>
                    </a:p>
                  </a:txBody>
                  <a:tcPr/>
                </a:tc>
                <a:tc>
                  <a:txBody>
                    <a:bodyPr/>
                    <a:lstStyle/>
                    <a:p>
                      <a:pPr algn="ctr"/>
                      <a:r>
                        <a:rPr lang="en-US" dirty="0"/>
                        <a:t>P.C.</a:t>
                      </a:r>
                    </a:p>
                  </a:txBody>
                  <a:tcPr/>
                </a:tc>
                <a:tc>
                  <a:txBody>
                    <a:bodyPr/>
                    <a:lstStyle/>
                    <a:p>
                      <a:pPr algn="ctr"/>
                      <a:r>
                        <a:rPr lang="en-US" dirty="0"/>
                        <a:t>Monopoly</a:t>
                      </a:r>
                    </a:p>
                  </a:txBody>
                  <a:tcPr/>
                </a:tc>
                <a:extLst>
                  <a:ext uri="{0D108BD9-81ED-4DB2-BD59-A6C34878D82A}">
                    <a16:rowId xmlns:a16="http://schemas.microsoft.com/office/drawing/2014/main" val="2609047335"/>
                  </a:ext>
                </a:extLst>
              </a:tr>
              <a:tr h="410179">
                <a:tc rowSpan="4">
                  <a:txBody>
                    <a:bodyPr/>
                    <a:lstStyle/>
                    <a:p>
                      <a:pPr algn="ctr"/>
                      <a:r>
                        <a:rPr lang="en-US" dirty="0"/>
                        <a:t>Monopoly</a:t>
                      </a:r>
                    </a:p>
                  </a:txBody>
                  <a:tcPr/>
                </a:tc>
                <a:tc rowSpan="2">
                  <a:txBody>
                    <a:bodyPr/>
                    <a:lstStyle/>
                    <a:p>
                      <a:pPr algn="ctr"/>
                      <a:r>
                        <a:rPr lang="en-US" dirty="0"/>
                        <a:t>P.C.</a:t>
                      </a:r>
                    </a:p>
                  </a:txBody>
                  <a:tcPr>
                    <a:lnB w="12700" cap="flat" cmpd="sng" algn="ctr">
                      <a:solidFill>
                        <a:schemeClr val="tx1"/>
                      </a:solidFill>
                      <a:prstDash val="solid"/>
                      <a:round/>
                      <a:headEnd type="none" w="med" len="med"/>
                      <a:tailEnd type="none" w="med" len="med"/>
                    </a:lnB>
                  </a:tcPr>
                </a:tc>
                <a:tc>
                  <a:txBody>
                    <a:bodyPr/>
                    <a:lstStyle/>
                    <a:p>
                      <a:pPr algn="ctr"/>
                      <a:r>
                        <a:rPr lang="en-US" dirty="0"/>
                        <a:t>P.C.</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606353"/>
                  </a:ext>
                </a:extLst>
              </a:tr>
              <a:tr h="410179">
                <a:tc vMerge="1">
                  <a:txBody>
                    <a:bodyPr/>
                    <a:lstStyle/>
                    <a:p>
                      <a:endParaRPr lang="en-US"/>
                    </a:p>
                  </a:txBody>
                  <a:tcPr/>
                </a:tc>
                <a:tc vMerge="1">
                  <a:txBody>
                    <a:bodyPr/>
                    <a:lstStyle/>
                    <a:p>
                      <a:endParaRPr lang="en-US"/>
                    </a:p>
                  </a:txBody>
                  <a:tcPr/>
                </a:tc>
                <a:tc>
                  <a:txBody>
                    <a:bodyPr/>
                    <a:lstStyle/>
                    <a:p>
                      <a:pPr algn="ctr"/>
                      <a:r>
                        <a:rPr lang="en-US" dirty="0"/>
                        <a:t>Monopoly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610248"/>
                  </a:ext>
                </a:extLst>
              </a:tr>
              <a:tr h="410179">
                <a:tc vMerge="1">
                  <a:txBody>
                    <a:bodyPr/>
                    <a:lstStyle/>
                    <a:p>
                      <a:endParaRPr lang="en-US"/>
                    </a:p>
                  </a:txBody>
                  <a:tcPr/>
                </a:tc>
                <a:tc rowSpan="2">
                  <a:txBody>
                    <a:bodyPr/>
                    <a:lstStyle/>
                    <a:p>
                      <a:pPr algn="ctr"/>
                      <a:r>
                        <a:rPr lang="en-US" dirty="0"/>
                        <a:t>Monopsonist</a:t>
                      </a:r>
                    </a:p>
                  </a:txBody>
                  <a:tcPr>
                    <a:lnT w="12700" cap="flat" cmpd="sng" algn="ctr">
                      <a:solidFill>
                        <a:schemeClr val="tx1"/>
                      </a:solidFill>
                      <a:prstDash val="solid"/>
                      <a:round/>
                      <a:headEnd type="none" w="med" len="med"/>
                      <a:tailEnd type="none" w="med" len="med"/>
                    </a:lnT>
                  </a:tcPr>
                </a:tc>
                <a:tc>
                  <a:txBody>
                    <a:bodyPr/>
                    <a:lstStyle/>
                    <a:p>
                      <a:pPr algn="ctr"/>
                      <a:r>
                        <a:rPr lang="en-US" dirty="0"/>
                        <a:t>P.C.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778686"/>
                  </a:ext>
                </a:extLst>
              </a:tr>
              <a:tr h="410179">
                <a:tc vMerge="1">
                  <a:txBody>
                    <a:bodyPr/>
                    <a:lstStyle/>
                    <a:p>
                      <a:endParaRPr lang="en-US"/>
                    </a:p>
                  </a:txBody>
                  <a:tcPr/>
                </a:tc>
                <a:tc vMerge="1">
                  <a:txBody>
                    <a:bodyPr/>
                    <a:lstStyle/>
                    <a:p>
                      <a:endParaRPr lang="en-US"/>
                    </a:p>
                  </a:txBody>
                  <a:tcPr/>
                </a:tc>
                <a:tc>
                  <a:txBody>
                    <a:bodyPr/>
                    <a:lstStyle/>
                    <a:p>
                      <a:pPr algn="ctr"/>
                      <a:r>
                        <a:rPr lang="en-US" dirty="0"/>
                        <a:t>Monopoly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89339913"/>
                  </a:ext>
                </a:extLst>
              </a:tr>
            </a:tbl>
          </a:graphicData>
        </a:graphic>
      </p:graphicFrame>
    </p:spTree>
    <p:extLst>
      <p:ext uri="{BB962C8B-B14F-4D97-AF65-F5344CB8AC3E}">
        <p14:creationId xmlns:p14="http://schemas.microsoft.com/office/powerpoint/2010/main" val="1960475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1B16-A615-4BD6-8300-BFE9FAF80635}"/>
              </a:ext>
            </a:extLst>
          </p:cNvPr>
          <p:cNvSpPr>
            <a:spLocks noGrp="1"/>
          </p:cNvSpPr>
          <p:nvPr>
            <p:ph type="title"/>
          </p:nvPr>
        </p:nvSpPr>
        <p:spPr>
          <a:xfrm>
            <a:off x="1323163" y="295104"/>
            <a:ext cx="7225414" cy="936945"/>
          </a:xfrm>
        </p:spPr>
        <p:txBody>
          <a:bodyPr>
            <a:normAutofit/>
          </a:bodyPr>
          <a:lstStyle/>
          <a:p>
            <a:r>
              <a:rPr lang="en-IN" b="1" i="1" dirty="0">
                <a:solidFill>
                  <a:srgbClr val="7030A0"/>
                </a:solidFill>
              </a:rPr>
              <a:t>Nash-Bargaining Solution</a:t>
            </a:r>
          </a:p>
        </p:txBody>
      </p:sp>
      <p:sp>
        <p:nvSpPr>
          <p:cNvPr id="5" name="Rectangle 4">
            <a:extLst>
              <a:ext uri="{FF2B5EF4-FFF2-40B4-BE49-F238E27FC236}">
                <a16:creationId xmlns:a16="http://schemas.microsoft.com/office/drawing/2014/main" id="{3C131D53-6E05-4F9C-874A-9C0EE797B3A2}"/>
              </a:ext>
            </a:extLst>
          </p:cNvPr>
          <p:cNvSpPr/>
          <p:nvPr/>
        </p:nvSpPr>
        <p:spPr>
          <a:xfrm>
            <a:off x="932120" y="1584551"/>
            <a:ext cx="9923721" cy="4401205"/>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Where the </a:t>
            </a:r>
            <a:r>
              <a:rPr lang="en-IN" sz="2000" dirty="0" err="1">
                <a:latin typeface="Times New Roman" panose="02020603050405020304" pitchFamily="18" charset="0"/>
                <a:cs typeface="Times New Roman" panose="02020603050405020304" pitchFamily="18" charset="0"/>
              </a:rPr>
              <a:t>eqm</a:t>
            </a:r>
            <a:r>
              <a:rPr lang="en-IN" sz="2000" dirty="0">
                <a:latin typeface="Times New Roman" panose="02020603050405020304" pitchFamily="18" charset="0"/>
                <a:cs typeface="Times New Roman" panose="02020603050405020304" pitchFamily="18" charset="0"/>
              </a:rPr>
              <a:t> will be depends on the bargaining power of the two parties.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TU has unanimous control over its members so that no one accepts a wage below Wu supply of labour falls to zero.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game is repeatedly played the outcome may change. The TU may run out of resource. In next period some workers will supply labour as they don’t get wage. So it depends on the resource of the TU or how patiently the worker members can wait.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firm can make a credible threat of hiring ununionized workers </a:t>
            </a:r>
            <a:r>
              <a:rPr lang="en-IN" sz="2000" dirty="0" err="1">
                <a:latin typeface="Times New Roman" panose="02020603050405020304" pitchFamily="18" charset="0"/>
                <a:cs typeface="Times New Roman" panose="02020603050405020304" pitchFamily="18" charset="0"/>
              </a:rPr>
              <a:t>eqm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soln</a:t>
            </a:r>
            <a:r>
              <a:rPr lang="en-IN" sz="2000" dirty="0">
                <a:latin typeface="Times New Roman" panose="02020603050405020304" pitchFamily="18" charset="0"/>
                <a:cs typeface="Times New Roman" panose="02020603050405020304" pitchFamily="18" charset="0"/>
              </a:rPr>
              <a:t> will be closer to (W</a:t>
            </a:r>
            <a:r>
              <a:rPr lang="en-IN" sz="1600"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L</a:t>
            </a:r>
            <a:r>
              <a:rPr lang="en-IN" sz="1600"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bargaining strengths are equal, the outcome will  be close to the competitive solution (</a:t>
            </a:r>
            <a:r>
              <a:rPr lang="en-IN" sz="2000" dirty="0" err="1">
                <a:latin typeface="Times New Roman" panose="02020603050405020304" pitchFamily="18" charset="0"/>
                <a:cs typeface="Times New Roman" panose="02020603050405020304" pitchFamily="18" charset="0"/>
              </a:rPr>
              <a:t>Wc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Lc</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6891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2"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Rectangle 5"/>
          <p:cNvSpPr>
            <a:spLocks noChangeArrowheads="1"/>
          </p:cNvSpPr>
          <p:nvPr/>
        </p:nvSpPr>
        <p:spPr bwMode="auto">
          <a:xfrm>
            <a:off x="2438399" y="838320"/>
            <a:ext cx="7932821" cy="990479"/>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b="1" dirty="0">
                <a:latin typeface="Arial" panose="020B0604020202020204" pitchFamily="34" charset="0"/>
              </a:rPr>
              <a:t>Wage Discrimination in Unionized and Nonunionized Sectors</a:t>
            </a:r>
          </a:p>
        </p:txBody>
      </p:sp>
      <p:sp>
        <p:nvSpPr>
          <p:cNvPr id="10" name="Rectangle 4"/>
          <p:cNvSpPr>
            <a:spLocks noChangeArrowheads="1"/>
          </p:cNvSpPr>
          <p:nvPr/>
        </p:nvSpPr>
        <p:spPr bwMode="auto">
          <a:xfrm>
            <a:off x="2438399" y="2080437"/>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dirty="0">
                <a:latin typeface="Arial" panose="020B0604020202020204" pitchFamily="34" charset="0"/>
              </a:rPr>
              <a:t>When a monopolistic union raises the wage in the unionized sector of the economy from </a:t>
            </a:r>
            <a:r>
              <a:rPr lang="en-US" altLang="en-US" sz="1600" i="1" dirty="0">
                <a:latin typeface="Times New Roman" panose="02020603050405020304" pitchFamily="18" charset="0"/>
                <a:cs typeface="Times New Roman" panose="02020603050405020304" pitchFamily="18" charset="0"/>
              </a:rPr>
              <a:t>w</a:t>
            </a:r>
            <a:r>
              <a:rPr lang="en-US" altLang="en-US" sz="1400" dirty="0">
                <a:latin typeface="Arial" panose="020B0604020202020204" pitchFamily="34" charset="0"/>
              </a:rPr>
              <a:t>* to </a:t>
            </a:r>
            <a:r>
              <a:rPr lang="en-US" altLang="en-US" sz="1600" i="1" dirty="0" err="1">
                <a:latin typeface="Times New Roman" panose="02020603050405020304" pitchFamily="18" charset="0"/>
                <a:cs typeface="Times New Roman" panose="02020603050405020304" pitchFamily="18" charset="0"/>
              </a:rPr>
              <a:t>w</a:t>
            </a:r>
            <a:r>
              <a:rPr lang="en-US" altLang="en-US" sz="1400" baseline="-25000" dirty="0" err="1">
                <a:latin typeface="Arial" panose="020B0604020202020204" pitchFamily="34" charset="0"/>
              </a:rPr>
              <a:t>U</a:t>
            </a:r>
            <a:r>
              <a:rPr lang="en-US" altLang="en-US" sz="1400" dirty="0">
                <a:latin typeface="Arial" panose="020B0604020202020204" pitchFamily="34" charset="0"/>
              </a:rPr>
              <a:t>, employment in that sector falls, as shown by the movement along the demand curve </a:t>
            </a:r>
            <a:r>
              <a:rPr lang="en-US" altLang="en-US" sz="1400" i="1" dirty="0">
                <a:latin typeface="Arial" panose="020B0604020202020204" pitchFamily="34" charset="0"/>
              </a:rPr>
              <a:t>D</a:t>
            </a:r>
            <a:r>
              <a:rPr lang="en-US" altLang="en-US" sz="1400" baseline="-25000" dirty="0">
                <a:latin typeface="Arial" panose="020B0604020202020204" pitchFamily="34" charset="0"/>
              </a:rPr>
              <a:t>U</a:t>
            </a:r>
            <a:r>
              <a:rPr lang="en-US" altLang="en-US" sz="1400" dirty="0">
                <a:latin typeface="Arial" panose="020B0604020202020204" pitchFamily="34" charset="0"/>
              </a:rPr>
              <a:t>. </a:t>
            </a:r>
          </a:p>
          <a:p>
            <a:pPr eaLnBrk="1" hangingPunct="1">
              <a:spcBef>
                <a:spcPct val="20000"/>
              </a:spcBef>
            </a:pPr>
            <a:endParaRPr lang="en-US" altLang="en-US" sz="900" dirty="0">
              <a:latin typeface="Arial" panose="020B0604020202020204" pitchFamily="34" charset="0"/>
            </a:endParaRPr>
          </a:p>
          <a:p>
            <a:pPr eaLnBrk="1" hangingPunct="1">
              <a:spcBef>
                <a:spcPct val="20000"/>
              </a:spcBef>
            </a:pPr>
            <a:r>
              <a:rPr lang="en-US" altLang="en-US" sz="1400" dirty="0">
                <a:latin typeface="Arial" panose="020B0604020202020204" pitchFamily="34" charset="0"/>
              </a:rPr>
              <a:t>For the total supply of labor, given by </a:t>
            </a:r>
            <a:r>
              <a:rPr lang="en-US" altLang="en-US" sz="1400" i="1" dirty="0">
                <a:latin typeface="Arial" panose="020B0604020202020204" pitchFamily="34" charset="0"/>
              </a:rPr>
              <a:t>S</a:t>
            </a:r>
            <a:r>
              <a:rPr lang="en-US" altLang="en-US" sz="1400" i="1" baseline="-25000" dirty="0">
                <a:latin typeface="Arial" panose="020B0604020202020204" pitchFamily="34" charset="0"/>
              </a:rPr>
              <a:t>L</a:t>
            </a:r>
            <a:r>
              <a:rPr lang="en-US" altLang="en-US" sz="1400" dirty="0">
                <a:latin typeface="Arial" panose="020B0604020202020204" pitchFamily="34" charset="0"/>
              </a:rPr>
              <a:t>, to remain unchanged, the wage in the nonunionized sector must fall from </a:t>
            </a:r>
            <a:r>
              <a:rPr lang="en-US" altLang="en-US" sz="1600" i="1" dirty="0">
                <a:latin typeface="Times New Roman" panose="02020603050405020304" pitchFamily="18" charset="0"/>
                <a:cs typeface="Times New Roman" panose="02020603050405020304" pitchFamily="18" charset="0"/>
              </a:rPr>
              <a:t>w</a:t>
            </a:r>
            <a:r>
              <a:rPr lang="en-US" altLang="en-US" sz="1400" dirty="0">
                <a:latin typeface="Arial" panose="020B0604020202020204" pitchFamily="34" charset="0"/>
              </a:rPr>
              <a:t>* to </a:t>
            </a:r>
            <a:r>
              <a:rPr lang="en-US" altLang="en-US" sz="1600" i="1" dirty="0" err="1">
                <a:latin typeface="Times New Roman" panose="02020603050405020304" pitchFamily="18" charset="0"/>
                <a:cs typeface="Times New Roman" panose="02020603050405020304" pitchFamily="18" charset="0"/>
              </a:rPr>
              <a:t>w</a:t>
            </a:r>
            <a:r>
              <a:rPr lang="en-US" altLang="en-US" sz="1400" baseline="-25000" dirty="0" err="1">
                <a:latin typeface="Arial" panose="020B0604020202020204" pitchFamily="34" charset="0"/>
              </a:rPr>
              <a:t>NU</a:t>
            </a:r>
            <a:r>
              <a:rPr lang="en-US" altLang="en-US" sz="1400" dirty="0">
                <a:latin typeface="Arial" panose="020B0604020202020204" pitchFamily="34" charset="0"/>
              </a:rPr>
              <a:t>, as shown by the movement along the demand curve </a:t>
            </a:r>
            <a:r>
              <a:rPr lang="en-US" altLang="en-US" sz="1400" i="1" dirty="0">
                <a:latin typeface="Arial" panose="020B0604020202020204" pitchFamily="34" charset="0"/>
              </a:rPr>
              <a:t>D</a:t>
            </a:r>
            <a:r>
              <a:rPr lang="en-US" altLang="en-US" sz="1400" baseline="-25000" dirty="0">
                <a:latin typeface="Arial" panose="020B0604020202020204" pitchFamily="34" charset="0"/>
              </a:rPr>
              <a:t>NU</a:t>
            </a:r>
            <a:r>
              <a:rPr lang="en-US" altLang="en-US" sz="1400" dirty="0">
                <a:latin typeface="Arial" panose="020B0604020202020204" pitchFamily="34" charset="0"/>
              </a:rPr>
              <a:t>.</a:t>
            </a:r>
          </a:p>
        </p:txBody>
      </p:sp>
      <p:pic>
        <p:nvPicPr>
          <p:cNvPr id="61442" name="Picture 2" descr="C:\Documents and Settings\Kyle M. Thiel\Desktop\Pindyck_7e\ppts\aparna_ppts\aparna_ppts\ch14\fig14.16\fig14.16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descr="C:\Documents and Settings\Kyle M. Thiel\Desktop\Pindyck_7e\ppts\aparna_ppts\aparna_ppts\ch14\fig14.16\fig14.16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C:\Documents and Settings\Kyle M. Thiel\Desktop\Pindyck_7e\ppts\aparna_ppts\aparna_ppts\ch14\fig14.16\fig14.16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C:\Documents and Settings\Kyle M. Thiel\Desktop\Pindyck_7e\ppts\aparna_ppts\aparna_ppts\ch14\fig14.16\fig14.16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6" descr="C:\Documents and Settings\Kyle M. Thiel\Desktop\Pindyck_7e\ppts\aparna_ppts\aparna_ppts\ch14\fig14.16\fig14.16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C:\Documents and Settings\Kyle M. Thiel\Desktop\Pindyck_7e\ppts\aparna_ppts\aparna_ppts\ch14\fig14.16\fig14.16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C:\Documents and Settings\Kyle M. Thiel\Desktop\Pindyck_7e\ppts\aparna_ppts\aparna_ppts\ch14\fig14.16\fig14.16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C:\Documents and Settings\Kyle M. Thiel\Desktop\Pindyck_7e\ppts\aparna_ppts\aparna_ppts\ch14\fig14.16\fig14.16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10" descr="C:\Documents and Settings\Kyle M. Thiel\Desktop\Pindyck_7e\ppts\aparna_ppts\aparna_ppts\ch14\fig14.16\fig14.16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1" name="Picture 11" descr="C:\Documents and Settings\Kyle M. Thiel\Desktop\Pindyck_7e\ppts\aparna_ppts\aparna_ppts\ch14\fig14.16\fig14.16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2" name="Picture 12" descr="C:\Documents and Settings\Kyle M. Thiel\Desktop\Pindyck_7e\ppts\aparna_ppts\aparna_ppts\ch14\fig14.16\fig14.16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3" name="Picture 13" descr="C:\Documents and Settings\Kyle M. Thiel\Desktop\Pindyck_7e\ppts\aparna_ppts\aparna_ppts\ch14\fig14.16\fig14.16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1828800"/>
            <a:ext cx="441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6A2E7A5-35E3-412E-BEC8-2A8D5FAB5523}"/>
              </a:ext>
            </a:extLst>
          </p:cNvPr>
          <p:cNvSpPr txBox="1"/>
          <p:nvPr/>
        </p:nvSpPr>
        <p:spPr>
          <a:xfrm>
            <a:off x="1933353" y="5156981"/>
            <a:ext cx="4210493" cy="923330"/>
          </a:xfrm>
          <a:prstGeom prst="rect">
            <a:avLst/>
          </a:prstGeom>
          <a:noFill/>
        </p:spPr>
        <p:txBody>
          <a:bodyPr wrap="square" rtlCol="0">
            <a:spAutoFit/>
          </a:bodyPr>
          <a:lstStyle/>
          <a:p>
            <a:r>
              <a:rPr lang="en-IN" dirty="0"/>
              <a:t>Union in one sector leads to lower wage and employment levels of ununionized workers (like informal sector). </a:t>
            </a:r>
          </a:p>
        </p:txBody>
      </p:sp>
    </p:spTree>
    <p:extLst>
      <p:ext uri="{BB962C8B-B14F-4D97-AF65-F5344CB8AC3E}">
        <p14:creationId xmlns:p14="http://schemas.microsoft.com/office/powerpoint/2010/main" val="2045740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4557E-6BB3-4D8E-94DD-3FB0E981157A}"/>
              </a:ext>
            </a:extLst>
          </p:cNvPr>
          <p:cNvSpPr txBox="1"/>
          <p:nvPr/>
        </p:nvSpPr>
        <p:spPr>
          <a:xfrm>
            <a:off x="506674" y="289496"/>
            <a:ext cx="11807301" cy="6278642"/>
          </a:xfrm>
          <a:prstGeom prst="rect">
            <a:avLst/>
          </a:prstGeom>
          <a:noFill/>
        </p:spPr>
        <p:txBody>
          <a:bodyPr wrap="square" rtlCol="0">
            <a:spAutoFit/>
          </a:bodyPr>
          <a:lstStyle/>
          <a:p>
            <a:r>
              <a:rPr lang="en-US" sz="2400" b="1" u="sng" dirty="0">
                <a:solidFill>
                  <a:srgbClr val="FF0000"/>
                </a:solidFill>
                <a:latin typeface="Arial" panose="020B0604020202020204" pitchFamily="34" charset="0"/>
                <a:cs typeface="Arial" panose="020B0604020202020204" pitchFamily="34" charset="0"/>
              </a:rPr>
              <a:t>Economic Rent:</a:t>
            </a:r>
          </a:p>
          <a:p>
            <a:endParaRPr lang="en-US"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Rent is any excess payment towards the factor above its normal return.</a:t>
            </a:r>
          </a:p>
          <a:p>
            <a:r>
              <a:rPr lang="en-US" dirty="0">
                <a:latin typeface="Arial" panose="020B0604020202020204" pitchFamily="34" charset="0"/>
                <a:cs typeface="Arial" panose="020B0604020202020204" pitchFamily="34" charset="0"/>
              </a:rPr>
              <a:t>Economic Rent= (Actual Earning - Transfer Earning)</a:t>
            </a:r>
          </a:p>
          <a:p>
            <a:endParaRPr lang="en-US" i="1" u="sng" dirty="0">
              <a:latin typeface="Arial" panose="020B0604020202020204" pitchFamily="34" charset="0"/>
              <a:cs typeface="Arial" panose="020B0604020202020204" pitchFamily="34" charset="0"/>
            </a:endParaRPr>
          </a:p>
          <a:p>
            <a:r>
              <a:rPr lang="en-US" i="1" u="sng" dirty="0">
                <a:latin typeface="Arial" panose="020B0604020202020204" pitchFamily="34" charset="0"/>
                <a:cs typeface="Arial" panose="020B0604020202020204" pitchFamily="34" charset="0"/>
              </a:rPr>
              <a:t>Remarks:</a:t>
            </a:r>
          </a:p>
          <a:p>
            <a:pPr marL="342900" indent="-342900">
              <a:buAutoNum type="arabicPeriod"/>
            </a:pPr>
            <a:r>
              <a:rPr lang="en-US" dirty="0">
                <a:latin typeface="Arial" panose="020B0604020202020204" pitchFamily="34" charset="0"/>
                <a:cs typeface="Arial" panose="020B0604020202020204" pitchFamily="34" charset="0"/>
              </a:rPr>
              <a:t>Marginal workers at equilibrium does not enjoy any rent.</a:t>
            </a:r>
          </a:p>
          <a:p>
            <a:pPr marL="342900" indent="-342900">
              <a:buAutoNum type="arabicPeriod"/>
            </a:pPr>
            <a:r>
              <a:rPr lang="en-US" dirty="0">
                <a:latin typeface="Arial" panose="020B0604020202020204" pitchFamily="34" charset="0"/>
                <a:cs typeface="Arial" panose="020B0604020202020204" pitchFamily="34" charset="0"/>
              </a:rPr>
              <a:t>Only intra-marginal workers enjoy rent.</a:t>
            </a: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i="1" u="sng" dirty="0">
                <a:solidFill>
                  <a:srgbClr val="00B050"/>
                </a:solidFill>
                <a:latin typeface="Arial" panose="020B0604020202020204" pitchFamily="34" charset="0"/>
                <a:cs typeface="Arial" panose="020B0604020202020204" pitchFamily="34" charset="0"/>
              </a:rPr>
              <a:t>Transfer Earning</a:t>
            </a:r>
            <a:r>
              <a:rPr lang="en-US" b="1" i="1" dirty="0">
                <a:solidFill>
                  <a:srgbClr val="00B05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what an input can at most get from the </a:t>
            </a:r>
            <a:r>
              <a:rPr lang="en-US" i="1" dirty="0">
                <a:solidFill>
                  <a:srgbClr val="00B0F0"/>
                </a:solidFill>
                <a:latin typeface="Arial" panose="020B0604020202020204" pitchFamily="34" charset="0"/>
                <a:cs typeface="Arial" panose="020B0604020202020204" pitchFamily="34" charset="0"/>
              </a:rPr>
              <a:t>next best alternative </a:t>
            </a:r>
            <a:r>
              <a:rPr lang="en-US" dirty="0">
                <a:latin typeface="Arial" panose="020B0604020202020204" pitchFamily="34" charset="0"/>
                <a:cs typeface="Arial" panose="020B0604020202020204" pitchFamily="34" charset="0"/>
              </a:rPr>
              <a:t>employment/job.</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Magnitude of economic rent for the intra-marginal workers will vary inversely with elasticity of supply, </a:t>
            </a:r>
            <a:r>
              <a:rPr lang="en-US" dirty="0" err="1"/>
              <a:t>e</a:t>
            </a:r>
            <a:r>
              <a:rPr lang="en-US" baseline="-25000" dirty="0" err="1"/>
              <a:t>s</a:t>
            </a:r>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DACC1D-91AC-4141-8459-3ED87818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006" y="3979415"/>
            <a:ext cx="4785360" cy="2667000"/>
          </a:xfrm>
          <a:prstGeom prst="rect">
            <a:avLst/>
          </a:prstGeom>
        </p:spPr>
      </p:pic>
    </p:spTree>
    <p:extLst>
      <p:ext uri="{BB962C8B-B14F-4D97-AF65-F5344CB8AC3E}">
        <p14:creationId xmlns:p14="http://schemas.microsoft.com/office/powerpoint/2010/main" val="4253556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370E8-17FC-4E10-86E9-A63C9AB2C483}"/>
              </a:ext>
            </a:extLst>
          </p:cNvPr>
          <p:cNvSpPr txBox="1"/>
          <p:nvPr/>
        </p:nvSpPr>
        <p:spPr>
          <a:xfrm>
            <a:off x="356227" y="934789"/>
            <a:ext cx="3458407" cy="923330"/>
          </a:xfrm>
          <a:prstGeom prst="rect">
            <a:avLst/>
          </a:prstGeom>
          <a:noFill/>
        </p:spPr>
        <p:txBody>
          <a:bodyPr wrap="square" rtlCol="0">
            <a:spAutoFit/>
          </a:bodyPr>
          <a:lstStyle/>
          <a:p>
            <a:r>
              <a:rPr lang="en-US" sz="3600" b="1" u="sng" dirty="0">
                <a:solidFill>
                  <a:srgbClr val="FF0000"/>
                </a:solidFill>
                <a:latin typeface="Arial" panose="020B0604020202020204" pitchFamily="34" charset="0"/>
                <a:cs typeface="Arial" panose="020B0604020202020204" pitchFamily="34" charset="0"/>
              </a:rPr>
              <a:t>Ricardo</a:t>
            </a:r>
            <a:r>
              <a:rPr lang="en-US" sz="3600" b="1"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only land enjoys rent.</a:t>
            </a:r>
          </a:p>
        </p:txBody>
      </p:sp>
      <p:pic>
        <p:nvPicPr>
          <p:cNvPr id="6" name="Picture 5">
            <a:extLst>
              <a:ext uri="{FF2B5EF4-FFF2-40B4-BE49-F238E27FC236}">
                <a16:creationId xmlns:a16="http://schemas.microsoft.com/office/drawing/2014/main" id="{A0D57E3A-D60C-43AF-9072-94D32C5C8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634" y="546885"/>
            <a:ext cx="6949440" cy="2278380"/>
          </a:xfrm>
          <a:prstGeom prst="rect">
            <a:avLst/>
          </a:prstGeom>
        </p:spPr>
      </p:pic>
      <p:sp>
        <p:nvSpPr>
          <p:cNvPr id="7" name="TextBox 6">
            <a:extLst>
              <a:ext uri="{FF2B5EF4-FFF2-40B4-BE49-F238E27FC236}">
                <a16:creationId xmlns:a16="http://schemas.microsoft.com/office/drawing/2014/main" id="{2CC756A1-19D7-4F20-85ED-168D18DF0B07}"/>
              </a:ext>
            </a:extLst>
          </p:cNvPr>
          <p:cNvSpPr txBox="1"/>
          <p:nvPr/>
        </p:nvSpPr>
        <p:spPr>
          <a:xfrm>
            <a:off x="142043" y="3426503"/>
            <a:ext cx="11185865"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Land B is more fertile than Land 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LAC</a:t>
            </a:r>
            <a:r>
              <a:rPr lang="en-US" sz="1400"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&gt; LAC</a:t>
            </a:r>
            <a:r>
              <a:rPr lang="en-US" sz="1400"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P=P</a:t>
            </a:r>
            <a:r>
              <a:rPr lang="en-US" sz="14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only Land A can be cultivated. When population grows, demand increases, price rises to P</a:t>
            </a:r>
            <a:r>
              <a:rPr lang="en-US" sz="14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When Land B can be brought into cultivation.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P=P</a:t>
            </a:r>
            <a:r>
              <a:rPr lang="en-US" sz="14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Land A enjoys rent.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rent is </a:t>
            </a:r>
            <a:r>
              <a:rPr lang="en-US" b="1" i="1" dirty="0">
                <a:latin typeface="Arial" panose="020B0604020202020204" pitchFamily="34" charset="0"/>
                <a:cs typeface="Arial" panose="020B0604020202020204" pitchFamily="34" charset="0"/>
              </a:rPr>
              <a:t>scarcity rent</a:t>
            </a:r>
            <a:r>
              <a:rPr lang="en-US" dirty="0">
                <a:latin typeface="Arial" panose="020B0604020202020204" pitchFamily="34" charset="0"/>
                <a:cs typeface="Arial" panose="020B0604020202020204" pitchFamily="34" charset="0"/>
              </a:rPr>
              <a:t>.</a:t>
            </a:r>
            <a:endParaRPr lang="en-US" dirty="0"/>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537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FE6E1-18D5-4936-852B-948C0D1CC996}"/>
              </a:ext>
            </a:extLst>
          </p:cNvPr>
          <p:cNvSpPr txBox="1"/>
          <p:nvPr/>
        </p:nvSpPr>
        <p:spPr>
          <a:xfrm>
            <a:off x="464829" y="880691"/>
            <a:ext cx="2978457" cy="584775"/>
          </a:xfrm>
          <a:prstGeom prst="rect">
            <a:avLst/>
          </a:prstGeom>
          <a:noFill/>
        </p:spPr>
        <p:txBody>
          <a:bodyPr wrap="square" rtlCol="0">
            <a:spAutoFit/>
          </a:bodyPr>
          <a:lstStyle/>
          <a:p>
            <a:r>
              <a:rPr lang="en-US" sz="3200" b="1" u="sng" dirty="0">
                <a:solidFill>
                  <a:srgbClr val="FF0000"/>
                </a:solidFill>
                <a:latin typeface="Arial" panose="020B0604020202020204" pitchFamily="34" charset="0"/>
                <a:cs typeface="Arial" panose="020B0604020202020204" pitchFamily="34" charset="0"/>
              </a:rPr>
              <a:t>Marshall:</a:t>
            </a:r>
          </a:p>
        </p:txBody>
      </p:sp>
      <p:pic>
        <p:nvPicPr>
          <p:cNvPr id="6" name="Picture 5">
            <a:extLst>
              <a:ext uri="{FF2B5EF4-FFF2-40B4-BE49-F238E27FC236}">
                <a16:creationId xmlns:a16="http://schemas.microsoft.com/office/drawing/2014/main" id="{E7A0CAC9-B8EB-4472-B5A7-B8D1A8454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816" y="635662"/>
            <a:ext cx="3710940" cy="2385060"/>
          </a:xfrm>
          <a:prstGeom prst="rect">
            <a:avLst/>
          </a:prstGeom>
        </p:spPr>
      </p:pic>
      <p:sp>
        <p:nvSpPr>
          <p:cNvPr id="7" name="TextBox 6">
            <a:extLst>
              <a:ext uri="{FF2B5EF4-FFF2-40B4-BE49-F238E27FC236}">
                <a16:creationId xmlns:a16="http://schemas.microsoft.com/office/drawing/2014/main" id="{3FF3FF10-2582-4595-9BBF-C82A3C8CF4DB}"/>
              </a:ext>
            </a:extLst>
          </p:cNvPr>
          <p:cNvSpPr txBox="1"/>
          <p:nvPr/>
        </p:nvSpPr>
        <p:spPr>
          <a:xfrm>
            <a:off x="250518" y="2887682"/>
            <a:ext cx="9293532"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When Ls is perfectly elastic (huge unemployment); rent=0.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Market period- short pd such that supply cannot change.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rent is called </a:t>
            </a:r>
            <a:r>
              <a:rPr lang="en-US" b="1" i="1" dirty="0">
                <a:solidFill>
                  <a:srgbClr val="7030A0"/>
                </a:solidFill>
                <a:latin typeface="Arial" panose="020B0604020202020204" pitchFamily="34" charset="0"/>
                <a:cs typeface="Arial" panose="020B0604020202020204" pitchFamily="34" charset="0"/>
              </a:rPr>
              <a:t>Quasi-rent</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(Arising due to temporary scarcity).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Elasticity of supply depends on: time, skill/specific use of input.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Distinction between rent and profit- Rent goes to input, profit goes to producer.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competitive market, Profit = 0, but rent &gt; 0</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990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8776F5-804B-467B-BD5C-A313389DC5B3}"/>
              </a:ext>
            </a:extLst>
          </p:cNvPr>
          <p:cNvSpPr txBox="1"/>
          <p:nvPr/>
        </p:nvSpPr>
        <p:spPr>
          <a:xfrm>
            <a:off x="176981" y="294968"/>
            <a:ext cx="11867535" cy="6740307"/>
          </a:xfrm>
          <a:prstGeom prst="rect">
            <a:avLst/>
          </a:prstGeom>
          <a:noFill/>
        </p:spPr>
        <p:txBody>
          <a:bodyPr wrap="square" rtlCol="0">
            <a:spAutoFit/>
          </a:bodyPr>
          <a:lstStyle/>
          <a:p>
            <a:pPr algn="ctr"/>
            <a:r>
              <a:rPr lang="en-US" b="1" u="sng" dirty="0">
                <a:solidFill>
                  <a:srgbClr val="FF0000"/>
                </a:solidFill>
                <a:latin typeface="Arial" panose="020B0604020202020204" pitchFamily="34" charset="0"/>
                <a:cs typeface="Arial" panose="020B0604020202020204" pitchFamily="34" charset="0"/>
              </a:rPr>
              <a:t>Perfect Competition</a:t>
            </a:r>
          </a:p>
          <a:p>
            <a:pPr algn="ctr"/>
            <a:endParaRPr lang="en-US" b="1" u="sng" dirty="0">
              <a:latin typeface="Arial" panose="020B0604020202020204" pitchFamily="34" charset="0"/>
              <a:cs typeface="Arial" panose="020B0604020202020204" pitchFamily="34" charset="0"/>
            </a:endParaRPr>
          </a:p>
          <a:p>
            <a:r>
              <a:rPr lang="en-US" dirty="0">
                <a:solidFill>
                  <a:srgbClr val="00B050"/>
                </a:solidFill>
                <a:latin typeface="Arial" panose="020B0604020202020204" pitchFamily="34" charset="0"/>
                <a:cs typeface="Arial" panose="020B0604020202020204" pitchFamily="34" charset="0"/>
              </a:rPr>
              <a:t>Perfectly Competitive markets, MP theory of wages (Marginal Productivity Theory of Factor Prices):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Factors are paid according to their value of MPs i.e. W/P = 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r/P=</a:t>
            </a:r>
            <a:r>
              <a:rPr lang="en-US" dirty="0" err="1">
                <a:latin typeface="Arial" panose="020B0604020202020204" pitchFamily="34" charset="0"/>
                <a:cs typeface="Arial" panose="020B0604020202020204" pitchFamily="34" charset="0"/>
              </a:rPr>
              <a:t>MP</a:t>
            </a:r>
            <a:r>
              <a:rPr lang="en-US" sz="1200" dirty="0" err="1">
                <a:latin typeface="Arial" panose="020B0604020202020204" pitchFamily="34" charset="0"/>
                <a:cs typeface="Arial" panose="020B0604020202020204" pitchFamily="34" charset="0"/>
              </a:rPr>
              <a:t>k</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a Competitive seller the profit maximizing condition is P=MC.</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 MC=W/MP</a:t>
            </a:r>
            <a:r>
              <a:rPr lang="en-US" sz="1100" dirty="0">
                <a:latin typeface="Arial" panose="020B0604020202020204" pitchFamily="34" charset="0"/>
                <a:cs typeface="Arial" panose="020B0604020202020204" pitchFamily="34" charset="0"/>
              </a:rPr>
              <a:t>L </a:t>
            </a:r>
            <a:r>
              <a:rPr lang="en-US" dirty="0">
                <a:latin typeface="Arial" panose="020B0604020202020204" pitchFamily="34" charset="0"/>
                <a:cs typeface="Arial" panose="020B0604020202020204" pitchFamily="34" charset="0"/>
              </a:rPr>
              <a:t>(MC is mirror image of MP</a:t>
            </a:r>
            <a:r>
              <a:rPr lang="en-US" sz="11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P.MP</a:t>
            </a:r>
            <a:r>
              <a:rPr lang="en-US" sz="11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=W          [since P=MC]</a:t>
            </a:r>
          </a:p>
          <a:p>
            <a:r>
              <a:rPr lang="en-US" dirty="0">
                <a:latin typeface="Arial" panose="020B0604020202020204" pitchFamily="34" charset="0"/>
                <a:cs typeface="Arial" panose="020B0604020202020204" pitchFamily="34" charset="0"/>
              </a:rPr>
              <a:t>Or, VMP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=W     [VMP</a:t>
            </a:r>
            <a:r>
              <a:rPr lang="en-US" sz="14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=MR.MP(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VMP</a:t>
            </a:r>
            <a:r>
              <a:rPr lang="en-US" sz="11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is the additional output obtained from the additional unit of L(MPL) multiplied by the additional revenue obtained from the extra unit of output (MR).</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Under Perfect Competition, MR=P.</a:t>
            </a:r>
          </a:p>
          <a:p>
            <a:r>
              <a:rPr lang="en-US" dirty="0">
                <a:latin typeface="Arial" panose="020B0604020202020204" pitchFamily="34" charset="0"/>
                <a:cs typeface="Arial" panose="020B0604020202020204" pitchFamily="34" charset="0"/>
              </a:rPr>
              <a:t>And VMP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=P.MP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Or, W/P =MP</a:t>
            </a:r>
            <a:r>
              <a:rPr lang="en-US" sz="1200" dirty="0">
                <a:latin typeface="Arial" panose="020B0604020202020204" pitchFamily="34" charset="0"/>
                <a:cs typeface="Arial" panose="020B0604020202020204" pitchFamily="34" charset="0"/>
              </a:rPr>
              <a:t>L</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00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C9D1D-7BB3-4486-849A-B992111E974D}"/>
              </a:ext>
            </a:extLst>
          </p:cNvPr>
          <p:cNvSpPr txBox="1"/>
          <p:nvPr/>
        </p:nvSpPr>
        <p:spPr>
          <a:xfrm>
            <a:off x="97654" y="159798"/>
            <a:ext cx="11931589"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only gives the demand side (how much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 a firm will add at the ongoing wage rate).</a:t>
            </a:r>
          </a:p>
          <a:p>
            <a:r>
              <a:rPr lang="en-US" b="1" u="sng" dirty="0">
                <a:latin typeface="Arial" panose="020B0604020202020204" pitchFamily="34" charset="0"/>
                <a:cs typeface="Arial" panose="020B0604020202020204" pitchFamily="34" charset="0"/>
              </a:rPr>
              <a:t>This is not the Equilibrium condition.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Alternative representation: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Firm: buyer of </a:t>
            </a:r>
            <a:r>
              <a:rPr lang="en-US" dirty="0" err="1">
                <a:latin typeface="Arial" panose="020B0604020202020204" pitchFamily="34" charset="0"/>
                <a:cs typeface="Arial" panose="020B0604020202020204" pitchFamily="34" charset="0"/>
              </a:rPr>
              <a:t>labour</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Max R= {P*f(K,L)-WL}</a:t>
            </a:r>
          </a:p>
          <a:p>
            <a:r>
              <a:rPr lang="en-US" dirty="0">
                <a:latin typeface="Arial" panose="020B0604020202020204" pitchFamily="34" charset="0"/>
                <a:cs typeface="Arial" panose="020B0604020202020204" pitchFamily="34" charset="0"/>
              </a:rPr>
              <a:t>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FOC:    </a:t>
            </a:r>
            <a:r>
              <a:rPr lang="en-US" dirty="0" err="1">
                <a:latin typeface="Arial" panose="020B0604020202020204" pitchFamily="34" charset="0"/>
                <a:cs typeface="Arial" panose="020B0604020202020204" pitchFamily="34" charset="0"/>
              </a:rPr>
              <a:t>dR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dL</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or, P*</a:t>
            </a:r>
            <a:r>
              <a:rPr lang="en-US" dirty="0" err="1">
                <a:latin typeface="Arial" panose="020B0604020202020204" pitchFamily="34" charset="0"/>
                <a:cs typeface="Arial" panose="020B0604020202020204" pitchFamily="34" charset="0"/>
              </a:rPr>
              <a:t>f</a:t>
            </a:r>
            <a:r>
              <a:rPr lang="en-US" sz="1200" dirty="0" err="1">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=W</a:t>
            </a:r>
          </a:p>
          <a:p>
            <a:r>
              <a:rPr lang="en-US" dirty="0">
                <a:latin typeface="Arial" panose="020B0604020202020204" pitchFamily="34" charset="0"/>
                <a:cs typeface="Arial" panose="020B0604020202020204" pitchFamily="34" charset="0"/>
              </a:rPr>
              <a:t>         or, VMP</a:t>
            </a:r>
            <a:r>
              <a:rPr lang="en-US" sz="11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=W</a:t>
            </a:r>
          </a:p>
          <a:p>
            <a:r>
              <a:rPr lang="en-US" dirty="0">
                <a:latin typeface="Arial" panose="020B0604020202020204" pitchFamily="34" charset="0"/>
                <a:cs typeface="Arial" panose="020B0604020202020204" pitchFamily="34" charset="0"/>
              </a:rPr>
              <a:t>         or, W/P= </a:t>
            </a:r>
            <a:r>
              <a:rPr lang="en-US" dirty="0" err="1">
                <a:latin typeface="Arial" panose="020B0604020202020204" pitchFamily="34" charset="0"/>
                <a:cs typeface="Arial" panose="020B0604020202020204" pitchFamily="34" charset="0"/>
              </a:rPr>
              <a:t>f</a:t>
            </a:r>
            <a:r>
              <a:rPr lang="en-US" sz="1100" dirty="0" err="1">
                <a:latin typeface="Arial" panose="020B0604020202020204" pitchFamily="34" charset="0"/>
                <a:cs typeface="Arial" panose="020B0604020202020204" pitchFamily="34" charset="0"/>
              </a:rPr>
              <a:t>L</a:t>
            </a:r>
            <a:endParaRPr lang="en-US" sz="11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MRP</a:t>
            </a:r>
            <a:r>
              <a:rPr lang="en-US" sz="11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(or VMP</a:t>
            </a:r>
            <a:r>
              <a:rPr lang="en-US" sz="1200" dirty="0">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tells us how much the firm is willing to pay to an additional unit of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L(d) increases as W falls.</a:t>
            </a:r>
          </a:p>
          <a:p>
            <a:endParaRPr lang="en-US" dirty="0"/>
          </a:p>
        </p:txBody>
      </p:sp>
      <p:pic>
        <p:nvPicPr>
          <p:cNvPr id="7" name="Picture 6">
            <a:extLst>
              <a:ext uri="{FF2B5EF4-FFF2-40B4-BE49-F238E27FC236}">
                <a16:creationId xmlns:a16="http://schemas.microsoft.com/office/drawing/2014/main" id="{912B2C67-C3E4-44F7-8CBB-E82CC32A5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47571"/>
            <a:ext cx="3695700" cy="2918460"/>
          </a:xfrm>
          <a:prstGeom prst="rect">
            <a:avLst/>
          </a:prstGeom>
        </p:spPr>
      </p:pic>
    </p:spTree>
    <p:extLst>
      <p:ext uri="{BB962C8B-B14F-4D97-AF65-F5344CB8AC3E}">
        <p14:creationId xmlns:p14="http://schemas.microsoft.com/office/powerpoint/2010/main" val="352691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7187"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553200" cy="3810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Only One Input Is Variable</a:t>
            </a:r>
          </a:p>
        </p:txBody>
      </p:sp>
      <p:sp>
        <p:nvSpPr>
          <p:cNvPr id="9" name="Rectangle 8"/>
          <p:cNvSpPr/>
          <p:nvPr/>
        </p:nvSpPr>
        <p:spPr>
          <a:xfrm>
            <a:off x="2819400" y="1720850"/>
            <a:ext cx="6705600" cy="1327150"/>
          </a:xfrm>
          <a:prstGeom prst="rect">
            <a:avLst/>
          </a:prstGeom>
        </p:spPr>
        <p:txBody>
          <a:bodyPr>
            <a:spAutoFit/>
          </a:bodyPr>
          <a:lstStyle/>
          <a:p>
            <a:pPr>
              <a:defRPr/>
            </a:pPr>
            <a:r>
              <a:rPr lang="en-US" dirty="0">
                <a:latin typeface="+mj-lt"/>
              </a:rPr>
              <a:t>In a competitive output market, a firm will sell all its output at the market price </a:t>
            </a:r>
            <a:r>
              <a:rPr lang="en-US" i="1" dirty="0">
                <a:latin typeface="+mj-lt"/>
              </a:rPr>
              <a:t>P</a:t>
            </a:r>
            <a:r>
              <a:rPr lang="en-US" dirty="0">
                <a:latin typeface="+mj-lt"/>
              </a:rPr>
              <a:t>.</a:t>
            </a:r>
          </a:p>
          <a:p>
            <a:pPr>
              <a:defRPr/>
            </a:pPr>
            <a:endParaRPr lang="en-US" sz="900" dirty="0">
              <a:latin typeface="+mj-lt"/>
            </a:endParaRPr>
          </a:p>
          <a:p>
            <a:pPr>
              <a:defRPr/>
            </a:pPr>
            <a:r>
              <a:rPr lang="en-US" dirty="0">
                <a:latin typeface="+mj-lt"/>
              </a:rPr>
              <a:t>In this case, the marginal revenue product of labor is equal to the marginal product of labor times the price of the product:</a:t>
            </a:r>
          </a:p>
        </p:txBody>
      </p:sp>
      <p:sp>
        <p:nvSpPr>
          <p:cNvPr id="20" name="Rectangle 5"/>
          <p:cNvSpPr>
            <a:spLocks noChangeArrowheads="1"/>
          </p:cNvSpPr>
          <p:nvPr/>
        </p:nvSpPr>
        <p:spPr bwMode="auto">
          <a:xfrm>
            <a:off x="2228850" y="3505200"/>
            <a:ext cx="35623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Marginal Revenue Product</a:t>
            </a:r>
          </a:p>
        </p:txBody>
      </p:sp>
      <p:sp>
        <p:nvSpPr>
          <p:cNvPr id="22" name="Rectangle 4"/>
          <p:cNvSpPr>
            <a:spLocks noChangeArrowheads="1"/>
          </p:cNvSpPr>
          <p:nvPr/>
        </p:nvSpPr>
        <p:spPr bwMode="auto">
          <a:xfrm>
            <a:off x="2209800" y="3810000"/>
            <a:ext cx="3657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a competitive factor market in which the producer is a price taker, the buyer’s demand for an input is given by the marginal revenue product curve. The MRP curve falls because the marginal product of labor falls as hours of work increase. </a:t>
            </a:r>
          </a:p>
          <a:p>
            <a:pPr eaLnBrk="1" hangingPunct="1">
              <a:spcBef>
                <a:spcPct val="20000"/>
              </a:spcBef>
            </a:pPr>
            <a:r>
              <a:rPr lang="en-US" altLang="en-US" sz="1400">
                <a:latin typeface="Arial" panose="020B0604020202020204" pitchFamily="34" charset="0"/>
              </a:rPr>
              <a:t>When the producer of the product has monopoly power, the demand for the input is also given by the MRP curve. In this case, however, the MRP curve falls because both the marginal product of labor and marginal revenue fall.</a:t>
            </a:r>
          </a:p>
        </p:txBody>
      </p:sp>
      <p:pic>
        <p:nvPicPr>
          <p:cNvPr id="52226" name="Picture 2" descr="C:\Documents and Settings\Kyle M. Thiel\Desktop\Pindyck_7e\ppts\aparna_ppts\aparna_ppts\ch14\fig14.01\fig14.01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3390900"/>
            <a:ext cx="4819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descr="C:\Documents and Settings\Kyle M. Thiel\Desktop\Pindyck_7e\ppts\aparna_ppts\aparna_ppts\ch14\fig14.01\fig14.01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3390900"/>
            <a:ext cx="4819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descr="C:\Documents and Settings\Kyle M. Thiel\Desktop\Pindyck_7e\ppts\aparna_ppts\aparna_ppts\ch14\fig14.01\fig14.01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0" y="3390900"/>
            <a:ext cx="4819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descr="C:\Documents and Settings\Kyle M. Thiel\Desktop\Pindyck_7e\ppts\aparna_ppts\aparna_ppts\ch14\fig14.01\fig14.01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350" y="3390900"/>
            <a:ext cx="4819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descr="C:\Documents and Settings\Kyle M. Thiel\Desktop\Pindyck_7e\ppts\aparna_ppts\aparna_ppts\ch14\fig14.01\fig14.01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8350" y="3390900"/>
            <a:ext cx="4819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90" name="Group 22"/>
          <p:cNvGrpSpPr>
            <a:grpSpLocks/>
          </p:cNvGrpSpPr>
          <p:nvPr/>
        </p:nvGrpSpPr>
        <p:grpSpPr bwMode="auto">
          <a:xfrm>
            <a:off x="5181600" y="3048000"/>
            <a:ext cx="3409950" cy="381000"/>
            <a:chOff x="2328" y="1872"/>
            <a:chExt cx="2148" cy="240"/>
          </a:xfrm>
        </p:grpSpPr>
        <p:sp>
          <p:nvSpPr>
            <p:cNvPr id="18" name="TextBox 17"/>
            <p:cNvSpPr txBox="1"/>
            <p:nvPr/>
          </p:nvSpPr>
          <p:spPr>
            <a:xfrm>
              <a:off x="3996" y="1872"/>
              <a:ext cx="480" cy="213"/>
            </a:xfrm>
            <a:prstGeom prst="rect">
              <a:avLst/>
            </a:prstGeom>
            <a:noFill/>
          </p:spPr>
          <p:txBody>
            <a:bodyPr>
              <a:spAutoFit/>
            </a:bodyPr>
            <a:lstStyle/>
            <a:p>
              <a:pPr>
                <a:defRPr/>
              </a:pPr>
              <a:r>
                <a:rPr lang="en-US" sz="1600" b="1" dirty="0">
                  <a:latin typeface="+mj-lt"/>
                </a:rPr>
                <a:t>(2)</a:t>
              </a:r>
            </a:p>
          </p:txBody>
        </p:sp>
        <p:pic>
          <p:nvPicPr>
            <p:cNvPr id="7189" name="Picture 21" descr="EQ_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8" y="1908"/>
              <a:ext cx="1104" cy="2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657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idx="4294967295"/>
          </p:nvPr>
        </p:nvSpPr>
        <p:spPr>
          <a:xfrm>
            <a:off x="2895600" y="381001"/>
            <a:ext cx="7315200" cy="487363"/>
          </a:xfrm>
        </p:spPr>
        <p:txBody>
          <a:bodyPr/>
          <a:lstStyle/>
          <a:p>
            <a:pPr eaLnBrk="1" hangingPunct="1"/>
            <a:r>
              <a:rPr lang="en-US" altLang="en-US" sz="2000"/>
              <a:t>COMPETITIVE FACTOR MARKETS</a:t>
            </a:r>
          </a:p>
        </p:txBody>
      </p:sp>
      <p:sp>
        <p:nvSpPr>
          <p:cNvPr id="59397"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553200" cy="3810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Only One Input Is Variable</a:t>
            </a:r>
          </a:p>
        </p:txBody>
      </p:sp>
      <p:sp>
        <p:nvSpPr>
          <p:cNvPr id="20" name="Rectangle 5"/>
          <p:cNvSpPr>
            <a:spLocks noChangeArrowheads="1"/>
          </p:cNvSpPr>
          <p:nvPr/>
        </p:nvSpPr>
        <p:spPr bwMode="auto">
          <a:xfrm>
            <a:off x="2228850" y="2514600"/>
            <a:ext cx="32575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806450" indent="-285750" eaLnBrk="0" hangingPunct="0">
              <a:defRPr>
                <a:solidFill>
                  <a:schemeClr val="tx1"/>
                </a:solidFill>
                <a:latin typeface="Palatino" pitchFamily="2" charset="0"/>
              </a:defRPr>
            </a:lvl2pPr>
            <a:lvl3pPr marL="114935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Hiring by a Firm in the Labor Market (with Fixed Capital)</a:t>
            </a:r>
          </a:p>
        </p:txBody>
      </p:sp>
      <p:sp>
        <p:nvSpPr>
          <p:cNvPr id="22" name="Rectangle 4"/>
          <p:cNvSpPr>
            <a:spLocks noChangeArrowheads="1"/>
          </p:cNvSpPr>
          <p:nvPr/>
        </p:nvSpPr>
        <p:spPr bwMode="auto">
          <a:xfrm>
            <a:off x="2209800" y="2971800"/>
            <a:ext cx="3276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sz="1400">
                <a:latin typeface="Arial" panose="020B0604020202020204" pitchFamily="34" charset="0"/>
              </a:rPr>
              <a:t>In a competitive labor market, a firm faces a perfectly elastic supply of labor </a:t>
            </a:r>
            <a:r>
              <a:rPr lang="en-US" altLang="en-US" sz="1400" i="1">
                <a:latin typeface="Arial" panose="020B0604020202020204" pitchFamily="34" charset="0"/>
              </a:rPr>
              <a:t>S</a:t>
            </a:r>
            <a:r>
              <a:rPr lang="en-US" altLang="en-US" sz="1400" i="1" baseline="-25000">
                <a:latin typeface="Arial" panose="020B0604020202020204" pitchFamily="34" charset="0"/>
              </a:rPr>
              <a:t>L</a:t>
            </a:r>
            <a:r>
              <a:rPr lang="en-US" altLang="en-US" sz="1400" i="1">
                <a:latin typeface="Arial" panose="020B0604020202020204" pitchFamily="34" charset="0"/>
              </a:rPr>
              <a:t> </a:t>
            </a:r>
            <a:r>
              <a:rPr lang="en-US" altLang="en-US" sz="1400">
                <a:latin typeface="Arial" panose="020B0604020202020204" pitchFamily="34" charset="0"/>
              </a:rPr>
              <a:t>and can hire as many workers as it wants at a wage rate </a:t>
            </a:r>
            <a:r>
              <a:rPr lang="en-US" altLang="en-US" sz="1400" i="1">
                <a:latin typeface="Arial" panose="020B0604020202020204" pitchFamily="34" charset="0"/>
              </a:rPr>
              <a:t>w</a:t>
            </a:r>
            <a:r>
              <a:rPr lang="en-US" altLang="en-US" sz="1400">
                <a:latin typeface="Arial" panose="020B0604020202020204" pitchFamily="34" charset="0"/>
              </a:rPr>
              <a:t>*. </a:t>
            </a:r>
          </a:p>
          <a:p>
            <a:pPr eaLnBrk="1" hangingPunct="1"/>
            <a:endParaRPr lang="en-US" altLang="en-US" sz="900">
              <a:latin typeface="Arial" panose="020B0604020202020204" pitchFamily="34" charset="0"/>
            </a:endParaRPr>
          </a:p>
          <a:p>
            <a:pPr eaLnBrk="1" hangingPunct="1"/>
            <a:r>
              <a:rPr lang="en-US" altLang="en-US" sz="1400">
                <a:latin typeface="Arial" panose="020B0604020202020204" pitchFamily="34" charset="0"/>
              </a:rPr>
              <a:t>The firm’s demand for labor </a:t>
            </a:r>
            <a:r>
              <a:rPr lang="en-US" altLang="en-US" sz="1400" i="1">
                <a:latin typeface="Arial" panose="020B0604020202020204" pitchFamily="34" charset="0"/>
              </a:rPr>
              <a:t>D</a:t>
            </a:r>
            <a:r>
              <a:rPr lang="en-US" altLang="en-US" sz="1400" i="1" baseline="-25000">
                <a:latin typeface="Arial" panose="020B0604020202020204" pitchFamily="34" charset="0"/>
              </a:rPr>
              <a:t>L</a:t>
            </a:r>
            <a:r>
              <a:rPr lang="en-US" altLang="en-US" sz="1400" i="1">
                <a:latin typeface="Arial" panose="020B0604020202020204" pitchFamily="34" charset="0"/>
              </a:rPr>
              <a:t> </a:t>
            </a:r>
            <a:r>
              <a:rPr lang="en-US" altLang="en-US" sz="1400">
                <a:latin typeface="Arial" panose="020B0604020202020204" pitchFamily="34" charset="0"/>
              </a:rPr>
              <a:t>is given by its marginal revenue product of labor MRP</a:t>
            </a:r>
            <a:r>
              <a:rPr lang="en-US" altLang="en-US" sz="1400" i="1" baseline="-25000">
                <a:latin typeface="Arial" panose="020B0604020202020204" pitchFamily="34" charset="0"/>
              </a:rPr>
              <a:t>L</a:t>
            </a:r>
            <a:r>
              <a:rPr lang="en-US" altLang="en-US" sz="1400">
                <a:latin typeface="Arial" panose="020B0604020202020204" pitchFamily="34" charset="0"/>
              </a:rPr>
              <a:t>. </a:t>
            </a:r>
          </a:p>
          <a:p>
            <a:pPr eaLnBrk="1" hangingPunct="1"/>
            <a:endParaRPr lang="en-US" altLang="en-US" sz="900">
              <a:latin typeface="Arial" panose="020B0604020202020204" pitchFamily="34" charset="0"/>
            </a:endParaRPr>
          </a:p>
          <a:p>
            <a:pPr eaLnBrk="1" hangingPunct="1"/>
            <a:r>
              <a:rPr lang="en-US" altLang="en-US" sz="1400">
                <a:latin typeface="Arial" panose="020B0604020202020204" pitchFamily="34" charset="0"/>
              </a:rPr>
              <a:t>The profit-maximizing firm will hire </a:t>
            </a:r>
            <a:r>
              <a:rPr lang="en-US" altLang="en-US" sz="1400" i="1">
                <a:latin typeface="Arial" panose="020B0604020202020204" pitchFamily="34" charset="0"/>
              </a:rPr>
              <a:t>L</a:t>
            </a:r>
            <a:r>
              <a:rPr lang="en-US" altLang="en-US" sz="1400">
                <a:latin typeface="Arial" panose="020B0604020202020204" pitchFamily="34" charset="0"/>
              </a:rPr>
              <a:t>* units of labor at the point where the marginal revenue product of labor is equal to the wage rate.</a:t>
            </a:r>
          </a:p>
        </p:txBody>
      </p:sp>
      <p:grpSp>
        <p:nvGrpSpPr>
          <p:cNvPr id="59413" name="Group 21"/>
          <p:cNvGrpSpPr>
            <a:grpSpLocks/>
          </p:cNvGrpSpPr>
          <p:nvPr/>
        </p:nvGrpSpPr>
        <p:grpSpPr bwMode="auto">
          <a:xfrm>
            <a:off x="5534026" y="1828800"/>
            <a:ext cx="3000375" cy="381000"/>
            <a:chOff x="2562" y="1872"/>
            <a:chExt cx="1890" cy="240"/>
          </a:xfrm>
        </p:grpSpPr>
        <p:sp>
          <p:nvSpPr>
            <p:cNvPr id="18" name="TextBox 17"/>
            <p:cNvSpPr txBox="1"/>
            <p:nvPr/>
          </p:nvSpPr>
          <p:spPr>
            <a:xfrm>
              <a:off x="3972" y="1872"/>
              <a:ext cx="480" cy="213"/>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sz="1600" b="1" dirty="0">
                  <a:latin typeface="Arial" panose="020B0604020202020204" pitchFamily="34" charset="0"/>
                </a:rPr>
                <a:t>(3)</a:t>
              </a:r>
            </a:p>
          </p:txBody>
        </p:sp>
        <p:pic>
          <p:nvPicPr>
            <p:cNvPr id="59412" name="Picture 20" descr="EQ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 y="1914"/>
              <a:ext cx="636" cy="198"/>
            </a:xfrm>
            <a:prstGeom prst="rect">
              <a:avLst/>
            </a:prstGeom>
            <a:noFill/>
            <a:extLst>
              <a:ext uri="{909E8E84-426E-40DD-AFC4-6F175D3DCCD1}">
                <a14:hiddenFill xmlns:a14="http://schemas.microsoft.com/office/drawing/2010/main">
                  <a:solidFill>
                    <a:srgbClr val="FFFFFF"/>
                  </a:solidFill>
                </a14:hiddenFill>
              </a:ext>
            </a:extLst>
          </p:spPr>
        </p:pic>
      </p:grpSp>
      <p:pic>
        <p:nvPicPr>
          <p:cNvPr id="59414" name="Picture 22"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2133600"/>
            <a:ext cx="49149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9415" name="Picture 23"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2133600"/>
            <a:ext cx="49149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9416" name="Picture 24" descr="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2133600"/>
            <a:ext cx="49149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9417" name="Picture 25"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0" y="2133600"/>
            <a:ext cx="49149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22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2895600" y="381001"/>
            <a:ext cx="7315200" cy="487363"/>
          </a:xfrm>
        </p:spPr>
        <p:txBody>
          <a:bodyPr/>
          <a:lstStyle/>
          <a:p>
            <a:pPr eaLnBrk="1" hangingPunct="1"/>
            <a:r>
              <a:rPr lang="en-US" altLang="en-US" sz="2000"/>
              <a:t>COMPETITIVE FACTOR MARKETS</a:t>
            </a:r>
          </a:p>
        </p:txBody>
      </p:sp>
      <p:sp>
        <p:nvSpPr>
          <p:cNvPr id="8214"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209800" y="1066800"/>
            <a:ext cx="6553200" cy="381000"/>
          </a:xfrm>
          <a:prstGeom prst="rect">
            <a:avLst/>
          </a:prstGeom>
          <a:noFill/>
          <a:ln w="9525">
            <a:noFill/>
            <a:miter lim="800000"/>
            <a:headEnd/>
            <a:tailEnd/>
          </a:ln>
        </p:spPr>
        <p:txBody>
          <a:bodyPr/>
          <a:lstStyle/>
          <a:p>
            <a:pPr indent="4763">
              <a:spcBef>
                <a:spcPct val="20000"/>
              </a:spcBef>
              <a:defRPr/>
            </a:pPr>
            <a:r>
              <a:rPr lang="en-US" sz="2000" kern="0" dirty="0">
                <a:solidFill>
                  <a:srgbClr val="53BE95"/>
                </a:solidFill>
              </a:rPr>
              <a:t>Demand for a Factor Input When Only One Input Is Variable</a:t>
            </a:r>
          </a:p>
        </p:txBody>
      </p:sp>
      <p:sp>
        <p:nvSpPr>
          <p:cNvPr id="20" name="Rectangle 5"/>
          <p:cNvSpPr>
            <a:spLocks noChangeArrowheads="1"/>
          </p:cNvSpPr>
          <p:nvPr/>
        </p:nvSpPr>
        <p:spPr bwMode="auto">
          <a:xfrm>
            <a:off x="2209800" y="2038350"/>
            <a:ext cx="29718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A Shift in the Supply of Labor</a:t>
            </a:r>
          </a:p>
        </p:txBody>
      </p:sp>
      <p:sp>
        <p:nvSpPr>
          <p:cNvPr id="22" name="Rectangle 4"/>
          <p:cNvSpPr>
            <a:spLocks noChangeArrowheads="1"/>
          </p:cNvSpPr>
          <p:nvPr/>
        </p:nvSpPr>
        <p:spPr bwMode="auto">
          <a:xfrm>
            <a:off x="2190750" y="2343150"/>
            <a:ext cx="29146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the supply of labor facing the firms is </a:t>
            </a:r>
            <a:r>
              <a:rPr lang="en-US" altLang="en-US" sz="1400" i="1">
                <a:latin typeface="Arial" panose="020B0604020202020204" pitchFamily="34" charset="0"/>
              </a:rPr>
              <a:t>S</a:t>
            </a:r>
            <a:r>
              <a:rPr lang="en-US" altLang="en-US" sz="1400" baseline="-25000">
                <a:latin typeface="Arial" panose="020B0604020202020204" pitchFamily="34" charset="0"/>
              </a:rPr>
              <a:t>1</a:t>
            </a:r>
            <a:r>
              <a:rPr lang="en-US" altLang="en-US" sz="1400">
                <a:latin typeface="Arial" panose="020B0604020202020204" pitchFamily="34" charset="0"/>
              </a:rPr>
              <a:t>, the firm hires </a:t>
            </a:r>
            <a:r>
              <a:rPr lang="en-US" altLang="en-US" sz="1400" i="1">
                <a:latin typeface="Arial" panose="020B0604020202020204" pitchFamily="34" charset="0"/>
              </a:rPr>
              <a:t>L</a:t>
            </a:r>
            <a:r>
              <a:rPr lang="en-US" altLang="en-US" sz="1400" baseline="-25000">
                <a:latin typeface="Arial" panose="020B0604020202020204" pitchFamily="34" charset="0"/>
              </a:rPr>
              <a:t>1</a:t>
            </a:r>
            <a:r>
              <a:rPr lang="en-US" altLang="en-US" sz="1400">
                <a:latin typeface="Arial" panose="020B0604020202020204" pitchFamily="34" charset="0"/>
              </a:rPr>
              <a:t> units of labor at wage </a:t>
            </a:r>
            <a:r>
              <a:rPr lang="en-US" altLang="en-US" sz="1600" i="1">
                <a:latin typeface="Times New Roman" panose="02020603050405020304" pitchFamily="18" charset="0"/>
                <a:cs typeface="Times New Roman" panose="02020603050405020304" pitchFamily="18" charset="0"/>
              </a:rPr>
              <a:t>w</a:t>
            </a:r>
            <a:r>
              <a:rPr lang="en-US" altLang="en-US" sz="1400" baseline="-25000">
                <a:latin typeface="Arial" panose="020B0604020202020204" pitchFamily="34" charset="0"/>
              </a:rPr>
              <a:t>1</a:t>
            </a:r>
            <a:r>
              <a:rPr lang="en-US" altLang="en-US" sz="1400">
                <a:latin typeface="Arial" panose="020B0604020202020204" pitchFamily="34" charset="0"/>
              </a:rPr>
              <a:t>. </a:t>
            </a:r>
          </a:p>
          <a:p>
            <a:pPr eaLnBrk="1" hangingPunct="1">
              <a:spcBef>
                <a:spcPct val="20000"/>
              </a:spcBef>
            </a:pPr>
            <a:endParaRPr lang="en-US" altLang="en-US" sz="500">
              <a:latin typeface="Arial" panose="020B0604020202020204" pitchFamily="34" charset="0"/>
            </a:endParaRPr>
          </a:p>
          <a:p>
            <a:pPr eaLnBrk="1" hangingPunct="1">
              <a:spcBef>
                <a:spcPct val="20000"/>
              </a:spcBef>
            </a:pPr>
            <a:r>
              <a:rPr lang="en-US" altLang="en-US" sz="1400">
                <a:latin typeface="Arial" panose="020B0604020202020204" pitchFamily="34" charset="0"/>
              </a:rPr>
              <a:t>But when the market wage rate decreases and the supply of labor shifts to </a:t>
            </a:r>
            <a:r>
              <a:rPr lang="en-US" altLang="en-US" sz="1400" i="1">
                <a:latin typeface="Arial" panose="020B0604020202020204" pitchFamily="34" charset="0"/>
              </a:rPr>
              <a:t>S</a:t>
            </a:r>
            <a:r>
              <a:rPr lang="en-US" altLang="en-US" sz="1400" baseline="-25000">
                <a:latin typeface="Arial" panose="020B0604020202020204" pitchFamily="34" charset="0"/>
              </a:rPr>
              <a:t>2</a:t>
            </a:r>
            <a:r>
              <a:rPr lang="en-US" altLang="en-US" sz="1400">
                <a:latin typeface="Arial" panose="020B0604020202020204" pitchFamily="34" charset="0"/>
              </a:rPr>
              <a:t>, the firm maximizes its profit by moving along the demand for labor curve until the new wage rate </a:t>
            </a:r>
            <a:r>
              <a:rPr lang="en-US" altLang="en-US" sz="1600" i="1">
                <a:latin typeface="Times New Roman" panose="02020603050405020304" pitchFamily="18" charset="0"/>
                <a:cs typeface="Times New Roman" panose="02020603050405020304" pitchFamily="18" charset="0"/>
              </a:rPr>
              <a:t>w</a:t>
            </a:r>
            <a:r>
              <a:rPr lang="en-US" altLang="en-US" sz="1400" baseline="-25000">
                <a:latin typeface="Arial" panose="020B0604020202020204" pitchFamily="34" charset="0"/>
              </a:rPr>
              <a:t>2</a:t>
            </a:r>
            <a:r>
              <a:rPr lang="en-US" altLang="en-US" sz="1400">
                <a:latin typeface="Arial" panose="020B0604020202020204" pitchFamily="34" charset="0"/>
              </a:rPr>
              <a:t> is equal to the marginal revenue product of labor. </a:t>
            </a:r>
          </a:p>
          <a:p>
            <a:pPr eaLnBrk="1" hangingPunct="1">
              <a:spcBef>
                <a:spcPct val="20000"/>
              </a:spcBef>
            </a:pPr>
            <a:endParaRPr lang="en-US" altLang="en-US" sz="500">
              <a:latin typeface="Arial" panose="020B0604020202020204" pitchFamily="34" charset="0"/>
            </a:endParaRPr>
          </a:p>
          <a:p>
            <a:pPr eaLnBrk="1" hangingPunct="1">
              <a:spcBef>
                <a:spcPct val="20000"/>
              </a:spcBef>
            </a:pPr>
            <a:r>
              <a:rPr lang="en-US" altLang="en-US" sz="1400">
                <a:latin typeface="Arial" panose="020B0604020202020204" pitchFamily="34" charset="0"/>
              </a:rPr>
              <a:t>As a result, </a:t>
            </a:r>
            <a:r>
              <a:rPr lang="en-US" altLang="en-US" sz="1400" i="1">
                <a:latin typeface="Arial" panose="020B0604020202020204" pitchFamily="34" charset="0"/>
              </a:rPr>
              <a:t>L</a:t>
            </a:r>
            <a:r>
              <a:rPr lang="en-US" altLang="en-US" sz="1400" baseline="-25000">
                <a:latin typeface="Arial" panose="020B0604020202020204" pitchFamily="34" charset="0"/>
              </a:rPr>
              <a:t>2</a:t>
            </a:r>
            <a:r>
              <a:rPr lang="en-US" altLang="en-US" sz="1400">
                <a:latin typeface="Arial" panose="020B0604020202020204" pitchFamily="34" charset="0"/>
              </a:rPr>
              <a:t> units of labor are hired.</a:t>
            </a:r>
          </a:p>
        </p:txBody>
      </p:sp>
      <p:pic>
        <p:nvPicPr>
          <p:cNvPr id="53254" name="Picture 6" descr="C:\Documents and Settings\Kyle M. Thiel\Desktop\Pindyck_7e\ppts\aparna_ppts\aparna_ppts\ch14\fig14.03\fig14.03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7" descr="C:\Documents and Settings\Kyle M. Thiel\Desktop\Pindyck_7e\ppts\aparna_ppts\aparna_ppts\ch14\fig14.03\fig14.03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8" descr="C:\Documents and Settings\Kyle M. Thiel\Desktop\Pindyck_7e\ppts\aparna_ppts\aparna_ppts\ch14\fig14.03\fig14.03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9" descr="C:\Documents and Settings\Kyle M. Thiel\Desktop\Pindyck_7e\ppts\aparna_ppts\aparna_ppts\ch14\fig14.03\fig14.03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C:\Documents and Settings\Kyle M. Thiel\Desktop\Pindyck_7e\ppts\aparna_ppts\aparna_ppts\ch14\fig14.03\fig14.03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1" descr="C:\Documents and Settings\Kyle M. Thiel\Desktop\Pindyck_7e\ppts\aparna_ppts\aparna_ppts\ch14\fig14.03\fig14.03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733550"/>
            <a:ext cx="45148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7"/>
          <p:cNvGrpSpPr>
            <a:grpSpLocks/>
          </p:cNvGrpSpPr>
          <p:nvPr/>
        </p:nvGrpSpPr>
        <p:grpSpPr bwMode="auto">
          <a:xfrm>
            <a:off x="5562600" y="6076950"/>
            <a:ext cx="3886200" cy="400050"/>
            <a:chOff x="4114800" y="5943600"/>
            <a:chExt cx="3886200" cy="400050"/>
          </a:xfrm>
        </p:grpSpPr>
        <p:grpSp>
          <p:nvGrpSpPr>
            <p:cNvPr id="8209" name="Group 23"/>
            <p:cNvGrpSpPr>
              <a:grpSpLocks/>
            </p:cNvGrpSpPr>
            <p:nvPr/>
          </p:nvGrpSpPr>
          <p:grpSpPr bwMode="auto">
            <a:xfrm>
              <a:off x="4114800" y="5943600"/>
              <a:ext cx="3886200" cy="381000"/>
              <a:chOff x="4191000" y="2938046"/>
              <a:chExt cx="3886200" cy="381000"/>
            </a:xfrm>
          </p:grpSpPr>
          <p:sp>
            <p:nvSpPr>
              <p:cNvPr id="18" name="TextBox 17"/>
              <p:cNvSpPr txBox="1"/>
              <p:nvPr/>
            </p:nvSpPr>
            <p:spPr>
              <a:xfrm>
                <a:off x="7315200" y="2938046"/>
                <a:ext cx="762000" cy="338138"/>
              </a:xfrm>
              <a:prstGeom prst="rect">
                <a:avLst/>
              </a:prstGeom>
              <a:noFill/>
            </p:spPr>
            <p:txBody>
              <a:bodyPr>
                <a:spAutoFit/>
              </a:bodyPr>
              <a:lstStyle/>
              <a:p>
                <a:pPr>
                  <a:defRPr/>
                </a:pPr>
                <a:r>
                  <a:rPr lang="en-US" sz="1600" b="1" dirty="0">
                    <a:latin typeface="+mj-lt"/>
                  </a:rPr>
                  <a:t>(4)</a:t>
                </a:r>
              </a:p>
            </p:txBody>
          </p:sp>
          <p:pic>
            <p:nvPicPr>
              <p:cNvPr id="8212" name="Picture 22" descr="EQ_14.3.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3004721"/>
                <a:ext cx="10096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210" name="Picture 36" descr="EQ_14.4.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6019800"/>
              <a:ext cx="1343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Rectangle 38"/>
          <p:cNvSpPr/>
          <p:nvPr/>
        </p:nvSpPr>
        <p:spPr>
          <a:xfrm>
            <a:off x="2286000" y="5435600"/>
            <a:ext cx="7543800" cy="641350"/>
          </a:xfrm>
          <a:prstGeom prst="rect">
            <a:avLst/>
          </a:prstGeom>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a:latin typeface="Arial" panose="020B0604020202020204" pitchFamily="34" charset="0"/>
              </a:rPr>
              <a:t>Recall that MRP</a:t>
            </a:r>
            <a:r>
              <a:rPr lang="en-US" altLang="en-US" i="1" baseline="-25000">
                <a:latin typeface="Arial" panose="020B0604020202020204" pitchFamily="34" charset="0"/>
              </a:rPr>
              <a:t>L</a:t>
            </a:r>
            <a:r>
              <a:rPr lang="en-US" altLang="en-US">
                <a:latin typeface="Arial" panose="020B0604020202020204" pitchFamily="34" charset="0"/>
              </a:rPr>
              <a:t> = (MP</a:t>
            </a:r>
            <a:r>
              <a:rPr lang="en-US" altLang="en-US" i="1" baseline="-25000">
                <a:latin typeface="Arial" panose="020B0604020202020204" pitchFamily="34" charset="0"/>
              </a:rPr>
              <a:t>L</a:t>
            </a:r>
            <a:r>
              <a:rPr lang="en-US" altLang="en-US">
                <a:latin typeface="Arial" panose="020B0604020202020204" pitchFamily="34" charset="0"/>
              </a:rPr>
              <a:t>)(MR) and divide both sides of MRP</a:t>
            </a:r>
            <a:r>
              <a:rPr lang="en-US" altLang="en-US" i="1" baseline="-25000">
                <a:latin typeface="Arial" panose="020B0604020202020204" pitchFamily="34" charset="0"/>
              </a:rPr>
              <a:t>L</a:t>
            </a:r>
            <a:r>
              <a:rPr lang="en-US" altLang="en-US">
                <a:latin typeface="Arial" panose="020B0604020202020204" pitchFamily="34" charset="0"/>
              </a:rPr>
              <a:t> = </a:t>
            </a:r>
            <a:r>
              <a:rPr lang="en-US" altLang="en-US" i="1">
                <a:latin typeface="Arial" panose="020B0604020202020204" pitchFamily="34" charset="0"/>
              </a:rPr>
              <a:t>w</a:t>
            </a:r>
            <a:r>
              <a:rPr lang="en-US" altLang="en-US">
                <a:latin typeface="Arial" panose="020B0604020202020204" pitchFamily="34" charset="0"/>
              </a:rPr>
              <a:t> by the marginal product of labor. Then,</a:t>
            </a:r>
          </a:p>
        </p:txBody>
      </p:sp>
    </p:spTree>
    <p:extLst>
      <p:ext uri="{BB962C8B-B14F-4D97-AF65-F5344CB8AC3E}">
        <p14:creationId xmlns:p14="http://schemas.microsoft.com/office/powerpoint/2010/main" val="301072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92EE3EE4CA244BBB4FDC68BC28200" ma:contentTypeVersion="2" ma:contentTypeDescription="Create a new document." ma:contentTypeScope="" ma:versionID="83b82c38b95a3f68b34d6269b50dbfe8">
  <xsd:schema xmlns:xsd="http://www.w3.org/2001/XMLSchema" xmlns:xs="http://www.w3.org/2001/XMLSchema" xmlns:p="http://schemas.microsoft.com/office/2006/metadata/properties" xmlns:ns2="f8cafe66-d628-4cd4-a4db-db73dd5d200c" targetNamespace="http://schemas.microsoft.com/office/2006/metadata/properties" ma:root="true" ma:fieldsID="9ac5fc33f4590c58760fc378694a39d2" ns2:_="">
    <xsd:import namespace="f8cafe66-d628-4cd4-a4db-db73dd5d20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afe66-d628-4cd4-a4db-db73dd5d2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EBE3DD-0EA3-4B98-BA00-52AF0F1F24B5}"/>
</file>

<file path=customXml/itemProps2.xml><?xml version="1.0" encoding="utf-8"?>
<ds:datastoreItem xmlns:ds="http://schemas.openxmlformats.org/officeDocument/2006/customXml" ds:itemID="{5AB0A7CA-693D-4B32-9878-6506E7C1D12A}"/>
</file>

<file path=customXml/itemProps3.xml><?xml version="1.0" encoding="utf-8"?>
<ds:datastoreItem xmlns:ds="http://schemas.openxmlformats.org/officeDocument/2006/customXml" ds:itemID="{472DD852-E155-43B8-B13A-D0698CC294DD}"/>
</file>

<file path=docProps/app.xml><?xml version="1.0" encoding="utf-8"?>
<Properties xmlns="http://schemas.openxmlformats.org/officeDocument/2006/extended-properties" xmlns:vt="http://schemas.openxmlformats.org/officeDocument/2006/docPropsVTypes">
  <TotalTime>1070</TotalTime>
  <Words>3536</Words>
  <Application>Microsoft Office PowerPoint</Application>
  <PresentationFormat>Widescreen</PresentationFormat>
  <Paragraphs>496</Paragraphs>
  <Slides>44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Palatino</vt:lpstr>
      <vt:lpstr>Times New Roman</vt:lpstr>
      <vt:lpstr>Office Theme</vt:lpstr>
      <vt:lpstr>Equation</vt:lpstr>
      <vt:lpstr>MARKETS FOR FACTOR INPUTS</vt:lpstr>
      <vt:lpstr>PowerPoint Presentation</vt:lpstr>
      <vt:lpstr>COMPETITIVE FACTOR MARKETS</vt:lpstr>
      <vt:lpstr>PowerPoint Presentation</vt:lpstr>
      <vt:lpstr>PowerPoint Presentation</vt:lpstr>
      <vt:lpstr>PowerPoint Presentation</vt:lpstr>
      <vt:lpstr>COMPETITIVE FACTOR MARKETS</vt:lpstr>
      <vt:lpstr>COMPETITIVE FACTOR MARKETS</vt:lpstr>
      <vt:lpstr>COMPETITIVE FACTOR MARKETS</vt:lpstr>
      <vt:lpstr>COMPETITIVE FACTOR MARKETS</vt:lpstr>
      <vt:lpstr>EQUILIBRIUM IN A COMPETITIVE FACTOR MARKET</vt:lpstr>
      <vt:lpstr>COMPETITIVE FACTOR MARKETS</vt:lpstr>
      <vt:lpstr>COMPETITIVE FACTOR MARKETS</vt:lpstr>
      <vt:lpstr>COMPETITIVE FACTOR MARKETS</vt:lpstr>
      <vt:lpstr>COMPETITIVE FACTOR MARKETS</vt:lpstr>
      <vt:lpstr>PowerPoint Presentation</vt:lpstr>
      <vt:lpstr>Work-Leisure choice</vt:lpstr>
      <vt:lpstr>PowerPoint Presentation</vt:lpstr>
      <vt:lpstr>COMPETITIVE FACTOR MARKETS</vt:lpstr>
      <vt:lpstr>PowerPoint Presentation</vt:lpstr>
      <vt:lpstr>Homogeneous economy  </vt:lpstr>
      <vt:lpstr>Heterogeneous economy </vt:lpstr>
      <vt:lpstr>PowerPoint Presentation</vt:lpstr>
      <vt:lpstr>PowerPoint Presentation</vt:lpstr>
      <vt:lpstr>EQUILIBRIUM IN A COMPETITIVE FACTOR MARKET</vt:lpstr>
      <vt:lpstr>Implication </vt:lpstr>
      <vt:lpstr>PowerPoint Presentation</vt:lpstr>
      <vt:lpstr>Refinement by Clark-Wicksteed-Walras: </vt:lpstr>
      <vt:lpstr>PowerPoint Presentation</vt:lpstr>
      <vt:lpstr>FACTOR MARKETS WITH MONOPSONY POWER</vt:lpstr>
      <vt:lpstr>FACTOR MARKETS WITH MONOPSONY POWER</vt:lpstr>
      <vt:lpstr>PowerPoint Presentation</vt:lpstr>
      <vt:lpstr>PowerPoint Presentation</vt:lpstr>
      <vt:lpstr>PowerPoint Presentation</vt:lpstr>
      <vt:lpstr>Case V. Monopoly seller of Input (labour ) e.g. Trade Union  </vt:lpstr>
      <vt:lpstr>3 objectives of TU</vt:lpstr>
      <vt:lpstr>PowerPoint Presentation</vt:lpstr>
      <vt:lpstr>PowerPoint Presentation</vt:lpstr>
      <vt:lpstr>               Case VI BILATERAL MONOPOLY  </vt:lpstr>
      <vt:lpstr>Nash-Bargaining Solution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MARKETS FOR FACTOR INPUTS</dc:title>
  <dc:creator>AA</dc:creator>
  <cp:lastModifiedBy>anwesha</cp:lastModifiedBy>
  <cp:revision>68</cp:revision>
  <dcterms:created xsi:type="dcterms:W3CDTF">2018-12-21T16:22:26Z</dcterms:created>
  <dcterms:modified xsi:type="dcterms:W3CDTF">2022-01-03T15:56:50Z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0x010100EBE92EE3EE4CA244BBB4FDC68BC28200</vt:lpwstr>
  </property>
</Properties>
</file>