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8"/>
  </p:notesMasterIdLst>
  <p:sldIdLst>
    <p:sldId id="259" r:id="rId6"/>
    <p:sldId id="292" r:id="rId7"/>
    <p:sldId id="337" r:id="rId8"/>
    <p:sldId id="333" r:id="rId9"/>
    <p:sldId id="293" r:id="rId10"/>
    <p:sldId id="294" r:id="rId11"/>
    <p:sldId id="334" r:id="rId12"/>
    <p:sldId id="335" r:id="rId13"/>
    <p:sldId id="328" r:id="rId14"/>
    <p:sldId id="330" r:id="rId15"/>
    <p:sldId id="297" r:id="rId16"/>
    <p:sldId id="332" r:id="rId17"/>
    <p:sldId id="302" r:id="rId18"/>
    <p:sldId id="317" r:id="rId19"/>
    <p:sldId id="298" r:id="rId20"/>
    <p:sldId id="301" r:id="rId21"/>
    <p:sldId id="267" r:id="rId22"/>
    <p:sldId id="338" r:id="rId23"/>
    <p:sldId id="310" r:id="rId24"/>
    <p:sldId id="326" r:id="rId25"/>
    <p:sldId id="339" r:id="rId26"/>
    <p:sldId id="34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B646-445A-418A-9F4D-7FC16BC32E7E}" v="1" dt="2022-04-28T09:25:10.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eesh Tiwari" userId="S::vageesh@kgpian.iitkgp.ac.in::fc9e93c3-d721-4230-b23a-352bf98d1140" providerId="AD" clId="Web-{EC3FB646-445A-418A-9F4D-7FC16BC32E7E}"/>
    <pc:docChg chg="delSld">
      <pc:chgData name="Vageesh Tiwari" userId="S::vageesh@kgpian.iitkgp.ac.in::fc9e93c3-d721-4230-b23a-352bf98d1140" providerId="AD" clId="Web-{EC3FB646-445A-418A-9F4D-7FC16BC32E7E}" dt="2022-04-28T09:25:10.404" v="0"/>
      <pc:docMkLst>
        <pc:docMk/>
      </pc:docMkLst>
      <pc:sldChg chg="del">
        <pc:chgData name="Vageesh Tiwari" userId="S::vageesh@kgpian.iitkgp.ac.in::fc9e93c3-d721-4230-b23a-352bf98d1140" providerId="AD" clId="Web-{EC3FB646-445A-418A-9F4D-7FC16BC32E7E}" dt="2022-04-28T09:25:10.404" v="0"/>
        <pc:sldMkLst>
          <pc:docMk/>
          <pc:sldMk cId="3936435325" sldId="284"/>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7FDE3A-90B5-483D-B059-98FA839973F9}" type="datetimeFigureOut">
              <a:rPr lang="en-US" smtClean="0"/>
              <a:t>4/28/2022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864C0-816D-474C-80CB-DC9E8D08EB28}" type="slidenum">
              <a:rPr lang="en-US" smtClean="0"/>
              <a:t>‹#›</a:t>
            </a:fld>
            <a:endParaRPr lang="en-US"/>
          </a:p>
        </p:txBody>
      </p:sp>
    </p:spTree>
    <p:extLst>
      <p:ext uri="{BB962C8B-B14F-4D97-AF65-F5344CB8AC3E}">
        <p14:creationId xmlns:p14="http://schemas.microsoft.com/office/powerpoint/2010/main" val="389452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altLang="en-US" sz="1200" b="0">
                <a:solidFill>
                  <a:schemeClr val="tx1"/>
                </a:solidFill>
                <a:latin typeface="Times New Roman" pitchFamily="18" charset="0"/>
              </a:rPr>
              <a:t>92</a:t>
            </a:r>
          </a:p>
        </p:txBody>
      </p:sp>
      <p:sp>
        <p:nvSpPr>
          <p:cNvPr id="337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8927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r"/>
            <a:r>
              <a:rPr lang="en-US" altLang="en-US" sz="1200" b="0">
                <a:solidFill>
                  <a:schemeClr val="tx1"/>
                </a:solidFill>
                <a:latin typeface="Times New Roman" pitchFamily="18" charset="0"/>
              </a:rPr>
              <a:t>92</a:t>
            </a:r>
          </a:p>
        </p:txBody>
      </p:sp>
      <p:sp>
        <p:nvSpPr>
          <p:cNvPr id="3379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en-US"/>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9097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2"/>
            <a:ext cx="7391400" cy="487363"/>
          </a:xfrm>
        </p:spPr>
        <p:txBody>
          <a:bodyPr/>
          <a:lstStyle/>
          <a:p>
            <a:r>
              <a:rPr lang="en-US"/>
              <a:t>Click to edit Master title style</a:t>
            </a:r>
          </a:p>
        </p:txBody>
      </p:sp>
      <p:sp>
        <p:nvSpPr>
          <p:cNvPr id="3" name="Text Placeholder 2"/>
          <p:cNvSpPr>
            <a:spLocks noGrp="1"/>
          </p:cNvSpPr>
          <p:nvPr>
            <p:ph type="body" sz="half" idx="1"/>
          </p:nvPr>
        </p:nvSpPr>
        <p:spPr>
          <a:xfrm>
            <a:off x="457200" y="1165227"/>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5227"/>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535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050"/>
          <p:cNvGrpSpPr>
            <a:grpSpLocks/>
          </p:cNvGrpSpPr>
          <p:nvPr/>
        </p:nvGrpSpPr>
        <p:grpSpPr bwMode="auto">
          <a:xfrm>
            <a:off x="-3222625" y="304800"/>
            <a:ext cx="11909425" cy="4724400"/>
            <a:chOff x="-2030" y="192"/>
            <a:chExt cx="7502" cy="2976"/>
          </a:xfrm>
        </p:grpSpPr>
        <p:sp>
          <p:nvSpPr>
            <p:cNvPr id="5" name="Line 2051"/>
            <p:cNvSpPr>
              <a:spLocks noChangeShapeType="1"/>
            </p:cNvSpPr>
            <p:nvPr/>
          </p:nvSpPr>
          <p:spPr bwMode="auto">
            <a:xfrm>
              <a:off x="912" y="1584"/>
              <a:ext cx="4560" cy="0"/>
            </a:xfrm>
            <a:prstGeom prst="line">
              <a:avLst/>
            </a:prstGeom>
            <a:noFill/>
            <a:ln w="57150" cmpd="thickThin">
              <a:solidFill>
                <a:srgbClr val="8D7D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sp>
          <p:nvSpPr>
            <p:cNvPr id="6" name="AutoShape 2052"/>
            <p:cNvSpPr>
              <a:spLocks noChangeArrowheads="1"/>
            </p:cNvSpPr>
            <p:nvPr/>
          </p:nvSpPr>
          <p:spPr bwMode="auto">
            <a:xfrm>
              <a:off x="-1584" y="864"/>
              <a:ext cx="2304" cy="2304"/>
            </a:xfrm>
            <a:custGeom>
              <a:avLst/>
              <a:gdLst>
                <a:gd name="T0" fmla="*/ 57 w 64000"/>
                <a:gd name="T1" fmla="*/ 3 h 64000"/>
                <a:gd name="T2" fmla="*/ 83 w 64000"/>
                <a:gd name="T3" fmla="*/ 41 h 64000"/>
                <a:gd name="T4" fmla="*/ 57 w 64000"/>
                <a:gd name="T5" fmla="*/ 80 h 64000"/>
                <a:gd name="T6" fmla="*/ 57 w 64000"/>
                <a:gd name="T7" fmla="*/ 80 h 64000"/>
                <a:gd name="T8" fmla="*/ 57 w 64000"/>
                <a:gd name="T9" fmla="*/ 80 h 64000"/>
                <a:gd name="T10" fmla="*/ 57 w 64000"/>
                <a:gd name="T11" fmla="*/ 80 h 64000"/>
                <a:gd name="T12" fmla="*/ 57 w 64000"/>
                <a:gd name="T13" fmla="*/ 3 h 64000"/>
                <a:gd name="T14" fmla="*/ 57 w 64000"/>
                <a:gd name="T15" fmla="*/ 3 h 64000"/>
                <a:gd name="T16" fmla="*/ 57 w 64000"/>
                <a:gd name="T17" fmla="*/ 3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sp>
          <p:nvSpPr>
            <p:cNvPr id="7" name="AutoShape 2053"/>
            <p:cNvSpPr>
              <a:spLocks noChangeArrowheads="1"/>
            </p:cNvSpPr>
            <p:nvPr/>
          </p:nvSpPr>
          <p:spPr bwMode="auto">
            <a:xfrm>
              <a:off x="-2030" y="192"/>
              <a:ext cx="2544" cy="2544"/>
            </a:xfrm>
            <a:custGeom>
              <a:avLst/>
              <a:gdLst>
                <a:gd name="T0" fmla="*/ 81 w 64000"/>
                <a:gd name="T1" fmla="*/ 10 h 64000"/>
                <a:gd name="T2" fmla="*/ 101 w 64000"/>
                <a:gd name="T3" fmla="*/ 51 h 64000"/>
                <a:gd name="T4" fmla="*/ 81 w 64000"/>
                <a:gd name="T5" fmla="*/ 91 h 64000"/>
                <a:gd name="T6" fmla="*/ 81 w 64000"/>
                <a:gd name="T7" fmla="*/ 91 h 64000"/>
                <a:gd name="T8" fmla="*/ 81 w 64000"/>
                <a:gd name="T9" fmla="*/ 91 h 64000"/>
                <a:gd name="T10" fmla="*/ 81 w 64000"/>
                <a:gd name="T11" fmla="*/ 91 h 64000"/>
                <a:gd name="T12" fmla="*/ 81 w 64000"/>
                <a:gd name="T13" fmla="*/ 10 h 64000"/>
                <a:gd name="T14" fmla="*/ 81 w 64000"/>
                <a:gd name="T15" fmla="*/ 10 h 64000"/>
                <a:gd name="T16" fmla="*/ 81 w 64000"/>
                <a:gd name="T17" fmla="*/ 1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grpSp>
      <p:sp>
        <p:nvSpPr>
          <p:cNvPr id="391174" name="Rectangle 2054"/>
          <p:cNvSpPr>
            <a:spLocks noGrp="1" noChangeArrowheads="1"/>
          </p:cNvSpPr>
          <p:nvPr>
            <p:ph type="ctrTitle"/>
          </p:nvPr>
        </p:nvSpPr>
        <p:spPr>
          <a:xfrm>
            <a:off x="1443038" y="985838"/>
            <a:ext cx="7239000" cy="1444625"/>
          </a:xfrm>
        </p:spPr>
        <p:txBody>
          <a:bodyPr/>
          <a:lstStyle>
            <a:lvl1pPr algn="ctr">
              <a:defRPr sz="4400"/>
            </a:lvl1pPr>
          </a:lstStyle>
          <a:p>
            <a:r>
              <a:rPr lang="en-US"/>
              <a:t>Click to edit Master title style</a:t>
            </a:r>
          </a:p>
        </p:txBody>
      </p:sp>
      <p:sp>
        <p:nvSpPr>
          <p:cNvPr id="391175" name="Rectangle 2055"/>
          <p:cNvSpPr>
            <a:spLocks noGrp="1" noChangeArrowheads="1"/>
          </p:cNvSpPr>
          <p:nvPr>
            <p:ph type="subTitle" idx="1"/>
          </p:nvPr>
        </p:nvSpPr>
        <p:spPr>
          <a:xfrm>
            <a:off x="1443038" y="3427413"/>
            <a:ext cx="7239000" cy="1752600"/>
          </a:xfrm>
        </p:spPr>
        <p:txBody>
          <a:bodyPr/>
          <a:lstStyle>
            <a:lvl1pPr marL="0" indent="0" algn="ctr">
              <a:buFont typeface="Wingdings" pitchFamily="2" charset="2"/>
              <a:buNone/>
              <a:defRPr sz="4000"/>
            </a:lvl1pPr>
          </a:lstStyle>
          <a:p>
            <a:r>
              <a:rPr lang="en-US"/>
              <a:t>Click to edit Master subtitle style</a:t>
            </a:r>
          </a:p>
        </p:txBody>
      </p:sp>
    </p:spTree>
    <p:extLst>
      <p:ext uri="{BB962C8B-B14F-4D97-AF65-F5344CB8AC3E}">
        <p14:creationId xmlns:p14="http://schemas.microsoft.com/office/powerpoint/2010/main" val="77694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5" name="Rectangle 1034"/>
          <p:cNvSpPr>
            <a:spLocks noGrp="1" noChangeArrowheads="1"/>
          </p:cNvSpPr>
          <p:nvPr>
            <p:ph type="sldNum" sz="quarter" idx="11"/>
          </p:nvPr>
        </p:nvSpPr>
        <p:spPr>
          <a:ln/>
        </p:spPr>
        <p:txBody>
          <a:bodyPr/>
          <a:lstStyle>
            <a:lvl1pPr>
              <a:defRPr/>
            </a:lvl1pPr>
          </a:lstStyle>
          <a:p>
            <a:pPr>
              <a:defRPr/>
            </a:pPr>
            <a:fld id="{AB9965DA-D1EE-409D-B16F-C8C8282AA23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5349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5" name="Rectangle 1034"/>
          <p:cNvSpPr>
            <a:spLocks noGrp="1" noChangeArrowheads="1"/>
          </p:cNvSpPr>
          <p:nvPr>
            <p:ph type="sldNum" sz="quarter" idx="11"/>
          </p:nvPr>
        </p:nvSpPr>
        <p:spPr>
          <a:ln/>
        </p:spPr>
        <p:txBody>
          <a:bodyPr/>
          <a:lstStyle>
            <a:lvl1pPr>
              <a:defRPr/>
            </a:lvl1pPr>
          </a:lstStyle>
          <a:p>
            <a:pPr>
              <a:defRPr/>
            </a:pPr>
            <a:fld id="{A579F400-5D1B-45B6-AEB6-C07147520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1920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6" name="Rectangle 1034"/>
          <p:cNvSpPr>
            <a:spLocks noGrp="1" noChangeArrowheads="1"/>
          </p:cNvSpPr>
          <p:nvPr>
            <p:ph type="sldNum" sz="quarter" idx="11"/>
          </p:nvPr>
        </p:nvSpPr>
        <p:spPr>
          <a:ln/>
        </p:spPr>
        <p:txBody>
          <a:bodyPr/>
          <a:lstStyle>
            <a:lvl1pPr>
              <a:defRPr/>
            </a:lvl1pPr>
          </a:lstStyle>
          <a:p>
            <a:pPr>
              <a:defRPr/>
            </a:pPr>
            <a:fld id="{B8C34B77-CF62-45D6-A759-76C1494BDE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5445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8" name="Rectangle 1034"/>
          <p:cNvSpPr>
            <a:spLocks noGrp="1" noChangeArrowheads="1"/>
          </p:cNvSpPr>
          <p:nvPr>
            <p:ph type="sldNum" sz="quarter" idx="11"/>
          </p:nvPr>
        </p:nvSpPr>
        <p:spPr>
          <a:ln/>
        </p:spPr>
        <p:txBody>
          <a:bodyPr/>
          <a:lstStyle>
            <a:lvl1pPr>
              <a:defRPr/>
            </a:lvl1pPr>
          </a:lstStyle>
          <a:p>
            <a:pPr>
              <a:defRPr/>
            </a:pPr>
            <a:fld id="{8B157B96-71EE-4DCF-A3DC-9F262F9C667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7762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4" name="Rectangle 1034"/>
          <p:cNvSpPr>
            <a:spLocks noGrp="1" noChangeArrowheads="1"/>
          </p:cNvSpPr>
          <p:nvPr>
            <p:ph type="sldNum" sz="quarter" idx="11"/>
          </p:nvPr>
        </p:nvSpPr>
        <p:spPr>
          <a:ln/>
        </p:spPr>
        <p:txBody>
          <a:bodyPr/>
          <a:lstStyle>
            <a:lvl1pPr>
              <a:defRPr/>
            </a:lvl1pPr>
          </a:lstStyle>
          <a:p>
            <a:pPr>
              <a:defRPr/>
            </a:pPr>
            <a:fld id="{2FCF4F14-576D-4B32-934A-05C6765014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059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3" name="Rectangle 1034"/>
          <p:cNvSpPr>
            <a:spLocks noGrp="1" noChangeArrowheads="1"/>
          </p:cNvSpPr>
          <p:nvPr>
            <p:ph type="sldNum" sz="quarter" idx="11"/>
          </p:nvPr>
        </p:nvSpPr>
        <p:spPr>
          <a:ln/>
        </p:spPr>
        <p:txBody>
          <a:bodyPr/>
          <a:lstStyle>
            <a:lvl1pPr>
              <a:defRPr/>
            </a:lvl1pPr>
          </a:lstStyle>
          <a:p>
            <a:pPr>
              <a:defRPr/>
            </a:pPr>
            <a:fld id="{8B0F1D96-F7BA-4B36-AE20-035CD390049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997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6" name="Rectangle 1034"/>
          <p:cNvSpPr>
            <a:spLocks noGrp="1" noChangeArrowheads="1"/>
          </p:cNvSpPr>
          <p:nvPr>
            <p:ph type="sldNum" sz="quarter" idx="11"/>
          </p:nvPr>
        </p:nvSpPr>
        <p:spPr>
          <a:ln/>
        </p:spPr>
        <p:txBody>
          <a:bodyPr/>
          <a:lstStyle>
            <a:lvl1pPr>
              <a:defRPr/>
            </a:lvl1pPr>
          </a:lstStyle>
          <a:p>
            <a:pPr>
              <a:defRPr/>
            </a:pPr>
            <a:fld id="{011E43B9-7F6C-4790-B8EF-ECDBA44428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9768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6" name="Rectangle 1034"/>
          <p:cNvSpPr>
            <a:spLocks noGrp="1" noChangeArrowheads="1"/>
          </p:cNvSpPr>
          <p:nvPr>
            <p:ph type="sldNum" sz="quarter" idx="11"/>
          </p:nvPr>
        </p:nvSpPr>
        <p:spPr>
          <a:ln/>
        </p:spPr>
        <p:txBody>
          <a:bodyPr/>
          <a:lstStyle>
            <a:lvl1pPr>
              <a:defRPr/>
            </a:lvl1pPr>
          </a:lstStyle>
          <a:p>
            <a:pPr>
              <a:defRPr/>
            </a:pPr>
            <a:fld id="{3844B184-588B-46C4-AC2A-719B5B69A31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7671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5" name="Rectangle 1034"/>
          <p:cNvSpPr>
            <a:spLocks noGrp="1" noChangeArrowheads="1"/>
          </p:cNvSpPr>
          <p:nvPr>
            <p:ph type="sldNum" sz="quarter" idx="11"/>
          </p:nvPr>
        </p:nvSpPr>
        <p:spPr>
          <a:ln/>
        </p:spPr>
        <p:txBody>
          <a:bodyPr/>
          <a:lstStyle>
            <a:lvl1pPr>
              <a:defRPr/>
            </a:lvl1pPr>
          </a:lstStyle>
          <a:p>
            <a:pPr>
              <a:defRPr/>
            </a:pPr>
            <a:fld id="{3E3289B2-3748-41E7-91CA-2C5CBF639C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1207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3"/>
          <p:cNvSpPr>
            <a:spLocks noGrp="1" noChangeArrowheads="1"/>
          </p:cNvSpPr>
          <p:nvPr>
            <p:ph type="ftr" sz="quarter" idx="10"/>
          </p:nvPr>
        </p:nvSpPr>
        <p:spPr>
          <a:ln/>
        </p:spPr>
        <p:txBody>
          <a:bodyPr/>
          <a:lstStyle>
            <a:lvl1pPr>
              <a:defRPr/>
            </a:lvl1pPr>
          </a:lstStyle>
          <a:p>
            <a:pPr>
              <a:defRPr/>
            </a:pPr>
            <a:r>
              <a:rPr lang="en-US">
                <a:solidFill>
                  <a:srgbClr val="000000"/>
                </a:solidFill>
              </a:rPr>
              <a:t>Chapter 12</a:t>
            </a:r>
          </a:p>
        </p:txBody>
      </p:sp>
      <p:sp>
        <p:nvSpPr>
          <p:cNvPr id="5" name="Rectangle 1034"/>
          <p:cNvSpPr>
            <a:spLocks noGrp="1" noChangeArrowheads="1"/>
          </p:cNvSpPr>
          <p:nvPr>
            <p:ph type="sldNum" sz="quarter" idx="11"/>
          </p:nvPr>
        </p:nvSpPr>
        <p:spPr>
          <a:ln/>
        </p:spPr>
        <p:txBody>
          <a:bodyPr/>
          <a:lstStyle>
            <a:lvl1pPr>
              <a:defRPr/>
            </a:lvl1pPr>
          </a:lstStyle>
          <a:p>
            <a:pPr>
              <a:defRPr/>
            </a:pPr>
            <a:fld id="{AC089728-5629-483B-9793-C7AB5E160E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982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238500" y="-44450"/>
            <a:ext cx="11925300" cy="3810000"/>
            <a:chOff x="-2040" y="0"/>
            <a:chExt cx="7512" cy="2400"/>
          </a:xfrm>
        </p:grpSpPr>
        <p:sp>
          <p:nvSpPr>
            <p:cNvPr id="1032" name="AutoShape 1027"/>
            <p:cNvSpPr>
              <a:spLocks noChangeArrowheads="1"/>
            </p:cNvSpPr>
            <p:nvPr/>
          </p:nvSpPr>
          <p:spPr bwMode="auto">
            <a:xfrm>
              <a:off x="-2040" y="432"/>
              <a:ext cx="2592" cy="1968"/>
            </a:xfrm>
            <a:custGeom>
              <a:avLst/>
              <a:gdLst>
                <a:gd name="T0" fmla="*/ 82 w 64000"/>
                <a:gd name="T1" fmla="*/ 5 h 64000"/>
                <a:gd name="T2" fmla="*/ 105 w 64000"/>
                <a:gd name="T3" fmla="*/ 30 h 64000"/>
                <a:gd name="T4" fmla="*/ 82 w 64000"/>
                <a:gd name="T5" fmla="*/ 55 h 64000"/>
                <a:gd name="T6" fmla="*/ 82 w 64000"/>
                <a:gd name="T7" fmla="*/ 55 h 64000"/>
                <a:gd name="T8" fmla="*/ 82 w 64000"/>
                <a:gd name="T9" fmla="*/ 55 h 64000"/>
                <a:gd name="T10" fmla="*/ 82 w 64000"/>
                <a:gd name="T11" fmla="*/ 55 h 64000"/>
                <a:gd name="T12" fmla="*/ 82 w 64000"/>
                <a:gd name="T13" fmla="*/ 5 h 64000"/>
                <a:gd name="T14" fmla="*/ 82 w 64000"/>
                <a:gd name="T15" fmla="*/ 5 h 64000"/>
                <a:gd name="T16" fmla="*/ 82 w 64000"/>
                <a:gd name="T17" fmla="*/ 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sp>
          <p:nvSpPr>
            <p:cNvPr id="1033" name="AutoShape 1028"/>
            <p:cNvSpPr>
              <a:spLocks noChangeArrowheads="1"/>
            </p:cNvSpPr>
            <p:nvPr/>
          </p:nvSpPr>
          <p:spPr bwMode="auto">
            <a:xfrm>
              <a:off x="-1528" y="0"/>
              <a:ext cx="1949" cy="1987"/>
            </a:xfrm>
            <a:custGeom>
              <a:avLst/>
              <a:gdLst>
                <a:gd name="T0" fmla="*/ 46 w 64000"/>
                <a:gd name="T1" fmla="*/ 5 h 64000"/>
                <a:gd name="T2" fmla="*/ 59 w 64000"/>
                <a:gd name="T3" fmla="*/ 31 h 64000"/>
                <a:gd name="T4" fmla="*/ 46 w 64000"/>
                <a:gd name="T5" fmla="*/ 56 h 64000"/>
                <a:gd name="T6" fmla="*/ 46 w 64000"/>
                <a:gd name="T7" fmla="*/ 56 h 64000"/>
                <a:gd name="T8" fmla="*/ 46 w 64000"/>
                <a:gd name="T9" fmla="*/ 56 h 64000"/>
                <a:gd name="T10" fmla="*/ 46 w 64000"/>
                <a:gd name="T11" fmla="*/ 56 h 64000"/>
                <a:gd name="T12" fmla="*/ 46 w 64000"/>
                <a:gd name="T13" fmla="*/ 5 h 64000"/>
                <a:gd name="T14" fmla="*/ 46 w 64000"/>
                <a:gd name="T15" fmla="*/ 5 h 64000"/>
                <a:gd name="T16" fmla="*/ 46 w 64000"/>
                <a:gd name="T17" fmla="*/ 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sp>
          <p:nvSpPr>
            <p:cNvPr id="1034" name="Line 1029"/>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900" b="1">
                <a:solidFill>
                  <a:srgbClr val="8D7DFF"/>
                </a:solidFill>
                <a:latin typeface="Verdana" pitchFamily="34" charset="0"/>
              </a:endParaRPr>
            </a:p>
          </p:txBody>
        </p:sp>
      </p:grpSp>
      <p:sp>
        <p:nvSpPr>
          <p:cNvPr id="1027" name="Rectangle 1030"/>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31"/>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0153" name="Rectangle 103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b="0">
                <a:solidFill>
                  <a:schemeClr val="tx1"/>
                </a:solidFill>
              </a:defRPr>
            </a:lvl1pPr>
          </a:lstStyle>
          <a:p>
            <a:pPr fontAlgn="base">
              <a:spcBef>
                <a:spcPct val="0"/>
              </a:spcBef>
              <a:spcAft>
                <a:spcPct val="0"/>
              </a:spcAft>
              <a:defRPr/>
            </a:pPr>
            <a:r>
              <a:rPr lang="en-US">
                <a:solidFill>
                  <a:srgbClr val="000000"/>
                </a:solidFill>
                <a:latin typeface="Verdana" pitchFamily="34" charset="0"/>
              </a:rPr>
              <a:t>Chapter 12</a:t>
            </a:r>
          </a:p>
        </p:txBody>
      </p:sp>
      <p:sp>
        <p:nvSpPr>
          <p:cNvPr id="390154" name="Rectangle 103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fontAlgn="base">
              <a:spcBef>
                <a:spcPct val="0"/>
              </a:spcBef>
              <a:spcAft>
                <a:spcPct val="0"/>
              </a:spcAft>
              <a:defRPr/>
            </a:pPr>
            <a:fld id="{42BB5D8B-CBB5-4EEE-944A-0D55ED8529AC}" type="slidenum">
              <a:rPr lang="en-US">
                <a:solidFill>
                  <a:srgbClr val="000000"/>
                </a:solidFill>
                <a:latin typeface="Verdana" pitchFamily="34" charset="0"/>
              </a:rPr>
              <a:pPr fontAlgn="base">
                <a:spcBef>
                  <a:spcPct val="0"/>
                </a:spcBef>
                <a:spcAft>
                  <a:spcPct val="0"/>
                </a:spcAft>
                <a:defRPr/>
              </a:pPr>
              <a:t>‹#›</a:t>
            </a:fld>
            <a:endParaRPr lang="en-US">
              <a:solidFill>
                <a:srgbClr val="000000"/>
              </a:solidFill>
              <a:latin typeface="Verdana" pitchFamily="34" charset="0"/>
            </a:endParaRPr>
          </a:p>
        </p:txBody>
      </p:sp>
      <p:sp>
        <p:nvSpPr>
          <p:cNvPr id="1031" name="Rectangle 1035"/>
          <p:cNvSpPr>
            <a:spLocks noGrp="1" noChangeArrowheads="1"/>
          </p:cNvSpPr>
          <p:nvPr userDrawn="1"/>
        </p:nvSpPr>
        <p:spPr bwMode="auto">
          <a:xfrm>
            <a:off x="457200" y="6248400"/>
            <a:ext cx="322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900" b="1">
                <a:solidFill>
                  <a:srgbClr val="8D7DFF"/>
                </a:solidFill>
                <a:latin typeface="Verdana" pitchFamily="34" charset="0"/>
              </a:defRPr>
            </a:lvl1pPr>
            <a:lvl2pPr marL="742950" indent="-285750">
              <a:defRPr sz="2900" b="1">
                <a:solidFill>
                  <a:srgbClr val="8D7DFF"/>
                </a:solidFill>
                <a:latin typeface="Verdana" pitchFamily="34" charset="0"/>
              </a:defRPr>
            </a:lvl2pPr>
            <a:lvl3pPr marL="1143000" indent="-228600">
              <a:defRPr sz="2900" b="1">
                <a:solidFill>
                  <a:srgbClr val="8D7DFF"/>
                </a:solidFill>
                <a:latin typeface="Verdana" pitchFamily="34" charset="0"/>
              </a:defRPr>
            </a:lvl3pPr>
            <a:lvl4pPr marL="1600200" indent="-228600">
              <a:defRPr sz="2900" b="1">
                <a:solidFill>
                  <a:srgbClr val="8D7DFF"/>
                </a:solidFill>
                <a:latin typeface="Verdana" pitchFamily="34" charset="0"/>
              </a:defRPr>
            </a:lvl4pPr>
            <a:lvl5pPr marL="2057400" indent="-228600">
              <a:defRPr sz="2900" b="1">
                <a:solidFill>
                  <a:srgbClr val="8D7DFF"/>
                </a:solidFill>
                <a:latin typeface="Verdana" pitchFamily="34" charset="0"/>
              </a:defRPr>
            </a:lvl5pPr>
            <a:lvl6pPr marL="2514600" indent="-228600" eaLnBrk="0" fontAlgn="base" hangingPunct="0">
              <a:spcBef>
                <a:spcPct val="0"/>
              </a:spcBef>
              <a:spcAft>
                <a:spcPct val="0"/>
              </a:spcAft>
              <a:defRPr sz="2900" b="1">
                <a:solidFill>
                  <a:srgbClr val="8D7DFF"/>
                </a:solidFill>
                <a:latin typeface="Verdana" pitchFamily="34" charset="0"/>
              </a:defRPr>
            </a:lvl6pPr>
            <a:lvl7pPr marL="2971800" indent="-228600" eaLnBrk="0" fontAlgn="base" hangingPunct="0">
              <a:spcBef>
                <a:spcPct val="0"/>
              </a:spcBef>
              <a:spcAft>
                <a:spcPct val="0"/>
              </a:spcAft>
              <a:defRPr sz="2900" b="1">
                <a:solidFill>
                  <a:srgbClr val="8D7DFF"/>
                </a:solidFill>
                <a:latin typeface="Verdana" pitchFamily="34" charset="0"/>
              </a:defRPr>
            </a:lvl7pPr>
            <a:lvl8pPr marL="3429000" indent="-228600" eaLnBrk="0" fontAlgn="base" hangingPunct="0">
              <a:spcBef>
                <a:spcPct val="0"/>
              </a:spcBef>
              <a:spcAft>
                <a:spcPct val="0"/>
              </a:spcAft>
              <a:defRPr sz="2900" b="1">
                <a:solidFill>
                  <a:srgbClr val="8D7DFF"/>
                </a:solidFill>
                <a:latin typeface="Verdana" pitchFamily="34" charset="0"/>
              </a:defRPr>
            </a:lvl8pPr>
            <a:lvl9pPr marL="3886200" indent="-228600" eaLnBrk="0" fontAlgn="base" hangingPunct="0">
              <a:spcBef>
                <a:spcPct val="0"/>
              </a:spcBef>
              <a:spcAft>
                <a:spcPct val="0"/>
              </a:spcAft>
              <a:defRPr sz="2900" b="1">
                <a:solidFill>
                  <a:srgbClr val="8D7DFF"/>
                </a:solidFill>
                <a:latin typeface="Verdana" pitchFamily="34" charset="0"/>
              </a:defRPr>
            </a:lvl9pPr>
          </a:lstStyle>
          <a:p>
            <a:pPr eaLnBrk="0" fontAlgn="base" hangingPunct="0">
              <a:spcBef>
                <a:spcPct val="0"/>
              </a:spcBef>
              <a:spcAft>
                <a:spcPct val="0"/>
              </a:spcAft>
              <a:defRPr/>
            </a:pPr>
            <a:r>
              <a:rPr lang="en-US" altLang="en-US" sz="1200" b="0">
                <a:solidFill>
                  <a:srgbClr val="000000"/>
                </a:solidFill>
              </a:rPr>
              <a:t>©2005 Pearson Education, Inc.</a:t>
            </a:r>
          </a:p>
        </p:txBody>
      </p:sp>
    </p:spTree>
    <p:extLst>
      <p:ext uri="{BB962C8B-B14F-4D97-AF65-F5344CB8AC3E}">
        <p14:creationId xmlns:p14="http://schemas.microsoft.com/office/powerpoint/2010/main" val="275153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3600" b="1">
          <a:solidFill>
            <a:srgbClr val="8D7DFF"/>
          </a:solidFill>
          <a:latin typeface="+mj-lt"/>
          <a:ea typeface="+mj-ea"/>
          <a:cs typeface="+mj-cs"/>
        </a:defRPr>
      </a:lvl1pPr>
      <a:lvl2pPr algn="l" rtl="0" eaLnBrk="0" fontAlgn="base" hangingPunct="0">
        <a:spcBef>
          <a:spcPct val="0"/>
        </a:spcBef>
        <a:spcAft>
          <a:spcPct val="0"/>
        </a:spcAft>
        <a:defRPr sz="3600" b="1">
          <a:solidFill>
            <a:srgbClr val="8D7DFF"/>
          </a:solidFill>
          <a:latin typeface="Arial" charset="0"/>
        </a:defRPr>
      </a:lvl2pPr>
      <a:lvl3pPr algn="l" rtl="0" eaLnBrk="0" fontAlgn="base" hangingPunct="0">
        <a:spcBef>
          <a:spcPct val="0"/>
        </a:spcBef>
        <a:spcAft>
          <a:spcPct val="0"/>
        </a:spcAft>
        <a:defRPr sz="3600" b="1">
          <a:solidFill>
            <a:srgbClr val="8D7DFF"/>
          </a:solidFill>
          <a:latin typeface="Arial" charset="0"/>
        </a:defRPr>
      </a:lvl3pPr>
      <a:lvl4pPr algn="l" rtl="0" eaLnBrk="0" fontAlgn="base" hangingPunct="0">
        <a:spcBef>
          <a:spcPct val="0"/>
        </a:spcBef>
        <a:spcAft>
          <a:spcPct val="0"/>
        </a:spcAft>
        <a:defRPr sz="3600" b="1">
          <a:solidFill>
            <a:srgbClr val="8D7DFF"/>
          </a:solidFill>
          <a:latin typeface="Arial" charset="0"/>
        </a:defRPr>
      </a:lvl4pPr>
      <a:lvl5pPr algn="l" rtl="0" eaLnBrk="0" fontAlgn="base" hangingPunct="0">
        <a:spcBef>
          <a:spcPct val="0"/>
        </a:spcBef>
        <a:spcAft>
          <a:spcPct val="0"/>
        </a:spcAft>
        <a:defRPr sz="3600" b="1">
          <a:solidFill>
            <a:srgbClr val="8D7DFF"/>
          </a:solidFill>
          <a:latin typeface="Arial" charset="0"/>
        </a:defRPr>
      </a:lvl5pPr>
      <a:lvl6pPr marL="457200" algn="l" rtl="0" fontAlgn="base">
        <a:spcBef>
          <a:spcPct val="0"/>
        </a:spcBef>
        <a:spcAft>
          <a:spcPct val="0"/>
        </a:spcAft>
        <a:defRPr sz="3600" b="1">
          <a:solidFill>
            <a:srgbClr val="8D7DFF"/>
          </a:solidFill>
          <a:latin typeface="Arial" charset="0"/>
        </a:defRPr>
      </a:lvl6pPr>
      <a:lvl7pPr marL="914400" algn="l" rtl="0" fontAlgn="base">
        <a:spcBef>
          <a:spcPct val="0"/>
        </a:spcBef>
        <a:spcAft>
          <a:spcPct val="0"/>
        </a:spcAft>
        <a:defRPr sz="3600" b="1">
          <a:solidFill>
            <a:srgbClr val="8D7DFF"/>
          </a:solidFill>
          <a:latin typeface="Arial" charset="0"/>
        </a:defRPr>
      </a:lvl7pPr>
      <a:lvl8pPr marL="1371600" algn="l" rtl="0" fontAlgn="base">
        <a:spcBef>
          <a:spcPct val="0"/>
        </a:spcBef>
        <a:spcAft>
          <a:spcPct val="0"/>
        </a:spcAft>
        <a:defRPr sz="3600" b="1">
          <a:solidFill>
            <a:srgbClr val="8D7DFF"/>
          </a:solidFill>
          <a:latin typeface="Arial" charset="0"/>
        </a:defRPr>
      </a:lvl8pPr>
      <a:lvl9pPr marL="1828800" algn="l" rtl="0" fontAlgn="base">
        <a:spcBef>
          <a:spcPct val="0"/>
        </a:spcBef>
        <a:spcAft>
          <a:spcPct val="0"/>
        </a:spcAft>
        <a:defRPr sz="3600" b="1">
          <a:solidFill>
            <a:srgbClr val="8D7DFF"/>
          </a:solidFill>
          <a:latin typeface="Arial" charset="0"/>
        </a:defRPr>
      </a:lvl9pPr>
    </p:titleStyle>
    <p:bodyStyle>
      <a:lvl1pPr marL="342900" indent="-342900" algn="l" rtl="0" eaLnBrk="0" fontAlgn="base" hangingPunct="0">
        <a:spcBef>
          <a:spcPct val="20000"/>
        </a:spcBef>
        <a:spcAft>
          <a:spcPct val="0"/>
        </a:spcAft>
        <a:buClr>
          <a:srgbClr val="8D7DFF"/>
        </a:buClr>
        <a:buFont typeface="Wingdings" pitchFamily="2" charset="2"/>
        <a:buChar char="l"/>
        <a:defRPr sz="2900">
          <a:solidFill>
            <a:schemeClr val="tx1"/>
          </a:solidFill>
          <a:latin typeface="+mn-lt"/>
          <a:ea typeface="+mn-ea"/>
          <a:cs typeface="+mn-cs"/>
        </a:defRPr>
      </a:lvl1pPr>
      <a:lvl2pPr marL="742950" indent="-285750" algn="l" rtl="0" eaLnBrk="0" fontAlgn="base" hangingPunct="0">
        <a:spcBef>
          <a:spcPct val="20000"/>
        </a:spcBef>
        <a:spcAft>
          <a:spcPct val="0"/>
        </a:spcAft>
        <a:buClr>
          <a:srgbClr val="8D7DFF"/>
        </a:buClr>
        <a:buFont typeface="Wingdings" pitchFamily="2" charset="2"/>
        <a:buChar char="m"/>
        <a:defRPr sz="2500">
          <a:solidFill>
            <a:schemeClr val="tx1"/>
          </a:solidFill>
          <a:latin typeface="+mn-lt"/>
        </a:defRPr>
      </a:lvl2pPr>
      <a:lvl3pPr marL="1143000" indent="-228600" algn="l" rtl="0" eaLnBrk="0" fontAlgn="base" hangingPunct="0">
        <a:spcBef>
          <a:spcPct val="20000"/>
        </a:spcBef>
        <a:spcAft>
          <a:spcPct val="0"/>
        </a:spcAft>
        <a:buClr>
          <a:srgbClr val="8D7DFF"/>
        </a:buClr>
        <a:buSzPct val="80000"/>
        <a:buFont typeface="Wingdings" pitchFamily="2" charset="2"/>
        <a:buChar char="l"/>
        <a:defRPr sz="2200">
          <a:solidFill>
            <a:schemeClr val="tx1"/>
          </a:solidFill>
          <a:latin typeface="+mn-lt"/>
        </a:defRPr>
      </a:lvl3pPr>
      <a:lvl4pPr marL="1600200" indent="-228600" algn="l" rtl="0" eaLnBrk="0" fontAlgn="base" hangingPunct="0">
        <a:spcBef>
          <a:spcPct val="20000"/>
        </a:spcBef>
        <a:spcAft>
          <a:spcPct val="0"/>
        </a:spcAft>
        <a:buClr>
          <a:srgbClr val="8D7DFF"/>
        </a:buClr>
        <a:buSzPct val="80000"/>
        <a:buFont typeface="Wingdings" pitchFamily="2" charset="2"/>
        <a:buChar char="m"/>
        <a:defRPr sz="1900">
          <a:solidFill>
            <a:schemeClr val="tx1"/>
          </a:solidFill>
          <a:latin typeface="+mn-lt"/>
        </a:defRPr>
      </a:lvl4pPr>
      <a:lvl5pPr marL="2057400" indent="-228600" algn="l" rtl="0" eaLnBrk="0" fontAlgn="base" hangingPunct="0">
        <a:spcBef>
          <a:spcPct val="20000"/>
        </a:spcBef>
        <a:spcAft>
          <a:spcPct val="0"/>
        </a:spcAft>
        <a:buClr>
          <a:srgbClr val="8D7DFF"/>
        </a:buClr>
        <a:buSzPct val="70000"/>
        <a:buFont typeface="Wingdings" pitchFamily="2" charset="2"/>
        <a:buChar char="l"/>
        <a:defRPr sz="1900">
          <a:solidFill>
            <a:schemeClr val="tx1"/>
          </a:solidFill>
          <a:latin typeface="+mn-lt"/>
        </a:defRPr>
      </a:lvl5pPr>
      <a:lvl6pPr marL="2514600" indent="-228600" algn="l" rtl="0" fontAlgn="base">
        <a:spcBef>
          <a:spcPct val="20000"/>
        </a:spcBef>
        <a:spcAft>
          <a:spcPct val="0"/>
        </a:spcAft>
        <a:buClr>
          <a:srgbClr val="8D7DFF"/>
        </a:buClr>
        <a:buSzPct val="70000"/>
        <a:buFont typeface="Wingdings" pitchFamily="2" charset="2"/>
        <a:buChar char="l"/>
        <a:defRPr sz="1900">
          <a:solidFill>
            <a:schemeClr val="tx1"/>
          </a:solidFill>
          <a:latin typeface="+mn-lt"/>
        </a:defRPr>
      </a:lvl6pPr>
      <a:lvl7pPr marL="2971800" indent="-228600" algn="l" rtl="0" fontAlgn="base">
        <a:spcBef>
          <a:spcPct val="20000"/>
        </a:spcBef>
        <a:spcAft>
          <a:spcPct val="0"/>
        </a:spcAft>
        <a:buClr>
          <a:srgbClr val="8D7DFF"/>
        </a:buClr>
        <a:buSzPct val="70000"/>
        <a:buFont typeface="Wingdings" pitchFamily="2" charset="2"/>
        <a:buChar char="l"/>
        <a:defRPr sz="1900">
          <a:solidFill>
            <a:schemeClr val="tx1"/>
          </a:solidFill>
          <a:latin typeface="+mn-lt"/>
        </a:defRPr>
      </a:lvl7pPr>
      <a:lvl8pPr marL="3429000" indent="-228600" algn="l" rtl="0" fontAlgn="base">
        <a:spcBef>
          <a:spcPct val="20000"/>
        </a:spcBef>
        <a:spcAft>
          <a:spcPct val="0"/>
        </a:spcAft>
        <a:buClr>
          <a:srgbClr val="8D7DFF"/>
        </a:buClr>
        <a:buSzPct val="70000"/>
        <a:buFont typeface="Wingdings" pitchFamily="2" charset="2"/>
        <a:buChar char="l"/>
        <a:defRPr sz="1900">
          <a:solidFill>
            <a:schemeClr val="tx1"/>
          </a:solidFill>
          <a:latin typeface="+mn-lt"/>
        </a:defRPr>
      </a:lvl8pPr>
      <a:lvl9pPr marL="3886200" indent="-228600" algn="l" rtl="0" fontAlgn="base">
        <a:spcBef>
          <a:spcPct val="20000"/>
        </a:spcBef>
        <a:spcAft>
          <a:spcPct val="0"/>
        </a:spcAft>
        <a:buClr>
          <a:srgbClr val="8D7DFF"/>
        </a:buClr>
        <a:buSzPct val="70000"/>
        <a:buFont typeface="Wingdings" pitchFamily="2" charset="2"/>
        <a:buChar char="l"/>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1443038" y="1066800"/>
            <a:ext cx="7239000" cy="1444625"/>
          </a:xfrm>
        </p:spPr>
        <p:txBody>
          <a:bodyPr/>
          <a:lstStyle/>
          <a:p>
            <a:pPr eaLnBrk="1" hangingPunct="1"/>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Game Theory </a:t>
            </a:r>
          </a:p>
        </p:txBody>
      </p:sp>
      <p:sp>
        <p:nvSpPr>
          <p:cNvPr id="3075" name="Rectangle 1027"/>
          <p:cNvSpPr>
            <a:spLocks noGrp="1" noChangeArrowheads="1"/>
          </p:cNvSpPr>
          <p:nvPr>
            <p:ph type="subTitle" idx="1"/>
          </p:nvPr>
        </p:nvSpPr>
        <p:spPr/>
        <p:txBody>
          <a:bodyPr/>
          <a:lstStyle/>
          <a:p>
            <a:pPr eaLnBrk="1" hangingPunct="1"/>
            <a:br>
              <a:rPr lang="en-US" altLang="en-US" sz="3600" dirty="0"/>
            </a:br>
            <a:r>
              <a:rPr lang="en-US" altLang="en-US" sz="3600" dirty="0"/>
              <a:t>Reference. </a:t>
            </a:r>
            <a:r>
              <a:rPr lang="en-US" altLang="en-US" sz="3600" dirty="0" err="1"/>
              <a:t>Fudenberg</a:t>
            </a:r>
            <a:r>
              <a:rPr lang="en-US" altLang="en-US" sz="3600" dirty="0"/>
              <a:t> and </a:t>
            </a:r>
            <a:r>
              <a:rPr lang="en-US" altLang="en-US" sz="3600" dirty="0" err="1"/>
              <a:t>Tirole</a:t>
            </a:r>
            <a:endParaRPr lang="en-US" altLang="en-US" sz="3600" dirty="0"/>
          </a:p>
          <a:p>
            <a:pPr eaLnBrk="1" hangingPunct="1"/>
            <a:r>
              <a:rPr lang="en-US" altLang="en-US" sz="3600" dirty="0"/>
              <a:t>Gibbons</a:t>
            </a:r>
          </a:p>
          <a:p>
            <a:pPr eaLnBrk="1" hangingPunct="1"/>
            <a:endParaRPr lang="en-US" altLang="en-US" sz="3600" dirty="0"/>
          </a:p>
        </p:txBody>
      </p:sp>
    </p:spTree>
    <p:extLst>
      <p:ext uri="{BB962C8B-B14F-4D97-AF65-F5344CB8AC3E}">
        <p14:creationId xmlns:p14="http://schemas.microsoft.com/office/powerpoint/2010/main" val="414648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latin typeface="Arial" panose="020B0604020202020204" pitchFamily="34" charset="0"/>
                <a:cs typeface="Arial" panose="020B0604020202020204" pitchFamily="34" charset="0"/>
              </a:rPr>
              <a:t>Common knowledge</a:t>
            </a:r>
            <a:endParaRPr lang="en-IN" dirty="0">
              <a:solidFill>
                <a:srgbClr val="00B0F0"/>
              </a:solidFill>
            </a:endParaRPr>
          </a:p>
        </p:txBody>
      </p:sp>
      <p:sp>
        <p:nvSpPr>
          <p:cNvPr id="3" name="Content Placeholder 2"/>
          <p:cNvSpPr>
            <a:spLocks noGrp="1"/>
          </p:cNvSpPr>
          <p:nvPr>
            <p:ph idx="1"/>
          </p:nvPr>
        </p:nvSpPr>
        <p:spPr/>
        <p:txBody>
          <a:bodyPr>
            <a:noAutofit/>
          </a:bodyPr>
          <a:lstStyle/>
          <a:p>
            <a:pPr algn="just"/>
            <a:r>
              <a:rPr lang="en-US" sz="1800" dirty="0">
                <a:cs typeface="Arial" panose="020B0604020202020204" pitchFamily="34" charset="0"/>
              </a:rPr>
              <a:t>Following </a:t>
            </a:r>
            <a:r>
              <a:rPr lang="en-US" sz="1800" dirty="0" err="1">
                <a:cs typeface="Arial" panose="020B0604020202020204" pitchFamily="34" charset="0"/>
              </a:rPr>
              <a:t>Aumann</a:t>
            </a:r>
            <a:r>
              <a:rPr lang="en-US" sz="1800" dirty="0">
                <a:cs typeface="Arial" panose="020B0604020202020204" pitchFamily="34" charset="0"/>
              </a:rPr>
              <a:t> (1967) </a:t>
            </a:r>
            <a:r>
              <a:rPr lang="en-US" sz="1800" dirty="0">
                <a:highlight>
                  <a:srgbClr val="00FFFF"/>
                </a:highlight>
                <a:cs typeface="Arial" panose="020B0604020202020204" pitchFamily="34" charset="0"/>
              </a:rPr>
              <a:t>a fact is a common knowledge if every player knows it, every players knows that every player knows it, every player knows that every player knows that every player knows, ad infinitum…..</a:t>
            </a:r>
          </a:p>
          <a:p>
            <a:pPr algn="just"/>
            <a:endParaRPr lang="en-US" sz="1800" dirty="0">
              <a:cs typeface="Arial" panose="020B0604020202020204" pitchFamily="34" charset="0"/>
            </a:endParaRPr>
          </a:p>
          <a:p>
            <a:pPr algn="just"/>
            <a:endParaRPr lang="en-US" sz="1800" dirty="0">
              <a:cs typeface="Arial" panose="020B0604020202020204" pitchFamily="34" charset="0"/>
            </a:endParaRPr>
          </a:p>
          <a:p>
            <a:pPr algn="just"/>
            <a:r>
              <a:rPr lang="en-US" sz="1800" dirty="0">
                <a:cs typeface="Arial" panose="020B0604020202020204" pitchFamily="34" charset="0"/>
              </a:rPr>
              <a:t>Example: raining outside is a common knowledge to us if everyone of us know it, if everyone of us knows that everyone of us know it and so on….. </a:t>
            </a:r>
          </a:p>
          <a:p>
            <a:pPr algn="just"/>
            <a:endParaRPr lang="en-US" sz="1800" dirty="0">
              <a:cs typeface="Arial" panose="020B0604020202020204" pitchFamily="34" charset="0"/>
            </a:endParaRPr>
          </a:p>
          <a:p>
            <a:pPr algn="just"/>
            <a:r>
              <a:rPr lang="en-US" sz="1800" dirty="0">
                <a:cs typeface="Arial" panose="020B0604020202020204" pitchFamily="34" charset="0"/>
              </a:rPr>
              <a:t>Myerson provides an excellent example how things can be so different if we have common knowledge than if it were merely known that everyone knew that everyone knew it.</a:t>
            </a:r>
          </a:p>
          <a:p>
            <a:pPr algn="just"/>
            <a:endParaRPr lang="en-US" sz="1800" dirty="0">
              <a:highlight>
                <a:srgbClr val="FF0000"/>
              </a:highlight>
              <a:cs typeface="Arial" panose="020B0604020202020204" pitchFamily="34" charset="0"/>
            </a:endParaRPr>
          </a:p>
          <a:p>
            <a:pPr algn="just"/>
            <a:r>
              <a:rPr lang="en-IN" sz="1800" dirty="0">
                <a:solidFill>
                  <a:schemeClr val="bg1"/>
                </a:solidFill>
                <a:highlight>
                  <a:srgbClr val="FF0000"/>
                </a:highlight>
              </a:rPr>
              <a:t>In a game of complete information environment of the game is a common knowledge</a:t>
            </a:r>
            <a:r>
              <a:rPr lang="en-IN" sz="1800" dirty="0">
                <a:highlight>
                  <a:srgbClr val="FF0000"/>
                </a:highlight>
              </a:rPr>
              <a:t>. </a:t>
            </a:r>
          </a:p>
          <a:p>
            <a:pPr algn="just"/>
            <a:endParaRPr lang="en-US" sz="1800" dirty="0">
              <a:cs typeface="Arial" panose="020B0604020202020204" pitchFamily="34" charset="0"/>
            </a:endParaRPr>
          </a:p>
          <a:p>
            <a:endParaRPr lang="en-IN" sz="1800" dirty="0"/>
          </a:p>
        </p:txBody>
      </p:sp>
    </p:spTree>
    <p:extLst>
      <p:ext uri="{BB962C8B-B14F-4D97-AF65-F5344CB8AC3E}">
        <p14:creationId xmlns:p14="http://schemas.microsoft.com/office/powerpoint/2010/main" val="134900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F0"/>
                </a:solidFill>
              </a:rPr>
              <a:t>Types of information</a:t>
            </a:r>
          </a:p>
        </p:txBody>
      </p:sp>
      <p:sp>
        <p:nvSpPr>
          <p:cNvPr id="3" name="Content Placeholder 2"/>
          <p:cNvSpPr>
            <a:spLocks noGrp="1"/>
          </p:cNvSpPr>
          <p:nvPr>
            <p:ph idx="1"/>
          </p:nvPr>
        </p:nvSpPr>
        <p:spPr/>
        <p:txBody>
          <a:bodyPr>
            <a:normAutofit/>
          </a:bodyPr>
          <a:lstStyle/>
          <a:p>
            <a:pPr algn="just"/>
            <a:r>
              <a:rPr lang="en-IN" sz="2000" dirty="0">
                <a:solidFill>
                  <a:srgbClr val="FFFF00"/>
                </a:solidFill>
                <a:highlight>
                  <a:srgbClr val="FF0000"/>
                </a:highlight>
              </a:rPr>
              <a:t>Rationality and intelligence are also common knowledge. </a:t>
            </a:r>
          </a:p>
          <a:p>
            <a:pPr marL="0" indent="0" algn="just">
              <a:buNone/>
            </a:pPr>
            <a:endParaRPr lang="en-IN" sz="2000" dirty="0">
              <a:solidFill>
                <a:schemeClr val="bg1"/>
              </a:solidFill>
            </a:endParaRPr>
          </a:p>
          <a:p>
            <a:pPr algn="just"/>
            <a:r>
              <a:rPr lang="en-IN" sz="2000" dirty="0"/>
              <a:t>Information is </a:t>
            </a:r>
            <a:r>
              <a:rPr lang="en-IN" sz="2000" b="1" dirty="0"/>
              <a:t>incomplete</a:t>
            </a:r>
            <a:r>
              <a:rPr lang="en-IN" sz="2000" dirty="0"/>
              <a:t> when some players have private information whereas others are uncertain about it</a:t>
            </a:r>
            <a:r>
              <a:rPr lang="en-IN" sz="2000"/>
              <a:t>. </a:t>
            </a:r>
            <a:endParaRPr lang="en-IN" sz="2000" dirty="0"/>
          </a:p>
          <a:p>
            <a:pPr marL="0" indent="0" algn="just">
              <a:buNone/>
            </a:pPr>
            <a:endParaRPr lang="en-IN" sz="2000" dirty="0"/>
          </a:p>
          <a:p>
            <a:pPr algn="just"/>
            <a:r>
              <a:rPr lang="en-IN" sz="2000" dirty="0"/>
              <a:t>A player has </a:t>
            </a:r>
            <a:r>
              <a:rPr lang="en-IN" sz="2000" b="1" dirty="0"/>
              <a:t>perfect information </a:t>
            </a:r>
            <a:r>
              <a:rPr lang="en-IN" sz="2000" dirty="0"/>
              <a:t>if he knows about the history of the game at the time he takes his actions.  </a:t>
            </a:r>
          </a:p>
          <a:p>
            <a:pPr algn="just"/>
            <a:endParaRPr lang="en-IN" sz="2000" dirty="0"/>
          </a:p>
          <a:p>
            <a:pPr algn="just"/>
            <a:r>
              <a:rPr lang="en-IN" sz="2000" dirty="0"/>
              <a:t>If players do not observe some of their rival’s “actions” information is </a:t>
            </a:r>
            <a:r>
              <a:rPr lang="en-IN" sz="2000" b="1" dirty="0"/>
              <a:t>imperfect</a:t>
            </a:r>
            <a:r>
              <a:rPr lang="en-IN" sz="2000" dirty="0"/>
              <a:t>. </a:t>
            </a:r>
          </a:p>
          <a:p>
            <a:pPr algn="just"/>
            <a:endParaRPr lang="en-IN" sz="2000" dirty="0"/>
          </a:p>
        </p:txBody>
      </p:sp>
    </p:spTree>
    <p:extLst>
      <p:ext uri="{BB962C8B-B14F-4D97-AF65-F5344CB8AC3E}">
        <p14:creationId xmlns:p14="http://schemas.microsoft.com/office/powerpoint/2010/main" val="7055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391400" cy="365522"/>
          </a:xfrm>
        </p:spPr>
        <p:txBody>
          <a:bodyPr>
            <a:noAutofit/>
          </a:bodyPr>
          <a:lstStyle/>
          <a:p>
            <a:r>
              <a:rPr lang="en-US" sz="2400" b="1" dirty="0">
                <a:solidFill>
                  <a:srgbClr val="7030A0"/>
                </a:solidFill>
              </a:rPr>
              <a:t>Classification of games in terms of types of information </a:t>
            </a:r>
            <a:endParaRPr lang="en-IN" sz="2400" b="1" dirty="0">
              <a:solidFill>
                <a:srgbClr val="7030A0"/>
              </a:solidFill>
            </a:endParaRPr>
          </a:p>
        </p:txBody>
      </p:sp>
      <p:sp>
        <p:nvSpPr>
          <p:cNvPr id="5" name="Rectangle 4"/>
          <p:cNvSpPr/>
          <p:nvPr/>
        </p:nvSpPr>
        <p:spPr>
          <a:xfrm>
            <a:off x="922361" y="1371600"/>
            <a:ext cx="7186684" cy="5266185"/>
          </a:xfrm>
          <a:prstGeom prst="rect">
            <a:avLst/>
          </a:prstGeom>
        </p:spPr>
        <p:txBody>
          <a:bodyPr wrap="square">
            <a:spAutoFit/>
          </a:bodyPr>
          <a:lstStyle/>
          <a:p>
            <a:pPr marL="300038" indent="-300038" algn="just">
              <a:lnSpc>
                <a:spcPct val="150000"/>
              </a:lnSpc>
              <a:buFont typeface="+mj-lt"/>
              <a:buAutoNum type="romanLcPeriod"/>
            </a:pPr>
            <a:r>
              <a:rPr lang="en-US" dirty="0">
                <a:ea typeface="Calibri" panose="020F0502020204030204" pitchFamily="34" charset="0"/>
                <a:cs typeface="Times New Roman" panose="02020603050405020304" pitchFamily="18" charset="0"/>
              </a:rPr>
              <a:t>Games of complete information </a:t>
            </a:r>
            <a:endParaRPr lang="en-IN" dirty="0">
              <a:ea typeface="Calibri" panose="020F0502020204030204" pitchFamily="34" charset="0"/>
              <a:cs typeface="Times New Roman" panose="02020603050405020304" pitchFamily="18" charset="0"/>
            </a:endParaRPr>
          </a:p>
          <a:p>
            <a:pPr marL="300038" indent="-300038" algn="just">
              <a:lnSpc>
                <a:spcPct val="150000"/>
              </a:lnSpc>
              <a:buFont typeface="+mj-lt"/>
              <a:buAutoNum type="romanLcPeriod"/>
            </a:pPr>
            <a:r>
              <a:rPr lang="en-US" dirty="0">
                <a:ea typeface="Calibri" panose="020F0502020204030204" pitchFamily="34" charset="0"/>
                <a:cs typeface="Times New Roman" panose="02020603050405020304" pitchFamily="18" charset="0"/>
              </a:rPr>
              <a:t>Games of incomplete information</a:t>
            </a:r>
            <a:endParaRPr lang="en-IN" dirty="0">
              <a:ea typeface="Calibri" panose="020F0502020204030204" pitchFamily="34" charset="0"/>
              <a:cs typeface="Times New Roman" panose="02020603050405020304" pitchFamily="18" charset="0"/>
            </a:endParaRPr>
          </a:p>
          <a:p>
            <a:pPr marL="300038" indent="-300038" algn="just">
              <a:lnSpc>
                <a:spcPct val="150000"/>
              </a:lnSpc>
              <a:buFont typeface="+mj-lt"/>
              <a:buAutoNum type="romanLcPeriod"/>
            </a:pPr>
            <a:r>
              <a:rPr lang="en-US" dirty="0">
                <a:ea typeface="Calibri" panose="020F0502020204030204" pitchFamily="34" charset="0"/>
                <a:cs typeface="Times New Roman" panose="02020603050405020304" pitchFamily="18" charset="0"/>
              </a:rPr>
              <a:t>Games of complete and perfect information</a:t>
            </a:r>
            <a:endParaRPr lang="en-IN" dirty="0">
              <a:ea typeface="Calibri" panose="020F0502020204030204" pitchFamily="34" charset="0"/>
              <a:cs typeface="Times New Roman" panose="02020603050405020304" pitchFamily="18" charset="0"/>
            </a:endParaRPr>
          </a:p>
          <a:p>
            <a:pPr marL="300038" indent="-300038" algn="just">
              <a:lnSpc>
                <a:spcPct val="150000"/>
              </a:lnSpc>
              <a:buFont typeface="+mj-lt"/>
              <a:buAutoNum type="romanLcPeriod"/>
            </a:pPr>
            <a:r>
              <a:rPr lang="en-US" dirty="0">
                <a:ea typeface="Calibri" panose="020F0502020204030204" pitchFamily="34" charset="0"/>
                <a:cs typeface="Times New Roman" panose="02020603050405020304" pitchFamily="18" charset="0"/>
              </a:rPr>
              <a:t>Games of complete but imperfect information.</a:t>
            </a:r>
            <a:endParaRPr lang="en-IN" dirty="0">
              <a:ea typeface="Calibri" panose="020F0502020204030204" pitchFamily="34" charset="0"/>
              <a:cs typeface="Times New Roman" panose="02020603050405020304" pitchFamily="18" charset="0"/>
            </a:endParaRPr>
          </a:p>
          <a:p>
            <a:pPr marL="300038" indent="-300038" algn="just">
              <a:lnSpc>
                <a:spcPct val="150000"/>
              </a:lnSpc>
              <a:buFont typeface="+mj-lt"/>
              <a:buAutoNum type="romanLcPeriod"/>
            </a:pPr>
            <a:r>
              <a:rPr lang="en-US" dirty="0">
                <a:ea typeface="Calibri" panose="020F0502020204030204" pitchFamily="34" charset="0"/>
                <a:cs typeface="Times New Roman" panose="02020603050405020304" pitchFamily="18" charset="0"/>
              </a:rPr>
              <a:t>Games of incomplete and perfect information</a:t>
            </a:r>
            <a:endParaRPr lang="en-IN" dirty="0">
              <a:ea typeface="Calibri" panose="020F0502020204030204" pitchFamily="34" charset="0"/>
              <a:cs typeface="Times New Roman" panose="02020603050405020304" pitchFamily="18" charset="0"/>
            </a:endParaRPr>
          </a:p>
          <a:p>
            <a:pPr marL="300038" indent="-300038" algn="just">
              <a:lnSpc>
                <a:spcPct val="150000"/>
              </a:lnSpc>
              <a:spcAft>
                <a:spcPts val="600"/>
              </a:spcAft>
              <a:buFont typeface="+mj-lt"/>
              <a:buAutoNum type="romanLcPeriod"/>
            </a:pPr>
            <a:r>
              <a:rPr lang="en-US" dirty="0">
                <a:ea typeface="Calibri" panose="020F0502020204030204" pitchFamily="34" charset="0"/>
                <a:cs typeface="Times New Roman" panose="02020603050405020304" pitchFamily="18" charset="0"/>
              </a:rPr>
              <a:t>Games of incomplete and imperfect information.</a:t>
            </a:r>
          </a:p>
          <a:p>
            <a:pPr algn="just">
              <a:lnSpc>
                <a:spcPct val="150000"/>
              </a:lnSpc>
              <a:spcAft>
                <a:spcPts val="600"/>
              </a:spcAft>
            </a:pPr>
            <a:r>
              <a:rPr lang="en-IN" dirty="0">
                <a:ea typeface="Calibri" panose="020F0502020204030204" pitchFamily="34" charset="0"/>
                <a:cs typeface="Times New Roman" panose="02020603050405020304" pitchFamily="18" charset="0"/>
              </a:rPr>
              <a:t>Example. (</a:t>
            </a:r>
            <a:r>
              <a:rPr lang="en-IN" dirty="0" err="1">
                <a:ea typeface="Calibri" panose="020F0502020204030204" pitchFamily="34" charset="0"/>
                <a:cs typeface="Times New Roman" panose="02020603050405020304" pitchFamily="18" charset="0"/>
              </a:rPr>
              <a:t>i</a:t>
            </a:r>
            <a:r>
              <a:rPr lang="en-IN" dirty="0">
                <a:ea typeface="Calibri" panose="020F0502020204030204" pitchFamily="34" charset="0"/>
                <a:cs typeface="Times New Roman" panose="02020603050405020304" pitchFamily="18" charset="0"/>
              </a:rPr>
              <a:t>) Simultaneous move output/price competition (</a:t>
            </a:r>
            <a:r>
              <a:rPr lang="en-IN" dirty="0" err="1">
                <a:ea typeface="Calibri" panose="020F0502020204030204" pitchFamily="34" charset="0"/>
                <a:cs typeface="Times New Roman" panose="02020603050405020304" pitchFamily="18" charset="0"/>
              </a:rPr>
              <a:t>Cournot</a:t>
            </a:r>
            <a:r>
              <a:rPr lang="en-IN" dirty="0">
                <a:ea typeface="Calibri" panose="020F0502020204030204" pitchFamily="34" charset="0"/>
                <a:cs typeface="Times New Roman" panose="02020603050405020304" pitchFamily="18" charset="0"/>
              </a:rPr>
              <a:t>, Bertrand model), (iii) Chess, </a:t>
            </a:r>
            <a:r>
              <a:rPr lang="en-IN" dirty="0" err="1">
                <a:ea typeface="Calibri" panose="020F0502020204030204" pitchFamily="34" charset="0"/>
                <a:cs typeface="Times New Roman" panose="02020603050405020304" pitchFamily="18" charset="0"/>
              </a:rPr>
              <a:t>Stackelbeg</a:t>
            </a:r>
            <a:r>
              <a:rPr lang="en-IN" dirty="0">
                <a:ea typeface="Calibri" panose="020F0502020204030204" pitchFamily="34" charset="0"/>
                <a:cs typeface="Times New Roman" panose="02020603050405020304" pitchFamily="18" charset="0"/>
              </a:rPr>
              <a:t> model, (iv) Repeated Simultaneous move game (Repeated </a:t>
            </a:r>
            <a:r>
              <a:rPr lang="en-IN" dirty="0" err="1">
                <a:ea typeface="Calibri" panose="020F0502020204030204" pitchFamily="34" charset="0"/>
                <a:cs typeface="Times New Roman" panose="02020603050405020304" pitchFamily="18" charset="0"/>
              </a:rPr>
              <a:t>Cournot</a:t>
            </a:r>
            <a:r>
              <a:rPr lang="en-IN" dirty="0">
                <a:ea typeface="Calibri" panose="020F0502020204030204" pitchFamily="34" charset="0"/>
                <a:cs typeface="Times New Roman" panose="02020603050405020304" pitchFamily="18" charset="0"/>
              </a:rPr>
              <a:t> game)  </a:t>
            </a:r>
          </a:p>
          <a:p>
            <a:pPr algn="just">
              <a:lnSpc>
                <a:spcPct val="150000"/>
              </a:lnSpc>
              <a:spcAft>
                <a:spcPts val="600"/>
              </a:spcAft>
            </a:pPr>
            <a:r>
              <a:rPr lang="en-IN" dirty="0">
                <a:ea typeface="Calibri" panose="020F0502020204030204" pitchFamily="34" charset="0"/>
                <a:cs typeface="Times New Roman" panose="02020603050405020304" pitchFamily="18" charset="0"/>
              </a:rPr>
              <a:t>(v) Is inconsistent. </a:t>
            </a:r>
          </a:p>
          <a:p>
            <a:pPr algn="just">
              <a:lnSpc>
                <a:spcPct val="150000"/>
              </a:lnSpc>
              <a:spcAft>
                <a:spcPts val="600"/>
              </a:spcAft>
            </a:pPr>
            <a:r>
              <a:rPr lang="en-IN" dirty="0">
                <a:ea typeface="Calibri" panose="020F0502020204030204" pitchFamily="34" charset="0"/>
                <a:cs typeface="Times New Roman" panose="02020603050405020304" pitchFamily="18" charset="0"/>
              </a:rPr>
              <a:t>Note. (</a:t>
            </a:r>
            <a:r>
              <a:rPr lang="en-IN" dirty="0" err="1">
                <a:ea typeface="Calibri" panose="020F0502020204030204" pitchFamily="34" charset="0"/>
                <a:cs typeface="Times New Roman" panose="02020603050405020304" pitchFamily="18" charset="0"/>
              </a:rPr>
              <a:t>i</a:t>
            </a:r>
            <a:r>
              <a:rPr lang="en-IN" dirty="0">
                <a:ea typeface="Calibri" panose="020F0502020204030204" pitchFamily="34" charset="0"/>
                <a:cs typeface="Times New Roman" panose="02020603050405020304" pitchFamily="18" charset="0"/>
              </a:rPr>
              <a:t>) and (ii) are essentially static games. In one shot game history doesn’t matter. (ii) and (vi) are Bayesian games.     </a:t>
            </a: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80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00B0F0"/>
                </a:solidFill>
              </a:rPr>
              <a:t>Representation of game</a:t>
            </a:r>
            <a:br>
              <a:rPr lang="en-IN" dirty="0">
                <a:solidFill>
                  <a:srgbClr val="00B0F0"/>
                </a:solidFill>
              </a:rPr>
            </a:br>
            <a:endParaRPr lang="en-IN" dirty="0">
              <a:solidFill>
                <a:srgbClr val="00B0F0"/>
              </a:solidFill>
            </a:endParaRPr>
          </a:p>
        </p:txBody>
      </p:sp>
      <p:sp>
        <p:nvSpPr>
          <p:cNvPr id="3" name="Content Placeholder 2"/>
          <p:cNvSpPr>
            <a:spLocks noGrp="1"/>
          </p:cNvSpPr>
          <p:nvPr>
            <p:ph idx="1"/>
          </p:nvPr>
        </p:nvSpPr>
        <p:spPr/>
        <p:txBody>
          <a:bodyPr>
            <a:normAutofit/>
          </a:bodyPr>
          <a:lstStyle/>
          <a:p>
            <a:endParaRPr lang="en-IN" sz="2800" dirty="0"/>
          </a:p>
          <a:p>
            <a:r>
              <a:rPr lang="en-IN" sz="2800" dirty="0"/>
              <a:t>Games in normal/strategic form (matrix form)</a:t>
            </a:r>
          </a:p>
          <a:p>
            <a:pPr marL="0" indent="0">
              <a:buNone/>
            </a:pPr>
            <a:endParaRPr lang="en-IN" sz="2800" dirty="0"/>
          </a:p>
          <a:p>
            <a:r>
              <a:rPr lang="en-IN" sz="2800" dirty="0"/>
              <a:t>Extensive form game (game tree)</a:t>
            </a:r>
          </a:p>
          <a:p>
            <a:endParaRPr lang="en-IN" sz="2800" dirty="0"/>
          </a:p>
        </p:txBody>
      </p:sp>
    </p:spTree>
    <p:extLst>
      <p:ext uri="{BB962C8B-B14F-4D97-AF65-F5344CB8AC3E}">
        <p14:creationId xmlns:p14="http://schemas.microsoft.com/office/powerpoint/2010/main" val="63823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B0F0"/>
                </a:solidFill>
                <a:ea typeface="Calibri" panose="020F0502020204030204" pitchFamily="34" charset="0"/>
                <a:cs typeface="Times New Roman" panose="02020603050405020304" pitchFamily="18" charset="0"/>
              </a:rPr>
              <a:t>Nash equilibrium</a:t>
            </a:r>
            <a:endParaRPr lang="en-IN" dirty="0">
              <a:solidFill>
                <a:srgbClr val="00B0F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7833174"/>
              </p:ext>
            </p:extLst>
          </p:nvPr>
        </p:nvGraphicFramePr>
        <p:xfrm>
          <a:off x="3470564" y="1400814"/>
          <a:ext cx="838200" cy="402981"/>
        </p:xfrm>
        <a:graphic>
          <a:graphicData uri="http://schemas.openxmlformats.org/presentationml/2006/ole">
            <mc:AlternateContent xmlns:mc="http://schemas.openxmlformats.org/markup-compatibility/2006">
              <mc:Choice xmlns:v="urn:schemas-microsoft-com:vml" Requires="v">
                <p:oleObj spid="_x0000_s2183" name="Equation" r:id="rId3" imgW="495085" imgH="241195" progId="Equation.3">
                  <p:embed/>
                </p:oleObj>
              </mc:Choice>
              <mc:Fallback>
                <p:oleObj name="Equation" r:id="rId3" imgW="495085"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564" y="1400814"/>
                        <a:ext cx="838200" cy="402981"/>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75304523"/>
              </p:ext>
            </p:extLst>
          </p:nvPr>
        </p:nvGraphicFramePr>
        <p:xfrm>
          <a:off x="1267691" y="3436097"/>
          <a:ext cx="4191000" cy="426500"/>
        </p:xfrm>
        <a:graphic>
          <a:graphicData uri="http://schemas.openxmlformats.org/presentationml/2006/ole">
            <mc:AlternateContent xmlns:mc="http://schemas.openxmlformats.org/markup-compatibility/2006">
              <mc:Choice xmlns:v="urn:schemas-microsoft-com:vml" Requires="v">
                <p:oleObj spid="_x0000_s2184" name="Equation" r:id="rId5" imgW="1866900" imgH="241300" progId="Equation.3">
                  <p:embed/>
                </p:oleObj>
              </mc:Choice>
              <mc:Fallback>
                <p:oleObj name="Equation" r:id="rId5" imgW="1866900" imgH="2413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7691" y="3436097"/>
                        <a:ext cx="4191000" cy="426500"/>
                      </a:xfrm>
                      <a:prstGeom prst="rect">
                        <a:avLst/>
                      </a:prstGeom>
                      <a:noFill/>
                    </p:spPr>
                  </p:pic>
                </p:oleObj>
              </mc:Fallback>
            </mc:AlternateContent>
          </a:graphicData>
        </a:graphic>
      </p:graphicFrame>
      <p:sp>
        <p:nvSpPr>
          <p:cNvPr id="6" name="Rectangle 3"/>
          <p:cNvSpPr>
            <a:spLocks noChangeArrowheads="1"/>
          </p:cNvSpPr>
          <p:nvPr/>
        </p:nvSpPr>
        <p:spPr bwMode="auto">
          <a:xfrm>
            <a:off x="1188720" y="1396052"/>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pure strategy profile</a:t>
            </a:r>
            <a:endParaRPr kumimoji="0" lang="en-US" altLang="en-US" sz="3200" b="0" i="0" u="none" strike="noStrike" cap="none" normalizeH="0" baseline="0" dirty="0">
              <a:ln>
                <a:noFill/>
              </a:ln>
              <a:solidFill>
                <a:schemeClr val="tx1"/>
              </a:solidFill>
              <a:effectLst/>
            </a:endParaRPr>
          </a:p>
        </p:txBody>
      </p:sp>
      <p:sp>
        <p:nvSpPr>
          <p:cNvPr id="7" name="Rectangle 4"/>
          <p:cNvSpPr>
            <a:spLocks noChangeArrowheads="1"/>
          </p:cNvSpPr>
          <p:nvPr/>
        </p:nvSpPr>
        <p:spPr bwMode="auto">
          <a:xfrm>
            <a:off x="1219200" y="2094532"/>
            <a:ext cx="7924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will be a Nash equilibrium strategy profile if for all </a:t>
            </a:r>
            <a:r>
              <a:rPr kumimoji="0" lang="en-US" altLang="en-US"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i</a:t>
            </a:r>
            <a:r>
              <a:rPr kumimoji="0" lang="en-US" altLang="en-US" b="0" i="0" u="none" strike="noStrike" cap="none" normalizeH="0" baseline="0" dirty="0">
                <a:ln>
                  <a:noFill/>
                </a:ln>
                <a:effectLst/>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highlight>
                  <a:srgbClr val="00FFFF"/>
                </a:highlight>
                <a:ea typeface="Calibri" panose="020F0502020204030204" pitchFamily="34" charset="0"/>
                <a:cs typeface="Times New Roman" panose="02020603050405020304" pitchFamily="18" charset="0"/>
              </a:rPr>
              <a:t>deviation from      is not profitable.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That means,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8" name="TextBox 7"/>
          <p:cNvSpPr txBox="1"/>
          <p:nvPr/>
        </p:nvSpPr>
        <p:spPr>
          <a:xfrm>
            <a:off x="609600" y="4064088"/>
            <a:ext cx="8305800" cy="523220"/>
          </a:xfrm>
          <a:prstGeom prst="rect">
            <a:avLst/>
          </a:prstGeom>
          <a:noFill/>
        </p:spPr>
        <p:txBody>
          <a:bodyPr wrap="square" rtlCol="0">
            <a:spAutoFit/>
          </a:bodyPr>
          <a:lstStyle/>
          <a:p>
            <a:r>
              <a:rPr lang="en-IN" sz="2800" dirty="0">
                <a:solidFill>
                  <a:schemeClr val="bg1">
                    <a:lumMod val="95000"/>
                  </a:schemeClr>
                </a:solidFill>
                <a:highlight>
                  <a:srgbClr val="FF00FF"/>
                </a:highlight>
              </a:rPr>
              <a:t>NE strategy profile is such that best responses match. </a:t>
            </a:r>
          </a:p>
        </p:txBody>
      </p:sp>
      <p:sp>
        <p:nvSpPr>
          <p:cNvPr id="3" name="Rectangle 2"/>
          <p:cNvSpPr/>
          <p:nvPr/>
        </p:nvSpPr>
        <p:spPr>
          <a:xfrm>
            <a:off x="1219200" y="4857021"/>
            <a:ext cx="6830291" cy="1200329"/>
          </a:xfrm>
          <a:prstGeom prst="rect">
            <a:avLst/>
          </a:prstGeom>
        </p:spPr>
        <p:txBody>
          <a:bodyPr wrap="square">
            <a:spAutoFit/>
          </a:bodyPr>
          <a:lstStyle/>
          <a:p>
            <a:r>
              <a:rPr lang="en-IN" b="1" dirty="0"/>
              <a:t>Fundamental Theorem: (Nash, 1950) </a:t>
            </a:r>
          </a:p>
          <a:p>
            <a:endParaRPr lang="en-IN" b="1" dirty="0"/>
          </a:p>
          <a:p>
            <a:r>
              <a:rPr lang="en-IN" dirty="0"/>
              <a:t>	Every finite game of complete information has at least one NE (at least in mixed strategy). </a:t>
            </a:r>
          </a:p>
        </p:txBody>
      </p:sp>
      <mc:AlternateContent xmlns:mc="http://schemas.openxmlformats.org/markup-compatibility/2006" xmlns:a14="http://schemas.microsoft.com/office/drawing/2010/main">
        <mc:Choice Requires="a14">
          <p:sp>
            <p:nvSpPr>
              <p:cNvPr id="9" name="Object 8">
                <a:extLst>
                  <a:ext uri="{FF2B5EF4-FFF2-40B4-BE49-F238E27FC236}">
                    <a16:creationId xmlns:a16="http://schemas.microsoft.com/office/drawing/2014/main" id="{D1038BFD-3DA7-4A48-A169-6DC6ED0E0B38}"/>
                  </a:ext>
                </a:extLst>
              </p:cNvPr>
              <p:cNvSpPr txBox="1"/>
              <p:nvPr/>
            </p:nvSpPr>
            <p:spPr bwMode="auto">
              <a:xfrm>
                <a:off x="7505700" y="2104585"/>
                <a:ext cx="838200" cy="4016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Sup>
                        <m:sSubSupPr>
                          <m:ctrlPr>
                            <a:rPr lang="en-IN" i="1">
                              <a:solidFill>
                                <a:srgbClr val="000000"/>
                              </a:solidFill>
                              <a:latin typeface="Cambria Math" panose="02040503050406030204" pitchFamily="18" charset="0"/>
                            </a:rPr>
                          </m:ctrlPr>
                        </m:sSubSupPr>
                        <m:e>
                          <m:r>
                            <a:rPr lang="en-IN" i="1">
                              <a:solidFill>
                                <a:srgbClr val="000000"/>
                              </a:solidFill>
                              <a:latin typeface="Cambria Math" panose="02040503050406030204" pitchFamily="18" charset="0"/>
                            </a:rPr>
                            <m:t>𝑠</m:t>
                          </m:r>
                        </m:e>
                        <m:sub>
                          <m:r>
                            <a:rPr lang="en-IN" i="1">
                              <a:solidFill>
                                <a:srgbClr val="000000"/>
                              </a:solidFill>
                              <a:latin typeface="Cambria Math" panose="02040503050406030204" pitchFamily="18" charset="0"/>
                            </a:rPr>
                            <m:t>𝑖</m:t>
                          </m:r>
                        </m:sub>
                        <m:sup>
                          <m:r>
                            <a:rPr lang="en-IN" i="1">
                              <a:solidFill>
                                <a:srgbClr val="000000"/>
                              </a:solidFill>
                              <a:latin typeface="Cambria Math" panose="02040503050406030204" pitchFamily="18" charset="0"/>
                            </a:rPr>
                            <m:t>∗</m:t>
                          </m:r>
                        </m:sup>
                      </m:sSubSup>
                    </m:oMath>
                  </m:oMathPara>
                </a14:m>
                <a:endParaRPr lang="en-IN" dirty="0"/>
              </a:p>
            </p:txBody>
          </p:sp>
        </mc:Choice>
        <mc:Fallback xmlns="">
          <p:sp>
            <p:nvSpPr>
              <p:cNvPr id="9" name="Object 8">
                <a:extLst>
                  <a:ext uri="{FF2B5EF4-FFF2-40B4-BE49-F238E27FC236}">
                    <a16:creationId xmlns:a16="http://schemas.microsoft.com/office/drawing/2014/main" id="{D1038BFD-3DA7-4A48-A169-6DC6ED0E0B38}"/>
                  </a:ext>
                </a:extLst>
              </p:cNvPr>
              <p:cNvSpPr txBox="1">
                <a:spLocks noRot="1" noChangeAspect="1" noMove="1" noResize="1" noEditPoints="1" noAdjustHandles="1" noChangeArrowheads="1" noChangeShapeType="1" noTextEdit="1"/>
              </p:cNvSpPr>
              <p:nvPr/>
            </p:nvSpPr>
            <p:spPr bwMode="auto">
              <a:xfrm>
                <a:off x="7505700" y="2104585"/>
                <a:ext cx="838200" cy="401638"/>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480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00B0F0"/>
                </a:solidFill>
              </a:rPr>
              <a:t>Properties of Nash Equilibrium:</a:t>
            </a:r>
            <a:br>
              <a:rPr lang="en-IN" dirty="0">
                <a:solidFill>
                  <a:srgbClr val="00B0F0"/>
                </a:solidFill>
              </a:rPr>
            </a:br>
            <a:endParaRPr lang="en-IN" dirty="0">
              <a:solidFill>
                <a:srgbClr val="00B0F0"/>
              </a:solidFill>
            </a:endParaRPr>
          </a:p>
        </p:txBody>
      </p:sp>
      <p:sp>
        <p:nvSpPr>
          <p:cNvPr id="3" name="Content Placeholder 2"/>
          <p:cNvSpPr>
            <a:spLocks noGrp="1"/>
          </p:cNvSpPr>
          <p:nvPr>
            <p:ph idx="1"/>
          </p:nvPr>
        </p:nvSpPr>
        <p:spPr/>
        <p:txBody>
          <a:bodyPr>
            <a:normAutofit/>
          </a:bodyPr>
          <a:lstStyle/>
          <a:p>
            <a:endParaRPr lang="en-IN" dirty="0"/>
          </a:p>
          <a:p>
            <a:r>
              <a:rPr lang="en-IN" dirty="0"/>
              <a:t>May not be unique (Example: Battle of the sexes)</a:t>
            </a:r>
          </a:p>
          <a:p>
            <a:endParaRPr lang="en-IN" dirty="0"/>
          </a:p>
          <a:p>
            <a:r>
              <a:rPr lang="en-IN" dirty="0"/>
              <a:t>May not be Pareto Optimum (Example: Prisoner’s Dilemma)</a:t>
            </a:r>
          </a:p>
          <a:p>
            <a:endParaRPr lang="en-IN" dirty="0"/>
          </a:p>
          <a:p>
            <a:endParaRPr lang="en-IN" dirty="0"/>
          </a:p>
        </p:txBody>
      </p:sp>
    </p:spTree>
    <p:extLst>
      <p:ext uri="{BB962C8B-B14F-4D97-AF65-F5344CB8AC3E}">
        <p14:creationId xmlns:p14="http://schemas.microsoft.com/office/powerpoint/2010/main" val="411473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ChangeArrowheads="1"/>
          </p:cNvSpPr>
          <p:nvPr/>
        </p:nvSpPr>
        <p:spPr bwMode="auto">
          <a:xfrm>
            <a:off x="2755627" y="2190874"/>
            <a:ext cx="4333875" cy="3087687"/>
          </a:xfrm>
          <a:prstGeom prst="rect">
            <a:avLst/>
          </a:prstGeom>
          <a:solidFill>
            <a:srgbClr val="CCCCFF"/>
          </a:solidFill>
          <a:ln w="25400">
            <a:solidFill>
              <a:schemeClr val="tx1"/>
            </a:solidFill>
            <a:miter lim="800000"/>
            <a:headEnd/>
            <a:tailEnd/>
          </a:ln>
        </p:spPr>
        <p:txBody>
          <a:bodyPr wrap="none" anchor="ctr"/>
          <a:lstStyle/>
          <a:p>
            <a:endParaRPr lang="en-US" altLang="en-US"/>
          </a:p>
        </p:txBody>
      </p:sp>
      <p:grpSp>
        <p:nvGrpSpPr>
          <p:cNvPr id="2" name="Group 20"/>
          <p:cNvGrpSpPr>
            <a:grpSpLocks/>
          </p:cNvGrpSpPr>
          <p:nvPr/>
        </p:nvGrpSpPr>
        <p:grpSpPr bwMode="auto">
          <a:xfrm>
            <a:off x="3292561" y="2623627"/>
            <a:ext cx="3389136" cy="2410614"/>
            <a:chOff x="2054" y="1621"/>
            <a:chExt cx="2443" cy="1652"/>
          </a:xfrm>
        </p:grpSpPr>
        <p:sp>
          <p:nvSpPr>
            <p:cNvPr id="11280" name="Rectangle 14"/>
            <p:cNvSpPr>
              <a:spLocks noChangeArrowheads="1"/>
            </p:cNvSpPr>
            <p:nvPr/>
          </p:nvSpPr>
          <p:spPr bwMode="auto">
            <a:xfrm>
              <a:off x="2054" y="1621"/>
              <a:ext cx="811"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4400" b="1" dirty="0">
                  <a:solidFill>
                    <a:srgbClr val="FF0000"/>
                  </a:solidFill>
                  <a:latin typeface="Arial" charset="0"/>
                </a:rPr>
                <a:t>1,2 </a:t>
              </a:r>
            </a:p>
          </p:txBody>
        </p:sp>
        <p:sp>
          <p:nvSpPr>
            <p:cNvPr id="11281" name="Rectangle 15"/>
            <p:cNvSpPr>
              <a:spLocks noChangeArrowheads="1"/>
            </p:cNvSpPr>
            <p:nvPr/>
          </p:nvSpPr>
          <p:spPr bwMode="auto">
            <a:xfrm>
              <a:off x="3837" y="1729"/>
              <a:ext cx="56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800" dirty="0">
                  <a:solidFill>
                    <a:schemeClr val="tx1"/>
                  </a:solidFill>
                  <a:latin typeface="Arial" charset="0"/>
                </a:rPr>
                <a:t>0,0 </a:t>
              </a:r>
            </a:p>
          </p:txBody>
        </p:sp>
        <p:sp>
          <p:nvSpPr>
            <p:cNvPr id="11282" name="Rectangle 16"/>
            <p:cNvSpPr>
              <a:spLocks noChangeArrowheads="1"/>
            </p:cNvSpPr>
            <p:nvPr/>
          </p:nvSpPr>
          <p:spPr bwMode="auto">
            <a:xfrm>
              <a:off x="3686" y="2747"/>
              <a:ext cx="811"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4400" dirty="0">
                  <a:solidFill>
                    <a:srgbClr val="FF0000"/>
                  </a:solidFill>
                  <a:latin typeface="Arial" charset="0"/>
                </a:rPr>
                <a:t>2,1 </a:t>
              </a:r>
            </a:p>
          </p:txBody>
        </p:sp>
        <p:sp>
          <p:nvSpPr>
            <p:cNvPr id="11283" name="Rectangle 17"/>
            <p:cNvSpPr>
              <a:spLocks noChangeArrowheads="1"/>
            </p:cNvSpPr>
            <p:nvPr/>
          </p:nvSpPr>
          <p:spPr bwMode="auto">
            <a:xfrm>
              <a:off x="2213" y="2795"/>
              <a:ext cx="56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800" dirty="0">
                  <a:solidFill>
                    <a:schemeClr val="tx1"/>
                  </a:solidFill>
                  <a:latin typeface="Arial" charset="0"/>
                </a:rPr>
                <a:t>0,0 </a:t>
              </a:r>
            </a:p>
          </p:txBody>
        </p:sp>
      </p:grpSp>
      <p:sp>
        <p:nvSpPr>
          <p:cNvPr id="11270" name="Rectangle 21"/>
          <p:cNvSpPr>
            <a:spLocks noGrp="1" noChangeArrowheads="1"/>
          </p:cNvSpPr>
          <p:nvPr>
            <p:ph type="title"/>
          </p:nvPr>
        </p:nvSpPr>
        <p:spPr>
          <a:xfrm>
            <a:off x="388810" y="130855"/>
            <a:ext cx="8229600" cy="1143000"/>
          </a:xfrm>
        </p:spPr>
        <p:txBody>
          <a:bodyPr>
            <a:normAutofit/>
          </a:bodyPr>
          <a:lstStyle/>
          <a:p>
            <a:pPr eaLnBrk="1" hangingPunct="1"/>
            <a:r>
              <a:rPr lang="en-US" altLang="en-US" sz="3200" dirty="0"/>
              <a:t>Example of multiple NE: Battle of the sexes </a:t>
            </a:r>
          </a:p>
        </p:txBody>
      </p:sp>
      <p:sp>
        <p:nvSpPr>
          <p:cNvPr id="11271" name="Line 6"/>
          <p:cNvSpPr>
            <a:spLocks noChangeShapeType="1"/>
          </p:cNvSpPr>
          <p:nvPr/>
        </p:nvSpPr>
        <p:spPr bwMode="auto">
          <a:xfrm>
            <a:off x="2682595" y="3734718"/>
            <a:ext cx="43158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7"/>
          <p:cNvSpPr>
            <a:spLocks noChangeShapeType="1"/>
          </p:cNvSpPr>
          <p:nvPr/>
        </p:nvSpPr>
        <p:spPr bwMode="auto">
          <a:xfrm flipV="1">
            <a:off x="4922564" y="2128225"/>
            <a:ext cx="0" cy="30920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Rectangle 8"/>
          <p:cNvSpPr>
            <a:spLocks noChangeArrowheads="1"/>
          </p:cNvSpPr>
          <p:nvPr/>
        </p:nvSpPr>
        <p:spPr bwMode="auto">
          <a:xfrm>
            <a:off x="97864" y="3475484"/>
            <a:ext cx="58189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000" i="1" dirty="0">
                <a:solidFill>
                  <a:srgbClr val="376546"/>
                </a:solidFill>
                <a:latin typeface="Arial" charset="0"/>
              </a:rPr>
              <a:t>Girl</a:t>
            </a:r>
          </a:p>
        </p:txBody>
      </p:sp>
      <p:sp>
        <p:nvSpPr>
          <p:cNvPr id="11274" name="Rectangle 9"/>
          <p:cNvSpPr>
            <a:spLocks noChangeArrowheads="1"/>
          </p:cNvSpPr>
          <p:nvPr/>
        </p:nvSpPr>
        <p:spPr bwMode="auto">
          <a:xfrm>
            <a:off x="3158107" y="1556668"/>
            <a:ext cx="152717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Cricket</a:t>
            </a:r>
          </a:p>
        </p:txBody>
      </p:sp>
      <p:sp>
        <p:nvSpPr>
          <p:cNvPr id="11276" name="Rectangle 11"/>
          <p:cNvSpPr>
            <a:spLocks noChangeArrowheads="1"/>
          </p:cNvSpPr>
          <p:nvPr/>
        </p:nvSpPr>
        <p:spPr bwMode="auto">
          <a:xfrm>
            <a:off x="1320064" y="2778708"/>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Cricket</a:t>
            </a:r>
          </a:p>
        </p:txBody>
      </p:sp>
      <p:sp>
        <p:nvSpPr>
          <p:cNvPr id="11277" name="Rectangle 12"/>
          <p:cNvSpPr>
            <a:spLocks noChangeArrowheads="1"/>
          </p:cNvSpPr>
          <p:nvPr/>
        </p:nvSpPr>
        <p:spPr bwMode="auto">
          <a:xfrm>
            <a:off x="1341292" y="4223668"/>
            <a:ext cx="163722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Shopping</a:t>
            </a:r>
          </a:p>
        </p:txBody>
      </p:sp>
      <p:sp>
        <p:nvSpPr>
          <p:cNvPr id="11278" name="Rectangle 13"/>
          <p:cNvSpPr>
            <a:spLocks noChangeArrowheads="1"/>
          </p:cNvSpPr>
          <p:nvPr/>
        </p:nvSpPr>
        <p:spPr bwMode="auto">
          <a:xfrm>
            <a:off x="4417649" y="1014348"/>
            <a:ext cx="62517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000" i="1" dirty="0">
                <a:solidFill>
                  <a:srgbClr val="376546"/>
                </a:solidFill>
                <a:latin typeface="Arial" charset="0"/>
              </a:rPr>
              <a:t>Boy</a:t>
            </a:r>
          </a:p>
        </p:txBody>
      </p:sp>
      <p:sp>
        <p:nvSpPr>
          <p:cNvPr id="3" name="TextBox 2"/>
          <p:cNvSpPr txBox="1"/>
          <p:nvPr/>
        </p:nvSpPr>
        <p:spPr>
          <a:xfrm>
            <a:off x="1103881" y="5867400"/>
            <a:ext cx="4082256" cy="646331"/>
          </a:xfrm>
          <a:prstGeom prst="rect">
            <a:avLst/>
          </a:prstGeom>
          <a:noFill/>
        </p:spPr>
        <p:txBody>
          <a:bodyPr wrap="square" rtlCol="0">
            <a:spAutoFit/>
          </a:bodyPr>
          <a:lstStyle/>
          <a:p>
            <a:r>
              <a:rPr lang="en-IN" dirty="0"/>
              <a:t>Nash Equilibrium: (C, C), (S, S)</a:t>
            </a:r>
          </a:p>
          <a:p>
            <a:endParaRPr lang="en-IN" dirty="0"/>
          </a:p>
        </p:txBody>
      </p:sp>
      <p:sp>
        <p:nvSpPr>
          <p:cNvPr id="18" name="Rectangle 12"/>
          <p:cNvSpPr>
            <a:spLocks noChangeArrowheads="1"/>
          </p:cNvSpPr>
          <p:nvPr/>
        </p:nvSpPr>
        <p:spPr bwMode="auto">
          <a:xfrm>
            <a:off x="5230275" y="1560480"/>
            <a:ext cx="163722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Shopping</a:t>
            </a:r>
          </a:p>
        </p:txBody>
      </p:sp>
    </p:spTree>
    <p:extLst>
      <p:ext uri="{BB962C8B-B14F-4D97-AF65-F5344CB8AC3E}">
        <p14:creationId xmlns:p14="http://schemas.microsoft.com/office/powerpoint/2010/main" val="323001640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ChangeArrowheads="1"/>
          </p:cNvSpPr>
          <p:nvPr/>
        </p:nvSpPr>
        <p:spPr bwMode="auto">
          <a:xfrm>
            <a:off x="2755627" y="2190874"/>
            <a:ext cx="4333875" cy="3087687"/>
          </a:xfrm>
          <a:prstGeom prst="rect">
            <a:avLst/>
          </a:prstGeom>
          <a:solidFill>
            <a:srgbClr val="CCCCFF"/>
          </a:solidFill>
          <a:ln w="25400">
            <a:solidFill>
              <a:schemeClr val="tx1"/>
            </a:solidFill>
            <a:miter lim="800000"/>
            <a:headEnd/>
            <a:tailEnd/>
          </a:ln>
        </p:spPr>
        <p:txBody>
          <a:bodyPr wrap="none" anchor="ctr"/>
          <a:lstStyle/>
          <a:p>
            <a:endParaRPr lang="en-US" altLang="en-US"/>
          </a:p>
        </p:txBody>
      </p:sp>
      <p:grpSp>
        <p:nvGrpSpPr>
          <p:cNvPr id="2" name="Group 20"/>
          <p:cNvGrpSpPr>
            <a:grpSpLocks/>
          </p:cNvGrpSpPr>
          <p:nvPr/>
        </p:nvGrpSpPr>
        <p:grpSpPr bwMode="auto">
          <a:xfrm>
            <a:off x="3292561" y="2623627"/>
            <a:ext cx="3389136" cy="2410614"/>
            <a:chOff x="2054" y="1621"/>
            <a:chExt cx="2443" cy="1652"/>
          </a:xfrm>
        </p:grpSpPr>
        <p:sp>
          <p:nvSpPr>
            <p:cNvPr id="11280" name="Rectangle 14"/>
            <p:cNvSpPr>
              <a:spLocks noChangeArrowheads="1"/>
            </p:cNvSpPr>
            <p:nvPr/>
          </p:nvSpPr>
          <p:spPr bwMode="auto">
            <a:xfrm>
              <a:off x="2054" y="1621"/>
              <a:ext cx="811"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4400" b="1" dirty="0">
                  <a:solidFill>
                    <a:srgbClr val="FF0000"/>
                  </a:solidFill>
                  <a:latin typeface="Arial" charset="0"/>
                </a:rPr>
                <a:t>1,1 </a:t>
              </a:r>
            </a:p>
          </p:txBody>
        </p:sp>
        <p:sp>
          <p:nvSpPr>
            <p:cNvPr id="11281" name="Rectangle 15"/>
            <p:cNvSpPr>
              <a:spLocks noChangeArrowheads="1"/>
            </p:cNvSpPr>
            <p:nvPr/>
          </p:nvSpPr>
          <p:spPr bwMode="auto">
            <a:xfrm>
              <a:off x="3837" y="1729"/>
              <a:ext cx="49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800" dirty="0">
                  <a:solidFill>
                    <a:schemeClr val="tx1"/>
                  </a:solidFill>
                  <a:latin typeface="Arial" charset="0"/>
                </a:rPr>
                <a:t>6,0 </a:t>
              </a:r>
            </a:p>
          </p:txBody>
        </p:sp>
        <p:sp>
          <p:nvSpPr>
            <p:cNvPr id="11282" name="Rectangle 16"/>
            <p:cNvSpPr>
              <a:spLocks noChangeArrowheads="1"/>
            </p:cNvSpPr>
            <p:nvPr/>
          </p:nvSpPr>
          <p:spPr bwMode="auto">
            <a:xfrm>
              <a:off x="3686" y="2747"/>
              <a:ext cx="811"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4400" dirty="0">
                  <a:solidFill>
                    <a:srgbClr val="00B050"/>
                  </a:solidFill>
                  <a:latin typeface="Arial" charset="0"/>
                </a:rPr>
                <a:t>5,5 </a:t>
              </a:r>
            </a:p>
          </p:txBody>
        </p:sp>
        <p:sp>
          <p:nvSpPr>
            <p:cNvPr id="11283" name="Rectangle 17"/>
            <p:cNvSpPr>
              <a:spLocks noChangeArrowheads="1"/>
            </p:cNvSpPr>
            <p:nvPr/>
          </p:nvSpPr>
          <p:spPr bwMode="auto">
            <a:xfrm>
              <a:off x="2213" y="2795"/>
              <a:ext cx="49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800" dirty="0">
                  <a:solidFill>
                    <a:schemeClr val="tx1"/>
                  </a:solidFill>
                  <a:latin typeface="Arial" charset="0"/>
                </a:rPr>
                <a:t>0,6 </a:t>
              </a:r>
            </a:p>
          </p:txBody>
        </p:sp>
      </p:grpSp>
      <p:sp>
        <p:nvSpPr>
          <p:cNvPr id="11270" name="Rectangle 21"/>
          <p:cNvSpPr>
            <a:spLocks noGrp="1" noChangeArrowheads="1"/>
          </p:cNvSpPr>
          <p:nvPr>
            <p:ph type="title"/>
          </p:nvPr>
        </p:nvSpPr>
        <p:spPr>
          <a:xfrm>
            <a:off x="381000" y="228600"/>
            <a:ext cx="8229600" cy="1143000"/>
          </a:xfrm>
        </p:spPr>
        <p:txBody>
          <a:bodyPr>
            <a:noAutofit/>
          </a:bodyPr>
          <a:lstStyle/>
          <a:p>
            <a:pPr eaLnBrk="1" hangingPunct="1"/>
            <a:r>
              <a:rPr lang="en-US" altLang="en-US" sz="3200" dirty="0"/>
              <a:t>Example. NE may not be efficient: Prisoners’ Dilemma</a:t>
            </a:r>
          </a:p>
        </p:txBody>
      </p:sp>
      <p:sp>
        <p:nvSpPr>
          <p:cNvPr id="11271" name="Line 6"/>
          <p:cNvSpPr>
            <a:spLocks noChangeShapeType="1"/>
          </p:cNvSpPr>
          <p:nvPr/>
        </p:nvSpPr>
        <p:spPr bwMode="auto">
          <a:xfrm>
            <a:off x="2682595" y="3734718"/>
            <a:ext cx="431584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7"/>
          <p:cNvSpPr>
            <a:spLocks noChangeShapeType="1"/>
          </p:cNvSpPr>
          <p:nvPr/>
        </p:nvSpPr>
        <p:spPr bwMode="auto">
          <a:xfrm flipV="1">
            <a:off x="4922564" y="2128225"/>
            <a:ext cx="0" cy="30920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Rectangle 8"/>
          <p:cNvSpPr>
            <a:spLocks noChangeArrowheads="1"/>
          </p:cNvSpPr>
          <p:nvPr/>
        </p:nvSpPr>
        <p:spPr bwMode="auto">
          <a:xfrm>
            <a:off x="872106" y="3537868"/>
            <a:ext cx="1465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000" i="1" dirty="0">
                <a:solidFill>
                  <a:srgbClr val="376546"/>
                </a:solidFill>
                <a:latin typeface="Arial" charset="0"/>
              </a:rPr>
              <a:t>Prisoner A</a:t>
            </a:r>
          </a:p>
        </p:txBody>
      </p:sp>
      <p:sp>
        <p:nvSpPr>
          <p:cNvPr id="11274" name="Rectangle 9"/>
          <p:cNvSpPr>
            <a:spLocks noChangeArrowheads="1"/>
          </p:cNvSpPr>
          <p:nvPr/>
        </p:nvSpPr>
        <p:spPr bwMode="auto">
          <a:xfrm>
            <a:off x="3158107" y="1556668"/>
            <a:ext cx="152717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a:solidFill>
                  <a:srgbClr val="663300"/>
                </a:solidFill>
                <a:latin typeface="Arial" charset="0"/>
              </a:rPr>
              <a:t>Confess</a:t>
            </a:r>
          </a:p>
        </p:txBody>
      </p:sp>
      <p:sp>
        <p:nvSpPr>
          <p:cNvPr id="11275" name="Rectangle 10"/>
          <p:cNvSpPr>
            <a:spLocks noChangeArrowheads="1"/>
          </p:cNvSpPr>
          <p:nvPr/>
        </p:nvSpPr>
        <p:spPr bwMode="auto">
          <a:xfrm>
            <a:off x="5367906" y="1556668"/>
            <a:ext cx="22891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Don’t confess</a:t>
            </a:r>
          </a:p>
        </p:txBody>
      </p:sp>
      <p:sp>
        <p:nvSpPr>
          <p:cNvPr id="11276" name="Rectangle 11"/>
          <p:cNvSpPr>
            <a:spLocks noChangeArrowheads="1"/>
          </p:cNvSpPr>
          <p:nvPr/>
        </p:nvSpPr>
        <p:spPr bwMode="auto">
          <a:xfrm>
            <a:off x="1103881" y="2623468"/>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Confess</a:t>
            </a:r>
          </a:p>
        </p:txBody>
      </p:sp>
      <p:sp>
        <p:nvSpPr>
          <p:cNvPr id="11277" name="Rectangle 12"/>
          <p:cNvSpPr>
            <a:spLocks noChangeArrowheads="1"/>
          </p:cNvSpPr>
          <p:nvPr/>
        </p:nvSpPr>
        <p:spPr bwMode="auto">
          <a:xfrm>
            <a:off x="872107" y="4223668"/>
            <a:ext cx="1637220"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Don’t</a:t>
            </a:r>
          </a:p>
          <a:p>
            <a:r>
              <a:rPr lang="en-US" altLang="en-US" sz="2000" dirty="0">
                <a:solidFill>
                  <a:srgbClr val="663300"/>
                </a:solidFill>
                <a:latin typeface="Arial" charset="0"/>
              </a:rPr>
              <a:t>confess</a:t>
            </a:r>
          </a:p>
        </p:txBody>
      </p:sp>
      <p:sp>
        <p:nvSpPr>
          <p:cNvPr id="11278" name="Rectangle 13"/>
          <p:cNvSpPr>
            <a:spLocks noChangeArrowheads="1"/>
          </p:cNvSpPr>
          <p:nvPr/>
        </p:nvSpPr>
        <p:spPr bwMode="auto">
          <a:xfrm>
            <a:off x="4091346" y="1314093"/>
            <a:ext cx="1465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en-US" sz="2000" i="1" dirty="0">
                <a:solidFill>
                  <a:srgbClr val="376546"/>
                </a:solidFill>
                <a:latin typeface="Arial" charset="0"/>
              </a:rPr>
              <a:t>Prisoner B</a:t>
            </a:r>
          </a:p>
        </p:txBody>
      </p:sp>
      <p:sp>
        <p:nvSpPr>
          <p:cNvPr id="3" name="TextBox 2"/>
          <p:cNvSpPr txBox="1"/>
          <p:nvPr/>
        </p:nvSpPr>
        <p:spPr>
          <a:xfrm>
            <a:off x="1103881" y="5867400"/>
            <a:ext cx="4082256" cy="923330"/>
          </a:xfrm>
          <a:prstGeom prst="rect">
            <a:avLst/>
          </a:prstGeom>
          <a:noFill/>
        </p:spPr>
        <p:txBody>
          <a:bodyPr wrap="square" rtlCol="0">
            <a:spAutoFit/>
          </a:bodyPr>
          <a:lstStyle/>
          <a:p>
            <a:r>
              <a:rPr lang="en-IN" dirty="0"/>
              <a:t>Nash Equilibrium: (C, C)</a:t>
            </a:r>
          </a:p>
          <a:p>
            <a:endParaRPr lang="en-IN" dirty="0"/>
          </a:p>
          <a:p>
            <a:r>
              <a:rPr lang="en-IN" dirty="0"/>
              <a:t>Pareto Optimum: (DC, DC)</a:t>
            </a:r>
          </a:p>
        </p:txBody>
      </p:sp>
    </p:spTree>
    <p:extLst>
      <p:ext uri="{BB962C8B-B14F-4D97-AF65-F5344CB8AC3E}">
        <p14:creationId xmlns:p14="http://schemas.microsoft.com/office/powerpoint/2010/main" val="309395357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9522-495E-465A-B91A-AC66C98B21EB}"/>
              </a:ext>
            </a:extLst>
          </p:cNvPr>
          <p:cNvSpPr>
            <a:spLocks noGrp="1"/>
          </p:cNvSpPr>
          <p:nvPr>
            <p:ph type="title"/>
          </p:nvPr>
        </p:nvSpPr>
        <p:spPr/>
        <p:txBody>
          <a:bodyPr/>
          <a:lstStyle/>
          <a:p>
            <a:r>
              <a:rPr lang="en-IN" dirty="0"/>
              <a:t>Solution concept for dynamic game</a:t>
            </a:r>
          </a:p>
        </p:txBody>
      </p:sp>
      <p:sp>
        <p:nvSpPr>
          <p:cNvPr id="3" name="TextBox 2">
            <a:extLst>
              <a:ext uri="{FF2B5EF4-FFF2-40B4-BE49-F238E27FC236}">
                <a16:creationId xmlns:a16="http://schemas.microsoft.com/office/drawing/2014/main" id="{A80AB96D-4C82-4584-BD69-F4B8802D2B02}"/>
              </a:ext>
            </a:extLst>
          </p:cNvPr>
          <p:cNvSpPr txBox="1"/>
          <p:nvPr/>
        </p:nvSpPr>
        <p:spPr>
          <a:xfrm>
            <a:off x="685800" y="1600201"/>
            <a:ext cx="8001000" cy="369332"/>
          </a:xfrm>
          <a:prstGeom prst="rect">
            <a:avLst/>
          </a:prstGeom>
          <a:noFill/>
        </p:spPr>
        <p:txBody>
          <a:bodyPr wrap="square" rtlCol="0">
            <a:spAutoFit/>
          </a:bodyPr>
          <a:lstStyle/>
          <a:p>
            <a:r>
              <a:rPr lang="en-IN" dirty="0"/>
              <a:t>Sequential move with perfect information (all earlier actions are observable)</a:t>
            </a:r>
          </a:p>
        </p:txBody>
      </p:sp>
      <p:sp>
        <p:nvSpPr>
          <p:cNvPr id="4" name="Rectangle 3">
            <a:extLst>
              <a:ext uri="{FF2B5EF4-FFF2-40B4-BE49-F238E27FC236}">
                <a16:creationId xmlns:a16="http://schemas.microsoft.com/office/drawing/2014/main" id="{933439AF-3B77-4923-B01D-5177EFBB6BA7}"/>
              </a:ext>
            </a:extLst>
          </p:cNvPr>
          <p:cNvSpPr/>
          <p:nvPr/>
        </p:nvSpPr>
        <p:spPr>
          <a:xfrm>
            <a:off x="457200" y="2399744"/>
            <a:ext cx="8001000" cy="1799980"/>
          </a:xfrm>
          <a:prstGeom prst="rect">
            <a:avLst/>
          </a:prstGeom>
        </p:spPr>
        <p:txBody>
          <a:bodyPr wrap="square">
            <a:spAutoFit/>
          </a:bodyPr>
          <a:lstStyle/>
          <a:p>
            <a:pPr marL="685800" algn="just">
              <a:lnSpc>
                <a:spcPct val="115000"/>
              </a:lnSpc>
              <a:spcAft>
                <a:spcPts val="1000"/>
              </a:spcAft>
            </a:pPr>
            <a:r>
              <a:rPr lang="en-IN" sz="2800" dirty="0">
                <a:highlight>
                  <a:srgbClr val="00FFFF"/>
                </a:highlight>
                <a:latin typeface="Calibri" panose="020F0502020204030204" pitchFamily="34" charset="0"/>
                <a:ea typeface="Calibri" panose="020F0502020204030204" pitchFamily="34" charset="0"/>
                <a:cs typeface="Times New Roman" panose="02020603050405020304" pitchFamily="18" charset="0"/>
              </a:rPr>
              <a:t>Backward Induction:</a:t>
            </a:r>
          </a:p>
          <a:p>
            <a:pPr marL="685800" algn="just">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It is applicable only in finite games not in infinite games as we start from the last stage. </a:t>
            </a:r>
          </a:p>
        </p:txBody>
      </p:sp>
    </p:spTree>
    <p:extLst>
      <p:ext uri="{BB962C8B-B14F-4D97-AF65-F5344CB8AC3E}">
        <p14:creationId xmlns:p14="http://schemas.microsoft.com/office/powerpoint/2010/main" val="136228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Backward Induction (</a:t>
            </a:r>
            <a:r>
              <a:rPr lang="en-IN" dirty="0"/>
              <a:t>BI)</a:t>
            </a:r>
            <a:r>
              <a:rPr lang="en-IN" dirty="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3" name="Rectangle 2"/>
          <p:cNvSpPr/>
          <p:nvPr/>
        </p:nvSpPr>
        <p:spPr>
          <a:xfrm>
            <a:off x="441960" y="1981200"/>
            <a:ext cx="7848600" cy="3515578"/>
          </a:xfrm>
          <a:prstGeom prst="rect">
            <a:avLst/>
          </a:prstGeom>
        </p:spPr>
        <p:txBody>
          <a:bodyPr wrap="square">
            <a:spAutoFit/>
          </a:bodyPr>
          <a:lstStyle/>
          <a:p>
            <a:pPr marL="685800" algn="just">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Based on </a:t>
            </a:r>
            <a:r>
              <a:rPr lang="en-IN" b="1" i="1" dirty="0">
                <a:latin typeface="Calibri" panose="020F0502020204030204" pitchFamily="34" charset="0"/>
                <a:ea typeface="Calibri" panose="020F0502020204030204" pitchFamily="34" charset="0"/>
                <a:cs typeface="Times New Roman" panose="02020603050405020304" pitchFamily="18" charset="0"/>
              </a:rPr>
              <a:t>Kuhn’s Algorithm</a:t>
            </a:r>
            <a:r>
              <a:rPr lang="en-IN" i="1" dirty="0">
                <a:latin typeface="Calibri" panose="020F0502020204030204" pitchFamily="34" charset="0"/>
                <a:ea typeface="Calibri" panose="020F0502020204030204" pitchFamily="34" charset="0"/>
                <a:cs typeface="Times New Roman" panose="02020603050405020304" pitchFamily="18" charset="0"/>
              </a:rPr>
              <a:t> which consists of the following steps:</a:t>
            </a:r>
          </a:p>
          <a:p>
            <a:pPr marL="685800" algn="just">
              <a:lnSpc>
                <a:spcPct val="115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Step I: Start with the last stage of the game;</a:t>
            </a:r>
          </a:p>
          <a:p>
            <a:pPr marL="685800" algn="just">
              <a:lnSpc>
                <a:spcPct val="115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Step II: Find out the best action (optimal strategy) of the player reaching that stage;</a:t>
            </a:r>
          </a:p>
          <a:p>
            <a:pPr marL="685800" algn="just">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Step III: In this way work backward with one information node at a time till the first stage is reached at. </a:t>
            </a:r>
          </a:p>
          <a:p>
            <a:pPr marL="685800" algn="just">
              <a:lnSpc>
                <a:spcPct val="115000"/>
              </a:lnSpc>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30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0070C0"/>
                </a:solidFill>
              </a:rPr>
              <a:t>Assumptions about economic agent : 1. Rationality</a:t>
            </a:r>
          </a:p>
        </p:txBody>
      </p:sp>
      <p:sp>
        <p:nvSpPr>
          <p:cNvPr id="3" name="Content Placeholder 2"/>
          <p:cNvSpPr>
            <a:spLocks noGrp="1"/>
          </p:cNvSpPr>
          <p:nvPr>
            <p:ph idx="1"/>
          </p:nvPr>
        </p:nvSpPr>
        <p:spPr/>
        <p:txBody>
          <a:bodyPr>
            <a:noAutofit/>
          </a:bodyPr>
          <a:lstStyle/>
          <a:p>
            <a:pPr algn="just"/>
            <a:r>
              <a:rPr lang="en-IN" sz="2000" dirty="0"/>
              <a:t>A decision maker is </a:t>
            </a:r>
            <a:r>
              <a:rPr lang="en-IN" sz="2000" b="1" i="1" dirty="0"/>
              <a:t>rational</a:t>
            </a:r>
            <a:r>
              <a:rPr lang="en-IN" sz="2000" dirty="0"/>
              <a:t> if he makes decisions consistently in pursuits of his own objectives. </a:t>
            </a:r>
          </a:p>
          <a:p>
            <a:pPr marL="0" indent="0" algn="just">
              <a:buNone/>
            </a:pPr>
            <a:r>
              <a:rPr lang="en-IN" sz="2000" dirty="0"/>
              <a:t>		In particular, as </a:t>
            </a:r>
            <a:r>
              <a:rPr lang="en-IN" sz="2000" b="1" dirty="0"/>
              <a:t>Von Neumann and Morgenstern (1947) </a:t>
            </a:r>
            <a:r>
              <a:rPr lang="en-IN" sz="2000" dirty="0"/>
              <a:t>demonstrated a rational decision maker will always choose the option (amongst the various possible outcomes that he cares about) that maximizes his expected payoff/utility.</a:t>
            </a:r>
          </a:p>
          <a:p>
            <a:pPr marL="0" indent="0" algn="just">
              <a:buNone/>
            </a:pPr>
            <a:endParaRPr lang="en-IN" sz="2000" dirty="0"/>
          </a:p>
          <a:p>
            <a:pPr marL="0" indent="0" algn="just">
              <a:buNone/>
            </a:pPr>
            <a:r>
              <a:rPr lang="en-IN" sz="2000" b="1" dirty="0">
                <a:solidFill>
                  <a:srgbClr val="FF0000"/>
                </a:solidFill>
              </a:rPr>
              <a:t>Expected utility:</a:t>
            </a:r>
          </a:p>
          <a:p>
            <a:pPr marL="0" indent="0" algn="just">
              <a:buNone/>
            </a:pPr>
            <a:endParaRPr lang="en-IN" sz="2000" dirty="0"/>
          </a:p>
          <a:p>
            <a:pPr marL="0" indent="0" algn="just">
              <a:buNone/>
            </a:pPr>
            <a:r>
              <a:rPr lang="en-US" sz="2000" dirty="0"/>
              <a:t>It is a weighted average of the utilities of each possible outcome under uncertainty. It is calculated by taking weighted average of all possible outcomes under certain circumstances, where the weights are the probability assigned to an event.</a:t>
            </a:r>
            <a:endParaRPr lang="en-IN" sz="2000" dirty="0"/>
          </a:p>
          <a:p>
            <a:pPr marL="0" indent="0" algn="just">
              <a:buNone/>
            </a:pPr>
            <a:endParaRPr lang="en-IN" sz="2000" dirty="0"/>
          </a:p>
        </p:txBody>
      </p:sp>
    </p:spTree>
    <p:extLst>
      <p:ext uri="{BB962C8B-B14F-4D97-AF65-F5344CB8AC3E}">
        <p14:creationId xmlns:p14="http://schemas.microsoft.com/office/powerpoint/2010/main" val="2959384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Trust Game (Gibbons,1997)</a:t>
            </a:r>
          </a:p>
        </p:txBody>
      </p:sp>
      <p:cxnSp>
        <p:nvCxnSpPr>
          <p:cNvPr id="4" name="Straight Arrow Connector 3"/>
          <p:cNvCxnSpPr/>
          <p:nvPr/>
        </p:nvCxnSpPr>
        <p:spPr>
          <a:xfrm flipH="1">
            <a:off x="1295400" y="1752600"/>
            <a:ext cx="914400" cy="71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92582" y="2466109"/>
            <a:ext cx="817418" cy="71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09800" y="1752600"/>
            <a:ext cx="762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09800" y="2438400"/>
            <a:ext cx="782782"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2438400"/>
            <a:ext cx="1295400" cy="369332"/>
          </a:xfrm>
          <a:prstGeom prst="rect">
            <a:avLst/>
          </a:prstGeom>
          <a:noFill/>
        </p:spPr>
        <p:txBody>
          <a:bodyPr wrap="square" rtlCol="0">
            <a:spAutoFit/>
          </a:bodyPr>
          <a:lstStyle/>
          <a:p>
            <a:r>
              <a:rPr lang="en-IN" dirty="0"/>
              <a:t>(0, 0) </a:t>
            </a:r>
          </a:p>
        </p:txBody>
      </p:sp>
      <p:sp>
        <p:nvSpPr>
          <p:cNvPr id="17" name="TextBox 16"/>
          <p:cNvSpPr txBox="1"/>
          <p:nvPr/>
        </p:nvSpPr>
        <p:spPr>
          <a:xfrm>
            <a:off x="1905000" y="3302205"/>
            <a:ext cx="1295400" cy="369332"/>
          </a:xfrm>
          <a:prstGeom prst="rect">
            <a:avLst/>
          </a:prstGeom>
          <a:noFill/>
        </p:spPr>
        <p:txBody>
          <a:bodyPr wrap="square" rtlCol="0">
            <a:spAutoFit/>
          </a:bodyPr>
          <a:lstStyle/>
          <a:p>
            <a:r>
              <a:rPr lang="en-IN" dirty="0"/>
              <a:t>(1, 1)</a:t>
            </a:r>
          </a:p>
        </p:txBody>
      </p:sp>
      <p:sp>
        <p:nvSpPr>
          <p:cNvPr id="18" name="TextBox 17"/>
          <p:cNvSpPr txBox="1"/>
          <p:nvPr/>
        </p:nvSpPr>
        <p:spPr>
          <a:xfrm>
            <a:off x="3422073" y="3211884"/>
            <a:ext cx="1295400" cy="369332"/>
          </a:xfrm>
          <a:prstGeom prst="rect">
            <a:avLst/>
          </a:prstGeom>
          <a:noFill/>
        </p:spPr>
        <p:txBody>
          <a:bodyPr wrap="square" rtlCol="0">
            <a:spAutoFit/>
          </a:bodyPr>
          <a:lstStyle/>
          <a:p>
            <a:r>
              <a:rPr lang="en-IN" dirty="0"/>
              <a:t>(-1, 2)</a:t>
            </a:r>
          </a:p>
        </p:txBody>
      </p:sp>
      <p:sp>
        <p:nvSpPr>
          <p:cNvPr id="22" name="TextBox 21"/>
          <p:cNvSpPr txBox="1"/>
          <p:nvPr/>
        </p:nvSpPr>
        <p:spPr>
          <a:xfrm>
            <a:off x="741218" y="1760763"/>
            <a:ext cx="1143000" cy="369332"/>
          </a:xfrm>
          <a:prstGeom prst="rect">
            <a:avLst/>
          </a:prstGeom>
          <a:noFill/>
        </p:spPr>
        <p:txBody>
          <a:bodyPr wrap="square" rtlCol="0">
            <a:spAutoFit/>
          </a:bodyPr>
          <a:lstStyle/>
          <a:p>
            <a:r>
              <a:rPr lang="en-IN" dirty="0"/>
              <a:t>Not Trust</a:t>
            </a:r>
          </a:p>
        </p:txBody>
      </p:sp>
      <p:sp>
        <p:nvSpPr>
          <p:cNvPr id="23" name="TextBox 22"/>
          <p:cNvSpPr txBox="1"/>
          <p:nvPr/>
        </p:nvSpPr>
        <p:spPr>
          <a:xfrm>
            <a:off x="2667000" y="1760763"/>
            <a:ext cx="1143000" cy="369332"/>
          </a:xfrm>
          <a:prstGeom prst="rect">
            <a:avLst/>
          </a:prstGeom>
          <a:noFill/>
        </p:spPr>
        <p:txBody>
          <a:bodyPr wrap="square" rtlCol="0">
            <a:spAutoFit/>
          </a:bodyPr>
          <a:lstStyle/>
          <a:p>
            <a:r>
              <a:rPr lang="en-IN" dirty="0"/>
              <a:t>Trust</a:t>
            </a:r>
          </a:p>
        </p:txBody>
      </p:sp>
      <p:sp>
        <p:nvSpPr>
          <p:cNvPr id="24" name="TextBox 23"/>
          <p:cNvSpPr txBox="1"/>
          <p:nvPr/>
        </p:nvSpPr>
        <p:spPr>
          <a:xfrm>
            <a:off x="1652155" y="2533502"/>
            <a:ext cx="1143000" cy="369332"/>
          </a:xfrm>
          <a:prstGeom prst="rect">
            <a:avLst/>
          </a:prstGeom>
          <a:noFill/>
        </p:spPr>
        <p:txBody>
          <a:bodyPr wrap="square" rtlCol="0">
            <a:spAutoFit/>
          </a:bodyPr>
          <a:lstStyle/>
          <a:p>
            <a:r>
              <a:rPr lang="en-IN" dirty="0"/>
              <a:t>Honour</a:t>
            </a:r>
          </a:p>
        </p:txBody>
      </p:sp>
      <p:sp>
        <p:nvSpPr>
          <p:cNvPr id="25" name="TextBox 24"/>
          <p:cNvSpPr txBox="1"/>
          <p:nvPr/>
        </p:nvSpPr>
        <p:spPr>
          <a:xfrm>
            <a:off x="3498273" y="2533502"/>
            <a:ext cx="1143000" cy="369332"/>
          </a:xfrm>
          <a:prstGeom prst="rect">
            <a:avLst/>
          </a:prstGeom>
          <a:noFill/>
        </p:spPr>
        <p:txBody>
          <a:bodyPr wrap="square" rtlCol="0">
            <a:spAutoFit/>
          </a:bodyPr>
          <a:lstStyle/>
          <a:p>
            <a:r>
              <a:rPr lang="en-IN" dirty="0"/>
              <a:t>Betray</a:t>
            </a:r>
          </a:p>
        </p:txBody>
      </p:sp>
      <p:sp>
        <p:nvSpPr>
          <p:cNvPr id="26" name="TextBox 25"/>
          <p:cNvSpPr txBox="1"/>
          <p:nvPr/>
        </p:nvSpPr>
        <p:spPr>
          <a:xfrm>
            <a:off x="2095500" y="1432657"/>
            <a:ext cx="571500" cy="369332"/>
          </a:xfrm>
          <a:prstGeom prst="rect">
            <a:avLst/>
          </a:prstGeom>
          <a:noFill/>
        </p:spPr>
        <p:txBody>
          <a:bodyPr wrap="square" rtlCol="0">
            <a:spAutoFit/>
          </a:bodyPr>
          <a:lstStyle/>
          <a:p>
            <a:r>
              <a:rPr lang="en-IN" dirty="0"/>
              <a:t>1</a:t>
            </a:r>
          </a:p>
        </p:txBody>
      </p:sp>
      <p:sp>
        <p:nvSpPr>
          <p:cNvPr id="27" name="TextBox 26"/>
          <p:cNvSpPr txBox="1"/>
          <p:nvPr/>
        </p:nvSpPr>
        <p:spPr>
          <a:xfrm>
            <a:off x="2992582" y="2130095"/>
            <a:ext cx="817418" cy="369332"/>
          </a:xfrm>
          <a:prstGeom prst="rect">
            <a:avLst/>
          </a:prstGeom>
          <a:noFill/>
        </p:spPr>
        <p:txBody>
          <a:bodyPr wrap="square" rtlCol="0">
            <a:spAutoFit/>
          </a:bodyPr>
          <a:lstStyle/>
          <a:p>
            <a:r>
              <a:rPr lang="en-IN" dirty="0"/>
              <a:t>2</a:t>
            </a:r>
          </a:p>
        </p:txBody>
      </p:sp>
      <p:sp>
        <p:nvSpPr>
          <p:cNvPr id="28" name="Rectangle 5"/>
          <p:cNvSpPr>
            <a:spLocks noChangeArrowheads="1"/>
          </p:cNvSpPr>
          <p:nvPr/>
        </p:nvSpPr>
        <p:spPr bwMode="auto">
          <a:xfrm>
            <a:off x="4328118" y="4205630"/>
            <a:ext cx="2696655" cy="2152526"/>
          </a:xfrm>
          <a:prstGeom prst="rect">
            <a:avLst/>
          </a:prstGeom>
          <a:solidFill>
            <a:srgbClr val="CCCCFF"/>
          </a:solidFill>
          <a:ln w="25400">
            <a:solidFill>
              <a:schemeClr val="tx1"/>
            </a:solidFill>
            <a:miter lim="800000"/>
            <a:headEnd/>
            <a:tailEnd/>
          </a:ln>
        </p:spPr>
        <p:txBody>
          <a:bodyPr wrap="none" anchor="ctr"/>
          <a:lstStyle/>
          <a:p>
            <a:endParaRPr lang="en-US" altLang="en-US"/>
          </a:p>
        </p:txBody>
      </p:sp>
      <p:sp>
        <p:nvSpPr>
          <p:cNvPr id="29" name="Line 6"/>
          <p:cNvSpPr>
            <a:spLocks noChangeShapeType="1"/>
          </p:cNvSpPr>
          <p:nvPr/>
        </p:nvSpPr>
        <p:spPr bwMode="auto">
          <a:xfrm>
            <a:off x="4328118" y="5212805"/>
            <a:ext cx="2703064" cy="23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
          <p:cNvSpPr>
            <a:spLocks noChangeShapeType="1"/>
          </p:cNvSpPr>
          <p:nvPr/>
        </p:nvSpPr>
        <p:spPr bwMode="auto">
          <a:xfrm flipV="1">
            <a:off x="5611091" y="4203441"/>
            <a:ext cx="0" cy="21547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Rectangle 11"/>
          <p:cNvSpPr>
            <a:spLocks noChangeArrowheads="1"/>
          </p:cNvSpPr>
          <p:nvPr/>
        </p:nvSpPr>
        <p:spPr bwMode="auto">
          <a:xfrm>
            <a:off x="3401291" y="4502398"/>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T</a:t>
            </a:r>
          </a:p>
        </p:txBody>
      </p:sp>
      <p:sp>
        <p:nvSpPr>
          <p:cNvPr id="32" name="Rectangle 12"/>
          <p:cNvSpPr>
            <a:spLocks noChangeArrowheads="1"/>
          </p:cNvSpPr>
          <p:nvPr/>
        </p:nvSpPr>
        <p:spPr bwMode="auto">
          <a:xfrm>
            <a:off x="3401291" y="5587882"/>
            <a:ext cx="163722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NT</a:t>
            </a:r>
          </a:p>
        </p:txBody>
      </p:sp>
      <p:sp>
        <p:nvSpPr>
          <p:cNvPr id="33" name="Rectangle 11"/>
          <p:cNvSpPr>
            <a:spLocks noChangeArrowheads="1"/>
          </p:cNvSpPr>
          <p:nvPr/>
        </p:nvSpPr>
        <p:spPr bwMode="auto">
          <a:xfrm>
            <a:off x="4617125" y="3725568"/>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H</a:t>
            </a:r>
          </a:p>
        </p:txBody>
      </p:sp>
      <p:sp>
        <p:nvSpPr>
          <p:cNvPr id="35" name="TextBox 34"/>
          <p:cNvSpPr txBox="1"/>
          <p:nvPr/>
        </p:nvSpPr>
        <p:spPr>
          <a:xfrm>
            <a:off x="6096000" y="3725568"/>
            <a:ext cx="747172" cy="369332"/>
          </a:xfrm>
          <a:prstGeom prst="rect">
            <a:avLst/>
          </a:prstGeom>
          <a:noFill/>
        </p:spPr>
        <p:txBody>
          <a:bodyPr wrap="square" rtlCol="0">
            <a:spAutoFit/>
          </a:bodyPr>
          <a:lstStyle/>
          <a:p>
            <a:r>
              <a:rPr lang="en-IN" b="1" dirty="0">
                <a:solidFill>
                  <a:schemeClr val="bg2">
                    <a:lumMod val="25000"/>
                  </a:schemeClr>
                </a:solidFill>
              </a:rPr>
              <a:t>B</a:t>
            </a:r>
          </a:p>
        </p:txBody>
      </p:sp>
      <p:sp>
        <p:nvSpPr>
          <p:cNvPr id="36" name="TextBox 35"/>
          <p:cNvSpPr txBox="1"/>
          <p:nvPr/>
        </p:nvSpPr>
        <p:spPr>
          <a:xfrm>
            <a:off x="4617125" y="4502398"/>
            <a:ext cx="869275" cy="369332"/>
          </a:xfrm>
          <a:prstGeom prst="rect">
            <a:avLst/>
          </a:prstGeom>
          <a:noFill/>
        </p:spPr>
        <p:txBody>
          <a:bodyPr wrap="square" rtlCol="0">
            <a:spAutoFit/>
          </a:bodyPr>
          <a:lstStyle/>
          <a:p>
            <a:r>
              <a:rPr lang="en-IN" dirty="0"/>
              <a:t>1, 1</a:t>
            </a:r>
          </a:p>
        </p:txBody>
      </p:sp>
      <p:sp>
        <p:nvSpPr>
          <p:cNvPr id="37" name="TextBox 36"/>
          <p:cNvSpPr txBox="1"/>
          <p:nvPr/>
        </p:nvSpPr>
        <p:spPr>
          <a:xfrm>
            <a:off x="5958428" y="4502398"/>
            <a:ext cx="884744" cy="369332"/>
          </a:xfrm>
          <a:prstGeom prst="rect">
            <a:avLst/>
          </a:prstGeom>
          <a:noFill/>
        </p:spPr>
        <p:txBody>
          <a:bodyPr wrap="square" rtlCol="0">
            <a:spAutoFit/>
          </a:bodyPr>
          <a:lstStyle/>
          <a:p>
            <a:r>
              <a:rPr lang="en-IN" dirty="0"/>
              <a:t>-1, 2</a:t>
            </a:r>
          </a:p>
        </p:txBody>
      </p:sp>
      <p:sp>
        <p:nvSpPr>
          <p:cNvPr id="38" name="TextBox 37"/>
          <p:cNvSpPr txBox="1"/>
          <p:nvPr/>
        </p:nvSpPr>
        <p:spPr>
          <a:xfrm>
            <a:off x="4606973" y="5524356"/>
            <a:ext cx="743806" cy="369332"/>
          </a:xfrm>
          <a:prstGeom prst="rect">
            <a:avLst/>
          </a:prstGeom>
          <a:noFill/>
        </p:spPr>
        <p:txBody>
          <a:bodyPr wrap="square" rtlCol="0">
            <a:spAutoFit/>
          </a:bodyPr>
          <a:lstStyle/>
          <a:p>
            <a:r>
              <a:rPr lang="en-IN" dirty="0"/>
              <a:t>0, 0</a:t>
            </a:r>
          </a:p>
        </p:txBody>
      </p:sp>
      <p:sp>
        <p:nvSpPr>
          <p:cNvPr id="39" name="TextBox 38"/>
          <p:cNvSpPr txBox="1"/>
          <p:nvPr/>
        </p:nvSpPr>
        <p:spPr>
          <a:xfrm>
            <a:off x="5958428" y="5524356"/>
            <a:ext cx="884744" cy="369332"/>
          </a:xfrm>
          <a:prstGeom prst="rect">
            <a:avLst/>
          </a:prstGeom>
          <a:noFill/>
        </p:spPr>
        <p:txBody>
          <a:bodyPr wrap="square" rtlCol="0">
            <a:spAutoFit/>
          </a:bodyPr>
          <a:lstStyle/>
          <a:p>
            <a:r>
              <a:rPr lang="en-IN" dirty="0"/>
              <a:t>0, 0</a:t>
            </a:r>
          </a:p>
        </p:txBody>
      </p:sp>
      <p:sp>
        <p:nvSpPr>
          <p:cNvPr id="40" name="TextBox 39"/>
          <p:cNvSpPr txBox="1"/>
          <p:nvPr/>
        </p:nvSpPr>
        <p:spPr>
          <a:xfrm>
            <a:off x="4978876" y="1432657"/>
            <a:ext cx="2564924" cy="1754326"/>
          </a:xfrm>
          <a:prstGeom prst="rect">
            <a:avLst/>
          </a:prstGeom>
          <a:noFill/>
        </p:spPr>
        <p:txBody>
          <a:bodyPr wrap="square" rtlCol="0">
            <a:spAutoFit/>
          </a:bodyPr>
          <a:lstStyle/>
          <a:p>
            <a:r>
              <a:rPr lang="en-IN" dirty="0"/>
              <a:t>BI Solution: NT        B </a:t>
            </a:r>
          </a:p>
          <a:p>
            <a:endParaRPr lang="en-IN" dirty="0"/>
          </a:p>
          <a:p>
            <a:r>
              <a:rPr lang="en-IN" dirty="0"/>
              <a:t>Realized pay-off: (0,0)</a:t>
            </a:r>
          </a:p>
          <a:p>
            <a:endParaRPr lang="en-IN" dirty="0"/>
          </a:p>
          <a:p>
            <a:endParaRPr lang="en-IN" dirty="0"/>
          </a:p>
          <a:p>
            <a:r>
              <a:rPr lang="en-IN" dirty="0"/>
              <a:t>NE: (NT, B)</a:t>
            </a:r>
          </a:p>
        </p:txBody>
      </p:sp>
      <p:cxnSp>
        <p:nvCxnSpPr>
          <p:cNvPr id="42" name="Straight Arrow Connector 41"/>
          <p:cNvCxnSpPr/>
          <p:nvPr/>
        </p:nvCxnSpPr>
        <p:spPr>
          <a:xfrm>
            <a:off x="6469586" y="1617323"/>
            <a:ext cx="37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219BC3-0390-4BB5-A377-31CE8ADD509F}"/>
              </a:ext>
            </a:extLst>
          </p:cNvPr>
          <p:cNvSpPr txBox="1"/>
          <p:nvPr/>
        </p:nvSpPr>
        <p:spPr>
          <a:xfrm>
            <a:off x="2438401" y="4944477"/>
            <a:ext cx="1166370" cy="369332"/>
          </a:xfrm>
          <a:prstGeom prst="rect">
            <a:avLst/>
          </a:prstGeom>
          <a:noFill/>
        </p:spPr>
        <p:txBody>
          <a:bodyPr wrap="square" rtlCol="0">
            <a:spAutoFit/>
          </a:bodyPr>
          <a:lstStyle/>
          <a:p>
            <a:r>
              <a:rPr lang="en-IN" dirty="0"/>
              <a:t> Player 1</a:t>
            </a:r>
          </a:p>
        </p:txBody>
      </p:sp>
      <p:sp>
        <p:nvSpPr>
          <p:cNvPr id="43" name="TextBox 42">
            <a:extLst>
              <a:ext uri="{FF2B5EF4-FFF2-40B4-BE49-F238E27FC236}">
                <a16:creationId xmlns:a16="http://schemas.microsoft.com/office/drawing/2014/main" id="{505B537A-D919-4F94-9AA1-6656538490DD}"/>
              </a:ext>
            </a:extLst>
          </p:cNvPr>
          <p:cNvSpPr txBox="1"/>
          <p:nvPr/>
        </p:nvSpPr>
        <p:spPr>
          <a:xfrm>
            <a:off x="5192097" y="3514408"/>
            <a:ext cx="1166370" cy="369332"/>
          </a:xfrm>
          <a:prstGeom prst="rect">
            <a:avLst/>
          </a:prstGeom>
          <a:noFill/>
        </p:spPr>
        <p:txBody>
          <a:bodyPr wrap="square" rtlCol="0">
            <a:spAutoFit/>
          </a:bodyPr>
          <a:lstStyle/>
          <a:p>
            <a:r>
              <a:rPr lang="en-IN" dirty="0"/>
              <a:t> Player 2</a:t>
            </a:r>
          </a:p>
        </p:txBody>
      </p:sp>
    </p:spTree>
    <p:extLst>
      <p:ext uri="{BB962C8B-B14F-4D97-AF65-F5344CB8AC3E}">
        <p14:creationId xmlns:p14="http://schemas.microsoft.com/office/powerpoint/2010/main" val="290484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Explanation of solution of Trust game</a:t>
            </a:r>
          </a:p>
        </p:txBody>
      </p:sp>
      <p:sp>
        <p:nvSpPr>
          <p:cNvPr id="3" name="TextBox 2"/>
          <p:cNvSpPr txBox="1"/>
          <p:nvPr/>
        </p:nvSpPr>
        <p:spPr>
          <a:xfrm>
            <a:off x="685800" y="1676400"/>
            <a:ext cx="7315200"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lgn="just">
              <a:buFont typeface="Arial" panose="020B0604020202020204" pitchFamily="34" charset="0"/>
              <a:buChar char="•"/>
            </a:pPr>
            <a:r>
              <a:rPr lang="en-IN" dirty="0"/>
              <a:t>The Player 1 who moves first makes his/her asset a sunk cost. </a:t>
            </a:r>
          </a:p>
          <a:p>
            <a:pPr marL="285750" indent="-285750" algn="just">
              <a:buFont typeface="Arial" panose="020B0604020202020204" pitchFamily="34" charset="0"/>
              <a:buChar char="•"/>
            </a:pPr>
            <a:r>
              <a:rPr lang="en-IN" dirty="0"/>
              <a:t>Player 2 (second mover)  has a cheating incentive. </a:t>
            </a:r>
          </a:p>
          <a:p>
            <a:pPr marL="285750" indent="-285750" algn="just">
              <a:buFont typeface="Arial" panose="020B0604020202020204" pitchFamily="34" charset="0"/>
              <a:buChar char="•"/>
            </a:pPr>
            <a:r>
              <a:rPr lang="en-IN" dirty="0"/>
              <a:t>At Stage 2 player 2 will betray given a chance. </a:t>
            </a:r>
          </a:p>
          <a:p>
            <a:pPr marL="285750" indent="-285750" algn="just">
              <a:buFont typeface="Arial" panose="020B0604020202020204" pitchFamily="34" charset="0"/>
              <a:buChar char="•"/>
            </a:pPr>
            <a:r>
              <a:rPr lang="en-IN" dirty="0"/>
              <a:t>Now we fold back. </a:t>
            </a:r>
          </a:p>
          <a:p>
            <a:pPr marL="285750" indent="-285750" algn="just">
              <a:buFont typeface="Arial" panose="020B0604020202020204" pitchFamily="34" charset="0"/>
              <a:buChar char="•"/>
            </a:pPr>
            <a:r>
              <a:rPr lang="en-IN" dirty="0"/>
              <a:t>At Stage 1 player 1 sees that if s/he trusts, s/he will be betrayed and choose not to trust (NT). BI solution path is NT          B</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can find out the NE of the game by converting into normal (or matrix) form and matching best responses. NE will be (NT, B) </a:t>
            </a:r>
          </a:p>
          <a:p>
            <a:pPr marL="285750" indent="-285750" algn="just">
              <a:buFont typeface="Arial" panose="020B0604020202020204" pitchFamily="34" charset="0"/>
              <a:buChar char="•"/>
            </a:pPr>
            <a:r>
              <a:rPr lang="en-IN" dirty="0"/>
              <a:t>Intuition: Note that NT and B are not simultaneous actions. Since given a chance Player 2 will betray Player 1 chooses to end the game by Not Trust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cxnSp>
        <p:nvCxnSpPr>
          <p:cNvPr id="5" name="Straight Arrow Connector 4"/>
          <p:cNvCxnSpPr/>
          <p:nvPr/>
        </p:nvCxnSpPr>
        <p:spPr>
          <a:xfrm>
            <a:off x="5410200" y="3200400"/>
            <a:ext cx="381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7285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Example: How BI can tackle the problem of multiple NE</a:t>
            </a:r>
          </a:p>
        </p:txBody>
      </p:sp>
      <p:cxnSp>
        <p:nvCxnSpPr>
          <p:cNvPr id="4" name="Straight Arrow Connector 3"/>
          <p:cNvCxnSpPr/>
          <p:nvPr/>
        </p:nvCxnSpPr>
        <p:spPr>
          <a:xfrm flipH="1">
            <a:off x="1295400" y="1752600"/>
            <a:ext cx="914400" cy="71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92582" y="2466109"/>
            <a:ext cx="817418" cy="71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09800" y="1752600"/>
            <a:ext cx="762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209800" y="2438400"/>
            <a:ext cx="782782"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600" y="2438400"/>
            <a:ext cx="1295400" cy="369332"/>
          </a:xfrm>
          <a:prstGeom prst="rect">
            <a:avLst/>
          </a:prstGeom>
          <a:noFill/>
        </p:spPr>
        <p:txBody>
          <a:bodyPr wrap="square" rtlCol="0">
            <a:spAutoFit/>
          </a:bodyPr>
          <a:lstStyle/>
          <a:p>
            <a:r>
              <a:rPr lang="en-IN" dirty="0"/>
              <a:t>(1, 2) </a:t>
            </a:r>
          </a:p>
        </p:txBody>
      </p:sp>
      <p:sp>
        <p:nvSpPr>
          <p:cNvPr id="17" name="TextBox 16"/>
          <p:cNvSpPr txBox="1"/>
          <p:nvPr/>
        </p:nvSpPr>
        <p:spPr>
          <a:xfrm>
            <a:off x="1905000" y="3302205"/>
            <a:ext cx="1295400" cy="369332"/>
          </a:xfrm>
          <a:prstGeom prst="rect">
            <a:avLst/>
          </a:prstGeom>
          <a:noFill/>
        </p:spPr>
        <p:txBody>
          <a:bodyPr wrap="square" rtlCol="0">
            <a:spAutoFit/>
          </a:bodyPr>
          <a:lstStyle/>
          <a:p>
            <a:r>
              <a:rPr lang="en-IN" dirty="0"/>
              <a:t>(0, 0)</a:t>
            </a:r>
          </a:p>
        </p:txBody>
      </p:sp>
      <p:sp>
        <p:nvSpPr>
          <p:cNvPr id="18" name="TextBox 17"/>
          <p:cNvSpPr txBox="1"/>
          <p:nvPr/>
        </p:nvSpPr>
        <p:spPr>
          <a:xfrm>
            <a:off x="3422073" y="3211884"/>
            <a:ext cx="1295400" cy="369332"/>
          </a:xfrm>
          <a:prstGeom prst="rect">
            <a:avLst/>
          </a:prstGeom>
          <a:noFill/>
        </p:spPr>
        <p:txBody>
          <a:bodyPr wrap="square" rtlCol="0">
            <a:spAutoFit/>
          </a:bodyPr>
          <a:lstStyle/>
          <a:p>
            <a:r>
              <a:rPr lang="en-IN" dirty="0"/>
              <a:t>(2, 1)</a:t>
            </a:r>
          </a:p>
        </p:txBody>
      </p:sp>
      <p:sp>
        <p:nvSpPr>
          <p:cNvPr id="22" name="TextBox 21"/>
          <p:cNvSpPr txBox="1"/>
          <p:nvPr/>
        </p:nvSpPr>
        <p:spPr>
          <a:xfrm>
            <a:off x="1246909" y="1884157"/>
            <a:ext cx="1143000" cy="369332"/>
          </a:xfrm>
          <a:prstGeom prst="rect">
            <a:avLst/>
          </a:prstGeom>
          <a:noFill/>
        </p:spPr>
        <p:txBody>
          <a:bodyPr wrap="square" rtlCol="0">
            <a:spAutoFit/>
          </a:bodyPr>
          <a:lstStyle/>
          <a:p>
            <a:r>
              <a:rPr lang="en-IN" dirty="0"/>
              <a:t>L</a:t>
            </a:r>
          </a:p>
        </p:txBody>
      </p:sp>
      <p:sp>
        <p:nvSpPr>
          <p:cNvPr id="23" name="TextBox 22"/>
          <p:cNvSpPr txBox="1"/>
          <p:nvPr/>
        </p:nvSpPr>
        <p:spPr>
          <a:xfrm>
            <a:off x="2667000" y="1760763"/>
            <a:ext cx="1143000" cy="369332"/>
          </a:xfrm>
          <a:prstGeom prst="rect">
            <a:avLst/>
          </a:prstGeom>
          <a:noFill/>
        </p:spPr>
        <p:txBody>
          <a:bodyPr wrap="square" rtlCol="0">
            <a:spAutoFit/>
          </a:bodyPr>
          <a:lstStyle/>
          <a:p>
            <a:r>
              <a:rPr lang="en-IN" dirty="0"/>
              <a:t>R</a:t>
            </a:r>
          </a:p>
        </p:txBody>
      </p:sp>
      <p:sp>
        <p:nvSpPr>
          <p:cNvPr id="24" name="TextBox 23"/>
          <p:cNvSpPr txBox="1"/>
          <p:nvPr/>
        </p:nvSpPr>
        <p:spPr>
          <a:xfrm>
            <a:off x="2161309" y="2550791"/>
            <a:ext cx="1143000" cy="369332"/>
          </a:xfrm>
          <a:prstGeom prst="rect">
            <a:avLst/>
          </a:prstGeom>
          <a:noFill/>
        </p:spPr>
        <p:txBody>
          <a:bodyPr wrap="square" rtlCol="0">
            <a:spAutoFit/>
          </a:bodyPr>
          <a:lstStyle/>
          <a:p>
            <a:r>
              <a:rPr lang="en-IN" dirty="0"/>
              <a:t>U</a:t>
            </a:r>
          </a:p>
        </p:txBody>
      </p:sp>
      <p:sp>
        <p:nvSpPr>
          <p:cNvPr id="25" name="TextBox 24"/>
          <p:cNvSpPr txBox="1"/>
          <p:nvPr/>
        </p:nvSpPr>
        <p:spPr>
          <a:xfrm>
            <a:off x="3498273" y="2533502"/>
            <a:ext cx="1143000" cy="369332"/>
          </a:xfrm>
          <a:prstGeom prst="rect">
            <a:avLst/>
          </a:prstGeom>
          <a:noFill/>
        </p:spPr>
        <p:txBody>
          <a:bodyPr wrap="square" rtlCol="0">
            <a:spAutoFit/>
          </a:bodyPr>
          <a:lstStyle/>
          <a:p>
            <a:r>
              <a:rPr lang="en-IN" dirty="0"/>
              <a:t>D</a:t>
            </a:r>
          </a:p>
        </p:txBody>
      </p:sp>
      <p:sp>
        <p:nvSpPr>
          <p:cNvPr id="26" name="TextBox 25"/>
          <p:cNvSpPr txBox="1"/>
          <p:nvPr/>
        </p:nvSpPr>
        <p:spPr>
          <a:xfrm>
            <a:off x="2095500" y="1432657"/>
            <a:ext cx="571500" cy="369332"/>
          </a:xfrm>
          <a:prstGeom prst="rect">
            <a:avLst/>
          </a:prstGeom>
          <a:noFill/>
        </p:spPr>
        <p:txBody>
          <a:bodyPr wrap="square" rtlCol="0">
            <a:spAutoFit/>
          </a:bodyPr>
          <a:lstStyle/>
          <a:p>
            <a:r>
              <a:rPr lang="en-IN" dirty="0"/>
              <a:t>1</a:t>
            </a:r>
          </a:p>
        </p:txBody>
      </p:sp>
      <p:sp>
        <p:nvSpPr>
          <p:cNvPr id="27" name="TextBox 26"/>
          <p:cNvSpPr txBox="1"/>
          <p:nvPr/>
        </p:nvSpPr>
        <p:spPr>
          <a:xfrm>
            <a:off x="2992582" y="2130095"/>
            <a:ext cx="817418" cy="369332"/>
          </a:xfrm>
          <a:prstGeom prst="rect">
            <a:avLst/>
          </a:prstGeom>
          <a:noFill/>
        </p:spPr>
        <p:txBody>
          <a:bodyPr wrap="square" rtlCol="0">
            <a:spAutoFit/>
          </a:bodyPr>
          <a:lstStyle/>
          <a:p>
            <a:r>
              <a:rPr lang="en-IN" dirty="0"/>
              <a:t>2</a:t>
            </a:r>
          </a:p>
        </p:txBody>
      </p:sp>
      <p:sp>
        <p:nvSpPr>
          <p:cNvPr id="28" name="Rectangle 5"/>
          <p:cNvSpPr>
            <a:spLocks noChangeArrowheads="1"/>
          </p:cNvSpPr>
          <p:nvPr/>
        </p:nvSpPr>
        <p:spPr bwMode="auto">
          <a:xfrm>
            <a:off x="4328118" y="4205630"/>
            <a:ext cx="2696655" cy="2152526"/>
          </a:xfrm>
          <a:prstGeom prst="rect">
            <a:avLst/>
          </a:prstGeom>
          <a:solidFill>
            <a:srgbClr val="CCCCFF"/>
          </a:solidFill>
          <a:ln w="25400">
            <a:solidFill>
              <a:schemeClr val="tx1"/>
            </a:solidFill>
            <a:miter lim="800000"/>
            <a:headEnd/>
            <a:tailEnd/>
          </a:ln>
        </p:spPr>
        <p:txBody>
          <a:bodyPr wrap="none" anchor="ctr"/>
          <a:lstStyle/>
          <a:p>
            <a:endParaRPr lang="en-US" altLang="en-US"/>
          </a:p>
        </p:txBody>
      </p:sp>
      <p:sp>
        <p:nvSpPr>
          <p:cNvPr id="29" name="Line 6"/>
          <p:cNvSpPr>
            <a:spLocks noChangeShapeType="1"/>
          </p:cNvSpPr>
          <p:nvPr/>
        </p:nvSpPr>
        <p:spPr bwMode="auto">
          <a:xfrm>
            <a:off x="4328118" y="5212805"/>
            <a:ext cx="2703064" cy="23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
          <p:cNvSpPr>
            <a:spLocks noChangeShapeType="1"/>
          </p:cNvSpPr>
          <p:nvPr/>
        </p:nvSpPr>
        <p:spPr bwMode="auto">
          <a:xfrm flipV="1">
            <a:off x="5611091" y="4203441"/>
            <a:ext cx="0" cy="21547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Rectangle 11"/>
          <p:cNvSpPr>
            <a:spLocks noChangeArrowheads="1"/>
          </p:cNvSpPr>
          <p:nvPr/>
        </p:nvSpPr>
        <p:spPr bwMode="auto">
          <a:xfrm>
            <a:off x="3565246" y="4484496"/>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L</a:t>
            </a:r>
          </a:p>
        </p:txBody>
      </p:sp>
      <p:sp>
        <p:nvSpPr>
          <p:cNvPr id="32" name="Rectangle 12"/>
          <p:cNvSpPr>
            <a:spLocks noChangeArrowheads="1"/>
          </p:cNvSpPr>
          <p:nvPr/>
        </p:nvSpPr>
        <p:spPr bwMode="auto">
          <a:xfrm>
            <a:off x="3621506" y="5587882"/>
            <a:ext cx="163722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R</a:t>
            </a:r>
          </a:p>
        </p:txBody>
      </p:sp>
      <p:sp>
        <p:nvSpPr>
          <p:cNvPr id="33" name="Rectangle 11"/>
          <p:cNvSpPr>
            <a:spLocks noChangeArrowheads="1"/>
          </p:cNvSpPr>
          <p:nvPr/>
        </p:nvSpPr>
        <p:spPr bwMode="auto">
          <a:xfrm>
            <a:off x="4617125" y="3725568"/>
            <a:ext cx="134130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en-US" sz="2000" dirty="0">
                <a:solidFill>
                  <a:srgbClr val="663300"/>
                </a:solidFill>
                <a:latin typeface="Arial" charset="0"/>
              </a:rPr>
              <a:t>U</a:t>
            </a:r>
          </a:p>
        </p:txBody>
      </p:sp>
      <p:sp>
        <p:nvSpPr>
          <p:cNvPr id="34" name="TextBox 33"/>
          <p:cNvSpPr txBox="1"/>
          <p:nvPr/>
        </p:nvSpPr>
        <p:spPr>
          <a:xfrm>
            <a:off x="2438401" y="4944477"/>
            <a:ext cx="1166370" cy="369332"/>
          </a:xfrm>
          <a:prstGeom prst="rect">
            <a:avLst/>
          </a:prstGeom>
          <a:noFill/>
        </p:spPr>
        <p:txBody>
          <a:bodyPr wrap="square" rtlCol="0">
            <a:spAutoFit/>
          </a:bodyPr>
          <a:lstStyle/>
          <a:p>
            <a:r>
              <a:rPr lang="en-IN" dirty="0"/>
              <a:t> Player 1</a:t>
            </a:r>
          </a:p>
        </p:txBody>
      </p:sp>
      <p:sp>
        <p:nvSpPr>
          <p:cNvPr id="35" name="TextBox 34"/>
          <p:cNvSpPr txBox="1"/>
          <p:nvPr/>
        </p:nvSpPr>
        <p:spPr>
          <a:xfrm>
            <a:off x="6096000" y="3725568"/>
            <a:ext cx="747172" cy="369332"/>
          </a:xfrm>
          <a:prstGeom prst="rect">
            <a:avLst/>
          </a:prstGeom>
          <a:noFill/>
        </p:spPr>
        <p:txBody>
          <a:bodyPr wrap="square" rtlCol="0">
            <a:spAutoFit/>
          </a:bodyPr>
          <a:lstStyle/>
          <a:p>
            <a:r>
              <a:rPr lang="en-IN" b="1" dirty="0">
                <a:solidFill>
                  <a:schemeClr val="bg2">
                    <a:lumMod val="25000"/>
                  </a:schemeClr>
                </a:solidFill>
              </a:rPr>
              <a:t>D</a:t>
            </a:r>
          </a:p>
        </p:txBody>
      </p:sp>
      <p:sp>
        <p:nvSpPr>
          <p:cNvPr id="36" name="TextBox 35"/>
          <p:cNvSpPr txBox="1"/>
          <p:nvPr/>
        </p:nvSpPr>
        <p:spPr>
          <a:xfrm>
            <a:off x="4617125" y="4502398"/>
            <a:ext cx="869275" cy="369332"/>
          </a:xfrm>
          <a:prstGeom prst="rect">
            <a:avLst/>
          </a:prstGeom>
          <a:noFill/>
        </p:spPr>
        <p:txBody>
          <a:bodyPr wrap="square" rtlCol="0">
            <a:spAutoFit/>
          </a:bodyPr>
          <a:lstStyle/>
          <a:p>
            <a:r>
              <a:rPr lang="en-IN" dirty="0"/>
              <a:t>1, 2</a:t>
            </a:r>
          </a:p>
        </p:txBody>
      </p:sp>
      <p:sp>
        <p:nvSpPr>
          <p:cNvPr id="37" name="TextBox 36"/>
          <p:cNvSpPr txBox="1"/>
          <p:nvPr/>
        </p:nvSpPr>
        <p:spPr>
          <a:xfrm>
            <a:off x="5958428" y="4502398"/>
            <a:ext cx="884744" cy="369332"/>
          </a:xfrm>
          <a:prstGeom prst="rect">
            <a:avLst/>
          </a:prstGeom>
          <a:noFill/>
        </p:spPr>
        <p:txBody>
          <a:bodyPr wrap="square" rtlCol="0">
            <a:spAutoFit/>
          </a:bodyPr>
          <a:lstStyle/>
          <a:p>
            <a:r>
              <a:rPr lang="en-IN" dirty="0"/>
              <a:t>1, 2</a:t>
            </a:r>
          </a:p>
        </p:txBody>
      </p:sp>
      <p:sp>
        <p:nvSpPr>
          <p:cNvPr id="38" name="TextBox 37"/>
          <p:cNvSpPr txBox="1"/>
          <p:nvPr/>
        </p:nvSpPr>
        <p:spPr>
          <a:xfrm>
            <a:off x="4606973" y="5524356"/>
            <a:ext cx="743806" cy="369332"/>
          </a:xfrm>
          <a:prstGeom prst="rect">
            <a:avLst/>
          </a:prstGeom>
          <a:noFill/>
        </p:spPr>
        <p:txBody>
          <a:bodyPr wrap="square" rtlCol="0">
            <a:spAutoFit/>
          </a:bodyPr>
          <a:lstStyle/>
          <a:p>
            <a:r>
              <a:rPr lang="en-IN" dirty="0"/>
              <a:t>0, 0</a:t>
            </a:r>
          </a:p>
        </p:txBody>
      </p:sp>
      <p:sp>
        <p:nvSpPr>
          <p:cNvPr id="39" name="TextBox 38"/>
          <p:cNvSpPr txBox="1"/>
          <p:nvPr/>
        </p:nvSpPr>
        <p:spPr>
          <a:xfrm>
            <a:off x="5958428" y="5524356"/>
            <a:ext cx="884744" cy="369332"/>
          </a:xfrm>
          <a:prstGeom prst="rect">
            <a:avLst/>
          </a:prstGeom>
          <a:noFill/>
        </p:spPr>
        <p:txBody>
          <a:bodyPr wrap="square" rtlCol="0">
            <a:spAutoFit/>
          </a:bodyPr>
          <a:lstStyle/>
          <a:p>
            <a:r>
              <a:rPr lang="en-IN" dirty="0"/>
              <a:t>2, 1</a:t>
            </a:r>
          </a:p>
        </p:txBody>
      </p:sp>
      <p:sp>
        <p:nvSpPr>
          <p:cNvPr id="40" name="TextBox 39"/>
          <p:cNvSpPr txBox="1"/>
          <p:nvPr/>
        </p:nvSpPr>
        <p:spPr>
          <a:xfrm>
            <a:off x="4978876" y="1432657"/>
            <a:ext cx="2564924" cy="1200329"/>
          </a:xfrm>
          <a:prstGeom prst="rect">
            <a:avLst/>
          </a:prstGeom>
          <a:noFill/>
        </p:spPr>
        <p:txBody>
          <a:bodyPr wrap="square" rtlCol="0">
            <a:spAutoFit/>
          </a:bodyPr>
          <a:lstStyle/>
          <a:p>
            <a:r>
              <a:rPr lang="en-IN" dirty="0"/>
              <a:t>BI Solution: R           D </a:t>
            </a:r>
          </a:p>
          <a:p>
            <a:endParaRPr lang="en-IN" dirty="0"/>
          </a:p>
          <a:p>
            <a:endParaRPr lang="en-IN" dirty="0"/>
          </a:p>
          <a:p>
            <a:r>
              <a:rPr lang="en-IN" dirty="0"/>
              <a:t>NE: (L, U), (R, D)</a:t>
            </a:r>
          </a:p>
        </p:txBody>
      </p:sp>
      <p:cxnSp>
        <p:nvCxnSpPr>
          <p:cNvPr id="42" name="Straight Arrow Connector 41"/>
          <p:cNvCxnSpPr/>
          <p:nvPr/>
        </p:nvCxnSpPr>
        <p:spPr>
          <a:xfrm>
            <a:off x="6469586" y="1617323"/>
            <a:ext cx="37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51762" y="3501059"/>
            <a:ext cx="1241927" cy="369332"/>
          </a:xfrm>
          <a:prstGeom prst="rect">
            <a:avLst/>
          </a:prstGeom>
          <a:noFill/>
        </p:spPr>
        <p:txBody>
          <a:bodyPr wrap="square" rtlCol="0">
            <a:spAutoFit/>
          </a:bodyPr>
          <a:lstStyle/>
          <a:p>
            <a:r>
              <a:rPr lang="en-IN" dirty="0"/>
              <a:t> Player 2</a:t>
            </a:r>
          </a:p>
        </p:txBody>
      </p:sp>
      <p:sp>
        <p:nvSpPr>
          <p:cNvPr id="41" name="TextBox 40">
            <a:extLst>
              <a:ext uri="{FF2B5EF4-FFF2-40B4-BE49-F238E27FC236}">
                <a16:creationId xmlns:a16="http://schemas.microsoft.com/office/drawing/2014/main" id="{671B34F7-CF7B-4E5A-BFFC-10C5E7602F4D}"/>
              </a:ext>
            </a:extLst>
          </p:cNvPr>
          <p:cNvSpPr txBox="1"/>
          <p:nvPr/>
        </p:nvSpPr>
        <p:spPr>
          <a:xfrm>
            <a:off x="451900" y="4034031"/>
            <a:ext cx="2937163" cy="923330"/>
          </a:xfrm>
          <a:prstGeom prst="rect">
            <a:avLst/>
          </a:prstGeom>
          <a:noFill/>
        </p:spPr>
        <p:txBody>
          <a:bodyPr wrap="square">
            <a:spAutoFit/>
          </a:bodyPr>
          <a:lstStyle/>
          <a:p>
            <a:r>
              <a:rPr lang="en-IN" dirty="0"/>
              <a:t>(L, U) relies on empty/non-credible threat. </a:t>
            </a:r>
          </a:p>
          <a:p>
            <a:r>
              <a:rPr lang="en-IN" dirty="0"/>
              <a:t>Hence, can be ruled out. </a:t>
            </a:r>
          </a:p>
        </p:txBody>
      </p:sp>
    </p:spTree>
    <p:extLst>
      <p:ext uri="{BB962C8B-B14F-4D97-AF65-F5344CB8AC3E}">
        <p14:creationId xmlns:p14="http://schemas.microsoft.com/office/powerpoint/2010/main" val="252022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A57A-2D25-4C1B-B9D2-1D925A364A21}"/>
              </a:ext>
            </a:extLst>
          </p:cNvPr>
          <p:cNvSpPr>
            <a:spLocks noGrp="1"/>
          </p:cNvSpPr>
          <p:nvPr>
            <p:ph type="title"/>
          </p:nvPr>
        </p:nvSpPr>
        <p:spPr/>
        <p:txBody>
          <a:bodyPr>
            <a:normAutofit fontScale="90000"/>
          </a:bodyPr>
          <a:lstStyle/>
          <a:p>
            <a:r>
              <a:rPr lang="en-IN" dirty="0">
                <a:solidFill>
                  <a:srgbClr val="0070C0"/>
                </a:solidFill>
              </a:rPr>
              <a:t>Assumptions about economic agent : 2. Intelligence</a:t>
            </a:r>
            <a:endParaRPr lang="en-IN" dirty="0"/>
          </a:p>
        </p:txBody>
      </p:sp>
      <p:sp>
        <p:nvSpPr>
          <p:cNvPr id="3" name="Content Placeholder 2">
            <a:extLst>
              <a:ext uri="{FF2B5EF4-FFF2-40B4-BE49-F238E27FC236}">
                <a16:creationId xmlns:a16="http://schemas.microsoft.com/office/drawing/2014/main" id="{53CAD2AE-CE46-4260-98D3-B1A296E5A60A}"/>
              </a:ext>
            </a:extLst>
          </p:cNvPr>
          <p:cNvSpPr>
            <a:spLocks noGrp="1"/>
          </p:cNvSpPr>
          <p:nvPr>
            <p:ph idx="1"/>
          </p:nvPr>
        </p:nvSpPr>
        <p:spPr/>
        <p:txBody>
          <a:bodyPr>
            <a:normAutofit/>
          </a:bodyPr>
          <a:lstStyle/>
          <a:p>
            <a:pPr algn="just"/>
            <a:r>
              <a:rPr lang="en-IN" sz="2400" dirty="0"/>
              <a:t>A decision maker is </a:t>
            </a:r>
            <a:r>
              <a:rPr lang="en-IN" sz="2400" b="1" i="1" dirty="0"/>
              <a:t>intelligent</a:t>
            </a:r>
            <a:r>
              <a:rPr lang="en-IN" sz="2400" b="1" dirty="0"/>
              <a:t> </a:t>
            </a:r>
            <a:r>
              <a:rPr lang="en-IN" sz="2400" dirty="0"/>
              <a:t>if he knows everything that we know about the game and can make inferences from the situation that we can make. </a:t>
            </a:r>
          </a:p>
          <a:p>
            <a:pPr marL="0" indent="0" algn="just">
              <a:buNone/>
            </a:pPr>
            <a:r>
              <a:rPr lang="en-IN" sz="2400" dirty="0"/>
              <a:t>	e.g., Perfectly competitive firms are rational but not intelligent players.</a:t>
            </a:r>
          </a:p>
          <a:p>
            <a:endParaRPr lang="en-IN" sz="2400" dirty="0"/>
          </a:p>
        </p:txBody>
      </p:sp>
    </p:spTree>
    <p:extLst>
      <p:ext uri="{BB962C8B-B14F-4D97-AF65-F5344CB8AC3E}">
        <p14:creationId xmlns:p14="http://schemas.microsoft.com/office/powerpoint/2010/main" val="288173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0070C0"/>
                </a:solidFill>
              </a:rPr>
              <a:t>Nature and characterization of game</a:t>
            </a:r>
          </a:p>
        </p:txBody>
      </p:sp>
      <p:sp>
        <p:nvSpPr>
          <p:cNvPr id="3" name="Content Placeholder 2"/>
          <p:cNvSpPr>
            <a:spLocks noGrp="1"/>
          </p:cNvSpPr>
          <p:nvPr>
            <p:ph idx="1"/>
          </p:nvPr>
        </p:nvSpPr>
        <p:spPr/>
        <p:txBody>
          <a:bodyPr/>
          <a:lstStyle/>
          <a:p>
            <a:pPr marL="0" indent="0">
              <a:buNone/>
            </a:pPr>
            <a:r>
              <a:rPr lang="en-IN" dirty="0"/>
              <a:t>Games can be classified based on</a:t>
            </a:r>
          </a:p>
          <a:p>
            <a:pPr marL="0" indent="0">
              <a:buNone/>
            </a:pPr>
            <a:endParaRPr lang="en-IN" dirty="0"/>
          </a:p>
          <a:p>
            <a:pPr marL="514350" indent="-514350">
              <a:buFont typeface="+mj-lt"/>
              <a:buAutoNum type="alphaLcPeriod"/>
            </a:pPr>
            <a:r>
              <a:rPr lang="en-IN" dirty="0"/>
              <a:t>Value of the game</a:t>
            </a:r>
          </a:p>
          <a:p>
            <a:pPr marL="514350" indent="-514350">
              <a:buFont typeface="+mj-lt"/>
              <a:buAutoNum type="alphaLcPeriod"/>
            </a:pPr>
            <a:endParaRPr lang="en-IN" dirty="0"/>
          </a:p>
          <a:p>
            <a:pPr marL="514350" indent="-514350">
              <a:buFont typeface="+mj-lt"/>
              <a:buAutoNum type="alphaLcPeriod"/>
            </a:pPr>
            <a:r>
              <a:rPr lang="en-IN" dirty="0"/>
              <a:t>Sequence of move </a:t>
            </a:r>
          </a:p>
          <a:p>
            <a:pPr marL="514350" indent="-514350">
              <a:buFont typeface="+mj-lt"/>
              <a:buAutoNum type="alphaLcPeriod"/>
            </a:pPr>
            <a:endParaRPr lang="en-IN" dirty="0"/>
          </a:p>
          <a:p>
            <a:pPr marL="514350" indent="-514350">
              <a:buFont typeface="+mj-lt"/>
              <a:buAutoNum type="alphaLcPeriod"/>
            </a:pPr>
            <a:r>
              <a:rPr lang="en-IN" dirty="0"/>
              <a:t>Information</a:t>
            </a:r>
          </a:p>
        </p:txBody>
      </p:sp>
    </p:spTree>
    <p:extLst>
      <p:ext uri="{BB962C8B-B14F-4D97-AF65-F5344CB8AC3E}">
        <p14:creationId xmlns:p14="http://schemas.microsoft.com/office/powerpoint/2010/main" val="186204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solidFill>
                  <a:srgbClr val="FF0000"/>
                </a:solidFill>
              </a:rPr>
            </a:br>
            <a:r>
              <a:rPr lang="en-IN" dirty="0">
                <a:solidFill>
                  <a:srgbClr val="FF0000"/>
                </a:solidFill>
              </a:rPr>
              <a:t>Classification of game: Based on value of game</a:t>
            </a:r>
          </a:p>
        </p:txBody>
      </p:sp>
      <p:sp>
        <p:nvSpPr>
          <p:cNvPr id="3" name="Content Placeholder 2"/>
          <p:cNvSpPr>
            <a:spLocks noGrp="1"/>
          </p:cNvSpPr>
          <p:nvPr>
            <p:ph idx="1"/>
          </p:nvPr>
        </p:nvSpPr>
        <p:spPr>
          <a:xfrm>
            <a:off x="476534" y="1905000"/>
            <a:ext cx="8229600" cy="4525963"/>
          </a:xfrm>
        </p:spPr>
        <p:txBody>
          <a:bodyPr>
            <a:normAutofit/>
          </a:bodyPr>
          <a:lstStyle/>
          <a:p>
            <a:pPr lvl="0" algn="just"/>
            <a:r>
              <a:rPr lang="en-IN" sz="2400" b="1" dirty="0"/>
              <a:t>Value of the game: </a:t>
            </a:r>
            <a:r>
              <a:rPr lang="en-IN" sz="2400" dirty="0"/>
              <a:t>Suppose there are two players n=2 with (pure) strategy space Si = s</a:t>
            </a:r>
            <a:r>
              <a:rPr lang="en-IN" sz="2400" baseline="-25000" dirty="0"/>
              <a:t>1</a:t>
            </a:r>
            <a:r>
              <a:rPr lang="en-IN" sz="2400" dirty="0"/>
              <a:t>,………..,</a:t>
            </a:r>
            <a:r>
              <a:rPr lang="en-IN" sz="2400" dirty="0" err="1"/>
              <a:t>s</a:t>
            </a:r>
            <a:r>
              <a:rPr lang="en-IN" sz="2400" baseline="-25000" dirty="0" err="1"/>
              <a:t>n</a:t>
            </a:r>
            <a:r>
              <a:rPr lang="en-IN" sz="2400" dirty="0"/>
              <a:t> and payoff functions </a:t>
            </a:r>
            <a:r>
              <a:rPr lang="en-IN" sz="2400" dirty="0" err="1"/>
              <a:t>u</a:t>
            </a:r>
            <a:r>
              <a:rPr lang="en-IN" sz="2400" baseline="-25000" dirty="0" err="1"/>
              <a:t>i</a:t>
            </a:r>
            <a:r>
              <a:rPr lang="en-IN" sz="2400" dirty="0"/>
              <a:t>(</a:t>
            </a:r>
            <a:r>
              <a:rPr lang="en-IN" sz="2400" dirty="0" err="1"/>
              <a:t>s</a:t>
            </a:r>
            <a:r>
              <a:rPr lang="en-IN" sz="2400" baseline="-25000" dirty="0" err="1"/>
              <a:t>k</a:t>
            </a:r>
            <a:r>
              <a:rPr lang="en-IN" sz="2400" dirty="0"/>
              <a:t>).</a:t>
            </a:r>
          </a:p>
          <a:p>
            <a:pPr lvl="0" algn="just"/>
            <a:endParaRPr lang="en-IN" sz="2400" dirty="0"/>
          </a:p>
          <a:p>
            <a:pPr algn="just"/>
            <a:r>
              <a:rPr lang="en-IN" sz="2400" i="1" dirty="0"/>
              <a:t>Zero sum game</a:t>
            </a:r>
            <a:r>
              <a:rPr lang="en-IN" sz="2400" dirty="0"/>
              <a:t>: One player’s gain imply other’s loss and these gains and losses match exactly. e.g. gamble</a:t>
            </a:r>
          </a:p>
          <a:p>
            <a:pPr algn="just"/>
            <a:endParaRPr lang="en-IN" sz="2400" dirty="0"/>
          </a:p>
          <a:p>
            <a:pPr algn="just"/>
            <a:r>
              <a:rPr lang="en-IN" sz="2400" i="1" dirty="0"/>
              <a:t>Positive sum game</a:t>
            </a:r>
            <a:r>
              <a:rPr lang="en-IN" sz="2400"/>
              <a:t>: Scopes </a:t>
            </a:r>
            <a:r>
              <a:rPr lang="en-IN" sz="2400" dirty="0"/>
              <a:t>for all players to be mutually better off. e.g., multilateral free trade</a:t>
            </a:r>
          </a:p>
          <a:p>
            <a:pPr algn="just"/>
            <a:endParaRPr lang="en-IN" sz="2400" dirty="0"/>
          </a:p>
          <a:p>
            <a:pPr algn="just"/>
            <a:endParaRPr lang="en-IN" sz="2400" dirty="0"/>
          </a:p>
        </p:txBody>
      </p:sp>
    </p:spTree>
    <p:extLst>
      <p:ext uri="{BB962C8B-B14F-4D97-AF65-F5344CB8AC3E}">
        <p14:creationId xmlns:p14="http://schemas.microsoft.com/office/powerpoint/2010/main" val="122600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13" y="585421"/>
            <a:ext cx="8229600" cy="1143000"/>
          </a:xfrm>
        </p:spPr>
        <p:txBody>
          <a:bodyPr>
            <a:normAutofit fontScale="90000"/>
          </a:bodyPr>
          <a:lstStyle/>
          <a:p>
            <a:r>
              <a:rPr lang="en-IN" dirty="0">
                <a:solidFill>
                  <a:srgbClr val="FF0000"/>
                </a:solidFill>
              </a:rPr>
              <a:t>Classification of game: based on sequence of move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428767" y="2057400"/>
            <a:ext cx="8229600" cy="4525963"/>
          </a:xfrm>
        </p:spPr>
        <p:txBody>
          <a:bodyPr>
            <a:normAutofit/>
          </a:bodyPr>
          <a:lstStyle/>
          <a:p>
            <a:pPr marL="0" lvl="0" indent="0" algn="just">
              <a:buNone/>
            </a:pPr>
            <a:endParaRPr lang="en-IN" sz="2000" b="1" dirty="0"/>
          </a:p>
          <a:p>
            <a:pPr lvl="0" algn="just"/>
            <a:r>
              <a:rPr lang="en-IN" sz="2000" b="1" dirty="0"/>
              <a:t>One shot </a:t>
            </a:r>
            <a:r>
              <a:rPr lang="en-IN" sz="2000" dirty="0"/>
              <a:t>(game is played only once) and </a:t>
            </a:r>
            <a:r>
              <a:rPr lang="en-IN" sz="2000" b="1" dirty="0"/>
              <a:t>simultaneous move </a:t>
            </a:r>
            <a:r>
              <a:rPr lang="en-IN" sz="2000" dirty="0"/>
              <a:t>game (players make choices without observing other’s choice). </a:t>
            </a:r>
          </a:p>
          <a:p>
            <a:pPr marL="0" lvl="0" indent="0" algn="just">
              <a:buNone/>
            </a:pPr>
            <a:endParaRPr lang="en-IN" sz="2000" dirty="0"/>
          </a:p>
          <a:p>
            <a:pPr algn="just"/>
            <a:r>
              <a:rPr lang="en-IN" sz="2000" dirty="0"/>
              <a:t>Two types of </a:t>
            </a:r>
            <a:r>
              <a:rPr lang="en-IN" sz="2000" b="1" dirty="0"/>
              <a:t>dynamic</a:t>
            </a:r>
            <a:r>
              <a:rPr lang="en-IN" sz="2000" dirty="0"/>
              <a:t> games: </a:t>
            </a:r>
          </a:p>
          <a:p>
            <a:pPr algn="just"/>
            <a:endParaRPr lang="en-IN" sz="2000" dirty="0"/>
          </a:p>
          <a:p>
            <a:pPr algn="just"/>
            <a:r>
              <a:rPr lang="en-IN" sz="2000" b="1" dirty="0"/>
              <a:t>Simultaneous move repeated</a:t>
            </a:r>
            <a:r>
              <a:rPr lang="en-IN" sz="2000" dirty="0"/>
              <a:t> game when same game is repeated many times;</a:t>
            </a:r>
          </a:p>
          <a:p>
            <a:pPr algn="just"/>
            <a:r>
              <a:rPr lang="en-IN" sz="2000" b="1" dirty="0"/>
              <a:t>Multi-stage game </a:t>
            </a:r>
            <a:r>
              <a:rPr lang="en-IN" sz="2000" dirty="0"/>
              <a:t>where players make their decisions sequentially and such decisions are observed by all the players moving later. </a:t>
            </a:r>
            <a:r>
              <a:rPr lang="en-IN" sz="2000" i="1" dirty="0"/>
              <a:t>e.g.</a:t>
            </a:r>
            <a:r>
              <a:rPr lang="en-IN" sz="2000" dirty="0"/>
              <a:t> chess. </a:t>
            </a:r>
          </a:p>
          <a:p>
            <a:pPr algn="just"/>
            <a:endParaRPr lang="en-IN" sz="2000" dirty="0"/>
          </a:p>
        </p:txBody>
      </p:sp>
      <p:sp>
        <p:nvSpPr>
          <p:cNvPr id="4" name="TextBox 3"/>
          <p:cNvSpPr txBox="1"/>
          <p:nvPr/>
        </p:nvSpPr>
        <p:spPr>
          <a:xfrm>
            <a:off x="2057400" y="1580346"/>
            <a:ext cx="4468018" cy="954107"/>
          </a:xfrm>
          <a:prstGeom prst="rect">
            <a:avLst/>
          </a:prstGeom>
          <a:noFill/>
        </p:spPr>
        <p:txBody>
          <a:bodyPr wrap="none" rtlCol="0">
            <a:spAutoFit/>
          </a:bodyPr>
          <a:lstStyle/>
          <a:p>
            <a:r>
              <a:rPr lang="en-IN" sz="2800" b="1" dirty="0">
                <a:solidFill>
                  <a:srgbClr val="00B0F0"/>
                </a:solidFill>
              </a:rPr>
              <a:t>Static versus dynamic game: </a:t>
            </a:r>
            <a:br>
              <a:rPr lang="en-IN" sz="2800" b="1" dirty="0">
                <a:solidFill>
                  <a:srgbClr val="00B0F0"/>
                </a:solidFill>
              </a:rPr>
            </a:br>
            <a:endParaRPr lang="en-IN" sz="2800" dirty="0">
              <a:solidFill>
                <a:srgbClr val="00B0F0"/>
              </a:solidFill>
            </a:endParaRPr>
          </a:p>
        </p:txBody>
      </p:sp>
    </p:spTree>
    <p:extLst>
      <p:ext uri="{BB962C8B-B14F-4D97-AF65-F5344CB8AC3E}">
        <p14:creationId xmlns:p14="http://schemas.microsoft.com/office/powerpoint/2010/main" val="35357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AB25D-D7C6-4CDD-8F3F-62AA938BAF0C}"/>
              </a:ext>
            </a:extLst>
          </p:cNvPr>
          <p:cNvSpPr txBox="1"/>
          <p:nvPr/>
        </p:nvSpPr>
        <p:spPr>
          <a:xfrm>
            <a:off x="212215" y="1905000"/>
            <a:ext cx="8951119" cy="3447098"/>
          </a:xfrm>
          <a:prstGeom prst="rect">
            <a:avLst/>
          </a:prstGeom>
          <a:noFill/>
        </p:spPr>
        <p:txBody>
          <a:bodyPr wrap="square" rtlCol="0">
            <a:spAutoFit/>
          </a:bodyPr>
          <a:lstStyle/>
          <a:p>
            <a:pPr algn="just"/>
            <a:r>
              <a:rPr lang="en-US" sz="2000" dirty="0">
                <a:cs typeface="Arial" panose="020B0604020202020204" pitchFamily="34" charset="0"/>
              </a:rPr>
              <a:t>Static games are usually the </a:t>
            </a:r>
            <a:r>
              <a:rPr lang="en-US" sz="2000" dirty="0">
                <a:solidFill>
                  <a:srgbClr val="00B0F0"/>
                </a:solidFill>
                <a:cs typeface="Arial" panose="020B0604020202020204" pitchFamily="34" charset="0"/>
              </a:rPr>
              <a:t>one shot (played once) simultaneous-move games</a:t>
            </a:r>
            <a:r>
              <a:rPr lang="en-US" sz="2000" dirty="0">
                <a:cs typeface="Arial" panose="020B0604020202020204" pitchFamily="34" charset="0"/>
              </a:rPr>
              <a:t>, i.e. where the game is played once and the players make choices without observing other’s choices. The critical part of the static games is unobservable actions. </a:t>
            </a:r>
          </a:p>
          <a:p>
            <a:pPr algn="just"/>
            <a:endParaRPr lang="en-US" sz="2000" dirty="0">
              <a:cs typeface="Arial" panose="020B0604020202020204" pitchFamily="34" charset="0"/>
            </a:endParaRPr>
          </a:p>
          <a:p>
            <a:pPr algn="just"/>
            <a:r>
              <a:rPr lang="en-US" sz="2000" dirty="0">
                <a:cs typeface="Arial" panose="020B0604020202020204" pitchFamily="34" charset="0"/>
              </a:rPr>
              <a:t>In a beauty contest same set of questions are asked in final round to the contestants sequentially and yet it is a static game because each of them are asked to answer in a round-proof area so that essentially each contestant cannot observe other’s actions. </a:t>
            </a:r>
          </a:p>
          <a:p>
            <a:pPr algn="just"/>
            <a:endParaRPr lang="en-US" sz="2000" dirty="0">
              <a:cs typeface="Arial" panose="020B0604020202020204" pitchFamily="34" charset="0"/>
            </a:endParaRPr>
          </a:p>
          <a:p>
            <a:pPr algn="just"/>
            <a:endParaRPr lang="en-US" sz="2000" dirty="0">
              <a:cs typeface="Arial" panose="020B0604020202020204" pitchFamily="34" charset="0"/>
            </a:endParaRPr>
          </a:p>
          <a:p>
            <a:pPr algn="just"/>
            <a:endParaRPr lang="en-US" sz="2000" dirty="0">
              <a:cs typeface="Arial" panose="020B0604020202020204" pitchFamily="34" charset="0"/>
            </a:endParaRPr>
          </a:p>
        </p:txBody>
      </p:sp>
      <p:sp>
        <p:nvSpPr>
          <p:cNvPr id="2" name="Rectangle 1"/>
          <p:cNvSpPr/>
          <p:nvPr/>
        </p:nvSpPr>
        <p:spPr>
          <a:xfrm>
            <a:off x="2819400" y="838200"/>
            <a:ext cx="2462534" cy="523220"/>
          </a:xfrm>
          <a:prstGeom prst="rect">
            <a:avLst/>
          </a:prstGeom>
        </p:spPr>
        <p:txBody>
          <a:bodyPr wrap="none">
            <a:spAutoFit/>
          </a:bodyPr>
          <a:lstStyle/>
          <a:p>
            <a:r>
              <a:rPr lang="en-US" sz="2800" b="1" dirty="0">
                <a:solidFill>
                  <a:srgbClr val="00B0F0"/>
                </a:solidFill>
                <a:latin typeface="Arial" panose="020B0604020202020204" pitchFamily="34" charset="0"/>
                <a:cs typeface="Arial" panose="020B0604020202020204" pitchFamily="34" charset="0"/>
              </a:rPr>
              <a:t>Static Games</a:t>
            </a:r>
          </a:p>
        </p:txBody>
      </p:sp>
    </p:spTree>
    <p:extLst>
      <p:ext uri="{BB962C8B-B14F-4D97-AF65-F5344CB8AC3E}">
        <p14:creationId xmlns:p14="http://schemas.microsoft.com/office/powerpoint/2010/main" val="235372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F0"/>
                </a:solidFill>
                <a:latin typeface="Arial" panose="020B0604020202020204" pitchFamily="34" charset="0"/>
                <a:cs typeface="Arial" panose="020B0604020202020204" pitchFamily="34" charset="0"/>
              </a:rPr>
              <a:t>Dynamic Games</a:t>
            </a:r>
            <a:br>
              <a:rPr lang="en-US" b="1" dirty="0">
                <a:solidFill>
                  <a:srgbClr val="00B0F0"/>
                </a:solidFill>
                <a:latin typeface="Arial" panose="020B0604020202020204" pitchFamily="34" charset="0"/>
                <a:cs typeface="Arial" panose="020B0604020202020204" pitchFamily="34" charset="0"/>
              </a:rPr>
            </a:br>
            <a:endParaRPr lang="en-IN" dirty="0">
              <a:solidFill>
                <a:srgbClr val="00B0F0"/>
              </a:solidFill>
            </a:endParaRPr>
          </a:p>
        </p:txBody>
      </p:sp>
      <p:sp>
        <p:nvSpPr>
          <p:cNvPr id="3" name="Content Placeholder 2"/>
          <p:cNvSpPr>
            <a:spLocks noGrp="1"/>
          </p:cNvSpPr>
          <p:nvPr>
            <p:ph idx="1"/>
          </p:nvPr>
        </p:nvSpPr>
        <p:spPr/>
        <p:txBody>
          <a:bodyPr>
            <a:normAutofit/>
          </a:bodyPr>
          <a:lstStyle/>
          <a:p>
            <a:pPr algn="just"/>
            <a:endParaRPr lang="en-US" sz="1800" dirty="0">
              <a:cs typeface="Arial" panose="020B0604020202020204" pitchFamily="34" charset="0"/>
            </a:endParaRPr>
          </a:p>
          <a:p>
            <a:pPr marL="400050" indent="-400050" algn="just">
              <a:buFont typeface="+mj-lt"/>
              <a:buAutoNum type="romanLcPeriod"/>
            </a:pPr>
            <a:r>
              <a:rPr lang="en-US" sz="1800" dirty="0">
                <a:cs typeface="Arial" panose="020B0604020202020204" pitchFamily="34" charset="0"/>
              </a:rPr>
              <a:t>When players can observe and respond to their rivals actions, we have a dynamic game. Such a game may be </a:t>
            </a:r>
            <a:r>
              <a:rPr lang="en-US" sz="1800" dirty="0">
                <a:solidFill>
                  <a:srgbClr val="00B0F0"/>
                </a:solidFill>
                <a:cs typeface="Arial" panose="020B0604020202020204" pitchFamily="34" charset="0"/>
              </a:rPr>
              <a:t>multi-stage game </a:t>
            </a:r>
            <a:r>
              <a:rPr lang="en-US" sz="1800" dirty="0">
                <a:cs typeface="Arial" panose="020B0604020202020204" pitchFamily="34" charset="0"/>
              </a:rPr>
              <a:t>where players make their decisions sequentially and such decisions are observed by all the players moving later. </a:t>
            </a:r>
          </a:p>
          <a:p>
            <a:pPr marL="400050" indent="-400050" algn="just">
              <a:buFont typeface="+mj-lt"/>
              <a:buAutoNum type="romanLcPeriod"/>
            </a:pPr>
            <a:endParaRPr lang="en-US" sz="1800" dirty="0">
              <a:cs typeface="Arial" panose="020B0604020202020204" pitchFamily="34" charset="0"/>
            </a:endParaRPr>
          </a:p>
          <a:p>
            <a:pPr marL="400050" indent="-400050" algn="just">
              <a:buFont typeface="+mj-lt"/>
              <a:buAutoNum type="romanLcPeriod"/>
            </a:pPr>
            <a:r>
              <a:rPr lang="en-US" sz="1800" dirty="0">
                <a:cs typeface="Arial" panose="020B0604020202020204" pitchFamily="34" charset="0"/>
              </a:rPr>
              <a:t>A dynamic game may be a </a:t>
            </a:r>
            <a:r>
              <a:rPr lang="en-US" sz="1800" dirty="0">
                <a:solidFill>
                  <a:srgbClr val="00B0F0"/>
                </a:solidFill>
                <a:cs typeface="Arial" panose="020B0604020202020204" pitchFamily="34" charset="0"/>
              </a:rPr>
              <a:t>simultaneous move game played repeatedly </a:t>
            </a:r>
            <a:r>
              <a:rPr lang="en-US" sz="1800" dirty="0">
                <a:cs typeface="Arial" panose="020B0604020202020204" pitchFamily="34" charset="0"/>
              </a:rPr>
              <a:t>for a finite or infinite times. Clearly unlike the static games, here each player’s choices of actions is no longer independent of the choice of his rival.</a:t>
            </a:r>
          </a:p>
          <a:p>
            <a:pPr marL="0" indent="0" algn="just">
              <a:buNone/>
            </a:pPr>
            <a:r>
              <a:rPr lang="en-US" sz="1800" dirty="0">
                <a:cs typeface="Arial" panose="020B0604020202020204" pitchFamily="34" charset="0"/>
              </a:rPr>
              <a:t>		</a:t>
            </a:r>
          </a:p>
          <a:p>
            <a:pPr marL="0" indent="0" algn="just">
              <a:buNone/>
            </a:pPr>
            <a:r>
              <a:rPr lang="en-US" sz="1800" dirty="0">
                <a:cs typeface="Arial" panose="020B0604020202020204" pitchFamily="34" charset="0"/>
              </a:rPr>
              <a:t>			Chess is typical example of a dynamic game where players move sequentially and can observe other’s actions. That is, it is a sequential move game with observable actions.</a:t>
            </a:r>
          </a:p>
          <a:p>
            <a:endParaRPr lang="en-IN" sz="1800" dirty="0"/>
          </a:p>
        </p:txBody>
      </p:sp>
    </p:spTree>
    <p:extLst>
      <p:ext uri="{BB962C8B-B14F-4D97-AF65-F5344CB8AC3E}">
        <p14:creationId xmlns:p14="http://schemas.microsoft.com/office/powerpoint/2010/main" val="32106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E5A1C-5B55-4361-BB1A-0190598F2F30}"/>
              </a:ext>
            </a:extLst>
          </p:cNvPr>
          <p:cNvSpPr txBox="1"/>
          <p:nvPr/>
        </p:nvSpPr>
        <p:spPr>
          <a:xfrm>
            <a:off x="4227884" y="3086100"/>
            <a:ext cx="685800" cy="300082"/>
          </a:xfrm>
          <a:prstGeom prst="rect">
            <a:avLst/>
          </a:prstGeom>
          <a:noFill/>
        </p:spPr>
        <p:txBody>
          <a:bodyPr wrap="square" rtlCol="0">
            <a:spAutoFit/>
          </a:bodyPr>
          <a:lstStyle/>
          <a:p>
            <a:endParaRPr lang="en-US" sz="1350" dirty="0"/>
          </a:p>
        </p:txBody>
      </p:sp>
      <p:sp>
        <p:nvSpPr>
          <p:cNvPr id="5" name="TextBox 4">
            <a:extLst>
              <a:ext uri="{FF2B5EF4-FFF2-40B4-BE49-F238E27FC236}">
                <a16:creationId xmlns:a16="http://schemas.microsoft.com/office/drawing/2014/main" id="{B75290CE-B225-4579-ADD4-2F774E4E78AE}"/>
              </a:ext>
            </a:extLst>
          </p:cNvPr>
          <p:cNvSpPr txBox="1"/>
          <p:nvPr/>
        </p:nvSpPr>
        <p:spPr>
          <a:xfrm>
            <a:off x="533400" y="1676400"/>
            <a:ext cx="8484951" cy="4985980"/>
          </a:xfrm>
          <a:prstGeom prst="rect">
            <a:avLst/>
          </a:prstGeom>
          <a:noFill/>
        </p:spPr>
        <p:txBody>
          <a:bodyPr wrap="square" rtlCol="0">
            <a:spAutoFit/>
          </a:bodyPr>
          <a:lstStyle/>
          <a:p>
            <a:pPr marL="457200" indent="-457200" algn="just">
              <a:buFont typeface="Arial" panose="020B0604020202020204" pitchFamily="34" charset="0"/>
              <a:buChar char="•"/>
            </a:pPr>
            <a:endParaRPr lang="en-US" sz="2000" b="1"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Information to the players regarding the strategies, payoffs, nature of move or history of the game is a critical part of any game, whether static or dynamic.</a:t>
            </a:r>
          </a:p>
          <a:p>
            <a:pPr marL="285750" indent="-285750" algn="just">
              <a:buFont typeface="Arial" panose="020B0604020202020204" pitchFamily="34" charset="0"/>
              <a:buChar char="•"/>
            </a:pPr>
            <a:endParaRPr lang="en-US" sz="2000"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Information may be </a:t>
            </a:r>
            <a:r>
              <a:rPr lang="en-US" sz="2000" b="1" dirty="0">
                <a:cs typeface="Times New Roman" panose="02020603050405020304" pitchFamily="18" charset="0"/>
              </a:rPr>
              <a:t>complete or incomplete </a:t>
            </a:r>
            <a:r>
              <a:rPr lang="en-US" sz="2000" dirty="0">
                <a:cs typeface="Times New Roman" panose="02020603050405020304" pitchFamily="18" charset="0"/>
              </a:rPr>
              <a:t>(asymmetric) and </a:t>
            </a:r>
            <a:r>
              <a:rPr lang="en-US" sz="2000" b="1" dirty="0">
                <a:cs typeface="Times New Roman" panose="02020603050405020304" pitchFamily="18" charset="0"/>
              </a:rPr>
              <a:t>perfect or imperfect</a:t>
            </a:r>
            <a:r>
              <a:rPr lang="en-US" sz="2000" dirty="0">
                <a:cs typeface="Times New Roman" panose="02020603050405020304" pitchFamily="18" charset="0"/>
              </a:rPr>
              <a:t>.</a:t>
            </a:r>
          </a:p>
          <a:p>
            <a:pPr marL="285750" indent="-285750" algn="just">
              <a:buFont typeface="Arial" panose="020B0604020202020204" pitchFamily="34" charset="0"/>
              <a:buChar char="•"/>
            </a:pPr>
            <a:endParaRPr lang="en-US" sz="2000"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Information is “</a:t>
            </a:r>
            <a:r>
              <a:rPr lang="en-US" sz="2000" b="1" dirty="0">
                <a:cs typeface="Times New Roman" panose="02020603050405020304" pitchFamily="18" charset="0"/>
              </a:rPr>
              <a:t>complete</a:t>
            </a:r>
            <a:r>
              <a:rPr lang="en-US" sz="2000" dirty="0">
                <a:cs typeface="Times New Roman" panose="02020603050405020304" pitchFamily="18" charset="0"/>
              </a:rPr>
              <a:t>” when the timing of the game, strategy spaces (S), and payoffs of the game, </a:t>
            </a:r>
            <a:r>
              <a:rPr lang="en-US" sz="2000" dirty="0" err="1">
                <a:cs typeface="Times New Roman" panose="02020603050405020304" pitchFamily="18" charset="0"/>
              </a:rPr>
              <a:t>ui</a:t>
            </a:r>
            <a:r>
              <a:rPr lang="en-US" sz="2000" dirty="0">
                <a:cs typeface="Times New Roman" panose="02020603050405020304" pitchFamily="18" charset="0"/>
              </a:rPr>
              <a:t>, are all </a:t>
            </a:r>
            <a:r>
              <a:rPr lang="en-US" sz="2000" b="1" dirty="0">
                <a:cs typeface="Times New Roman" panose="02020603050405020304" pitchFamily="18" charset="0"/>
              </a:rPr>
              <a:t>common knowledge</a:t>
            </a:r>
            <a:r>
              <a:rPr lang="en-US" sz="2000" dirty="0">
                <a:cs typeface="Times New Roman" panose="02020603050405020304" pitchFamily="18" charset="0"/>
              </a:rPr>
              <a:t>. That is, all the players have the knowledge about the environment and there is no </a:t>
            </a:r>
            <a:r>
              <a:rPr lang="en-US" sz="2000" b="1" dirty="0">
                <a:cs typeface="Times New Roman" panose="02020603050405020304" pitchFamily="18" charset="0"/>
              </a:rPr>
              <a:t>private information</a:t>
            </a:r>
            <a:r>
              <a:rPr lang="en-US" sz="2000" dirty="0">
                <a:cs typeface="Times New Roman" panose="02020603050405020304" pitchFamily="18" charset="0"/>
              </a:rPr>
              <a:t>. </a:t>
            </a:r>
          </a:p>
          <a:p>
            <a:pPr marL="285750" indent="-285750" algn="just">
              <a:buFont typeface="Arial" panose="020B0604020202020204" pitchFamily="34" charset="0"/>
              <a:buChar char="•"/>
            </a:pPr>
            <a:endParaRPr lang="en-US" sz="2000"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The requirement of “</a:t>
            </a:r>
            <a:r>
              <a:rPr lang="en-US" sz="2000" b="1" dirty="0">
                <a:cs typeface="Times New Roman" panose="02020603050405020304" pitchFamily="18" charset="0"/>
              </a:rPr>
              <a:t>common knowledge</a:t>
            </a:r>
            <a:r>
              <a:rPr lang="en-US" sz="2000" dirty="0">
                <a:cs typeface="Times New Roman" panose="02020603050405020304" pitchFamily="18" charset="0"/>
              </a:rPr>
              <a:t>” is, however, an even sharper notion of information , than it might appear. </a:t>
            </a:r>
          </a:p>
          <a:p>
            <a:pPr marL="285750" indent="-285750" algn="just">
              <a:buFont typeface="Arial" panose="020B0604020202020204" pitchFamily="34" charset="0"/>
              <a:buChar char="•"/>
            </a:pPr>
            <a:endParaRPr lang="en-US" sz="2000" dirty="0">
              <a:cs typeface="Times New Roman" panose="02020603050405020304" pitchFamily="18" charset="0"/>
            </a:endParaRPr>
          </a:p>
        </p:txBody>
      </p:sp>
      <p:sp>
        <p:nvSpPr>
          <p:cNvPr id="2" name="Rectangle 1"/>
          <p:cNvSpPr/>
          <p:nvPr/>
        </p:nvSpPr>
        <p:spPr>
          <a:xfrm>
            <a:off x="1033327" y="720068"/>
            <a:ext cx="7760714" cy="584775"/>
          </a:xfrm>
          <a:prstGeom prst="rect">
            <a:avLst/>
          </a:prstGeom>
        </p:spPr>
        <p:txBody>
          <a:bodyPr wrap="none">
            <a:spAutoFit/>
          </a:bodyPr>
          <a:lstStyle/>
          <a:p>
            <a:r>
              <a:rPr lang="en-IN" sz="3200" b="1" dirty="0">
                <a:solidFill>
                  <a:srgbClr val="00B0F0"/>
                </a:solidFill>
              </a:rPr>
              <a:t>Classification of game: based on Information</a:t>
            </a:r>
          </a:p>
        </p:txBody>
      </p:sp>
    </p:spTree>
    <p:extLst>
      <p:ext uri="{BB962C8B-B14F-4D97-AF65-F5344CB8AC3E}">
        <p14:creationId xmlns:p14="http://schemas.microsoft.com/office/powerpoint/2010/main" val="1041435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ndyck">
  <a:themeElements>
    <a:clrScheme name="Pindyck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Pindyc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900" b="1" i="0" u="none" strike="noStrike" cap="none" normalizeH="0" baseline="0" smtClean="0">
            <a:ln>
              <a:noFill/>
            </a:ln>
            <a:solidFill>
              <a:srgbClr val="8D7D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900" b="1" i="0" u="none" strike="noStrike" cap="none" normalizeH="0" baseline="0" smtClean="0">
            <a:ln>
              <a:noFill/>
            </a:ln>
            <a:solidFill>
              <a:srgbClr val="8D7DFF"/>
            </a:solidFill>
            <a:effectLst/>
            <a:latin typeface="Verdana" pitchFamily="34" charset="0"/>
          </a:defRPr>
        </a:defPPr>
      </a:lstStyle>
    </a:lnDef>
  </a:objectDefaults>
  <a:extraClrSchemeLst>
    <a:extraClrScheme>
      <a:clrScheme name="Pindyck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Pindyck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Pindyck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Pindyck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Pindyck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Pindyck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Pindyck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Pindyck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Pindyck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Pindyck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7" ma:contentTypeDescription="Create a new document." ma:contentTypeScope="" ma:versionID="c8ed5a9016d35c16b51b156a205796c4">
  <xsd:schema xmlns:xsd="http://www.w3.org/2001/XMLSchema" xmlns:xs="http://www.w3.org/2001/XMLSchema" xmlns:p="http://schemas.microsoft.com/office/2006/metadata/properties" xmlns:ns2="f4f41830-a3a6-4385-8543-65e908e34dde" targetNamespace="http://schemas.microsoft.com/office/2006/metadata/properties" ma:root="true" ma:fieldsID="400a4d3019ec397e119bf726a997a8e7"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C87F23-15F4-4F04-8A47-E84BB4BE92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9E87A0-1606-447F-9359-F1167BE964BC}">
  <ds:schemaRefs>
    <ds:schemaRef ds:uri="http://schemas.microsoft.com/sharepoint/v3/contenttype/forms"/>
  </ds:schemaRefs>
</ds:datastoreItem>
</file>

<file path=customXml/itemProps3.xml><?xml version="1.0" encoding="utf-8"?>
<ds:datastoreItem xmlns:ds="http://schemas.openxmlformats.org/officeDocument/2006/customXml" ds:itemID="{8B0232EE-DECC-4BF4-B0D5-ADA9A5BA7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645</TotalTime>
  <Words>1673</Words>
  <Application>Microsoft Office PowerPoint</Application>
  <PresentationFormat>On-screen Show (4:3)</PresentationFormat>
  <Paragraphs>219</Paragraphs>
  <Slides>22</Slides>
  <Notes>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Pindyck</vt:lpstr>
      <vt:lpstr>        Game Theory </vt:lpstr>
      <vt:lpstr>Assumptions about economic agent : 1. Rationality</vt:lpstr>
      <vt:lpstr>Assumptions about economic agent : 2. Intelligence</vt:lpstr>
      <vt:lpstr>Nature and characterization of game</vt:lpstr>
      <vt:lpstr> Classification of game: Based on value of game</vt:lpstr>
      <vt:lpstr>Classification of game: based on sequence of move  </vt:lpstr>
      <vt:lpstr>PowerPoint Presentation</vt:lpstr>
      <vt:lpstr>Dynamic Games </vt:lpstr>
      <vt:lpstr>PowerPoint Presentation</vt:lpstr>
      <vt:lpstr>Common knowledge</vt:lpstr>
      <vt:lpstr>Types of information</vt:lpstr>
      <vt:lpstr>Classification of games in terms of types of information </vt:lpstr>
      <vt:lpstr>Representation of game </vt:lpstr>
      <vt:lpstr>Nash equilibrium</vt:lpstr>
      <vt:lpstr>Properties of Nash Equilibrium: </vt:lpstr>
      <vt:lpstr>Example of multiple NE: Battle of the sexes </vt:lpstr>
      <vt:lpstr>Example. NE may not be efficient: Prisoners’ Dilemma</vt:lpstr>
      <vt:lpstr>Solution concept for dynamic game</vt:lpstr>
      <vt:lpstr>Backward Induction (BI): </vt:lpstr>
      <vt:lpstr>Example: Trust Game (Gibbons,1997)</vt:lpstr>
      <vt:lpstr>Explanation of solution of Trust game</vt:lpstr>
      <vt:lpstr>Example: How BI can tackle the problem of multiple 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Oligopoly</dc:title>
  <dc:creator>Prof.Anwesha Aditya</dc:creator>
  <cp:lastModifiedBy>anwesha</cp:lastModifiedBy>
  <cp:revision>95</cp:revision>
  <dcterms:created xsi:type="dcterms:W3CDTF">2006-08-16T00:00:00Z</dcterms:created>
  <dcterms:modified xsi:type="dcterms:W3CDTF">2022-04-28T09:25:10Z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