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877-9714-4262-B383-859C5A81832F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0D2E-5A7B-4679-9F7E-B0BA3DC4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33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877-9714-4262-B383-859C5A81832F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0D2E-5A7B-4679-9F7E-B0BA3DC4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63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877-9714-4262-B383-859C5A81832F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0D2E-5A7B-4679-9F7E-B0BA3DC4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0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1"/>
            <a:ext cx="98552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65226"/>
            <a:ext cx="5384800" cy="511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65226"/>
            <a:ext cx="5384800" cy="511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42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877-9714-4262-B383-859C5A81832F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0D2E-5A7B-4679-9F7E-B0BA3DC4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2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877-9714-4262-B383-859C5A81832F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0D2E-5A7B-4679-9F7E-B0BA3DC4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7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877-9714-4262-B383-859C5A81832F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0D2E-5A7B-4679-9F7E-B0BA3DC4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2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877-9714-4262-B383-859C5A81832F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0D2E-5A7B-4679-9F7E-B0BA3DC4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7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877-9714-4262-B383-859C5A81832F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0D2E-5A7B-4679-9F7E-B0BA3DC4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28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877-9714-4262-B383-859C5A81832F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0D2E-5A7B-4679-9F7E-B0BA3DC4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4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877-9714-4262-B383-859C5A81832F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0D2E-5A7B-4679-9F7E-B0BA3DC4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8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877-9714-4262-B383-859C5A81832F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0D2E-5A7B-4679-9F7E-B0BA3DC4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2877-9714-4262-B383-859C5A81832F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0D2E-5A7B-4679-9F7E-B0BA3DC4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17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Government Intervention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Ref.     </a:t>
            </a:r>
            <a:r>
              <a:rPr lang="en-IN" dirty="0" err="1"/>
              <a:t>Pindyck</a:t>
            </a:r>
            <a:r>
              <a:rPr lang="en-IN" dirty="0"/>
              <a:t> &amp; </a:t>
            </a:r>
            <a:r>
              <a:rPr lang="en-IN" dirty="0" err="1"/>
              <a:t>Rubinfeld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33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6019800" cy="457200"/>
          </a:xfrm>
          <a:noFill/>
        </p:spPr>
        <p:txBody>
          <a:bodyPr/>
          <a:lstStyle/>
          <a:p>
            <a:pPr eaLnBrk="1" hangingPunct="1"/>
            <a:r>
              <a:rPr lang="en-US" altLang="en-US" sz="2000"/>
              <a:t>THE IMPACT OF A TAX OR SUBSIDY</a:t>
            </a:r>
          </a:p>
        </p:txBody>
      </p:sp>
      <p:sp>
        <p:nvSpPr>
          <p:cNvPr id="39956" name="Line 5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07" name="Rectangle 7"/>
          <p:cNvSpPr>
            <a:spLocks noChangeArrowheads="1"/>
          </p:cNvSpPr>
          <p:nvPr/>
        </p:nvSpPr>
        <p:spPr bwMode="auto">
          <a:xfrm>
            <a:off x="2438400" y="3859213"/>
            <a:ext cx="2438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 subsidy can be thought of as a negative tax. Like a tax, the benefit of a subsidy is split between buyers and sellers, depending on the relative elasticities of supply and demand.</a:t>
            </a:r>
          </a:p>
        </p:txBody>
      </p:sp>
      <p:sp>
        <p:nvSpPr>
          <p:cNvPr id="665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53340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Effects of a Subsidy</a:t>
            </a:r>
          </a:p>
        </p:txBody>
      </p:sp>
      <p:sp>
        <p:nvSpPr>
          <p:cNvPr id="665628" name="Rectangle 28"/>
          <p:cNvSpPr>
            <a:spLocks noChangeArrowheads="1"/>
          </p:cNvSpPr>
          <p:nvPr/>
        </p:nvSpPr>
        <p:spPr bwMode="auto">
          <a:xfrm>
            <a:off x="2057400" y="1855788"/>
            <a:ext cx="723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Conditions needed for the market to clear with a subsidy:</a:t>
            </a:r>
          </a:p>
        </p:txBody>
      </p:sp>
      <p:sp>
        <p:nvSpPr>
          <p:cNvPr id="665629" name="Rectangle 29"/>
          <p:cNvSpPr>
            <a:spLocks noChangeArrowheads="1"/>
          </p:cNvSpPr>
          <p:nvPr/>
        </p:nvSpPr>
        <p:spPr bwMode="auto">
          <a:xfrm>
            <a:off x="2971800" y="2259014"/>
            <a:ext cx="5486400" cy="11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algn="ctr" eaLnBrk="1" hangingPunct="1"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en-US" sz="1600" i="1" dirty="0">
                <a:latin typeface="Arial" panose="020B0604020202020204" pitchFamily="34" charset="0"/>
              </a:rPr>
              <a:t>Q</a:t>
            </a:r>
            <a:r>
              <a:rPr lang="en-US" altLang="en-US" sz="1600" i="1" baseline="30000" dirty="0">
                <a:latin typeface="Arial" panose="020B0604020202020204" pitchFamily="34" charset="0"/>
              </a:rPr>
              <a:t>D</a:t>
            </a:r>
            <a:r>
              <a:rPr lang="en-US" altLang="en-US" sz="1600" dirty="0">
                <a:latin typeface="Arial" panose="020B0604020202020204" pitchFamily="34" charset="0"/>
              </a:rPr>
              <a:t> = </a:t>
            </a:r>
            <a:r>
              <a:rPr lang="en-US" altLang="en-US" sz="1600" i="1" dirty="0">
                <a:latin typeface="Arial" panose="020B0604020202020204" pitchFamily="34" charset="0"/>
              </a:rPr>
              <a:t>Q</a:t>
            </a:r>
            <a:r>
              <a:rPr lang="en-US" altLang="en-US" sz="1600" i="1" baseline="30000" dirty="0">
                <a:latin typeface="Arial" panose="020B0604020202020204" pitchFamily="34" charset="0"/>
              </a:rPr>
              <a:t>D</a:t>
            </a:r>
            <a:r>
              <a:rPr lang="en-US" altLang="en-US" sz="1600" dirty="0">
                <a:latin typeface="Arial" panose="020B0604020202020204" pitchFamily="34" charset="0"/>
              </a:rPr>
              <a:t>(</a:t>
            </a:r>
            <a:r>
              <a:rPr lang="en-US" altLang="en-US" sz="1600" i="1" dirty="0" err="1">
                <a:latin typeface="Arial" panose="020B0604020202020204" pitchFamily="34" charset="0"/>
              </a:rPr>
              <a:t>P</a:t>
            </a:r>
            <a:r>
              <a:rPr lang="en-US" altLang="en-US" sz="1600" i="1" baseline="-25000" dirty="0" err="1">
                <a:latin typeface="Arial" panose="020B0604020202020204" pitchFamily="34" charset="0"/>
              </a:rPr>
              <a:t>b</a:t>
            </a:r>
            <a:r>
              <a:rPr lang="en-US" altLang="en-US" sz="1600" dirty="0">
                <a:latin typeface="Arial" panose="020B0604020202020204" pitchFamily="34" charset="0"/>
              </a:rPr>
              <a:t>) 			</a:t>
            </a:r>
            <a:r>
              <a:rPr lang="en-US" altLang="en-US" sz="1600" b="1" dirty="0">
                <a:latin typeface="Arial" panose="020B0604020202020204" pitchFamily="34" charset="0"/>
              </a:rPr>
              <a:t>(a’)</a:t>
            </a:r>
          </a:p>
          <a:p>
            <a:pPr algn="ctr" eaLnBrk="1" hangingPunct="1"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Q</a:t>
            </a:r>
            <a:r>
              <a:rPr lang="en-US" altLang="en-US" sz="1600" i="1" baseline="30000" dirty="0">
                <a:latin typeface="Arial" panose="020B0604020202020204" pitchFamily="34" charset="0"/>
              </a:rPr>
              <a:t>S</a:t>
            </a:r>
            <a:r>
              <a:rPr lang="en-US" altLang="en-US" sz="1600" dirty="0">
                <a:latin typeface="Arial" panose="020B0604020202020204" pitchFamily="34" charset="0"/>
              </a:rPr>
              <a:t> = </a:t>
            </a:r>
            <a:r>
              <a:rPr lang="en-US" altLang="en-US" sz="1600" i="1" dirty="0">
                <a:latin typeface="Arial" panose="020B0604020202020204" pitchFamily="34" charset="0"/>
              </a:rPr>
              <a:t>Q</a:t>
            </a:r>
            <a:r>
              <a:rPr lang="en-US" altLang="en-US" sz="1600" i="1" baseline="30000" dirty="0">
                <a:latin typeface="Arial" panose="020B0604020202020204" pitchFamily="34" charset="0"/>
              </a:rPr>
              <a:t>S</a:t>
            </a:r>
            <a:r>
              <a:rPr lang="en-US" altLang="en-US" sz="1600" dirty="0">
                <a:latin typeface="Arial" panose="020B0604020202020204" pitchFamily="34" charset="0"/>
              </a:rPr>
              <a:t>(</a:t>
            </a:r>
            <a:r>
              <a:rPr lang="en-US" altLang="en-US" sz="1600" i="1" dirty="0">
                <a:latin typeface="Arial" panose="020B0604020202020204" pitchFamily="34" charset="0"/>
              </a:rPr>
              <a:t>P</a:t>
            </a:r>
            <a:r>
              <a:rPr lang="en-US" altLang="en-US" sz="1600" i="1" baseline="-25000" dirty="0">
                <a:latin typeface="Arial" panose="020B0604020202020204" pitchFamily="34" charset="0"/>
              </a:rPr>
              <a:t>s</a:t>
            </a:r>
            <a:r>
              <a:rPr lang="en-US" altLang="en-US" sz="1600" dirty="0">
                <a:latin typeface="Arial" panose="020B0604020202020204" pitchFamily="34" charset="0"/>
              </a:rPr>
              <a:t>) 			</a:t>
            </a:r>
            <a:r>
              <a:rPr lang="en-US" altLang="en-US" sz="1600" b="1" dirty="0">
                <a:latin typeface="Arial" panose="020B0604020202020204" pitchFamily="34" charset="0"/>
              </a:rPr>
              <a:t>(b’)</a:t>
            </a:r>
          </a:p>
          <a:p>
            <a:pPr algn="ctr" eaLnBrk="1" hangingPunct="1"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en-US" sz="1600" i="1" dirty="0">
                <a:latin typeface="Arial" panose="020B0604020202020204" pitchFamily="34" charset="0"/>
              </a:rPr>
              <a:t>Q</a:t>
            </a:r>
            <a:r>
              <a:rPr lang="en-US" altLang="en-US" sz="1600" i="1" baseline="30000" dirty="0">
                <a:latin typeface="Arial" panose="020B0604020202020204" pitchFamily="34" charset="0"/>
              </a:rPr>
              <a:t>D</a:t>
            </a:r>
            <a:r>
              <a:rPr lang="en-US" altLang="en-US" sz="1600" dirty="0">
                <a:latin typeface="Arial" panose="020B0604020202020204" pitchFamily="34" charset="0"/>
              </a:rPr>
              <a:t> = </a:t>
            </a:r>
            <a:r>
              <a:rPr lang="en-US" altLang="en-US" sz="1600" i="1" dirty="0">
                <a:latin typeface="Arial" panose="020B0604020202020204" pitchFamily="34" charset="0"/>
              </a:rPr>
              <a:t>Q</a:t>
            </a:r>
            <a:r>
              <a:rPr lang="en-US" altLang="en-US" sz="1600" i="1" baseline="30000" dirty="0">
                <a:latin typeface="Arial" panose="020B0604020202020204" pitchFamily="34" charset="0"/>
              </a:rPr>
              <a:t>S</a:t>
            </a:r>
            <a:r>
              <a:rPr lang="en-US" altLang="en-US" sz="1600" dirty="0">
                <a:latin typeface="Arial" panose="020B0604020202020204" pitchFamily="34" charset="0"/>
              </a:rPr>
              <a:t> 				</a:t>
            </a:r>
            <a:r>
              <a:rPr lang="en-US" altLang="en-US" sz="1600" b="1" dirty="0">
                <a:latin typeface="Arial" panose="020B0604020202020204" pitchFamily="34" charset="0"/>
              </a:rPr>
              <a:t>(c’)</a:t>
            </a:r>
          </a:p>
          <a:p>
            <a:pPr algn="ctr" eaLnBrk="1" hangingPunct="1"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en-US" sz="1600" i="1" dirty="0">
                <a:latin typeface="Arial" panose="020B0604020202020204" pitchFamily="34" charset="0"/>
              </a:rPr>
              <a:t>P</a:t>
            </a:r>
            <a:r>
              <a:rPr lang="en-US" altLang="en-US" sz="1600" i="1" baseline="-25000" dirty="0">
                <a:latin typeface="Arial" panose="020B0604020202020204" pitchFamily="34" charset="0"/>
              </a:rPr>
              <a:t>s</a:t>
            </a:r>
            <a:r>
              <a:rPr lang="en-US" altLang="en-US" sz="1600" dirty="0">
                <a:latin typeface="Arial" panose="020B0604020202020204" pitchFamily="34" charset="0"/>
              </a:rPr>
              <a:t> − </a:t>
            </a:r>
            <a:r>
              <a:rPr lang="en-US" altLang="en-US" sz="1600" i="1" dirty="0" err="1">
                <a:latin typeface="Arial" panose="020B0604020202020204" pitchFamily="34" charset="0"/>
              </a:rPr>
              <a:t>P</a:t>
            </a:r>
            <a:r>
              <a:rPr lang="en-US" altLang="en-US" sz="1600" i="1" baseline="-25000" dirty="0" err="1">
                <a:latin typeface="Arial" panose="020B0604020202020204" pitchFamily="34" charset="0"/>
              </a:rPr>
              <a:t>b</a:t>
            </a:r>
            <a:r>
              <a:rPr lang="en-US" altLang="en-US" sz="1600" dirty="0">
                <a:latin typeface="Arial" panose="020B0604020202020204" pitchFamily="34" charset="0"/>
              </a:rPr>
              <a:t> = </a:t>
            </a:r>
            <a:r>
              <a:rPr lang="en-US" altLang="en-US" sz="1600" i="1" dirty="0">
                <a:latin typeface="Arial" panose="020B0604020202020204" pitchFamily="34" charset="0"/>
              </a:rPr>
              <a:t>s</a:t>
            </a:r>
            <a:r>
              <a:rPr lang="en-US" altLang="en-US" sz="1600" dirty="0">
                <a:latin typeface="Arial" panose="020B0604020202020204" pitchFamily="34" charset="0"/>
              </a:rPr>
              <a:t>			</a:t>
            </a:r>
            <a:r>
              <a:rPr lang="en-US" altLang="en-US" sz="1600" b="1" dirty="0">
                <a:latin typeface="Arial" panose="020B0604020202020204" pitchFamily="34" charset="0"/>
              </a:rPr>
              <a:t>(d’)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2438400" y="1219200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Clr>
                <a:schemeClr val="bg2"/>
              </a:buClr>
              <a:buFontTx/>
              <a:buNone/>
            </a:pPr>
            <a:r>
              <a:rPr lang="en-US" altLang="en-US" b="1">
                <a:solidFill>
                  <a:schemeClr val="bg2"/>
                </a:solidFill>
              </a:rPr>
              <a:t>●</a:t>
            </a:r>
            <a:r>
              <a:rPr lang="en-US" altLang="en-US" b="1">
                <a:solidFill>
                  <a:srgbClr val="382344"/>
                </a:solidFill>
              </a:rPr>
              <a:t>	</a:t>
            </a:r>
            <a:r>
              <a:rPr lang="en-US" altLang="en-US" b="1">
                <a:solidFill>
                  <a:srgbClr val="382344"/>
                </a:solidFill>
                <a:latin typeface="Arial" panose="020B0604020202020204" pitchFamily="34" charset="0"/>
              </a:rPr>
              <a:t>subsidy    </a:t>
            </a:r>
            <a:r>
              <a:rPr lang="en-US" altLang="en-US">
                <a:latin typeface="Arial" panose="020B0604020202020204" pitchFamily="34" charset="0"/>
              </a:rPr>
              <a:t>Payment reducing the buyer’s price below the seller’s price; i.e., a negative tax.</a:t>
            </a:r>
          </a:p>
        </p:txBody>
      </p:sp>
      <p:pic>
        <p:nvPicPr>
          <p:cNvPr id="665632" name="Picture 32" descr="fig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25813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3" name="Picture 33" descr="fi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25813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4" name="Picture 34" descr="fig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25813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5" name="Picture 35" descr="fig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25813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6" name="Picture 36" descr="fig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25813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7" name="Picture 37" descr="fig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25813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8" name="Picture 38" descr="fig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25813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7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720" name="Picture 160" descr="fig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3" name="Line 7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8710" name="Rectangle 150"/>
          <p:cNvSpPr>
            <a:spLocks noChangeArrowheads="1"/>
          </p:cNvSpPr>
          <p:nvPr/>
        </p:nvSpPr>
        <p:spPr bwMode="auto">
          <a:xfrm>
            <a:off x="2209800" y="2590800"/>
            <a:ext cx="2438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Consumer </a:t>
            </a:r>
            <a:r>
              <a:rPr lang="en-US" altLang="en-US" sz="1400" i="1" dirty="0">
                <a:latin typeface="Arial" panose="020B0604020202020204" pitchFamily="34" charset="0"/>
              </a:rPr>
              <a:t>A</a:t>
            </a:r>
            <a:r>
              <a:rPr lang="en-US" altLang="en-US" sz="1400" dirty="0">
                <a:latin typeface="Arial" panose="020B0604020202020204" pitchFamily="34" charset="0"/>
              </a:rPr>
              <a:t> would pay $10 for a good whose market price is $5 and therefore enjoys a benefit of $5.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Consumer </a:t>
            </a:r>
            <a:r>
              <a:rPr lang="en-US" altLang="en-US" sz="1400" i="1" dirty="0">
                <a:latin typeface="Arial" panose="020B0604020202020204" pitchFamily="34" charset="0"/>
              </a:rPr>
              <a:t>B</a:t>
            </a:r>
            <a:r>
              <a:rPr lang="en-US" altLang="en-US" sz="1400" dirty="0">
                <a:latin typeface="Arial" panose="020B0604020202020204" pitchFamily="34" charset="0"/>
              </a:rPr>
              <a:t> enjoys a benefit of $2,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and Consumer </a:t>
            </a:r>
            <a:r>
              <a:rPr lang="en-US" altLang="en-US" sz="1400" i="1" dirty="0">
                <a:latin typeface="Arial" panose="020B0604020202020204" pitchFamily="34" charset="0"/>
              </a:rPr>
              <a:t>C</a:t>
            </a:r>
            <a:r>
              <a:rPr lang="en-US" altLang="en-US" sz="1400" dirty="0">
                <a:latin typeface="Arial" panose="020B0604020202020204" pitchFamily="34" charset="0"/>
              </a:rPr>
              <a:t>, who values the good at exactly the market price, enjoys no benefit.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Consumer surplus, which measures the total benefit to all consumers, is the yellow-shaded area between the demand curve and the market price.</a:t>
            </a:r>
          </a:p>
        </p:txBody>
      </p:sp>
      <p:sp>
        <p:nvSpPr>
          <p:cNvPr id="578711" name="Rectangle 151"/>
          <p:cNvSpPr>
            <a:spLocks noChangeArrowheads="1"/>
          </p:cNvSpPr>
          <p:nvPr/>
        </p:nvSpPr>
        <p:spPr bwMode="auto">
          <a:xfrm>
            <a:off x="3052009" y="728784"/>
            <a:ext cx="3890211" cy="630784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Consumer and Producer Surplus</a:t>
            </a:r>
          </a:p>
        </p:txBody>
      </p:sp>
      <p:pic>
        <p:nvPicPr>
          <p:cNvPr id="578714" name="Picture 154" descr="fi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8715" name="Picture 155" descr="fig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8716" name="Picture 156" descr="fig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8717" name="Picture 157" descr="fig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8718" name="Picture 158" descr="fig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8719" name="Picture 159" descr="fig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8721" name="Picture 161" descr="fig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8724" name="Picture 164" descr="fig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895476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64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104" name="Picture 32" descr="fig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7315200" cy="990600"/>
          </a:xfrm>
          <a:noFill/>
        </p:spPr>
        <p:txBody>
          <a:bodyPr/>
          <a:lstStyle/>
          <a:p>
            <a:pPr eaLnBrk="1" hangingPunct="1"/>
            <a:r>
              <a:rPr lang="en-US" altLang="en-US" sz="2000" dirty="0"/>
              <a:t>EVALUATING THE GAINS AND LOSSES</a:t>
            </a:r>
            <a:br>
              <a:rPr lang="en-US" altLang="en-US" sz="2000" dirty="0"/>
            </a:br>
            <a:r>
              <a:rPr lang="en-US" altLang="en-US" sz="2000" dirty="0"/>
              <a:t>FROM GOVERNMENT POLICIES—</a:t>
            </a:r>
            <a:br>
              <a:rPr lang="en-US" altLang="en-US" sz="2000" dirty="0"/>
            </a:br>
            <a:r>
              <a:rPr lang="en-US" altLang="en-US" sz="2000" dirty="0"/>
              <a:t>CONSUMER AND PRODUCER SURPLUS</a:t>
            </a:r>
          </a:p>
        </p:txBody>
      </p:sp>
      <p:sp>
        <p:nvSpPr>
          <p:cNvPr id="17429" name="Line 7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2209800" y="2590800"/>
            <a:ext cx="2514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Producer surplus is the green-shaded area between the supply curve and the market price.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Together, consumer and producer surplus measure the welfare benefit of a competitive market.</a:t>
            </a:r>
          </a:p>
        </p:txBody>
      </p:sp>
      <p:pic>
        <p:nvPicPr>
          <p:cNvPr id="17418" name="Picture 23" descr="fi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4" descr="fig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25" descr="fig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26" descr="fig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27" descr="fig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8" descr="fig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29" descr="fig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30" descr="fig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31" descr="fig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895476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3106" name="Picture 34" descr="fig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905001"/>
            <a:ext cx="4791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69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134" name="Picture 38" descr="fig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4133" name="Picture 37" descr="fi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4132" name="Picture 36" descr="fig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7" name="Line 6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4118" name="Text Box 22"/>
          <p:cNvSpPr txBox="1">
            <a:spLocks noChangeArrowheads="1"/>
          </p:cNvSpPr>
          <p:nvPr/>
        </p:nvSpPr>
        <p:spPr bwMode="auto">
          <a:xfrm>
            <a:off x="2895600" y="1981200"/>
            <a:ext cx="6477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Clr>
                <a:schemeClr val="bg2"/>
              </a:buClr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</a:rPr>
              <a:t>●</a:t>
            </a:r>
            <a:r>
              <a:rPr lang="en-US" altLang="en-US" sz="1600" b="1">
                <a:solidFill>
                  <a:srgbClr val="382344"/>
                </a:solidFill>
              </a:rPr>
              <a:t>	</a:t>
            </a:r>
            <a:r>
              <a:rPr lang="en-US" altLang="en-US" sz="1600" b="1">
                <a:solidFill>
                  <a:srgbClr val="382344"/>
                </a:solidFill>
                <a:latin typeface="Arial" panose="020B0604020202020204" pitchFamily="34" charset="0"/>
              </a:rPr>
              <a:t>welfare effects    </a:t>
            </a:r>
            <a:r>
              <a:rPr lang="en-US" altLang="en-US" sz="1600">
                <a:latin typeface="Arial" panose="020B0604020202020204" pitchFamily="34" charset="0"/>
              </a:rPr>
              <a:t>Gains and losses to consumers and producers.</a:t>
            </a:r>
          </a:p>
        </p:txBody>
      </p:sp>
      <p:sp>
        <p:nvSpPr>
          <p:cNvPr id="644119" name="Rectangle 23"/>
          <p:cNvSpPr>
            <a:spLocks noChangeArrowheads="1"/>
          </p:cNvSpPr>
          <p:nvPr/>
        </p:nvSpPr>
        <p:spPr bwMode="auto">
          <a:xfrm>
            <a:off x="2209800" y="3352800"/>
            <a:ext cx="2667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The price of a good has been regulated to be no higher than </a:t>
            </a:r>
            <a:r>
              <a:rPr lang="en-US" altLang="en-US" sz="1400" i="1" dirty="0" err="1">
                <a:latin typeface="Arial" panose="020B0604020202020204" pitchFamily="34" charset="0"/>
              </a:rPr>
              <a:t>P</a:t>
            </a:r>
            <a:r>
              <a:rPr lang="en-US" altLang="en-US" sz="1400" baseline="-25000" dirty="0" err="1">
                <a:latin typeface="Arial" panose="020B0604020202020204" pitchFamily="34" charset="0"/>
              </a:rPr>
              <a:t>max</a:t>
            </a:r>
            <a:r>
              <a:rPr lang="en-US" altLang="en-US" sz="1400" dirty="0">
                <a:latin typeface="Arial" panose="020B0604020202020204" pitchFamily="34" charset="0"/>
              </a:rPr>
              <a:t>, which is below the market-clearing price </a:t>
            </a:r>
            <a:r>
              <a:rPr lang="en-US" altLang="en-US" sz="1400" i="1" dirty="0">
                <a:latin typeface="Arial" panose="020B0604020202020204" pitchFamily="34" charset="0"/>
              </a:rPr>
              <a:t>P</a:t>
            </a:r>
            <a:r>
              <a:rPr lang="en-US" altLang="en-US" sz="1400" baseline="-25000" dirty="0">
                <a:latin typeface="Arial" panose="020B0604020202020204" pitchFamily="34" charset="0"/>
              </a:rPr>
              <a:t>0</a:t>
            </a:r>
            <a:r>
              <a:rPr lang="en-US" altLang="en-US" sz="1400" dirty="0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The gain to consumers is the difference between rectangle </a:t>
            </a:r>
            <a:r>
              <a:rPr lang="en-US" altLang="en-US" sz="1400" i="1" dirty="0">
                <a:latin typeface="Arial" panose="020B0604020202020204" pitchFamily="34" charset="0"/>
              </a:rPr>
              <a:t>A</a:t>
            </a:r>
            <a:r>
              <a:rPr lang="en-US" altLang="en-US" sz="1400" dirty="0">
                <a:latin typeface="Arial" panose="020B0604020202020204" pitchFamily="34" charset="0"/>
              </a:rPr>
              <a:t> and triangle </a:t>
            </a:r>
            <a:r>
              <a:rPr lang="en-US" altLang="en-US" sz="1400" i="1" dirty="0">
                <a:latin typeface="Arial" panose="020B0604020202020204" pitchFamily="34" charset="0"/>
              </a:rPr>
              <a:t>B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The loss to producers is the sum of rectangle </a:t>
            </a:r>
            <a:r>
              <a:rPr lang="en-US" altLang="en-US" sz="1400" i="1" dirty="0">
                <a:latin typeface="Arial" panose="020B0604020202020204" pitchFamily="34" charset="0"/>
              </a:rPr>
              <a:t>A</a:t>
            </a:r>
            <a:r>
              <a:rPr lang="en-US" altLang="en-US" sz="1400" dirty="0">
                <a:latin typeface="Arial" panose="020B0604020202020204" pitchFamily="34" charset="0"/>
              </a:rPr>
              <a:t> and triangle </a:t>
            </a:r>
            <a:r>
              <a:rPr lang="en-US" altLang="en-US" sz="1400" i="1" dirty="0">
                <a:latin typeface="Arial" panose="020B0604020202020204" pitchFamily="34" charset="0"/>
              </a:rPr>
              <a:t>C</a:t>
            </a:r>
            <a:r>
              <a:rPr lang="en-US" altLang="en-US" sz="1400" dirty="0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Triangles </a:t>
            </a:r>
            <a:r>
              <a:rPr lang="en-US" altLang="en-US" sz="1400" i="1" dirty="0">
                <a:latin typeface="Arial" panose="020B0604020202020204" pitchFamily="34" charset="0"/>
              </a:rPr>
              <a:t>B</a:t>
            </a:r>
            <a:r>
              <a:rPr lang="en-US" altLang="en-US" sz="1400" dirty="0">
                <a:latin typeface="Arial" panose="020B0604020202020204" pitchFamily="34" charset="0"/>
              </a:rPr>
              <a:t> and </a:t>
            </a:r>
            <a:r>
              <a:rPr lang="en-US" altLang="en-US" sz="1400" i="1" dirty="0">
                <a:latin typeface="Arial" panose="020B0604020202020204" pitchFamily="34" charset="0"/>
              </a:rPr>
              <a:t>C</a:t>
            </a:r>
            <a:r>
              <a:rPr lang="en-US" altLang="en-US" sz="1400" dirty="0">
                <a:latin typeface="Arial" panose="020B0604020202020204" pitchFamily="34" charset="0"/>
              </a:rPr>
              <a:t> together measure the deadweight loss from price controls.</a:t>
            </a:r>
          </a:p>
        </p:txBody>
      </p:sp>
      <p:sp>
        <p:nvSpPr>
          <p:cNvPr id="644120" name="Rectangle 24"/>
          <p:cNvSpPr>
            <a:spLocks noChangeArrowheads="1"/>
          </p:cNvSpPr>
          <p:nvPr/>
        </p:nvSpPr>
        <p:spPr bwMode="auto">
          <a:xfrm>
            <a:off x="2474493" y="414339"/>
            <a:ext cx="6982328" cy="885072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Change in Consumer and Producer Surplus from Price Controls</a:t>
            </a:r>
          </a:p>
        </p:txBody>
      </p:sp>
      <p:pic>
        <p:nvPicPr>
          <p:cNvPr id="644123" name="Picture 27" descr="fig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4124" name="Picture 28" descr="fig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4125" name="Picture 29" descr="fig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4126" name="Picture 30" descr="fig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4127" name="Picture 31" descr="fig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4128" name="Picture 32" descr="fig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4129" name="Picture 33" descr="fig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4130" name="Picture 34" descr="fig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4131" name="Picture 35" descr="fig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4135" name="Picture 39" descr="fig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533650"/>
            <a:ext cx="481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4136" name="Text Box 40"/>
          <p:cNvSpPr txBox="1">
            <a:spLocks noChangeArrowheads="1"/>
          </p:cNvSpPr>
          <p:nvPr/>
        </p:nvSpPr>
        <p:spPr bwMode="auto">
          <a:xfrm>
            <a:off x="7086600" y="2454275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Clr>
                <a:schemeClr val="bg2"/>
              </a:buClr>
              <a:buFontTx/>
              <a:buNone/>
            </a:pPr>
            <a:r>
              <a:rPr lang="en-US" altLang="en-US" sz="1400" b="1">
                <a:solidFill>
                  <a:schemeClr val="bg2"/>
                </a:solidFill>
              </a:rPr>
              <a:t>●</a:t>
            </a:r>
            <a:r>
              <a:rPr lang="en-US" altLang="en-US" sz="1400" b="1">
                <a:solidFill>
                  <a:srgbClr val="382344"/>
                </a:solidFill>
              </a:rPr>
              <a:t>	</a:t>
            </a:r>
            <a:r>
              <a:rPr lang="en-US" altLang="en-US" sz="1400" b="1">
                <a:solidFill>
                  <a:srgbClr val="382344"/>
                </a:solidFill>
                <a:latin typeface="Arial" panose="020B0604020202020204" pitchFamily="34" charset="0"/>
              </a:rPr>
              <a:t>deadweight loss    </a:t>
            </a:r>
            <a:r>
              <a:rPr lang="en-US" altLang="en-US" sz="1400">
                <a:latin typeface="Arial" panose="020B0604020202020204" pitchFamily="34" charset="0"/>
              </a:rPr>
              <a:t>Net loss of total (consumer plus producer) surplus.</a:t>
            </a:r>
          </a:p>
        </p:txBody>
      </p:sp>
    </p:spTree>
    <p:extLst>
      <p:ext uri="{BB962C8B-B14F-4D97-AF65-F5344CB8AC3E}">
        <p14:creationId xmlns:p14="http://schemas.microsoft.com/office/powerpoint/2010/main" val="89614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7" name="Picture 37" descr="fig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1905000"/>
            <a:ext cx="4410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6" name="Picture 36" descr="fi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1905000"/>
            <a:ext cx="4410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4" name="Picture 34" descr="fig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1905000"/>
            <a:ext cx="4410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Line 8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132" name="Rectangle 12"/>
          <p:cNvSpPr>
            <a:spLocks noChangeArrowheads="1"/>
          </p:cNvSpPr>
          <p:nvPr/>
        </p:nvSpPr>
        <p:spPr bwMode="auto">
          <a:xfrm>
            <a:off x="2209800" y="2647950"/>
            <a:ext cx="2667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If demand is sufficiently inelastic, triangle </a:t>
            </a:r>
            <a:r>
              <a:rPr lang="en-US" altLang="en-US" sz="1400" i="1">
                <a:latin typeface="Arial" panose="020B0604020202020204" pitchFamily="34" charset="0"/>
              </a:rPr>
              <a:t>B</a:t>
            </a:r>
            <a:r>
              <a:rPr lang="en-US" altLang="en-US" sz="1400">
                <a:latin typeface="Arial" panose="020B0604020202020204" pitchFamily="34" charset="0"/>
              </a:rPr>
              <a:t> can be larger than rectangle </a:t>
            </a:r>
            <a:r>
              <a:rPr lang="en-US" altLang="en-US" sz="1400" i="1">
                <a:latin typeface="Arial" panose="020B0604020202020204" pitchFamily="34" charset="0"/>
              </a:rPr>
              <a:t>A</a:t>
            </a:r>
            <a:r>
              <a:rPr lang="en-US" altLang="en-US" sz="1400">
                <a:latin typeface="Arial" panose="020B0604020202020204" pitchFamily="34" charset="0"/>
              </a:rPr>
              <a:t>. In this case, consumers suffer a net loss from price controls.</a:t>
            </a:r>
          </a:p>
        </p:txBody>
      </p:sp>
      <p:sp>
        <p:nvSpPr>
          <p:cNvPr id="645133" name="Rectangle 13"/>
          <p:cNvSpPr>
            <a:spLocks noChangeArrowheads="1"/>
          </p:cNvSpPr>
          <p:nvPr/>
        </p:nvSpPr>
        <p:spPr bwMode="auto">
          <a:xfrm>
            <a:off x="2895600" y="733546"/>
            <a:ext cx="8137358" cy="517738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Effect of Price Controls When Demand Is Inelastic</a:t>
            </a:r>
          </a:p>
        </p:txBody>
      </p:sp>
      <p:pic>
        <p:nvPicPr>
          <p:cNvPr id="645147" name="Picture 27" descr="fig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1905000"/>
            <a:ext cx="4410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48" name="Picture 28" descr="fig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1905000"/>
            <a:ext cx="4410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49" name="Picture 29" descr="fig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1905000"/>
            <a:ext cx="4410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0" name="Picture 30" descr="fig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1905000"/>
            <a:ext cx="4410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1" name="Picture 31" descr="fig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1905000"/>
            <a:ext cx="4410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2" name="Picture 32" descr="fig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1905000"/>
            <a:ext cx="4410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3" name="Picture 33" descr="fig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1905000"/>
            <a:ext cx="4410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40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289" name="Picture 25" descr="fig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1"/>
            <a:ext cx="4991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1290" name="Picture 26" descr="fi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1"/>
            <a:ext cx="4991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1291" name="Picture 27" descr="fig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1"/>
            <a:ext cx="4991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1292" name="Picture 28" descr="fig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1"/>
            <a:ext cx="4991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473" y="465221"/>
            <a:ext cx="6019800" cy="457200"/>
          </a:xfrm>
          <a:noFill/>
        </p:spPr>
        <p:txBody>
          <a:bodyPr/>
          <a:lstStyle/>
          <a:p>
            <a:pPr eaLnBrk="1" hangingPunct="1"/>
            <a:r>
              <a:rPr lang="en-US" altLang="en-US" sz="2000"/>
              <a:t>MINIMUM PRICES</a:t>
            </a:r>
          </a:p>
        </p:txBody>
      </p:sp>
      <p:sp>
        <p:nvSpPr>
          <p:cNvPr id="651277" name="Rectangle 13"/>
          <p:cNvSpPr>
            <a:spLocks noChangeArrowheads="1"/>
          </p:cNvSpPr>
          <p:nvPr/>
        </p:nvSpPr>
        <p:spPr bwMode="auto">
          <a:xfrm>
            <a:off x="2209800" y="2590800"/>
            <a:ext cx="2895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Price is regulated to be no lower than </a:t>
            </a:r>
            <a:r>
              <a:rPr lang="en-US" altLang="en-US" sz="1400" i="1">
                <a:latin typeface="Arial" panose="020B0604020202020204" pitchFamily="34" charset="0"/>
              </a:rPr>
              <a:t>P</a:t>
            </a:r>
            <a:r>
              <a:rPr lang="en-US" altLang="en-US" sz="1400" baseline="-25000">
                <a:latin typeface="Arial" panose="020B0604020202020204" pitchFamily="34" charset="0"/>
              </a:rPr>
              <a:t>min</a:t>
            </a:r>
            <a:r>
              <a:rPr lang="en-US" altLang="en-US" sz="1400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Producers would like to supply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baseline="-25000">
                <a:latin typeface="Arial" panose="020B0604020202020204" pitchFamily="34" charset="0"/>
              </a:rPr>
              <a:t>2</a:t>
            </a:r>
            <a:r>
              <a:rPr lang="en-US" altLang="en-US" sz="1400">
                <a:latin typeface="Arial" panose="020B0604020202020204" pitchFamily="34" charset="0"/>
              </a:rPr>
              <a:t>,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but consumers will buy only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baseline="-25000">
                <a:latin typeface="Arial" panose="020B0604020202020204" pitchFamily="34" charset="0"/>
              </a:rPr>
              <a:t>3</a:t>
            </a:r>
            <a:r>
              <a:rPr lang="en-US" altLang="en-US" sz="140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If producers indeed produce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baseline="-25000">
                <a:latin typeface="Arial" panose="020B0604020202020204" pitchFamily="34" charset="0"/>
              </a:rPr>
              <a:t>2</a:t>
            </a:r>
            <a:r>
              <a:rPr lang="en-US" altLang="en-US" sz="1400">
                <a:latin typeface="Arial" panose="020B0604020202020204" pitchFamily="34" charset="0"/>
              </a:rPr>
              <a:t>, the amount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baseline="-25000">
                <a:latin typeface="Arial" panose="020B0604020202020204" pitchFamily="34" charset="0"/>
              </a:rPr>
              <a:t>2</a:t>
            </a:r>
            <a:r>
              <a:rPr lang="en-US" altLang="en-US" sz="1400">
                <a:latin typeface="Arial" panose="020B0604020202020204" pitchFamily="34" charset="0"/>
              </a:rPr>
              <a:t> −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baseline="-25000">
                <a:latin typeface="Arial" panose="020B0604020202020204" pitchFamily="34" charset="0"/>
              </a:rPr>
              <a:t>3 </a:t>
            </a:r>
            <a:r>
              <a:rPr lang="en-US" altLang="en-US" sz="1400">
                <a:latin typeface="Arial" panose="020B0604020202020204" pitchFamily="34" charset="0"/>
              </a:rPr>
              <a:t>will go unsold and the change in producer surplus will be </a:t>
            </a:r>
            <a:r>
              <a:rPr lang="en-US" altLang="en-US" sz="1400" i="1">
                <a:latin typeface="Arial" panose="020B0604020202020204" pitchFamily="34" charset="0"/>
              </a:rPr>
              <a:t>A</a:t>
            </a:r>
            <a:r>
              <a:rPr lang="en-US" altLang="en-US" sz="1400">
                <a:latin typeface="Arial" panose="020B0604020202020204" pitchFamily="34" charset="0"/>
              </a:rPr>
              <a:t> − </a:t>
            </a:r>
            <a:r>
              <a:rPr lang="en-US" altLang="en-US" sz="1400" i="1">
                <a:latin typeface="Arial" panose="020B0604020202020204" pitchFamily="34" charset="0"/>
              </a:rPr>
              <a:t>C</a:t>
            </a:r>
            <a:r>
              <a:rPr lang="en-US" altLang="en-US" sz="1400">
                <a:latin typeface="Arial" panose="020B0604020202020204" pitchFamily="34" charset="0"/>
              </a:rPr>
              <a:t> − </a:t>
            </a:r>
            <a:r>
              <a:rPr lang="en-US" altLang="en-US" sz="1400" i="1">
                <a:latin typeface="Arial" panose="020B0604020202020204" pitchFamily="34" charset="0"/>
              </a:rPr>
              <a:t>D</a:t>
            </a:r>
            <a:r>
              <a:rPr lang="en-US" altLang="en-US" sz="1400">
                <a:latin typeface="Arial" panose="020B0604020202020204" pitchFamily="34" charset="0"/>
              </a:rPr>
              <a:t>. In this case, producers as a group may be worse off.</a:t>
            </a:r>
          </a:p>
        </p:txBody>
      </p:sp>
      <p:pic>
        <p:nvPicPr>
          <p:cNvPr id="651281" name="Picture 17" descr="fig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1"/>
            <a:ext cx="4991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1282" name="Picture 18" descr="fig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1"/>
            <a:ext cx="4991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1283" name="Picture 19" descr="fig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1"/>
            <a:ext cx="4991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1284" name="Picture 20" descr="fig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1"/>
            <a:ext cx="4991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1286" name="Picture 22" descr="fig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1"/>
            <a:ext cx="4991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1287" name="Picture 23" descr="fig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1"/>
            <a:ext cx="4991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1293" name="Picture 29" descr="fig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1"/>
            <a:ext cx="4991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87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322" name="Picture 34" descr="fig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28801"/>
            <a:ext cx="3895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2323" name="Picture 35" descr="fi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28801"/>
            <a:ext cx="3895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2324" name="Picture 36" descr="fig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28801"/>
            <a:ext cx="3895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4" name="Line 9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2299" name="Rectangle 11"/>
          <p:cNvSpPr>
            <a:spLocks noChangeArrowheads="1"/>
          </p:cNvSpPr>
          <p:nvPr/>
        </p:nvSpPr>
        <p:spPr bwMode="auto">
          <a:xfrm>
            <a:off x="2209800" y="2514600"/>
            <a:ext cx="2895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Although the market-clearing wage is </a:t>
            </a:r>
            <a:r>
              <a:rPr lang="en-US" altLang="en-US" sz="1400" i="1">
                <a:latin typeface="Arial" panose="020B0604020202020204" pitchFamily="34" charset="0"/>
              </a:rPr>
              <a:t>w</a:t>
            </a:r>
            <a:r>
              <a:rPr lang="en-US" altLang="en-US" sz="1400" baseline="-25000">
                <a:latin typeface="Arial" panose="020B0604020202020204" pitchFamily="34" charset="0"/>
              </a:rPr>
              <a:t>0</a:t>
            </a:r>
            <a:r>
              <a:rPr lang="en-US" altLang="en-US" sz="1400">
                <a:latin typeface="Arial" panose="020B0604020202020204" pitchFamily="34" charset="0"/>
              </a:rPr>
              <a:t>,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firms are not allowed to pay less than </a:t>
            </a:r>
            <a:r>
              <a:rPr lang="en-US" altLang="en-US" sz="1400" i="1">
                <a:latin typeface="Arial" panose="020B0604020202020204" pitchFamily="34" charset="0"/>
              </a:rPr>
              <a:t>w</a:t>
            </a:r>
            <a:r>
              <a:rPr lang="en-US" altLang="en-US" sz="1400" baseline="-25000">
                <a:latin typeface="Arial" panose="020B0604020202020204" pitchFamily="34" charset="0"/>
              </a:rPr>
              <a:t>min</a:t>
            </a:r>
            <a:r>
              <a:rPr lang="en-US" altLang="en-US" sz="140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This results in unemployment of an amount </a:t>
            </a:r>
            <a:r>
              <a:rPr lang="en-US" altLang="en-US" sz="1400" i="1">
                <a:latin typeface="Arial" panose="020B0604020202020204" pitchFamily="34" charset="0"/>
              </a:rPr>
              <a:t>L</a:t>
            </a:r>
            <a:r>
              <a:rPr lang="en-US" altLang="en-US" sz="1400" baseline="-25000">
                <a:latin typeface="Arial" panose="020B0604020202020204" pitchFamily="34" charset="0"/>
              </a:rPr>
              <a:t>2</a:t>
            </a:r>
            <a:r>
              <a:rPr lang="en-US" altLang="en-US" sz="1400">
                <a:latin typeface="Arial" panose="020B0604020202020204" pitchFamily="34" charset="0"/>
              </a:rPr>
              <a:t> − </a:t>
            </a:r>
            <a:r>
              <a:rPr lang="en-US" altLang="en-US" sz="1400" i="1">
                <a:latin typeface="Arial" panose="020B0604020202020204" pitchFamily="34" charset="0"/>
              </a:rPr>
              <a:t>L</a:t>
            </a:r>
            <a:r>
              <a:rPr lang="en-US" altLang="en-US" sz="1400" baseline="-25000">
                <a:latin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and a deadweight loss given by triangles </a:t>
            </a:r>
            <a:r>
              <a:rPr lang="en-US" altLang="en-US" sz="1400" i="1">
                <a:latin typeface="Arial" panose="020B0604020202020204" pitchFamily="34" charset="0"/>
              </a:rPr>
              <a:t>B</a:t>
            </a:r>
            <a:r>
              <a:rPr lang="en-US" altLang="en-US" sz="1400">
                <a:latin typeface="Arial" panose="020B0604020202020204" pitchFamily="34" charset="0"/>
              </a:rPr>
              <a:t> and </a:t>
            </a:r>
            <a:r>
              <a:rPr lang="en-US" altLang="en-US" sz="1400" i="1">
                <a:latin typeface="Arial" panose="020B0604020202020204" pitchFamily="34" charset="0"/>
              </a:rPr>
              <a:t>C</a:t>
            </a:r>
            <a:r>
              <a:rPr lang="en-US" altLang="en-US" sz="1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52300" name="Rectangle 12"/>
          <p:cNvSpPr>
            <a:spLocks noChangeArrowheads="1"/>
          </p:cNvSpPr>
          <p:nvPr/>
        </p:nvSpPr>
        <p:spPr bwMode="auto">
          <a:xfrm>
            <a:off x="2819401" y="771646"/>
            <a:ext cx="2590800" cy="28575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The Minimum Wage</a:t>
            </a:r>
          </a:p>
        </p:txBody>
      </p:sp>
      <p:pic>
        <p:nvPicPr>
          <p:cNvPr id="652309" name="Picture 21" descr="fig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28801"/>
            <a:ext cx="3895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2310" name="Picture 22" descr="fig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28801"/>
            <a:ext cx="3895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2311" name="Picture 23" descr="fig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28801"/>
            <a:ext cx="3895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2312" name="Picture 24" descr="fig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28801"/>
            <a:ext cx="3895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2314" name="Picture 26" descr="fig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28801"/>
            <a:ext cx="3895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2319" name="Picture 31" descr="fig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28801"/>
            <a:ext cx="3895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2320" name="Picture 32" descr="fig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28801"/>
            <a:ext cx="3895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2321" name="Picture 33" descr="fig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28801"/>
            <a:ext cx="3895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8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590" name="Picture 38" descr="fig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3591" name="Picture 39" descr="fi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3588" name="Picture 36" descr="fig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3589" name="Picture 37" descr="fig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3557" name="Rectangle 5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6019800" cy="457200"/>
          </a:xfrm>
          <a:noFill/>
        </p:spPr>
        <p:txBody>
          <a:bodyPr/>
          <a:lstStyle/>
          <a:p>
            <a:pPr eaLnBrk="1" hangingPunct="1"/>
            <a:r>
              <a:rPr lang="en-US" altLang="en-US" sz="2000"/>
              <a:t>THE IMPACT OF A TAX OR SUBSIDY</a:t>
            </a:r>
          </a:p>
        </p:txBody>
      </p:sp>
      <p:sp>
        <p:nvSpPr>
          <p:cNvPr id="37912" name="Line 8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3562" name="Rectangle 10"/>
          <p:cNvSpPr>
            <a:spLocks noChangeArrowheads="1"/>
          </p:cNvSpPr>
          <p:nvPr/>
        </p:nvSpPr>
        <p:spPr bwMode="auto">
          <a:xfrm>
            <a:off x="2438400" y="1905000"/>
            <a:ext cx="2590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i="1">
                <a:latin typeface="Arial" panose="020B0604020202020204" pitchFamily="34" charset="0"/>
              </a:rPr>
              <a:t>P</a:t>
            </a:r>
            <a:r>
              <a:rPr lang="en-US" altLang="en-US" sz="1400" i="1" baseline="-25000">
                <a:latin typeface="Arial" panose="020B0604020202020204" pitchFamily="34" charset="0"/>
              </a:rPr>
              <a:t>b</a:t>
            </a:r>
            <a:r>
              <a:rPr lang="en-US" altLang="en-US" sz="1400">
                <a:latin typeface="Arial" panose="020B0604020202020204" pitchFamily="34" charset="0"/>
              </a:rPr>
              <a:t> is the price (including the tax) paid by buyers. </a:t>
            </a:r>
            <a:r>
              <a:rPr lang="en-US" altLang="en-US" sz="1400" i="1">
                <a:latin typeface="Arial" panose="020B0604020202020204" pitchFamily="34" charset="0"/>
              </a:rPr>
              <a:t>P</a:t>
            </a:r>
            <a:r>
              <a:rPr lang="en-US" altLang="en-US" sz="1400" i="1" baseline="-25000">
                <a:latin typeface="Arial" panose="020B0604020202020204" pitchFamily="34" charset="0"/>
              </a:rPr>
              <a:t>s</a:t>
            </a:r>
            <a:r>
              <a:rPr lang="en-US" altLang="en-US" sz="1400">
                <a:latin typeface="Arial" panose="020B0604020202020204" pitchFamily="34" charset="0"/>
              </a:rPr>
              <a:t> is the price that sellers receive, less the tax.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Here the burden of the tax is split evenly between buyers and sellers.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Buyers lose </a:t>
            </a:r>
            <a:r>
              <a:rPr lang="en-US" altLang="en-US" sz="1400" i="1">
                <a:latin typeface="Arial" panose="020B0604020202020204" pitchFamily="34" charset="0"/>
              </a:rPr>
              <a:t>A</a:t>
            </a:r>
            <a:r>
              <a:rPr lang="en-US" altLang="en-US" sz="1400">
                <a:latin typeface="Arial" panose="020B0604020202020204" pitchFamily="34" charset="0"/>
              </a:rPr>
              <a:t> + </a:t>
            </a:r>
            <a:r>
              <a:rPr lang="en-US" altLang="en-US" sz="1400" i="1">
                <a:latin typeface="Arial" panose="020B0604020202020204" pitchFamily="34" charset="0"/>
              </a:rPr>
              <a:t>B.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i="1">
                <a:latin typeface="Arial" panose="020B0604020202020204" pitchFamily="34" charset="0"/>
              </a:rPr>
              <a:t>S</a:t>
            </a:r>
            <a:r>
              <a:rPr lang="en-US" altLang="en-US" sz="1400">
                <a:latin typeface="Arial" panose="020B0604020202020204" pitchFamily="34" charset="0"/>
              </a:rPr>
              <a:t>ellers lose </a:t>
            </a:r>
            <a:r>
              <a:rPr lang="en-US" altLang="en-US" sz="1400" i="1">
                <a:latin typeface="Arial" panose="020B0604020202020204" pitchFamily="34" charset="0"/>
              </a:rPr>
              <a:t>D</a:t>
            </a:r>
            <a:r>
              <a:rPr lang="en-US" altLang="en-US" sz="1400">
                <a:latin typeface="Arial" panose="020B0604020202020204" pitchFamily="34" charset="0"/>
              </a:rPr>
              <a:t> + </a:t>
            </a:r>
            <a:r>
              <a:rPr lang="en-US" altLang="en-US" sz="1400" i="1">
                <a:latin typeface="Arial" panose="020B0604020202020204" pitchFamily="34" charset="0"/>
              </a:rPr>
              <a:t>C.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i="1">
                <a:latin typeface="Arial" panose="020B0604020202020204" pitchFamily="34" charset="0"/>
              </a:rPr>
              <a:t>T</a:t>
            </a:r>
            <a:r>
              <a:rPr lang="en-US" altLang="en-US" sz="1400">
                <a:latin typeface="Arial" panose="020B0604020202020204" pitchFamily="34" charset="0"/>
              </a:rPr>
              <a:t>he government earns </a:t>
            </a:r>
            <a:r>
              <a:rPr lang="en-US" altLang="en-US" sz="1400" i="1">
                <a:latin typeface="Arial" panose="020B0604020202020204" pitchFamily="34" charset="0"/>
              </a:rPr>
              <a:t>A</a:t>
            </a:r>
            <a:r>
              <a:rPr lang="en-US" altLang="en-US" sz="1400">
                <a:latin typeface="Arial" panose="020B0604020202020204" pitchFamily="34" charset="0"/>
              </a:rPr>
              <a:t> + </a:t>
            </a:r>
            <a:r>
              <a:rPr lang="en-US" altLang="en-US" sz="1400" i="1">
                <a:latin typeface="Arial" panose="020B0604020202020204" pitchFamily="34" charset="0"/>
              </a:rPr>
              <a:t>D</a:t>
            </a:r>
            <a:r>
              <a:rPr lang="en-US" altLang="en-US" sz="1400">
                <a:latin typeface="Arial" panose="020B0604020202020204" pitchFamily="34" charset="0"/>
              </a:rPr>
              <a:t> in revenue.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The deadweight loss is </a:t>
            </a:r>
            <a:r>
              <a:rPr lang="en-US" altLang="en-US" sz="1400" i="1">
                <a:latin typeface="Arial" panose="020B0604020202020204" pitchFamily="34" charset="0"/>
              </a:rPr>
              <a:t>B</a:t>
            </a:r>
            <a:r>
              <a:rPr lang="en-US" altLang="en-US" sz="1400">
                <a:latin typeface="Arial" panose="020B0604020202020204" pitchFamily="34" charset="0"/>
              </a:rPr>
              <a:t> + </a:t>
            </a:r>
            <a:r>
              <a:rPr lang="en-US" altLang="en-US" sz="1400" i="1">
                <a:latin typeface="Arial" panose="020B0604020202020204" pitchFamily="34" charset="0"/>
              </a:rPr>
              <a:t>C</a:t>
            </a:r>
            <a:r>
              <a:rPr lang="en-US" altLang="en-US" sz="1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63563" name="Rectangle 11"/>
          <p:cNvSpPr>
            <a:spLocks noChangeArrowheads="1"/>
          </p:cNvSpPr>
          <p:nvPr/>
        </p:nvSpPr>
        <p:spPr bwMode="auto">
          <a:xfrm>
            <a:off x="2438400" y="1600201"/>
            <a:ext cx="2438400" cy="314325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Incidence of a Tax</a:t>
            </a:r>
          </a:p>
        </p:txBody>
      </p:sp>
      <p:sp>
        <p:nvSpPr>
          <p:cNvPr id="663565" name="Text Box 13"/>
          <p:cNvSpPr txBox="1">
            <a:spLocks noChangeArrowheads="1"/>
          </p:cNvSpPr>
          <p:nvPr/>
        </p:nvSpPr>
        <p:spPr bwMode="auto">
          <a:xfrm>
            <a:off x="1981200" y="928688"/>
            <a:ext cx="685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Clr>
                <a:schemeClr val="bg2"/>
              </a:buClr>
              <a:buFontTx/>
              <a:buNone/>
            </a:pPr>
            <a:r>
              <a:rPr lang="en-US" altLang="en-US" b="1" dirty="0">
                <a:solidFill>
                  <a:schemeClr val="bg2"/>
                </a:solidFill>
              </a:rPr>
              <a:t>●</a:t>
            </a:r>
            <a:r>
              <a:rPr lang="en-US" altLang="en-US" b="1" dirty="0">
                <a:solidFill>
                  <a:srgbClr val="382344"/>
                </a:solidFill>
              </a:rPr>
              <a:t>	</a:t>
            </a:r>
            <a:r>
              <a:rPr lang="en-US" altLang="en-US" b="1" dirty="0">
                <a:solidFill>
                  <a:srgbClr val="382344"/>
                </a:solidFill>
                <a:latin typeface="Arial" panose="020B0604020202020204" pitchFamily="34" charset="0"/>
              </a:rPr>
              <a:t>specific tax    </a:t>
            </a:r>
            <a:r>
              <a:rPr lang="en-US" altLang="en-US" dirty="0" err="1">
                <a:latin typeface="Arial" panose="020B0604020202020204" pitchFamily="34" charset="0"/>
              </a:rPr>
              <a:t>Tax</a:t>
            </a:r>
            <a:r>
              <a:rPr lang="en-US" altLang="en-US" dirty="0">
                <a:latin typeface="Arial" panose="020B0604020202020204" pitchFamily="34" charset="0"/>
              </a:rPr>
              <a:t> of a certain amount of money per unit sold.</a:t>
            </a:r>
          </a:p>
        </p:txBody>
      </p:sp>
      <p:pic>
        <p:nvPicPr>
          <p:cNvPr id="663576" name="Picture 24" descr="fig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3577" name="Picture 25" descr="fig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3578" name="Picture 26" descr="fig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3579" name="Picture 27" descr="fig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3581" name="Picture 29" descr="fig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3584" name="Picture 32" descr="fig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3585" name="Picture 33" descr="fig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3586" name="Picture 34" descr="fig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3592" name="Rectangle 40"/>
          <p:cNvSpPr>
            <a:spLocks noChangeArrowheads="1"/>
          </p:cNvSpPr>
          <p:nvPr/>
        </p:nvSpPr>
        <p:spPr bwMode="auto">
          <a:xfrm>
            <a:off x="2438400" y="5167313"/>
            <a:ext cx="723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Market clearing requires </a:t>
            </a:r>
            <a:r>
              <a:rPr lang="en-US" altLang="en-US" sz="1600" i="1">
                <a:latin typeface="Arial" panose="020B0604020202020204" pitchFamily="34" charset="0"/>
              </a:rPr>
              <a:t>four conditions</a:t>
            </a:r>
            <a:r>
              <a:rPr lang="en-US" altLang="en-US" sz="1600">
                <a:latin typeface="Arial" panose="020B0604020202020204" pitchFamily="34" charset="0"/>
              </a:rPr>
              <a:t> to be satisfied after the tax is in place:</a:t>
            </a:r>
          </a:p>
        </p:txBody>
      </p:sp>
      <p:sp>
        <p:nvSpPr>
          <p:cNvPr id="663593" name="Rectangle 41"/>
          <p:cNvSpPr>
            <a:spLocks noChangeArrowheads="1"/>
          </p:cNvSpPr>
          <p:nvPr/>
        </p:nvSpPr>
        <p:spPr bwMode="auto">
          <a:xfrm>
            <a:off x="3352800" y="5513388"/>
            <a:ext cx="5486400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algn="ctr" eaLnBrk="1" hangingPunct="1"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Q</a:t>
            </a:r>
            <a:r>
              <a:rPr lang="en-US" altLang="en-US" sz="1400" i="1" baseline="30000" dirty="0">
                <a:latin typeface="Arial" panose="020B0604020202020204" pitchFamily="34" charset="0"/>
              </a:rPr>
              <a:t>D</a:t>
            </a:r>
            <a:r>
              <a:rPr lang="en-US" altLang="en-US" sz="1400" dirty="0">
                <a:latin typeface="Arial" panose="020B0604020202020204" pitchFamily="34" charset="0"/>
              </a:rPr>
              <a:t> = </a:t>
            </a:r>
            <a:r>
              <a:rPr lang="en-US" altLang="en-US" sz="1400" i="1" dirty="0">
                <a:latin typeface="Arial" panose="020B0604020202020204" pitchFamily="34" charset="0"/>
              </a:rPr>
              <a:t>Q</a:t>
            </a:r>
            <a:r>
              <a:rPr lang="en-US" altLang="en-US" sz="1400" i="1" baseline="30000" dirty="0">
                <a:latin typeface="Arial" panose="020B0604020202020204" pitchFamily="34" charset="0"/>
              </a:rPr>
              <a:t>D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i="1" dirty="0" err="1">
                <a:latin typeface="Arial" panose="020B0604020202020204" pitchFamily="34" charset="0"/>
              </a:rPr>
              <a:t>P</a:t>
            </a:r>
            <a:r>
              <a:rPr lang="en-US" altLang="en-US" sz="1400" i="1" baseline="-25000" dirty="0" err="1">
                <a:latin typeface="Arial" panose="020B0604020202020204" pitchFamily="34" charset="0"/>
              </a:rPr>
              <a:t>b</a:t>
            </a:r>
            <a:r>
              <a:rPr lang="en-US" altLang="en-US" sz="1400" dirty="0">
                <a:latin typeface="Arial" panose="020B0604020202020204" pitchFamily="34" charset="0"/>
              </a:rPr>
              <a:t>) 			</a:t>
            </a:r>
            <a:r>
              <a:rPr lang="en-US" altLang="en-US" sz="1400" b="1" dirty="0">
                <a:latin typeface="Arial" panose="020B0604020202020204" pitchFamily="34" charset="0"/>
              </a:rPr>
              <a:t>(a)</a:t>
            </a:r>
          </a:p>
          <a:p>
            <a:pPr algn="ctr" eaLnBrk="1" hangingPunct="1"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Q</a:t>
            </a:r>
            <a:r>
              <a:rPr lang="en-US" altLang="en-US" sz="1400" i="1" baseline="30000" dirty="0">
                <a:latin typeface="Arial" panose="020B0604020202020204" pitchFamily="34" charset="0"/>
              </a:rPr>
              <a:t>S</a:t>
            </a:r>
            <a:r>
              <a:rPr lang="en-US" altLang="en-US" sz="1400" dirty="0">
                <a:latin typeface="Arial" panose="020B0604020202020204" pitchFamily="34" charset="0"/>
              </a:rPr>
              <a:t> = </a:t>
            </a:r>
            <a:r>
              <a:rPr lang="en-US" altLang="en-US" sz="1400" i="1" dirty="0">
                <a:latin typeface="Arial" panose="020B0604020202020204" pitchFamily="34" charset="0"/>
              </a:rPr>
              <a:t>Q</a:t>
            </a:r>
            <a:r>
              <a:rPr lang="en-US" altLang="en-US" sz="1400" i="1" baseline="30000" dirty="0">
                <a:latin typeface="Arial" panose="020B0604020202020204" pitchFamily="34" charset="0"/>
              </a:rPr>
              <a:t>S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i="1" dirty="0">
                <a:latin typeface="Arial" panose="020B0604020202020204" pitchFamily="34" charset="0"/>
              </a:rPr>
              <a:t>P</a:t>
            </a:r>
            <a:r>
              <a:rPr lang="en-US" altLang="en-US" sz="1400" i="1" baseline="-25000" dirty="0">
                <a:latin typeface="Arial" panose="020B0604020202020204" pitchFamily="34" charset="0"/>
              </a:rPr>
              <a:t>s</a:t>
            </a:r>
            <a:r>
              <a:rPr lang="en-US" altLang="en-US" sz="1400" dirty="0">
                <a:latin typeface="Arial" panose="020B0604020202020204" pitchFamily="34" charset="0"/>
              </a:rPr>
              <a:t>) 			</a:t>
            </a:r>
            <a:r>
              <a:rPr lang="en-US" altLang="en-US" sz="1400" b="1" dirty="0">
                <a:latin typeface="Arial" panose="020B0604020202020204" pitchFamily="34" charset="0"/>
              </a:rPr>
              <a:t>(b)</a:t>
            </a:r>
          </a:p>
          <a:p>
            <a:pPr algn="ctr" eaLnBrk="1" hangingPunct="1"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Q</a:t>
            </a:r>
            <a:r>
              <a:rPr lang="en-US" altLang="en-US" sz="1400" i="1" baseline="30000" dirty="0">
                <a:latin typeface="Arial" panose="020B0604020202020204" pitchFamily="34" charset="0"/>
              </a:rPr>
              <a:t>D</a:t>
            </a:r>
            <a:r>
              <a:rPr lang="en-US" altLang="en-US" sz="1400" dirty="0">
                <a:latin typeface="Arial" panose="020B0604020202020204" pitchFamily="34" charset="0"/>
              </a:rPr>
              <a:t> = </a:t>
            </a:r>
            <a:r>
              <a:rPr lang="en-US" altLang="en-US" sz="1400" i="1" dirty="0">
                <a:latin typeface="Arial" panose="020B0604020202020204" pitchFamily="34" charset="0"/>
              </a:rPr>
              <a:t>Q</a:t>
            </a:r>
            <a:r>
              <a:rPr lang="en-US" altLang="en-US" sz="1400" i="1" baseline="30000" dirty="0">
                <a:latin typeface="Arial" panose="020B0604020202020204" pitchFamily="34" charset="0"/>
              </a:rPr>
              <a:t>S</a:t>
            </a:r>
            <a:r>
              <a:rPr lang="en-US" altLang="en-US" sz="1400" dirty="0">
                <a:latin typeface="Arial" panose="020B0604020202020204" pitchFamily="34" charset="0"/>
              </a:rPr>
              <a:t> 				</a:t>
            </a:r>
            <a:r>
              <a:rPr lang="en-US" altLang="en-US" sz="1400" b="1" dirty="0">
                <a:latin typeface="Arial" panose="020B0604020202020204" pitchFamily="34" charset="0"/>
              </a:rPr>
              <a:t>(c)</a:t>
            </a:r>
          </a:p>
          <a:p>
            <a:pPr algn="ctr" eaLnBrk="1" hangingPunct="1"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en-US" sz="1400" i="1" dirty="0" err="1">
                <a:latin typeface="Arial" panose="020B0604020202020204" pitchFamily="34" charset="0"/>
              </a:rPr>
              <a:t>P</a:t>
            </a:r>
            <a:r>
              <a:rPr lang="en-US" altLang="en-US" sz="1400" i="1" baseline="-25000" dirty="0" err="1">
                <a:latin typeface="Arial" panose="020B0604020202020204" pitchFamily="34" charset="0"/>
              </a:rPr>
              <a:t>b</a:t>
            </a:r>
            <a:r>
              <a:rPr lang="en-US" altLang="en-US" sz="1400" dirty="0">
                <a:latin typeface="Arial" panose="020B0604020202020204" pitchFamily="34" charset="0"/>
              </a:rPr>
              <a:t> − </a:t>
            </a:r>
            <a:r>
              <a:rPr lang="en-US" altLang="en-US" sz="1400" i="1" dirty="0">
                <a:latin typeface="Arial" panose="020B0604020202020204" pitchFamily="34" charset="0"/>
              </a:rPr>
              <a:t>P</a:t>
            </a:r>
            <a:r>
              <a:rPr lang="en-US" altLang="en-US" sz="1400" i="1" baseline="-25000" dirty="0">
                <a:latin typeface="Arial" panose="020B0604020202020204" pitchFamily="34" charset="0"/>
              </a:rPr>
              <a:t>s</a:t>
            </a:r>
            <a:r>
              <a:rPr lang="en-US" altLang="en-US" sz="1400" dirty="0">
                <a:latin typeface="Arial" panose="020B0604020202020204" pitchFamily="34" charset="0"/>
              </a:rPr>
              <a:t> = </a:t>
            </a:r>
            <a:r>
              <a:rPr lang="en-US" altLang="en-US" sz="1400" i="1" dirty="0">
                <a:latin typeface="Arial" panose="020B0604020202020204" pitchFamily="34" charset="0"/>
              </a:rPr>
              <a:t>t</a:t>
            </a:r>
            <a:r>
              <a:rPr lang="en-US" altLang="en-US" sz="1400" dirty="0">
                <a:latin typeface="Arial" panose="020B0604020202020204" pitchFamily="34" charset="0"/>
              </a:rPr>
              <a:t> 				</a:t>
            </a:r>
            <a:r>
              <a:rPr lang="en-US" altLang="en-US" sz="1400" b="1" dirty="0">
                <a:latin typeface="Arial" panose="020B0604020202020204" pitchFamily="34" charset="0"/>
              </a:rPr>
              <a:t>(d)</a:t>
            </a:r>
          </a:p>
        </p:txBody>
      </p:sp>
      <p:pic>
        <p:nvPicPr>
          <p:cNvPr id="37914" name="Picture 26" descr="fig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45910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0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6019800" cy="457200"/>
          </a:xfrm>
          <a:noFill/>
        </p:spPr>
        <p:txBody>
          <a:bodyPr/>
          <a:lstStyle/>
          <a:p>
            <a:pPr eaLnBrk="1" hangingPunct="1"/>
            <a:r>
              <a:rPr lang="en-US" altLang="en-US" sz="2000"/>
              <a:t>THE IMPACT OF A TAX OR SUBSIDY</a:t>
            </a:r>
          </a:p>
        </p:txBody>
      </p:sp>
      <p:sp>
        <p:nvSpPr>
          <p:cNvPr id="38938" name="Line 9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2809875" y="5638800"/>
            <a:ext cx="320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(a)</a:t>
            </a:r>
            <a:r>
              <a:rPr lang="en-US" altLang="en-US" sz="1400">
                <a:latin typeface="Arial" panose="020B0604020202020204" pitchFamily="34" charset="0"/>
              </a:rPr>
              <a:t> If demand is very inelastic relative to supply, the burden of the tax falls mostly on buyers.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2438400" y="1362076"/>
            <a:ext cx="4724400" cy="314325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Impact of a Tax Depends on Elasticities of Supply and Demand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6238875" y="5638800"/>
            <a:ext cx="320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(b)</a:t>
            </a:r>
            <a:r>
              <a:rPr lang="en-US" altLang="en-US" sz="1400">
                <a:latin typeface="Arial" panose="020B0604020202020204" pitchFamily="34" charset="0"/>
              </a:rPr>
              <a:t> If demand is very elastic relative to supply, it falls mostly on sellers.</a:t>
            </a:r>
          </a:p>
        </p:txBody>
      </p:sp>
      <p:pic>
        <p:nvPicPr>
          <p:cNvPr id="664603" name="Picture 27" descr="fig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752601"/>
            <a:ext cx="31908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04" name="Picture 28" descr="fi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752601"/>
            <a:ext cx="31908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05" name="Picture 29" descr="fig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752601"/>
            <a:ext cx="31908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06" name="Picture 30" descr="fig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752601"/>
            <a:ext cx="31908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07" name="Picture 31" descr="fig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752601"/>
            <a:ext cx="31908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08" name="Picture 32" descr="fig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752601"/>
            <a:ext cx="31908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09" name="Picture 33" descr="fig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752601"/>
            <a:ext cx="31908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10" name="Picture 34" descr="fig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752601"/>
            <a:ext cx="31908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11" name="Picture 35" descr="fig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52601"/>
            <a:ext cx="3200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12" name="Picture 36" descr="fig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52601"/>
            <a:ext cx="3200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13" name="Picture 37" descr="fig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52601"/>
            <a:ext cx="3200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14" name="Picture 38" descr="fig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52601"/>
            <a:ext cx="3200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15" name="Picture 39" descr="fig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52601"/>
            <a:ext cx="3200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16" name="Picture 40" descr="fig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52601"/>
            <a:ext cx="3200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17" name="Picture 41" descr="fig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52601"/>
            <a:ext cx="3200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618" name="Picture 42" descr="fig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52601"/>
            <a:ext cx="3200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20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E92EE3EE4CA244BBB4FDC68BC28200" ma:contentTypeVersion="2" ma:contentTypeDescription="Create a new document." ma:contentTypeScope="" ma:versionID="83b82c38b95a3f68b34d6269b50dbfe8">
  <xsd:schema xmlns:xsd="http://www.w3.org/2001/XMLSchema" xmlns:xs="http://www.w3.org/2001/XMLSchema" xmlns:p="http://schemas.microsoft.com/office/2006/metadata/properties" xmlns:ns2="f8cafe66-d628-4cd4-a4db-db73dd5d200c" targetNamespace="http://schemas.microsoft.com/office/2006/metadata/properties" ma:root="true" ma:fieldsID="9ac5fc33f4590c58760fc378694a39d2" ns2:_="">
    <xsd:import namespace="f8cafe66-d628-4cd4-a4db-db73dd5d20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cafe66-d628-4cd4-a4db-db73dd5d2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098F5F-8AFD-43AE-BFBD-A5F4B36C5962}"/>
</file>

<file path=customXml/itemProps2.xml><?xml version="1.0" encoding="utf-8"?>
<ds:datastoreItem xmlns:ds="http://schemas.openxmlformats.org/officeDocument/2006/customXml" ds:itemID="{EBEC64FF-8140-445D-B923-0CD02C699768}"/>
</file>

<file path=customXml/itemProps3.xml><?xml version="1.0" encoding="utf-8"?>
<ds:datastoreItem xmlns:ds="http://schemas.openxmlformats.org/officeDocument/2006/customXml" ds:itemID="{6212841C-8010-4984-8067-36960849C5CF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715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Palatino</vt:lpstr>
      <vt:lpstr>Office Theme</vt:lpstr>
      <vt:lpstr>Government Intervention</vt:lpstr>
      <vt:lpstr>PowerPoint Presentation</vt:lpstr>
      <vt:lpstr>EVALUATING THE GAINS AND LOSSES FROM GOVERNMENT POLICIES— CONSUMER AND PRODUCER SURPLUS</vt:lpstr>
      <vt:lpstr>PowerPoint Presentation</vt:lpstr>
      <vt:lpstr>PowerPoint Presentation</vt:lpstr>
      <vt:lpstr>MINIMUM PRICES</vt:lpstr>
      <vt:lpstr>PowerPoint Presentation</vt:lpstr>
      <vt:lpstr>THE IMPACT OF A TAX OR SUBSIDY</vt:lpstr>
      <vt:lpstr>THE IMPACT OF A TAX OR SUBSIDY</vt:lpstr>
      <vt:lpstr>THE IMPACT OF A TAX OR SUBSIDY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Intervention</dc:title>
  <dc:creator>AA</dc:creator>
  <cp:lastModifiedBy>anwesha</cp:lastModifiedBy>
  <cp:revision>7</cp:revision>
  <dcterms:created xsi:type="dcterms:W3CDTF">2018-12-21T15:47:18Z</dcterms:created>
  <dcterms:modified xsi:type="dcterms:W3CDTF">2022-01-22T18:10:13Z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0x010100EBE92EE3EE4CA244BBB4FDC68BC28200</vt:lpwstr>
  </property>
</Properties>
</file>