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8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70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1"/>
            <a:ext cx="98552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65226"/>
            <a:ext cx="5384800" cy="51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65226"/>
            <a:ext cx="5384800" cy="511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96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4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0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2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5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1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A0F16-CC5C-4AE0-9BBF-AA1AB6FFCEA0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50EEC-D7FF-47CA-A187-81FE3CAD2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5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image" Target="../media/image10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382344"/>
                </a:solidFill>
                <a:latin typeface="Arial" panose="020B0604020202020204" pitchFamily="34" charset="0"/>
              </a:rPr>
              <a:t>Monopolistic Competition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Reference. </a:t>
            </a:r>
            <a:r>
              <a:rPr lang="en-IN" dirty="0" err="1"/>
              <a:t>Pindyck</a:t>
            </a:r>
            <a:r>
              <a:rPr lang="en-IN" dirty="0"/>
              <a:t> &amp; </a:t>
            </a:r>
            <a:r>
              <a:rPr lang="en-IN" dirty="0" err="1"/>
              <a:t>Rubinefeld</a:t>
            </a:r>
            <a:endParaRPr lang="en-IN" dirty="0"/>
          </a:p>
          <a:p>
            <a:r>
              <a:rPr lang="en-IN" dirty="0"/>
              <a:t>J. </a:t>
            </a:r>
            <a:r>
              <a:rPr lang="en-IN" dirty="0" err="1"/>
              <a:t>Tirole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53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4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6248400" cy="457200"/>
          </a:xfrm>
          <a:noFill/>
        </p:spPr>
        <p:txBody>
          <a:bodyPr/>
          <a:lstStyle/>
          <a:p>
            <a:pPr eaLnBrk="1" hangingPunct="1"/>
            <a:r>
              <a:rPr lang="en-US" altLang="en-US" sz="1800" dirty="0"/>
              <a:t>Monopolistic Competition </a:t>
            </a:r>
          </a:p>
        </p:txBody>
      </p:sp>
      <p:sp>
        <p:nvSpPr>
          <p:cNvPr id="578726" name="Text Box 166"/>
          <p:cNvSpPr txBox="1">
            <a:spLocks noChangeArrowheads="1"/>
          </p:cNvSpPr>
          <p:nvPr/>
        </p:nvSpPr>
        <p:spPr bwMode="auto">
          <a:xfrm>
            <a:off x="2338137" y="914400"/>
            <a:ext cx="6172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buClr>
                <a:schemeClr val="bg2"/>
              </a:buClr>
              <a:buFontTx/>
              <a:buNone/>
            </a:pPr>
            <a:r>
              <a:rPr lang="en-US" altLang="en-US" b="1" dirty="0">
                <a:solidFill>
                  <a:schemeClr val="bg2"/>
                </a:solidFill>
              </a:rPr>
              <a:t>●</a:t>
            </a:r>
            <a:r>
              <a:rPr lang="en-US" altLang="en-US" b="1" dirty="0">
                <a:solidFill>
                  <a:srgbClr val="382344"/>
                </a:solidFill>
              </a:rPr>
              <a:t>	</a:t>
            </a:r>
            <a:r>
              <a:rPr lang="en-US" altLang="en-US" dirty="0">
                <a:latin typeface="Arial" panose="020B0604020202020204" pitchFamily="34" charset="0"/>
              </a:rPr>
              <a:t>Market in which firms can enter freely, each producing its own brand or version of a differentiated product.</a:t>
            </a:r>
          </a:p>
        </p:txBody>
      </p:sp>
      <p:sp>
        <p:nvSpPr>
          <p:cNvPr id="578734" name="Line 174"/>
          <p:cNvSpPr>
            <a:spLocks noChangeShapeType="1"/>
          </p:cNvSpPr>
          <p:nvPr/>
        </p:nvSpPr>
        <p:spPr bwMode="auto">
          <a:xfrm>
            <a:off x="1981200" y="381000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489911" y="2695074"/>
            <a:ext cx="7868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dirty="0"/>
              <a:t>Differentiated product;</a:t>
            </a:r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Close substitutes so that elasticities are high;</a:t>
            </a:r>
          </a:p>
          <a:p>
            <a:pPr marL="400050" indent="-400050">
              <a:buFont typeface="+mj-lt"/>
              <a:buAutoNum type="romanUcPeriod"/>
            </a:pPr>
            <a:endParaRPr lang="en-IN" dirty="0"/>
          </a:p>
          <a:p>
            <a:pPr marL="400050" indent="-400050">
              <a:buFont typeface="+mj-lt"/>
              <a:buAutoNum type="romanUcPeriod"/>
            </a:pPr>
            <a:r>
              <a:rPr lang="en-IN" dirty="0"/>
              <a:t>Free entry &amp; exit. </a:t>
            </a:r>
          </a:p>
        </p:txBody>
      </p:sp>
    </p:spTree>
    <p:extLst>
      <p:ext uri="{BB962C8B-B14F-4D97-AF65-F5344CB8AC3E}">
        <p14:creationId xmlns:p14="http://schemas.microsoft.com/office/powerpoint/2010/main" val="122637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Line 5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86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5334000" cy="358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 Makings of Monopolistic Competition</a:t>
            </a:r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2438400" y="1828800"/>
            <a:ext cx="7010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A monopolistically competitive market has two key characteristics: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1. 	Firms compete by selling differentiated products that are highly substitutable for one another but not perfect substitutes. In other words, the cross-price elasticities of demand are large but not infinite.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2. 	There is </a:t>
            </a:r>
            <a:r>
              <a:rPr lang="en-US" altLang="en-US" i="1" dirty="0">
                <a:latin typeface="Arial" panose="020B0604020202020204" pitchFamily="34" charset="0"/>
              </a:rPr>
              <a:t>free entry and exit:</a:t>
            </a:r>
            <a:r>
              <a:rPr lang="en-US" altLang="en-US" dirty="0">
                <a:latin typeface="Arial" panose="020B0604020202020204" pitchFamily="34" charset="0"/>
              </a:rPr>
              <a:t> it is relatively easy for new firms to enter the market with their own brands and for existing firms to leave if their products become unprofitable.</a:t>
            </a:r>
          </a:p>
        </p:txBody>
      </p:sp>
    </p:spTree>
    <p:extLst>
      <p:ext uri="{BB962C8B-B14F-4D97-AF65-F5344CB8AC3E}">
        <p14:creationId xmlns:p14="http://schemas.microsoft.com/office/powerpoint/2010/main" val="313846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745" name="Picture 25" descr="fig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0741" name="Picture 21" descr="fig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0743" name="Picture 23" descr="fig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7315200" cy="457200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MONOPOLISTIC COMPETITION</a:t>
            </a:r>
          </a:p>
        </p:txBody>
      </p:sp>
      <p:sp>
        <p:nvSpPr>
          <p:cNvPr id="23571" name="Line 5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0729" name="Rectangle 9"/>
          <p:cNvSpPr>
            <a:spLocks noChangeArrowheads="1"/>
          </p:cNvSpPr>
          <p:nvPr/>
        </p:nvSpPr>
        <p:spPr bwMode="auto">
          <a:xfrm>
            <a:off x="2133600" y="2362200"/>
            <a:ext cx="2057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Because the firm is the only producer of its brand, it faces a downward-sloping demand curve.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Price exceeds marginal cost and the firm has monopoly power.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In the short run, described in part (a), price also exceeds average cost, and the firm earns profits shown by the yellow-shaded rectangle.</a:t>
            </a:r>
          </a:p>
        </p:txBody>
      </p:sp>
      <p:sp>
        <p:nvSpPr>
          <p:cNvPr id="670730" name="Rectangle 10"/>
          <p:cNvSpPr>
            <a:spLocks noChangeArrowheads="1"/>
          </p:cNvSpPr>
          <p:nvPr/>
        </p:nvSpPr>
        <p:spPr bwMode="auto">
          <a:xfrm>
            <a:off x="2133600" y="1752600"/>
            <a:ext cx="1981200" cy="6096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A Monopolistically Competitive Firm in the Short and Long Run</a:t>
            </a:r>
          </a:p>
        </p:txBody>
      </p:sp>
      <p:pic>
        <p:nvPicPr>
          <p:cNvPr id="670733" name="Picture 13" descr="fig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0734" name="Picture 14" descr="fig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0735" name="Picture 15" descr="fig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0739" name="Picture 19" descr="fig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0740" name="Picture 20" descr="fig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0742" name="Picture 22" descr="fig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18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773" name="Picture 29" descr="fig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2" name="Line 5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58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6705600" cy="358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Equilibrium in the Short Run and the Long Run</a:t>
            </a:r>
          </a:p>
        </p:txBody>
      </p:sp>
      <p:sp>
        <p:nvSpPr>
          <p:cNvPr id="671752" name="Rectangle 8"/>
          <p:cNvSpPr>
            <a:spLocks noChangeArrowheads="1"/>
          </p:cNvSpPr>
          <p:nvPr/>
        </p:nvSpPr>
        <p:spPr bwMode="auto">
          <a:xfrm>
            <a:off x="2133600" y="2362200"/>
            <a:ext cx="2057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In the long run, these profits attract new firms with competing brands. The firm’s market share falls, and its demand curve shifts downward.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In long-run equilibrium, described in part (b), price equals average cost, so the firm earns zero profit even though it has monopoly power.</a:t>
            </a:r>
          </a:p>
        </p:txBody>
      </p:sp>
      <p:pic>
        <p:nvPicPr>
          <p:cNvPr id="671768" name="Picture 24" descr="fig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1769" name="Picture 25" descr="fig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1770" name="Picture 26" descr="fig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1771" name="Picture 27" descr="fig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1772" name="Picture 28" descr="fig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1774" name="Picture 30" descr="fig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1728789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2" name="Picture 31" descr="fig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Picture 32" descr="fig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33" descr="fig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34" descr="fig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Picture 35" descr="fig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7" name="Picture 36" descr="fig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8" name="Picture 37" descr="fig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9" name="Picture 38" descr="fig1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0" name="Picture 39" descr="fig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1"/>
            <a:ext cx="31051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48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816" name="Picture 24" descr="fig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3815" name="Picture 23" descr="fig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81000"/>
            <a:ext cx="7315200" cy="457200"/>
          </a:xfrm>
          <a:noFill/>
        </p:spPr>
        <p:txBody>
          <a:bodyPr/>
          <a:lstStyle/>
          <a:p>
            <a:pPr eaLnBrk="1" hangingPunct="1"/>
            <a:r>
              <a:rPr lang="en-US" altLang="en-US" sz="2000" dirty="0"/>
              <a:t>MONOPOLISTIC COMPETITION</a:t>
            </a:r>
          </a:p>
        </p:txBody>
      </p:sp>
      <p:sp>
        <p:nvSpPr>
          <p:cNvPr id="26647" name="Line 5"/>
          <p:cNvSpPr>
            <a:spLocks noChangeShapeType="1"/>
          </p:cNvSpPr>
          <p:nvPr/>
        </p:nvSpPr>
        <p:spPr bwMode="auto">
          <a:xfrm>
            <a:off x="1981200" y="241"/>
            <a:ext cx="8229600" cy="0"/>
          </a:xfrm>
          <a:prstGeom prst="line">
            <a:avLst/>
          </a:prstGeom>
          <a:noFill/>
          <a:ln w="9525">
            <a:solidFill>
              <a:srgbClr val="53BE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1"/>
            <a:ext cx="6705600" cy="358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Monopolistic Competition and Economic Efficiency</a:t>
            </a:r>
          </a:p>
        </p:txBody>
      </p:sp>
      <p:sp>
        <p:nvSpPr>
          <p:cNvPr id="673800" name="Rectangle 8"/>
          <p:cNvSpPr>
            <a:spLocks noChangeArrowheads="1"/>
          </p:cNvSpPr>
          <p:nvPr/>
        </p:nvSpPr>
        <p:spPr bwMode="auto">
          <a:xfrm>
            <a:off x="2133600" y="2743200"/>
            <a:ext cx="2057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Under monopolistic competition, price exceeds marginal cost.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Thus there is a deadweight loss, as shown by the yellow-shaded area.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The demand curve is downward-sloping, so the zero-profit point is to the left of the point of minimum average cost.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133600" y="1752600"/>
            <a:ext cx="2057400" cy="990600"/>
          </a:xfrm>
          <a:prstGeom prst="rect">
            <a:avLst/>
          </a:prstGeom>
          <a:solidFill>
            <a:srgbClr val="B27CB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Comparison of Monopolistically Competitive Equilibrium and Perfectly Competitive Equilibrium</a:t>
            </a:r>
          </a:p>
        </p:txBody>
      </p:sp>
      <p:sp>
        <p:nvSpPr>
          <p:cNvPr id="673803" name="Rectangle 11"/>
          <p:cNvSpPr>
            <a:spLocks noChangeArrowheads="1"/>
          </p:cNvSpPr>
          <p:nvPr/>
        </p:nvSpPr>
        <p:spPr bwMode="auto">
          <a:xfrm>
            <a:off x="4495800" y="472440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Palatino" pitchFamily="2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In both types of markets, entry occurs until profits are driven to zero.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In evaluating monopolistic competition, these inefficiencies must be balanced against the gains to consumers from product diversity.</a:t>
            </a:r>
          </a:p>
        </p:txBody>
      </p:sp>
      <p:pic>
        <p:nvPicPr>
          <p:cNvPr id="26636" name="Picture 13" descr="fig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14" descr="fig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15" descr="fig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9" name="Picture 16" descr="fig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17" descr="fig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3810" name="Picture 18" descr="fig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3811" name="Picture 19" descr="fig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3812" name="Picture 20" descr="fig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3813" name="Picture 21" descr="fig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3814" name="Picture 22" descr="fig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9" name="Picture 25" descr="fig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64389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3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E92EE3EE4CA244BBB4FDC68BC28200" ma:contentTypeVersion="2" ma:contentTypeDescription="Create a new document." ma:contentTypeScope="" ma:versionID="83b82c38b95a3f68b34d6269b50dbfe8">
  <xsd:schema xmlns:xsd="http://www.w3.org/2001/XMLSchema" xmlns:xs="http://www.w3.org/2001/XMLSchema" xmlns:p="http://schemas.microsoft.com/office/2006/metadata/properties" xmlns:ns2="f8cafe66-d628-4cd4-a4db-db73dd5d200c" targetNamespace="http://schemas.microsoft.com/office/2006/metadata/properties" ma:root="true" ma:fieldsID="9ac5fc33f4590c58760fc378694a39d2" ns2:_="">
    <xsd:import namespace="f8cafe66-d628-4cd4-a4db-db73dd5d20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cafe66-d628-4cd4-a4db-db73dd5d2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1D4BAB-F6E2-494D-901C-57B132AA9318}"/>
</file>

<file path=customXml/itemProps2.xml><?xml version="1.0" encoding="utf-8"?>
<ds:datastoreItem xmlns:ds="http://schemas.openxmlformats.org/officeDocument/2006/customXml" ds:itemID="{C55609F0-7FDE-4F3F-84E3-FC77236A9B64}"/>
</file>

<file path=customXml/itemProps3.xml><?xml version="1.0" encoding="utf-8"?>
<ds:datastoreItem xmlns:ds="http://schemas.openxmlformats.org/officeDocument/2006/customXml" ds:itemID="{0AF805B8-00C9-4D6C-BD9C-B4BD970E314F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Palatino</vt:lpstr>
      <vt:lpstr>Office Theme</vt:lpstr>
      <vt:lpstr>Monopolistic Competition</vt:lpstr>
      <vt:lpstr>Monopolistic Competition </vt:lpstr>
      <vt:lpstr>PowerPoint Presentation</vt:lpstr>
      <vt:lpstr>MONOPOLISTIC COMPETITION</vt:lpstr>
      <vt:lpstr>PowerPoint Presentation</vt:lpstr>
      <vt:lpstr>MONOPOLISTIC 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monopolistic competition</dc:title>
  <dc:creator>AA</dc:creator>
  <cp:lastModifiedBy>anwesha</cp:lastModifiedBy>
  <cp:revision>13</cp:revision>
  <dcterms:created xsi:type="dcterms:W3CDTF">2018-12-21T16:10:57Z</dcterms:created>
  <dcterms:modified xsi:type="dcterms:W3CDTF">2022-02-08T16:05:18Z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0x010100EBE92EE3EE4CA244BBB4FDC68BC28200</vt:lpwstr>
  </property>
</Properties>
</file>