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300" r:id="rId5"/>
    <p:sldId id="258" r:id="rId6"/>
    <p:sldId id="288" r:id="rId7"/>
    <p:sldId id="301" r:id="rId8"/>
    <p:sldId id="296" r:id="rId9"/>
    <p:sldId id="297" r:id="rId10"/>
    <p:sldId id="294" r:id="rId11"/>
    <p:sldId id="299" r:id="rId12"/>
    <p:sldId id="289" r:id="rId13"/>
    <p:sldId id="293" r:id="rId14"/>
    <p:sldId id="292" r:id="rId15"/>
    <p:sldId id="298" r:id="rId16"/>
    <p:sldId id="267" r:id="rId17"/>
    <p:sldId id="268" r:id="rId18"/>
    <p:sldId id="269" r:id="rId19"/>
    <p:sldId id="270" r:id="rId20"/>
    <p:sldId id="271" r:id="rId21"/>
    <p:sldId id="272" r:id="rId22"/>
    <p:sldId id="282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7AD-1480-4117-836A-3A5374C66E32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8FB4-4181-46DC-A2BA-3BAE756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07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7AD-1480-4117-836A-3A5374C66E32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8FB4-4181-46DC-A2BA-3BAE756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53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7AD-1480-4117-836A-3A5374C66E32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8FB4-4181-46DC-A2BA-3BAE756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164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1"/>
            <a:ext cx="98552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65226"/>
            <a:ext cx="5384800" cy="511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65226"/>
            <a:ext cx="5384800" cy="511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335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7AD-1480-4117-836A-3A5374C66E32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8FB4-4181-46DC-A2BA-3BAE756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16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7AD-1480-4117-836A-3A5374C66E32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8FB4-4181-46DC-A2BA-3BAE756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33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7AD-1480-4117-836A-3A5374C66E32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8FB4-4181-46DC-A2BA-3BAE756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63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7AD-1480-4117-836A-3A5374C66E32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8FB4-4181-46DC-A2BA-3BAE756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12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7AD-1480-4117-836A-3A5374C66E32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8FB4-4181-46DC-A2BA-3BAE756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82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7AD-1480-4117-836A-3A5374C66E32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8FB4-4181-46DC-A2BA-3BAE756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1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7AD-1480-4117-836A-3A5374C66E32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8FB4-4181-46DC-A2BA-3BAE756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7AD-1480-4117-836A-3A5374C66E32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8FB4-4181-46DC-A2BA-3BAE756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6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87AD-1480-4117-836A-3A5374C66E32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F8FB4-4181-46DC-A2BA-3BAE756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92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1.png"/><Relationship Id="rId5" Type="http://schemas.openxmlformats.org/officeDocument/2006/relationships/image" Target="../media/image89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119.png"/><Relationship Id="rId16" Type="http://schemas.openxmlformats.org/officeDocument/2006/relationships/image" Target="../media/image1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Market Power: Monopoly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Ref. </a:t>
            </a:r>
            <a:r>
              <a:rPr lang="en-IN" dirty="0" err="1"/>
              <a:t>Pindyck</a:t>
            </a:r>
            <a:r>
              <a:rPr lang="en-IN" dirty="0"/>
              <a:t> and </a:t>
            </a:r>
            <a:r>
              <a:rPr lang="en-IN" dirty="0" err="1"/>
              <a:t>Rubinfeld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24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441" name="Picture 9" descr="C:\Documents and Settings\Kyle M. Thiel\Desktop\pindyckDone\ch10\fig10.02\fig10.02_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1"/>
            <a:ext cx="55435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8442" name="Picture 10" descr="C:\Documents and Settings\Kyle M. Thiel\Desktop\pindyckDone\ch10\fig10.02\fig10.02_0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1"/>
            <a:ext cx="55435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8444" name="Picture 12" descr="C:\Documents and Settings\Kyle M. Thiel\Desktop\pindyckDone\ch10\fig10.02\fig10.02_0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1"/>
            <a:ext cx="55435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Line 7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Rectangle 90"/>
          <p:cNvSpPr>
            <a:spLocks noGrp="1" noChangeArrowheads="1"/>
          </p:cNvSpPr>
          <p:nvPr>
            <p:ph type="body" idx="1"/>
          </p:nvPr>
        </p:nvSpPr>
        <p:spPr>
          <a:xfrm>
            <a:off x="2743200" y="544635"/>
            <a:ext cx="6705600" cy="511175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The Monopolist’s Output Decision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57400" y="2286000"/>
            <a:ext cx="2743200" cy="3733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 i="1">
                <a:latin typeface="Arial" panose="020B0604020202020204" pitchFamily="34" charset="0"/>
              </a:rPr>
              <a:t>Q</a:t>
            </a:r>
            <a:r>
              <a:rPr lang="en-US" altLang="en-US" sz="1400">
                <a:latin typeface="Arial" panose="020B0604020202020204" pitchFamily="34" charset="0"/>
              </a:rPr>
              <a:t>* is the output level at which MR = MC.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>
                <a:latin typeface="Arial" panose="020B0604020202020204" pitchFamily="34" charset="0"/>
              </a:rPr>
              <a:t>If the firm produces a smaller output—say, </a:t>
            </a:r>
            <a:r>
              <a:rPr lang="en-US" altLang="en-US" sz="1400" i="1">
                <a:latin typeface="Arial" panose="020B0604020202020204" pitchFamily="34" charset="0"/>
              </a:rPr>
              <a:t>Q</a:t>
            </a:r>
            <a:r>
              <a:rPr lang="en-US" altLang="en-US" sz="1400" baseline="-25000">
                <a:latin typeface="Arial" panose="020B0604020202020204" pitchFamily="34" charset="0"/>
              </a:rPr>
              <a:t>1</a:t>
            </a:r>
            <a:r>
              <a:rPr lang="en-US" altLang="en-US" sz="1400">
                <a:latin typeface="Arial" panose="020B0604020202020204" pitchFamily="34" charset="0"/>
              </a:rPr>
              <a:t>—it sacrifices some profit because the extra revenue that could be earned from producing and selling the units between </a:t>
            </a:r>
            <a:r>
              <a:rPr lang="en-US" altLang="en-US" sz="1400" i="1">
                <a:latin typeface="Arial" panose="020B0604020202020204" pitchFamily="34" charset="0"/>
              </a:rPr>
              <a:t>Q</a:t>
            </a:r>
            <a:r>
              <a:rPr lang="en-US" altLang="en-US" sz="1400" baseline="-25000">
                <a:latin typeface="Arial" panose="020B0604020202020204" pitchFamily="34" charset="0"/>
              </a:rPr>
              <a:t>1</a:t>
            </a:r>
            <a:r>
              <a:rPr lang="en-US" altLang="en-US" sz="1400">
                <a:latin typeface="Arial" panose="020B0604020202020204" pitchFamily="34" charset="0"/>
              </a:rPr>
              <a:t> and </a:t>
            </a:r>
            <a:r>
              <a:rPr lang="en-US" altLang="en-US" sz="1400" i="1">
                <a:latin typeface="Arial" panose="020B0604020202020204" pitchFamily="34" charset="0"/>
              </a:rPr>
              <a:t>Q</a:t>
            </a:r>
            <a:r>
              <a:rPr lang="en-US" altLang="en-US" sz="1400">
                <a:latin typeface="Arial" panose="020B0604020202020204" pitchFamily="34" charset="0"/>
              </a:rPr>
              <a:t>* exceeds the cost of producing them.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>
                <a:latin typeface="Arial" panose="020B0604020202020204" pitchFamily="34" charset="0"/>
              </a:rPr>
              <a:t>Similarly, expanding output from </a:t>
            </a:r>
            <a:r>
              <a:rPr lang="en-US" altLang="en-US" sz="1400" i="1">
                <a:latin typeface="Arial" panose="020B0604020202020204" pitchFamily="34" charset="0"/>
              </a:rPr>
              <a:t>Q</a:t>
            </a:r>
            <a:r>
              <a:rPr lang="en-US" altLang="en-US" sz="1400">
                <a:latin typeface="Arial" panose="020B0604020202020204" pitchFamily="34" charset="0"/>
              </a:rPr>
              <a:t>* to </a:t>
            </a:r>
            <a:r>
              <a:rPr lang="en-US" altLang="en-US" sz="1400" i="1">
                <a:latin typeface="Arial" panose="020B0604020202020204" pitchFamily="34" charset="0"/>
              </a:rPr>
              <a:t>Q</a:t>
            </a:r>
            <a:r>
              <a:rPr lang="en-US" altLang="en-US" sz="1400" baseline="-25000">
                <a:latin typeface="Arial" panose="020B0604020202020204" pitchFamily="34" charset="0"/>
              </a:rPr>
              <a:t>2</a:t>
            </a:r>
            <a:r>
              <a:rPr lang="en-US" altLang="en-US" sz="1400">
                <a:latin typeface="Arial" panose="020B0604020202020204" pitchFamily="34" charset="0"/>
              </a:rPr>
              <a:t> would reduce profit because the additional cost would exceed the additional revenue.</a:t>
            </a:r>
            <a:endParaRPr lang="en-US" altLang="en-US" sz="1400" i="1">
              <a:latin typeface="Arial" panose="020B0604020202020204" pitchFamily="34" charset="0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6548438" y="1152526"/>
            <a:ext cx="2686050" cy="533400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Arial" panose="020B0604020202020204" pitchFamily="34" charset="0"/>
              </a:rPr>
              <a:t>Profit Is Maximized When Marginal Revenue Equals Marginal Cost</a:t>
            </a:r>
          </a:p>
        </p:txBody>
      </p:sp>
      <p:pic>
        <p:nvPicPr>
          <p:cNvPr id="658434" name="Picture 2" descr="C:\Documents and Settings\Kyle M. Thiel\Desktop\pindyckDone\ch10\fig10.02\fig10.02_0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1"/>
            <a:ext cx="55435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8435" name="Picture 3" descr="C:\Documents and Settings\Kyle M. Thiel\Desktop\pindyckDone\ch10\fig10.02\fig10.02_02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1"/>
            <a:ext cx="55435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8436" name="Picture 4" descr="C:\Documents and Settings\Kyle M. Thiel\Desktop\pindyckDone\ch10\fig10.02\fig10.02_02a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1"/>
            <a:ext cx="55435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8437" name="Picture 5" descr="C:\Documents and Settings\Kyle M. Thiel\Desktop\pindyckDone\ch10\fig10.02\fig10.02_02b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1"/>
            <a:ext cx="55435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8438" name="Picture 6" descr="C:\Documents and Settings\Kyle M. Thiel\Desktop\pindyckDone\ch10\fig10.02\fig10.02_02c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1"/>
            <a:ext cx="55435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8439" name="Picture 7" descr="C:\Documents and Settings\Kyle M. Thiel\Desktop\pindyckDone\ch10\fig10.02\fig10.02_03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1"/>
            <a:ext cx="55435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8440" name="Picture 8" descr="C:\Documents and Settings\Kyle M. Thiel\Desktop\pindyckDone\ch10\fig10.02\fig10.02_04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1"/>
            <a:ext cx="55435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8443" name="Picture 11" descr="C:\Documents and Settings\Kyle M. Thiel\Desktop\pindyckDone\ch10\fig10.02\fig10.02_07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1"/>
            <a:ext cx="55435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 descr="fig10.02_01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1685926"/>
            <a:ext cx="55435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 descr="fig10.02_02d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85926"/>
            <a:ext cx="55435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82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468" name="Picture 12" descr="C:\Documents and Settings\Kyle M. Thiel\Desktop\pindyckDone\ch10\fig10.03\fig10.03_1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6" y="1171576"/>
            <a:ext cx="34194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90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6705600" cy="511175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An Example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2057400" y="2000250"/>
            <a:ext cx="3657600" cy="441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>
                <a:latin typeface="Arial" panose="020B0604020202020204" pitchFamily="34" charset="0"/>
              </a:rPr>
              <a:t>Part </a:t>
            </a:r>
            <a:r>
              <a:rPr lang="en-US" altLang="en-US" sz="1400" b="1">
                <a:latin typeface="Arial" panose="020B0604020202020204" pitchFamily="34" charset="0"/>
              </a:rPr>
              <a:t>(a)</a:t>
            </a:r>
            <a:r>
              <a:rPr lang="en-US" altLang="en-US" sz="1400">
                <a:latin typeface="Arial" panose="020B0604020202020204" pitchFamily="34" charset="0"/>
              </a:rPr>
              <a:t> shows total revenue </a:t>
            </a:r>
            <a:r>
              <a:rPr lang="en-US" altLang="en-US" sz="1400" i="1">
                <a:latin typeface="Arial" panose="020B0604020202020204" pitchFamily="34" charset="0"/>
              </a:rPr>
              <a:t>R</a:t>
            </a:r>
            <a:r>
              <a:rPr lang="en-US" altLang="en-US" sz="1400">
                <a:latin typeface="Arial" panose="020B0604020202020204" pitchFamily="34" charset="0"/>
              </a:rPr>
              <a:t>, total cost </a:t>
            </a:r>
            <a:r>
              <a:rPr lang="en-US" altLang="en-US" sz="1400" i="1">
                <a:latin typeface="Arial" panose="020B0604020202020204" pitchFamily="34" charset="0"/>
              </a:rPr>
              <a:t>C</a:t>
            </a:r>
            <a:r>
              <a:rPr lang="en-US" altLang="en-US" sz="1400">
                <a:latin typeface="Arial" panose="020B0604020202020204" pitchFamily="34" charset="0"/>
              </a:rPr>
              <a:t>, and profit, the difference between the two.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>
                <a:latin typeface="Arial" panose="020B0604020202020204" pitchFamily="34" charset="0"/>
              </a:rPr>
              <a:t>Part </a:t>
            </a:r>
            <a:r>
              <a:rPr lang="en-US" altLang="en-US" sz="1400" b="1">
                <a:latin typeface="Arial" panose="020B0604020202020204" pitchFamily="34" charset="0"/>
              </a:rPr>
              <a:t>(b)</a:t>
            </a:r>
            <a:r>
              <a:rPr lang="en-US" altLang="en-US" sz="1400">
                <a:latin typeface="Arial" panose="020B0604020202020204" pitchFamily="34" charset="0"/>
              </a:rPr>
              <a:t> shows average and marginal revenue and average and marginal cost.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>
                <a:latin typeface="Arial" panose="020B0604020202020204" pitchFamily="34" charset="0"/>
              </a:rPr>
              <a:t>Marginal revenue is the slope of the total revenue curve, and marginal cost is the slope of the total cost curve.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>
                <a:latin typeface="Arial" panose="020B0604020202020204" pitchFamily="34" charset="0"/>
              </a:rPr>
              <a:t>The profit-maximizing output is </a:t>
            </a:r>
            <a:r>
              <a:rPr lang="en-US" altLang="en-US" sz="1400" i="1">
                <a:latin typeface="Arial" panose="020B0604020202020204" pitchFamily="34" charset="0"/>
              </a:rPr>
              <a:t>Q</a:t>
            </a:r>
            <a:r>
              <a:rPr lang="en-US" altLang="en-US" sz="1400">
                <a:latin typeface="Arial" panose="020B0604020202020204" pitchFamily="34" charset="0"/>
              </a:rPr>
              <a:t>* = 10, the point where marginal revenue equals marginal cost.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>
                <a:latin typeface="Arial" panose="020B0604020202020204" pitchFamily="34" charset="0"/>
              </a:rPr>
              <a:t>At this output level, the slope of the profit curve is zero, and the slopes of the total revenue and total cost curves are equal.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>
                <a:latin typeface="Arial" panose="020B0604020202020204" pitchFamily="34" charset="0"/>
              </a:rPr>
              <a:t>The profit per unit is $15, the difference between average revenue and average cost.  Because 10 units are produced, total profit is $150.</a:t>
            </a:r>
          </a:p>
        </p:txBody>
      </p:sp>
      <p:pic>
        <p:nvPicPr>
          <p:cNvPr id="659458" name="Picture 2" descr="C:\Documents and Settings\Kyle M. Thiel\Desktop\pindyckDone\ch10\fig10.03\fig10.03_1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6" y="1171576"/>
            <a:ext cx="34194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9459" name="Picture 3" descr="C:\Documents and Settings\Kyle M. Thiel\Desktop\pindyckDone\ch10\fig10.03\fig10.03_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6" y="1171576"/>
            <a:ext cx="34194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9460" name="Picture 4" descr="C:\Documents and Settings\Kyle M. Thiel\Desktop\pindyckDone\ch10\fig10.03\fig10.03_0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6" y="1171576"/>
            <a:ext cx="34194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9461" name="Picture 5" descr="C:\Documents and Settings\Kyle M. Thiel\Desktop\pindyckDone\ch10\fig10.03\fig10.03_04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6" y="1171576"/>
            <a:ext cx="34194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9462" name="Picture 6" descr="C:\Documents and Settings\Kyle M. Thiel\Desktop\pindyckDone\ch10\fig10.03\fig10.03_0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6" y="1171576"/>
            <a:ext cx="34194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9463" name="Picture 7" descr="C:\Documents and Settings\Kyle M. Thiel\Desktop\pindyckDone\ch10\fig10.03\fig10.03_07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6" y="1171576"/>
            <a:ext cx="34194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9464" name="Picture 8" descr="C:\Documents and Settings\Kyle M. Thiel\Desktop\pindyckDone\ch10\fig10.03\fig10.03_08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6" y="1171576"/>
            <a:ext cx="34194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9465" name="Picture 9" descr="C:\Documents and Settings\Kyle M. Thiel\Desktop\pindyckDone\ch10\fig10.03\fig10.03_09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6" y="1171576"/>
            <a:ext cx="34194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 descr="fig10.03_11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6" y="1171576"/>
            <a:ext cx="34194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5" descr="fig10.03_12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6" y="1171576"/>
            <a:ext cx="34194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9466" name="Picture 10" descr="C:\Documents and Settings\Kyle M. Thiel\Desktop\pindyckDone\ch10\fig10.03\fig10.03_13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6" y="1171576"/>
            <a:ext cx="34194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9467" name="Picture 11" descr="C:\Documents and Settings\Kyle M. Thiel\Desktop\pindyckDone\ch10\fig10.03\fig10.03_14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6" y="1171576"/>
            <a:ext cx="34194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6" descr="fig10.03_10a.gi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6" y="1171576"/>
            <a:ext cx="34194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 descr="fig10.03_16.gi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6" y="1171576"/>
            <a:ext cx="34194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8" descr="fig10.03_17.gi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6" y="1171576"/>
            <a:ext cx="34194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 descr="fig10.03_01.gi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6" y="1171576"/>
            <a:ext cx="34194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0" descr="fig10.03_06.gi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6" y="1171576"/>
            <a:ext cx="34194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010" y="492127"/>
            <a:ext cx="9855200" cy="487363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00B0F0"/>
                </a:solidFill>
                <a:latin typeface="Arial" panose="020B0604020202020204" pitchFamily="34" charset="0"/>
              </a:rPr>
              <a:t>Profit Maximization</a:t>
            </a:r>
            <a:br>
              <a:rPr lang="en-US" altLang="en-US" b="1" dirty="0">
                <a:solidFill>
                  <a:srgbClr val="00B0F0"/>
                </a:solidFill>
                <a:latin typeface="Arial" panose="020B0604020202020204" pitchFamily="34" charset="0"/>
              </a:rPr>
            </a:b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05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576" y="885826"/>
            <a:ext cx="9855200" cy="487363"/>
          </a:xfrm>
        </p:spPr>
        <p:txBody>
          <a:bodyPr>
            <a:normAutofit fontScale="90000"/>
          </a:bodyPr>
          <a:lstStyle/>
          <a:p>
            <a:r>
              <a:rPr lang="en-US" dirty="0"/>
              <a:t>Monopoly power: </a:t>
            </a:r>
            <a:br>
              <a:rPr lang="en-IN" dirty="0"/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87642" y="1542578"/>
            <a:ext cx="6096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p(q)q-c(q)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1176" y="30784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765409"/>
              </p:ext>
            </p:extLst>
          </p:nvPr>
        </p:nvGraphicFramePr>
        <p:xfrm>
          <a:off x="1387642" y="3247885"/>
          <a:ext cx="8411595" cy="891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4762500" imgH="508000" progId="Equation.3">
                  <p:embed/>
                </p:oleObj>
              </mc:Choice>
              <mc:Fallback>
                <p:oleObj name="Equation" r:id="rId3" imgW="4762500" imgH="508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642" y="3247885"/>
                        <a:ext cx="8411595" cy="8916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84431" y="4783802"/>
            <a:ext cx="281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Relative price margin/relative mark up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879306" y="4139514"/>
            <a:ext cx="0" cy="64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5593439" y="608973"/>
            <a:ext cx="4495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altLang="en-US" sz="1600" b="1" dirty="0">
                <a:solidFill>
                  <a:schemeClr val="bg2"/>
                </a:solidFill>
              </a:rPr>
              <a:t>●</a:t>
            </a:r>
            <a:r>
              <a:rPr lang="en-US" altLang="en-US" sz="1600" b="1" dirty="0">
                <a:solidFill>
                  <a:srgbClr val="382344"/>
                </a:solidFill>
              </a:rPr>
              <a:t>	</a:t>
            </a:r>
            <a:r>
              <a:rPr lang="en-US" altLang="en-US" sz="1600" b="1" dirty="0">
                <a:solidFill>
                  <a:srgbClr val="382344"/>
                </a:solidFill>
                <a:latin typeface="Arial" panose="020B0604020202020204" pitchFamily="34" charset="0"/>
              </a:rPr>
              <a:t>Lerner Index of Monopoly Power    </a:t>
            </a:r>
            <a:r>
              <a:rPr lang="en-US" altLang="en-US" sz="1600" dirty="0">
                <a:latin typeface="Arial" panose="020B0604020202020204" pitchFamily="34" charset="0"/>
              </a:rPr>
              <a:t>Measure of monopoly power calculated as excess of price over marginal cost as a fraction of price.</a:t>
            </a:r>
          </a:p>
        </p:txBody>
      </p:sp>
      <p:sp>
        <p:nvSpPr>
          <p:cNvPr id="10" name="Rectangle 93"/>
          <p:cNvSpPr>
            <a:spLocks noChangeArrowheads="1"/>
          </p:cNvSpPr>
          <p:nvPr/>
        </p:nvSpPr>
        <p:spPr bwMode="auto">
          <a:xfrm>
            <a:off x="1283368" y="4645303"/>
            <a:ext cx="73152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>
                <a:latin typeface="Arial" panose="020B0604020202020204" pitchFamily="34" charset="0"/>
              </a:rPr>
              <a:t>For the competitive firm, price equals marginal cost;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i="1" dirty="0">
                <a:latin typeface="Arial" panose="020B0604020202020204" pitchFamily="34" charset="0"/>
              </a:rPr>
              <a:t>For a monopoly, price exceeds marginal cost.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12" name="Picture 11" descr="10.21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806" y="5804595"/>
            <a:ext cx="1905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6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842" y="1548065"/>
            <a:ext cx="5426242" cy="22057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Implication: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326105" y="2738911"/>
            <a:ext cx="8045116" cy="1813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roman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long as e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∞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=&gt;  p &gt; c’(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=&gt; profit &gt;0 (supernormal profit);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romanLcPeriod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roman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Lerner Index of monopoly power varies inversely with e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romanL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roman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long as MC &gt; 0, at monopolist’s equilibrium demand is price elastic.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06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6" name="Picture 4" descr="C:\Documents and Settings\Kyle M. Thiel\Desktop\pindyckDone\ch10\fig10.08\fig10.08_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6" y="1371600"/>
            <a:ext cx="66198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5" descr="C:\Documents and Settings\Kyle M. Thiel\Desktop\pindyckDone\ch10\fig10.08\fig10.08_0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6" y="1371600"/>
            <a:ext cx="66198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02" name="Line 5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057400" y="5505450"/>
            <a:ext cx="7924800" cy="895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The markup (</a:t>
            </a:r>
            <a:r>
              <a:rPr lang="en-US" altLang="en-US" sz="1400" i="1" dirty="0">
                <a:latin typeface="Arial" panose="020B0604020202020204" pitchFamily="34" charset="0"/>
              </a:rPr>
              <a:t>P</a:t>
            </a:r>
            <a:r>
              <a:rPr lang="en-US" altLang="en-US" sz="1400" dirty="0">
                <a:latin typeface="Arial" panose="020B0604020202020204" pitchFamily="34" charset="0"/>
              </a:rPr>
              <a:t> − MC)/</a:t>
            </a:r>
            <a:r>
              <a:rPr lang="en-US" altLang="en-US" sz="1400" i="1" dirty="0">
                <a:latin typeface="Arial" panose="020B0604020202020204" pitchFamily="34" charset="0"/>
              </a:rPr>
              <a:t>P</a:t>
            </a:r>
            <a:r>
              <a:rPr lang="en-US" altLang="en-US" sz="1400" dirty="0">
                <a:latin typeface="Arial" panose="020B0604020202020204" pitchFamily="34" charset="0"/>
              </a:rPr>
              <a:t> is equal to minus the inverse of the elasticity of demand facing the firm.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If the firm’s demand is elastic, as in </a:t>
            </a:r>
            <a:r>
              <a:rPr lang="en-US" altLang="en-US" sz="1400" b="1" dirty="0">
                <a:latin typeface="Arial" panose="020B0604020202020204" pitchFamily="34" charset="0"/>
              </a:rPr>
              <a:t>(a)</a:t>
            </a:r>
            <a:r>
              <a:rPr lang="en-US" altLang="en-US" sz="1400" dirty="0">
                <a:latin typeface="Arial" panose="020B0604020202020204" pitchFamily="34" charset="0"/>
              </a:rPr>
              <a:t>, the markup is small and the firm has little monopoly power.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The opposite is true if demand is relatively inelastic, as in </a:t>
            </a:r>
            <a:r>
              <a:rPr lang="en-US" altLang="en-US" sz="1400" b="1" dirty="0">
                <a:latin typeface="Arial" panose="020B0604020202020204" pitchFamily="34" charset="0"/>
              </a:rPr>
              <a:t>(b)</a:t>
            </a:r>
            <a:r>
              <a:rPr lang="en-US" altLang="en-US" sz="14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225675" y="781050"/>
            <a:ext cx="7826375" cy="304800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Arial" panose="020B0604020202020204" pitchFamily="34" charset="0"/>
              </a:rPr>
              <a:t>Elasticity of Demand and Price Markup</a:t>
            </a:r>
          </a:p>
        </p:txBody>
      </p:sp>
      <p:pic>
        <p:nvPicPr>
          <p:cNvPr id="69634" name="Picture 2" descr="C:\Documents and Settings\Kyle M. Thiel\Desktop\pindyckDone\ch10\fig10.08\fig10.08_0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6" y="1371600"/>
            <a:ext cx="66198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5" name="Picture 3" descr="C:\Documents and Settings\Kyle M. Thiel\Desktop\pindyckDone\ch10\fig10.08\fig10.08_0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6" y="1371600"/>
            <a:ext cx="66198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7" descr="C:\Documents and Settings\Kyle M. Thiel\Desktop\pindyckDone\ch10\fig10.08\fig10.08_06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6" y="1371600"/>
            <a:ext cx="66198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6" descr="C:\Documents and Settings\Kyle M. Thiel\Desktop\pindyckDone\ch10\fig10.08\fig10.08_0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6" y="1371600"/>
            <a:ext cx="66198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 descr="fig10.08_01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6" y="1371600"/>
            <a:ext cx="66198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 descr="fig10.08_08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6" y="1371600"/>
            <a:ext cx="66198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5" descr="fig10.08_10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6" y="1371600"/>
            <a:ext cx="66198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6" descr="fig10.08_11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6" y="1371600"/>
            <a:ext cx="66198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 descr="fig10.08_12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6" y="1371600"/>
            <a:ext cx="66198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8" descr="fig10.08_14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6" y="1371600"/>
            <a:ext cx="66198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 descr="fig10.08_15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6" y="1371600"/>
            <a:ext cx="66198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0" descr="fig10.08_13.gi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6" y="1371600"/>
            <a:ext cx="66198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1" descr="fig10.08_16.gi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6" y="1371600"/>
            <a:ext cx="66198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2" descr="fig10.08_09.gi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6" y="1371600"/>
            <a:ext cx="66198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435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10652" y="1165228"/>
            <a:ext cx="5384800" cy="511175"/>
          </a:xfrm>
        </p:spPr>
        <p:txBody>
          <a:bodyPr/>
          <a:lstStyle/>
          <a:p>
            <a:r>
              <a:rPr lang="en-IN" dirty="0"/>
              <a:t>If monopolist chooses price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273818"/>
              </p:ext>
            </p:extLst>
          </p:nvPr>
        </p:nvGraphicFramePr>
        <p:xfrm>
          <a:off x="1094873" y="2971800"/>
          <a:ext cx="733927" cy="63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482391" imgH="418918" progId="Equation.3">
                  <p:embed/>
                </p:oleObj>
              </mc:Choice>
              <mc:Fallback>
                <p:oleObj name="Equation" r:id="rId3" imgW="482391" imgH="41891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873" y="2971800"/>
                        <a:ext cx="733927" cy="633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681490"/>
              </p:ext>
            </p:extLst>
          </p:nvPr>
        </p:nvGraphicFramePr>
        <p:xfrm>
          <a:off x="1094873" y="3848100"/>
          <a:ext cx="8730784" cy="769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5727700" imgH="508000" progId="Equation.3">
                  <p:embed/>
                </p:oleObj>
              </mc:Choice>
              <mc:Fallback>
                <p:oleObj name="Equation" r:id="rId5" imgW="5727700" imgH="508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873" y="3848100"/>
                        <a:ext cx="8730784" cy="7699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10652" y="2025820"/>
            <a:ext cx="269507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(p)-c[q(p)]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94873" y="3390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2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fig10.04_19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676526"/>
            <a:ext cx="5391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fig10.04_15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676526"/>
            <a:ext cx="5391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fig10.04_06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676526"/>
            <a:ext cx="5391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fig10.04_07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676526"/>
            <a:ext cx="5391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fig10.04_09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676526"/>
            <a:ext cx="5391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fig10.04_08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676526"/>
            <a:ext cx="5391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Rectangle 4"/>
          <p:cNvSpPr>
            <a:spLocks noGrp="1" noChangeArrowheads="1"/>
          </p:cNvSpPr>
          <p:nvPr>
            <p:ph type="title"/>
          </p:nvPr>
        </p:nvSpPr>
        <p:spPr>
          <a:xfrm>
            <a:off x="3551237" y="468253"/>
            <a:ext cx="7467600" cy="8921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b="1" dirty="0"/>
              <a:t>Supply curve of a MONOPOLY…Does it exist?</a:t>
            </a:r>
            <a:br>
              <a:rPr lang="en-US" altLang="en-US" sz="2400" b="1" dirty="0"/>
            </a:br>
            <a:r>
              <a:rPr lang="en-US" altLang="en-US" sz="2400" b="1" dirty="0"/>
              <a:t>			</a:t>
            </a:r>
            <a:br>
              <a:rPr lang="en-US" altLang="en-US" sz="2400" b="1" dirty="0"/>
            </a:br>
            <a:r>
              <a:rPr lang="en-US" altLang="en-US" sz="2400" b="1" dirty="0"/>
              <a:t>			</a:t>
            </a:r>
            <a:r>
              <a:rPr lang="en-US" altLang="en-US" sz="2800" b="1" dirty="0">
                <a:solidFill>
                  <a:srgbClr val="00B0F0"/>
                </a:solidFill>
              </a:rPr>
              <a:t>Answer is No</a:t>
            </a:r>
          </a:p>
        </p:txBody>
      </p:sp>
      <p:sp>
        <p:nvSpPr>
          <p:cNvPr id="18461" name="Line 7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103437" y="1577900"/>
            <a:ext cx="2895600" cy="4552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Shifting the demand curve shows that a monopolistic market has no supply curve—i.e., </a:t>
            </a:r>
            <a:r>
              <a:rPr lang="en-US" altLang="en-US" sz="1400" b="1" i="1" dirty="0">
                <a:solidFill>
                  <a:srgbClr val="FF0000"/>
                </a:solidFill>
                <a:latin typeface="Arial" panose="020B0604020202020204" pitchFamily="34" charset="0"/>
              </a:rPr>
              <a:t>there is no one-to-one relationship between price and quantity produced.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In </a:t>
            </a:r>
            <a:r>
              <a:rPr lang="en-US" altLang="en-US" sz="1400" b="1" dirty="0">
                <a:latin typeface="Arial" panose="020B0604020202020204" pitchFamily="34" charset="0"/>
              </a:rPr>
              <a:t>(a)</a:t>
            </a:r>
            <a:r>
              <a:rPr lang="en-US" altLang="en-US" sz="1400" dirty="0">
                <a:latin typeface="Arial" panose="020B0604020202020204" pitchFamily="34" charset="0"/>
              </a:rPr>
              <a:t>, the demand curve </a:t>
            </a:r>
            <a:r>
              <a:rPr lang="en-US" altLang="en-US" sz="1400" i="1" dirty="0">
                <a:latin typeface="Arial" panose="020B0604020202020204" pitchFamily="34" charset="0"/>
              </a:rPr>
              <a:t>D</a:t>
            </a:r>
            <a:r>
              <a:rPr lang="en-US" altLang="en-US" sz="1400" baseline="-25000" dirty="0">
                <a:latin typeface="Arial" panose="020B0604020202020204" pitchFamily="34" charset="0"/>
              </a:rPr>
              <a:t>1</a:t>
            </a:r>
            <a:r>
              <a:rPr lang="en-US" altLang="en-US" sz="1400" dirty="0">
                <a:latin typeface="Arial" panose="020B0604020202020204" pitchFamily="34" charset="0"/>
              </a:rPr>
              <a:t> shifts to new demand curve </a:t>
            </a:r>
            <a:r>
              <a:rPr lang="en-US" altLang="en-US" sz="1400" i="1" dirty="0">
                <a:latin typeface="Arial" panose="020B0604020202020204" pitchFamily="34" charset="0"/>
              </a:rPr>
              <a:t>D</a:t>
            </a:r>
            <a:r>
              <a:rPr lang="en-US" altLang="en-US" sz="1400" baseline="-25000" dirty="0">
                <a:latin typeface="Arial" panose="020B0604020202020204" pitchFamily="34" charset="0"/>
              </a:rPr>
              <a:t>2</a:t>
            </a:r>
            <a:r>
              <a:rPr lang="en-US" altLang="en-US" sz="1400" dirty="0">
                <a:latin typeface="Arial" panose="020B0604020202020204" pitchFamily="34" charset="0"/>
              </a:rPr>
              <a:t>.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But the new marginal revenue curve MR</a:t>
            </a:r>
            <a:r>
              <a:rPr lang="en-US" altLang="en-US" sz="1400" baseline="-25000" dirty="0">
                <a:latin typeface="Arial" panose="020B0604020202020204" pitchFamily="34" charset="0"/>
              </a:rPr>
              <a:t>2</a:t>
            </a:r>
            <a:r>
              <a:rPr lang="en-US" altLang="en-US" sz="1400" dirty="0">
                <a:latin typeface="Arial" panose="020B0604020202020204" pitchFamily="34" charset="0"/>
              </a:rPr>
              <a:t> intersects marginal cost at the same point as the old marginal revenue curve MR</a:t>
            </a:r>
            <a:r>
              <a:rPr lang="en-US" altLang="en-US" sz="1400" baseline="-25000" dirty="0">
                <a:latin typeface="Arial" panose="020B0604020202020204" pitchFamily="34" charset="0"/>
              </a:rPr>
              <a:t>1</a:t>
            </a:r>
            <a:r>
              <a:rPr lang="en-US" altLang="en-US" sz="1400" dirty="0">
                <a:latin typeface="Arial" panose="020B0604020202020204" pitchFamily="34" charset="0"/>
              </a:rPr>
              <a:t>.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The profit-maximizing output therefore remains the same, although price falls from </a:t>
            </a:r>
            <a:r>
              <a:rPr lang="en-US" altLang="en-US" sz="1400" i="1" dirty="0">
                <a:latin typeface="Arial" panose="020B0604020202020204" pitchFamily="34" charset="0"/>
              </a:rPr>
              <a:t>P</a:t>
            </a:r>
            <a:r>
              <a:rPr lang="en-US" altLang="en-US" sz="1400" baseline="-25000" dirty="0">
                <a:latin typeface="Arial" panose="020B0604020202020204" pitchFamily="34" charset="0"/>
              </a:rPr>
              <a:t>1</a:t>
            </a:r>
            <a:r>
              <a:rPr lang="en-US" altLang="en-US" sz="1400" dirty="0">
                <a:latin typeface="Arial" panose="020B0604020202020204" pitchFamily="34" charset="0"/>
              </a:rPr>
              <a:t> to </a:t>
            </a:r>
            <a:r>
              <a:rPr lang="en-US" altLang="en-US" sz="1400" i="1" dirty="0">
                <a:latin typeface="Arial" panose="020B0604020202020204" pitchFamily="34" charset="0"/>
              </a:rPr>
              <a:t>P</a:t>
            </a:r>
            <a:r>
              <a:rPr lang="en-US" altLang="en-US" sz="1400" baseline="-25000" dirty="0">
                <a:latin typeface="Arial" panose="020B0604020202020204" pitchFamily="34" charset="0"/>
              </a:rPr>
              <a:t>2</a:t>
            </a:r>
            <a:r>
              <a:rPr lang="en-US" altLang="en-US" sz="1400" dirty="0">
                <a:latin typeface="Arial" panose="020B0604020202020204" pitchFamily="34" charset="0"/>
              </a:rPr>
              <a:t>.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In </a:t>
            </a:r>
            <a:r>
              <a:rPr lang="en-US" altLang="en-US" sz="1400" b="1" dirty="0">
                <a:latin typeface="Arial" panose="020B0604020202020204" pitchFamily="34" charset="0"/>
              </a:rPr>
              <a:t>(b)</a:t>
            </a:r>
            <a:r>
              <a:rPr lang="en-US" altLang="en-US" sz="1400" dirty="0">
                <a:latin typeface="Arial" panose="020B0604020202020204" pitchFamily="34" charset="0"/>
              </a:rPr>
              <a:t>, the new marginal revenue curve MR</a:t>
            </a:r>
            <a:r>
              <a:rPr lang="en-US" altLang="en-US" sz="1400" baseline="-25000" dirty="0">
                <a:latin typeface="Arial" panose="020B0604020202020204" pitchFamily="34" charset="0"/>
              </a:rPr>
              <a:t>2</a:t>
            </a:r>
            <a:r>
              <a:rPr lang="en-US" altLang="en-US" sz="1400" dirty="0">
                <a:latin typeface="Arial" panose="020B0604020202020204" pitchFamily="34" charset="0"/>
              </a:rPr>
              <a:t> intersects marginal cost at a higher output level </a:t>
            </a:r>
            <a:r>
              <a:rPr lang="en-US" altLang="en-US" sz="1400" i="1" dirty="0">
                <a:latin typeface="Arial" panose="020B0604020202020204" pitchFamily="34" charset="0"/>
              </a:rPr>
              <a:t>Q</a:t>
            </a:r>
            <a:r>
              <a:rPr lang="en-US" altLang="en-US" sz="1400" baseline="-25000" dirty="0">
                <a:latin typeface="Arial" panose="020B0604020202020204" pitchFamily="34" charset="0"/>
              </a:rPr>
              <a:t>2</a:t>
            </a:r>
            <a:r>
              <a:rPr lang="en-US" altLang="en-US" sz="1400" dirty="0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But because demand is now more elastic, price remains the same.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0425" y="1273100"/>
            <a:ext cx="2841625" cy="304800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Arial" panose="020B0604020202020204" pitchFamily="34" charset="0"/>
              </a:rPr>
              <a:t>Shifts in Demand</a:t>
            </a:r>
          </a:p>
        </p:txBody>
      </p:sp>
      <p:pic>
        <p:nvPicPr>
          <p:cNvPr id="14" name="Picture 13" descr="fig10.04_02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676526"/>
            <a:ext cx="5391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fig10.04_03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676526"/>
            <a:ext cx="5391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fig10.04_04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676526"/>
            <a:ext cx="5391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fig10.04_05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676526"/>
            <a:ext cx="5391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fig10.04_11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676526"/>
            <a:ext cx="5391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 descr="fig10.04_12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676526"/>
            <a:ext cx="5391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 descr="fig10.04_13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676526"/>
            <a:ext cx="5391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 descr="fig10.04_14.gi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676526"/>
            <a:ext cx="5391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 descr="fig10.04_16.gi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676526"/>
            <a:ext cx="5391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 descr="fig10.04_17.gi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676526"/>
            <a:ext cx="5391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 descr="fig10.04_18.gi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676526"/>
            <a:ext cx="5391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 descr="fig10.04_01.gi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676526"/>
            <a:ext cx="5391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 descr="fig10.04_10.gi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676526"/>
            <a:ext cx="5391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90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fig10.5_07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6" y="3124200"/>
            <a:ext cx="48101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3" descr="fig10.5_0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6" y="3124200"/>
            <a:ext cx="48101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9" name="Line 7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Rectangle 90"/>
          <p:cNvSpPr>
            <a:spLocks noGrp="1" noChangeArrowheads="1"/>
          </p:cNvSpPr>
          <p:nvPr>
            <p:ph type="body" idx="1"/>
          </p:nvPr>
        </p:nvSpPr>
        <p:spPr>
          <a:xfrm>
            <a:off x="2582779" y="623889"/>
            <a:ext cx="6705600" cy="511175"/>
          </a:xfrm>
        </p:spPr>
        <p:txBody>
          <a:bodyPr/>
          <a:lstStyle/>
          <a:p>
            <a:pPr eaLnBrk="1" hangingPunct="1"/>
            <a:r>
              <a:rPr lang="en-US" altLang="en-US" sz="2000" b="1" dirty="0"/>
              <a:t>Effect of Tax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209800" y="3886200"/>
            <a:ext cx="28956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With a tax </a:t>
            </a:r>
            <a:r>
              <a:rPr lang="en-US" altLang="en-US" sz="1400" i="1" dirty="0">
                <a:latin typeface="Arial" panose="020B0604020202020204" pitchFamily="34" charset="0"/>
              </a:rPr>
              <a:t>t</a:t>
            </a:r>
            <a:r>
              <a:rPr lang="en-US" altLang="en-US" sz="1400" dirty="0">
                <a:latin typeface="Arial" panose="020B0604020202020204" pitchFamily="34" charset="0"/>
              </a:rPr>
              <a:t> per unit, the firm’s effective marginal cost is increased by the amount </a:t>
            </a:r>
            <a:r>
              <a:rPr lang="en-US" altLang="en-US" sz="1400" i="1" dirty="0">
                <a:latin typeface="Arial" panose="020B0604020202020204" pitchFamily="34" charset="0"/>
              </a:rPr>
              <a:t>t</a:t>
            </a:r>
            <a:r>
              <a:rPr lang="en-US" altLang="en-US" sz="1400" dirty="0">
                <a:latin typeface="Arial" panose="020B0604020202020204" pitchFamily="34" charset="0"/>
              </a:rPr>
              <a:t> to </a:t>
            </a:r>
            <a:br>
              <a:rPr lang="en-US" altLang="en-US" sz="1400" dirty="0">
                <a:latin typeface="Arial" panose="020B0604020202020204" pitchFamily="34" charset="0"/>
              </a:rPr>
            </a:br>
            <a:r>
              <a:rPr lang="en-US" altLang="en-US" sz="1400" dirty="0">
                <a:latin typeface="Arial" panose="020B0604020202020204" pitchFamily="34" charset="0"/>
              </a:rPr>
              <a:t>MC + </a:t>
            </a:r>
            <a:r>
              <a:rPr lang="en-US" altLang="en-US" sz="1400" i="1" dirty="0">
                <a:latin typeface="Arial" panose="020B0604020202020204" pitchFamily="34" charset="0"/>
              </a:rPr>
              <a:t>t</a:t>
            </a:r>
            <a:r>
              <a:rPr lang="en-US" altLang="en-US" sz="1400" dirty="0">
                <a:latin typeface="Arial" panose="020B0604020202020204" pitchFamily="34" charset="0"/>
              </a:rPr>
              <a:t>.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 dirty="0">
                <a:solidFill>
                  <a:srgbClr val="00B050"/>
                </a:solidFill>
                <a:latin typeface="Arial" panose="020B0604020202020204" pitchFamily="34" charset="0"/>
              </a:rPr>
              <a:t>In this example, the increase in price Δ</a:t>
            </a:r>
            <a:r>
              <a:rPr lang="en-US" altLang="en-US" sz="1400" i="1" dirty="0">
                <a:solidFill>
                  <a:srgbClr val="00B05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1400" dirty="0">
                <a:solidFill>
                  <a:srgbClr val="00B050"/>
                </a:solidFill>
                <a:latin typeface="Arial" panose="020B0604020202020204" pitchFamily="34" charset="0"/>
              </a:rPr>
              <a:t> is larger than the tax </a:t>
            </a:r>
            <a:r>
              <a:rPr lang="en-US" altLang="en-US" sz="1400" i="1" dirty="0">
                <a:solidFill>
                  <a:srgbClr val="00B05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400" dirty="0">
                <a:solidFill>
                  <a:srgbClr val="00B05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266950" y="3581400"/>
            <a:ext cx="2667000" cy="266700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Arial" panose="020B0604020202020204" pitchFamily="34" charset="0"/>
              </a:rPr>
              <a:t>Effect of Excise Tax on Monopolist</a:t>
            </a:r>
          </a:p>
        </p:txBody>
      </p:sp>
      <p:sp>
        <p:nvSpPr>
          <p:cNvPr id="36" name="Rectangle 93"/>
          <p:cNvSpPr>
            <a:spLocks noChangeArrowheads="1"/>
          </p:cNvSpPr>
          <p:nvPr/>
        </p:nvSpPr>
        <p:spPr bwMode="auto">
          <a:xfrm>
            <a:off x="2209800" y="1527713"/>
            <a:ext cx="81975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Suppose a specific tax of </a:t>
            </a:r>
            <a:r>
              <a:rPr lang="en-US" altLang="en-US" i="1" dirty="0">
                <a:latin typeface="Arial" panose="020B0604020202020204" pitchFamily="34" charset="0"/>
              </a:rPr>
              <a:t>t</a:t>
            </a:r>
            <a:r>
              <a:rPr lang="en-US" altLang="en-US" dirty="0">
                <a:latin typeface="Arial" panose="020B0604020202020204" pitchFamily="34" charset="0"/>
              </a:rPr>
              <a:t> dollars per unit is levied, so that the monopolist must remit </a:t>
            </a:r>
            <a:r>
              <a:rPr lang="en-US" altLang="en-US" i="1" dirty="0">
                <a:latin typeface="Arial" panose="020B0604020202020204" pitchFamily="34" charset="0"/>
              </a:rPr>
              <a:t>t</a:t>
            </a:r>
            <a:r>
              <a:rPr lang="en-US" altLang="en-US" dirty="0">
                <a:latin typeface="Arial" panose="020B0604020202020204" pitchFamily="34" charset="0"/>
              </a:rPr>
              <a:t> dollars to the government for every unit it sells. If MC was the firm’s original marginal cost, its optimal production decision is now given by</a:t>
            </a:r>
          </a:p>
        </p:txBody>
      </p:sp>
      <p:pic>
        <p:nvPicPr>
          <p:cNvPr id="37" name="Picture 36" descr="eq10h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2752726"/>
            <a:ext cx="14382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 descr="fig10.5_01a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6" y="3124200"/>
            <a:ext cx="48101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0" descr="fig10.5_02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6" y="3124200"/>
            <a:ext cx="48101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1" descr="fig10.5_03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6" y="3124200"/>
            <a:ext cx="48101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2" descr="fig10.5_03a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6" y="3124200"/>
            <a:ext cx="48101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8" descr="fig10.5_05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6" y="3124200"/>
            <a:ext cx="48101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 descr="fig10.5_05a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6" y="3124200"/>
            <a:ext cx="48101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0" descr="fig10.5_06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6" y="3124200"/>
            <a:ext cx="48101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2" descr="fig10.5_08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6" y="3124200"/>
            <a:ext cx="48101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53" descr="fig10.5_01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6" y="3124200"/>
            <a:ext cx="48101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48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" name="Line 7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Rectangle 90"/>
          <p:cNvSpPr>
            <a:spLocks noGrp="1" noChangeArrowheads="1"/>
          </p:cNvSpPr>
          <p:nvPr>
            <p:ph type="body" idx="1"/>
          </p:nvPr>
        </p:nvSpPr>
        <p:spPr>
          <a:xfrm>
            <a:off x="2438400" y="661988"/>
            <a:ext cx="6705600" cy="511175"/>
          </a:xfrm>
        </p:spPr>
        <p:txBody>
          <a:bodyPr/>
          <a:lstStyle/>
          <a:p>
            <a:pPr eaLnBrk="1" hangingPunct="1"/>
            <a:r>
              <a:rPr lang="en-US" altLang="en-US" sz="2000" b="1" dirty="0"/>
              <a:t>The </a:t>
            </a:r>
            <a:r>
              <a:rPr lang="en-US" altLang="en-US" sz="2000" b="1" dirty="0" err="1"/>
              <a:t>Multiplant</a:t>
            </a:r>
            <a:r>
              <a:rPr lang="en-US" altLang="en-US" sz="2000" b="1" dirty="0"/>
              <a:t> Firm</a:t>
            </a:r>
          </a:p>
        </p:txBody>
      </p:sp>
      <p:sp>
        <p:nvSpPr>
          <p:cNvPr id="36" name="Rectangle 93"/>
          <p:cNvSpPr>
            <a:spLocks noChangeArrowheads="1"/>
          </p:cNvSpPr>
          <p:nvPr/>
        </p:nvSpPr>
        <p:spPr bwMode="auto">
          <a:xfrm>
            <a:off x="2438400" y="1514475"/>
            <a:ext cx="7772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Suppose a firm has two plants. What should its total output be, and how much of that output should each plant produce? We can find the answer intuitively in two steps.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514600" y="2601913"/>
            <a:ext cx="818147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altLang="en-US" b="1" dirty="0">
                <a:solidFill>
                  <a:schemeClr val="bg2"/>
                </a:solidFill>
              </a:rPr>
              <a:t>●</a:t>
            </a:r>
            <a:r>
              <a:rPr lang="en-US" altLang="en-US" b="1" dirty="0">
                <a:solidFill>
                  <a:srgbClr val="382344"/>
                </a:solidFill>
              </a:rPr>
              <a:t>	</a:t>
            </a:r>
            <a:r>
              <a:rPr lang="en-US" altLang="en-US" b="1" i="1" dirty="0">
                <a:solidFill>
                  <a:srgbClr val="382344"/>
                </a:solidFill>
                <a:latin typeface="Arial" panose="020B0604020202020204" pitchFamily="34" charset="0"/>
              </a:rPr>
              <a:t>Step 1. </a:t>
            </a:r>
            <a:r>
              <a:rPr lang="en-US" altLang="en-US" dirty="0">
                <a:solidFill>
                  <a:srgbClr val="382344"/>
                </a:solidFill>
                <a:latin typeface="Arial" panose="020B0604020202020204" pitchFamily="34" charset="0"/>
              </a:rPr>
              <a:t>Whatever the total output, it should be divided between the two plants so that </a:t>
            </a:r>
            <a:r>
              <a:rPr lang="en-US" altLang="en-US" i="1" dirty="0">
                <a:solidFill>
                  <a:srgbClr val="382344"/>
                </a:solidFill>
                <a:latin typeface="Arial" panose="020B0604020202020204" pitchFamily="34" charset="0"/>
              </a:rPr>
              <a:t>marginal cost is the same in each plant. </a:t>
            </a:r>
            <a:r>
              <a:rPr lang="en-US" altLang="en-US" dirty="0">
                <a:solidFill>
                  <a:srgbClr val="382344"/>
                </a:solidFill>
                <a:latin typeface="Arial" panose="020B0604020202020204" pitchFamily="34" charset="0"/>
              </a:rPr>
              <a:t>Otherwise, the firm could reduce its costs and increase its profit by reallocating production.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2514600" y="3952877"/>
            <a:ext cx="79889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altLang="en-US" b="1" dirty="0">
                <a:solidFill>
                  <a:schemeClr val="bg2"/>
                </a:solidFill>
              </a:rPr>
              <a:t>●</a:t>
            </a:r>
            <a:r>
              <a:rPr lang="en-US" altLang="en-US" b="1" dirty="0">
                <a:solidFill>
                  <a:srgbClr val="382344"/>
                </a:solidFill>
              </a:rPr>
              <a:t>	</a:t>
            </a:r>
            <a:r>
              <a:rPr lang="en-US" altLang="en-US" b="1" i="1" dirty="0">
                <a:solidFill>
                  <a:srgbClr val="382344"/>
                </a:solidFill>
                <a:latin typeface="Arial" panose="020B0604020202020204" pitchFamily="34" charset="0"/>
              </a:rPr>
              <a:t>Step 2. </a:t>
            </a:r>
            <a:r>
              <a:rPr lang="en-US" altLang="en-US" dirty="0">
                <a:solidFill>
                  <a:srgbClr val="382344"/>
                </a:solidFill>
                <a:latin typeface="Arial" panose="020B0604020202020204" pitchFamily="34" charset="0"/>
              </a:rPr>
              <a:t>We know that total output must be such that </a:t>
            </a:r>
            <a:r>
              <a:rPr lang="en-US" altLang="en-US" i="1" dirty="0">
                <a:solidFill>
                  <a:srgbClr val="382344"/>
                </a:solidFill>
                <a:latin typeface="Arial" panose="020B0604020202020204" pitchFamily="34" charset="0"/>
              </a:rPr>
              <a:t>marginal revenue equals marginal cost. </a:t>
            </a:r>
            <a:r>
              <a:rPr lang="en-US" altLang="en-US" dirty="0">
                <a:solidFill>
                  <a:srgbClr val="382344"/>
                </a:solidFill>
                <a:latin typeface="Arial" panose="020B0604020202020204" pitchFamily="34" charset="0"/>
              </a:rPr>
              <a:t>Otherwise, the firm could increase its profit by raising or lowering total output.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67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Line 7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4" name="Rectangle 90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6705600" cy="511175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The </a:t>
            </a:r>
            <a:r>
              <a:rPr lang="en-US" altLang="en-US" sz="2000" dirty="0" err="1"/>
              <a:t>Multiplant</a:t>
            </a:r>
            <a:r>
              <a:rPr lang="en-US" altLang="en-US" sz="2000" dirty="0"/>
              <a:t> Firm</a:t>
            </a:r>
          </a:p>
        </p:txBody>
      </p:sp>
      <p:sp>
        <p:nvSpPr>
          <p:cNvPr id="26" name="Rectangle 93"/>
          <p:cNvSpPr>
            <a:spLocks noChangeArrowheads="1"/>
          </p:cNvSpPr>
          <p:nvPr/>
        </p:nvSpPr>
        <p:spPr bwMode="auto">
          <a:xfrm>
            <a:off x="2438400" y="1524001"/>
            <a:ext cx="7315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We can also derive this result algebraically. Let </a:t>
            </a:r>
            <a:r>
              <a:rPr lang="en-US" altLang="en-US" i="1">
                <a:latin typeface="Arial" panose="020B0604020202020204" pitchFamily="34" charset="0"/>
              </a:rPr>
              <a:t>Q</a:t>
            </a:r>
            <a:r>
              <a:rPr lang="en-US" altLang="en-US" baseline="-25000">
                <a:latin typeface="Arial" panose="020B0604020202020204" pitchFamily="34" charset="0"/>
              </a:rPr>
              <a:t>1</a:t>
            </a:r>
            <a:r>
              <a:rPr lang="en-US" altLang="en-US">
                <a:latin typeface="Arial" panose="020B0604020202020204" pitchFamily="34" charset="0"/>
              </a:rPr>
              <a:t> and </a:t>
            </a:r>
            <a:r>
              <a:rPr lang="en-US" altLang="en-US" i="1">
                <a:latin typeface="Arial" panose="020B0604020202020204" pitchFamily="34" charset="0"/>
              </a:rPr>
              <a:t>C</a:t>
            </a:r>
            <a:r>
              <a:rPr lang="en-US" altLang="en-US" baseline="-25000">
                <a:latin typeface="Arial" panose="020B0604020202020204" pitchFamily="34" charset="0"/>
              </a:rPr>
              <a:t>1</a:t>
            </a:r>
            <a:r>
              <a:rPr lang="en-US" altLang="en-US">
                <a:latin typeface="Arial" panose="020B0604020202020204" pitchFamily="34" charset="0"/>
              </a:rPr>
              <a:t> be the output and cost of production for Plant 1, </a:t>
            </a:r>
            <a:r>
              <a:rPr lang="en-US" altLang="en-US" i="1">
                <a:latin typeface="Arial" panose="020B0604020202020204" pitchFamily="34" charset="0"/>
              </a:rPr>
              <a:t>Q</a:t>
            </a:r>
            <a:r>
              <a:rPr lang="en-US" altLang="en-US" baseline="-25000">
                <a:latin typeface="Arial" panose="020B0604020202020204" pitchFamily="34" charset="0"/>
              </a:rPr>
              <a:t>2</a:t>
            </a:r>
            <a:r>
              <a:rPr lang="en-US" altLang="en-US">
                <a:latin typeface="Arial" panose="020B0604020202020204" pitchFamily="34" charset="0"/>
              </a:rPr>
              <a:t> and </a:t>
            </a:r>
            <a:r>
              <a:rPr lang="en-US" altLang="en-US" i="1">
                <a:latin typeface="Arial" panose="020B0604020202020204" pitchFamily="34" charset="0"/>
              </a:rPr>
              <a:t>C</a:t>
            </a:r>
            <a:r>
              <a:rPr lang="en-US" altLang="en-US" baseline="-25000">
                <a:latin typeface="Arial" panose="020B0604020202020204" pitchFamily="34" charset="0"/>
              </a:rPr>
              <a:t>2</a:t>
            </a:r>
            <a:r>
              <a:rPr lang="en-US" altLang="en-US">
                <a:latin typeface="Arial" panose="020B0604020202020204" pitchFamily="34" charset="0"/>
              </a:rPr>
              <a:t> be the output and cost of production for Plant 2, and </a:t>
            </a:r>
            <a:r>
              <a:rPr lang="en-US" altLang="en-US" i="1">
                <a:latin typeface="Arial" panose="020B0604020202020204" pitchFamily="34" charset="0"/>
              </a:rPr>
              <a:t>Q</a:t>
            </a:r>
            <a:r>
              <a:rPr lang="en-US" altLang="en-US" i="1" baseline="-25000">
                <a:latin typeface="Arial" panose="020B0604020202020204" pitchFamily="34" charset="0"/>
              </a:rPr>
              <a:t>T</a:t>
            </a:r>
            <a:r>
              <a:rPr lang="en-US" altLang="en-US">
                <a:latin typeface="Arial" panose="020B0604020202020204" pitchFamily="34" charset="0"/>
              </a:rPr>
              <a:t> = </a:t>
            </a:r>
            <a:r>
              <a:rPr lang="en-US" altLang="en-US" i="1">
                <a:latin typeface="Arial" panose="020B0604020202020204" pitchFamily="34" charset="0"/>
              </a:rPr>
              <a:t>Q</a:t>
            </a:r>
            <a:r>
              <a:rPr lang="en-US" altLang="en-US" baseline="-25000">
                <a:latin typeface="Arial" panose="020B0604020202020204" pitchFamily="34" charset="0"/>
              </a:rPr>
              <a:t>1</a:t>
            </a:r>
            <a:r>
              <a:rPr lang="en-US" altLang="en-US">
                <a:latin typeface="Arial" panose="020B0604020202020204" pitchFamily="34" charset="0"/>
              </a:rPr>
              <a:t> + </a:t>
            </a:r>
            <a:r>
              <a:rPr lang="en-US" altLang="en-US" i="1">
                <a:latin typeface="Arial" panose="020B0604020202020204" pitchFamily="34" charset="0"/>
              </a:rPr>
              <a:t>Q</a:t>
            </a:r>
            <a:r>
              <a:rPr lang="en-US" altLang="en-US" baseline="-25000">
                <a:latin typeface="Arial" panose="020B0604020202020204" pitchFamily="34" charset="0"/>
              </a:rPr>
              <a:t>2</a:t>
            </a:r>
            <a:r>
              <a:rPr lang="en-US" altLang="en-US">
                <a:latin typeface="Arial" panose="020B0604020202020204" pitchFamily="34" charset="0"/>
              </a:rPr>
              <a:t> be total output. Then profit is</a:t>
            </a:r>
          </a:p>
        </p:txBody>
      </p:sp>
      <p:sp>
        <p:nvSpPr>
          <p:cNvPr id="13" name="Rectangle 93"/>
          <p:cNvSpPr>
            <a:spLocks noChangeArrowheads="1"/>
          </p:cNvSpPr>
          <p:nvPr/>
        </p:nvSpPr>
        <p:spPr bwMode="auto">
          <a:xfrm>
            <a:off x="2438400" y="3230564"/>
            <a:ext cx="7315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The firm should increase output from each plant until the incremental profit from the last unit produced is zero. Start by setting incremental profit from output at Plant 1 to zero:</a:t>
            </a:r>
          </a:p>
        </p:txBody>
      </p:sp>
      <p:pic>
        <p:nvPicPr>
          <p:cNvPr id="14" name="Picture 13" descr="eq10j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4230688"/>
            <a:ext cx="2857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93"/>
          <p:cNvSpPr>
            <a:spLocks noChangeArrowheads="1"/>
          </p:cNvSpPr>
          <p:nvPr/>
        </p:nvSpPr>
        <p:spPr bwMode="auto">
          <a:xfrm>
            <a:off x="2443164" y="5145088"/>
            <a:ext cx="73104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Here Δ(</a:t>
            </a:r>
            <a:r>
              <a:rPr lang="en-US" altLang="en-US" i="1">
                <a:latin typeface="Arial" panose="020B0604020202020204" pitchFamily="34" charset="0"/>
              </a:rPr>
              <a:t>PQ</a:t>
            </a:r>
            <a:r>
              <a:rPr lang="en-US" altLang="en-US" i="1" baseline="-25000">
                <a:latin typeface="Arial" panose="020B0604020202020204" pitchFamily="34" charset="0"/>
              </a:rPr>
              <a:t>T</a:t>
            </a:r>
            <a:r>
              <a:rPr lang="en-US" altLang="en-US">
                <a:latin typeface="Arial" panose="020B0604020202020204" pitchFamily="34" charset="0"/>
              </a:rPr>
              <a:t>)/Δ</a:t>
            </a:r>
            <a:r>
              <a:rPr lang="en-US" altLang="en-US" i="1">
                <a:latin typeface="Arial" panose="020B0604020202020204" pitchFamily="34" charset="0"/>
              </a:rPr>
              <a:t>Q</a:t>
            </a:r>
            <a:r>
              <a:rPr lang="en-US" altLang="en-US" baseline="-25000">
                <a:latin typeface="Arial" panose="020B0604020202020204" pitchFamily="34" charset="0"/>
              </a:rPr>
              <a:t>1</a:t>
            </a:r>
            <a:r>
              <a:rPr lang="en-US" altLang="en-US">
                <a:latin typeface="Arial" panose="020B0604020202020204" pitchFamily="34" charset="0"/>
              </a:rPr>
              <a:t> is the revenue from producing and selling one more unit—i.e., </a:t>
            </a:r>
            <a:r>
              <a:rPr lang="en-US" altLang="en-US" i="1">
                <a:latin typeface="Arial" panose="020B0604020202020204" pitchFamily="34" charset="0"/>
              </a:rPr>
              <a:t>marginal revenue</a:t>
            </a:r>
            <a:r>
              <a:rPr lang="en-US" altLang="en-US">
                <a:latin typeface="Arial" panose="020B0604020202020204" pitchFamily="34" charset="0"/>
              </a:rPr>
              <a:t>, MR, for all of the firm’s output.</a:t>
            </a:r>
          </a:p>
        </p:txBody>
      </p:sp>
      <p:graphicFrame>
        <p:nvGraphicFramePr>
          <p:cNvPr id="2050" name="Object 13"/>
          <p:cNvGraphicFramePr>
            <a:graphicFrameLocks noChangeAspect="1"/>
          </p:cNvGraphicFramePr>
          <p:nvPr/>
        </p:nvGraphicFramePr>
        <p:xfrm>
          <a:off x="4129089" y="1930400"/>
          <a:ext cx="86042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05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9" y="1930400"/>
                        <a:ext cx="860425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10.17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2667001"/>
            <a:ext cx="30289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87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981200" y="1546393"/>
            <a:ext cx="464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alt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altLang="en-US" b="1" dirty="0">
                <a:solidFill>
                  <a:srgbClr val="382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monopoly   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Market with only one seller.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981200" y="2202083"/>
            <a:ext cx="7804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altLang="en-US" b="1" dirty="0">
                <a:solidFill>
                  <a:schemeClr val="bg2"/>
                </a:solidFill>
              </a:rPr>
              <a:t>●</a:t>
            </a:r>
            <a:r>
              <a:rPr lang="en-US" altLang="en-US" b="1" dirty="0">
                <a:solidFill>
                  <a:srgbClr val="382344"/>
                </a:solidFill>
              </a:rPr>
              <a:t>	</a:t>
            </a:r>
            <a:r>
              <a:rPr lang="en-US" altLang="en-US" b="1" dirty="0">
                <a:solidFill>
                  <a:srgbClr val="382344"/>
                </a:solidFill>
                <a:latin typeface="Arial" panose="020B0604020202020204" pitchFamily="34" charset="0"/>
              </a:rPr>
              <a:t>market power    </a:t>
            </a:r>
            <a:r>
              <a:rPr lang="en-US" altLang="en-US" dirty="0">
                <a:latin typeface="Arial" panose="020B0604020202020204" pitchFamily="34" charset="0"/>
              </a:rPr>
              <a:t>Ability of a seller or buyer to affect the price of a good.</a:t>
            </a:r>
          </a:p>
        </p:txBody>
      </p:sp>
      <p:sp>
        <p:nvSpPr>
          <p:cNvPr id="8198" name="Line 7"/>
          <p:cNvSpPr>
            <a:spLocks noChangeShapeType="1"/>
          </p:cNvSpPr>
          <p:nvPr/>
        </p:nvSpPr>
        <p:spPr bwMode="auto">
          <a:xfrm>
            <a:off x="1981200" y="381000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981200" y="2971801"/>
            <a:ext cx="71347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What a monopolist can choose?</a:t>
            </a:r>
          </a:p>
          <a:p>
            <a:endParaRPr lang="en-IN" dirty="0"/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Price (uniform or discriminating) or output</a:t>
            </a:r>
          </a:p>
          <a:p>
            <a:pPr marL="400050" indent="-400050">
              <a:buFont typeface="+mj-lt"/>
              <a:buAutoNum type="romanUcPeriod"/>
            </a:pPr>
            <a:endParaRPr lang="en-IN" dirty="0"/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Quality/durability</a:t>
            </a:r>
          </a:p>
          <a:p>
            <a:pPr marL="400050" indent="-400050">
              <a:buFont typeface="+mj-lt"/>
              <a:buAutoNum type="romanUcPeriod"/>
            </a:pPr>
            <a:endParaRPr lang="en-IN" dirty="0"/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R&amp;D</a:t>
            </a:r>
          </a:p>
          <a:p>
            <a:pPr marL="400050" indent="-400050">
              <a:buFont typeface="+mj-lt"/>
              <a:buAutoNum type="romanUcPeriod"/>
            </a:pPr>
            <a:endParaRPr lang="en-IN" dirty="0"/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Advertisement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372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0" name="Line 7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09" name="Rectangle 90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6705600" cy="511175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The </a:t>
            </a:r>
            <a:r>
              <a:rPr lang="en-US" altLang="en-US" sz="2000" dirty="0" err="1"/>
              <a:t>Multiplant</a:t>
            </a:r>
            <a:r>
              <a:rPr lang="en-US" altLang="en-US" sz="2000" dirty="0"/>
              <a:t> Firm</a:t>
            </a:r>
          </a:p>
        </p:txBody>
      </p:sp>
      <p:sp>
        <p:nvSpPr>
          <p:cNvPr id="26" name="Rectangle 93"/>
          <p:cNvSpPr>
            <a:spLocks noChangeArrowheads="1"/>
          </p:cNvSpPr>
          <p:nvPr/>
        </p:nvSpPr>
        <p:spPr bwMode="auto">
          <a:xfrm>
            <a:off x="2438400" y="1590675"/>
            <a:ext cx="731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The next term, Δ</a:t>
            </a:r>
            <a:r>
              <a:rPr lang="en-US" altLang="en-US" i="1">
                <a:latin typeface="Arial" panose="020B0604020202020204" pitchFamily="34" charset="0"/>
              </a:rPr>
              <a:t>C</a:t>
            </a:r>
            <a:r>
              <a:rPr lang="en-US" altLang="en-US" baseline="-25000">
                <a:latin typeface="Arial" panose="020B0604020202020204" pitchFamily="34" charset="0"/>
              </a:rPr>
              <a:t>1</a:t>
            </a:r>
            <a:r>
              <a:rPr lang="en-US" altLang="en-US">
                <a:latin typeface="Arial" panose="020B0604020202020204" pitchFamily="34" charset="0"/>
              </a:rPr>
              <a:t>/Δ</a:t>
            </a:r>
            <a:r>
              <a:rPr lang="en-US" altLang="en-US" i="1">
                <a:latin typeface="Arial" panose="020B0604020202020204" pitchFamily="34" charset="0"/>
              </a:rPr>
              <a:t>Q</a:t>
            </a:r>
            <a:r>
              <a:rPr lang="en-US" altLang="en-US" baseline="-25000">
                <a:latin typeface="Arial" panose="020B0604020202020204" pitchFamily="34" charset="0"/>
              </a:rPr>
              <a:t>1</a:t>
            </a:r>
            <a:r>
              <a:rPr lang="en-US" altLang="en-US">
                <a:latin typeface="Arial" panose="020B0604020202020204" pitchFamily="34" charset="0"/>
              </a:rPr>
              <a:t>, is </a:t>
            </a:r>
            <a:r>
              <a:rPr lang="en-US" altLang="en-US" i="1">
                <a:latin typeface="Arial" panose="020B0604020202020204" pitchFamily="34" charset="0"/>
              </a:rPr>
              <a:t>marginal cost</a:t>
            </a:r>
            <a:r>
              <a:rPr lang="en-US" altLang="en-US">
                <a:latin typeface="Arial" panose="020B0604020202020204" pitchFamily="34" charset="0"/>
              </a:rPr>
              <a:t> at Plant 1, MC</a:t>
            </a:r>
            <a:r>
              <a:rPr lang="en-US" altLang="en-US" baseline="-25000">
                <a:latin typeface="Arial" panose="020B0604020202020204" pitchFamily="34" charset="0"/>
              </a:rPr>
              <a:t>1</a:t>
            </a:r>
            <a:r>
              <a:rPr lang="en-US" altLang="en-US">
                <a:latin typeface="Arial" panose="020B0604020202020204" pitchFamily="34" charset="0"/>
              </a:rPr>
              <a:t>. We thus have MR − MC</a:t>
            </a:r>
            <a:r>
              <a:rPr lang="en-US" altLang="en-US" baseline="-25000">
                <a:latin typeface="Arial" panose="020B0604020202020204" pitchFamily="34" charset="0"/>
              </a:rPr>
              <a:t>1</a:t>
            </a:r>
            <a:r>
              <a:rPr lang="en-US" altLang="en-US">
                <a:latin typeface="Arial" panose="020B0604020202020204" pitchFamily="34" charset="0"/>
              </a:rPr>
              <a:t> = 0, or</a:t>
            </a:r>
          </a:p>
        </p:txBody>
      </p:sp>
      <p:pic>
        <p:nvPicPr>
          <p:cNvPr id="16" name="Picture 15" descr="eq10k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2286001"/>
            <a:ext cx="12382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2438400" y="2819401"/>
            <a:ext cx="731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Similarly, we can set incremental profit from output at Plant 2 to zero,</a:t>
            </a:r>
          </a:p>
        </p:txBody>
      </p:sp>
      <p:pic>
        <p:nvPicPr>
          <p:cNvPr id="18" name="Picture 17" descr="eq10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9" y="3400426"/>
            <a:ext cx="1266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2439989" y="3962400"/>
            <a:ext cx="7388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Putting these relations together, we see that the firm should produce so that</a:t>
            </a:r>
          </a:p>
        </p:txBody>
      </p:sp>
      <p:pic>
        <p:nvPicPr>
          <p:cNvPr id="21516" name="Picture 12" descr="eq10.03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4710114"/>
            <a:ext cx="20002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7" name="TextBox 16"/>
          <p:cNvSpPr txBox="1">
            <a:spLocks noChangeArrowheads="1"/>
          </p:cNvSpPr>
          <p:nvPr/>
        </p:nvSpPr>
        <p:spPr bwMode="auto">
          <a:xfrm>
            <a:off x="8978900" y="4710113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21518" name="Rectangle 18"/>
          <p:cNvSpPr>
            <a:spLocks noChangeArrowheads="1"/>
          </p:cNvSpPr>
          <p:nvPr/>
        </p:nvSpPr>
        <p:spPr bwMode="auto">
          <a:xfrm>
            <a:off x="2438400" y="4572000"/>
            <a:ext cx="7315200" cy="609600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indent="290513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buFontTx/>
              <a:buAutoNum type="arabicPeriod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118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9" name="Line 7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2057400" y="2000250"/>
            <a:ext cx="2286000" cy="1809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>
                <a:latin typeface="Arial" panose="020B0604020202020204" pitchFamily="34" charset="0"/>
              </a:rPr>
              <a:t>A firm with two plants maximizes profits by choosing output levels </a:t>
            </a:r>
            <a:r>
              <a:rPr lang="en-US" altLang="en-US" sz="1400" i="1">
                <a:latin typeface="Arial" panose="020B0604020202020204" pitchFamily="34" charset="0"/>
              </a:rPr>
              <a:t>Q</a:t>
            </a:r>
            <a:r>
              <a:rPr lang="en-US" altLang="en-US" sz="1400" baseline="-25000">
                <a:latin typeface="Arial" panose="020B0604020202020204" pitchFamily="34" charset="0"/>
              </a:rPr>
              <a:t>1</a:t>
            </a:r>
            <a:r>
              <a:rPr lang="en-US" altLang="en-US" sz="1400">
                <a:latin typeface="Arial" panose="020B0604020202020204" pitchFamily="34" charset="0"/>
              </a:rPr>
              <a:t> and </a:t>
            </a:r>
            <a:r>
              <a:rPr lang="en-US" altLang="en-US" sz="1400" i="1">
                <a:latin typeface="Arial" panose="020B0604020202020204" pitchFamily="34" charset="0"/>
              </a:rPr>
              <a:t>Q</a:t>
            </a:r>
            <a:r>
              <a:rPr lang="en-US" altLang="en-US" sz="1400" baseline="-25000">
                <a:latin typeface="Arial" panose="020B0604020202020204" pitchFamily="34" charset="0"/>
              </a:rPr>
              <a:t>2</a:t>
            </a:r>
            <a:r>
              <a:rPr lang="en-US" altLang="en-US" sz="1400">
                <a:latin typeface="Arial" panose="020B0604020202020204" pitchFamily="34" charset="0"/>
              </a:rPr>
              <a:t> so that marginal revenue MR (which depends on </a:t>
            </a:r>
            <a:r>
              <a:rPr lang="en-US" altLang="en-US" sz="1400" i="1">
                <a:latin typeface="Arial" panose="020B0604020202020204" pitchFamily="34" charset="0"/>
              </a:rPr>
              <a:t>total</a:t>
            </a:r>
            <a:r>
              <a:rPr lang="en-US" altLang="en-US" sz="1400">
                <a:latin typeface="Arial" panose="020B0604020202020204" pitchFamily="34" charset="0"/>
              </a:rPr>
              <a:t> output) equals marginal costs for each plant, MC</a:t>
            </a:r>
            <a:r>
              <a:rPr lang="en-US" altLang="en-US" sz="1400" baseline="-25000">
                <a:latin typeface="Arial" panose="020B0604020202020204" pitchFamily="34" charset="0"/>
              </a:rPr>
              <a:t>1</a:t>
            </a:r>
            <a:r>
              <a:rPr lang="en-US" altLang="en-US" sz="1400">
                <a:latin typeface="Arial" panose="020B0604020202020204" pitchFamily="34" charset="0"/>
              </a:rPr>
              <a:t> and MC</a:t>
            </a:r>
            <a:r>
              <a:rPr lang="en-US" altLang="en-US" sz="1400" baseline="-25000">
                <a:latin typeface="Arial" panose="020B0604020202020204" pitchFamily="34" charset="0"/>
              </a:rPr>
              <a:t>2</a:t>
            </a:r>
            <a:r>
              <a:rPr lang="en-US" altLang="en-US" sz="1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2114551" y="1695450"/>
            <a:ext cx="2201863" cy="304800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Arial" panose="020B0604020202020204" pitchFamily="34" charset="0"/>
              </a:rPr>
              <a:t>Production with Two Plants</a:t>
            </a:r>
          </a:p>
        </p:txBody>
      </p:sp>
      <p:pic>
        <p:nvPicPr>
          <p:cNvPr id="23" name="Picture 22" descr="fig10.06_0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5943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fig10.06_0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5943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fig10.06_04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5943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 descr="fig10.06_03a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5943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 descr="fig10.06_04a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5943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 descr="fig10.06_05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5943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 descr="fig10.06_05a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5943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fig10.06_06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5943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 descr="fig10.06_07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5943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 descr="fig10.06_06a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5943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 descr="fig10.06_01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5943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990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81001"/>
            <a:ext cx="7315200" cy="487363"/>
          </a:xfrm>
        </p:spPr>
        <p:txBody>
          <a:bodyPr/>
          <a:lstStyle/>
          <a:p>
            <a:pPr marL="419100" indent="-419100"/>
            <a:r>
              <a:rPr lang="en-US" altLang="en-US" sz="2000"/>
              <a:t>THE SOCIAL COSTS OF MONOPOLY POWER</a:t>
            </a:r>
          </a:p>
        </p:txBody>
      </p:sp>
      <p:sp>
        <p:nvSpPr>
          <p:cNvPr id="31766" name="Line 5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057400" y="1752600"/>
            <a:ext cx="30480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>
                <a:latin typeface="Arial" panose="020B0604020202020204" pitchFamily="34" charset="0"/>
              </a:rPr>
              <a:t>The shaded rectangle and triangles show changes in consumer and producer surplus when moving from competitive price and quantity, </a:t>
            </a:r>
            <a:r>
              <a:rPr lang="en-US" altLang="en-US" sz="1400" i="1">
                <a:latin typeface="Arial" panose="020B0604020202020204" pitchFamily="34" charset="0"/>
              </a:rPr>
              <a:t>P</a:t>
            </a:r>
            <a:r>
              <a:rPr lang="en-US" altLang="en-US" sz="1400" i="1" baseline="-25000">
                <a:latin typeface="Arial" panose="020B0604020202020204" pitchFamily="34" charset="0"/>
              </a:rPr>
              <a:t>c</a:t>
            </a:r>
            <a:r>
              <a:rPr lang="en-US" altLang="en-US" sz="1400">
                <a:latin typeface="Arial" panose="020B0604020202020204" pitchFamily="34" charset="0"/>
              </a:rPr>
              <a:t> and </a:t>
            </a:r>
            <a:r>
              <a:rPr lang="en-US" altLang="en-US" sz="1400" i="1">
                <a:latin typeface="Arial" panose="020B0604020202020204" pitchFamily="34" charset="0"/>
              </a:rPr>
              <a:t>Q</a:t>
            </a:r>
            <a:r>
              <a:rPr lang="en-US" altLang="en-US" sz="1400" i="1" baseline="-25000">
                <a:latin typeface="Arial" panose="020B0604020202020204" pitchFamily="34" charset="0"/>
              </a:rPr>
              <a:t>c</a:t>
            </a:r>
            <a:r>
              <a:rPr lang="en-US" altLang="en-US" sz="1400">
                <a:latin typeface="Arial" panose="020B0604020202020204" pitchFamily="34" charset="0"/>
              </a:rPr>
              <a:t>,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>
                <a:latin typeface="Arial" panose="020B0604020202020204" pitchFamily="34" charset="0"/>
              </a:rPr>
              <a:t>to a monopolist’s price and quantity, </a:t>
            </a:r>
            <a:r>
              <a:rPr lang="en-US" altLang="en-US" sz="1400" i="1">
                <a:latin typeface="Arial" panose="020B0604020202020204" pitchFamily="34" charset="0"/>
              </a:rPr>
              <a:t>P</a:t>
            </a:r>
            <a:r>
              <a:rPr lang="en-US" altLang="en-US" sz="1400" i="1" baseline="-25000">
                <a:latin typeface="Arial" panose="020B0604020202020204" pitchFamily="34" charset="0"/>
              </a:rPr>
              <a:t>m</a:t>
            </a:r>
            <a:r>
              <a:rPr lang="en-US" altLang="en-US" sz="1400">
                <a:latin typeface="Arial" panose="020B0604020202020204" pitchFamily="34" charset="0"/>
              </a:rPr>
              <a:t> and </a:t>
            </a:r>
            <a:r>
              <a:rPr lang="en-US" altLang="en-US" sz="1400" i="1">
                <a:latin typeface="Arial" panose="020B0604020202020204" pitchFamily="34" charset="0"/>
              </a:rPr>
              <a:t>Q</a:t>
            </a:r>
            <a:r>
              <a:rPr lang="en-US" altLang="en-US" sz="1400" i="1" baseline="-25000">
                <a:latin typeface="Arial" panose="020B0604020202020204" pitchFamily="34" charset="0"/>
              </a:rPr>
              <a:t>m</a:t>
            </a:r>
            <a:r>
              <a:rPr lang="en-US" altLang="en-US" sz="1400">
                <a:latin typeface="Arial" panose="020B0604020202020204" pitchFamily="34" charset="0"/>
              </a:rPr>
              <a:t>.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>
                <a:latin typeface="Arial" panose="020B0604020202020204" pitchFamily="34" charset="0"/>
              </a:rPr>
              <a:t>Because of the higher price, consumers lose </a:t>
            </a:r>
            <a:r>
              <a:rPr lang="en-US" altLang="en-US" sz="1400" i="1">
                <a:latin typeface="Arial" panose="020B0604020202020204" pitchFamily="34" charset="0"/>
              </a:rPr>
              <a:t>A</a:t>
            </a:r>
            <a:r>
              <a:rPr lang="en-US" altLang="en-US" sz="1400">
                <a:latin typeface="Arial" panose="020B0604020202020204" pitchFamily="34" charset="0"/>
              </a:rPr>
              <a:t> + </a:t>
            </a:r>
            <a:r>
              <a:rPr lang="en-US" altLang="en-US" sz="1400" i="1">
                <a:latin typeface="Arial" panose="020B0604020202020204" pitchFamily="34" charset="0"/>
              </a:rPr>
              <a:t>B</a:t>
            </a:r>
            <a:r>
              <a:rPr lang="en-US" altLang="en-US" sz="14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>
                <a:latin typeface="Arial" panose="020B0604020202020204" pitchFamily="34" charset="0"/>
              </a:rPr>
              <a:t>and producer gains </a:t>
            </a:r>
            <a:r>
              <a:rPr lang="en-US" altLang="en-US" sz="1400" i="1">
                <a:latin typeface="Arial" panose="020B0604020202020204" pitchFamily="34" charset="0"/>
              </a:rPr>
              <a:t>A</a:t>
            </a:r>
            <a:r>
              <a:rPr lang="en-US" altLang="en-US" sz="1400">
                <a:latin typeface="Arial" panose="020B0604020202020204" pitchFamily="34" charset="0"/>
              </a:rPr>
              <a:t> − </a:t>
            </a:r>
            <a:r>
              <a:rPr lang="en-US" altLang="en-US" sz="1400" i="1">
                <a:latin typeface="Arial" panose="020B0604020202020204" pitchFamily="34" charset="0"/>
              </a:rPr>
              <a:t>C</a:t>
            </a:r>
            <a:r>
              <a:rPr lang="en-US" altLang="en-US" sz="1400">
                <a:latin typeface="Arial" panose="020B0604020202020204" pitchFamily="34" charset="0"/>
              </a:rPr>
              <a:t>. The deadweight loss is </a:t>
            </a:r>
            <a:r>
              <a:rPr lang="en-US" altLang="en-US" sz="1400" i="1">
                <a:latin typeface="Arial" panose="020B0604020202020204" pitchFamily="34" charset="0"/>
              </a:rPr>
              <a:t>B</a:t>
            </a:r>
            <a:r>
              <a:rPr lang="en-US" altLang="en-US" sz="1400">
                <a:latin typeface="Arial" panose="020B0604020202020204" pitchFamily="34" charset="0"/>
              </a:rPr>
              <a:t> + </a:t>
            </a:r>
            <a:r>
              <a:rPr lang="en-US" altLang="en-US" sz="1400" i="1">
                <a:latin typeface="Arial" panose="020B0604020202020204" pitchFamily="34" charset="0"/>
              </a:rPr>
              <a:t>C</a:t>
            </a:r>
            <a:r>
              <a:rPr lang="en-US" altLang="en-US" sz="1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14550" y="1371600"/>
            <a:ext cx="3067050" cy="304800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Arial" panose="020B0604020202020204" pitchFamily="34" charset="0"/>
              </a:rPr>
              <a:t>Deadweight Loss from Monopoly Power</a:t>
            </a:r>
          </a:p>
        </p:txBody>
      </p:sp>
      <p:pic>
        <p:nvPicPr>
          <p:cNvPr id="65538" name="Picture 2" descr="C:\Documents and Settings\Kyle M. Thiel\Desktop\pindyckDone\ch10\fig10.10\fig10.10_1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28726"/>
            <a:ext cx="50292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3" descr="C:\Documents and Settings\Kyle M. Thiel\Desktop\pindyckDone\ch10\fig10.10\fig10.10_0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28726"/>
            <a:ext cx="50292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4" descr="C:\Documents and Settings\Kyle M. Thiel\Desktop\pindyckDone\ch10\fig10.10\fig10.10_1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28726"/>
            <a:ext cx="50292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fig10.10_02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28726"/>
            <a:ext cx="50292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fig10.10_03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28726"/>
            <a:ext cx="50292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fig10.10_04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28726"/>
            <a:ext cx="50292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fig10.10_06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28726"/>
            <a:ext cx="50292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fig10.10_08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28726"/>
            <a:ext cx="50292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fig10.10_05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28726"/>
            <a:ext cx="50292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fig10.10_07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28726"/>
            <a:ext cx="50292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5" descr="C:\Documents and Settings\Kyle M. Thiel\Desktop\pindyckDone\ch10\fig10.10\fig10.10_13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28726"/>
            <a:ext cx="50292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6" descr="C:\Documents and Settings\Kyle M. Thiel\Desktop\pindyckDone\ch10\fig10.10\fig10.10_12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28726"/>
            <a:ext cx="50292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 descr="fig10.10_01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28726"/>
            <a:ext cx="50292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612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0" name="Line 5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1" name="Rectangle 90"/>
          <p:cNvSpPr>
            <a:spLocks noGrp="1" noChangeArrowheads="1"/>
          </p:cNvSpPr>
          <p:nvPr>
            <p:ph type="body" idx="1"/>
          </p:nvPr>
        </p:nvSpPr>
        <p:spPr>
          <a:xfrm>
            <a:off x="2907632" y="458909"/>
            <a:ext cx="6705600" cy="511175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Price Regulation in Monopoly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057400" y="2076450"/>
            <a:ext cx="2362200" cy="272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>
                <a:latin typeface="Arial" panose="020B0604020202020204" pitchFamily="34" charset="0"/>
              </a:rPr>
              <a:t>When price is lowered to </a:t>
            </a:r>
            <a:r>
              <a:rPr lang="en-US" altLang="en-US" sz="1400" i="1">
                <a:latin typeface="Arial" panose="020B0604020202020204" pitchFamily="34" charset="0"/>
              </a:rPr>
              <a:t>P</a:t>
            </a:r>
            <a:r>
              <a:rPr lang="en-US" altLang="en-US" sz="1400" i="1" baseline="-25000">
                <a:latin typeface="Arial" panose="020B0604020202020204" pitchFamily="34" charset="0"/>
              </a:rPr>
              <a:t>c</a:t>
            </a:r>
            <a:r>
              <a:rPr lang="en-US" altLang="en-US" sz="1400">
                <a:latin typeface="Arial" panose="020B0604020202020204" pitchFamily="34" charset="0"/>
              </a:rPr>
              <a:t>, at the point where marginal cost intersects average revenue, output increases to its maximum </a:t>
            </a:r>
            <a:r>
              <a:rPr lang="en-US" altLang="en-US" sz="1400" i="1">
                <a:latin typeface="Arial" panose="020B0604020202020204" pitchFamily="34" charset="0"/>
              </a:rPr>
              <a:t>Q</a:t>
            </a:r>
            <a:r>
              <a:rPr lang="en-US" altLang="en-US" sz="1400" i="1" baseline="-25000">
                <a:latin typeface="Arial" panose="020B0604020202020204" pitchFamily="34" charset="0"/>
              </a:rPr>
              <a:t>c</a:t>
            </a:r>
            <a:r>
              <a:rPr lang="en-US" altLang="en-US" sz="1400">
                <a:latin typeface="Arial" panose="020B0604020202020204" pitchFamily="34" charset="0"/>
              </a:rPr>
              <a:t>. This is the output that would be produced by a competitive industry.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>
                <a:latin typeface="Arial" panose="020B0604020202020204" pitchFamily="34" charset="0"/>
              </a:rPr>
              <a:t>Lowering price further, to </a:t>
            </a:r>
            <a:r>
              <a:rPr lang="en-US" altLang="en-US" sz="1400" i="1">
                <a:latin typeface="Arial" panose="020B0604020202020204" pitchFamily="34" charset="0"/>
              </a:rPr>
              <a:t>P</a:t>
            </a:r>
            <a:r>
              <a:rPr lang="en-US" altLang="en-US" sz="1400" baseline="-25000">
                <a:latin typeface="Arial" panose="020B0604020202020204" pitchFamily="34" charset="0"/>
              </a:rPr>
              <a:t>3</a:t>
            </a:r>
            <a:r>
              <a:rPr lang="en-US" altLang="en-US" sz="1400">
                <a:latin typeface="Arial" panose="020B0604020202020204" pitchFamily="34" charset="0"/>
              </a:rPr>
              <a:t> reduces output to </a:t>
            </a:r>
            <a:r>
              <a:rPr lang="en-US" altLang="en-US" sz="1400" i="1">
                <a:latin typeface="Arial" panose="020B0604020202020204" pitchFamily="34" charset="0"/>
              </a:rPr>
              <a:t>Q</a:t>
            </a:r>
            <a:r>
              <a:rPr lang="en-US" altLang="en-US" sz="1400" baseline="-25000">
                <a:latin typeface="Arial" panose="020B0604020202020204" pitchFamily="34" charset="0"/>
              </a:rPr>
              <a:t>3</a:t>
            </a:r>
            <a:r>
              <a:rPr lang="en-US" altLang="en-US" sz="1400">
                <a:latin typeface="Arial" panose="020B0604020202020204" pitchFamily="34" charset="0"/>
              </a:rPr>
              <a:t> and causes a shortage, </a:t>
            </a:r>
            <a:br>
              <a:rPr lang="en-US" altLang="en-US" sz="1400">
                <a:latin typeface="Arial" panose="020B0604020202020204" pitchFamily="34" charset="0"/>
              </a:rPr>
            </a:br>
            <a:r>
              <a:rPr lang="en-US" altLang="en-US" sz="1400" i="1">
                <a:latin typeface="Arial" panose="020B0604020202020204" pitchFamily="34" charset="0"/>
              </a:rPr>
              <a:t>Q</a:t>
            </a:r>
            <a:r>
              <a:rPr lang="en-US" altLang="en-US" sz="1400">
                <a:latin typeface="Arial" panose="020B0604020202020204" pitchFamily="34" charset="0"/>
              </a:rPr>
              <a:t>’</a:t>
            </a:r>
            <a:r>
              <a:rPr lang="en-US" altLang="en-US" sz="1400" baseline="-25000">
                <a:latin typeface="Arial" panose="020B0604020202020204" pitchFamily="34" charset="0"/>
              </a:rPr>
              <a:t>3</a:t>
            </a:r>
            <a:r>
              <a:rPr lang="en-US" altLang="en-US" sz="1400">
                <a:latin typeface="Arial" panose="020B0604020202020204" pitchFamily="34" charset="0"/>
              </a:rPr>
              <a:t> − </a:t>
            </a:r>
            <a:r>
              <a:rPr lang="en-US" altLang="en-US" sz="1400" i="1">
                <a:latin typeface="Arial" panose="020B0604020202020204" pitchFamily="34" charset="0"/>
              </a:rPr>
              <a:t>Q</a:t>
            </a:r>
            <a:r>
              <a:rPr lang="en-US" altLang="en-US" sz="1400" baseline="-25000">
                <a:latin typeface="Arial" panose="020B0604020202020204" pitchFamily="34" charset="0"/>
              </a:rPr>
              <a:t>3</a:t>
            </a:r>
            <a:r>
              <a:rPr lang="en-US" altLang="en-US" sz="1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4823" name="Rectangle 12"/>
          <p:cNvSpPr>
            <a:spLocks noChangeArrowheads="1"/>
          </p:cNvSpPr>
          <p:nvPr/>
        </p:nvSpPr>
        <p:spPr bwMode="auto">
          <a:xfrm>
            <a:off x="2114550" y="1752600"/>
            <a:ext cx="2228850" cy="323850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Arial" panose="020B0604020202020204" pitchFamily="34" charset="0"/>
              </a:rPr>
              <a:t>Price Regulation</a:t>
            </a:r>
          </a:p>
        </p:txBody>
      </p:sp>
      <p:pic>
        <p:nvPicPr>
          <p:cNvPr id="34825" name="Picture 14" descr="C:\Documents and Settings\Kyle M. Thiel\Desktop\pindyckDone\ch10\fig10.11\fig10.11_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19276"/>
            <a:ext cx="60579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5" descr="C:\Documents and Settings\Kyle M. Thiel\Desktop\pindyckDone\ch10\fig10.11\fig10.11_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19276"/>
            <a:ext cx="60579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16" descr="C:\Documents and Settings\Kyle M. Thiel\Desktop\pindyckDone\ch10\fig10.11\fig10.11_0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19276"/>
            <a:ext cx="60579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Picture 17" descr="C:\Documents and Settings\Kyle M. Thiel\Desktop\pindyckDone\ch10\fig10.11\fig10.11_0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19276"/>
            <a:ext cx="60579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Picture 32" descr="fig10.11_07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19276"/>
            <a:ext cx="60579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0" name="Picture 33" descr="fig10.11_06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19276"/>
            <a:ext cx="60579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1" name="Picture 34" descr="fig10.11_08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19276"/>
            <a:ext cx="60579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2" name="Picture 35" descr="fig10.11_09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19276"/>
            <a:ext cx="60579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3" name="Picture 36" descr="fig10.11_10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19276"/>
            <a:ext cx="60579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4" name="Picture 37" descr="fig10.11_01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19276"/>
            <a:ext cx="60579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fig10.11_11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19276"/>
            <a:ext cx="60579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fig10.11_12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19276"/>
            <a:ext cx="60579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6" name="Picture 2" descr="C:\Documents and Settings\Kyle M. Thiel\Desktop\pindyckDone\ch10\fig10.11\fig10.11_15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19276"/>
            <a:ext cx="60579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Picture 3" descr="C:\Documents and Settings\Kyle M. Thiel\Desktop\pindyckDone\ch10\fig10.11\fig10.11_14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19276"/>
            <a:ext cx="60579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43" name="Picture 27" descr="fig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19276"/>
            <a:ext cx="60579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592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2" name="Line 5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Rectangle 90"/>
          <p:cNvSpPr>
            <a:spLocks noGrp="1" noChangeArrowheads="1"/>
          </p:cNvSpPr>
          <p:nvPr>
            <p:ph type="body" idx="1"/>
          </p:nvPr>
        </p:nvSpPr>
        <p:spPr>
          <a:xfrm>
            <a:off x="2743200" y="435216"/>
            <a:ext cx="6705600" cy="511175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Natural Monopoly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286000" y="3362325"/>
            <a:ext cx="2819400" cy="3105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>
                <a:latin typeface="Arial" panose="020B0604020202020204" pitchFamily="34" charset="0"/>
              </a:rPr>
              <a:t>A firm is a natural monopoly because it has economies of scale (declining average and marginal costs) over its entire output range.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>
                <a:latin typeface="Arial" panose="020B0604020202020204" pitchFamily="34" charset="0"/>
              </a:rPr>
              <a:t>If price were regulated to be </a:t>
            </a:r>
            <a:r>
              <a:rPr lang="en-US" altLang="en-US" sz="1400" i="1">
                <a:latin typeface="Arial" panose="020B0604020202020204" pitchFamily="34" charset="0"/>
              </a:rPr>
              <a:t>P</a:t>
            </a:r>
            <a:r>
              <a:rPr lang="en-US" altLang="en-US" sz="1400" i="1" baseline="-25000">
                <a:latin typeface="Arial" panose="020B0604020202020204" pitchFamily="34" charset="0"/>
              </a:rPr>
              <a:t>c</a:t>
            </a:r>
            <a:r>
              <a:rPr lang="en-US" altLang="en-US" sz="1400">
                <a:latin typeface="Arial" panose="020B0604020202020204" pitchFamily="34" charset="0"/>
              </a:rPr>
              <a:t> the firm would lose money and go out of business.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>
                <a:latin typeface="Arial" panose="020B0604020202020204" pitchFamily="34" charset="0"/>
              </a:rPr>
              <a:t>Setting the price at </a:t>
            </a:r>
            <a:r>
              <a:rPr lang="en-US" altLang="en-US" sz="1400" i="1">
                <a:latin typeface="Arial" panose="020B0604020202020204" pitchFamily="34" charset="0"/>
              </a:rPr>
              <a:t>P</a:t>
            </a:r>
            <a:r>
              <a:rPr lang="en-US" altLang="en-US" sz="1400" i="1" baseline="-25000">
                <a:latin typeface="Arial" panose="020B0604020202020204" pitchFamily="34" charset="0"/>
              </a:rPr>
              <a:t>r</a:t>
            </a:r>
            <a:r>
              <a:rPr lang="en-US" altLang="en-US" sz="1400">
                <a:latin typeface="Arial" panose="020B0604020202020204" pitchFamily="34" charset="0"/>
              </a:rPr>
              <a:t> yields the largest possible output consistent with the firm’s remaining in business; excess profit is zero.</a:t>
            </a:r>
          </a:p>
        </p:txBody>
      </p:sp>
      <p:sp>
        <p:nvSpPr>
          <p:cNvPr id="25" name="Text Box 91"/>
          <p:cNvSpPr txBox="1">
            <a:spLocks noChangeArrowheads="1"/>
          </p:cNvSpPr>
          <p:nvPr/>
        </p:nvSpPr>
        <p:spPr bwMode="auto">
          <a:xfrm>
            <a:off x="4271210" y="994690"/>
            <a:ext cx="54864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altLang="en-US" b="1" dirty="0">
                <a:solidFill>
                  <a:srgbClr val="382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Firm that can produce the entire output of the market at a cost lower than what it would be if there were several firms.</a:t>
            </a:r>
          </a:p>
        </p:txBody>
      </p:sp>
      <p:pic>
        <p:nvPicPr>
          <p:cNvPr id="68610" name="Picture 2" descr="C:\Documents and Settings\Kyle M. Thiel\Desktop\pindyckDone\ch10\fig10.12\fig10.12_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2514601"/>
            <a:ext cx="48101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 descr="C:\Documents and Settings\Kyle M. Thiel\Desktop\pindyckDone\ch10\fig10.12\fig10.12_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2514601"/>
            <a:ext cx="48101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4" descr="C:\Documents and Settings\Kyle M. Thiel\Desktop\pindyckDone\ch10\fig10.12\fig10.12_0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2514601"/>
            <a:ext cx="48101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 descr="C:\Documents and Settings\Kyle M. Thiel\Desktop\pindyckDone\ch10\fig10.12\fig10.12_0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2514601"/>
            <a:ext cx="48101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6" descr="C:\Documents and Settings\Kyle M. Thiel\Desktop\pindyckDone\ch10\fig10.12\fig10.12_07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2514601"/>
            <a:ext cx="48101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7" descr="C:\Documents and Settings\Kyle M. Thiel\Desktop\pindyckDone\ch10\fig10.12\fig10.12_08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2514601"/>
            <a:ext cx="48101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6" name="Picture 8" descr="C:\Documents and Settings\Kyle M. Thiel\Desktop\pindyckDone\ch10\fig10.12\fig10.12_10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2514601"/>
            <a:ext cx="48101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9" descr="C:\Documents and Settings\Kyle M. Thiel\Desktop\pindyckDone\ch10\fig10.12\fig10.12_09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2514601"/>
            <a:ext cx="48101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10" descr="C:\Documents and Settings\Kyle M. Thiel\Desktop\pindyckDone\ch10\fig10.12\fig10.12_06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2514601"/>
            <a:ext cx="48101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9" name="Picture 11" descr="C:\Documents and Settings\Kyle M. Thiel\Desktop\pindyckDone\ch10\fig10.12\fig10.12_07a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2514601"/>
            <a:ext cx="48101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8" descr="fig10.12_01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2514601"/>
            <a:ext cx="48101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2362200" y="2905125"/>
            <a:ext cx="2667000" cy="457200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Arial" panose="020B0604020202020204" pitchFamily="34" charset="0"/>
              </a:rPr>
              <a:t>Regulating the Price of a Natural Monopoly</a:t>
            </a:r>
          </a:p>
        </p:txBody>
      </p:sp>
    </p:spTree>
    <p:extLst>
      <p:ext uri="{BB962C8B-B14F-4D97-AF65-F5344CB8AC3E}">
        <p14:creationId xmlns:p14="http://schemas.microsoft.com/office/powerpoint/2010/main" val="41685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Uniform pricing rule of a monopolist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1916" y="1064786"/>
            <a:ext cx="6340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monopolist cannot set both p &amp; q independently.</a:t>
            </a:r>
          </a:p>
          <a:p>
            <a:r>
              <a:rPr lang="en-IN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1916" y="1506580"/>
            <a:ext cx="8157409" cy="359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pq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-c(q) Subject to q = q(p)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pq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(p)-c[q(p)]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Alternatively: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pq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-c(q) Subject to p = p(q)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p(q)q-c(q) 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1916" y="4038722"/>
            <a:ext cx="6096000" cy="25160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 p*=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argmax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pq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(p)-c[q(p)]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Similarly, q*=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argmax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p(q)q-c(q)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Solution:</a:t>
            </a:r>
            <a:endParaRPr lang="en-IN" dirty="0"/>
          </a:p>
          <a:p>
            <a:r>
              <a:rPr lang="en-US" dirty="0"/>
              <a:t>q* = q(p*)</a:t>
            </a:r>
            <a:endParaRPr lang="en-IN" dirty="0"/>
          </a:p>
          <a:p>
            <a:r>
              <a:rPr lang="en-US" dirty="0"/>
              <a:t>p* = p(q*)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6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4A4E6A-1704-4D17-B907-EBFFA56FBBA1}"/>
              </a:ext>
            </a:extLst>
          </p:cNvPr>
          <p:cNvCxnSpPr/>
          <p:nvPr/>
        </p:nvCxnSpPr>
        <p:spPr>
          <a:xfrm flipV="1">
            <a:off x="1953087" y="1154097"/>
            <a:ext cx="0" cy="3728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D832D9-80C0-4540-8FE6-001BA26BDF13}"/>
              </a:ext>
            </a:extLst>
          </p:cNvPr>
          <p:cNvCxnSpPr/>
          <p:nvPr/>
        </p:nvCxnSpPr>
        <p:spPr>
          <a:xfrm>
            <a:off x="1624614" y="4572000"/>
            <a:ext cx="56550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3ED53-9EAA-4BBB-B399-6B607DDB782F}"/>
              </a:ext>
            </a:extLst>
          </p:cNvPr>
          <p:cNvCxnSpPr>
            <a:cxnSpLocks/>
          </p:cNvCxnSpPr>
          <p:nvPr/>
        </p:nvCxnSpPr>
        <p:spPr>
          <a:xfrm>
            <a:off x="1953087" y="2130640"/>
            <a:ext cx="2849732" cy="2412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EA04B-76D1-4328-ADEF-E82CD67A731B}"/>
              </a:ext>
            </a:extLst>
          </p:cNvPr>
          <p:cNvCxnSpPr>
            <a:cxnSpLocks/>
          </p:cNvCxnSpPr>
          <p:nvPr/>
        </p:nvCxnSpPr>
        <p:spPr>
          <a:xfrm>
            <a:off x="1953087" y="3302493"/>
            <a:ext cx="221645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349F71-5E56-41DC-85A9-8EA6F2505724}"/>
              </a:ext>
            </a:extLst>
          </p:cNvPr>
          <p:cNvCxnSpPr>
            <a:cxnSpLocks/>
          </p:cNvCxnSpPr>
          <p:nvPr/>
        </p:nvCxnSpPr>
        <p:spPr>
          <a:xfrm>
            <a:off x="3351320" y="3302493"/>
            <a:ext cx="0" cy="12695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8B608C-C798-4EEC-9BE5-54C0F3624470}"/>
              </a:ext>
            </a:extLst>
          </p:cNvPr>
          <p:cNvCxnSpPr>
            <a:cxnSpLocks/>
          </p:cNvCxnSpPr>
          <p:nvPr/>
        </p:nvCxnSpPr>
        <p:spPr>
          <a:xfrm>
            <a:off x="4169545" y="3302493"/>
            <a:ext cx="0" cy="12695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906A55-5383-4548-885E-976A26A8E551}"/>
              </a:ext>
            </a:extLst>
          </p:cNvPr>
          <p:cNvSpPr txBox="1"/>
          <p:nvPr/>
        </p:nvSpPr>
        <p:spPr>
          <a:xfrm>
            <a:off x="1649799" y="108837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AA90AD-2925-4E1D-BCCF-A011FA7826CE}"/>
              </a:ext>
            </a:extLst>
          </p:cNvPr>
          <p:cNvSpPr txBox="1"/>
          <p:nvPr/>
        </p:nvSpPr>
        <p:spPr>
          <a:xfrm>
            <a:off x="7235936" y="44921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4099B8-0AE3-492F-A46A-365366B6C334}"/>
              </a:ext>
            </a:extLst>
          </p:cNvPr>
          <p:cNvSpPr txBox="1"/>
          <p:nvPr/>
        </p:nvSpPr>
        <p:spPr>
          <a:xfrm>
            <a:off x="1571250" y="311782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</a:t>
            </a:r>
            <a:r>
              <a:rPr lang="en-IN" baseline="-25000" dirty="0"/>
              <a:t>0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F5785D-C6F6-46D6-88F5-CBDBCFB5205A}"/>
              </a:ext>
            </a:extLst>
          </p:cNvPr>
          <p:cNvCxnSpPr/>
          <p:nvPr/>
        </p:nvCxnSpPr>
        <p:spPr>
          <a:xfrm>
            <a:off x="2778711" y="3302493"/>
            <a:ext cx="0" cy="126950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E32D3D-19A7-4686-A321-BDD4BF1848D7}"/>
              </a:ext>
            </a:extLst>
          </p:cNvPr>
          <p:cNvSpPr txBox="1"/>
          <p:nvPr/>
        </p:nvSpPr>
        <p:spPr>
          <a:xfrm>
            <a:off x="2535539" y="460936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E3AD9A-BBE4-445F-98CD-EA7DDFF43D0D}"/>
              </a:ext>
            </a:extLst>
          </p:cNvPr>
          <p:cNvSpPr txBox="1"/>
          <p:nvPr/>
        </p:nvSpPr>
        <p:spPr>
          <a:xfrm>
            <a:off x="4704036" y="458173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F422B-4584-45C6-B778-7B29605E7017}"/>
              </a:ext>
            </a:extLst>
          </p:cNvPr>
          <p:cNvSpPr txBox="1"/>
          <p:nvPr/>
        </p:nvSpPr>
        <p:spPr>
          <a:xfrm>
            <a:off x="4017901" y="45804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72652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DC6B5B-9C96-4528-9AF3-D86541FECFD7}"/>
              </a:ext>
            </a:extLst>
          </p:cNvPr>
          <p:cNvCxnSpPr/>
          <p:nvPr/>
        </p:nvCxnSpPr>
        <p:spPr>
          <a:xfrm flipV="1">
            <a:off x="1953087" y="1154097"/>
            <a:ext cx="0" cy="3728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D33828-E687-49A7-B35D-B35AB42AE24D}"/>
              </a:ext>
            </a:extLst>
          </p:cNvPr>
          <p:cNvCxnSpPr/>
          <p:nvPr/>
        </p:nvCxnSpPr>
        <p:spPr>
          <a:xfrm>
            <a:off x="1624614" y="4572000"/>
            <a:ext cx="56550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C4F025-B71B-43BF-BDE5-0FBB948E9B03}"/>
              </a:ext>
            </a:extLst>
          </p:cNvPr>
          <p:cNvCxnSpPr/>
          <p:nvPr/>
        </p:nvCxnSpPr>
        <p:spPr>
          <a:xfrm>
            <a:off x="1953087" y="2032986"/>
            <a:ext cx="4021585" cy="25390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6A1C10-A982-4C52-8B76-894E83681AD2}"/>
              </a:ext>
            </a:extLst>
          </p:cNvPr>
          <p:cNvCxnSpPr/>
          <p:nvPr/>
        </p:nvCxnSpPr>
        <p:spPr>
          <a:xfrm>
            <a:off x="3373517" y="2982896"/>
            <a:ext cx="0" cy="158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9B95C7-3A7B-4C8D-957B-D4343A460EA2}"/>
              </a:ext>
            </a:extLst>
          </p:cNvPr>
          <p:cNvCxnSpPr>
            <a:cxnSpLocks/>
          </p:cNvCxnSpPr>
          <p:nvPr/>
        </p:nvCxnSpPr>
        <p:spPr>
          <a:xfrm flipV="1">
            <a:off x="3364640" y="2175028"/>
            <a:ext cx="0" cy="8078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C69D0BDF-0A04-4E53-A304-5757A30AD5A9}"/>
              </a:ext>
            </a:extLst>
          </p:cNvPr>
          <p:cNvSpPr/>
          <p:nvPr/>
        </p:nvSpPr>
        <p:spPr>
          <a:xfrm>
            <a:off x="2805821" y="3137800"/>
            <a:ext cx="497118" cy="1402673"/>
          </a:xfrm>
          <a:prstGeom prst="leftBrace">
            <a:avLst>
              <a:gd name="adj1" fmla="val 45835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1CE587-327C-4097-8771-3B9B1669A90A}"/>
              </a:ext>
            </a:extLst>
          </p:cNvPr>
          <p:cNvCxnSpPr/>
          <p:nvPr/>
        </p:nvCxnSpPr>
        <p:spPr>
          <a:xfrm flipV="1">
            <a:off x="3107213" y="2627790"/>
            <a:ext cx="1318334" cy="8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D6F4E6-5DDF-499B-86C5-9B4FAF37B1B1}"/>
              </a:ext>
            </a:extLst>
          </p:cNvPr>
          <p:cNvSpPr txBox="1"/>
          <p:nvPr/>
        </p:nvSpPr>
        <p:spPr>
          <a:xfrm>
            <a:off x="4425547" y="2394296"/>
            <a:ext cx="3179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If he chooses this price , he will incur loss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1CD5CE-9BC2-4CE8-9EBA-F8096CDE3D48}"/>
              </a:ext>
            </a:extLst>
          </p:cNvPr>
          <p:cNvSpPr txBox="1"/>
          <p:nvPr/>
        </p:nvSpPr>
        <p:spPr>
          <a:xfrm>
            <a:off x="7279689" y="43873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BDB8D0-73F8-427C-B67E-686EF5B71A49}"/>
              </a:ext>
            </a:extLst>
          </p:cNvPr>
          <p:cNvSpPr txBox="1"/>
          <p:nvPr/>
        </p:nvSpPr>
        <p:spPr>
          <a:xfrm>
            <a:off x="1646593" y="9133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624C0A-E0FE-4828-B20E-818A4297F28C}"/>
              </a:ext>
            </a:extLst>
          </p:cNvPr>
          <p:cNvSpPr txBox="1"/>
          <p:nvPr/>
        </p:nvSpPr>
        <p:spPr>
          <a:xfrm>
            <a:off x="5807897" y="45089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5FF53-2077-42C8-930C-F2E45872FAAF}"/>
              </a:ext>
            </a:extLst>
          </p:cNvPr>
          <p:cNvSpPr txBox="1"/>
          <p:nvPr/>
        </p:nvSpPr>
        <p:spPr>
          <a:xfrm>
            <a:off x="3220270" y="450894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</a:t>
            </a:r>
            <a:r>
              <a:rPr lang="en-IN" baseline="-25000" dirty="0"/>
              <a:t>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59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28800" y="1676401"/>
            <a:ext cx="6096000" cy="45520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 the monopolist chooses quantity.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p(q)q-c(q)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FOC: R’(q)=C’(q)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SOC: R”(q)&lt;C”(q)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 between perfect competition and monopoly: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IN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roman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Equilibrium can occur even at the falling part of MC.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romanLcPeriod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roman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AR(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)&gt; MR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)=C’(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)=&gt; P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C’(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=&gt;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π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4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D7B0F8-EB9B-4723-A44B-6275E8647307}"/>
              </a:ext>
            </a:extLst>
          </p:cNvPr>
          <p:cNvCxnSpPr/>
          <p:nvPr/>
        </p:nvCxnSpPr>
        <p:spPr>
          <a:xfrm flipV="1">
            <a:off x="1953087" y="1154097"/>
            <a:ext cx="0" cy="3728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5FD194-A2D2-4E71-A5E5-4AE82D0EAD6E}"/>
              </a:ext>
            </a:extLst>
          </p:cNvPr>
          <p:cNvCxnSpPr/>
          <p:nvPr/>
        </p:nvCxnSpPr>
        <p:spPr>
          <a:xfrm>
            <a:off x="1624614" y="4572000"/>
            <a:ext cx="56550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0B0282-D31D-486F-8577-BB881CB81CDA}"/>
              </a:ext>
            </a:extLst>
          </p:cNvPr>
          <p:cNvCxnSpPr>
            <a:cxnSpLocks/>
          </p:cNvCxnSpPr>
          <p:nvPr/>
        </p:nvCxnSpPr>
        <p:spPr>
          <a:xfrm>
            <a:off x="1953087" y="1819922"/>
            <a:ext cx="2388094" cy="30627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B61E0-A399-4717-8A04-E9AFE39043E0}"/>
              </a:ext>
            </a:extLst>
          </p:cNvPr>
          <p:cNvCxnSpPr/>
          <p:nvPr/>
        </p:nvCxnSpPr>
        <p:spPr>
          <a:xfrm>
            <a:off x="1953087" y="1802167"/>
            <a:ext cx="4296793" cy="27698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D6ECA551-7D77-43E6-9842-551174F6DC56}"/>
              </a:ext>
            </a:extLst>
          </p:cNvPr>
          <p:cNvSpPr/>
          <p:nvPr/>
        </p:nvSpPr>
        <p:spPr>
          <a:xfrm rot="5400000">
            <a:off x="1562484" y="954356"/>
            <a:ext cx="3644266" cy="2463541"/>
          </a:xfrm>
          <a:prstGeom prst="arc">
            <a:avLst>
              <a:gd name="adj1" fmla="val 16200000"/>
              <a:gd name="adj2" fmla="val 454889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283C9C-0C95-43C9-A0A0-4FEA5EDC9120}"/>
              </a:ext>
            </a:extLst>
          </p:cNvPr>
          <p:cNvCxnSpPr>
            <a:cxnSpLocks/>
          </p:cNvCxnSpPr>
          <p:nvPr/>
        </p:nvCxnSpPr>
        <p:spPr>
          <a:xfrm>
            <a:off x="3568824" y="2792020"/>
            <a:ext cx="32387" cy="1864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295B63-2B2A-4F0A-8A0C-F0560006216B}"/>
              </a:ext>
            </a:extLst>
          </p:cNvPr>
          <p:cNvCxnSpPr>
            <a:cxnSpLocks/>
          </p:cNvCxnSpPr>
          <p:nvPr/>
        </p:nvCxnSpPr>
        <p:spPr>
          <a:xfrm>
            <a:off x="1953087" y="2858610"/>
            <a:ext cx="16157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5CE72A-C7EA-457E-9AD1-229B4EEFF6E7}"/>
              </a:ext>
            </a:extLst>
          </p:cNvPr>
          <p:cNvCxnSpPr/>
          <p:nvPr/>
        </p:nvCxnSpPr>
        <p:spPr>
          <a:xfrm>
            <a:off x="3151572" y="3344670"/>
            <a:ext cx="0" cy="12273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7E139F-7400-429B-B12D-CD43BD4B1293}"/>
              </a:ext>
            </a:extLst>
          </p:cNvPr>
          <p:cNvCxnSpPr>
            <a:cxnSpLocks/>
          </p:cNvCxnSpPr>
          <p:nvPr/>
        </p:nvCxnSpPr>
        <p:spPr>
          <a:xfrm>
            <a:off x="3982951" y="3813336"/>
            <a:ext cx="0" cy="7675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9E00FB9-2D5D-47E1-A481-BA5F58156912}"/>
              </a:ext>
            </a:extLst>
          </p:cNvPr>
          <p:cNvSpPr/>
          <p:nvPr/>
        </p:nvSpPr>
        <p:spPr>
          <a:xfrm rot="10979108">
            <a:off x="3561143" y="3899673"/>
            <a:ext cx="93801" cy="973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A4FA17-2F1C-4BD1-A4C2-6F5ED03ACE55}"/>
              </a:ext>
            </a:extLst>
          </p:cNvPr>
          <p:cNvSpPr/>
          <p:nvPr/>
        </p:nvSpPr>
        <p:spPr>
          <a:xfrm>
            <a:off x="3947441" y="3724174"/>
            <a:ext cx="71021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ED7D72-C104-40A4-BE3A-290EFB9E1D50}"/>
              </a:ext>
            </a:extLst>
          </p:cNvPr>
          <p:cNvCxnSpPr/>
          <p:nvPr/>
        </p:nvCxnSpPr>
        <p:spPr>
          <a:xfrm>
            <a:off x="2867487" y="4154750"/>
            <a:ext cx="6214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DCB007-44F2-48E2-B48A-335327FCD16A}"/>
              </a:ext>
            </a:extLst>
          </p:cNvPr>
          <p:cNvCxnSpPr>
            <a:cxnSpLocks/>
          </p:cNvCxnSpPr>
          <p:nvPr/>
        </p:nvCxnSpPr>
        <p:spPr>
          <a:xfrm flipH="1">
            <a:off x="3639845" y="4403326"/>
            <a:ext cx="2428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2B1366F-F695-4ECE-AC71-011D339786A9}"/>
              </a:ext>
            </a:extLst>
          </p:cNvPr>
          <p:cNvSpPr txBox="1"/>
          <p:nvPr/>
        </p:nvSpPr>
        <p:spPr>
          <a:xfrm>
            <a:off x="4198716" y="485073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B5F73D-E277-49CC-8B6D-3ACD203CF1AD}"/>
              </a:ext>
            </a:extLst>
          </p:cNvPr>
          <p:cNvSpPr txBox="1"/>
          <p:nvPr/>
        </p:nvSpPr>
        <p:spPr>
          <a:xfrm>
            <a:off x="4452151" y="179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CB57B5-4EA8-454E-8E63-12F1EB3857FB}"/>
              </a:ext>
            </a:extLst>
          </p:cNvPr>
          <p:cNvSpPr txBox="1"/>
          <p:nvPr/>
        </p:nvSpPr>
        <p:spPr>
          <a:xfrm>
            <a:off x="1402970" y="264907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</a:t>
            </a:r>
            <a:r>
              <a:rPr lang="en-IN" baseline="-25000" dirty="0"/>
              <a:t>m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1944C9-3E6D-4B7C-9D40-D7701FE08FE1}"/>
              </a:ext>
            </a:extLst>
          </p:cNvPr>
          <p:cNvSpPr txBox="1"/>
          <p:nvPr/>
        </p:nvSpPr>
        <p:spPr>
          <a:xfrm>
            <a:off x="6126095" y="45133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E66456-74E5-4A1E-8FAC-9B649B9A905A}"/>
              </a:ext>
            </a:extLst>
          </p:cNvPr>
          <p:cNvSpPr txBox="1"/>
          <p:nvPr/>
        </p:nvSpPr>
        <p:spPr>
          <a:xfrm>
            <a:off x="3372508" y="454981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q</a:t>
            </a:r>
            <a:r>
              <a:rPr lang="en-IN" baseline="-25000" dirty="0" err="1"/>
              <a:t>m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C29699-216C-47CA-8236-D30CC5AA678D}"/>
              </a:ext>
            </a:extLst>
          </p:cNvPr>
          <p:cNvSpPr txBox="1"/>
          <p:nvPr/>
        </p:nvSpPr>
        <p:spPr>
          <a:xfrm>
            <a:off x="3489804" y="24271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E0FC5E63-08BE-4A7E-A084-EB3613079D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92469" y="4270162"/>
            <a:ext cx="448112" cy="6214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FB5ED15-1CFA-40D6-9F2B-16435394A919}"/>
              </a:ext>
            </a:extLst>
          </p:cNvPr>
          <p:cNvSpPr txBox="1"/>
          <p:nvPr/>
        </p:nvSpPr>
        <p:spPr>
          <a:xfrm>
            <a:off x="2343144" y="491286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MC &lt; MR</a:t>
            </a:r>
          </a:p>
        </p:txBody>
      </p:sp>
    </p:spTree>
    <p:extLst>
      <p:ext uri="{BB962C8B-B14F-4D97-AF65-F5344CB8AC3E}">
        <p14:creationId xmlns:p14="http://schemas.microsoft.com/office/powerpoint/2010/main" val="329502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Line 7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Rectangle 90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6705600" cy="511175"/>
          </a:xfrm>
        </p:spPr>
        <p:txBody>
          <a:bodyPr/>
          <a:lstStyle/>
          <a:p>
            <a:pPr eaLnBrk="1" hangingPunct="1"/>
            <a:r>
              <a:rPr lang="en-US" altLang="en-US" sz="2000"/>
              <a:t>Average Revenue and Marginal Revenue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733800" y="1371600"/>
            <a:ext cx="487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altLang="en-US" sz="1600" b="1">
                <a:solidFill>
                  <a:schemeClr val="bg2"/>
                </a:solidFill>
              </a:rPr>
              <a:t>●</a:t>
            </a:r>
            <a:r>
              <a:rPr lang="en-US" altLang="en-US" sz="1600" b="1">
                <a:solidFill>
                  <a:srgbClr val="382344"/>
                </a:solidFill>
              </a:rPr>
              <a:t>	</a:t>
            </a:r>
            <a:r>
              <a:rPr lang="en-US" altLang="en-US" b="1">
                <a:solidFill>
                  <a:srgbClr val="382344"/>
                </a:solidFill>
                <a:latin typeface="Arial" panose="020B0604020202020204" pitchFamily="34" charset="0"/>
              </a:rPr>
              <a:t>marginal revenue    </a:t>
            </a:r>
            <a:r>
              <a:rPr lang="en-US" altLang="en-US">
                <a:latin typeface="Arial" panose="020B0604020202020204" pitchFamily="34" charset="0"/>
              </a:rPr>
              <a:t>Change in revenue resulting from a one-unit increase in output.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362201" y="3276600"/>
            <a:ext cx="7743825" cy="3124200"/>
            <a:chOff x="838200" y="2819400"/>
            <a:chExt cx="7744496" cy="3124200"/>
          </a:xfrm>
        </p:grpSpPr>
        <p:pic>
          <p:nvPicPr>
            <p:cNvPr id="9224" name="Picture 22" descr="table10.01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819400"/>
              <a:ext cx="7744496" cy="312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5" name="TextBox 24"/>
            <p:cNvSpPr txBox="1">
              <a:spLocks noChangeArrowheads="1"/>
            </p:cNvSpPr>
            <p:nvPr/>
          </p:nvSpPr>
          <p:spPr bwMode="auto">
            <a:xfrm>
              <a:off x="838200" y="2879725"/>
              <a:ext cx="769686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Palatino" pitchFamily="2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Palatino" pitchFamily="2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Palatino" pitchFamily="2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Palatino" pitchFamily="2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Palatino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pitchFamily="2" charset="0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 1	Total, Marginal, and Average Revenue</a:t>
              </a:r>
            </a:p>
          </p:txBody>
        </p:sp>
        <p:sp>
          <p:nvSpPr>
            <p:cNvPr id="9226" name="TextBox 25"/>
            <p:cNvSpPr txBox="1">
              <a:spLocks noChangeArrowheads="1"/>
            </p:cNvSpPr>
            <p:nvPr/>
          </p:nvSpPr>
          <p:spPr bwMode="auto">
            <a:xfrm>
              <a:off x="838200" y="3276600"/>
              <a:ext cx="7696867" cy="611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465138" algn="ctr"/>
                  <a:tab pos="2060575" algn="ctr"/>
                  <a:tab pos="3657600" algn="ctr"/>
                  <a:tab pos="5254625" algn="ctr"/>
                  <a:tab pos="6865938" algn="ctr"/>
                </a:tabLst>
                <a:defRPr>
                  <a:solidFill>
                    <a:schemeClr val="tx1"/>
                  </a:solidFill>
                  <a:latin typeface="Palatino" pitchFamily="2" charset="0"/>
                </a:defRPr>
              </a:lvl1pPr>
              <a:lvl2pPr marL="742950" indent="-285750" eaLnBrk="0" hangingPunct="0">
                <a:tabLst>
                  <a:tab pos="465138" algn="ctr"/>
                  <a:tab pos="2060575" algn="ctr"/>
                  <a:tab pos="3657600" algn="ctr"/>
                  <a:tab pos="5254625" algn="ctr"/>
                  <a:tab pos="6865938" algn="ctr"/>
                </a:tabLst>
                <a:defRPr>
                  <a:solidFill>
                    <a:schemeClr val="tx1"/>
                  </a:solidFill>
                  <a:latin typeface="Palatino" pitchFamily="2" charset="0"/>
                </a:defRPr>
              </a:lvl2pPr>
              <a:lvl3pPr marL="1143000" indent="-228600" eaLnBrk="0" hangingPunct="0">
                <a:tabLst>
                  <a:tab pos="465138" algn="ctr"/>
                  <a:tab pos="2060575" algn="ctr"/>
                  <a:tab pos="3657600" algn="ctr"/>
                  <a:tab pos="5254625" algn="ctr"/>
                  <a:tab pos="6865938" algn="ctr"/>
                </a:tabLst>
                <a:defRPr>
                  <a:solidFill>
                    <a:schemeClr val="tx1"/>
                  </a:solidFill>
                  <a:latin typeface="Palatino" pitchFamily="2" charset="0"/>
                </a:defRPr>
              </a:lvl3pPr>
              <a:lvl4pPr marL="1600200" indent="-228600" eaLnBrk="0" hangingPunct="0">
                <a:tabLst>
                  <a:tab pos="465138" algn="ctr"/>
                  <a:tab pos="2060575" algn="ctr"/>
                  <a:tab pos="3657600" algn="ctr"/>
                  <a:tab pos="5254625" algn="ctr"/>
                  <a:tab pos="6865938" algn="ctr"/>
                </a:tabLst>
                <a:defRPr>
                  <a:solidFill>
                    <a:schemeClr val="tx1"/>
                  </a:solidFill>
                  <a:latin typeface="Palatino" pitchFamily="2" charset="0"/>
                </a:defRPr>
              </a:lvl4pPr>
              <a:lvl5pPr marL="2057400" indent="-228600" eaLnBrk="0" hangingPunct="0">
                <a:tabLst>
                  <a:tab pos="465138" algn="ctr"/>
                  <a:tab pos="2060575" algn="ctr"/>
                  <a:tab pos="3657600" algn="ctr"/>
                  <a:tab pos="5254625" algn="ctr"/>
                  <a:tab pos="6865938" algn="ctr"/>
                </a:tabLst>
                <a:defRPr>
                  <a:solidFill>
                    <a:schemeClr val="tx1"/>
                  </a:solidFill>
                  <a:latin typeface="Palatino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5138" algn="ctr"/>
                  <a:tab pos="2060575" algn="ctr"/>
                  <a:tab pos="3657600" algn="ctr"/>
                  <a:tab pos="5254625" algn="ctr"/>
                  <a:tab pos="6865938" algn="ctr"/>
                </a:tabLst>
                <a:defRPr>
                  <a:solidFill>
                    <a:schemeClr val="tx1"/>
                  </a:solidFill>
                  <a:latin typeface="Palatino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5138" algn="ctr"/>
                  <a:tab pos="2060575" algn="ctr"/>
                  <a:tab pos="3657600" algn="ctr"/>
                  <a:tab pos="5254625" algn="ctr"/>
                  <a:tab pos="6865938" algn="ctr"/>
                </a:tabLst>
                <a:defRPr>
                  <a:solidFill>
                    <a:schemeClr val="tx1"/>
                  </a:solidFill>
                  <a:latin typeface="Palatino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5138" algn="ctr"/>
                  <a:tab pos="2060575" algn="ctr"/>
                  <a:tab pos="3657600" algn="ctr"/>
                  <a:tab pos="5254625" algn="ctr"/>
                  <a:tab pos="6865938" algn="ctr"/>
                </a:tabLst>
                <a:defRPr>
                  <a:solidFill>
                    <a:schemeClr val="tx1"/>
                  </a:solidFill>
                  <a:latin typeface="Palatino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5138" algn="ctr"/>
                  <a:tab pos="2060575" algn="ctr"/>
                  <a:tab pos="3657600" algn="ctr"/>
                  <a:tab pos="5254625" algn="ctr"/>
                  <a:tab pos="6865938" algn="ctr"/>
                </a:tabLst>
                <a:defRPr>
                  <a:solidFill>
                    <a:schemeClr val="tx1"/>
                  </a:solidFill>
                  <a:latin typeface="Palatino" pitchFamily="2" charset="0"/>
                </a:defRPr>
              </a:lvl9pPr>
            </a:lstStyle>
            <a:p>
              <a:pPr eaLnBrk="1" hangingPunct="1"/>
              <a:r>
                <a:rPr lang="en-US" altLang="en-US" b="1"/>
                <a:t>			</a:t>
              </a:r>
              <a:r>
                <a:rPr lang="en-US" alt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Total	Marginal	Average	</a:t>
              </a:r>
            </a:p>
            <a:p>
              <a:pPr eaLnBrk="1" hangingPunct="1"/>
              <a:r>
                <a:rPr lang="en-US" alt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Price (P)	Quantity (Q)	Revenue (R)	Revenue (MR)	Revenue (AR)</a:t>
              </a:r>
            </a:p>
          </p:txBody>
        </p:sp>
        <p:sp>
          <p:nvSpPr>
            <p:cNvPr id="9227" name="TextBox 26"/>
            <p:cNvSpPr txBox="1">
              <a:spLocks noChangeArrowheads="1"/>
            </p:cNvSpPr>
            <p:nvPr/>
          </p:nvSpPr>
          <p:spPr bwMode="auto">
            <a:xfrm>
              <a:off x="838200" y="3859213"/>
              <a:ext cx="7696867" cy="200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566738" algn="r"/>
                  <a:tab pos="2119313" algn="r"/>
                  <a:tab pos="3832225" algn="r"/>
                  <a:tab pos="5427663" algn="r"/>
                  <a:tab pos="7024688" algn="r"/>
                </a:tabLst>
                <a:defRPr>
                  <a:solidFill>
                    <a:schemeClr val="tx1"/>
                  </a:solidFill>
                  <a:latin typeface="Palatino" pitchFamily="2" charset="0"/>
                </a:defRPr>
              </a:lvl1pPr>
              <a:lvl2pPr marL="742950" indent="-285750" eaLnBrk="0" hangingPunct="0">
                <a:tabLst>
                  <a:tab pos="566738" algn="r"/>
                  <a:tab pos="2119313" algn="r"/>
                  <a:tab pos="3832225" algn="r"/>
                  <a:tab pos="5427663" algn="r"/>
                  <a:tab pos="7024688" algn="r"/>
                </a:tabLst>
                <a:defRPr>
                  <a:solidFill>
                    <a:schemeClr val="tx1"/>
                  </a:solidFill>
                  <a:latin typeface="Palatino" pitchFamily="2" charset="0"/>
                </a:defRPr>
              </a:lvl2pPr>
              <a:lvl3pPr marL="1143000" indent="-228600" eaLnBrk="0" hangingPunct="0">
                <a:tabLst>
                  <a:tab pos="566738" algn="r"/>
                  <a:tab pos="2119313" algn="r"/>
                  <a:tab pos="3832225" algn="r"/>
                  <a:tab pos="5427663" algn="r"/>
                  <a:tab pos="7024688" algn="r"/>
                </a:tabLst>
                <a:defRPr>
                  <a:solidFill>
                    <a:schemeClr val="tx1"/>
                  </a:solidFill>
                  <a:latin typeface="Palatino" pitchFamily="2" charset="0"/>
                </a:defRPr>
              </a:lvl3pPr>
              <a:lvl4pPr marL="1600200" indent="-228600" eaLnBrk="0" hangingPunct="0">
                <a:tabLst>
                  <a:tab pos="566738" algn="r"/>
                  <a:tab pos="2119313" algn="r"/>
                  <a:tab pos="3832225" algn="r"/>
                  <a:tab pos="5427663" algn="r"/>
                  <a:tab pos="7024688" algn="r"/>
                </a:tabLst>
                <a:defRPr>
                  <a:solidFill>
                    <a:schemeClr val="tx1"/>
                  </a:solidFill>
                  <a:latin typeface="Palatino" pitchFamily="2" charset="0"/>
                </a:defRPr>
              </a:lvl4pPr>
              <a:lvl5pPr marL="2057400" indent="-228600" eaLnBrk="0" hangingPunct="0">
                <a:tabLst>
                  <a:tab pos="566738" algn="r"/>
                  <a:tab pos="2119313" algn="r"/>
                  <a:tab pos="3832225" algn="r"/>
                  <a:tab pos="5427663" algn="r"/>
                  <a:tab pos="7024688" algn="r"/>
                </a:tabLst>
                <a:defRPr>
                  <a:solidFill>
                    <a:schemeClr val="tx1"/>
                  </a:solidFill>
                  <a:latin typeface="Palatino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66738" algn="r"/>
                  <a:tab pos="2119313" algn="r"/>
                  <a:tab pos="3832225" algn="r"/>
                  <a:tab pos="5427663" algn="r"/>
                  <a:tab pos="7024688" algn="r"/>
                </a:tabLst>
                <a:defRPr>
                  <a:solidFill>
                    <a:schemeClr val="tx1"/>
                  </a:solidFill>
                  <a:latin typeface="Palatino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66738" algn="r"/>
                  <a:tab pos="2119313" algn="r"/>
                  <a:tab pos="3832225" algn="r"/>
                  <a:tab pos="5427663" algn="r"/>
                  <a:tab pos="7024688" algn="r"/>
                </a:tabLst>
                <a:defRPr>
                  <a:solidFill>
                    <a:schemeClr val="tx1"/>
                  </a:solidFill>
                  <a:latin typeface="Palatino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66738" algn="r"/>
                  <a:tab pos="2119313" algn="r"/>
                  <a:tab pos="3832225" algn="r"/>
                  <a:tab pos="5427663" algn="r"/>
                  <a:tab pos="7024688" algn="r"/>
                </a:tabLst>
                <a:defRPr>
                  <a:solidFill>
                    <a:schemeClr val="tx1"/>
                  </a:solidFill>
                  <a:latin typeface="Palatino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66738" algn="r"/>
                  <a:tab pos="2119313" algn="r"/>
                  <a:tab pos="3832225" algn="r"/>
                  <a:tab pos="5427663" algn="r"/>
                  <a:tab pos="7024688" algn="r"/>
                </a:tabLst>
                <a:defRPr>
                  <a:solidFill>
                    <a:schemeClr val="tx1"/>
                  </a:solidFill>
                  <a:latin typeface="Palatino" pitchFamily="2" charset="0"/>
                </a:defRPr>
              </a:lvl9pPr>
            </a:lstStyle>
            <a:p>
              <a:pPr eaLnBrk="1" hangingPunct="1">
                <a:spcAft>
                  <a:spcPts val="700"/>
                </a:spcAft>
              </a:pPr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	$6	0	$0	---	---</a:t>
              </a:r>
            </a:p>
            <a:p>
              <a:pPr eaLnBrk="1" hangingPunct="1">
                <a:spcAft>
                  <a:spcPts val="700"/>
                </a:spcAft>
              </a:pPr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	5	1	5	$5	$5</a:t>
              </a:r>
            </a:p>
            <a:p>
              <a:pPr eaLnBrk="1" hangingPunct="1">
                <a:spcAft>
                  <a:spcPts val="700"/>
                </a:spcAft>
              </a:pPr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	4	2	8	3	4</a:t>
              </a:r>
            </a:p>
            <a:p>
              <a:pPr eaLnBrk="1" hangingPunct="1">
                <a:spcAft>
                  <a:spcPts val="700"/>
                </a:spcAft>
              </a:pPr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	3	3	9	1	3</a:t>
              </a:r>
            </a:p>
            <a:p>
              <a:pPr eaLnBrk="1" hangingPunct="1">
                <a:spcAft>
                  <a:spcPts val="700"/>
                </a:spcAft>
              </a:pPr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	2	4	8	-1	2</a:t>
              </a:r>
            </a:p>
            <a:p>
              <a:pPr eaLnBrk="1" hangingPunct="1">
                <a:spcAft>
                  <a:spcPts val="700"/>
                </a:spcAft>
              </a:pPr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	1	5	5	-3	1</a:t>
              </a:r>
            </a:p>
          </p:txBody>
        </p:sp>
      </p:grp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362200" y="2286000"/>
            <a:ext cx="7696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>
                <a:latin typeface="Arial" panose="020B0604020202020204" pitchFamily="34" charset="0"/>
              </a:rPr>
              <a:t>To see the relationship among total, average, and marginal revenue, consider a firm facing the following demand curve:</a:t>
            </a:r>
            <a:endParaRPr lang="en-US" altLang="en-US" i="1">
              <a:latin typeface="Arial" panose="020B0604020202020204" pitchFamily="34" charset="0"/>
            </a:endParaRP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5546725" y="2882901"/>
            <a:ext cx="115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latin typeface="Arial" panose="020B0604020202020204" pitchFamily="34" charset="0"/>
              </a:rPr>
              <a:t>P</a:t>
            </a:r>
            <a:r>
              <a:rPr lang="en-US" altLang="en-US">
                <a:latin typeface="Arial" panose="020B0604020202020204" pitchFamily="34" charset="0"/>
              </a:rPr>
              <a:t> = 6 – </a:t>
            </a:r>
            <a:r>
              <a:rPr lang="en-US" altLang="en-US" i="1">
                <a:latin typeface="Arial" panose="020B0604020202020204" pitchFamily="34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25509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5" name="Line 7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57410" name="Picture 2" descr="C:\Documents and Settings\Kyle M. Thiel\Desktop\pindyckDone\ch10\fig10.01\fig10.01_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466850"/>
            <a:ext cx="60579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7411" name="Picture 3" descr="C:\Documents and Settings\Kyle M. Thiel\Desktop\pindyckDone\ch10\fig10.01\fig10.01_0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466850"/>
            <a:ext cx="60579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7412" name="Picture 4" descr="C:\Documents and Settings\Kyle M. Thiel\Desktop\pindyckDone\ch10\fig10.01\fig10.01_0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466850"/>
            <a:ext cx="60579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7413" name="Picture 5" descr="C:\Documents and Settings\Kyle M. Thiel\Desktop\pindyckDone\ch10\fig10.01\fig10.01_05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466850"/>
            <a:ext cx="60579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fig10.01_01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466850"/>
            <a:ext cx="60579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133600" y="2286000"/>
            <a:ext cx="2057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 sz="1400">
                <a:latin typeface="Arial" panose="020B0604020202020204" pitchFamily="34" charset="0"/>
              </a:rPr>
              <a:t>Average and marginal revenue are shown for the demand curve </a:t>
            </a:r>
            <a:br>
              <a:rPr lang="en-US" altLang="en-US" sz="1400">
                <a:latin typeface="Arial" panose="020B0604020202020204" pitchFamily="34" charset="0"/>
              </a:rPr>
            </a:br>
            <a:r>
              <a:rPr lang="en-US" altLang="en-US" sz="1400" i="1">
                <a:latin typeface="Arial" panose="020B0604020202020204" pitchFamily="34" charset="0"/>
              </a:rPr>
              <a:t>P</a:t>
            </a:r>
            <a:r>
              <a:rPr lang="en-US" altLang="en-US" sz="1400">
                <a:latin typeface="Arial" panose="020B0604020202020204" pitchFamily="34" charset="0"/>
              </a:rPr>
              <a:t> = 6 − </a:t>
            </a:r>
            <a:r>
              <a:rPr lang="en-US" altLang="en-US" sz="1400" i="1">
                <a:latin typeface="Arial" panose="020B0604020202020204" pitchFamily="34" charset="0"/>
              </a:rPr>
              <a:t>Q.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2190750" y="1905000"/>
            <a:ext cx="1847850" cy="381000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Arial" panose="020B0604020202020204" pitchFamily="34" charset="0"/>
              </a:rPr>
              <a:t>Average and Marginal Revenue</a:t>
            </a:r>
          </a:p>
        </p:txBody>
      </p:sp>
    </p:spTree>
    <p:extLst>
      <p:ext uri="{BB962C8B-B14F-4D97-AF65-F5344CB8AC3E}">
        <p14:creationId xmlns:p14="http://schemas.microsoft.com/office/powerpoint/2010/main" val="230828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E92EE3EE4CA244BBB4FDC68BC28200" ma:contentTypeVersion="2" ma:contentTypeDescription="Create a new document." ma:contentTypeScope="" ma:versionID="83b82c38b95a3f68b34d6269b50dbfe8">
  <xsd:schema xmlns:xsd="http://www.w3.org/2001/XMLSchema" xmlns:xs="http://www.w3.org/2001/XMLSchema" xmlns:p="http://schemas.microsoft.com/office/2006/metadata/properties" xmlns:ns2="f8cafe66-d628-4cd4-a4db-db73dd5d200c" targetNamespace="http://schemas.microsoft.com/office/2006/metadata/properties" ma:root="true" ma:fieldsID="9ac5fc33f4590c58760fc378694a39d2" ns2:_="">
    <xsd:import namespace="f8cafe66-d628-4cd4-a4db-db73dd5d20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cafe66-d628-4cd4-a4db-db73dd5d20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9AD7B3-4AA1-45CA-88C4-22368B426E91}"/>
</file>

<file path=customXml/itemProps2.xml><?xml version="1.0" encoding="utf-8"?>
<ds:datastoreItem xmlns:ds="http://schemas.openxmlformats.org/officeDocument/2006/customXml" ds:itemID="{05FCB5D4-7697-467C-9E75-ED1D50B4CA29}"/>
</file>

<file path=customXml/itemProps3.xml><?xml version="1.0" encoding="utf-8"?>
<ds:datastoreItem xmlns:ds="http://schemas.openxmlformats.org/officeDocument/2006/customXml" ds:itemID="{A1A1202A-EEBB-4440-8843-E84C9A645FF9}"/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1717</Words>
  <Application>Microsoft Office PowerPoint</Application>
  <PresentationFormat>Widescreen</PresentationFormat>
  <Paragraphs>159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Palatino</vt:lpstr>
      <vt:lpstr>Office Theme</vt:lpstr>
      <vt:lpstr>Equation</vt:lpstr>
      <vt:lpstr>Market Power: Monopoly</vt:lpstr>
      <vt:lpstr>PowerPoint Presentation</vt:lpstr>
      <vt:lpstr>Uniform pricing rule of a monopolist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Profit Maximization </vt:lpstr>
      <vt:lpstr>Monopoly power:  </vt:lpstr>
      <vt:lpstr>Implication: </vt:lpstr>
      <vt:lpstr>PowerPoint Presentation</vt:lpstr>
      <vt:lpstr>PowerPoint Presentation</vt:lpstr>
      <vt:lpstr>Supply curve of a MONOPOLY…Does it exist?        Answer is 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SOCIAL COSTS OF MONOPOLY POWER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Power: Monopoly</dc:title>
  <dc:creator>AA</dc:creator>
  <cp:lastModifiedBy>anwesha</cp:lastModifiedBy>
  <cp:revision>29</cp:revision>
  <dcterms:created xsi:type="dcterms:W3CDTF">2018-12-21T15:58:47Z</dcterms:created>
  <dcterms:modified xsi:type="dcterms:W3CDTF">2022-01-22T18:22:41Z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0x010100EBE92EE3EE4CA244BBB4FDC68BC28200</vt:lpwstr>
  </property>
</Properties>
</file>