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93" r:id="rId5"/>
    <p:sldId id="264" r:id="rId6"/>
    <p:sldId id="265" r:id="rId7"/>
    <p:sldId id="289" r:id="rId8"/>
    <p:sldId id="294" r:id="rId9"/>
    <p:sldId id="263" r:id="rId10"/>
    <p:sldId id="266" r:id="rId11"/>
    <p:sldId id="257" r:id="rId12"/>
    <p:sldId id="267" r:id="rId13"/>
    <p:sldId id="268" r:id="rId14"/>
    <p:sldId id="292" r:id="rId15"/>
    <p:sldId id="271" r:id="rId16"/>
    <p:sldId id="272" r:id="rId17"/>
    <p:sldId id="274" r:id="rId18"/>
    <p:sldId id="277" r:id="rId19"/>
    <p:sldId id="278" r:id="rId20"/>
    <p:sldId id="279" r:id="rId21"/>
    <p:sldId id="295" r:id="rId22"/>
    <p:sldId id="280" r:id="rId23"/>
    <p:sldId id="281" r:id="rId24"/>
    <p:sldId id="282" r:id="rId25"/>
    <p:sldId id="291" r:id="rId26"/>
    <p:sldId id="286" r:id="rId27"/>
    <p:sldId id="287" r:id="rId28"/>
    <p:sldId id="288" r:id="rId29"/>
    <p:sldId id="297"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8BFE4D-4C85-4679-816B-1DC2CDD5F54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28512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BFE4D-4C85-4679-816B-1DC2CDD5F54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306604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BFE4D-4C85-4679-816B-1DC2CDD5F54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30646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1"/>
            <a:ext cx="9855200" cy="487363"/>
          </a:xfrm>
        </p:spPr>
        <p:txBody>
          <a:bodyPr/>
          <a:lstStyle/>
          <a:p>
            <a:r>
              <a:rPr lang="en-US"/>
              <a:t>Click to edit Master title style</a:t>
            </a:r>
          </a:p>
        </p:txBody>
      </p:sp>
      <p:sp>
        <p:nvSpPr>
          <p:cNvPr id="3" name="Text Placeholder 2"/>
          <p:cNvSpPr>
            <a:spLocks noGrp="1"/>
          </p:cNvSpPr>
          <p:nvPr>
            <p:ph type="body" sz="half" idx="1"/>
          </p:nvPr>
        </p:nvSpPr>
        <p:spPr>
          <a:xfrm>
            <a:off x="609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241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BFE4D-4C85-4679-816B-1DC2CDD5F54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80659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BFE4D-4C85-4679-816B-1DC2CDD5F54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95117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8BFE4D-4C85-4679-816B-1DC2CDD5F54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357820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8BFE4D-4C85-4679-816B-1DC2CDD5F547}"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365467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8BFE4D-4C85-4679-816B-1DC2CDD5F547}"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273265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FE4D-4C85-4679-816B-1DC2CDD5F547}"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275776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8BFE4D-4C85-4679-816B-1DC2CDD5F54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148178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8BFE4D-4C85-4679-816B-1DC2CDD5F54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B33F0-94A4-40A3-947B-46999ABD52DA}" type="slidenum">
              <a:rPr lang="en-IN" smtClean="0"/>
              <a:t>‹#›</a:t>
            </a:fld>
            <a:endParaRPr lang="en-IN"/>
          </a:p>
        </p:txBody>
      </p:sp>
    </p:spTree>
    <p:extLst>
      <p:ext uri="{BB962C8B-B14F-4D97-AF65-F5344CB8AC3E}">
        <p14:creationId xmlns:p14="http://schemas.microsoft.com/office/powerpoint/2010/main" val="381625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BFE4D-4C85-4679-816B-1DC2CDD5F547}" type="datetimeFigureOut">
              <a:rPr lang="en-IN" smtClean="0"/>
              <a:t>03-01-2022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B33F0-94A4-40A3-947B-46999ABD52DA}" type="slidenum">
              <a:rPr lang="en-IN" smtClean="0"/>
              <a:t>‹#›</a:t>
            </a:fld>
            <a:endParaRPr lang="en-IN"/>
          </a:p>
        </p:txBody>
      </p:sp>
    </p:spTree>
    <p:extLst>
      <p:ext uri="{BB962C8B-B14F-4D97-AF65-F5344CB8AC3E}">
        <p14:creationId xmlns:p14="http://schemas.microsoft.com/office/powerpoint/2010/main" val="99758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png"/><Relationship Id="rId16"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1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image" Target="../media/image93.png"/><Relationship Id="rId1" Type="http://schemas.openxmlformats.org/officeDocument/2006/relationships/slideLayout" Target="../slideLayouts/slideLayout1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66.png"/><Relationship Id="rId1" Type="http://schemas.openxmlformats.org/officeDocument/2006/relationships/slideLayout" Target="../slideLayouts/slideLayout1.xml"/><Relationship Id="rId5" Type="http://schemas.openxmlformats.org/officeDocument/2006/relationships/image" Target="../media/image410.png"/><Relationship Id="rId4" Type="http://schemas.openxmlformats.org/officeDocument/2006/relationships/image" Target="../media/image3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slideLayout" Target="../slideLayouts/slideLayout12.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2.xml"/><Relationship Id="rId5" Type="http://schemas.openxmlformats.org/officeDocument/2006/relationships/image" Target="../media/image121.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2" Type="http://schemas.openxmlformats.org/officeDocument/2006/relationships/image" Target="../media/image122.png"/><Relationship Id="rId1" Type="http://schemas.openxmlformats.org/officeDocument/2006/relationships/slideLayout" Target="../slideLayouts/slideLayout12.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27.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135.png"/><Relationship Id="rId1" Type="http://schemas.openxmlformats.org/officeDocument/2006/relationships/slideLayout" Target="../slideLayouts/slideLayout12.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5" Type="http://schemas.openxmlformats.org/officeDocument/2006/relationships/image" Target="../media/image14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47.png"/></Relationships>
</file>

<file path=ppt/slides/_rels/slide28.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60.png"/><Relationship Id="rId18" Type="http://schemas.openxmlformats.org/officeDocument/2006/relationships/image" Target="../media/image165.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59.png"/><Relationship Id="rId17" Type="http://schemas.openxmlformats.org/officeDocument/2006/relationships/image" Target="../media/image164.png"/><Relationship Id="rId2" Type="http://schemas.openxmlformats.org/officeDocument/2006/relationships/image" Target="../media/image149.png"/><Relationship Id="rId16" Type="http://schemas.openxmlformats.org/officeDocument/2006/relationships/image" Target="../media/image163.png"/><Relationship Id="rId1" Type="http://schemas.openxmlformats.org/officeDocument/2006/relationships/slideLayout" Target="../slideLayouts/slideLayout1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5" Type="http://schemas.openxmlformats.org/officeDocument/2006/relationships/image" Target="../media/image162.png"/><Relationship Id="rId10" Type="http://schemas.openxmlformats.org/officeDocument/2006/relationships/image" Target="../media/image157.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Perfect Competition</a:t>
            </a:r>
          </a:p>
        </p:txBody>
      </p:sp>
      <p:sp>
        <p:nvSpPr>
          <p:cNvPr id="4" name="Subtitle 2"/>
          <p:cNvSpPr>
            <a:spLocks noGrp="1"/>
          </p:cNvSpPr>
          <p:nvPr>
            <p:ph type="subTitle" idx="1"/>
          </p:nvPr>
        </p:nvSpPr>
        <p:spPr>
          <a:xfrm>
            <a:off x="1187116" y="3602038"/>
            <a:ext cx="9144000" cy="1655762"/>
          </a:xfrm>
        </p:spPr>
        <p:txBody>
          <a:bodyPr/>
          <a:lstStyle/>
          <a:p>
            <a:r>
              <a:rPr lang="en-IN" dirty="0"/>
              <a:t>Ref.     </a:t>
            </a:r>
            <a:r>
              <a:rPr lang="en-IN" dirty="0" err="1"/>
              <a:t>Pindyck</a:t>
            </a:r>
            <a:r>
              <a:rPr lang="en-IN" dirty="0"/>
              <a:t> &amp; </a:t>
            </a:r>
            <a:r>
              <a:rPr lang="en-IN" dirty="0" err="1"/>
              <a:t>Rubinfeld</a:t>
            </a:r>
            <a:endParaRPr lang="en-IN" dirty="0"/>
          </a:p>
          <a:p>
            <a:r>
              <a:rPr lang="en-IN" dirty="0"/>
              <a:t>	Henderson &amp; </a:t>
            </a:r>
            <a:r>
              <a:rPr lang="en-IN" dirty="0" err="1"/>
              <a:t>Quandt</a:t>
            </a:r>
            <a:endParaRPr lang="en-IN" dirty="0"/>
          </a:p>
        </p:txBody>
      </p:sp>
    </p:spTree>
    <p:extLst>
      <p:ext uri="{BB962C8B-B14F-4D97-AF65-F5344CB8AC3E}">
        <p14:creationId xmlns:p14="http://schemas.microsoft.com/office/powerpoint/2010/main" val="312628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SHORT RUN</a:t>
            </a:r>
          </a:p>
        </p:txBody>
      </p:sp>
      <p:sp>
        <p:nvSpPr>
          <p:cNvPr id="13321"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10668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Short-Run Profit Maximization by a Competitive Firm</a:t>
            </a:r>
          </a:p>
        </p:txBody>
      </p:sp>
      <p:sp>
        <p:nvSpPr>
          <p:cNvPr id="8" name="TextBox 7"/>
          <p:cNvSpPr txBox="1"/>
          <p:nvPr/>
        </p:nvSpPr>
        <p:spPr>
          <a:xfrm>
            <a:off x="3657600" y="1895476"/>
            <a:ext cx="4267200" cy="923925"/>
          </a:xfrm>
          <a:prstGeom prst="rect">
            <a:avLst/>
          </a:prstGeom>
          <a:noFill/>
        </p:spPr>
        <p:txBody>
          <a:bodyPr>
            <a:spAutoFit/>
          </a:bodyPr>
          <a:lstStyle/>
          <a:p>
            <a:pPr algn="l">
              <a:defRPr/>
            </a:pPr>
            <a:r>
              <a:rPr lang="en-US" i="1" dirty="0">
                <a:latin typeface="+mj-lt"/>
              </a:rPr>
              <a:t>Marginal revenue equals marginal cost at a point at which the marginal cost curve is rising.</a:t>
            </a:r>
            <a:endParaRPr lang="en-US" dirty="0">
              <a:latin typeface="+mj-lt"/>
            </a:endParaRPr>
          </a:p>
        </p:txBody>
      </p:sp>
      <p:sp>
        <p:nvSpPr>
          <p:cNvPr id="9" name="TextBox 8"/>
          <p:cNvSpPr txBox="1"/>
          <p:nvPr/>
        </p:nvSpPr>
        <p:spPr>
          <a:xfrm>
            <a:off x="3733800" y="3352800"/>
            <a:ext cx="4191000" cy="1200150"/>
          </a:xfrm>
          <a:prstGeom prst="rect">
            <a:avLst/>
          </a:prstGeom>
          <a:noFill/>
          <a:ln>
            <a:solidFill>
              <a:srgbClr val="FF9933"/>
            </a:solidFill>
          </a:ln>
        </p:spPr>
        <p:txBody>
          <a:bodyPr>
            <a:spAutoFit/>
          </a:bodyPr>
          <a:lstStyle/>
          <a:p>
            <a:pPr algn="l">
              <a:defRPr/>
            </a:pPr>
            <a:r>
              <a:rPr lang="en-US" b="1" dirty="0">
                <a:latin typeface="+mj-lt"/>
              </a:rPr>
              <a:t>Output Rule: </a:t>
            </a:r>
            <a:r>
              <a:rPr lang="en-US" dirty="0">
                <a:latin typeface="+mj-lt"/>
              </a:rPr>
              <a:t>If a firm is producing any output, it should produce at the level at which marginal revenue equals marginal cost.</a:t>
            </a:r>
          </a:p>
        </p:txBody>
      </p:sp>
    </p:spTree>
    <p:extLst>
      <p:ext uri="{BB962C8B-B14F-4D97-AF65-F5344CB8AC3E}">
        <p14:creationId xmlns:p14="http://schemas.microsoft.com/office/powerpoint/2010/main" val="404434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8F7CEE1-77BD-4419-8627-E0C1A5215320}"/>
              </a:ext>
            </a:extLst>
          </p:cNvPr>
          <p:cNvGrpSpPr/>
          <p:nvPr/>
        </p:nvGrpSpPr>
        <p:grpSpPr>
          <a:xfrm>
            <a:off x="2423603" y="-1205871"/>
            <a:ext cx="6889069" cy="6722971"/>
            <a:chOff x="2361460" y="-1596489"/>
            <a:chExt cx="6889069" cy="6722971"/>
          </a:xfrm>
        </p:grpSpPr>
        <p:sp>
          <p:nvSpPr>
            <p:cNvPr id="26" name="TextBox 25">
              <a:extLst>
                <a:ext uri="{FF2B5EF4-FFF2-40B4-BE49-F238E27FC236}">
                  <a16:creationId xmlns:a16="http://schemas.microsoft.com/office/drawing/2014/main" id="{B0C3AEBB-19A0-475C-A88B-61937089AA05}"/>
                </a:ext>
              </a:extLst>
            </p:cNvPr>
            <p:cNvSpPr txBox="1"/>
            <p:nvPr/>
          </p:nvSpPr>
          <p:spPr>
            <a:xfrm>
              <a:off x="3290687" y="827389"/>
              <a:ext cx="550361" cy="369332"/>
            </a:xfrm>
            <a:prstGeom prst="rect">
              <a:avLst/>
            </a:prstGeom>
            <a:noFill/>
          </p:spPr>
          <p:txBody>
            <a:bodyPr wrap="square" rtlCol="0">
              <a:spAutoFit/>
            </a:bodyPr>
            <a:lstStyle/>
            <a:p>
              <a:r>
                <a:rPr lang="en-IN" dirty="0"/>
                <a:t>MC</a:t>
              </a:r>
            </a:p>
          </p:txBody>
        </p:sp>
        <p:grpSp>
          <p:nvGrpSpPr>
            <p:cNvPr id="3" name="Group 2">
              <a:extLst>
                <a:ext uri="{FF2B5EF4-FFF2-40B4-BE49-F238E27FC236}">
                  <a16:creationId xmlns:a16="http://schemas.microsoft.com/office/drawing/2014/main" id="{C98CFD9E-AC9F-42F2-B711-A56A34222028}"/>
                </a:ext>
              </a:extLst>
            </p:cNvPr>
            <p:cNvGrpSpPr/>
            <p:nvPr/>
          </p:nvGrpSpPr>
          <p:grpSpPr>
            <a:xfrm>
              <a:off x="2361460" y="-1596489"/>
              <a:ext cx="6889069" cy="6722971"/>
              <a:chOff x="2343705" y="-1694143"/>
              <a:chExt cx="6889069" cy="6722971"/>
            </a:xfrm>
          </p:grpSpPr>
          <p:cxnSp>
            <p:nvCxnSpPr>
              <p:cNvPr id="25" name="Straight Arrow Connector 24">
                <a:extLst>
                  <a:ext uri="{FF2B5EF4-FFF2-40B4-BE49-F238E27FC236}">
                    <a16:creationId xmlns:a16="http://schemas.microsoft.com/office/drawing/2014/main" id="{41BC880A-A7DE-4648-873E-B546BDFC4C61}"/>
                  </a:ext>
                </a:extLst>
              </p:cNvPr>
              <p:cNvCxnSpPr/>
              <p:nvPr/>
            </p:nvCxnSpPr>
            <p:spPr>
              <a:xfrm>
                <a:off x="3817399" y="701336"/>
                <a:ext cx="0" cy="3107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EF7E426-11AE-4554-9C53-DA94B1E3878D}"/>
                  </a:ext>
                </a:extLst>
              </p:cNvPr>
              <p:cNvCxnSpPr>
                <a:cxnSpLocks/>
              </p:cNvCxnSpPr>
              <p:nvPr/>
            </p:nvCxnSpPr>
            <p:spPr>
              <a:xfrm flipV="1">
                <a:off x="6752913" y="701336"/>
                <a:ext cx="0" cy="3225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D33E1E02-0629-499D-B424-4C2C05D104B6}"/>
                  </a:ext>
                </a:extLst>
              </p:cNvPr>
              <p:cNvGrpSpPr/>
              <p:nvPr/>
            </p:nvGrpSpPr>
            <p:grpSpPr>
              <a:xfrm>
                <a:off x="2343705" y="-1694143"/>
                <a:ext cx="6889069" cy="6722971"/>
                <a:chOff x="2343705" y="-1694143"/>
                <a:chExt cx="6889069" cy="6722971"/>
              </a:xfrm>
            </p:grpSpPr>
            <p:cxnSp>
              <p:nvCxnSpPr>
                <p:cNvPr id="5" name="Straight Arrow Connector 4">
                  <a:extLst>
                    <a:ext uri="{FF2B5EF4-FFF2-40B4-BE49-F238E27FC236}">
                      <a16:creationId xmlns:a16="http://schemas.microsoft.com/office/drawing/2014/main" id="{9497D0FE-DB5F-48BA-97B0-A342E3E945E4}"/>
                    </a:ext>
                  </a:extLst>
                </p:cNvPr>
                <p:cNvCxnSpPr>
                  <a:cxnSpLocks/>
                </p:cNvCxnSpPr>
                <p:nvPr/>
              </p:nvCxnSpPr>
              <p:spPr>
                <a:xfrm flipV="1">
                  <a:off x="3080551" y="435006"/>
                  <a:ext cx="0" cy="45542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943D695A-1E8B-4F0F-A03A-94181128AAC9}"/>
                    </a:ext>
                  </a:extLst>
                </p:cNvPr>
                <p:cNvCxnSpPr>
                  <a:cxnSpLocks/>
                </p:cNvCxnSpPr>
                <p:nvPr/>
              </p:nvCxnSpPr>
              <p:spPr>
                <a:xfrm>
                  <a:off x="2343705" y="4731798"/>
                  <a:ext cx="64718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Arc 10">
                  <a:extLst>
                    <a:ext uri="{FF2B5EF4-FFF2-40B4-BE49-F238E27FC236}">
                      <a16:creationId xmlns:a16="http://schemas.microsoft.com/office/drawing/2014/main" id="{B6A493C0-962D-492D-95C4-C62871C3F6CF}"/>
                    </a:ext>
                  </a:extLst>
                </p:cNvPr>
                <p:cNvSpPr/>
                <p:nvPr/>
              </p:nvSpPr>
              <p:spPr>
                <a:xfrm rot="5400000">
                  <a:off x="2743200" y="-898117"/>
                  <a:ext cx="4628213" cy="3036161"/>
                </a:xfrm>
                <a:prstGeom prst="arc">
                  <a:avLst>
                    <a:gd name="adj1" fmla="val 17568515"/>
                    <a:gd name="adj2" fmla="val 412075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A1F2A846-4270-4444-B78A-63DA59327353}"/>
                    </a:ext>
                  </a:extLst>
                </p:cNvPr>
                <p:cNvCxnSpPr>
                  <a:cxnSpLocks/>
                </p:cNvCxnSpPr>
                <p:nvPr/>
              </p:nvCxnSpPr>
              <p:spPr>
                <a:xfrm flipV="1">
                  <a:off x="3080551" y="2219418"/>
                  <a:ext cx="446546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9EF19552-BF5A-49F2-826E-76ABB9762B31}"/>
                    </a:ext>
                  </a:extLst>
                </p:cNvPr>
                <p:cNvCxnSpPr/>
                <p:nvPr/>
              </p:nvCxnSpPr>
              <p:spPr>
                <a:xfrm>
                  <a:off x="3959441" y="2228295"/>
                  <a:ext cx="0" cy="25035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07297AC-A5B8-4E60-8788-80BE2EF9E45A}"/>
                    </a:ext>
                  </a:extLst>
                </p:cNvPr>
                <p:cNvCxnSpPr/>
                <p:nvPr/>
              </p:nvCxnSpPr>
              <p:spPr>
                <a:xfrm>
                  <a:off x="4216894" y="2219418"/>
                  <a:ext cx="0" cy="25123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D0ECB47-1D4E-436D-AB1F-11860E193E6B}"/>
                    </a:ext>
                  </a:extLst>
                </p:cNvPr>
                <p:cNvCxnSpPr/>
                <p:nvPr/>
              </p:nvCxnSpPr>
              <p:spPr>
                <a:xfrm>
                  <a:off x="3712346" y="2219418"/>
                  <a:ext cx="0" cy="25123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80E5070-B65B-44AB-8C64-E832E093E8AF}"/>
                    </a:ext>
                  </a:extLst>
                </p:cNvPr>
                <p:cNvCxnSpPr/>
                <p:nvPr/>
              </p:nvCxnSpPr>
              <p:spPr>
                <a:xfrm>
                  <a:off x="6375647" y="2219418"/>
                  <a:ext cx="0" cy="251238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B6BF6E3-78DC-47BD-AA60-7120993425D5}"/>
                    </a:ext>
                  </a:extLst>
                </p:cNvPr>
                <p:cNvCxnSpPr/>
                <p:nvPr/>
              </p:nvCxnSpPr>
              <p:spPr>
                <a:xfrm>
                  <a:off x="5871099" y="2219418"/>
                  <a:ext cx="0" cy="25123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E3A7E27-5010-47D0-8C98-439181A7F751}"/>
                    </a:ext>
                  </a:extLst>
                </p:cNvPr>
                <p:cNvCxnSpPr/>
                <p:nvPr/>
              </p:nvCxnSpPr>
              <p:spPr>
                <a:xfrm>
                  <a:off x="6180339" y="2228295"/>
                  <a:ext cx="0" cy="25035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9859F80F-B9DE-4A52-BF22-AA57B3E73CFE}"/>
                    </a:ext>
                  </a:extLst>
                </p:cNvPr>
                <p:cNvSpPr txBox="1"/>
                <p:nvPr/>
              </p:nvSpPr>
              <p:spPr>
                <a:xfrm>
                  <a:off x="6226220" y="813164"/>
                  <a:ext cx="550361" cy="369332"/>
                </a:xfrm>
                <a:prstGeom prst="rect">
                  <a:avLst/>
                </a:prstGeom>
                <a:noFill/>
              </p:spPr>
              <p:txBody>
                <a:bodyPr wrap="square" rtlCol="0">
                  <a:spAutoFit/>
                </a:bodyPr>
                <a:lstStyle/>
                <a:p>
                  <a:r>
                    <a:rPr lang="en-IN" dirty="0"/>
                    <a:t>MC</a:t>
                  </a:r>
                </a:p>
              </p:txBody>
            </p:sp>
            <p:sp>
              <p:nvSpPr>
                <p:cNvPr id="31" name="TextBox 30">
                  <a:extLst>
                    <a:ext uri="{FF2B5EF4-FFF2-40B4-BE49-F238E27FC236}">
                      <a16:creationId xmlns:a16="http://schemas.microsoft.com/office/drawing/2014/main" id="{B90BB06A-C088-42DF-9464-E446483DB64B}"/>
                    </a:ext>
                  </a:extLst>
                </p:cNvPr>
                <p:cNvSpPr txBox="1"/>
                <p:nvPr/>
              </p:nvSpPr>
              <p:spPr>
                <a:xfrm>
                  <a:off x="6454027" y="1320101"/>
                  <a:ext cx="793080" cy="369332"/>
                </a:xfrm>
                <a:prstGeom prst="rect">
                  <a:avLst/>
                </a:prstGeom>
                <a:noFill/>
              </p:spPr>
              <p:txBody>
                <a:bodyPr wrap="square" rtlCol="0">
                  <a:spAutoFit/>
                </a:bodyPr>
                <a:lstStyle/>
                <a:p>
                  <a:r>
                    <a:rPr lang="en-IN" dirty="0"/>
                    <a:t>SMC</a:t>
                  </a:r>
                </a:p>
              </p:txBody>
            </p:sp>
            <p:sp>
              <p:nvSpPr>
                <p:cNvPr id="32" name="TextBox 31">
                  <a:extLst>
                    <a:ext uri="{FF2B5EF4-FFF2-40B4-BE49-F238E27FC236}">
                      <a16:creationId xmlns:a16="http://schemas.microsoft.com/office/drawing/2014/main" id="{459463C7-39D4-4956-A516-EDF9BDE5EB1C}"/>
                    </a:ext>
                  </a:extLst>
                </p:cNvPr>
                <p:cNvSpPr txBox="1"/>
                <p:nvPr/>
              </p:nvSpPr>
              <p:spPr>
                <a:xfrm>
                  <a:off x="7581527" y="1997477"/>
                  <a:ext cx="1651247" cy="369332"/>
                </a:xfrm>
                <a:prstGeom prst="rect">
                  <a:avLst/>
                </a:prstGeom>
                <a:noFill/>
              </p:spPr>
              <p:txBody>
                <a:bodyPr wrap="square" rtlCol="0">
                  <a:spAutoFit/>
                </a:bodyPr>
                <a:lstStyle/>
                <a:p>
                  <a:r>
                    <a:rPr lang="en-IN" dirty="0"/>
                    <a:t>p = AR = MR</a:t>
                  </a:r>
                </a:p>
              </p:txBody>
            </p:sp>
            <p:sp>
              <p:nvSpPr>
                <p:cNvPr id="33" name="TextBox 32">
                  <a:extLst>
                    <a:ext uri="{FF2B5EF4-FFF2-40B4-BE49-F238E27FC236}">
                      <a16:creationId xmlns:a16="http://schemas.microsoft.com/office/drawing/2014/main" id="{22DDD8BE-AD1A-4308-B40F-9C910953CB25}"/>
                    </a:ext>
                  </a:extLst>
                </p:cNvPr>
                <p:cNvSpPr txBox="1"/>
                <p:nvPr/>
              </p:nvSpPr>
              <p:spPr>
                <a:xfrm>
                  <a:off x="2774057" y="241754"/>
                  <a:ext cx="306494" cy="369332"/>
                </a:xfrm>
                <a:prstGeom prst="rect">
                  <a:avLst/>
                </a:prstGeom>
                <a:noFill/>
              </p:spPr>
              <p:txBody>
                <a:bodyPr wrap="none" rtlCol="0">
                  <a:spAutoFit/>
                </a:bodyPr>
                <a:lstStyle/>
                <a:p>
                  <a:r>
                    <a:rPr lang="en-IN" dirty="0"/>
                    <a:t>p</a:t>
                  </a:r>
                </a:p>
              </p:txBody>
            </p:sp>
            <p:sp>
              <p:nvSpPr>
                <p:cNvPr id="34" name="TextBox 33">
                  <a:extLst>
                    <a:ext uri="{FF2B5EF4-FFF2-40B4-BE49-F238E27FC236}">
                      <a16:creationId xmlns:a16="http://schemas.microsoft.com/office/drawing/2014/main" id="{02E40E90-7CAC-4AB9-9A8B-11744A5A92B6}"/>
                    </a:ext>
                  </a:extLst>
                </p:cNvPr>
                <p:cNvSpPr txBox="1"/>
                <p:nvPr/>
              </p:nvSpPr>
              <p:spPr>
                <a:xfrm>
                  <a:off x="8835398" y="4547132"/>
                  <a:ext cx="306494" cy="369332"/>
                </a:xfrm>
                <a:prstGeom prst="rect">
                  <a:avLst/>
                </a:prstGeom>
                <a:noFill/>
              </p:spPr>
              <p:txBody>
                <a:bodyPr wrap="none" rtlCol="0">
                  <a:spAutoFit/>
                </a:bodyPr>
                <a:lstStyle/>
                <a:p>
                  <a:r>
                    <a:rPr lang="en-IN" dirty="0"/>
                    <a:t>q</a:t>
                  </a:r>
                </a:p>
              </p:txBody>
            </p:sp>
            <p:sp>
              <p:nvSpPr>
                <p:cNvPr id="35" name="TextBox 34">
                  <a:extLst>
                    <a:ext uri="{FF2B5EF4-FFF2-40B4-BE49-F238E27FC236}">
                      <a16:creationId xmlns:a16="http://schemas.microsoft.com/office/drawing/2014/main" id="{A6A66684-2536-4CAE-B575-94DEB39B1335}"/>
                    </a:ext>
                  </a:extLst>
                </p:cNvPr>
                <p:cNvSpPr txBox="1"/>
                <p:nvPr/>
              </p:nvSpPr>
              <p:spPr>
                <a:xfrm>
                  <a:off x="3804093" y="4640154"/>
                  <a:ext cx="434985" cy="375552"/>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q</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2F30DB1D-F336-48A6-A54D-7109FE4B626B}"/>
                    </a:ext>
                  </a:extLst>
                </p:cNvPr>
                <p:cNvSpPr txBox="1"/>
                <p:nvPr/>
              </p:nvSpPr>
              <p:spPr>
                <a:xfrm>
                  <a:off x="5999484" y="4638582"/>
                  <a:ext cx="385042" cy="375552"/>
                </a:xfrm>
                <a:prstGeom prst="rect">
                  <a:avLst/>
                </a:prstGeom>
                <a:noFill/>
              </p:spPr>
              <p:txBody>
                <a:bodyPr wrap="non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q</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6DB9ABA1-E087-49DF-936C-B0C13A6A5896}"/>
                    </a:ext>
                  </a:extLst>
                </p:cNvPr>
                <p:cNvCxnSpPr/>
                <p:nvPr/>
              </p:nvCxnSpPr>
              <p:spPr>
                <a:xfrm>
                  <a:off x="5579615" y="3429000"/>
                  <a:ext cx="516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AF1674-BBF3-44B2-ABAB-9AFD688BD313}"/>
                    </a:ext>
                  </a:extLst>
                </p:cNvPr>
                <p:cNvCxnSpPr>
                  <a:cxnSpLocks/>
                </p:cNvCxnSpPr>
                <p:nvPr/>
              </p:nvCxnSpPr>
              <p:spPr>
                <a:xfrm flipH="1">
                  <a:off x="6227673" y="3429000"/>
                  <a:ext cx="452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ED268DA-E6FA-4DD7-948E-0A4F0D53F455}"/>
                    </a:ext>
                  </a:extLst>
                </p:cNvPr>
                <p:cNvCxnSpPr/>
                <p:nvPr/>
              </p:nvCxnSpPr>
              <p:spPr>
                <a:xfrm>
                  <a:off x="4021585" y="3406066"/>
                  <a:ext cx="516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B45AC0E-8DBE-4646-86A7-164E8E6F7CAF}"/>
                    </a:ext>
                  </a:extLst>
                </p:cNvPr>
                <p:cNvCxnSpPr/>
                <p:nvPr/>
              </p:nvCxnSpPr>
              <p:spPr>
                <a:xfrm flipH="1">
                  <a:off x="3444536" y="3406066"/>
                  <a:ext cx="443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0A23F6BC-CD52-465B-B5AA-87B46DC23B44}"/>
                    </a:ext>
                  </a:extLst>
                </p:cNvPr>
                <p:cNvSpPr txBox="1"/>
                <p:nvPr/>
              </p:nvSpPr>
              <p:spPr>
                <a:xfrm>
                  <a:off x="5713125" y="4659496"/>
                  <a:ext cx="357790" cy="369332"/>
                </a:xfrm>
                <a:prstGeom prst="rect">
                  <a:avLst/>
                </a:prstGeom>
                <a:noFill/>
              </p:spPr>
              <p:txBody>
                <a:bodyPr wrap="none" rtlCol="0">
                  <a:spAutoFit/>
                </a:bodyPr>
                <a:lstStyle/>
                <a:p>
                  <a:r>
                    <a:rPr lang="en-IN" dirty="0"/>
                    <a:t>q'</a:t>
                  </a:r>
                </a:p>
              </p:txBody>
            </p:sp>
            <p:sp>
              <p:nvSpPr>
                <p:cNvPr id="46" name="TextBox 45">
                  <a:extLst>
                    <a:ext uri="{FF2B5EF4-FFF2-40B4-BE49-F238E27FC236}">
                      <a16:creationId xmlns:a16="http://schemas.microsoft.com/office/drawing/2014/main" id="{78750FA4-6740-4F03-BC69-94A48F31DA7C}"/>
                    </a:ext>
                  </a:extLst>
                </p:cNvPr>
                <p:cNvSpPr txBox="1"/>
                <p:nvPr/>
              </p:nvSpPr>
              <p:spPr>
                <a:xfrm>
                  <a:off x="6245219" y="4659496"/>
                  <a:ext cx="421910" cy="369332"/>
                </a:xfrm>
                <a:prstGeom prst="rect">
                  <a:avLst/>
                </a:prstGeom>
                <a:noFill/>
              </p:spPr>
              <p:txBody>
                <a:bodyPr wrap="none" rtlCol="0">
                  <a:spAutoFit/>
                </a:bodyPr>
                <a:lstStyle/>
                <a:p>
                  <a:r>
                    <a:rPr lang="en-IN" dirty="0"/>
                    <a:t>q‘’</a:t>
                  </a:r>
                </a:p>
              </p:txBody>
            </p:sp>
          </p:grpSp>
        </p:grpSp>
      </p:grpSp>
      <p:sp>
        <p:nvSpPr>
          <p:cNvPr id="6" name="TextBox 5">
            <a:extLst>
              <a:ext uri="{FF2B5EF4-FFF2-40B4-BE49-F238E27FC236}">
                <a16:creationId xmlns:a16="http://schemas.microsoft.com/office/drawing/2014/main" id="{1077EA5E-82FA-4767-BBF5-AFC846488A6A}"/>
              </a:ext>
            </a:extLst>
          </p:cNvPr>
          <p:cNvSpPr txBox="1"/>
          <p:nvPr/>
        </p:nvSpPr>
        <p:spPr>
          <a:xfrm>
            <a:off x="3937000" y="296333"/>
            <a:ext cx="3056463" cy="369332"/>
          </a:xfrm>
          <a:prstGeom prst="rect">
            <a:avLst/>
          </a:prstGeom>
          <a:noFill/>
        </p:spPr>
        <p:txBody>
          <a:bodyPr wrap="square" rtlCol="0">
            <a:spAutoFit/>
          </a:bodyPr>
          <a:lstStyle/>
          <a:p>
            <a:r>
              <a:rPr lang="en-IN" b="1" dirty="0"/>
              <a:t>SR Competitive Equilibrium</a:t>
            </a:r>
          </a:p>
        </p:txBody>
      </p:sp>
    </p:spTree>
    <p:extLst>
      <p:ext uri="{BB962C8B-B14F-4D97-AF65-F5344CB8AC3E}">
        <p14:creationId xmlns:p14="http://schemas.microsoft.com/office/powerpoint/2010/main" val="52675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SHORT RUN</a:t>
            </a:r>
          </a:p>
        </p:txBody>
      </p:sp>
      <p:sp>
        <p:nvSpPr>
          <p:cNvPr id="1436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Rectangle 52"/>
          <p:cNvSpPr txBox="1">
            <a:spLocks noChangeArrowheads="1"/>
          </p:cNvSpPr>
          <p:nvPr/>
        </p:nvSpPr>
        <p:spPr bwMode="auto">
          <a:xfrm>
            <a:off x="19812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Short-Run Profit of a Competitive Firm</a:t>
            </a:r>
          </a:p>
        </p:txBody>
      </p:sp>
      <p:sp>
        <p:nvSpPr>
          <p:cNvPr id="11" name="Rectangle 5"/>
          <p:cNvSpPr>
            <a:spLocks noChangeArrowheads="1"/>
          </p:cNvSpPr>
          <p:nvPr/>
        </p:nvSpPr>
        <p:spPr bwMode="auto">
          <a:xfrm>
            <a:off x="2152650" y="1828800"/>
            <a:ext cx="24193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A Competitive Firm Making a Positive Profit</a:t>
            </a:r>
          </a:p>
        </p:txBody>
      </p:sp>
      <p:sp>
        <p:nvSpPr>
          <p:cNvPr id="13" name="Rectangle 4"/>
          <p:cNvSpPr>
            <a:spLocks noChangeArrowheads="1"/>
          </p:cNvSpPr>
          <p:nvPr/>
        </p:nvSpPr>
        <p:spPr bwMode="auto">
          <a:xfrm>
            <a:off x="2133600" y="2286000"/>
            <a:ext cx="2438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the short run, the competitive firm maximizes its profit by choosing an output </a:t>
            </a:r>
            <a:r>
              <a:rPr lang="en-US" altLang="en-US" sz="1400" i="1">
                <a:latin typeface="Arial" panose="020B0604020202020204" pitchFamily="34" charset="0"/>
              </a:rPr>
              <a:t>q* </a:t>
            </a:r>
            <a:r>
              <a:rPr lang="en-US" altLang="en-US" sz="1400">
                <a:latin typeface="Arial" panose="020B0604020202020204" pitchFamily="34" charset="0"/>
              </a:rPr>
              <a:t>at which its marginal cost MC is equal to the price </a:t>
            </a:r>
            <a:r>
              <a:rPr lang="en-US" altLang="en-US" sz="1400" i="1">
                <a:latin typeface="Arial" panose="020B0604020202020204" pitchFamily="34" charset="0"/>
              </a:rPr>
              <a:t>P</a:t>
            </a:r>
            <a:r>
              <a:rPr lang="en-US" altLang="en-US" sz="1400">
                <a:latin typeface="Arial" panose="020B0604020202020204" pitchFamily="34" charset="0"/>
              </a:rPr>
              <a:t> (or marginal revenue MR) of its product.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profit of the firm is measured by the rectangle </a:t>
            </a:r>
            <a:r>
              <a:rPr lang="en-US" altLang="en-US" sz="1400" i="1">
                <a:latin typeface="Arial" panose="020B0604020202020204" pitchFamily="34" charset="0"/>
              </a:rPr>
              <a:t>ABCD</a:t>
            </a:r>
            <a:r>
              <a:rPr lang="en-US" altLang="en-US" sz="1400">
                <a:latin typeface="Arial" panose="020B0604020202020204" pitchFamily="34" charset="0"/>
              </a:rPr>
              <a:t>.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Any change in output, whether lower at </a:t>
            </a:r>
            <a:r>
              <a:rPr lang="en-US" altLang="en-US" sz="1400" i="1">
                <a:latin typeface="Arial" panose="020B0604020202020204" pitchFamily="34" charset="0"/>
              </a:rPr>
              <a:t>q</a:t>
            </a:r>
            <a:r>
              <a:rPr lang="en-US" altLang="en-US" sz="1400" i="1" baseline="-25000">
                <a:latin typeface="Arial" panose="020B0604020202020204" pitchFamily="34" charset="0"/>
              </a:rPr>
              <a:t>1</a:t>
            </a:r>
            <a:r>
              <a:rPr lang="en-US" altLang="en-US" sz="1400" i="1">
                <a:latin typeface="Arial" panose="020B0604020202020204" pitchFamily="34" charset="0"/>
              </a:rPr>
              <a:t> </a:t>
            </a:r>
            <a:r>
              <a:rPr lang="en-US" altLang="en-US" sz="1400">
                <a:latin typeface="Arial" panose="020B0604020202020204" pitchFamily="34" charset="0"/>
              </a:rPr>
              <a:t>or higher at </a:t>
            </a:r>
            <a:r>
              <a:rPr lang="en-US" altLang="en-US" sz="1400" i="1">
                <a:latin typeface="Arial" panose="020B0604020202020204" pitchFamily="34" charset="0"/>
              </a:rPr>
              <a:t>q</a:t>
            </a:r>
            <a:r>
              <a:rPr lang="en-US" altLang="en-US" sz="1400" i="1" baseline="-25000">
                <a:latin typeface="Arial" panose="020B0604020202020204" pitchFamily="34" charset="0"/>
              </a:rPr>
              <a:t>2</a:t>
            </a:r>
            <a:r>
              <a:rPr lang="en-US" altLang="en-US" sz="1400">
                <a:latin typeface="Arial" panose="020B0604020202020204" pitchFamily="34" charset="0"/>
              </a:rPr>
              <a:t>, will lead to lower profit.</a:t>
            </a:r>
          </a:p>
        </p:txBody>
      </p:sp>
      <p:pic>
        <p:nvPicPr>
          <p:cNvPr id="31" name="Picture 30" descr="fig8.03scale2_1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8.03scale2_1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9070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descr="C:\Documents and Settings\Kyle M. Thiel\Desktop\Pindyck_7e\ppts\aparna_ppts\aparna_ppts\ch08\fig8.03\fig8.03scale2_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descr="C:\Documents and Settings\Kyle M. Thiel\Desktop\Pindyck_7e\ppts\aparna_ppts\aparna_ppts\ch08\fig8.03\fig8.03scale2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6" descr="C:\Documents and Settings\Kyle M. Thiel\Desktop\Pindyck_7e\ppts\aparna_ppts\aparna_ppts\ch08\fig8.03\fig8.03scale2_0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7" descr="C:\Documents and Settings\Kyle M. Thiel\Desktop\Pindyck_7e\ppts\aparna_ppts\aparna_ppts\ch08\fig8.03\fig8.03scale2_0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8" descr="C:\Documents and Settings\Kyle M. Thiel\Desktop\Pindyck_7e\ppts\aparna_ppts\aparna_ppts\ch08\fig8.03\fig8.03scale2_0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9" descr="C:\Documents and Settings\Kyle M. Thiel\Desktop\Pindyck_7e\ppts\aparna_ppts\aparna_ppts\ch08\fig8.03\fig8.03scale2_06.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10" descr="C:\Documents and Settings\Kyle M. Thiel\Desktop\Pindyck_7e\ppts\aparna_ppts\aparna_ppts\ch08\fig8.03\fig8.03scale2_07.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3" name="Picture 11" descr="C:\Documents and Settings\Kyle M. Thiel\Desktop\Pindyck_7e\ppts\aparna_ppts\aparna_ppts\ch08\fig8.03\fig8.03scale2_08.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12" descr="C:\Documents and Settings\Kyle M. Thiel\Desktop\Pindyck_7e\ppts\aparna_ppts\aparna_ppts\ch08\fig8.03\fig8.03scale2_09.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13" descr="C:\Documents and Settings\Kyle M. Thiel\Desktop\Pindyck_7e\ppts\aparna_ppts\aparna_ppts\ch08\fig8.03\fig8.03scale2_10.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6" name="Picture 14" descr="C:\Documents and Settings\Kyle M. Thiel\Desktop\Pindyck_7e\ppts\aparna_ppts\aparna_ppts\ch08\fig8.03\fig8.03scale2_12.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7" name="Picture 15" descr="C:\Documents and Settings\Kyle M. Thiel\Desktop\Pindyck_7e\ppts\aparna_ppts\aparna_ppts\ch08\fig8.03\fig8.03scale2_14.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1771650"/>
            <a:ext cx="5943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76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SHORT RUN</a:t>
            </a:r>
          </a:p>
        </p:txBody>
      </p:sp>
      <p:sp>
        <p:nvSpPr>
          <p:cNvPr id="15381"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Short-Run Profit of a Competitive Firm</a:t>
            </a:r>
          </a:p>
        </p:txBody>
      </p:sp>
      <p:sp>
        <p:nvSpPr>
          <p:cNvPr id="8" name="Rectangle 5"/>
          <p:cNvSpPr>
            <a:spLocks noChangeArrowheads="1"/>
          </p:cNvSpPr>
          <p:nvPr/>
        </p:nvSpPr>
        <p:spPr bwMode="auto">
          <a:xfrm>
            <a:off x="2152650" y="1752600"/>
            <a:ext cx="2266950" cy="3810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A Competitive Firm Incurring Losses</a:t>
            </a:r>
          </a:p>
        </p:txBody>
      </p:sp>
      <p:sp>
        <p:nvSpPr>
          <p:cNvPr id="10" name="Rectangle 4"/>
          <p:cNvSpPr>
            <a:spLocks noChangeArrowheads="1"/>
          </p:cNvSpPr>
          <p:nvPr/>
        </p:nvSpPr>
        <p:spPr bwMode="auto">
          <a:xfrm>
            <a:off x="2133600" y="2133600"/>
            <a:ext cx="2286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A competitive firm should shut down if price is below AVC.</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firm may produce in the short run if price is greater than average variable cost.</a:t>
            </a:r>
          </a:p>
        </p:txBody>
      </p:sp>
      <p:pic>
        <p:nvPicPr>
          <p:cNvPr id="12295" name="Picture 7" descr="C:\Documents and Settings\Kyle M. Thiel\Desktop\Pindyck_7e\ppts\aparna_ppts\aparna_ppts\ch08\fig8.04\fig8.04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C:\Documents and Settings\Kyle M. Thiel\Desktop\Pindyck_7e\ppts\aparna_ppts\aparna_ppts\ch08\fig8.04\fig8.04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C:\Documents and Settings\Kyle M. Thiel\Desktop\Pindyck_7e\ppts\aparna_ppts\aparna_ppts\ch08\fig8.04\fig8.04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0" descr="C:\Documents and Settings\Kyle M. Thiel\Desktop\Pindyck_7e\ppts\aparna_ppts\aparna_ppts\ch08\fig8.04\fig8.04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1" descr="C:\Documents and Settings\Kyle M. Thiel\Desktop\Pindyck_7e\ppts\aparna_ppts\aparna_ppts\ch08\fig8.04\fig8.04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descr="C:\Documents and Settings\Kyle M. Thiel\Desktop\Pindyck_7e\ppts\aparna_ppts\aparna_ppts\ch08\fig8.04\fig8.04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3" descr="C:\Documents and Settings\Kyle M. Thiel\Desktop\Pindyck_7e\ppts\aparna_ppts\aparna_ppts\ch08\fig8.04\fig8.04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4" descr="C:\Documents and Settings\Kyle M. Thiel\Desktop\Pindyck_7e\ppts\aparna_ppts\aparna_ppts\ch08\fig8.04\fig8.04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5" descr="C:\Documents and Settings\Kyle M. Thiel\Desktop\Pindyck_7e\ppts\aparna_ppts\aparna_ppts\ch08\fig8.04\fig8.04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16" descr="C:\Documents and Settings\Kyle M. Thiel\Desktop\Pindyck_7e\ppts\aparna_ppts\aparna_ppts\ch08\fig8.04\fig8.04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1" y="1600201"/>
            <a:ext cx="47910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a:spLocks noChangeArrowheads="1"/>
          </p:cNvSpPr>
          <p:nvPr/>
        </p:nvSpPr>
        <p:spPr bwMode="auto">
          <a:xfrm>
            <a:off x="3048000" y="5334001"/>
            <a:ext cx="6553200" cy="919163"/>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lang="en-US" b="1" dirty="0">
                <a:latin typeface="+mj-lt"/>
              </a:rPr>
              <a:t>Shut-Down Rule: </a:t>
            </a:r>
            <a:r>
              <a:rPr lang="en-US" dirty="0">
                <a:latin typeface="+mj-lt"/>
              </a:rPr>
              <a:t>The firm should shut down if the price of the product is less than the average variable cost of production at the profit-maximizing output.</a:t>
            </a:r>
          </a:p>
        </p:txBody>
      </p:sp>
    </p:spTree>
    <p:extLst>
      <p:ext uri="{BB962C8B-B14F-4D97-AF65-F5344CB8AC3E}">
        <p14:creationId xmlns:p14="http://schemas.microsoft.com/office/powerpoint/2010/main" val="408203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910390" y="1392883"/>
            <a:ext cx="5384800" cy="511175"/>
          </a:xfrm>
        </p:spPr>
        <p:txBody>
          <a:bodyPr/>
          <a:lstStyle/>
          <a:p>
            <a:pPr marL="0" lvl="0" indent="0">
              <a:buNone/>
            </a:pPr>
            <a:r>
              <a:rPr lang="en-US" altLang="en-US" b="1" dirty="0">
                <a:latin typeface="Calibri" panose="020F0502020204030204" pitchFamily="34" charset="0"/>
                <a:ea typeface="Calibri" panose="020F0502020204030204" pitchFamily="34" charset="0"/>
                <a:cs typeface="Times New Roman" panose="02020603050405020304" pitchFamily="18" charset="0"/>
              </a:rPr>
              <a:t>Firm’s supply curve in SR</a:t>
            </a:r>
            <a:endParaRPr lang="en-US" altLang="en-US" b="1" dirty="0"/>
          </a:p>
          <a:p>
            <a:endParaRPr lang="en-IN" dirty="0"/>
          </a:p>
        </p:txBody>
      </p:sp>
      <mc:AlternateContent xmlns:mc="http://schemas.openxmlformats.org/markup-compatibility/2006" xmlns:a14="http://schemas.microsoft.com/office/drawing/2010/main">
        <mc:Choice Requires="a14">
          <p:sp>
            <p:nvSpPr>
              <p:cNvPr id="5" name="Object 4"/>
              <p:cNvSpPr txBox="1"/>
              <p:nvPr/>
            </p:nvSpPr>
            <p:spPr bwMode="auto">
              <a:xfrm>
                <a:off x="1495709" y="3076691"/>
                <a:ext cx="1522401" cy="275607"/>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&gt;</m:t>
                      </m:r>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𝑝</m:t>
                          </m:r>
                        </m:e>
                      </m:acc>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𝑆𝑀𝐶</m:t>
                      </m:r>
                    </m:oMath>
                  </m:oMathPara>
                </a14:m>
                <a:endParaRPr lang="en-IN"/>
              </a:p>
            </p:txBody>
          </p:sp>
        </mc:Choice>
        <mc:Fallback xmlns="">
          <p:sp>
            <p:nvSpPr>
              <p:cNvPr id="5" name="Object 4"/>
              <p:cNvSpPr txBox="1">
                <a:spLocks noRot="1" noChangeAspect="1" noMove="1" noResize="1" noEditPoints="1" noAdjustHandles="1" noChangeArrowheads="1" noChangeShapeType="1" noTextEdit="1"/>
              </p:cNvSpPr>
              <p:nvPr/>
            </p:nvSpPr>
            <p:spPr bwMode="auto">
              <a:xfrm>
                <a:off x="1495709" y="3076691"/>
                <a:ext cx="1522401" cy="27560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5"/>
              <p:cNvSpPr txBox="1"/>
              <p:nvPr/>
            </p:nvSpPr>
            <p:spPr bwMode="auto">
              <a:xfrm>
                <a:off x="1495709" y="3695196"/>
                <a:ext cx="1522401" cy="38460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&lt;</m:t>
                      </m:r>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𝑝</m:t>
                          </m:r>
                        </m:e>
                      </m:acc>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𝑞</m:t>
                          </m:r>
                        </m:e>
                        <m:sub>
                          <m:r>
                            <a:rPr lang="en-IN" i="1">
                              <a:solidFill>
                                <a:srgbClr val="000000"/>
                              </a:solidFill>
                              <a:latin typeface="Cambria Math" panose="02040503050406030204" pitchFamily="18" charset="0"/>
                            </a:rPr>
                            <m:t>𝑠</m:t>
                          </m:r>
                        </m:sub>
                      </m:sSub>
                      <m:r>
                        <a:rPr lang="en-IN" i="1">
                          <a:solidFill>
                            <a:srgbClr val="000000"/>
                          </a:solidFill>
                          <a:latin typeface="Cambria Math" panose="02040503050406030204" pitchFamily="18" charset="0"/>
                        </a:rPr>
                        <m:t>=0</m:t>
                      </m:r>
                    </m:oMath>
                  </m:oMathPara>
                </a14:m>
                <a:endParaRPr lang="en-IN"/>
              </a:p>
            </p:txBody>
          </p:sp>
        </mc:Choice>
        <mc:Fallback xmlns="">
          <p:sp>
            <p:nvSpPr>
              <p:cNvPr id="6" name="Object 5"/>
              <p:cNvSpPr txBox="1">
                <a:spLocks noRot="1" noChangeAspect="1" noMove="1" noResize="1" noEditPoints="1" noAdjustHandles="1" noChangeArrowheads="1" noChangeShapeType="1" noTextEdit="1"/>
              </p:cNvSpPr>
              <p:nvPr/>
            </p:nvSpPr>
            <p:spPr bwMode="auto">
              <a:xfrm>
                <a:off x="1495709" y="3695196"/>
                <a:ext cx="1522401" cy="38460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bject 6"/>
              <p:cNvSpPr txBox="1"/>
              <p:nvPr/>
            </p:nvSpPr>
            <p:spPr bwMode="auto">
              <a:xfrm>
                <a:off x="1495708" y="4364945"/>
                <a:ext cx="1381789" cy="36847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𝑞</m:t>
                          </m:r>
                        </m:e>
                        <m:sub>
                          <m:r>
                            <a:rPr lang="en-IN" i="1">
                              <a:solidFill>
                                <a:srgbClr val="000000"/>
                              </a:solidFill>
                              <a:latin typeface="Cambria Math" panose="02040503050406030204" pitchFamily="18" charset="0"/>
                            </a:rPr>
                            <m:t>𝑠</m:t>
                          </m:r>
                        </m:sub>
                      </m:sSub>
                      <m:r>
                        <a:rPr lang="en-IN"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&lt;</m:t>
                      </m:r>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𝑝</m:t>
                          </m:r>
                        </m:e>
                      </m:acc>
                    </m:oMath>
                  </m:oMathPara>
                </a14:m>
                <a:endParaRPr lang="en-IN"/>
              </a:p>
            </p:txBody>
          </p:sp>
        </mc:Choice>
        <mc:Fallback xmlns="">
          <p:sp>
            <p:nvSpPr>
              <p:cNvPr id="7" name="Object 6"/>
              <p:cNvSpPr txBox="1">
                <a:spLocks noRot="1" noChangeAspect="1" noMove="1" noResize="1" noEditPoints="1" noAdjustHandles="1" noChangeArrowheads="1" noChangeShapeType="1" noTextEdit="1"/>
              </p:cNvSpPr>
              <p:nvPr/>
            </p:nvSpPr>
            <p:spPr bwMode="auto">
              <a:xfrm>
                <a:off x="1495708" y="4364945"/>
                <a:ext cx="1381789" cy="368477"/>
              </a:xfrm>
              <a:prstGeom prst="rect">
                <a:avLst/>
              </a:prstGeom>
              <a:blipFill>
                <a:blip r:embed="rId4"/>
                <a:stretch>
                  <a:fillRect r="-83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1541463" y="5118100"/>
                <a:ext cx="1584325" cy="327025"/>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𝑞</m:t>
                          </m:r>
                        </m:e>
                        <m:sub>
                          <m:r>
                            <a:rPr lang="en-IN" i="1">
                              <a:solidFill>
                                <a:srgbClr val="000000"/>
                              </a:solidFill>
                              <a:latin typeface="Cambria Math" panose="02040503050406030204" pitchFamily="18" charset="0"/>
                            </a:rPr>
                            <m:t>𝑠</m:t>
                          </m:r>
                        </m:sub>
                      </m:sSub>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𝑐</m:t>
                          </m:r>
                        </m:e>
                        <m:sup>
                          <m:r>
                            <a:rPr lang="en-IN" i="1">
                              <a:solidFill>
                                <a:srgbClr val="000000"/>
                              </a:solidFill>
                              <a:latin typeface="Cambria Math" panose="02040503050406030204" pitchFamily="18" charset="0"/>
                            </a:rPr>
                            <m:t>−1</m:t>
                          </m:r>
                        </m:sup>
                      </m:sSup>
                      <m:r>
                        <a:rPr lang="en-IN" b="0" i="1" smtClean="0">
                          <a:solidFill>
                            <a:srgbClr val="000000"/>
                          </a:solidFill>
                          <a:latin typeface="Cambria Math" panose="02040503050406030204" pitchFamily="18" charset="0"/>
                        </a:rPr>
                        <m:t>′</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&gt;</m:t>
                      </m:r>
                      <m:acc>
                        <m:accPr>
                          <m:chr m:val="̃"/>
                          <m:ctrlPr>
                            <a:rPr lang="en-IN" i="1">
                              <a:solidFill>
                                <a:srgbClr val="000000"/>
                              </a:solidFill>
                              <a:latin typeface="Cambria Math" panose="02040503050406030204" pitchFamily="18" charset="0"/>
                            </a:rPr>
                          </m:ctrlPr>
                        </m:accPr>
                        <m:e>
                          <m:r>
                            <a:rPr lang="en-IN" i="1">
                              <a:solidFill>
                                <a:srgbClr val="000000"/>
                              </a:solidFill>
                              <a:latin typeface="Cambria Math" panose="02040503050406030204" pitchFamily="18" charset="0"/>
                            </a:rPr>
                            <m:t>𝑝</m:t>
                          </m:r>
                        </m:e>
                      </m:acc>
                    </m:oMath>
                  </m:oMathPara>
                </a14:m>
                <a:endParaRPr lang="en-IN" dirty="0"/>
              </a:p>
            </p:txBody>
          </p:sp>
        </mc:Choice>
        <mc:Fallback xmlns="">
          <p:sp>
            <p:nvSpPr>
              <p:cNvPr id="8" name="Object 7"/>
              <p:cNvSpPr txBox="1">
                <a:spLocks noRot="1" noChangeAspect="1" noMove="1" noResize="1" noEditPoints="1" noAdjustHandles="1" noChangeArrowheads="1" noChangeShapeType="1" noTextEdit="1"/>
              </p:cNvSpPr>
              <p:nvPr/>
            </p:nvSpPr>
            <p:spPr bwMode="auto">
              <a:xfrm>
                <a:off x="1541463" y="5118100"/>
                <a:ext cx="1584325" cy="327025"/>
              </a:xfrm>
              <a:prstGeom prst="rect">
                <a:avLst/>
              </a:prstGeom>
              <a:blipFill>
                <a:blip r:embed="rId5"/>
                <a:stretch>
                  <a:fillRect r="-10000"/>
                </a:stretch>
              </a:blipFill>
            </p:spPr>
            <p:txBody>
              <a:bodyPr/>
              <a:lstStyle/>
              <a:p>
                <a:r>
                  <a:rPr lang="en-IN">
                    <a:noFill/>
                  </a:rPr>
                  <a:t> </a:t>
                </a:r>
              </a:p>
            </p:txBody>
          </p:sp>
        </mc:Fallback>
      </mc:AlternateContent>
      <p:sp>
        <p:nvSpPr>
          <p:cNvPr id="10" name="Rectangle 11"/>
          <p:cNvSpPr>
            <a:spLocks noChangeArrowheads="1"/>
          </p:cNvSpPr>
          <p:nvPr/>
        </p:nvSpPr>
        <p:spPr bwMode="auto">
          <a:xfrm>
            <a:off x="1484220" y="5697563"/>
            <a:ext cx="68442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SR each firm may be in equilibrium but the industry is not in equilibrium.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66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p:cNvSpPr txBox="1"/>
          <p:nvPr/>
        </p:nvSpPr>
        <p:spPr>
          <a:xfrm>
            <a:off x="2133600" y="1371601"/>
            <a:ext cx="6629400" cy="646113"/>
          </a:xfrm>
          <a:prstGeom prst="rect">
            <a:avLst/>
          </a:prstGeom>
          <a:noFill/>
        </p:spPr>
        <p:txBody>
          <a:bodyPr>
            <a:spAutoFit/>
          </a:bodyPr>
          <a:lstStyle/>
          <a:p>
            <a:pPr algn="l">
              <a:defRPr/>
            </a:pPr>
            <a:r>
              <a:rPr lang="en-US" dirty="0">
                <a:latin typeface="+mj-lt"/>
              </a:rPr>
              <a:t>The firm’s supply curve is </a:t>
            </a:r>
            <a:r>
              <a:rPr lang="en-US" i="1" dirty="0">
                <a:latin typeface="+mj-lt"/>
              </a:rPr>
              <a:t>the portion of the marginal cost curve for which marginal cost is greater than average variable cost.</a:t>
            </a:r>
          </a:p>
        </p:txBody>
      </p:sp>
      <p:sp>
        <p:nvSpPr>
          <p:cNvPr id="8" name="Rectangle 5"/>
          <p:cNvSpPr>
            <a:spLocks noChangeArrowheads="1"/>
          </p:cNvSpPr>
          <p:nvPr/>
        </p:nvSpPr>
        <p:spPr bwMode="auto">
          <a:xfrm>
            <a:off x="2505076" y="437358"/>
            <a:ext cx="5676398" cy="51697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dirty="0">
                <a:latin typeface="Arial" panose="020B0604020202020204" pitchFamily="34" charset="0"/>
              </a:rPr>
              <a:t>The Short-Run Supply Curve for a Competitive Firm</a:t>
            </a:r>
          </a:p>
        </p:txBody>
      </p:sp>
      <p:sp>
        <p:nvSpPr>
          <p:cNvPr id="10" name="Rectangle 4"/>
          <p:cNvSpPr>
            <a:spLocks noChangeArrowheads="1"/>
          </p:cNvSpPr>
          <p:nvPr/>
        </p:nvSpPr>
        <p:spPr bwMode="auto">
          <a:xfrm>
            <a:off x="2257425" y="2971800"/>
            <a:ext cx="259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the short run, the firm chooses its output so that marginal cost MC is equal to price as long as the firm covers its average variable cost. </a:t>
            </a:r>
          </a:p>
          <a:p>
            <a:pPr eaLnBrk="1" hangingPunct="1">
              <a:spcBef>
                <a:spcPct val="20000"/>
              </a:spcBef>
            </a:pP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The short-run supply curve is given by the crosshatched portion of the marginal cost curve.</a:t>
            </a:r>
          </a:p>
        </p:txBody>
      </p:sp>
      <p:pic>
        <p:nvPicPr>
          <p:cNvPr id="13319" name="Picture 7" descr="C:\Documents and Settings\Kyle M. Thiel\Desktop\Pindyck_7e\ppts\aparna_ppts\aparna_ppts\ch08\fig8.06\fig8.06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descr="C:\Documents and Settings\Kyle M. Thiel\Desktop\Pindyck_7e\ppts\aparna_ppts\aparna_ppts\ch08\fig8.06\fig8.06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descr="C:\Documents and Settings\Kyle M. Thiel\Desktop\Pindyck_7e\ppts\aparna_ppts\aparna_ppts\ch08\fig8.06\fig8.06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0" descr="C:\Documents and Settings\Kyle M. Thiel\Desktop\Pindyck_7e\ppts\aparna_ppts\aparna_ppts\ch08\fig8.06\fig8.06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1" descr="C:\Documents and Settings\Kyle M. Thiel\Desktop\Pindyck_7e\ppts\aparna_ppts\aparna_ppts\ch08\fig8.06\fig8.06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12" descr="C:\Documents and Settings\Kyle M. Thiel\Desktop\Pindyck_7e\ppts\aparna_ppts\aparna_ppts\ch08\fig8.06\fig8.06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13" descr="C:\Documents and Settings\Kyle M. Thiel\Desktop\Pindyck_7e\ppts\aparna_ppts\aparna_ppts\ch08\fig8.06\fig8.06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4" descr="C:\Documents and Settings\Kyle M. Thiel\Desktop\Pindyck_7e\ppts\aparna_ppts\aparna_ppts\ch08\fig8.06\fig8.06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6" y="2133601"/>
            <a:ext cx="54387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2"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
          <p:cNvSpPr>
            <a:spLocks noChangeArrowheads="1"/>
          </p:cNvSpPr>
          <p:nvPr/>
        </p:nvSpPr>
        <p:spPr bwMode="auto">
          <a:xfrm>
            <a:off x="2228850" y="2133600"/>
            <a:ext cx="25717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The Response of a Firm to a Change in Input Price</a:t>
            </a:r>
          </a:p>
        </p:txBody>
      </p:sp>
      <p:sp>
        <p:nvSpPr>
          <p:cNvPr id="9" name="Rectangle 4"/>
          <p:cNvSpPr>
            <a:spLocks noChangeArrowheads="1"/>
          </p:cNvSpPr>
          <p:nvPr/>
        </p:nvSpPr>
        <p:spPr bwMode="auto">
          <a:xfrm>
            <a:off x="2209800" y="2590800"/>
            <a:ext cx="2514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When the marginal cost of production for a firm increases (from MC</a:t>
            </a:r>
            <a:r>
              <a:rPr lang="en-US" altLang="en-US" sz="1400" baseline="-25000">
                <a:latin typeface="Arial" panose="020B0604020202020204" pitchFamily="34" charset="0"/>
              </a:rPr>
              <a:t>1</a:t>
            </a:r>
            <a:r>
              <a:rPr lang="en-US" altLang="en-US" sz="1400">
                <a:latin typeface="Arial" panose="020B0604020202020204" pitchFamily="34" charset="0"/>
              </a:rPr>
              <a:t> to MC</a:t>
            </a:r>
            <a:r>
              <a:rPr lang="en-US" altLang="en-US" sz="1400" baseline="-25000">
                <a:latin typeface="Arial" panose="020B0604020202020204" pitchFamily="34" charset="0"/>
              </a:rPr>
              <a:t>2</a:t>
            </a:r>
            <a:r>
              <a:rPr lang="en-US" altLang="en-US" sz="1400">
                <a:latin typeface="Arial" panose="020B0604020202020204" pitchFamily="34" charset="0"/>
              </a:rPr>
              <a:t>), the level of output that maximizes profit falls (from </a:t>
            </a:r>
            <a:r>
              <a:rPr lang="en-US" altLang="en-US" sz="1400" i="1">
                <a:latin typeface="Arial" panose="020B0604020202020204" pitchFamily="34" charset="0"/>
              </a:rPr>
              <a:t>q</a:t>
            </a:r>
            <a:r>
              <a:rPr lang="en-US" altLang="en-US" sz="1400" i="1" baseline="-25000">
                <a:latin typeface="Arial" panose="020B0604020202020204" pitchFamily="34" charset="0"/>
              </a:rPr>
              <a:t>1</a:t>
            </a:r>
            <a:r>
              <a:rPr lang="en-US" altLang="en-US" sz="1400">
                <a:latin typeface="Arial" panose="020B0604020202020204" pitchFamily="34" charset="0"/>
              </a:rPr>
              <a:t> to </a:t>
            </a:r>
            <a:r>
              <a:rPr lang="en-US" altLang="en-US" sz="1400" i="1">
                <a:latin typeface="Arial" panose="020B0604020202020204" pitchFamily="34" charset="0"/>
              </a:rPr>
              <a:t>q</a:t>
            </a:r>
            <a:r>
              <a:rPr lang="en-US" altLang="en-US" sz="1400" i="1" baseline="-25000">
                <a:latin typeface="Arial" panose="020B0604020202020204" pitchFamily="34" charset="0"/>
              </a:rPr>
              <a:t>2</a:t>
            </a:r>
            <a:r>
              <a:rPr lang="en-US" altLang="en-US" sz="1400">
                <a:latin typeface="Arial" panose="020B0604020202020204" pitchFamily="34" charset="0"/>
              </a:rPr>
              <a:t>).</a:t>
            </a:r>
          </a:p>
        </p:txBody>
      </p:sp>
      <p:pic>
        <p:nvPicPr>
          <p:cNvPr id="14343" name="Picture 7" descr="C:\Documents and Settings\Kyle M. Thiel\Desktop\Pindyck_7e\ppts\aparna_ppts\aparna_ppts\ch08\fig8.07\fig8.07_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descr="C:\Documents and Settings\Kyle M. Thiel\Desktop\Pindyck_7e\ppts\aparna_ppts\aparna_ppts\ch08\fig8.07\fig8.07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descr="C:\Documents and Settings\Kyle M. Thiel\Desktop\Pindyck_7e\ppts\aparna_ppts\aparna_ppts\ch08\fig8.07\fig8.07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descr="C:\Documents and Settings\Kyle M. Thiel\Desktop\Pindyck_7e\ppts\aparna_ppts\aparna_ppts\ch08\fig8.07\fig8.07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descr="C:\Documents and Settings\Kyle M. Thiel\Desktop\Pindyck_7e\ppts\aparna_ppts\aparna_ppts\ch08\fig8.07\fig8.07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descr="C:\Documents and Settings\Kyle M. Thiel\Desktop\Pindyck_7e\ppts\aparna_ppts\aparna_ppts\ch08\fig8.07\fig8.07_0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3" descr="C:\Documents and Settings\Kyle M. Thiel\Desktop\Pindyck_7e\ppts\aparna_ppts\aparna_ppts\ch08\fig8.07\fig8.07_06.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4900" y="1819276"/>
            <a:ext cx="52959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2209800" y="4038600"/>
            <a:ext cx="259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shaded area in the figure gives the total savings to the firm (or equivalently, the reduction in lost profit) associated with the reduction in output from </a:t>
            </a:r>
            <a:r>
              <a:rPr lang="en-US" altLang="en-US" sz="1400" i="1">
                <a:latin typeface="Arial" panose="020B0604020202020204" pitchFamily="34" charset="0"/>
              </a:rPr>
              <a:t>q</a:t>
            </a:r>
            <a:r>
              <a:rPr lang="en-US" altLang="en-US" sz="1400" baseline="-25000">
                <a:latin typeface="Arial" panose="020B0604020202020204" pitchFamily="34" charset="0"/>
              </a:rPr>
              <a:t>1</a:t>
            </a:r>
            <a:r>
              <a:rPr lang="en-US" altLang="en-US" sz="1400">
                <a:latin typeface="Arial" panose="020B0604020202020204" pitchFamily="34" charset="0"/>
              </a:rPr>
              <a:t> to </a:t>
            </a:r>
            <a:r>
              <a:rPr lang="en-US" altLang="en-US" sz="1400" i="1">
                <a:latin typeface="Arial" panose="020B0604020202020204" pitchFamily="34" charset="0"/>
              </a:rPr>
              <a:t>q</a:t>
            </a:r>
            <a:r>
              <a:rPr lang="en-US" altLang="en-US" sz="1400" baseline="-25000">
                <a:latin typeface="Arial" panose="020B0604020202020204" pitchFamily="34" charset="0"/>
              </a:rPr>
              <a:t>2</a:t>
            </a:r>
            <a:r>
              <a:rPr lang="en-US" altLang="en-US" sz="1400">
                <a:latin typeface="Arial" panose="020B0604020202020204" pitchFamily="34" charset="0"/>
              </a:rPr>
              <a:t>.</a:t>
            </a:r>
          </a:p>
        </p:txBody>
      </p:sp>
      <p:sp>
        <p:nvSpPr>
          <p:cNvPr id="10" name="Rectangle 52"/>
          <p:cNvSpPr txBox="1">
            <a:spLocks noChangeArrowheads="1"/>
          </p:cNvSpPr>
          <p:nvPr/>
        </p:nvSpPr>
        <p:spPr bwMode="auto">
          <a:xfrm>
            <a:off x="1981200" y="12192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The Short-Run Profit of a Competitive Firm</a:t>
            </a:r>
          </a:p>
        </p:txBody>
      </p:sp>
      <p:sp>
        <p:nvSpPr>
          <p:cNvPr id="3" name="Title 2"/>
          <p:cNvSpPr>
            <a:spLocks noGrp="1"/>
          </p:cNvSpPr>
          <p:nvPr>
            <p:ph type="title"/>
          </p:nvPr>
        </p:nvSpPr>
        <p:spPr/>
        <p:txBody>
          <a:bodyPr>
            <a:normAutofit fontScale="90000"/>
          </a:bodyPr>
          <a:lstStyle/>
          <a:p>
            <a:endParaRPr lang="en-IN"/>
          </a:p>
        </p:txBody>
      </p:sp>
    </p:spTree>
    <p:extLst>
      <p:ext uri="{BB962C8B-B14F-4D97-AF65-F5344CB8AC3E}">
        <p14:creationId xmlns:p14="http://schemas.microsoft.com/office/powerpoint/2010/main" val="57685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fig8.09_1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descr="fig8.09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descr="fig8.09_09.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THE SHORT-RUN MARKET SUPPLY CURVE</a:t>
            </a:r>
          </a:p>
        </p:txBody>
      </p:sp>
      <p:sp>
        <p:nvSpPr>
          <p:cNvPr id="21530"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
          <p:cNvSpPr>
            <a:spLocks noChangeArrowheads="1"/>
          </p:cNvSpPr>
          <p:nvPr/>
        </p:nvSpPr>
        <p:spPr bwMode="auto">
          <a:xfrm>
            <a:off x="2076450" y="1295400"/>
            <a:ext cx="26479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Industry Supply in the Short Run</a:t>
            </a:r>
          </a:p>
        </p:txBody>
      </p:sp>
      <p:sp>
        <p:nvSpPr>
          <p:cNvPr id="8" name="Rectangle 4"/>
          <p:cNvSpPr>
            <a:spLocks noChangeArrowheads="1"/>
          </p:cNvSpPr>
          <p:nvPr/>
        </p:nvSpPr>
        <p:spPr bwMode="auto">
          <a:xfrm>
            <a:off x="2057400" y="1600200"/>
            <a:ext cx="289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short-run industry supply curve is the summation of the supply curves of the individual firms.</a:t>
            </a: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Because the third firm has a lower average variable cost curve than the first two firms, the market supply curve </a:t>
            </a:r>
            <a:r>
              <a:rPr lang="en-US" altLang="en-US" sz="1400" i="1">
                <a:latin typeface="Arial" panose="020B0604020202020204" pitchFamily="34" charset="0"/>
              </a:rPr>
              <a:t>S</a:t>
            </a:r>
            <a:r>
              <a:rPr lang="en-US" altLang="en-US" sz="1400">
                <a:latin typeface="Arial" panose="020B0604020202020204" pitchFamily="34" charset="0"/>
              </a:rPr>
              <a:t> begins at price </a:t>
            </a:r>
            <a:r>
              <a:rPr lang="en-US" altLang="en-US" sz="1400" i="1">
                <a:latin typeface="Arial" panose="020B0604020202020204" pitchFamily="34" charset="0"/>
              </a:rPr>
              <a:t>P</a:t>
            </a:r>
            <a:r>
              <a:rPr lang="en-US" altLang="en-US" sz="1400" baseline="-25000">
                <a:latin typeface="Arial" panose="020B0604020202020204" pitchFamily="34" charset="0"/>
              </a:rPr>
              <a:t>1</a:t>
            </a:r>
            <a:r>
              <a:rPr lang="en-US" altLang="en-US" sz="1400">
                <a:latin typeface="Arial" panose="020B0604020202020204" pitchFamily="34" charset="0"/>
              </a:rPr>
              <a:t> and follows the marginal cost  curve of the third firm MC</a:t>
            </a:r>
            <a:r>
              <a:rPr lang="en-US" altLang="en-US" sz="1400" baseline="-25000">
                <a:latin typeface="Arial" panose="020B0604020202020204" pitchFamily="34" charset="0"/>
              </a:rPr>
              <a:t>3</a:t>
            </a:r>
            <a:r>
              <a:rPr lang="en-US" altLang="en-US" sz="1400">
                <a:latin typeface="Arial" panose="020B0604020202020204" pitchFamily="34" charset="0"/>
              </a:rPr>
              <a:t> until price equals </a:t>
            </a:r>
            <a:r>
              <a:rPr lang="en-US" altLang="en-US" sz="1400" i="1">
                <a:latin typeface="Arial" panose="020B0604020202020204" pitchFamily="34" charset="0"/>
              </a:rPr>
              <a:t>P</a:t>
            </a:r>
            <a:r>
              <a:rPr lang="en-US" altLang="en-US" sz="1400" baseline="-25000">
                <a:latin typeface="Arial" panose="020B0604020202020204" pitchFamily="34" charset="0"/>
              </a:rPr>
              <a:t>2</a:t>
            </a:r>
            <a:r>
              <a:rPr lang="en-US" altLang="en-US" sz="1400">
                <a:latin typeface="Arial" panose="020B0604020202020204" pitchFamily="34" charset="0"/>
              </a:rPr>
              <a:t>, when there is a kink. </a:t>
            </a: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For </a:t>
            </a:r>
            <a:r>
              <a:rPr lang="en-US" altLang="en-US" sz="1400" i="1">
                <a:latin typeface="Arial" panose="020B0604020202020204" pitchFamily="34" charset="0"/>
              </a:rPr>
              <a:t>P</a:t>
            </a:r>
            <a:r>
              <a:rPr lang="en-US" altLang="en-US" sz="1400" baseline="-25000">
                <a:latin typeface="Arial" panose="020B0604020202020204" pitchFamily="34" charset="0"/>
              </a:rPr>
              <a:t>2</a:t>
            </a:r>
            <a:r>
              <a:rPr lang="en-US" altLang="en-US" sz="1400">
                <a:latin typeface="Arial" panose="020B0604020202020204" pitchFamily="34" charset="0"/>
              </a:rPr>
              <a:t> and all prices above it, the industry quantity supplied is the sum of the quantities supplied by each of the three firms.</a:t>
            </a:r>
          </a:p>
        </p:txBody>
      </p:sp>
      <p:sp>
        <p:nvSpPr>
          <p:cNvPr id="30" name="Rectangle 52"/>
          <p:cNvSpPr txBox="1">
            <a:spLocks noChangeArrowheads="1"/>
          </p:cNvSpPr>
          <p:nvPr/>
        </p:nvSpPr>
        <p:spPr bwMode="auto">
          <a:xfrm>
            <a:off x="2057400" y="53340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53BE95"/>
                </a:solidFill>
              </a:rPr>
              <a:t>Elasticity of Market Supply</a:t>
            </a:r>
          </a:p>
        </p:txBody>
      </p:sp>
      <p:sp>
        <p:nvSpPr>
          <p:cNvPr id="31" name="Rectangle 30"/>
          <p:cNvSpPr>
            <a:spLocks noChangeArrowheads="1"/>
          </p:cNvSpPr>
          <p:nvPr/>
        </p:nvSpPr>
        <p:spPr bwMode="auto">
          <a:xfrm>
            <a:off x="4859338" y="5802314"/>
            <a:ext cx="2074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i="1">
                <a:latin typeface="Times New Roman" panose="02020603050405020304" pitchFamily="18" charset="0"/>
                <a:cs typeface="Times New Roman" panose="02020603050405020304" pitchFamily="18" charset="0"/>
              </a:rPr>
              <a:t>E</a:t>
            </a:r>
            <a:r>
              <a:rPr lang="en-US" altLang="en-US" i="1" baseline="-25000">
                <a:latin typeface="Times New Roman" panose="02020603050405020304" pitchFamily="18" charset="0"/>
                <a:cs typeface="Times New Roman" panose="02020603050405020304" pitchFamily="18" charset="0"/>
              </a:rPr>
              <a:t>s</a:t>
            </a:r>
            <a:r>
              <a:rPr lang="en-US" altLang="en-US" i="1">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a:t>
            </a:r>
          </a:p>
        </p:txBody>
      </p:sp>
      <p:pic>
        <p:nvPicPr>
          <p:cNvPr id="27" name="Picture 26" descr="fig8.09_0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fig8.09_02.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fig8.09_03.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8.09_04.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fig8.09_05.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fig8.09_06.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fig8.09_08.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fig8.09_07.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descr="fig8.09_13.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fig8.09_10.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fig8.09_12.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fig8.09_11.gi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705350" y="1676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63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2895600" y="381001"/>
            <a:ext cx="7315200" cy="487363"/>
          </a:xfrm>
        </p:spPr>
        <p:txBody>
          <a:bodyPr/>
          <a:lstStyle/>
          <a:p>
            <a:pPr eaLnBrk="1" hangingPunct="1"/>
            <a:r>
              <a:rPr lang="en-US" altLang="en-US" sz="2000"/>
              <a:t>THE SHORT-RUN MARKET SUPPLY CURVE</a:t>
            </a:r>
          </a:p>
        </p:txBody>
      </p:sp>
      <p:sp>
        <p:nvSpPr>
          <p:cNvPr id="24595"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Producer Surplus in the Short Run</a:t>
            </a:r>
          </a:p>
        </p:txBody>
      </p:sp>
      <p:sp>
        <p:nvSpPr>
          <p:cNvPr id="8" name="Text Box 53"/>
          <p:cNvSpPr txBox="1">
            <a:spLocks noChangeArrowheads="1"/>
          </p:cNvSpPr>
          <p:nvPr/>
        </p:nvSpPr>
        <p:spPr bwMode="auto">
          <a:xfrm>
            <a:off x="2514600" y="1447801"/>
            <a:ext cx="640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producer surplus    </a:t>
            </a:r>
            <a:r>
              <a:rPr lang="en-US" altLang="en-US">
                <a:solidFill>
                  <a:srgbClr val="382344"/>
                </a:solidFill>
                <a:latin typeface="Arial" panose="020B0604020202020204" pitchFamily="34" charset="0"/>
              </a:rPr>
              <a:t>Sum over all units produced by a firm of differences between the market price of a good and the marginal cost of production.</a:t>
            </a:r>
            <a:endParaRPr lang="en-US" altLang="en-US">
              <a:latin typeface="Arial" panose="020B0604020202020204" pitchFamily="34" charset="0"/>
            </a:endParaRPr>
          </a:p>
        </p:txBody>
      </p:sp>
      <p:sp>
        <p:nvSpPr>
          <p:cNvPr id="9" name="Rectangle 5"/>
          <p:cNvSpPr>
            <a:spLocks noChangeArrowheads="1"/>
          </p:cNvSpPr>
          <p:nvPr/>
        </p:nvSpPr>
        <p:spPr bwMode="auto">
          <a:xfrm>
            <a:off x="2076450" y="2971800"/>
            <a:ext cx="26479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Producer Surplus for a Firm</a:t>
            </a:r>
          </a:p>
        </p:txBody>
      </p:sp>
      <p:sp>
        <p:nvSpPr>
          <p:cNvPr id="10" name="Rectangle 4"/>
          <p:cNvSpPr>
            <a:spLocks noChangeArrowheads="1"/>
          </p:cNvSpPr>
          <p:nvPr/>
        </p:nvSpPr>
        <p:spPr bwMode="auto">
          <a:xfrm>
            <a:off x="2057400" y="3276600"/>
            <a:ext cx="2667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producer surplus for a firm is measured by the yellow area below the market price and above the marginal cost curve, between outputs 0 and </a:t>
            </a:r>
            <a:r>
              <a:rPr lang="en-US" altLang="en-US" sz="1400" i="1">
                <a:latin typeface="Arial" panose="020B0604020202020204" pitchFamily="34" charset="0"/>
              </a:rPr>
              <a:t>q*</a:t>
            </a:r>
            <a:r>
              <a:rPr lang="en-US" altLang="en-US" sz="1400">
                <a:latin typeface="Arial" panose="020B0604020202020204" pitchFamily="34" charset="0"/>
              </a:rPr>
              <a:t>, the profit-maximizing output. </a:t>
            </a:r>
          </a:p>
          <a:p>
            <a:pPr eaLnBrk="1" hangingPunct="1">
              <a:spcBef>
                <a:spcPct val="20000"/>
              </a:spcBef>
            </a:pPr>
            <a:r>
              <a:rPr lang="en-US" altLang="en-US" sz="1400">
                <a:latin typeface="Arial" panose="020B0604020202020204" pitchFamily="34" charset="0"/>
              </a:rPr>
              <a:t>Alternatively, it is equal to rectangle </a:t>
            </a:r>
            <a:r>
              <a:rPr lang="en-US" altLang="en-US" sz="1400" i="1">
                <a:latin typeface="Arial" panose="020B0604020202020204" pitchFamily="34" charset="0"/>
              </a:rPr>
              <a:t>ABCD</a:t>
            </a:r>
            <a:r>
              <a:rPr lang="en-US" altLang="en-US" sz="1400">
                <a:latin typeface="Arial" panose="020B0604020202020204" pitchFamily="34" charset="0"/>
              </a:rPr>
              <a:t> because the sum of all marginal costs up to q* is equal to the variable costs of producing </a:t>
            </a:r>
            <a:r>
              <a:rPr lang="en-US" altLang="en-US" sz="1400" i="1">
                <a:latin typeface="Arial" panose="020B0604020202020204" pitchFamily="34" charset="0"/>
              </a:rPr>
              <a:t>q*</a:t>
            </a:r>
            <a:r>
              <a:rPr lang="en-US" altLang="en-US" sz="1400">
                <a:latin typeface="Arial" panose="020B0604020202020204" pitchFamily="34" charset="0"/>
              </a:rPr>
              <a:t>.</a:t>
            </a:r>
          </a:p>
        </p:txBody>
      </p:sp>
      <p:pic>
        <p:nvPicPr>
          <p:cNvPr id="13" name="Picture 12" descr="fig8.11_0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2" name="Picture 2" descr="C:\Documents and Settings\Kyle M. Thiel\Desktop\Pindyck_7e\ppts\aparna_ppts\aparna_ppts\ch08\fig8.11\fig8.11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3" descr="C:\Documents and Settings\Kyle M. Thiel\Desktop\Pindyck_7e\ppts\aparna_ppts\aparna_ppts\ch08\fig8.11\fig8.11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4" name="Picture 4" descr="C:\Documents and Settings\Kyle M. Thiel\Desktop\Pindyck_7e\ppts\aparna_ppts\aparna_ppts\ch08\fig8.11\fig8.11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5" descr="C:\Documents and Settings\Kyle M. Thiel\Desktop\Pindyck_7e\ppts\aparna_ppts\aparna_ppts\ch08\fig8.11\fig8.11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6" descr="C:\Documents and Settings\Kyle M. Thiel\Desktop\Pindyck_7e\ppts\aparna_ppts\aparna_ppts\ch08\fig8.11\fig8.11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8" name="Picture 8" descr="C:\Documents and Settings\Kyle M. Thiel\Desktop\Pindyck_7e\ppts\aparna_ppts\aparna_ppts\ch08\fig8.11\fig8.11_08.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7" name="Picture 7" descr="C:\Documents and Settings\Kyle M. Thiel\Desktop\Pindyck_7e\ppts\aparna_ppts\aparna_ppts\ch08\fig8.11\fig8.11_07.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6350" y="2667001"/>
            <a:ext cx="48196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4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2895600" y="381001"/>
            <a:ext cx="7315200" cy="487363"/>
          </a:xfrm>
        </p:spPr>
        <p:txBody>
          <a:bodyPr/>
          <a:lstStyle/>
          <a:p>
            <a:pPr eaLnBrk="1" hangingPunct="1"/>
            <a:r>
              <a:rPr lang="en-US" altLang="en-US" sz="2000"/>
              <a:t>THE SHORT-RUN MARKET SUPPLY CURVE</a:t>
            </a:r>
          </a:p>
        </p:txBody>
      </p:sp>
      <p:sp>
        <p:nvSpPr>
          <p:cNvPr id="2561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Producer Surplus in the Short Run</a:t>
            </a:r>
          </a:p>
        </p:txBody>
      </p:sp>
      <p:sp>
        <p:nvSpPr>
          <p:cNvPr id="8" name="Rectangle 5"/>
          <p:cNvSpPr>
            <a:spLocks noChangeArrowheads="1"/>
          </p:cNvSpPr>
          <p:nvPr/>
        </p:nvSpPr>
        <p:spPr bwMode="auto">
          <a:xfrm>
            <a:off x="2305050" y="3352800"/>
            <a:ext cx="24193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Producer Surplus for a Market</a:t>
            </a:r>
          </a:p>
        </p:txBody>
      </p:sp>
      <p:sp>
        <p:nvSpPr>
          <p:cNvPr id="9" name="Rectangle 4"/>
          <p:cNvSpPr>
            <a:spLocks noChangeArrowheads="1"/>
          </p:cNvSpPr>
          <p:nvPr/>
        </p:nvSpPr>
        <p:spPr bwMode="auto">
          <a:xfrm>
            <a:off x="2286000" y="3657600"/>
            <a:ext cx="236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producer surplus for a market is the area below the market price and above the market supply curve, between 0 and output </a:t>
            </a:r>
            <a:r>
              <a:rPr lang="en-US" altLang="en-US" sz="1400" i="1">
                <a:latin typeface="Arial" panose="020B0604020202020204" pitchFamily="34" charset="0"/>
              </a:rPr>
              <a:t>Q*.</a:t>
            </a:r>
          </a:p>
        </p:txBody>
      </p:sp>
      <p:sp>
        <p:nvSpPr>
          <p:cNvPr id="11" name="Rectangle 52"/>
          <p:cNvSpPr txBox="1">
            <a:spLocks noChangeArrowheads="1"/>
          </p:cNvSpPr>
          <p:nvPr/>
        </p:nvSpPr>
        <p:spPr bwMode="auto">
          <a:xfrm>
            <a:off x="2362200" y="14478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Producer Surplus versus Profit</a:t>
            </a:r>
          </a:p>
        </p:txBody>
      </p:sp>
      <p:sp>
        <p:nvSpPr>
          <p:cNvPr id="12" name="Rectangle 11"/>
          <p:cNvSpPr>
            <a:spLocks noChangeArrowheads="1"/>
          </p:cNvSpPr>
          <p:nvPr/>
        </p:nvSpPr>
        <p:spPr bwMode="auto">
          <a:xfrm>
            <a:off x="4343401" y="1981201"/>
            <a:ext cx="3192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a:latin typeface="Times New Roman" panose="02020603050405020304" pitchFamily="18" charset="0"/>
                <a:cs typeface="Times New Roman" panose="02020603050405020304" pitchFamily="18" charset="0"/>
              </a:rPr>
              <a:t>Producer surplus = PS = </a:t>
            </a:r>
            <a:r>
              <a:rPr lang="en-US" altLang="en-US" i="1">
                <a:latin typeface="Times New Roman" panose="02020603050405020304" pitchFamily="18" charset="0"/>
                <a:cs typeface="Times New Roman" panose="02020603050405020304" pitchFamily="18" charset="0"/>
              </a:rPr>
              <a:t>R − </a:t>
            </a:r>
            <a:r>
              <a:rPr lang="en-US" altLang="en-US">
                <a:latin typeface="Times New Roman" panose="02020603050405020304" pitchFamily="18" charset="0"/>
                <a:cs typeface="Times New Roman" panose="02020603050405020304" pitchFamily="18" charset="0"/>
              </a:rPr>
              <a:t>VC</a:t>
            </a:r>
          </a:p>
        </p:txBody>
      </p:sp>
      <p:sp>
        <p:nvSpPr>
          <p:cNvPr id="13" name="Rectangle 12"/>
          <p:cNvSpPr>
            <a:spLocks noChangeArrowheads="1"/>
          </p:cNvSpPr>
          <p:nvPr/>
        </p:nvSpPr>
        <p:spPr bwMode="auto">
          <a:xfrm>
            <a:off x="4648200" y="2514601"/>
            <a:ext cx="2579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pt-BR" altLang="en-US">
                <a:latin typeface="Times New Roman" panose="02020603050405020304" pitchFamily="18" charset="0"/>
                <a:cs typeface="Times New Roman" panose="02020603050405020304" pitchFamily="18" charset="0"/>
              </a:rPr>
              <a:t>Profit = π = </a:t>
            </a:r>
            <a:r>
              <a:rPr lang="pt-BR" altLang="en-US" i="1">
                <a:latin typeface="Times New Roman" panose="02020603050405020304" pitchFamily="18" charset="0"/>
                <a:cs typeface="Times New Roman" panose="02020603050405020304" pitchFamily="18" charset="0"/>
              </a:rPr>
              <a:t>R − </a:t>
            </a:r>
            <a:r>
              <a:rPr lang="pt-BR" altLang="en-US">
                <a:latin typeface="Times New Roman" panose="02020603050405020304" pitchFamily="18" charset="0"/>
                <a:cs typeface="Times New Roman" panose="02020603050405020304" pitchFamily="18" charset="0"/>
              </a:rPr>
              <a:t>VC</a:t>
            </a:r>
            <a:r>
              <a:rPr lang="pt-BR" altLang="en-US" i="1">
                <a:latin typeface="Times New Roman" panose="02020603050405020304" pitchFamily="18" charset="0"/>
                <a:cs typeface="Times New Roman" panose="02020603050405020304" pitchFamily="18" charset="0"/>
              </a:rPr>
              <a:t> − </a:t>
            </a:r>
            <a:r>
              <a:rPr lang="pt-BR" altLang="en-US">
                <a:latin typeface="Times New Roman" panose="02020603050405020304" pitchFamily="18" charset="0"/>
                <a:cs typeface="Times New Roman" panose="02020603050405020304" pitchFamily="18" charset="0"/>
              </a:rPr>
              <a:t>FC</a:t>
            </a:r>
            <a:endParaRPr lang="en-US" altLang="en-US">
              <a:latin typeface="Times New Roman" panose="02020603050405020304" pitchFamily="18" charset="0"/>
              <a:cs typeface="Times New Roman" panose="02020603050405020304" pitchFamily="18" charset="0"/>
            </a:endParaRPr>
          </a:p>
        </p:txBody>
      </p:sp>
      <p:pic>
        <p:nvPicPr>
          <p:cNvPr id="103426" name="Picture 2" descr="C:\Documents and Settings\Kyle M. Thiel\Desktop\Pindyck_7e\ppts\aparna_ppts\aparna_ppts\ch08\fig8.12\fig8.12_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7" name="Picture 3" descr="C:\Documents and Settings\Kyle M. Thiel\Desktop\Pindyck_7e\ppts\aparna_ppts\aparna_ppts\ch08\fig8.12\fig8.12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8" name="Picture 4" descr="C:\Documents and Settings\Kyle M. Thiel\Desktop\Pindyck_7e\ppts\aparna_ppts\aparna_ppts\ch08\fig8.12\fig8.12_0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5" descr="C:\Documents and Settings\Kyle M. Thiel\Desktop\Pindyck_7e\ppts\aparna_ppts\aparna_ppts\ch08\fig8.12\fig8.12_0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fig8.12_01.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fig8.12_04.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200401"/>
            <a:ext cx="44386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83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b="1" dirty="0">
                <a:solidFill>
                  <a:srgbClr val="FF0000"/>
                </a:solidFill>
              </a:rPr>
              <a:t>PERFECTLY COMPETITIVE MARKETS</a:t>
            </a:r>
          </a:p>
        </p:txBody>
      </p:sp>
      <p:sp>
        <p:nvSpPr>
          <p:cNvPr id="5132"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p:cNvSpPr txBox="1">
            <a:spLocks noChangeArrowheads="1"/>
          </p:cNvSpPr>
          <p:nvPr/>
        </p:nvSpPr>
        <p:spPr bwMode="auto">
          <a:xfrm>
            <a:off x="2514600" y="990600"/>
            <a:ext cx="6248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5000"/>
              </a:spcBef>
              <a:spcAft>
                <a:spcPct val="5000"/>
              </a:spcAft>
            </a:pPr>
            <a:r>
              <a:rPr lang="en-US" altLang="en-US" dirty="0">
                <a:latin typeface="Arial" panose="020B0604020202020204" pitchFamily="34" charset="0"/>
              </a:rPr>
              <a:t>Assumptions:</a:t>
            </a:r>
          </a:p>
          <a:p>
            <a:pPr eaLnBrk="1" hangingPunct="1">
              <a:spcBef>
                <a:spcPct val="5000"/>
              </a:spcBef>
              <a:spcAft>
                <a:spcPct val="5000"/>
              </a:spcAft>
            </a:pPr>
            <a:endParaRPr lang="en-US" altLang="en-US" dirty="0">
              <a:latin typeface="Arial" panose="020B0604020202020204" pitchFamily="34" charset="0"/>
            </a:endParaRPr>
          </a:p>
          <a:p>
            <a:pPr marL="342900" indent="-342900" eaLnBrk="1" hangingPunct="1">
              <a:spcBef>
                <a:spcPct val="5000"/>
              </a:spcBef>
              <a:spcAft>
                <a:spcPct val="5000"/>
              </a:spcAft>
              <a:buAutoNum type="arabicParenBoth"/>
            </a:pPr>
            <a:r>
              <a:rPr lang="en-US" altLang="en-US" dirty="0">
                <a:latin typeface="Arial" panose="020B0604020202020204" pitchFamily="34" charset="0"/>
              </a:rPr>
              <a:t>Small but large number of sellers (and  buyers);</a:t>
            </a:r>
          </a:p>
          <a:p>
            <a:pPr marL="342900" indent="-342900" eaLnBrk="1" hangingPunct="1">
              <a:spcBef>
                <a:spcPct val="5000"/>
              </a:spcBef>
              <a:spcAft>
                <a:spcPct val="5000"/>
              </a:spcAft>
              <a:buAutoNum type="arabicParenBoth"/>
            </a:pPr>
            <a:endParaRPr lang="en-US" altLang="en-US" dirty="0">
              <a:latin typeface="Arial" panose="020B0604020202020204" pitchFamily="34" charset="0"/>
            </a:endParaRPr>
          </a:p>
          <a:p>
            <a:pPr eaLnBrk="1" hangingPunct="1">
              <a:spcBef>
                <a:spcPct val="5000"/>
              </a:spcBef>
              <a:spcAft>
                <a:spcPct val="5000"/>
              </a:spcAft>
            </a:pPr>
            <a:r>
              <a:rPr lang="en-US" altLang="en-US" dirty="0">
                <a:latin typeface="Arial" panose="020B0604020202020204" pitchFamily="34" charset="0"/>
              </a:rPr>
              <a:t>(2) product homogeneity;</a:t>
            </a:r>
          </a:p>
          <a:p>
            <a:pPr eaLnBrk="1" hangingPunct="1">
              <a:spcBef>
                <a:spcPct val="5000"/>
              </a:spcBef>
              <a:spcAft>
                <a:spcPct val="5000"/>
              </a:spcAft>
            </a:pPr>
            <a:endParaRPr lang="en-US" altLang="en-US" dirty="0">
              <a:latin typeface="Arial" panose="020B0604020202020204" pitchFamily="34" charset="0"/>
            </a:endParaRPr>
          </a:p>
          <a:p>
            <a:pPr eaLnBrk="1" hangingPunct="1">
              <a:spcBef>
                <a:spcPct val="5000"/>
              </a:spcBef>
              <a:spcAft>
                <a:spcPct val="5000"/>
              </a:spcAft>
            </a:pPr>
            <a:r>
              <a:rPr lang="en-US" altLang="en-US" dirty="0">
                <a:latin typeface="Arial" panose="020B0604020202020204" pitchFamily="34" charset="0"/>
              </a:rPr>
              <a:t>(3) free entry and exit;</a:t>
            </a:r>
          </a:p>
          <a:p>
            <a:pPr eaLnBrk="1" hangingPunct="1">
              <a:spcBef>
                <a:spcPct val="5000"/>
              </a:spcBef>
              <a:spcAft>
                <a:spcPct val="5000"/>
              </a:spcAft>
            </a:pPr>
            <a:endParaRPr lang="en-US" altLang="en-US" dirty="0">
              <a:latin typeface="Arial" panose="020B0604020202020204" pitchFamily="34" charset="0"/>
            </a:endParaRPr>
          </a:p>
          <a:p>
            <a:pPr eaLnBrk="1" hangingPunct="1">
              <a:spcBef>
                <a:spcPct val="5000"/>
              </a:spcBef>
              <a:spcAft>
                <a:spcPct val="5000"/>
              </a:spcAft>
            </a:pPr>
            <a:r>
              <a:rPr lang="en-US" altLang="en-US" dirty="0">
                <a:latin typeface="Arial" panose="020B0604020202020204" pitchFamily="34" charset="0"/>
              </a:rPr>
              <a:t>(4) Perfect information on part of all economic agents;</a:t>
            </a:r>
          </a:p>
          <a:p>
            <a:pPr eaLnBrk="1" hangingPunct="1">
              <a:spcBef>
                <a:spcPct val="5000"/>
              </a:spcBef>
              <a:spcAft>
                <a:spcPct val="5000"/>
              </a:spcAft>
            </a:pPr>
            <a:endParaRPr lang="en-US" altLang="en-US" dirty="0">
              <a:latin typeface="Arial" panose="020B0604020202020204" pitchFamily="34" charset="0"/>
            </a:endParaRPr>
          </a:p>
          <a:p>
            <a:pPr eaLnBrk="1" hangingPunct="1">
              <a:spcBef>
                <a:spcPct val="5000"/>
              </a:spcBef>
              <a:spcAft>
                <a:spcPct val="5000"/>
              </a:spcAft>
            </a:pPr>
            <a:r>
              <a:rPr lang="en-US" altLang="en-US" dirty="0">
                <a:latin typeface="Arial" panose="020B0604020202020204" pitchFamily="34" charset="0"/>
              </a:rPr>
              <a:t>(5) All agents are identical</a:t>
            </a:r>
          </a:p>
        </p:txBody>
      </p:sp>
    </p:spTree>
    <p:extLst>
      <p:ext uri="{BB962C8B-B14F-4D97-AF65-F5344CB8AC3E}">
        <p14:creationId xmlns:p14="http://schemas.microsoft.com/office/powerpoint/2010/main" val="3685204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fig8.13_1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LONG RUN</a:t>
            </a:r>
          </a:p>
        </p:txBody>
      </p:sp>
      <p:sp>
        <p:nvSpPr>
          <p:cNvPr id="26648"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Long-Run Profit Maximization</a:t>
            </a:r>
          </a:p>
        </p:txBody>
      </p:sp>
      <p:sp>
        <p:nvSpPr>
          <p:cNvPr id="9" name="Rectangle 5"/>
          <p:cNvSpPr>
            <a:spLocks noChangeArrowheads="1"/>
          </p:cNvSpPr>
          <p:nvPr/>
        </p:nvSpPr>
        <p:spPr bwMode="auto">
          <a:xfrm>
            <a:off x="2152650" y="1828800"/>
            <a:ext cx="28003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Output Choice in the Long Run</a:t>
            </a:r>
          </a:p>
        </p:txBody>
      </p:sp>
      <p:sp>
        <p:nvSpPr>
          <p:cNvPr id="10" name="Rectangle 4"/>
          <p:cNvSpPr>
            <a:spLocks noChangeArrowheads="1"/>
          </p:cNvSpPr>
          <p:nvPr/>
        </p:nvSpPr>
        <p:spPr bwMode="auto">
          <a:xfrm>
            <a:off x="2133600" y="2133600"/>
            <a:ext cx="2895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The firm maximizes its profit by choosing the output at which price equals long-run marginal cost LMC. </a:t>
            </a:r>
          </a:p>
          <a:p>
            <a:pPr eaLnBrk="1" hangingPunct="1">
              <a:spcBef>
                <a:spcPct val="20000"/>
              </a:spcBef>
            </a:pPr>
            <a:r>
              <a:rPr lang="en-US" altLang="en-US" sz="1400">
                <a:latin typeface="Arial" panose="020B0604020202020204" pitchFamily="34" charset="0"/>
              </a:rPr>
              <a:t>In the diagram, the firm increases its profit from </a:t>
            </a:r>
            <a:r>
              <a:rPr lang="en-US" altLang="en-US" sz="1400" i="1">
                <a:latin typeface="Arial" panose="020B0604020202020204" pitchFamily="34" charset="0"/>
              </a:rPr>
              <a:t>ABCD</a:t>
            </a:r>
            <a:r>
              <a:rPr lang="en-US" altLang="en-US" sz="1400">
                <a:latin typeface="Arial" panose="020B0604020202020204" pitchFamily="34" charset="0"/>
              </a:rPr>
              <a:t> to </a:t>
            </a:r>
            <a:r>
              <a:rPr lang="en-US" altLang="en-US" sz="1400" i="1">
                <a:latin typeface="Arial" panose="020B0604020202020204" pitchFamily="34" charset="0"/>
              </a:rPr>
              <a:t>EFGD</a:t>
            </a:r>
            <a:r>
              <a:rPr lang="en-US" altLang="en-US" sz="1400">
                <a:latin typeface="Arial" panose="020B0604020202020204" pitchFamily="34" charset="0"/>
              </a:rPr>
              <a:t> by increasing its output in the long run.</a:t>
            </a:r>
            <a:endParaRPr lang="en-US" altLang="en-US" sz="1400" i="1">
              <a:latin typeface="Arial" panose="020B0604020202020204" pitchFamily="34" charset="0"/>
            </a:endParaRPr>
          </a:p>
        </p:txBody>
      </p:sp>
      <p:sp>
        <p:nvSpPr>
          <p:cNvPr id="12" name="TextBox 11"/>
          <p:cNvSpPr txBox="1"/>
          <p:nvPr/>
        </p:nvSpPr>
        <p:spPr>
          <a:xfrm>
            <a:off x="2743200" y="5486401"/>
            <a:ext cx="7010400" cy="646113"/>
          </a:xfrm>
          <a:prstGeom prst="rect">
            <a:avLst/>
          </a:prstGeom>
          <a:noFill/>
        </p:spPr>
        <p:txBody>
          <a:bodyPr>
            <a:spAutoFit/>
          </a:bodyPr>
          <a:lstStyle/>
          <a:p>
            <a:pPr algn="l">
              <a:defRPr/>
            </a:pPr>
            <a:r>
              <a:rPr lang="en-US" i="1" dirty="0">
                <a:latin typeface="+mj-lt"/>
              </a:rPr>
              <a:t>The long-run output of a profit-maximizing competitive firm is the point at which long-run marginal cost equals the price.</a:t>
            </a:r>
          </a:p>
        </p:txBody>
      </p:sp>
      <p:pic>
        <p:nvPicPr>
          <p:cNvPr id="25620" name="Picture 20" descr="C:\Documents and Settings\Kyle M. Thiel\Desktop\Pindyck_7e\ppts\aparna_ppts\aparna_ppts\ch08\fig8.13\fig8.13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1" name="Picture 21" descr="C:\Documents and Settings\Kyle M. Thiel\Desktop\Pindyck_7e\ppts\aparna_ppts\aparna_ppts\ch08\fig8.13\fig8.13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2" name="Picture 22" descr="C:\Documents and Settings\Kyle M. Thiel\Desktop\Pindyck_7e\ppts\aparna_ppts\aparna_ppts\ch08\fig8.13\fig8.13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23" descr="C:\Documents and Settings\Kyle M. Thiel\Desktop\Pindyck_7e\ppts\aparna_ppts\aparna_ppts\ch08\fig8.13\fig8.13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4" name="Picture 24" descr="C:\Documents and Settings\Kyle M. Thiel\Desktop\Pindyck_7e\ppts\aparna_ppts\aparna_ppts\ch08\fig8.13\fig8.13_0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25" descr="C:\Documents and Settings\Kyle M. Thiel\Desktop\Pindyck_7e\ppts\aparna_ppts\aparna_ppts\ch08\fig8.13\fig8.13_06.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26" descr="C:\Documents and Settings\Kyle M. Thiel\Desktop\Pindyck_7e\ppts\aparna_ppts\aparna_ppts\ch08\fig8.13\fig8.13_07.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27" descr="C:\Documents and Settings\Kyle M. Thiel\Desktop\Pindyck_7e\ppts\aparna_ppts\aparna_ppts\ch08\fig8.13\fig8.13_08.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8" name="Picture 28" descr="C:\Documents and Settings\Kyle M. Thiel\Desktop\Pindyck_7e\ppts\aparna_ppts\aparna_ppts\ch08\fig8.13\fig8.13_0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9" name="Picture 29" descr="C:\Documents and Settings\Kyle M. Thiel\Desktop\Pindyck_7e\ppts\aparna_ppts\aparna_ppts\ch08\fig8.13\fig8.13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30" descr="C:\Documents and Settings\Kyle M. Thiel\Desktop\Pindyck_7e\ppts\aparna_ppts\aparna_ppts\ch08\fig8.13\fig8.13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31" descr="C:\Documents and Settings\Kyle M. Thiel\Desktop\Pindyck_7e\ppts\aparna_ppts\aparna_ppts\ch08\fig8.13\fig8.13_1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1" y="1676401"/>
            <a:ext cx="57435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83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a:extLst>
              <a:ext uri="{FF2B5EF4-FFF2-40B4-BE49-F238E27FC236}">
                <a16:creationId xmlns:a16="http://schemas.microsoft.com/office/drawing/2014/main" id="{C6C7F1A9-1517-4F56-B2D5-C110FC68BE00}"/>
              </a:ext>
            </a:extLst>
          </p:cNvPr>
          <p:cNvSpPr txBox="1"/>
          <p:nvPr/>
        </p:nvSpPr>
        <p:spPr>
          <a:xfrm>
            <a:off x="8846403" y="2025195"/>
            <a:ext cx="295274" cy="307777"/>
          </a:xfrm>
          <a:prstGeom prst="rect">
            <a:avLst/>
          </a:prstGeom>
          <a:noFill/>
        </p:spPr>
        <p:txBody>
          <a:bodyPr wrap="square" rtlCol="0">
            <a:spAutoFit/>
          </a:bodyPr>
          <a:lstStyle/>
          <a:p>
            <a:r>
              <a:rPr lang="en-IN" sz="1400" dirty="0"/>
              <a:t>D</a:t>
            </a:r>
            <a:endParaRPr lang="en-IN" dirty="0"/>
          </a:p>
        </p:txBody>
      </p:sp>
      <p:grpSp>
        <p:nvGrpSpPr>
          <p:cNvPr id="7" name="Group 6">
            <a:extLst>
              <a:ext uri="{FF2B5EF4-FFF2-40B4-BE49-F238E27FC236}">
                <a16:creationId xmlns:a16="http://schemas.microsoft.com/office/drawing/2014/main" id="{F231A887-FDB2-4746-B030-A2D0873CBA63}"/>
              </a:ext>
            </a:extLst>
          </p:cNvPr>
          <p:cNvGrpSpPr/>
          <p:nvPr/>
        </p:nvGrpSpPr>
        <p:grpSpPr>
          <a:xfrm>
            <a:off x="628637" y="110917"/>
            <a:ext cx="11563363" cy="6203009"/>
            <a:chOff x="628637" y="110917"/>
            <a:chExt cx="11563363" cy="6203009"/>
          </a:xfrm>
        </p:grpSpPr>
        <p:cxnSp>
          <p:nvCxnSpPr>
            <p:cNvPr id="86" name="Straight Connector 85">
              <a:extLst>
                <a:ext uri="{FF2B5EF4-FFF2-40B4-BE49-F238E27FC236}">
                  <a16:creationId xmlns:a16="http://schemas.microsoft.com/office/drawing/2014/main" id="{432879FC-10CA-4BE8-8923-405DA677E782}"/>
                </a:ext>
              </a:extLst>
            </p:cNvPr>
            <p:cNvCxnSpPr>
              <a:cxnSpLocks/>
            </p:cNvCxnSpPr>
            <p:nvPr/>
          </p:nvCxnSpPr>
          <p:spPr>
            <a:xfrm>
              <a:off x="3848068" y="2735042"/>
              <a:ext cx="0" cy="307095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 name="Group 5">
              <a:extLst>
                <a:ext uri="{FF2B5EF4-FFF2-40B4-BE49-F238E27FC236}">
                  <a16:creationId xmlns:a16="http://schemas.microsoft.com/office/drawing/2014/main" id="{EA13A2CB-B821-4BD4-AA39-7436B7A26E14}"/>
                </a:ext>
              </a:extLst>
            </p:cNvPr>
            <p:cNvGrpSpPr/>
            <p:nvPr/>
          </p:nvGrpSpPr>
          <p:grpSpPr>
            <a:xfrm>
              <a:off x="628637" y="110917"/>
              <a:ext cx="11563363" cy="6203009"/>
              <a:chOff x="628637" y="75407"/>
              <a:chExt cx="11563363" cy="6203009"/>
            </a:xfrm>
          </p:grpSpPr>
          <p:cxnSp>
            <p:nvCxnSpPr>
              <p:cNvPr id="82" name="Straight Connector 81">
                <a:extLst>
                  <a:ext uri="{FF2B5EF4-FFF2-40B4-BE49-F238E27FC236}">
                    <a16:creationId xmlns:a16="http://schemas.microsoft.com/office/drawing/2014/main" id="{3FB44672-3182-43A2-8CCF-D479BE014BBB}"/>
                  </a:ext>
                </a:extLst>
              </p:cNvPr>
              <p:cNvCxnSpPr>
                <a:cxnSpLocks/>
              </p:cNvCxnSpPr>
              <p:nvPr/>
            </p:nvCxnSpPr>
            <p:spPr>
              <a:xfrm>
                <a:off x="2690755" y="2676780"/>
                <a:ext cx="50360" cy="31292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EF20BF5B-92DA-45DB-A7FF-17EF92F207B0}"/>
                  </a:ext>
                </a:extLst>
              </p:cNvPr>
              <p:cNvCxnSpPr>
                <a:cxnSpLocks/>
              </p:cNvCxnSpPr>
              <p:nvPr/>
            </p:nvCxnSpPr>
            <p:spPr>
              <a:xfrm>
                <a:off x="3774651" y="3515796"/>
                <a:ext cx="0" cy="22700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Connector 91">
                <a:extLst>
                  <a:ext uri="{FF2B5EF4-FFF2-40B4-BE49-F238E27FC236}">
                    <a16:creationId xmlns:a16="http://schemas.microsoft.com/office/drawing/2014/main" id="{F5C7A925-432C-4821-AEE4-557880C4BCEF}"/>
                  </a:ext>
                </a:extLst>
              </p:cNvPr>
              <p:cNvCxnSpPr>
                <a:cxnSpLocks/>
              </p:cNvCxnSpPr>
              <p:nvPr/>
            </p:nvCxnSpPr>
            <p:spPr>
              <a:xfrm>
                <a:off x="3343786" y="5057331"/>
                <a:ext cx="0" cy="728542"/>
              </a:xfrm>
              <a:prstGeom prst="line">
                <a:avLst/>
              </a:prstGeom>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7A072FEA-2C17-4068-9CC2-A902C2417404}"/>
                  </a:ext>
                </a:extLst>
              </p:cNvPr>
              <p:cNvGrpSpPr/>
              <p:nvPr/>
            </p:nvGrpSpPr>
            <p:grpSpPr>
              <a:xfrm>
                <a:off x="628637" y="75407"/>
                <a:ext cx="11563363" cy="6203009"/>
                <a:chOff x="628637" y="57651"/>
                <a:chExt cx="11563363" cy="6203009"/>
              </a:xfrm>
            </p:grpSpPr>
            <p:cxnSp>
              <p:nvCxnSpPr>
                <p:cNvPr id="43" name="Straight Connector 42">
                  <a:extLst>
                    <a:ext uri="{FF2B5EF4-FFF2-40B4-BE49-F238E27FC236}">
                      <a16:creationId xmlns:a16="http://schemas.microsoft.com/office/drawing/2014/main" id="{E421AEA1-C4E8-4062-A398-AB7FEC30E7BD}"/>
                    </a:ext>
                  </a:extLst>
                </p:cNvPr>
                <p:cNvCxnSpPr/>
                <p:nvPr/>
              </p:nvCxnSpPr>
              <p:spPr>
                <a:xfrm>
                  <a:off x="9442952" y="2649931"/>
                  <a:ext cx="0" cy="31071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5FD61DBA-FFF1-4A1A-8C0E-83565ED1A151}"/>
                    </a:ext>
                  </a:extLst>
                </p:cNvPr>
                <p:cNvCxnSpPr>
                  <a:cxnSpLocks/>
                </p:cNvCxnSpPr>
                <p:nvPr/>
              </p:nvCxnSpPr>
              <p:spPr>
                <a:xfrm>
                  <a:off x="9994847" y="3532448"/>
                  <a:ext cx="0" cy="22735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ED2782F0-9445-43F9-8B63-39F3767194C2}"/>
                    </a:ext>
                  </a:extLst>
                </p:cNvPr>
                <p:cNvCxnSpPr>
                  <a:cxnSpLocks/>
                </p:cNvCxnSpPr>
                <p:nvPr/>
              </p:nvCxnSpPr>
              <p:spPr>
                <a:xfrm>
                  <a:off x="11179670" y="5113538"/>
                  <a:ext cx="0" cy="692458"/>
                </a:xfrm>
                <a:prstGeom prst="line">
                  <a:avLst/>
                </a:prstGeom>
              </p:spPr>
              <p:style>
                <a:lnRef idx="2">
                  <a:schemeClr val="dk1"/>
                </a:lnRef>
                <a:fillRef idx="0">
                  <a:schemeClr val="dk1"/>
                </a:fillRef>
                <a:effectRef idx="1">
                  <a:schemeClr val="dk1"/>
                </a:effectRef>
                <a:fontRef idx="minor">
                  <a:schemeClr val="tx1"/>
                </a:fontRef>
              </p:style>
            </p:cxnSp>
            <p:grpSp>
              <p:nvGrpSpPr>
                <p:cNvPr id="4" name="Group 3">
                  <a:extLst>
                    <a:ext uri="{FF2B5EF4-FFF2-40B4-BE49-F238E27FC236}">
                      <a16:creationId xmlns:a16="http://schemas.microsoft.com/office/drawing/2014/main" id="{1325829F-6CFF-4D93-9B1A-7D8C7BD40ADC}"/>
                    </a:ext>
                  </a:extLst>
                </p:cNvPr>
                <p:cNvGrpSpPr/>
                <p:nvPr/>
              </p:nvGrpSpPr>
              <p:grpSpPr>
                <a:xfrm>
                  <a:off x="628637" y="57651"/>
                  <a:ext cx="11563363" cy="6203009"/>
                  <a:chOff x="588888" y="64520"/>
                  <a:chExt cx="11563363" cy="6203009"/>
                </a:xfrm>
              </p:grpSpPr>
              <p:cxnSp>
                <p:nvCxnSpPr>
                  <p:cNvPr id="17" name="Straight Connector 16">
                    <a:extLst>
                      <a:ext uri="{FF2B5EF4-FFF2-40B4-BE49-F238E27FC236}">
                        <a16:creationId xmlns:a16="http://schemas.microsoft.com/office/drawing/2014/main" id="{5EE15B6A-719B-4C48-8B1D-874B10A5E0BA}"/>
                      </a:ext>
                    </a:extLst>
                  </p:cNvPr>
                  <p:cNvCxnSpPr>
                    <a:cxnSpLocks/>
                  </p:cNvCxnSpPr>
                  <p:nvPr/>
                </p:nvCxnSpPr>
                <p:spPr>
                  <a:xfrm>
                    <a:off x="976544" y="5080617"/>
                    <a:ext cx="5079707" cy="12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23102BE-0861-46B8-98CF-3A1BE463D011}"/>
                      </a:ext>
                    </a:extLst>
                  </p:cNvPr>
                  <p:cNvCxnSpPr>
                    <a:cxnSpLocks/>
                  </p:cNvCxnSpPr>
                  <p:nvPr/>
                </p:nvCxnSpPr>
                <p:spPr>
                  <a:xfrm>
                    <a:off x="976544" y="2736962"/>
                    <a:ext cx="41907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488B613-7F39-41A9-B6E3-B5A103318B77}"/>
                      </a:ext>
                    </a:extLst>
                  </p:cNvPr>
                  <p:cNvCxnSpPr>
                    <a:cxnSpLocks/>
                  </p:cNvCxnSpPr>
                  <p:nvPr/>
                </p:nvCxnSpPr>
                <p:spPr>
                  <a:xfrm>
                    <a:off x="976544" y="3532448"/>
                    <a:ext cx="4351574" cy="29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E847B121-6B0B-41FF-BF3F-110056B25818}"/>
                      </a:ext>
                    </a:extLst>
                  </p:cNvPr>
                  <p:cNvGrpSpPr/>
                  <p:nvPr/>
                </p:nvGrpSpPr>
                <p:grpSpPr>
                  <a:xfrm>
                    <a:off x="588888" y="64520"/>
                    <a:ext cx="5355674" cy="5982857"/>
                    <a:chOff x="588888" y="64520"/>
                    <a:chExt cx="5355674" cy="5982857"/>
                  </a:xfrm>
                </p:grpSpPr>
                <p:grpSp>
                  <p:nvGrpSpPr>
                    <p:cNvPr id="66" name="Group 65">
                      <a:extLst>
                        <a:ext uri="{FF2B5EF4-FFF2-40B4-BE49-F238E27FC236}">
                          <a16:creationId xmlns:a16="http://schemas.microsoft.com/office/drawing/2014/main" id="{479DAE03-DD9F-47F6-8D8F-34BD784A3A00}"/>
                        </a:ext>
                      </a:extLst>
                    </p:cNvPr>
                    <p:cNvGrpSpPr/>
                    <p:nvPr/>
                  </p:nvGrpSpPr>
                  <p:grpSpPr>
                    <a:xfrm>
                      <a:off x="649137" y="64520"/>
                      <a:ext cx="5140170" cy="5982857"/>
                      <a:chOff x="665825" y="84740"/>
                      <a:chExt cx="5140170" cy="5982857"/>
                    </a:xfrm>
                  </p:grpSpPr>
                  <p:cxnSp>
                    <p:nvCxnSpPr>
                      <p:cNvPr id="9" name="Straight Arrow Connector 8">
                        <a:extLst>
                          <a:ext uri="{FF2B5EF4-FFF2-40B4-BE49-F238E27FC236}">
                            <a16:creationId xmlns:a16="http://schemas.microsoft.com/office/drawing/2014/main" id="{4E0B7FA5-90C9-4B31-B3DB-64D855D74258}"/>
                          </a:ext>
                        </a:extLst>
                      </p:cNvPr>
                      <p:cNvCxnSpPr>
                        <a:cxnSpLocks/>
                      </p:cNvCxnSpPr>
                      <p:nvPr/>
                    </p:nvCxnSpPr>
                    <p:spPr>
                      <a:xfrm flipV="1">
                        <a:off x="665825" y="5805996"/>
                        <a:ext cx="51401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A28F27C-EA6F-497C-A779-C3BECBA95132}"/>
                          </a:ext>
                        </a:extLst>
                      </p:cNvPr>
                      <p:cNvCxnSpPr>
                        <a:cxnSpLocks/>
                      </p:cNvCxnSpPr>
                      <p:nvPr/>
                    </p:nvCxnSpPr>
                    <p:spPr>
                      <a:xfrm flipV="1">
                        <a:off x="976544" y="1912848"/>
                        <a:ext cx="0" cy="4154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5" name="Group 64">
                        <a:extLst>
                          <a:ext uri="{FF2B5EF4-FFF2-40B4-BE49-F238E27FC236}">
                            <a16:creationId xmlns:a16="http://schemas.microsoft.com/office/drawing/2014/main" id="{D9B95278-3CB1-4FDD-87F6-DBF15843FD75}"/>
                          </a:ext>
                        </a:extLst>
                      </p:cNvPr>
                      <p:cNvGrpSpPr/>
                      <p:nvPr/>
                    </p:nvGrpSpPr>
                    <p:grpSpPr>
                      <a:xfrm>
                        <a:off x="1010395" y="84740"/>
                        <a:ext cx="3622874" cy="5459656"/>
                        <a:chOff x="1039714" y="114229"/>
                        <a:chExt cx="3622874" cy="5459656"/>
                      </a:xfrm>
                    </p:grpSpPr>
                    <p:sp>
                      <p:nvSpPr>
                        <p:cNvPr id="20" name="Arc 19">
                          <a:extLst>
                            <a:ext uri="{FF2B5EF4-FFF2-40B4-BE49-F238E27FC236}">
                              <a16:creationId xmlns:a16="http://schemas.microsoft.com/office/drawing/2014/main" id="{0AD93169-64C0-4696-95E7-066218228198}"/>
                            </a:ext>
                          </a:extLst>
                        </p:cNvPr>
                        <p:cNvSpPr/>
                        <p:nvPr/>
                      </p:nvSpPr>
                      <p:spPr>
                        <a:xfrm rot="10800000">
                          <a:off x="2119952" y="114229"/>
                          <a:ext cx="2542636" cy="4999309"/>
                        </a:xfrm>
                        <a:prstGeom prst="arc">
                          <a:avLst>
                            <a:gd name="adj1" fmla="val 10635738"/>
                            <a:gd name="adj2" fmla="val 624748"/>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1" name="Arc 20">
                          <a:extLst>
                            <a:ext uri="{FF2B5EF4-FFF2-40B4-BE49-F238E27FC236}">
                              <a16:creationId xmlns:a16="http://schemas.microsoft.com/office/drawing/2014/main" id="{F3812E1D-2375-4A27-87C6-876B1DDD2FD3}"/>
                            </a:ext>
                          </a:extLst>
                        </p:cNvPr>
                        <p:cNvSpPr/>
                        <p:nvPr/>
                      </p:nvSpPr>
                      <p:spPr>
                        <a:xfrm rot="444232">
                          <a:off x="2372996" y="1552307"/>
                          <a:ext cx="1455934" cy="4021578"/>
                        </a:xfrm>
                        <a:prstGeom prst="arc">
                          <a:avLst>
                            <a:gd name="adj1" fmla="val 17859358"/>
                            <a:gd name="adj2" fmla="val 613331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2" name="Arc 21">
                          <a:extLst>
                            <a:ext uri="{FF2B5EF4-FFF2-40B4-BE49-F238E27FC236}">
                              <a16:creationId xmlns:a16="http://schemas.microsoft.com/office/drawing/2014/main" id="{D58C1B04-1B07-4900-A94F-99BEA16CADE8}"/>
                            </a:ext>
                          </a:extLst>
                        </p:cNvPr>
                        <p:cNvSpPr/>
                        <p:nvPr/>
                      </p:nvSpPr>
                      <p:spPr>
                        <a:xfrm rot="5400000">
                          <a:off x="2834065" y="4221980"/>
                          <a:ext cx="1114409" cy="650893"/>
                        </a:xfrm>
                        <a:prstGeom prst="arc">
                          <a:avLst>
                            <a:gd name="adj1" fmla="val 16200000"/>
                            <a:gd name="adj2" fmla="val 475913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3" name="Arc 22">
                          <a:extLst>
                            <a:ext uri="{FF2B5EF4-FFF2-40B4-BE49-F238E27FC236}">
                              <a16:creationId xmlns:a16="http://schemas.microsoft.com/office/drawing/2014/main" id="{37CB49A7-A380-4AC0-8097-83CC82E616B4}"/>
                            </a:ext>
                          </a:extLst>
                        </p:cNvPr>
                        <p:cNvSpPr/>
                        <p:nvPr/>
                      </p:nvSpPr>
                      <p:spPr>
                        <a:xfrm rot="190930">
                          <a:off x="1039714" y="312834"/>
                          <a:ext cx="1705421" cy="4219234"/>
                        </a:xfrm>
                        <a:prstGeom prst="arc">
                          <a:avLst>
                            <a:gd name="adj1" fmla="val 20481022"/>
                            <a:gd name="adj2" fmla="val 613331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4" name="Arc 23">
                          <a:extLst>
                            <a:ext uri="{FF2B5EF4-FFF2-40B4-BE49-F238E27FC236}">
                              <a16:creationId xmlns:a16="http://schemas.microsoft.com/office/drawing/2014/main" id="{934B8748-A9E7-4BB1-B3A4-EA23DF552EB4}"/>
                            </a:ext>
                          </a:extLst>
                        </p:cNvPr>
                        <p:cNvSpPr/>
                        <p:nvPr/>
                      </p:nvSpPr>
                      <p:spPr>
                        <a:xfrm rot="5807610">
                          <a:off x="2007902" y="2417274"/>
                          <a:ext cx="1277032" cy="954726"/>
                        </a:xfrm>
                        <a:prstGeom prst="arc">
                          <a:avLst>
                            <a:gd name="adj1" fmla="val 14228320"/>
                            <a:gd name="adj2" fmla="val 80350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grpSp>
                </p:grpSp>
                <p:sp>
                  <p:nvSpPr>
                    <p:cNvPr id="63" name="TextBox 62">
                      <a:extLst>
                        <a:ext uri="{FF2B5EF4-FFF2-40B4-BE49-F238E27FC236}">
                          <a16:creationId xmlns:a16="http://schemas.microsoft.com/office/drawing/2014/main" id="{4B6092FE-AE90-406B-B29F-7DDC743E5BFA}"/>
                        </a:ext>
                      </a:extLst>
                    </p:cNvPr>
                    <p:cNvSpPr txBox="1"/>
                    <p:nvPr/>
                  </p:nvSpPr>
                  <p:spPr>
                    <a:xfrm>
                      <a:off x="588888" y="1555395"/>
                      <a:ext cx="567528" cy="369332"/>
                    </a:xfrm>
                    <a:prstGeom prst="rect">
                      <a:avLst/>
                    </a:prstGeom>
                    <a:noFill/>
                  </p:spPr>
                  <p:txBody>
                    <a:bodyPr wrap="square" rtlCol="0">
                      <a:spAutoFit/>
                    </a:bodyPr>
                    <a:lstStyle/>
                    <a:p>
                      <a:r>
                        <a:rPr lang="en-IN" dirty="0"/>
                        <a:t>P,C</a:t>
                      </a:r>
                    </a:p>
                  </p:txBody>
                </p:sp>
                <p:sp>
                  <p:nvSpPr>
                    <p:cNvPr id="68" name="TextBox 67">
                      <a:extLst>
                        <a:ext uri="{FF2B5EF4-FFF2-40B4-BE49-F238E27FC236}">
                          <a16:creationId xmlns:a16="http://schemas.microsoft.com/office/drawing/2014/main" id="{FF92A5F3-032E-4B3C-9AB3-8D09CBDD8B2C}"/>
                        </a:ext>
                      </a:extLst>
                    </p:cNvPr>
                    <p:cNvSpPr txBox="1"/>
                    <p:nvPr/>
                  </p:nvSpPr>
                  <p:spPr>
                    <a:xfrm>
                      <a:off x="4448901" y="2179084"/>
                      <a:ext cx="567528" cy="307777"/>
                    </a:xfrm>
                    <a:prstGeom prst="rect">
                      <a:avLst/>
                    </a:prstGeom>
                    <a:noFill/>
                  </p:spPr>
                  <p:txBody>
                    <a:bodyPr wrap="square" rtlCol="0">
                      <a:spAutoFit/>
                    </a:bodyPr>
                    <a:lstStyle/>
                    <a:p>
                      <a:r>
                        <a:rPr lang="en-IN" sz="1400" dirty="0"/>
                        <a:t>LAC</a:t>
                      </a:r>
                      <a:endParaRPr lang="en-IN" dirty="0"/>
                    </a:p>
                  </p:txBody>
                </p:sp>
                <p:sp>
                  <p:nvSpPr>
                    <p:cNvPr id="69" name="TextBox 68">
                      <a:extLst>
                        <a:ext uri="{FF2B5EF4-FFF2-40B4-BE49-F238E27FC236}">
                          <a16:creationId xmlns:a16="http://schemas.microsoft.com/office/drawing/2014/main" id="{6F6CE497-290B-4CAB-AFC9-8CD4EB3E3E42}"/>
                        </a:ext>
                      </a:extLst>
                    </p:cNvPr>
                    <p:cNvSpPr txBox="1"/>
                    <p:nvPr/>
                  </p:nvSpPr>
                  <p:spPr>
                    <a:xfrm>
                      <a:off x="2467220" y="1774941"/>
                      <a:ext cx="728776" cy="375552"/>
                    </a:xfrm>
                    <a:prstGeom prst="rect">
                      <a:avLst/>
                    </a:prstGeom>
                    <a:noFill/>
                  </p:spPr>
                  <p:txBody>
                    <a:bodyPr wrap="square" rtlCol="0">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SMC</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Box 69">
                      <a:extLst>
                        <a:ext uri="{FF2B5EF4-FFF2-40B4-BE49-F238E27FC236}">
                          <a16:creationId xmlns:a16="http://schemas.microsoft.com/office/drawing/2014/main" id="{51629064-9F74-45C8-B74B-34669E6D41EF}"/>
                        </a:ext>
                      </a:extLst>
                    </p:cNvPr>
                    <p:cNvSpPr txBox="1"/>
                    <p:nvPr/>
                  </p:nvSpPr>
                  <p:spPr>
                    <a:xfrm>
                      <a:off x="2825630" y="2301228"/>
                      <a:ext cx="728776" cy="375552"/>
                    </a:xfrm>
                    <a:prstGeom prst="rect">
                      <a:avLst/>
                    </a:prstGeom>
                    <a:noFill/>
                  </p:spPr>
                  <p:txBody>
                    <a:bodyPr wrap="square" rtlCol="0">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SAC</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TextBox 70">
                      <a:extLst>
                        <a:ext uri="{FF2B5EF4-FFF2-40B4-BE49-F238E27FC236}">
                          <a16:creationId xmlns:a16="http://schemas.microsoft.com/office/drawing/2014/main" id="{8A85CA6E-6BF5-4C4A-A02C-83EB6235A286}"/>
                        </a:ext>
                      </a:extLst>
                    </p:cNvPr>
                    <p:cNvSpPr txBox="1"/>
                    <p:nvPr/>
                  </p:nvSpPr>
                  <p:spPr>
                    <a:xfrm>
                      <a:off x="3546043" y="2174647"/>
                      <a:ext cx="698194" cy="584775"/>
                    </a:xfrm>
                    <a:prstGeom prst="rect">
                      <a:avLst/>
                    </a:prstGeom>
                    <a:noFill/>
                  </p:spPr>
                  <p:txBody>
                    <a:bodyPr wrap="squar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SMC*</a:t>
                      </a:r>
                    </a:p>
                    <a:p>
                      <a:endParaRPr lang="en-IN" dirty="0"/>
                    </a:p>
                  </p:txBody>
                </p:sp>
                <p:sp>
                  <p:nvSpPr>
                    <p:cNvPr id="72" name="TextBox 71">
                      <a:extLst>
                        <a:ext uri="{FF2B5EF4-FFF2-40B4-BE49-F238E27FC236}">
                          <a16:creationId xmlns:a16="http://schemas.microsoft.com/office/drawing/2014/main" id="{5165F5BD-3E55-4855-A2B6-895DB9509AB1}"/>
                        </a:ext>
                      </a:extLst>
                    </p:cNvPr>
                    <p:cNvSpPr txBox="1"/>
                    <p:nvPr/>
                  </p:nvSpPr>
                  <p:spPr>
                    <a:xfrm>
                      <a:off x="716224" y="2526689"/>
                      <a:ext cx="487264" cy="584775"/>
                    </a:xfrm>
                    <a:prstGeom prst="rect">
                      <a:avLst/>
                    </a:prstGeom>
                    <a:noFill/>
                  </p:spPr>
                  <p:txBody>
                    <a:bodyPr wrap="squar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P</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4029-4038-406F-9766-5ABDC496F9D9}"/>
                            </a:ext>
                          </a:extLst>
                        </p:cNvPr>
                        <p:cNvSpPr txBox="1"/>
                        <p:nvPr/>
                      </p:nvSpPr>
                      <p:spPr>
                        <a:xfrm>
                          <a:off x="675806" y="4942274"/>
                          <a:ext cx="3984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IN" sz="14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𝑃</m:t>
                                    </m:r>
                                  </m:e>
                                </m:acc>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73" name="TextBox 72">
                          <a:extLst>
                            <a:ext uri="{FF2B5EF4-FFF2-40B4-BE49-F238E27FC236}">
                              <a16:creationId xmlns:a16="http://schemas.microsoft.com/office/drawing/2014/main" id="{F8554029-4038-406F-9766-5ABDC496F9D9}"/>
                            </a:ext>
                          </a:extLst>
                        </p:cNvPr>
                        <p:cNvSpPr txBox="1">
                          <a:spLocks noRot="1" noChangeAspect="1" noMove="1" noResize="1" noEditPoints="1" noAdjustHandles="1" noChangeArrowheads="1" noChangeShapeType="1" noTextEdit="1"/>
                        </p:cNvSpPr>
                        <p:nvPr/>
                      </p:nvSpPr>
                      <p:spPr>
                        <a:xfrm>
                          <a:off x="675806" y="4942274"/>
                          <a:ext cx="398442" cy="584775"/>
                        </a:xfrm>
                        <a:prstGeom prst="rect">
                          <a:avLst/>
                        </a:prstGeom>
                        <a:blipFill>
                          <a:blip r:embed="rId2"/>
                          <a:stretch>
                            <a:fillRect/>
                          </a:stretch>
                        </a:blipFill>
                      </p:spPr>
                      <p:txBody>
                        <a:bodyPr/>
                        <a:lstStyle/>
                        <a:p>
                          <a:r>
                            <a:rPr lang="en-IN">
                              <a:noFill/>
                            </a:rPr>
                            <a:t> </a:t>
                          </a:r>
                        </a:p>
                      </p:txBody>
                    </p:sp>
                  </mc:Fallback>
                </mc:AlternateContent>
                <p:sp>
                  <p:nvSpPr>
                    <p:cNvPr id="74" name="TextBox 73">
                      <a:extLst>
                        <a:ext uri="{FF2B5EF4-FFF2-40B4-BE49-F238E27FC236}">
                          <a16:creationId xmlns:a16="http://schemas.microsoft.com/office/drawing/2014/main" id="{2A5052D7-A564-4842-B8DD-8DC2CE91B2B8}"/>
                        </a:ext>
                      </a:extLst>
                    </p:cNvPr>
                    <p:cNvSpPr txBox="1"/>
                    <p:nvPr/>
                  </p:nvSpPr>
                  <p:spPr>
                    <a:xfrm>
                      <a:off x="5763988" y="5715776"/>
                      <a:ext cx="180574" cy="307777"/>
                    </a:xfrm>
                    <a:prstGeom prst="rect">
                      <a:avLst/>
                    </a:prstGeom>
                    <a:noFill/>
                  </p:spPr>
                  <p:txBody>
                    <a:bodyPr wrap="square" rtlCol="0">
                      <a:spAutoFit/>
                    </a:bodyPr>
                    <a:lstStyle/>
                    <a:p>
                      <a:r>
                        <a:rPr lang="en-IN" sz="1400" dirty="0"/>
                        <a:t>q</a:t>
                      </a:r>
                      <a:endParaRPr lang="en-IN" dirty="0"/>
                    </a:p>
                  </p:txBody>
                </p:sp>
                <p:sp>
                  <p:nvSpPr>
                    <p:cNvPr id="95" name="TextBox 94">
                      <a:extLst>
                        <a:ext uri="{FF2B5EF4-FFF2-40B4-BE49-F238E27FC236}">
                          <a16:creationId xmlns:a16="http://schemas.microsoft.com/office/drawing/2014/main" id="{1CB5C962-B08F-4B4D-8CCC-3C0DB027BF94}"/>
                        </a:ext>
                      </a:extLst>
                    </p:cNvPr>
                    <p:cNvSpPr txBox="1"/>
                    <p:nvPr/>
                  </p:nvSpPr>
                  <p:spPr>
                    <a:xfrm>
                      <a:off x="2545856" y="5704424"/>
                      <a:ext cx="340158" cy="307777"/>
                    </a:xfrm>
                    <a:prstGeom prst="rect">
                      <a:avLst/>
                    </a:prstGeom>
                    <a:noFill/>
                  </p:spPr>
                  <p:txBody>
                    <a:bodyPr wrap="non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q</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IN" dirty="0"/>
                    </a:p>
                  </p:txBody>
                </p:sp>
                <p:sp>
                  <p:nvSpPr>
                    <p:cNvPr id="97" name="TextBox 96">
                      <a:extLst>
                        <a:ext uri="{FF2B5EF4-FFF2-40B4-BE49-F238E27FC236}">
                          <a16:creationId xmlns:a16="http://schemas.microsoft.com/office/drawing/2014/main" id="{D6751196-7D21-4DC0-BAB3-0C23C036D87F}"/>
                        </a:ext>
                      </a:extLst>
                    </p:cNvPr>
                    <p:cNvSpPr txBox="1"/>
                    <p:nvPr/>
                  </p:nvSpPr>
                  <p:spPr>
                    <a:xfrm>
                      <a:off x="3184822" y="5739600"/>
                      <a:ext cx="369012" cy="307777"/>
                    </a:xfrm>
                    <a:prstGeom prst="rect">
                      <a:avLst/>
                    </a:prstGeom>
                    <a:noFill/>
                  </p:spPr>
                  <p:txBody>
                    <a:bodyPr wrap="non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q*</a:t>
                      </a:r>
                      <a:endParaRPr lang="en-IN" sz="1400" dirty="0"/>
                    </a:p>
                  </p:txBody>
                </p:sp>
                <p:sp>
                  <p:nvSpPr>
                    <p:cNvPr id="98" name="TextBox 97">
                      <a:extLst>
                        <a:ext uri="{FF2B5EF4-FFF2-40B4-BE49-F238E27FC236}">
                          <a16:creationId xmlns:a16="http://schemas.microsoft.com/office/drawing/2014/main" id="{39B12B35-A4A3-4058-8EFB-108C85C3EDD1}"/>
                        </a:ext>
                      </a:extLst>
                    </p:cNvPr>
                    <p:cNvSpPr txBox="1"/>
                    <p:nvPr/>
                  </p:nvSpPr>
                  <p:spPr>
                    <a:xfrm>
                      <a:off x="3743042" y="5731558"/>
                      <a:ext cx="369005" cy="307777"/>
                    </a:xfrm>
                    <a:prstGeom prst="rect">
                      <a:avLst/>
                    </a:prstGeom>
                    <a:noFill/>
                  </p:spPr>
                  <p:txBody>
                    <a:bodyPr wrap="square" rtlCol="0">
                      <a:spAutoFit/>
                    </a:bodyPr>
                    <a:lstStyle/>
                    <a:p>
                      <a:r>
                        <a:rPr lang="en-IN" sz="1400" dirty="0"/>
                        <a:t>q’</a:t>
                      </a:r>
                    </a:p>
                  </p:txBody>
                </p:sp>
                <p:sp>
                  <p:nvSpPr>
                    <p:cNvPr id="99" name="TextBox 98">
                      <a:extLst>
                        <a:ext uri="{FF2B5EF4-FFF2-40B4-BE49-F238E27FC236}">
                          <a16:creationId xmlns:a16="http://schemas.microsoft.com/office/drawing/2014/main" id="{4EC21515-2EBD-4AA8-BCFF-F40B970EBBB2}"/>
                        </a:ext>
                      </a:extLst>
                    </p:cNvPr>
                    <p:cNvSpPr txBox="1"/>
                    <p:nvPr/>
                  </p:nvSpPr>
                  <p:spPr>
                    <a:xfrm>
                      <a:off x="3529598" y="5723516"/>
                      <a:ext cx="369005" cy="307777"/>
                    </a:xfrm>
                    <a:prstGeom prst="rect">
                      <a:avLst/>
                    </a:prstGeom>
                    <a:noFill/>
                  </p:spPr>
                  <p:txBody>
                    <a:bodyPr wrap="square" rtlCol="0">
                      <a:spAutoFit/>
                    </a:bodyPr>
                    <a:lstStyle/>
                    <a:p>
                      <a:r>
                        <a:rPr lang="en-IN" sz="1400" dirty="0"/>
                        <a:t>q’’</a:t>
                      </a:r>
                    </a:p>
                  </p:txBody>
                </p:sp>
              </p:grpSp>
              <p:grpSp>
                <p:nvGrpSpPr>
                  <p:cNvPr id="2" name="Group 1">
                    <a:extLst>
                      <a:ext uri="{FF2B5EF4-FFF2-40B4-BE49-F238E27FC236}">
                        <a16:creationId xmlns:a16="http://schemas.microsoft.com/office/drawing/2014/main" id="{57CEB32B-AC35-4034-A429-D9FD4C77ACB7}"/>
                      </a:ext>
                    </a:extLst>
                  </p:cNvPr>
                  <p:cNvGrpSpPr/>
                  <p:nvPr/>
                </p:nvGrpSpPr>
                <p:grpSpPr>
                  <a:xfrm>
                    <a:off x="6411157" y="1523394"/>
                    <a:ext cx="5741094" cy="4744135"/>
                    <a:chOff x="6411157" y="1523394"/>
                    <a:chExt cx="5741094" cy="4744135"/>
                  </a:xfrm>
                </p:grpSpPr>
                <p:grpSp>
                  <p:nvGrpSpPr>
                    <p:cNvPr id="67" name="Group 66">
                      <a:extLst>
                        <a:ext uri="{FF2B5EF4-FFF2-40B4-BE49-F238E27FC236}">
                          <a16:creationId xmlns:a16="http://schemas.microsoft.com/office/drawing/2014/main" id="{AEB2C10A-DCD5-4D1E-BC0E-97C4ABEE6DDB}"/>
                        </a:ext>
                      </a:extLst>
                    </p:cNvPr>
                    <p:cNvGrpSpPr/>
                    <p:nvPr/>
                  </p:nvGrpSpPr>
                  <p:grpSpPr>
                    <a:xfrm>
                      <a:off x="6411157" y="1892726"/>
                      <a:ext cx="5644719" cy="4154749"/>
                      <a:chOff x="6411157" y="1892726"/>
                      <a:chExt cx="5644719" cy="4154749"/>
                    </a:xfrm>
                  </p:grpSpPr>
                  <p:cxnSp>
                    <p:nvCxnSpPr>
                      <p:cNvPr id="14" name="Straight Arrow Connector 13">
                        <a:extLst>
                          <a:ext uri="{FF2B5EF4-FFF2-40B4-BE49-F238E27FC236}">
                            <a16:creationId xmlns:a16="http://schemas.microsoft.com/office/drawing/2014/main" id="{BAC21CD1-A32A-46E4-BAE0-87590CAC1A94}"/>
                          </a:ext>
                        </a:extLst>
                      </p:cNvPr>
                      <p:cNvCxnSpPr>
                        <a:cxnSpLocks/>
                      </p:cNvCxnSpPr>
                      <p:nvPr/>
                    </p:nvCxnSpPr>
                    <p:spPr>
                      <a:xfrm flipV="1">
                        <a:off x="6411157" y="5785874"/>
                        <a:ext cx="51401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AC2BCE1-D6E2-4F3E-8AA0-5D21037CC1DD}"/>
                          </a:ext>
                        </a:extLst>
                      </p:cNvPr>
                      <p:cNvCxnSpPr>
                        <a:cxnSpLocks/>
                      </p:cNvCxnSpPr>
                      <p:nvPr/>
                    </p:nvCxnSpPr>
                    <p:spPr>
                      <a:xfrm flipV="1">
                        <a:off x="6721876" y="1892726"/>
                        <a:ext cx="0" cy="4154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5647E170-E023-485A-ADE4-BB4FBC7A4E08}"/>
                          </a:ext>
                        </a:extLst>
                      </p:cNvPr>
                      <p:cNvCxnSpPr/>
                      <p:nvPr/>
                    </p:nvCxnSpPr>
                    <p:spPr>
                      <a:xfrm flipV="1">
                        <a:off x="7457176" y="2247341"/>
                        <a:ext cx="2343705" cy="3202365"/>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4842081-0315-4DC8-9972-72573F48C5D3}"/>
                          </a:ext>
                        </a:extLst>
                      </p:cNvPr>
                      <p:cNvCxnSpPr/>
                      <p:nvPr/>
                    </p:nvCxnSpPr>
                    <p:spPr>
                      <a:xfrm flipV="1">
                        <a:off x="8509761" y="2325059"/>
                        <a:ext cx="2343705" cy="32023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2C884BB7-8CBF-4E95-BEA6-169B09E4A28F}"/>
                          </a:ext>
                        </a:extLst>
                      </p:cNvPr>
                      <p:cNvCxnSpPr>
                        <a:cxnSpLocks/>
                      </p:cNvCxnSpPr>
                      <p:nvPr/>
                    </p:nvCxnSpPr>
                    <p:spPr>
                      <a:xfrm flipV="1">
                        <a:off x="10694823" y="3949365"/>
                        <a:ext cx="1361053" cy="1776335"/>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0AA4D556-D232-4A0E-AC4B-D6DCB8789F36}"/>
                          </a:ext>
                        </a:extLst>
                      </p:cNvPr>
                      <p:cNvCxnSpPr>
                        <a:cxnSpLocks/>
                      </p:cNvCxnSpPr>
                      <p:nvPr/>
                    </p:nvCxnSpPr>
                    <p:spPr>
                      <a:xfrm>
                        <a:off x="9064101" y="2247341"/>
                        <a:ext cx="2353740" cy="3219907"/>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62BE9BA0-8B9D-4129-AE64-F7C74DF240E9}"/>
                          </a:ext>
                        </a:extLst>
                      </p:cNvPr>
                      <p:cNvCxnSpPr/>
                      <p:nvPr/>
                    </p:nvCxnSpPr>
                    <p:spPr>
                      <a:xfrm>
                        <a:off x="9681613" y="2736962"/>
                        <a:ext cx="678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E78F1052-A5A2-45BB-8B7D-A249B5B130DE}"/>
                          </a:ext>
                        </a:extLst>
                      </p:cNvPr>
                      <p:cNvCxnSpPr>
                        <a:cxnSpLocks/>
                      </p:cNvCxnSpPr>
                      <p:nvPr/>
                    </p:nvCxnSpPr>
                    <p:spPr>
                      <a:xfrm>
                        <a:off x="9670846" y="4203523"/>
                        <a:ext cx="18804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4" name="TextBox 63">
                      <a:extLst>
                        <a:ext uri="{FF2B5EF4-FFF2-40B4-BE49-F238E27FC236}">
                          <a16:creationId xmlns:a16="http://schemas.microsoft.com/office/drawing/2014/main" id="{D0AA3018-ADCB-43DD-8619-2AC2A1ED846A}"/>
                        </a:ext>
                      </a:extLst>
                    </p:cNvPr>
                    <p:cNvSpPr txBox="1"/>
                    <p:nvPr/>
                  </p:nvSpPr>
                  <p:spPr>
                    <a:xfrm>
                      <a:off x="6502896" y="1523394"/>
                      <a:ext cx="567528" cy="369332"/>
                    </a:xfrm>
                    <a:prstGeom prst="rect">
                      <a:avLst/>
                    </a:prstGeom>
                    <a:noFill/>
                  </p:spPr>
                  <p:txBody>
                    <a:bodyPr wrap="square" rtlCol="0">
                      <a:spAutoFit/>
                    </a:bodyPr>
                    <a:lstStyle/>
                    <a:p>
                      <a:r>
                        <a:rPr lang="en-IN" dirty="0"/>
                        <a:t>P</a:t>
                      </a:r>
                    </a:p>
                  </p:txBody>
                </p:sp>
                <p:sp>
                  <p:nvSpPr>
                    <p:cNvPr id="77" name="TextBox 76">
                      <a:extLst>
                        <a:ext uri="{FF2B5EF4-FFF2-40B4-BE49-F238E27FC236}">
                          <a16:creationId xmlns:a16="http://schemas.microsoft.com/office/drawing/2014/main" id="{E1908649-BBFD-4132-B5E2-5353C4022D19}"/>
                        </a:ext>
                      </a:extLst>
                    </p:cNvPr>
                    <p:cNvSpPr txBox="1"/>
                    <p:nvPr/>
                  </p:nvSpPr>
                  <p:spPr>
                    <a:xfrm>
                      <a:off x="11532091" y="5631985"/>
                      <a:ext cx="304892" cy="307777"/>
                    </a:xfrm>
                    <a:prstGeom prst="rect">
                      <a:avLst/>
                    </a:prstGeom>
                    <a:noFill/>
                  </p:spPr>
                  <p:txBody>
                    <a:bodyPr wrap="none" rtlCol="0">
                      <a:spAutoFit/>
                    </a:bodyPr>
                    <a:lstStyle/>
                    <a:p>
                      <a:r>
                        <a:rPr lang="en-IN" sz="1400" dirty="0"/>
                        <a:t>Q</a:t>
                      </a:r>
                      <a:endParaRPr lang="en-IN" dirty="0"/>
                    </a:p>
                  </p:txBody>
                </p:sp>
                <p:sp>
                  <p:nvSpPr>
                    <p:cNvPr id="78" name="TextBox 77">
                      <a:extLst>
                        <a:ext uri="{FF2B5EF4-FFF2-40B4-BE49-F238E27FC236}">
                          <a16:creationId xmlns:a16="http://schemas.microsoft.com/office/drawing/2014/main" id="{47B67AC2-3C65-4567-99B7-A0DAF04AE5E9}"/>
                        </a:ext>
                      </a:extLst>
                    </p:cNvPr>
                    <p:cNvSpPr txBox="1"/>
                    <p:nvPr/>
                  </p:nvSpPr>
                  <p:spPr>
                    <a:xfrm>
                      <a:off x="9220953" y="5723516"/>
                      <a:ext cx="535724" cy="523220"/>
                    </a:xfrm>
                    <a:prstGeom prst="rect">
                      <a:avLst/>
                    </a:prstGeom>
                    <a:noFill/>
                  </p:spPr>
                  <p:txBody>
                    <a:bodyPr wrap="non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n</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400" dirty="0">
                          <a:effectLst/>
                          <a:latin typeface="Calibri" panose="020F0502020204030204" pitchFamily="34" charset="0"/>
                          <a:ea typeface="Calibri" panose="020F0502020204030204" pitchFamily="34" charset="0"/>
                          <a:cs typeface="Times New Roman" panose="02020603050405020304" pitchFamily="18" charset="0"/>
                        </a:rPr>
                        <a:t>q</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Q</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400" dirty="0"/>
                    </a:p>
                  </p:txBody>
                </p:sp>
                <p:sp>
                  <p:nvSpPr>
                    <p:cNvPr id="79" name="TextBox 78">
                      <a:extLst>
                        <a:ext uri="{FF2B5EF4-FFF2-40B4-BE49-F238E27FC236}">
                          <a16:creationId xmlns:a16="http://schemas.microsoft.com/office/drawing/2014/main" id="{B4D8613E-D589-4A14-B9AE-0018DC6D4831}"/>
                        </a:ext>
                      </a:extLst>
                    </p:cNvPr>
                    <p:cNvSpPr txBox="1"/>
                    <p:nvPr/>
                  </p:nvSpPr>
                  <p:spPr>
                    <a:xfrm>
                      <a:off x="9801362" y="5725040"/>
                      <a:ext cx="564578" cy="523220"/>
                    </a:xfrm>
                    <a:prstGeom prst="rect">
                      <a:avLst/>
                    </a:prstGeom>
                    <a:noFill/>
                  </p:spPr>
                  <p:txBody>
                    <a:bodyPr wrap="non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n</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400" dirty="0">
                          <a:effectLst/>
                          <a:latin typeface="Calibri" panose="020F0502020204030204" pitchFamily="34" charset="0"/>
                          <a:ea typeface="Calibri" panose="020F0502020204030204" pitchFamily="34" charset="0"/>
                          <a:cs typeface="Times New Roman" panose="02020603050405020304" pitchFamily="18" charset="0"/>
                        </a:rPr>
                        <a:t>q’’ </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Q’’</a:t>
                      </a:r>
                      <a:endParaRPr lang="en-IN" sz="1400" dirty="0"/>
                    </a:p>
                  </p:txBody>
                </p:sp>
                <p:sp>
                  <p:nvSpPr>
                    <p:cNvPr id="80" name="TextBox 79">
                      <a:extLst>
                        <a:ext uri="{FF2B5EF4-FFF2-40B4-BE49-F238E27FC236}">
                          <a16:creationId xmlns:a16="http://schemas.microsoft.com/office/drawing/2014/main" id="{D6866863-20CC-4448-8963-008B199D121A}"/>
                        </a:ext>
                      </a:extLst>
                    </p:cNvPr>
                    <p:cNvSpPr txBox="1"/>
                    <p:nvPr/>
                  </p:nvSpPr>
                  <p:spPr>
                    <a:xfrm>
                      <a:off x="10892668" y="5744309"/>
                      <a:ext cx="633507" cy="523220"/>
                    </a:xfrm>
                    <a:prstGeom prst="rect">
                      <a:avLst/>
                    </a:prstGeom>
                    <a:noFill/>
                  </p:spPr>
                  <p:txBody>
                    <a:bodyPr wrap="non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  n*q*</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Q*</a:t>
                      </a:r>
                      <a:endParaRPr lang="en-IN" sz="1400" dirty="0"/>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DCCD808-AFD5-492F-8862-17BF54D60917}"/>
                            </a:ext>
                          </a:extLst>
                        </p:cNvPr>
                        <p:cNvSpPr txBox="1"/>
                        <p:nvPr/>
                      </p:nvSpPr>
                      <p:spPr>
                        <a:xfrm>
                          <a:off x="9413618" y="1841762"/>
                          <a:ext cx="2290566" cy="614784"/>
                        </a:xfrm>
                        <a:prstGeom prst="rect">
                          <a:avLst/>
                        </a:prstGeom>
                        <a:noFill/>
                      </p:spPr>
                      <p:txBody>
                        <a:bodyPr wrap="squar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IN" sz="1400">
                                  <a:effectLst/>
                                  <a:latin typeface="Cambria Math" panose="02040503050406030204" pitchFamily="18" charset="0"/>
                                  <a:ea typeface="Calibri" panose="020F0502020204030204" pitchFamily="34" charset="0"/>
                                  <a:cs typeface="Times New Roman" panose="02020603050405020304" pitchFamily="18" charset="0"/>
                                </a:rPr>
                                <m:t>S</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r>
                                    <m:rPr>
                                      <m:nor/>
                                    </m:rPr>
                                    <a:rPr lang="en-IN" sz="1400"/>
                                    <m:t>n</m:t>
                                  </m:r>
                                  <m:r>
                                    <m:rPr>
                                      <m:nor/>
                                    </m:rPr>
                                    <a:rPr lang="en-IN" sz="1400" baseline="-25000"/>
                                    <m:t>0</m:t>
                                  </m:r>
                                  <m:r>
                                    <m:rPr>
                                      <m:nor/>
                                    </m:rPr>
                                    <a:rPr lang="en-IN" sz="1400"/>
                                    <m:t> </m:t>
                                  </m:r>
                                </m:e>
                              </m:d>
                              <m:r>
                                <a:rPr lang="en-IN" sz="140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4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0</m:t>
                                      </m:r>
                                    </m:sub>
                                  </m:sSub>
                                </m:sup>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𝑆𝑀𝐶</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100" name="TextBox 99">
                          <a:extLst>
                            <a:ext uri="{FF2B5EF4-FFF2-40B4-BE49-F238E27FC236}">
                              <a16:creationId xmlns:a16="http://schemas.microsoft.com/office/drawing/2014/main" id="{ADCCD808-AFD5-492F-8862-17BF54D60917}"/>
                            </a:ext>
                          </a:extLst>
                        </p:cNvPr>
                        <p:cNvSpPr txBox="1">
                          <a:spLocks noRot="1" noChangeAspect="1" noMove="1" noResize="1" noEditPoints="1" noAdjustHandles="1" noChangeArrowheads="1" noChangeShapeType="1" noTextEdit="1"/>
                        </p:cNvSpPr>
                        <p:nvPr/>
                      </p:nvSpPr>
                      <p:spPr>
                        <a:xfrm>
                          <a:off x="9413618" y="1841762"/>
                          <a:ext cx="2290566" cy="614784"/>
                        </a:xfrm>
                        <a:prstGeom prst="rect">
                          <a:avLst/>
                        </a:prstGeom>
                        <a:blipFill>
                          <a:blip r:embed="rId3"/>
                          <a:stretch>
                            <a:fillRect t="-48515" b="-326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A1AB8145-9163-46B0-8CF7-5B019A64D537}"/>
                            </a:ext>
                          </a:extLst>
                        </p:cNvPr>
                        <p:cNvSpPr txBox="1"/>
                        <p:nvPr/>
                      </p:nvSpPr>
                      <p:spPr>
                        <a:xfrm>
                          <a:off x="10752635" y="2304648"/>
                          <a:ext cx="941153" cy="957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IN" sz="1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4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0</m:t>
                                        </m:r>
                                      </m:sub>
                                    </m:sSub>
                                  </m:sup>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a:effectLst/>
                                            <a:latin typeface="Cambria Math" panose="02040503050406030204" pitchFamily="18" charset="0"/>
                                            <a:ea typeface="Calibri" panose="020F0502020204030204" pitchFamily="34" charset="0"/>
                                            <a:cs typeface="Times New Roman" panose="02020603050405020304" pitchFamily="18" charset="0"/>
                                          </a:rPr>
                                          <m:t>𝑆𝑀𝐶</m:t>
                                        </m:r>
                                      </m:e>
                                      <m:sub>
                                        <m:r>
                                          <a:rPr lang="en-IN" sz="14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101" name="TextBox 100">
                          <a:extLst>
                            <a:ext uri="{FF2B5EF4-FFF2-40B4-BE49-F238E27FC236}">
                              <a16:creationId xmlns:a16="http://schemas.microsoft.com/office/drawing/2014/main" id="{A1AB8145-9163-46B0-8CF7-5B019A64D537}"/>
                            </a:ext>
                          </a:extLst>
                        </p:cNvPr>
                        <p:cNvSpPr txBox="1">
                          <a:spLocks noRot="1" noChangeAspect="1" noMove="1" noResize="1" noEditPoints="1" noAdjustHandles="1" noChangeArrowheads="1" noChangeShapeType="1" noTextEdit="1"/>
                        </p:cNvSpPr>
                        <p:nvPr/>
                      </p:nvSpPr>
                      <p:spPr>
                        <a:xfrm>
                          <a:off x="10752635" y="2304648"/>
                          <a:ext cx="941153" cy="95750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78DCFCFC-323C-4683-BD01-00D97D6DAF1A}"/>
                            </a:ext>
                          </a:extLst>
                        </p:cNvPr>
                        <p:cNvSpPr txBox="1"/>
                        <p:nvPr/>
                      </p:nvSpPr>
                      <p:spPr>
                        <a:xfrm>
                          <a:off x="11310233" y="3522875"/>
                          <a:ext cx="842018" cy="873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IN" sz="12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sup>
                                  <m:e>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𝑆𝑀𝐶</m:t>
                                        </m:r>
                                      </m:e>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102" name="TextBox 101">
                          <a:extLst>
                            <a:ext uri="{FF2B5EF4-FFF2-40B4-BE49-F238E27FC236}">
                              <a16:creationId xmlns:a16="http://schemas.microsoft.com/office/drawing/2014/main" id="{78DCFCFC-323C-4683-BD01-00D97D6DAF1A}"/>
                            </a:ext>
                          </a:extLst>
                        </p:cNvPr>
                        <p:cNvSpPr txBox="1">
                          <a:spLocks noRot="1" noChangeAspect="1" noMove="1" noResize="1" noEditPoints="1" noAdjustHandles="1" noChangeArrowheads="1" noChangeShapeType="1" noTextEdit="1"/>
                        </p:cNvSpPr>
                        <p:nvPr/>
                      </p:nvSpPr>
                      <p:spPr>
                        <a:xfrm>
                          <a:off x="11310233" y="3522875"/>
                          <a:ext cx="842018" cy="873444"/>
                        </a:xfrm>
                        <a:prstGeom prst="rect">
                          <a:avLst/>
                        </a:prstGeom>
                        <a:blipFill>
                          <a:blip r:embed="rId5"/>
                          <a:stretch>
                            <a:fillRect l="-54348" t="-65734" r="-63768" b="-69930"/>
                          </a:stretch>
                        </a:blipFill>
                      </p:spPr>
                      <p:txBody>
                        <a:bodyPr/>
                        <a:lstStyle/>
                        <a:p>
                          <a:r>
                            <a:rPr lang="en-IN">
                              <a:noFill/>
                            </a:rPr>
                            <a:t> </a:t>
                          </a:r>
                        </a:p>
                      </p:txBody>
                    </p:sp>
                  </mc:Fallback>
                </mc:AlternateContent>
              </p:grpSp>
            </p:grpSp>
          </p:grpSp>
        </p:grpSp>
      </p:grpSp>
      <p:sp>
        <p:nvSpPr>
          <p:cNvPr id="8" name="TextBox 7">
            <a:extLst>
              <a:ext uri="{FF2B5EF4-FFF2-40B4-BE49-F238E27FC236}">
                <a16:creationId xmlns:a16="http://schemas.microsoft.com/office/drawing/2014/main" id="{E4F383EC-05D8-42E7-8CC1-0128A7154BA8}"/>
              </a:ext>
            </a:extLst>
          </p:cNvPr>
          <p:cNvSpPr txBox="1"/>
          <p:nvPr/>
        </p:nvSpPr>
        <p:spPr>
          <a:xfrm>
            <a:off x="4050698" y="717592"/>
            <a:ext cx="6522308" cy="369332"/>
          </a:xfrm>
          <a:prstGeom prst="rect">
            <a:avLst/>
          </a:prstGeom>
          <a:noFill/>
        </p:spPr>
        <p:txBody>
          <a:bodyPr wrap="square" rtlCol="0">
            <a:spAutoFit/>
          </a:bodyPr>
          <a:lstStyle/>
          <a:p>
            <a:r>
              <a:rPr lang="en-IN" b="1" dirty="0"/>
              <a:t>LR Adjustment</a:t>
            </a:r>
          </a:p>
        </p:txBody>
      </p:sp>
      <p:cxnSp>
        <p:nvCxnSpPr>
          <p:cNvPr id="81" name="Straight Connector 80">
            <a:extLst>
              <a:ext uri="{FF2B5EF4-FFF2-40B4-BE49-F238E27FC236}">
                <a16:creationId xmlns:a16="http://schemas.microsoft.com/office/drawing/2014/main" id="{9C4099EA-B035-498E-AD7A-966C84E26357}"/>
              </a:ext>
            </a:extLst>
          </p:cNvPr>
          <p:cNvCxnSpPr>
            <a:cxnSpLocks/>
          </p:cNvCxnSpPr>
          <p:nvPr/>
        </p:nvCxnSpPr>
        <p:spPr>
          <a:xfrm>
            <a:off x="6761625" y="2783359"/>
            <a:ext cx="26813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83557F2B-EE11-46E5-B7F8-07712D522298}"/>
              </a:ext>
            </a:extLst>
          </p:cNvPr>
          <p:cNvCxnSpPr>
            <a:cxnSpLocks/>
          </p:cNvCxnSpPr>
          <p:nvPr/>
        </p:nvCxnSpPr>
        <p:spPr>
          <a:xfrm>
            <a:off x="6761625" y="5166804"/>
            <a:ext cx="4418045"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F94BF55C-53F0-4B6F-9F83-71EE4015F190}"/>
              </a:ext>
            </a:extLst>
          </p:cNvPr>
          <p:cNvSpPr txBox="1"/>
          <p:nvPr/>
        </p:nvSpPr>
        <p:spPr>
          <a:xfrm>
            <a:off x="6225318" y="2615383"/>
            <a:ext cx="487264" cy="584775"/>
          </a:xfrm>
          <a:prstGeom prst="rect">
            <a:avLst/>
          </a:prstGeom>
          <a:noFill/>
        </p:spPr>
        <p:txBody>
          <a:bodyPr wrap="squar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P</a:t>
            </a:r>
            <a:r>
              <a:rPr lang="en-IN" sz="14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87" name="Straight Connector 86">
            <a:extLst>
              <a:ext uri="{FF2B5EF4-FFF2-40B4-BE49-F238E27FC236}">
                <a16:creationId xmlns:a16="http://schemas.microsoft.com/office/drawing/2014/main" id="{A70B056F-0CEA-4BC0-951B-24F7AB49C1EC}"/>
              </a:ext>
            </a:extLst>
          </p:cNvPr>
          <p:cNvCxnSpPr>
            <a:cxnSpLocks/>
          </p:cNvCxnSpPr>
          <p:nvPr/>
        </p:nvCxnSpPr>
        <p:spPr>
          <a:xfrm>
            <a:off x="6794577" y="3564020"/>
            <a:ext cx="4351574" cy="29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0273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LONG RUN</a:t>
            </a:r>
          </a:p>
        </p:txBody>
      </p:sp>
      <p:sp>
        <p:nvSpPr>
          <p:cNvPr id="2765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Long-Run Competitive Equilibrium</a:t>
            </a:r>
          </a:p>
        </p:txBody>
      </p:sp>
      <p:sp>
        <p:nvSpPr>
          <p:cNvPr id="9" name="Rectangle 52"/>
          <p:cNvSpPr txBox="1">
            <a:spLocks noChangeArrowheads="1"/>
          </p:cNvSpPr>
          <p:nvPr/>
        </p:nvSpPr>
        <p:spPr bwMode="auto">
          <a:xfrm>
            <a:off x="2438400" y="15240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Accounting Profit and Economic Profit</a:t>
            </a:r>
          </a:p>
        </p:txBody>
      </p:sp>
      <p:sp>
        <p:nvSpPr>
          <p:cNvPr id="10" name="Rectangle 9"/>
          <p:cNvSpPr>
            <a:spLocks noChangeArrowheads="1"/>
          </p:cNvSpPr>
          <p:nvPr/>
        </p:nvSpPr>
        <p:spPr bwMode="auto">
          <a:xfrm>
            <a:off x="5257801" y="2209800"/>
            <a:ext cx="1751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l-GR" altLang="en-US">
                <a:latin typeface="Times New Roman" panose="02020603050405020304" pitchFamily="18" charset="0"/>
                <a:cs typeface="Times New Roman" panose="02020603050405020304" pitchFamily="18" charset="0"/>
              </a:rPr>
              <a:t>π = </a:t>
            </a:r>
            <a:r>
              <a:rPr lang="en-US" altLang="en-US" i="1">
                <a:latin typeface="Times New Roman" panose="02020603050405020304" pitchFamily="18" charset="0"/>
                <a:cs typeface="Times New Roman" panose="02020603050405020304" pitchFamily="18" charset="0"/>
              </a:rPr>
              <a:t>R − wL − rK</a:t>
            </a:r>
            <a:endParaRPr lang="en-US" altLang="en-US">
              <a:latin typeface="Times New Roman" panose="02020603050405020304" pitchFamily="18" charset="0"/>
              <a:cs typeface="Times New Roman" panose="02020603050405020304" pitchFamily="18" charset="0"/>
            </a:endParaRPr>
          </a:p>
        </p:txBody>
      </p:sp>
      <p:sp>
        <p:nvSpPr>
          <p:cNvPr id="11" name="Rectangle 52"/>
          <p:cNvSpPr txBox="1">
            <a:spLocks noChangeArrowheads="1"/>
          </p:cNvSpPr>
          <p:nvPr/>
        </p:nvSpPr>
        <p:spPr bwMode="auto">
          <a:xfrm>
            <a:off x="2438400" y="28194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Zero Economic Profit</a:t>
            </a:r>
          </a:p>
        </p:txBody>
      </p:sp>
      <p:sp>
        <p:nvSpPr>
          <p:cNvPr id="12" name="Text Box 53"/>
          <p:cNvSpPr txBox="1">
            <a:spLocks noChangeArrowheads="1"/>
          </p:cNvSpPr>
          <p:nvPr/>
        </p:nvSpPr>
        <p:spPr bwMode="auto">
          <a:xfrm>
            <a:off x="3962400" y="3505201"/>
            <a:ext cx="4191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zero economic profit    </a:t>
            </a:r>
            <a:r>
              <a:rPr lang="en-US" altLang="en-US">
                <a:solidFill>
                  <a:srgbClr val="382344"/>
                </a:solidFill>
                <a:latin typeface="Arial" panose="020B0604020202020204" pitchFamily="34" charset="0"/>
              </a:rPr>
              <a:t>A firm is earning a normal return on its investment—i.e., it is doing as well as it could by investing its money elsewhere.</a:t>
            </a:r>
            <a:endParaRPr lang="en-US" altLang="en-US">
              <a:latin typeface="Arial" panose="020B0604020202020204" pitchFamily="34" charset="0"/>
            </a:endParaRPr>
          </a:p>
        </p:txBody>
      </p:sp>
    </p:spTree>
    <p:extLst>
      <p:ext uri="{BB962C8B-B14F-4D97-AF65-F5344CB8AC3E}">
        <p14:creationId xmlns:p14="http://schemas.microsoft.com/office/powerpoint/2010/main" val="191408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LONG RUN</a:t>
            </a:r>
          </a:p>
        </p:txBody>
      </p:sp>
      <p:sp>
        <p:nvSpPr>
          <p:cNvPr id="28695"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Long-Run Competitive Equilibrium</a:t>
            </a:r>
          </a:p>
        </p:txBody>
      </p:sp>
      <p:sp>
        <p:nvSpPr>
          <p:cNvPr id="9" name="Rectangle 52"/>
          <p:cNvSpPr txBox="1">
            <a:spLocks noChangeArrowheads="1"/>
          </p:cNvSpPr>
          <p:nvPr/>
        </p:nvSpPr>
        <p:spPr bwMode="auto">
          <a:xfrm>
            <a:off x="2438400" y="14478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Entry and Exit</a:t>
            </a:r>
          </a:p>
        </p:txBody>
      </p:sp>
      <p:sp>
        <p:nvSpPr>
          <p:cNvPr id="13" name="Rectangle 5"/>
          <p:cNvSpPr>
            <a:spLocks noChangeArrowheads="1"/>
          </p:cNvSpPr>
          <p:nvPr/>
        </p:nvSpPr>
        <p:spPr bwMode="auto">
          <a:xfrm>
            <a:off x="2533650" y="2057400"/>
            <a:ext cx="2647950" cy="33655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Long-Run Competitive Equilibrium</a:t>
            </a:r>
          </a:p>
        </p:txBody>
      </p:sp>
      <p:sp>
        <p:nvSpPr>
          <p:cNvPr id="14" name="Rectangle 4"/>
          <p:cNvSpPr>
            <a:spLocks noChangeArrowheads="1"/>
          </p:cNvSpPr>
          <p:nvPr/>
        </p:nvSpPr>
        <p:spPr bwMode="auto">
          <a:xfrm>
            <a:off x="2486025" y="2362200"/>
            <a:ext cx="2667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Initially the long-run equilibrium price of a product is $40 per unit, shown in (b) as the intersection of demand curve </a:t>
            </a:r>
            <a:r>
              <a:rPr lang="en-US" altLang="en-US" sz="1400" i="1">
                <a:latin typeface="Arial" panose="020B0604020202020204" pitchFamily="34" charset="0"/>
              </a:rPr>
              <a:t>D</a:t>
            </a:r>
            <a:r>
              <a:rPr lang="en-US" altLang="en-US" sz="1400">
                <a:latin typeface="Arial" panose="020B0604020202020204" pitchFamily="34" charset="0"/>
              </a:rPr>
              <a:t> and supply curve </a:t>
            </a:r>
            <a:r>
              <a:rPr lang="en-US" altLang="en-US" sz="1400" i="1">
                <a:latin typeface="Arial" panose="020B0604020202020204" pitchFamily="34" charset="0"/>
              </a:rPr>
              <a:t>S</a:t>
            </a:r>
            <a:r>
              <a:rPr lang="en-US" altLang="en-US" sz="1400" baseline="-25000">
                <a:latin typeface="Arial" panose="020B0604020202020204" pitchFamily="34" charset="0"/>
              </a:rPr>
              <a:t>1</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In (a) we see that firms earn positive profits because long-run average cost reaches a minimum of $30 (at </a:t>
            </a:r>
            <a:r>
              <a:rPr lang="en-US" altLang="en-US" sz="1400" i="1">
                <a:latin typeface="Arial" panose="020B0604020202020204" pitchFamily="34" charset="0"/>
              </a:rPr>
              <a:t>q</a:t>
            </a:r>
            <a:r>
              <a:rPr lang="en-US" altLang="en-US" sz="1400" baseline="-25000">
                <a:latin typeface="Arial" panose="020B0604020202020204" pitchFamily="34" charset="0"/>
              </a:rPr>
              <a:t>2</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Positive profit encourages entry of new firms and causes a shift to the right in the supply curve to </a:t>
            </a:r>
            <a:r>
              <a:rPr lang="en-US" altLang="en-US" sz="1400" i="1">
                <a:latin typeface="Arial" panose="020B0604020202020204" pitchFamily="34" charset="0"/>
              </a:rPr>
              <a:t>S</a:t>
            </a:r>
            <a:r>
              <a:rPr lang="en-US" altLang="en-US" sz="1400" baseline="-25000">
                <a:latin typeface="Arial" panose="020B0604020202020204" pitchFamily="34" charset="0"/>
              </a:rPr>
              <a:t>2</a:t>
            </a:r>
            <a:r>
              <a:rPr lang="en-US" altLang="en-US" sz="1400">
                <a:latin typeface="Arial" panose="020B0604020202020204" pitchFamily="34" charset="0"/>
              </a:rPr>
              <a:t>, as shown in (b). </a:t>
            </a:r>
          </a:p>
          <a:p>
            <a:pPr eaLnBrk="1" hangingPunct="1">
              <a:spcBef>
                <a:spcPct val="20000"/>
              </a:spcBef>
            </a:pPr>
            <a:r>
              <a:rPr lang="en-US" altLang="en-US" sz="1400">
                <a:latin typeface="Arial" panose="020B0604020202020204" pitchFamily="34" charset="0"/>
              </a:rPr>
              <a:t>The long-run equilibrium occurs at a price of $30, as shown in (a), where each firm earns zero profit and there is no incentive to enter or exit the industry.</a:t>
            </a:r>
            <a:endParaRPr lang="en-US" altLang="en-US" sz="1400" i="1">
              <a:latin typeface="Arial" panose="020B0604020202020204" pitchFamily="34" charset="0"/>
            </a:endParaRPr>
          </a:p>
        </p:txBody>
      </p:sp>
      <p:sp>
        <p:nvSpPr>
          <p:cNvPr id="15" name="Rectangle 14"/>
          <p:cNvSpPr>
            <a:spLocks noChangeArrowheads="1"/>
          </p:cNvSpPr>
          <p:nvPr/>
        </p:nvSpPr>
        <p:spPr bwMode="auto">
          <a:xfrm>
            <a:off x="2514600" y="17526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endParaRPr lang="en-US" altLang="en-US" sz="1200" b="1" dirty="0">
              <a:solidFill>
                <a:srgbClr val="B27CB6"/>
              </a:solidFill>
              <a:latin typeface="Arial" panose="020B0604020202020204" pitchFamily="34" charset="0"/>
            </a:endParaRPr>
          </a:p>
        </p:txBody>
      </p:sp>
      <p:pic>
        <p:nvPicPr>
          <p:cNvPr id="27666" name="Picture 18" descr="C:\Documents and Settings\Kyle M. Thiel\Desktop\Pindyck_7e\ppts\aparna_ppts\aparna_ppts\ch08\fig8.14\fig8.14a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19" descr="C:\Documents and Settings\Kyle M. Thiel\Desktop\Pindyck_7e\ppts\aparna_ppts\aparna_ppts\ch08\fig8.14\fig8.14a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8" name="Picture 20" descr="C:\Documents and Settings\Kyle M. Thiel\Desktop\Pindyck_7e\ppts\aparna_ppts\aparna_ppts\ch08\fig8.14\fig8.14a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9" name="Picture 21" descr="C:\Documents and Settings\Kyle M. Thiel\Desktop\Pindyck_7e\ppts\aparna_ppts\aparna_ppts\ch08\fig8.14\fig8.14a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22" descr="C:\Documents and Settings\Kyle M. Thiel\Desktop\Pindyck_7e\ppts\aparna_ppts\aparna_ppts\ch08\fig8.14\fig8.14a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23" descr="C:\Documents and Settings\Kyle M. Thiel\Desktop\Pindyck_7e\ppts\aparna_ppts\aparna_ppts\ch08\fig8.14\fig8.14a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1" y="2638426"/>
            <a:ext cx="28479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24" descr="C:\Documents and Settings\Kyle M. Thiel\Desktop\Pindyck_7e\ppts\aparna_ppts\aparna_ppts\ch08\fig8.14\fig8.14b_0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3" name="Picture 25" descr="C:\Documents and Settings\Kyle M. Thiel\Desktop\Pindyck_7e\ppts\aparna_ppts\aparna_ppts\ch08\fig8.14\fig8.14b_02.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26" descr="C:\Documents and Settings\Kyle M. Thiel\Desktop\Pindyck_7e\ppts\aparna_ppts\aparna_ppts\ch08\fig8.14\fig8.14b_03.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5" name="Picture 27" descr="C:\Documents and Settings\Kyle M. Thiel\Desktop\Pindyck_7e\ppts\aparna_ppts\aparna_ppts\ch08\fig8.14\fig8.14b_04.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28" descr="C:\Documents and Settings\Kyle M. Thiel\Desktop\Pindyck_7e\ppts\aparna_ppts\aparna_ppts\ch08\fig8.14\fig8.14b_05.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7" name="Picture 29" descr="C:\Documents and Settings\Kyle M. Thiel\Desktop\Pindyck_7e\ppts\aparna_ppts\aparna_ppts\ch08\fig8.14\fig8.14b_06.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2590801"/>
            <a:ext cx="28765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74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LONG RUN</a:t>
            </a:r>
          </a:p>
        </p:txBody>
      </p:sp>
      <p:sp>
        <p:nvSpPr>
          <p:cNvPr id="29708"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1336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Long-Run Competitive Equilibrium</a:t>
            </a:r>
          </a:p>
        </p:txBody>
      </p:sp>
      <p:sp>
        <p:nvSpPr>
          <p:cNvPr id="9" name="Rectangle 52"/>
          <p:cNvSpPr txBox="1">
            <a:spLocks noChangeArrowheads="1"/>
          </p:cNvSpPr>
          <p:nvPr/>
        </p:nvSpPr>
        <p:spPr bwMode="auto">
          <a:xfrm>
            <a:off x="2438400" y="14478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Entry and Exit</a:t>
            </a:r>
          </a:p>
        </p:txBody>
      </p:sp>
      <p:sp>
        <p:nvSpPr>
          <p:cNvPr id="31" name="Rectangle 30"/>
          <p:cNvSpPr>
            <a:spLocks noChangeArrowheads="1"/>
          </p:cNvSpPr>
          <p:nvPr/>
        </p:nvSpPr>
        <p:spPr bwMode="auto">
          <a:xfrm>
            <a:off x="3581400" y="1905001"/>
            <a:ext cx="5410200" cy="919163"/>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lang="en-US" dirty="0">
                <a:latin typeface="+mj-lt"/>
              </a:rPr>
              <a:t>In a market with entry and exit, a firm enters when it can earn a positive long-run profit and exits when it faces the prospect of a long-run loss.</a:t>
            </a:r>
          </a:p>
        </p:txBody>
      </p:sp>
      <p:sp>
        <p:nvSpPr>
          <p:cNvPr id="32" name="Text Box 53"/>
          <p:cNvSpPr txBox="1">
            <a:spLocks noChangeArrowheads="1"/>
          </p:cNvSpPr>
          <p:nvPr/>
        </p:nvSpPr>
        <p:spPr bwMode="auto">
          <a:xfrm>
            <a:off x="3352800" y="2971800"/>
            <a:ext cx="571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long-run competitive equilibrium    </a:t>
            </a:r>
            <a:r>
              <a:rPr lang="en-US" altLang="en-US">
                <a:solidFill>
                  <a:srgbClr val="382344"/>
                </a:solidFill>
                <a:latin typeface="Arial" panose="020B0604020202020204" pitchFamily="34" charset="0"/>
              </a:rPr>
              <a:t> All firms in an industry are maximizing profit, no firm has an incentive to enter or exit, and price is such that quantity supplied equals quantity demanded.</a:t>
            </a:r>
            <a:endParaRPr lang="en-US" altLang="en-US">
              <a:latin typeface="Arial" panose="020B0604020202020204" pitchFamily="34" charset="0"/>
            </a:endParaRPr>
          </a:p>
        </p:txBody>
      </p:sp>
      <p:sp>
        <p:nvSpPr>
          <p:cNvPr id="34" name="Rectangle 33"/>
          <p:cNvSpPr/>
          <p:nvPr/>
        </p:nvSpPr>
        <p:spPr>
          <a:xfrm>
            <a:off x="2667000" y="4251326"/>
            <a:ext cx="7315200" cy="2149475"/>
          </a:xfrm>
          <a:prstGeom prst="rect">
            <a:avLst/>
          </a:prstGeom>
        </p:spPr>
        <p:txBody>
          <a:bodyPr>
            <a:spAutoFit/>
          </a:bodyPr>
          <a:lstStyle>
            <a:lvl1pPr marL="290513" indent="-290513" algn="l" eaLnBrk="0" hangingPunct="0">
              <a:defRPr>
                <a:solidFill>
                  <a:schemeClr val="tx1"/>
                </a:solidFill>
                <a:latin typeface="Palatino" pitchFamily="2" charset="0"/>
              </a:defRPr>
            </a:lvl1pPr>
            <a:lvl2pPr marL="804863" indent="-342900" algn="l" eaLnBrk="0" hangingPunct="0">
              <a:defRPr>
                <a:solidFill>
                  <a:schemeClr val="tx1"/>
                </a:solidFill>
                <a:latin typeface="Palatino" pitchFamily="2" charset="0"/>
              </a:defRPr>
            </a:lvl2pPr>
            <a:lvl3pPr marL="1262063" indent="-342900" algn="l" eaLnBrk="0" hangingPunct="0">
              <a:defRPr>
                <a:solidFill>
                  <a:schemeClr val="tx1"/>
                </a:solidFill>
                <a:latin typeface="Palatino" pitchFamily="2" charset="0"/>
              </a:defRPr>
            </a:lvl3pPr>
            <a:lvl4pPr marL="1719263" indent="-342900" algn="l" eaLnBrk="0" hangingPunct="0">
              <a:defRPr>
                <a:solidFill>
                  <a:schemeClr val="tx1"/>
                </a:solidFill>
                <a:latin typeface="Palatino" pitchFamily="2" charset="0"/>
              </a:defRPr>
            </a:lvl4pPr>
            <a:lvl5pPr marL="2176463" indent="-342900" algn="l" eaLnBrk="0" hangingPunct="0">
              <a:defRPr>
                <a:solidFill>
                  <a:schemeClr val="tx1"/>
                </a:solidFill>
                <a:latin typeface="Palatino" pitchFamily="2" charset="0"/>
              </a:defRPr>
            </a:lvl5pPr>
            <a:lvl6pPr marL="2633663" indent="-342900" eaLnBrk="0" fontAlgn="base" hangingPunct="0">
              <a:spcBef>
                <a:spcPct val="0"/>
              </a:spcBef>
              <a:spcAft>
                <a:spcPct val="0"/>
              </a:spcAft>
              <a:defRPr>
                <a:solidFill>
                  <a:schemeClr val="tx1"/>
                </a:solidFill>
                <a:latin typeface="Palatino" pitchFamily="2" charset="0"/>
              </a:defRPr>
            </a:lvl6pPr>
            <a:lvl7pPr marL="3090863" indent="-342900" eaLnBrk="0" fontAlgn="base" hangingPunct="0">
              <a:spcBef>
                <a:spcPct val="0"/>
              </a:spcBef>
              <a:spcAft>
                <a:spcPct val="0"/>
              </a:spcAft>
              <a:defRPr>
                <a:solidFill>
                  <a:schemeClr val="tx1"/>
                </a:solidFill>
                <a:latin typeface="Palatino" pitchFamily="2" charset="0"/>
              </a:defRPr>
            </a:lvl7pPr>
            <a:lvl8pPr marL="3548063" indent="-342900" eaLnBrk="0" fontAlgn="base" hangingPunct="0">
              <a:spcBef>
                <a:spcPct val="0"/>
              </a:spcBef>
              <a:spcAft>
                <a:spcPct val="0"/>
              </a:spcAft>
              <a:defRPr>
                <a:solidFill>
                  <a:schemeClr val="tx1"/>
                </a:solidFill>
                <a:latin typeface="Palatino" pitchFamily="2" charset="0"/>
              </a:defRPr>
            </a:lvl8pPr>
            <a:lvl9pPr marL="4005263" indent="-342900" eaLnBrk="0" fontAlgn="base" hangingPunct="0">
              <a:spcBef>
                <a:spcPct val="0"/>
              </a:spcBef>
              <a:spcAft>
                <a:spcPct val="0"/>
              </a:spcAft>
              <a:defRPr>
                <a:solidFill>
                  <a:schemeClr val="tx1"/>
                </a:solidFill>
                <a:latin typeface="Palatino" pitchFamily="2" charset="0"/>
              </a:defRPr>
            </a:lvl9pPr>
          </a:lstStyle>
          <a:p>
            <a:pPr eaLnBrk="1" hangingPunct="1"/>
            <a:r>
              <a:rPr lang="en-US" altLang="en-US">
                <a:latin typeface="Arial" panose="020B0604020202020204" pitchFamily="34" charset="0"/>
              </a:rPr>
              <a:t>A long-run competitive equilibrium occurs when three conditions hold:</a:t>
            </a:r>
          </a:p>
          <a:p>
            <a:pPr eaLnBrk="1" hangingPunct="1"/>
            <a:endParaRPr lang="en-US" altLang="en-US" sz="900">
              <a:latin typeface="Arial" panose="020B0604020202020204" pitchFamily="34" charset="0"/>
            </a:endParaRPr>
          </a:p>
          <a:p>
            <a:pPr eaLnBrk="1" hangingPunct="1">
              <a:buFontTx/>
              <a:buAutoNum type="arabicPeriod"/>
            </a:pPr>
            <a:r>
              <a:rPr lang="en-US" altLang="en-US" b="1">
                <a:latin typeface="Arial" panose="020B0604020202020204" pitchFamily="34" charset="0"/>
              </a:rPr>
              <a:t> </a:t>
            </a:r>
            <a:r>
              <a:rPr lang="en-US" altLang="en-US">
                <a:latin typeface="Arial" panose="020B0604020202020204" pitchFamily="34" charset="0"/>
              </a:rPr>
              <a:t>All firms in the industry are maximizing profit.</a:t>
            </a:r>
          </a:p>
          <a:p>
            <a:pPr eaLnBrk="1" hangingPunct="1"/>
            <a:endParaRPr lang="en-US" altLang="en-US" sz="900">
              <a:latin typeface="Arial" panose="020B0604020202020204" pitchFamily="34" charset="0"/>
            </a:endParaRPr>
          </a:p>
          <a:p>
            <a:pPr eaLnBrk="1" hangingPunct="1"/>
            <a:r>
              <a:rPr lang="en-US" altLang="en-US" b="1">
                <a:latin typeface="Arial" panose="020B0604020202020204" pitchFamily="34" charset="0"/>
              </a:rPr>
              <a:t>2.</a:t>
            </a:r>
            <a:r>
              <a:rPr lang="en-US" altLang="en-US">
                <a:latin typeface="Arial" panose="020B0604020202020204" pitchFamily="34" charset="0"/>
              </a:rPr>
              <a:t>	No firm has an incentive either to enter or exit the industry because all firms are earning zero economic profit.</a:t>
            </a:r>
          </a:p>
          <a:p>
            <a:pPr eaLnBrk="1" hangingPunct="1"/>
            <a:endParaRPr lang="en-US" altLang="en-US" sz="900">
              <a:latin typeface="Arial" panose="020B0604020202020204" pitchFamily="34" charset="0"/>
            </a:endParaRPr>
          </a:p>
          <a:p>
            <a:pPr eaLnBrk="1" hangingPunct="1"/>
            <a:r>
              <a:rPr lang="en-US" altLang="en-US" b="1">
                <a:latin typeface="Arial" panose="020B0604020202020204" pitchFamily="34" charset="0"/>
              </a:rPr>
              <a:t>3</a:t>
            </a:r>
            <a:r>
              <a:rPr lang="en-US" altLang="en-US">
                <a:latin typeface="Arial" panose="020B0604020202020204" pitchFamily="34" charset="0"/>
              </a:rPr>
              <a:t>.	The price of the product is such that the quantity supplied by the industry is equal to the quantity demanded by consumers.</a:t>
            </a:r>
          </a:p>
        </p:txBody>
      </p:sp>
    </p:spTree>
    <p:extLst>
      <p:ext uri="{BB962C8B-B14F-4D97-AF65-F5344CB8AC3E}">
        <p14:creationId xmlns:p14="http://schemas.microsoft.com/office/powerpoint/2010/main" val="1473270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dirty="0">
                <a:latin typeface="Calibri" panose="020F0502020204030204" pitchFamily="34" charset="0"/>
                <a:ea typeface="Calibri" panose="020F0502020204030204" pitchFamily="34" charset="0"/>
                <a:cs typeface="Times New Roman" panose="02020603050405020304" pitchFamily="18" charset="0"/>
              </a:rPr>
              <a:t>Long run equilibrium: </a:t>
            </a:r>
            <a:br>
              <a:rPr lang="en-US" altLang="en-US" dirty="0"/>
            </a:br>
            <a:endParaRPr lang="en-IN" dirty="0"/>
          </a:p>
        </p:txBody>
      </p:sp>
      <mc:AlternateContent xmlns:mc="http://schemas.openxmlformats.org/markup-compatibility/2006" xmlns:a14="http://schemas.microsoft.com/office/drawing/2010/main">
        <mc:Choice Requires="a14">
          <p:sp>
            <p:nvSpPr>
              <p:cNvPr id="5" name="Object 4"/>
              <p:cNvSpPr txBox="1"/>
              <p:nvPr/>
            </p:nvSpPr>
            <p:spPr bwMode="auto">
              <a:xfrm>
                <a:off x="1968993" y="3076212"/>
                <a:ext cx="3192010" cy="891103"/>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𝑇𝑅</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𝑇𝐶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𝑐</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𝑞</m:t>
                      </m:r>
                      <m:r>
                        <a:rPr lang="en-IN" i="1">
                          <a:solidFill>
                            <a:srgbClr val="000000"/>
                          </a:solidFill>
                          <a:latin typeface="Cambria Math" panose="02040503050406030204" pitchFamily="18" charset="0"/>
                        </a:rPr>
                        <m:t>)</m:t>
                      </m:r>
                    </m:oMath>
                    <m:oMath xmlns:m="http://schemas.openxmlformats.org/officeDocument/2006/math">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𝑝𝑞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𝑐</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𝑐</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𝑞</m:t>
                          </m:r>
                          <m:r>
                            <a:rPr lang="en-IN" i="1">
                              <a:solidFill>
                                <a:srgbClr val="000000"/>
                              </a:solidFill>
                              <a:latin typeface="Cambria Math" panose="02040503050406030204" pitchFamily="18" charset="0"/>
                            </a:rPr>
                            <m:t>)</m:t>
                          </m:r>
                        </m:num>
                        <m:den>
                          <m:r>
                            <a:rPr lang="en-IN" i="1">
                              <a:solidFill>
                                <a:srgbClr val="000000"/>
                              </a:solidFill>
                              <a:latin typeface="Cambria Math" panose="02040503050406030204" pitchFamily="18" charset="0"/>
                            </a:rPr>
                            <m:t>𝑞</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𝐴𝐶</m:t>
                      </m:r>
                    </m:oMath>
                  </m:oMathPara>
                </a14:m>
                <a:endParaRPr lang="en-IN"/>
              </a:p>
            </p:txBody>
          </p:sp>
        </mc:Choice>
        <mc:Fallback xmlns="">
          <p:sp>
            <p:nvSpPr>
              <p:cNvPr id="5" name="Object 4"/>
              <p:cNvSpPr txBox="1">
                <a:spLocks noRot="1" noChangeAspect="1" noMove="1" noResize="1" noEditPoints="1" noAdjustHandles="1" noChangeArrowheads="1" noChangeShapeType="1" noTextEdit="1"/>
              </p:cNvSpPr>
              <p:nvPr/>
            </p:nvSpPr>
            <p:spPr bwMode="auto">
              <a:xfrm>
                <a:off x="1968993" y="3076212"/>
                <a:ext cx="3192010" cy="89110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5"/>
              <p:cNvSpPr txBox="1"/>
              <p:nvPr/>
            </p:nvSpPr>
            <p:spPr bwMode="auto">
              <a:xfrm>
                <a:off x="1955693" y="4167340"/>
                <a:ext cx="1609305" cy="279301"/>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oMath>
                  </m:oMathPara>
                </a14:m>
                <a:endParaRPr lang="en-IN"/>
              </a:p>
            </p:txBody>
          </p:sp>
        </mc:Choice>
        <mc:Fallback xmlns="">
          <p:sp>
            <p:nvSpPr>
              <p:cNvPr id="6" name="Object 5"/>
              <p:cNvSpPr txBox="1">
                <a:spLocks noRot="1" noChangeAspect="1" noMove="1" noResize="1" noEditPoints="1" noAdjustHandles="1" noChangeArrowheads="1" noChangeShapeType="1" noTextEdit="1"/>
              </p:cNvSpPr>
              <p:nvPr/>
            </p:nvSpPr>
            <p:spPr bwMode="auto">
              <a:xfrm>
                <a:off x="1955693" y="4167340"/>
                <a:ext cx="1609305" cy="27930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bject 6"/>
              <p:cNvSpPr txBox="1"/>
              <p:nvPr/>
            </p:nvSpPr>
            <p:spPr bwMode="auto">
              <a:xfrm>
                <a:off x="1955693" y="4773545"/>
                <a:ext cx="1498094" cy="338279"/>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𝐷</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𝑆</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oMath>
                  </m:oMathPara>
                </a14:m>
                <a:endParaRPr lang="en-IN"/>
              </a:p>
            </p:txBody>
          </p:sp>
        </mc:Choice>
        <mc:Fallback xmlns="">
          <p:sp>
            <p:nvSpPr>
              <p:cNvPr id="7" name="Object 6"/>
              <p:cNvSpPr txBox="1">
                <a:spLocks noRot="1" noChangeAspect="1" noMove="1" noResize="1" noEditPoints="1" noAdjustHandles="1" noChangeArrowheads="1" noChangeShapeType="1" noTextEdit="1"/>
              </p:cNvSpPr>
              <p:nvPr/>
            </p:nvSpPr>
            <p:spPr bwMode="auto">
              <a:xfrm>
                <a:off x="1955693" y="4773545"/>
                <a:ext cx="1498094" cy="338279"/>
              </a:xfrm>
              <a:prstGeom prst="rect">
                <a:avLst/>
              </a:prstGeom>
              <a:blipFill>
                <a:blip r:embed="rId4"/>
                <a:stretch>
                  <a:fillRect b="-53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2209699" y="5388667"/>
                <a:ext cx="1101291" cy="32121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)=0</m:t>
                      </m:r>
                    </m:oMath>
                  </m:oMathPara>
                </a14:m>
                <a:endParaRPr lang="en-IN"/>
              </a:p>
            </p:txBody>
          </p:sp>
        </mc:Choice>
        <mc:Fallback xmlns="">
          <p:sp>
            <p:nvSpPr>
              <p:cNvPr id="8" name="Object 7"/>
              <p:cNvSpPr txBox="1">
                <a:spLocks noRot="1" noChangeAspect="1" noMove="1" noResize="1" noEditPoints="1" noAdjustHandles="1" noChangeArrowheads="1" noChangeShapeType="1" noTextEdit="1"/>
              </p:cNvSpPr>
              <p:nvPr/>
            </p:nvSpPr>
            <p:spPr bwMode="auto">
              <a:xfrm>
                <a:off x="2209699" y="5388667"/>
                <a:ext cx="1101291" cy="321210"/>
              </a:xfrm>
              <a:prstGeom prst="rect">
                <a:avLst/>
              </a:prstGeom>
              <a:blipFill>
                <a:blip r:embed="rId5"/>
                <a:stretch>
                  <a:fillRect b="-1887"/>
                </a:stretch>
              </a:blipFill>
            </p:spPr>
            <p:txBody>
              <a:bodyPr/>
              <a:lstStyle/>
              <a:p>
                <a:r>
                  <a:rPr lang="en-IN">
                    <a:noFill/>
                  </a:rPr>
                  <a:t> </a:t>
                </a:r>
              </a:p>
            </p:txBody>
          </p:sp>
        </mc:Fallback>
      </mc:AlternateContent>
      <p:sp>
        <p:nvSpPr>
          <p:cNvPr id="9" name="Rectangle 5"/>
          <p:cNvSpPr>
            <a:spLocks noChangeArrowheads="1"/>
          </p:cNvSpPr>
          <p:nvPr/>
        </p:nvSpPr>
        <p:spPr bwMode="auto">
          <a:xfrm>
            <a:off x="1955693" y="1229768"/>
            <a:ext cx="326255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P=LAC=LMC=SAC=SMC</a:t>
            </a:r>
            <a:endParaRPr kumimoji="0" lang="en-US" altLang="en-US"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Profit=0 (zero economic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proft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Profit maximization condition: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479884" y="34174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7"/>
          <p:cNvSpPr>
            <a:spLocks noChangeArrowheads="1"/>
          </p:cNvSpPr>
          <p:nvPr/>
        </p:nvSpPr>
        <p:spPr bwMode="auto">
          <a:xfrm>
            <a:off x="1479884" y="40746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8"/>
          <p:cNvSpPr>
            <a:spLocks noChangeArrowheads="1"/>
          </p:cNvSpPr>
          <p:nvPr/>
        </p:nvSpPr>
        <p:spPr bwMode="auto">
          <a:xfrm>
            <a:off x="1833516" y="5374483"/>
            <a:ext cx="9049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1828800" y="5981870"/>
            <a:ext cx="9714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Get 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818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2895600" y="381001"/>
            <a:ext cx="7315200" cy="487363"/>
          </a:xfrm>
        </p:spPr>
        <p:txBody>
          <a:bodyPr/>
          <a:lstStyle/>
          <a:p>
            <a:pPr eaLnBrk="1" hangingPunct="1"/>
            <a:r>
              <a:rPr lang="en-US" altLang="en-US" sz="2000"/>
              <a:t>CHOOSING OUTPUT IN THE LONG RUN</a:t>
            </a:r>
          </a:p>
        </p:txBody>
      </p:sp>
      <p:sp>
        <p:nvSpPr>
          <p:cNvPr id="32791"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75" name="Rectangle 5"/>
          <p:cNvSpPr>
            <a:spLocks noChangeArrowheads="1"/>
          </p:cNvSpPr>
          <p:nvPr/>
        </p:nvSpPr>
        <p:spPr bwMode="auto">
          <a:xfrm>
            <a:off x="2209800" y="4343400"/>
            <a:ext cx="79248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Firms Earn Zero Profit in Long-Run Equilibrium</a:t>
            </a:r>
          </a:p>
        </p:txBody>
      </p:sp>
      <p:sp>
        <p:nvSpPr>
          <p:cNvPr id="16" name="Rectangle 4"/>
          <p:cNvSpPr>
            <a:spLocks noChangeArrowheads="1"/>
          </p:cNvSpPr>
          <p:nvPr/>
        </p:nvSpPr>
        <p:spPr bwMode="auto">
          <a:xfrm>
            <a:off x="2209800" y="4648200"/>
            <a:ext cx="8077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long-run equilibrium, all firms earn zero economic profit.</a:t>
            </a: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In </a:t>
            </a:r>
            <a:r>
              <a:rPr lang="en-US" altLang="en-US" sz="1400" b="1">
                <a:latin typeface="Arial" panose="020B0604020202020204" pitchFamily="34" charset="0"/>
              </a:rPr>
              <a:t>(a)</a:t>
            </a:r>
            <a:r>
              <a:rPr lang="en-US" altLang="en-US" sz="1400">
                <a:latin typeface="Arial" panose="020B0604020202020204" pitchFamily="34" charset="0"/>
              </a:rPr>
              <a:t>, a baseball team in a moderate-sized city sells enough tickets so that price ($7) is equal to marginal and average cost.</a:t>
            </a: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In </a:t>
            </a:r>
            <a:r>
              <a:rPr lang="en-US" altLang="en-US" sz="1400" b="1">
                <a:latin typeface="Arial" panose="020B0604020202020204" pitchFamily="34" charset="0"/>
              </a:rPr>
              <a:t>(b)</a:t>
            </a:r>
            <a:r>
              <a:rPr lang="en-US" altLang="en-US" sz="1400">
                <a:latin typeface="Arial" panose="020B0604020202020204" pitchFamily="34" charset="0"/>
              </a:rPr>
              <a:t>, the demand is greater, so a $10 price can be charged. The team increases sales to the point at which the average cost of production plus the average economic rent is equal to the ticket price. </a:t>
            </a:r>
            <a:endParaRPr lang="en-US" altLang="en-US" sz="900">
              <a:latin typeface="Arial" panose="020B0604020202020204" pitchFamily="34" charset="0"/>
            </a:endParaRPr>
          </a:p>
          <a:p>
            <a:pPr eaLnBrk="1" hangingPunct="1">
              <a:spcBef>
                <a:spcPct val="20000"/>
              </a:spcBef>
            </a:pPr>
            <a:r>
              <a:rPr lang="en-US" altLang="en-US" sz="1400">
                <a:latin typeface="Arial" panose="020B0604020202020204" pitchFamily="34" charset="0"/>
              </a:rPr>
              <a:t>When the opportunity cost associated with owning the franchise is taken into account, the team earns zero economic profit. </a:t>
            </a:r>
          </a:p>
          <a:p>
            <a:pPr eaLnBrk="1" hangingPunct="1">
              <a:spcBef>
                <a:spcPct val="20000"/>
              </a:spcBef>
            </a:pPr>
            <a:endParaRPr lang="en-US" altLang="en-US" sz="900">
              <a:latin typeface="Arial" panose="020B0604020202020204" pitchFamily="34" charset="0"/>
            </a:endParaRPr>
          </a:p>
        </p:txBody>
      </p:sp>
      <p:pic>
        <p:nvPicPr>
          <p:cNvPr id="18" name="Picture 17" descr="fig8.15b_0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6" name="Picture 2" descr="C:\Documents and Settings\Kyle M. Thiel\Desktop\Pindyck_7e\ppts\aparna_ppts\aparna_ppts\ch08\fig8.15\fig8.15b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3" descr="C:\Documents and Settings\Kyle M. Thiel\Desktop\Pindyck_7e\ppts\aparna_ppts\aparna_ppts\ch08\fig8.15\fig8.15b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4" descr="C:\Documents and Settings\Kyle M. Thiel\Desktop\Pindyck_7e\ppts\aparna_ppts\aparna_ppts\ch08\fig8.15\fig8.15b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5" descr="C:\Documents and Settings\Kyle M. Thiel\Desktop\Pindyck_7e\ppts\aparna_ppts\aparna_ppts\ch08\fig8.15\fig8.15b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6" descr="C:\Documents and Settings\Kyle M. Thiel\Desktop\Pindyck_7e\ppts\aparna_ppts\aparna_ppts\ch08\fig8.15\fig8.15b_0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1" name="Picture 7" descr="C:\Documents and Settings\Kyle M. Thiel\Desktop\Pindyck_7e\ppts\aparna_ppts\aparna_ppts\ch08\fig8.15\fig8.15b_06.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2" name="Picture 8" descr="C:\Documents and Settings\Kyle M. Thiel\Desktop\Pindyck_7e\ppts\aparna_ppts\aparna_ppts\ch08\fig8.15\fig8.15b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1" y="1447800"/>
            <a:ext cx="31908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descr="C:\Documents and Settings\Kyle M. Thiel\Desktop\Pindyck_7e\ppts\aparna_ppts\aparna_ppts\ch08\fig8.15\fig8.15a_04.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1325564"/>
            <a:ext cx="3028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C:\Documents and Settings\Kyle M. Thiel\Desktop\Pindyck_7e\ppts\aparna_ppts\aparna_ppts\ch08\fig8.15\fig8.15a_05.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1325564"/>
            <a:ext cx="3028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descr="C:\Documents and Settings\Kyle M. Thiel\Desktop\Pindyck_7e\ppts\aparna_ppts\aparna_ppts\ch08\fig8.15\fig8.15a_0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1325564"/>
            <a:ext cx="3028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 descr="C:\Documents and Settings\Kyle M. Thiel\Desktop\Pindyck_7e\ppts\aparna_ppts\aparna_ppts\ch08\fig8.15\fig8.15a_0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1325564"/>
            <a:ext cx="3028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 descr="C:\Documents and Settings\Kyle M. Thiel\Desktop\Pindyck_7e\ppts\aparna_ppts\aparna_ppts\ch08\fig8.15\fig8.15a_0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1325564"/>
            <a:ext cx="30289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52"/>
          <p:cNvSpPr txBox="1">
            <a:spLocks noChangeArrowheads="1"/>
          </p:cNvSpPr>
          <p:nvPr/>
        </p:nvSpPr>
        <p:spPr bwMode="auto">
          <a:xfrm>
            <a:off x="2057400" y="990600"/>
            <a:ext cx="63246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Producer Surplus in the Long Run</a:t>
            </a:r>
          </a:p>
        </p:txBody>
      </p:sp>
    </p:spTree>
    <p:extLst>
      <p:ext uri="{BB962C8B-B14F-4D97-AF65-F5344CB8AC3E}">
        <p14:creationId xmlns:p14="http://schemas.microsoft.com/office/powerpoint/2010/main" val="916309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fig8.16_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a:t>THE INDUSTRY’S LONG-RUN SUPPLY CURVE</a:t>
            </a:r>
          </a:p>
        </p:txBody>
      </p:sp>
      <p:sp>
        <p:nvSpPr>
          <p:cNvPr id="33818"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 Box 53"/>
          <p:cNvSpPr txBox="1">
            <a:spLocks noChangeArrowheads="1"/>
          </p:cNvSpPr>
          <p:nvPr/>
        </p:nvSpPr>
        <p:spPr bwMode="auto">
          <a:xfrm>
            <a:off x="2895600" y="1411288"/>
            <a:ext cx="586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constant-cost industry    </a:t>
            </a:r>
            <a:r>
              <a:rPr lang="en-US" altLang="en-US">
                <a:solidFill>
                  <a:srgbClr val="382344"/>
                </a:solidFill>
                <a:latin typeface="Arial" panose="020B0604020202020204" pitchFamily="34" charset="0"/>
              </a:rPr>
              <a:t>Industry whose long-run supply curve is horizontal.</a:t>
            </a:r>
            <a:endParaRPr lang="en-US" altLang="en-US">
              <a:latin typeface="Arial" panose="020B0604020202020204" pitchFamily="34" charset="0"/>
            </a:endParaRPr>
          </a:p>
        </p:txBody>
      </p:sp>
      <p:sp>
        <p:nvSpPr>
          <p:cNvPr id="10" name="Rectangle 4"/>
          <p:cNvSpPr>
            <a:spLocks noChangeArrowheads="1"/>
          </p:cNvSpPr>
          <p:nvPr/>
        </p:nvSpPr>
        <p:spPr bwMode="auto">
          <a:xfrm>
            <a:off x="1905000" y="2819400"/>
            <a:ext cx="2971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(b), the long-run supply curve in a constant-cost industry is a horizontal line </a:t>
            </a:r>
            <a:r>
              <a:rPr lang="en-US" altLang="en-US" sz="1400" i="1">
                <a:latin typeface="Arial" panose="020B0604020202020204" pitchFamily="34" charset="0"/>
              </a:rPr>
              <a:t>S</a:t>
            </a:r>
            <a:r>
              <a:rPr lang="en-US" altLang="en-US" sz="1400" i="1" baseline="-25000">
                <a:latin typeface="Arial" panose="020B0604020202020204" pitchFamily="34" charset="0"/>
              </a:rPr>
              <a:t>L</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When demand increases, initially causing a price rise (represented by a move from point </a:t>
            </a:r>
            <a:r>
              <a:rPr lang="en-US" altLang="en-US" sz="1400" i="1">
                <a:latin typeface="Arial" panose="020B0604020202020204" pitchFamily="34" charset="0"/>
              </a:rPr>
              <a:t>A</a:t>
            </a:r>
            <a:r>
              <a:rPr lang="en-US" altLang="en-US" sz="1400">
                <a:latin typeface="Arial" panose="020B0604020202020204" pitchFamily="34" charset="0"/>
              </a:rPr>
              <a:t> to point </a:t>
            </a:r>
            <a:r>
              <a:rPr lang="en-US" altLang="en-US" sz="1400" i="1">
                <a:latin typeface="Arial" panose="020B0604020202020204" pitchFamily="34" charset="0"/>
              </a:rPr>
              <a:t>C</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the firm initially increases its output from </a:t>
            </a:r>
            <a:r>
              <a:rPr lang="en-US" altLang="en-US" sz="1400" i="1">
                <a:latin typeface="Arial" panose="020B0604020202020204" pitchFamily="34" charset="0"/>
              </a:rPr>
              <a:t>q</a:t>
            </a:r>
            <a:r>
              <a:rPr lang="en-US" altLang="en-US" sz="1400" i="1" baseline="-25000">
                <a:latin typeface="Arial" panose="020B0604020202020204" pitchFamily="34" charset="0"/>
              </a:rPr>
              <a:t>1</a:t>
            </a:r>
            <a:r>
              <a:rPr lang="en-US" altLang="en-US" sz="1400">
                <a:latin typeface="Arial" panose="020B0604020202020204" pitchFamily="34" charset="0"/>
              </a:rPr>
              <a:t> to </a:t>
            </a:r>
            <a:r>
              <a:rPr lang="en-US" altLang="en-US" sz="1400" i="1">
                <a:latin typeface="Arial" panose="020B0604020202020204" pitchFamily="34" charset="0"/>
              </a:rPr>
              <a:t>q</a:t>
            </a:r>
            <a:r>
              <a:rPr lang="en-US" altLang="en-US" sz="1400" i="1" baseline="-25000">
                <a:latin typeface="Arial" panose="020B0604020202020204" pitchFamily="34" charset="0"/>
              </a:rPr>
              <a:t>2</a:t>
            </a:r>
            <a:r>
              <a:rPr lang="en-US" altLang="en-US" sz="1400">
                <a:latin typeface="Arial" panose="020B0604020202020204" pitchFamily="34" charset="0"/>
              </a:rPr>
              <a:t>, as shown in (a). </a:t>
            </a:r>
          </a:p>
          <a:p>
            <a:pPr eaLnBrk="1" hangingPunct="1">
              <a:spcBef>
                <a:spcPct val="20000"/>
              </a:spcBef>
            </a:pPr>
            <a:r>
              <a:rPr lang="en-US" altLang="en-US" sz="1400">
                <a:latin typeface="Arial" panose="020B0604020202020204" pitchFamily="34" charset="0"/>
              </a:rPr>
              <a:t>But the entry of new firms causes a shift to the right in industry supply. </a:t>
            </a:r>
          </a:p>
          <a:p>
            <a:pPr eaLnBrk="1" hangingPunct="1">
              <a:spcBef>
                <a:spcPct val="20000"/>
              </a:spcBef>
            </a:pPr>
            <a:r>
              <a:rPr lang="en-US" altLang="en-US" sz="1400">
                <a:latin typeface="Arial" panose="020B0604020202020204" pitchFamily="34" charset="0"/>
              </a:rPr>
              <a:t>Because input prices are unaffected by the increased output of the industry, entry occurs until the original price is obtained (at point </a:t>
            </a:r>
            <a:r>
              <a:rPr lang="en-US" altLang="en-US" sz="1400" i="1">
                <a:latin typeface="Arial" panose="020B0604020202020204" pitchFamily="34" charset="0"/>
              </a:rPr>
              <a:t>B</a:t>
            </a:r>
            <a:r>
              <a:rPr lang="en-US" altLang="en-US" sz="1400">
                <a:latin typeface="Arial" panose="020B0604020202020204" pitchFamily="34" charset="0"/>
              </a:rPr>
              <a:t> in (b)).</a:t>
            </a:r>
            <a:endParaRPr lang="en-US" altLang="en-US" sz="900">
              <a:latin typeface="Arial" panose="020B0604020202020204" pitchFamily="34" charset="0"/>
            </a:endParaRPr>
          </a:p>
        </p:txBody>
      </p:sp>
      <p:pic>
        <p:nvPicPr>
          <p:cNvPr id="13" name="Picture 12" descr="fig8.16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fig8.16_11.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fig8.16_12.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fig8.16_10.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fig8.16_13.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fig8.16_03.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fig8.16_04.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fig8.16_05.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fig8.16_06.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fig8.16_07.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fig8.16_14.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fig8.16_08.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fig8.16_09.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29176" y="2133600"/>
            <a:ext cx="61436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5486400" y="5105401"/>
            <a:ext cx="4876800" cy="1190625"/>
          </a:xfrm>
          <a:prstGeom prst="rect">
            <a:avLst/>
          </a:prstGeom>
        </p:spPr>
        <p:txBody>
          <a:bodyPr>
            <a:spAutoFit/>
          </a:bodyPr>
          <a:lstStyle/>
          <a:p>
            <a:pPr algn="l">
              <a:defRPr/>
            </a:pPr>
            <a:r>
              <a:rPr lang="en-US" i="1" dirty="0">
                <a:latin typeface="+mj-lt"/>
              </a:rPr>
              <a:t>The long-run supply curve for a constant-cost industry is, therefore, a horizontal line at a price that is equal to the long-run minimum average cost of production.</a:t>
            </a:r>
            <a:endParaRPr lang="en-US" dirty="0">
              <a:latin typeface="+mj-lt"/>
            </a:endParaRPr>
          </a:p>
        </p:txBody>
      </p:sp>
    </p:spTree>
    <p:extLst>
      <p:ext uri="{BB962C8B-B14F-4D97-AF65-F5344CB8AC3E}">
        <p14:creationId xmlns:p14="http://schemas.microsoft.com/office/powerpoint/2010/main" val="88216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5"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 Box 53"/>
          <p:cNvSpPr txBox="1">
            <a:spLocks noChangeArrowheads="1"/>
          </p:cNvSpPr>
          <p:nvPr/>
        </p:nvSpPr>
        <p:spPr bwMode="auto">
          <a:xfrm>
            <a:off x="2618874" y="1149350"/>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increasing-cost industry:    </a:t>
            </a:r>
            <a:r>
              <a:rPr lang="en-US" altLang="en-US" dirty="0">
                <a:solidFill>
                  <a:srgbClr val="382344"/>
                </a:solidFill>
                <a:latin typeface="Arial" panose="020B0604020202020204" pitchFamily="34" charset="0"/>
              </a:rPr>
              <a:t>Industry whose long-run supply curve is upward sloping.</a:t>
            </a:r>
            <a:endParaRPr lang="en-US" altLang="en-US" dirty="0">
              <a:latin typeface="Arial" panose="020B0604020202020204" pitchFamily="34" charset="0"/>
            </a:endParaRPr>
          </a:p>
        </p:txBody>
      </p:sp>
      <p:sp>
        <p:nvSpPr>
          <p:cNvPr id="9" name="Rectangle 5"/>
          <p:cNvSpPr>
            <a:spLocks noChangeArrowheads="1"/>
          </p:cNvSpPr>
          <p:nvPr/>
        </p:nvSpPr>
        <p:spPr bwMode="auto">
          <a:xfrm>
            <a:off x="1924050" y="2362200"/>
            <a:ext cx="25717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Long-Run Supply in an Increasing-Cost Industry</a:t>
            </a:r>
          </a:p>
        </p:txBody>
      </p:sp>
      <p:sp>
        <p:nvSpPr>
          <p:cNvPr id="10" name="Rectangle 4"/>
          <p:cNvSpPr>
            <a:spLocks noChangeArrowheads="1"/>
          </p:cNvSpPr>
          <p:nvPr/>
        </p:nvSpPr>
        <p:spPr bwMode="auto">
          <a:xfrm>
            <a:off x="1905000" y="2819400"/>
            <a:ext cx="2743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In (b), the long-run supply curve in an increasing-cost industry is an upward-sloping curve </a:t>
            </a:r>
            <a:r>
              <a:rPr lang="en-US" altLang="en-US" sz="1400" i="1">
                <a:latin typeface="Arial" panose="020B0604020202020204" pitchFamily="34" charset="0"/>
              </a:rPr>
              <a:t>S</a:t>
            </a:r>
            <a:r>
              <a:rPr lang="en-US" altLang="en-US" sz="1400" i="1" baseline="-25000">
                <a:latin typeface="Arial" panose="020B0604020202020204" pitchFamily="34" charset="0"/>
              </a:rPr>
              <a:t>L</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When demand increases, initially causing a price rise, </a:t>
            </a:r>
          </a:p>
          <a:p>
            <a:pPr eaLnBrk="1" hangingPunct="1">
              <a:spcBef>
                <a:spcPct val="20000"/>
              </a:spcBef>
            </a:pPr>
            <a:r>
              <a:rPr lang="en-US" altLang="en-US" sz="1400">
                <a:latin typeface="Arial" panose="020B0604020202020204" pitchFamily="34" charset="0"/>
              </a:rPr>
              <a:t>the firms increase their output from </a:t>
            </a:r>
            <a:r>
              <a:rPr lang="en-US" altLang="en-US" sz="1400" i="1">
                <a:latin typeface="Arial" panose="020B0604020202020204" pitchFamily="34" charset="0"/>
              </a:rPr>
              <a:t>q</a:t>
            </a:r>
            <a:r>
              <a:rPr lang="en-US" altLang="en-US" sz="1400" i="1" baseline="-25000">
                <a:latin typeface="Arial" panose="020B0604020202020204" pitchFamily="34" charset="0"/>
              </a:rPr>
              <a:t>1</a:t>
            </a:r>
            <a:r>
              <a:rPr lang="en-US" altLang="en-US" sz="1400">
                <a:latin typeface="Arial" panose="020B0604020202020204" pitchFamily="34" charset="0"/>
              </a:rPr>
              <a:t> to </a:t>
            </a:r>
            <a:r>
              <a:rPr lang="en-US" altLang="en-US" sz="1400" i="1">
                <a:latin typeface="Arial" panose="020B0604020202020204" pitchFamily="34" charset="0"/>
              </a:rPr>
              <a:t>q</a:t>
            </a:r>
            <a:r>
              <a:rPr lang="en-US" altLang="en-US" sz="1400" i="1" baseline="-25000">
                <a:latin typeface="Arial" panose="020B0604020202020204" pitchFamily="34" charset="0"/>
              </a:rPr>
              <a:t>2</a:t>
            </a:r>
            <a:r>
              <a:rPr lang="en-US" altLang="en-US" sz="1400" i="1">
                <a:latin typeface="Arial" panose="020B0604020202020204" pitchFamily="34" charset="0"/>
              </a:rPr>
              <a:t> </a:t>
            </a:r>
            <a:r>
              <a:rPr lang="en-US" altLang="en-US" sz="1400">
                <a:latin typeface="Arial" panose="020B0604020202020204" pitchFamily="34" charset="0"/>
              </a:rPr>
              <a:t>in (a). </a:t>
            </a:r>
          </a:p>
          <a:p>
            <a:pPr eaLnBrk="1" hangingPunct="1">
              <a:spcBef>
                <a:spcPct val="20000"/>
              </a:spcBef>
            </a:pPr>
            <a:r>
              <a:rPr lang="en-US" altLang="en-US" sz="1400">
                <a:latin typeface="Arial" panose="020B0604020202020204" pitchFamily="34" charset="0"/>
              </a:rPr>
              <a:t>In that case, the entry of new firms causes a shift to the right in supply from </a:t>
            </a:r>
            <a:r>
              <a:rPr lang="en-US" altLang="en-US" sz="1400" i="1">
                <a:latin typeface="Arial" panose="020B0604020202020204" pitchFamily="34" charset="0"/>
              </a:rPr>
              <a:t>S</a:t>
            </a:r>
            <a:r>
              <a:rPr lang="en-US" altLang="en-US" sz="1400" i="1" baseline="-25000">
                <a:latin typeface="Arial" panose="020B0604020202020204" pitchFamily="34" charset="0"/>
              </a:rPr>
              <a:t>1</a:t>
            </a:r>
            <a:r>
              <a:rPr lang="en-US" altLang="en-US" sz="1400">
                <a:latin typeface="Arial" panose="020B0604020202020204" pitchFamily="34" charset="0"/>
              </a:rPr>
              <a:t> to </a:t>
            </a:r>
            <a:r>
              <a:rPr lang="en-US" altLang="en-US" sz="1400" i="1">
                <a:latin typeface="Arial" panose="020B0604020202020204" pitchFamily="34" charset="0"/>
              </a:rPr>
              <a:t>S</a:t>
            </a:r>
            <a:r>
              <a:rPr lang="en-US" altLang="en-US" sz="1400" i="1" baseline="-25000">
                <a:latin typeface="Arial" panose="020B0604020202020204" pitchFamily="34" charset="0"/>
              </a:rPr>
              <a:t>2</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Because input prices increase as a result, the new long-run equilibrium occurs at a higher price than the initial equilibrium.</a:t>
            </a:r>
            <a:endParaRPr lang="en-US" altLang="en-US" sz="900">
              <a:latin typeface="Arial" panose="020B0604020202020204" pitchFamily="34" charset="0"/>
            </a:endParaRPr>
          </a:p>
        </p:txBody>
      </p:sp>
      <p:pic>
        <p:nvPicPr>
          <p:cNvPr id="109570" name="Picture 2" descr="C:\Documents and Settings\Kyle M. Thiel\Desktop\Pindyck_7e\ppts\aparna_ppts\aparna_ppts\ch08\fig8.17\fig8.17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Picture 3" descr="C:\Documents and Settings\Kyle M. Thiel\Desktop\Pindyck_7e\ppts\aparna_ppts\aparna_ppts\ch08\fig8.17\fig8.17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2" name="Picture 4" descr="C:\Documents and Settings\Kyle M. Thiel\Desktop\Pindyck_7e\ppts\aparna_ppts\aparna_ppts\ch08\fig8.17\fig8.17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5" descr="C:\Documents and Settings\Kyle M. Thiel\Desktop\Pindyck_7e\ppts\aparna_ppts\aparna_ppts\ch08\fig8.17\fig8.17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4" name="Picture 6" descr="C:\Documents and Settings\Kyle M. Thiel\Desktop\Pindyck_7e\ppts\aparna_ppts\aparna_ppts\ch08\fig8.17\fig8.17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7" descr="C:\Documents and Settings\Kyle M. Thiel\Desktop\Pindyck_7e\ppts\aparna_ppts\aparna_ppts\ch08\fig8.17\fig8.17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8" descr="C:\Documents and Settings\Kyle M. Thiel\Desktop\Pindyck_7e\ppts\aparna_ppts\aparna_ppts\ch08\fig8.17\fig8.17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Picture 9" descr="C:\Documents and Settings\Kyle M. Thiel\Desktop\Pindyck_7e\ppts\aparna_ppts\aparna_ppts\ch08\fig8.17\fig8.17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8" name="Picture 10" descr="C:\Documents and Settings\Kyle M. Thiel\Desktop\Pindyck_7e\ppts\aparna_ppts\aparna_ppts\ch08\fig8.17\fig8.17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9" name="Picture 11" descr="C:\Documents and Settings\Kyle M. Thiel\Desktop\Pindyck_7e\ppts\aparna_ppts\aparna_ppts\ch08\fig8.17\fig8.17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0" name="Picture 12" descr="C:\Documents and Settings\Kyle M. Thiel\Desktop\Pindyck_7e\ppts\aparna_ppts\aparna_ppts\ch08\fig8.17\fig8.17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1" name="Picture 13" descr="C:\Documents and Settings\Kyle M. Thiel\Desktop\Pindyck_7e\ppts\aparna_ppts\aparna_ppts\ch08\fig8.17\fig8.17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2" name="Picture 14" descr="C:\Documents and Settings\Kyle M. Thiel\Desktop\Pindyck_7e\ppts\aparna_ppts\aparna_ppts\ch08\fig8.17\fig8.17_1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3" name="Picture 15" descr="C:\Documents and Settings\Kyle M. Thiel\Desktop\Pindyck_7e\ppts\aparna_ppts\aparna_ppts\ch08\fig8.17\fig8.17_14.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4" name="Picture 16" descr="C:\Documents and Settings\Kyle M. Thiel\Desktop\Pindyck_7e\ppts\aparna_ppts\aparna_ppts\ch08\fig8.17\fig8.17_15.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5" name="Picture 17" descr="C:\Documents and Settings\Kyle M. Thiel\Desktop\Pindyck_7e\ppts\aparna_ppts\aparna_ppts\ch08\fig8.17\fig8.17_16.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descr="fig8.17_17.gi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467226" y="2133600"/>
            <a:ext cx="6200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p:cNvSpPr/>
          <p:nvPr/>
        </p:nvSpPr>
        <p:spPr>
          <a:xfrm>
            <a:off x="5181600" y="5421313"/>
            <a:ext cx="4953000" cy="641350"/>
          </a:xfrm>
          <a:prstGeom prst="rect">
            <a:avLst/>
          </a:prstGeom>
        </p:spPr>
        <p:txBody>
          <a:bodyPr>
            <a:spAutoFit/>
          </a:bodyPr>
          <a:lstStyle/>
          <a:p>
            <a:pPr algn="l">
              <a:defRPr/>
            </a:pPr>
            <a:r>
              <a:rPr lang="en-US" i="1" dirty="0">
                <a:latin typeface="+mj-lt"/>
              </a:rPr>
              <a:t>In an increasing-cost industry, the long-run industry supply curve is upward sloping.</a:t>
            </a:r>
            <a:endParaRPr lang="en-US" dirty="0">
              <a:latin typeface="+mj-lt"/>
            </a:endParaRPr>
          </a:p>
        </p:txBody>
      </p:sp>
    </p:spTree>
    <p:extLst>
      <p:ext uri="{BB962C8B-B14F-4D97-AF65-F5344CB8AC3E}">
        <p14:creationId xmlns:p14="http://schemas.microsoft.com/office/powerpoint/2010/main" val="332064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2BAC-FFCE-4C3C-BDEB-DB82A4852AAC}"/>
              </a:ext>
            </a:extLst>
          </p:cNvPr>
          <p:cNvSpPr>
            <a:spLocks noGrp="1"/>
          </p:cNvSpPr>
          <p:nvPr>
            <p:ph type="title"/>
          </p:nvPr>
        </p:nvSpPr>
        <p:spPr/>
        <p:txBody>
          <a:bodyPr>
            <a:normAutofit fontScale="90000"/>
          </a:bodyPr>
          <a:lstStyle/>
          <a:p>
            <a:r>
              <a:rPr lang="en-IN" dirty="0"/>
              <a:t>Remark</a:t>
            </a:r>
          </a:p>
        </p:txBody>
      </p:sp>
      <p:sp>
        <p:nvSpPr>
          <p:cNvPr id="3" name="Text Placeholder 2">
            <a:extLst>
              <a:ext uri="{FF2B5EF4-FFF2-40B4-BE49-F238E27FC236}">
                <a16:creationId xmlns:a16="http://schemas.microsoft.com/office/drawing/2014/main" id="{B5D34C39-608E-4DAD-A032-41515B4DB2E2}"/>
              </a:ext>
            </a:extLst>
          </p:cNvPr>
          <p:cNvSpPr>
            <a:spLocks noGrp="1"/>
          </p:cNvSpPr>
          <p:nvPr>
            <p:ph type="body" sz="half" idx="1"/>
          </p:nvPr>
        </p:nvSpPr>
        <p:spPr>
          <a:xfrm>
            <a:off x="1489164" y="1891371"/>
            <a:ext cx="8342813" cy="1235006"/>
          </a:xfrm>
        </p:spPr>
        <p:txBody>
          <a:bodyPr>
            <a:normAutofit/>
          </a:bodyPr>
          <a:lstStyle/>
          <a:p>
            <a:pPr algn="just"/>
            <a:r>
              <a:rPr lang="en-IN" sz="2400" dirty="0"/>
              <a:t>Long run supply curve is not related to Returns to scale. Even with CRS throughout, the LRS can be upward rising/ downward sloping.   </a:t>
            </a:r>
          </a:p>
        </p:txBody>
      </p:sp>
      <p:sp>
        <p:nvSpPr>
          <p:cNvPr id="4" name="Content Placeholder 3">
            <a:extLst>
              <a:ext uri="{FF2B5EF4-FFF2-40B4-BE49-F238E27FC236}">
                <a16:creationId xmlns:a16="http://schemas.microsoft.com/office/drawing/2014/main" id="{D501E377-F2F9-4D05-B156-7C342D36C9CE}"/>
              </a:ext>
            </a:extLst>
          </p:cNvPr>
          <p:cNvSpPr>
            <a:spLocks noGrp="1"/>
          </p:cNvSpPr>
          <p:nvPr>
            <p:ph sz="half" idx="2"/>
          </p:nvPr>
        </p:nvSpPr>
        <p:spPr>
          <a:xfrm>
            <a:off x="1584958" y="3428999"/>
            <a:ext cx="8595361" cy="1526177"/>
          </a:xfrm>
        </p:spPr>
        <p:txBody>
          <a:bodyPr>
            <a:normAutofit fontScale="92500" lnSpcReduction="20000"/>
          </a:bodyPr>
          <a:lstStyle/>
          <a:p>
            <a:r>
              <a:rPr lang="en-IN" dirty="0"/>
              <a:t>Shape of LRS depends on the impact of output change on input price.</a:t>
            </a:r>
          </a:p>
          <a:p>
            <a:endParaRPr lang="en-IN" dirty="0"/>
          </a:p>
          <a:p>
            <a:r>
              <a:rPr lang="en-IN" dirty="0"/>
              <a:t>hence, shape of LRS is external to the firm. </a:t>
            </a:r>
          </a:p>
        </p:txBody>
      </p:sp>
    </p:spTree>
    <p:extLst>
      <p:ext uri="{BB962C8B-B14F-4D97-AF65-F5344CB8AC3E}">
        <p14:creationId xmlns:p14="http://schemas.microsoft.com/office/powerpoint/2010/main" val="211505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2895600" y="381001"/>
            <a:ext cx="7315200" cy="487363"/>
          </a:xfrm>
        </p:spPr>
        <p:txBody>
          <a:bodyPr/>
          <a:lstStyle/>
          <a:p>
            <a:pPr eaLnBrk="1" hangingPunct="1"/>
            <a:r>
              <a:rPr lang="en-US" altLang="en-US" sz="2000"/>
              <a:t>PERFECTLY COMPETITIVE MARKETS</a:t>
            </a:r>
          </a:p>
        </p:txBody>
      </p:sp>
      <p:sp>
        <p:nvSpPr>
          <p:cNvPr id="6154"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 Box 53"/>
          <p:cNvSpPr txBox="1">
            <a:spLocks noChangeArrowheads="1"/>
          </p:cNvSpPr>
          <p:nvPr/>
        </p:nvSpPr>
        <p:spPr bwMode="auto">
          <a:xfrm>
            <a:off x="2671011" y="4716380"/>
            <a:ext cx="541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free entry (</a:t>
            </a:r>
            <a:r>
              <a:rPr lang="en-US" altLang="en-US" dirty="0">
                <a:solidFill>
                  <a:srgbClr val="382344"/>
                </a:solidFill>
                <a:latin typeface="Arial" panose="020B0604020202020204" pitchFamily="34" charset="0"/>
              </a:rPr>
              <a:t>or</a:t>
            </a:r>
            <a:r>
              <a:rPr lang="en-US" altLang="en-US" b="1" dirty="0">
                <a:solidFill>
                  <a:srgbClr val="382344"/>
                </a:solidFill>
                <a:latin typeface="Arial" panose="020B0604020202020204" pitchFamily="34" charset="0"/>
              </a:rPr>
              <a:t> exit)    </a:t>
            </a:r>
            <a:r>
              <a:rPr lang="en-US" altLang="en-US" dirty="0">
                <a:solidFill>
                  <a:srgbClr val="382344"/>
                </a:solidFill>
                <a:latin typeface="Arial" panose="020B0604020202020204" pitchFamily="34" charset="0"/>
              </a:rPr>
              <a:t>Condition under which there are no special costs that make it difficult for a firm to enter (or exit) an industry.</a:t>
            </a:r>
            <a:endParaRPr lang="en-US" altLang="en-US" dirty="0">
              <a:latin typeface="Arial" panose="020B0604020202020204" pitchFamily="34" charset="0"/>
            </a:endParaRPr>
          </a:p>
        </p:txBody>
      </p:sp>
      <p:sp>
        <p:nvSpPr>
          <p:cNvPr id="6" name="Text Box 53"/>
          <p:cNvSpPr txBox="1">
            <a:spLocks noChangeArrowheads="1"/>
          </p:cNvSpPr>
          <p:nvPr/>
        </p:nvSpPr>
        <p:spPr bwMode="auto">
          <a:xfrm>
            <a:off x="2895600" y="1401931"/>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price taker    </a:t>
            </a:r>
            <a:r>
              <a:rPr lang="en-US" altLang="en-US" dirty="0">
                <a:solidFill>
                  <a:srgbClr val="382344"/>
                </a:solidFill>
                <a:latin typeface="Arial" panose="020B0604020202020204" pitchFamily="34" charset="0"/>
              </a:rPr>
              <a:t>Firm that has no influence over market price and thus takes the price as given.</a:t>
            </a:r>
            <a:endParaRPr lang="en-US" altLang="en-US" dirty="0">
              <a:latin typeface="Arial" panose="020B0604020202020204" pitchFamily="34" charset="0"/>
            </a:endParaRPr>
          </a:p>
        </p:txBody>
      </p:sp>
      <p:sp>
        <p:nvSpPr>
          <p:cNvPr id="9" name="Rectangle 52"/>
          <p:cNvSpPr txBox="1">
            <a:spLocks noChangeArrowheads="1"/>
          </p:cNvSpPr>
          <p:nvPr/>
        </p:nvSpPr>
        <p:spPr bwMode="auto">
          <a:xfrm>
            <a:off x="3124200" y="2429378"/>
            <a:ext cx="4038600" cy="511175"/>
          </a:xfrm>
          <a:prstGeom prst="rect">
            <a:avLst/>
          </a:prstGeom>
          <a:noFill/>
          <a:ln w="9525">
            <a:noFill/>
            <a:miter lim="800000"/>
            <a:headEnd/>
            <a:tailEnd/>
          </a:ln>
          <a:effectLst/>
        </p:spPr>
        <p:txBody>
          <a:bodyPr/>
          <a:lstStyle/>
          <a:p>
            <a:pPr marL="342900" indent="-342900">
              <a:spcBef>
                <a:spcPct val="20000"/>
              </a:spcBef>
              <a:defRPr/>
            </a:pPr>
            <a:r>
              <a:rPr lang="en-US" b="1" kern="0" dirty="0">
                <a:solidFill>
                  <a:srgbClr val="0066B3"/>
                </a:solidFill>
                <a:latin typeface="+mj-lt"/>
              </a:rPr>
              <a:t>Product Homogeneity</a:t>
            </a:r>
          </a:p>
        </p:txBody>
      </p:sp>
      <p:sp>
        <p:nvSpPr>
          <p:cNvPr id="10" name="TextBox 9"/>
          <p:cNvSpPr txBox="1"/>
          <p:nvPr/>
        </p:nvSpPr>
        <p:spPr>
          <a:xfrm>
            <a:off x="2979821" y="2880855"/>
            <a:ext cx="7543800" cy="1200150"/>
          </a:xfrm>
          <a:prstGeom prst="rect">
            <a:avLst/>
          </a:prstGeom>
          <a:noFill/>
        </p:spPr>
        <p:txBody>
          <a:bodyPr>
            <a:spAutoFit/>
          </a:bodyPr>
          <a:lstStyle/>
          <a:p>
            <a:pPr algn="l">
              <a:defRPr/>
            </a:pPr>
            <a:r>
              <a:rPr lang="en-US" dirty="0">
                <a:latin typeface="+mj-lt"/>
              </a:rPr>
              <a:t>When</a:t>
            </a:r>
            <a:r>
              <a:rPr lang="en-US" i="1" dirty="0">
                <a:latin typeface="+mj-lt"/>
              </a:rPr>
              <a:t> the products of all of the firms in a market are perfectly substitutable with one another—that is, </a:t>
            </a:r>
            <a:r>
              <a:rPr lang="en-US" dirty="0">
                <a:latin typeface="+mj-lt"/>
              </a:rPr>
              <a:t>when they are</a:t>
            </a:r>
            <a:r>
              <a:rPr lang="en-US" i="1" dirty="0">
                <a:latin typeface="+mj-lt"/>
              </a:rPr>
              <a:t> homogeneous</a:t>
            </a:r>
            <a:r>
              <a:rPr lang="en-US" dirty="0">
                <a:latin typeface="+mj-lt"/>
              </a:rPr>
              <a:t>—no firm can raise the price of its product above the price of other firms without losing most or all of its business.</a:t>
            </a:r>
            <a:endParaRPr lang="en-US" i="1" dirty="0">
              <a:latin typeface="+mj-lt"/>
            </a:endParaRPr>
          </a:p>
        </p:txBody>
      </p:sp>
    </p:spTree>
    <p:extLst>
      <p:ext uri="{BB962C8B-B14F-4D97-AF65-F5344CB8AC3E}">
        <p14:creationId xmlns:p14="http://schemas.microsoft.com/office/powerpoint/2010/main" val="2156460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3BAC-5E26-4A28-B049-65D1A461CD40}"/>
              </a:ext>
            </a:extLst>
          </p:cNvPr>
          <p:cNvSpPr>
            <a:spLocks noGrp="1"/>
          </p:cNvSpPr>
          <p:nvPr>
            <p:ph type="title"/>
          </p:nvPr>
        </p:nvSpPr>
        <p:spPr>
          <a:xfrm>
            <a:off x="1473200" y="983979"/>
            <a:ext cx="9855200" cy="487363"/>
          </a:xfrm>
        </p:spPr>
        <p:txBody>
          <a:bodyPr>
            <a:normAutofit fontScale="90000"/>
          </a:bodyPr>
          <a:lstStyle/>
          <a:p>
            <a:r>
              <a:rPr lang="en-IN" b="1" dirty="0">
                <a:solidFill>
                  <a:srgbClr val="FF0000"/>
                </a:solidFill>
              </a:rPr>
              <a:t>Special Case: CRS throughout</a:t>
            </a:r>
          </a:p>
        </p:txBody>
      </p:sp>
      <p:sp>
        <p:nvSpPr>
          <p:cNvPr id="3" name="Text Placeholder 2">
            <a:extLst>
              <a:ext uri="{FF2B5EF4-FFF2-40B4-BE49-F238E27FC236}">
                <a16:creationId xmlns:a16="http://schemas.microsoft.com/office/drawing/2014/main" id="{11AB96F0-4D6A-4F7C-B230-3A8409FB49E8}"/>
              </a:ext>
            </a:extLst>
          </p:cNvPr>
          <p:cNvSpPr>
            <a:spLocks noGrp="1"/>
          </p:cNvSpPr>
          <p:nvPr>
            <p:ph type="body" sz="half" idx="1"/>
          </p:nvPr>
        </p:nvSpPr>
        <p:spPr>
          <a:xfrm>
            <a:off x="5958911" y="4759771"/>
            <a:ext cx="5444066" cy="846660"/>
          </a:xfrm>
        </p:spPr>
        <p:txBody>
          <a:bodyPr>
            <a:noAutofit/>
          </a:bodyPr>
          <a:lstStyle/>
          <a:p>
            <a:pPr marL="0" indent="0">
              <a:buNone/>
            </a:pPr>
            <a:r>
              <a:rPr lang="en-IN" sz="1800" b="1" dirty="0"/>
              <a:t>Perfect Indeterminacy of perfect competition </a:t>
            </a:r>
            <a:r>
              <a:rPr lang="en-IN" sz="1800" dirty="0"/>
              <a:t>(Samuelson)</a:t>
            </a:r>
            <a:endParaRPr lang="en-IN" sz="1400" dirty="0"/>
          </a:p>
        </p:txBody>
      </p:sp>
      <p:cxnSp>
        <p:nvCxnSpPr>
          <p:cNvPr id="5" name="Straight Connector 4">
            <a:extLst>
              <a:ext uri="{FF2B5EF4-FFF2-40B4-BE49-F238E27FC236}">
                <a16:creationId xmlns:a16="http://schemas.microsoft.com/office/drawing/2014/main" id="{FC6B672A-CA37-4B38-84C8-46C7861923A4}"/>
              </a:ext>
            </a:extLst>
          </p:cNvPr>
          <p:cNvCxnSpPr>
            <a:cxnSpLocks/>
          </p:cNvCxnSpPr>
          <p:nvPr/>
        </p:nvCxnSpPr>
        <p:spPr>
          <a:xfrm>
            <a:off x="1016293" y="5127014"/>
            <a:ext cx="44277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B569F99-42B6-4626-966E-3C0CA3B70224}"/>
              </a:ext>
            </a:extLst>
          </p:cNvPr>
          <p:cNvCxnSpPr>
            <a:cxnSpLocks/>
          </p:cNvCxnSpPr>
          <p:nvPr/>
        </p:nvCxnSpPr>
        <p:spPr>
          <a:xfrm flipV="1">
            <a:off x="688886" y="5832173"/>
            <a:ext cx="51401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4C982F12-1ACC-4A7F-9397-7EEB58D60799}"/>
              </a:ext>
            </a:extLst>
          </p:cNvPr>
          <p:cNvCxnSpPr>
            <a:cxnSpLocks/>
          </p:cNvCxnSpPr>
          <p:nvPr/>
        </p:nvCxnSpPr>
        <p:spPr>
          <a:xfrm flipV="1">
            <a:off x="999605" y="1939025"/>
            <a:ext cx="0" cy="4154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902752C-2F84-4EA5-AA0E-4D4FC27B0117}"/>
              </a:ext>
            </a:extLst>
          </p:cNvPr>
          <p:cNvSpPr txBox="1"/>
          <p:nvPr/>
        </p:nvSpPr>
        <p:spPr>
          <a:xfrm>
            <a:off x="628637" y="1601792"/>
            <a:ext cx="567528" cy="369332"/>
          </a:xfrm>
          <a:prstGeom prst="rect">
            <a:avLst/>
          </a:prstGeom>
          <a:noFill/>
        </p:spPr>
        <p:txBody>
          <a:bodyPr wrap="square" rtlCol="0">
            <a:spAutoFit/>
          </a:bodyPr>
          <a:lstStyle/>
          <a:p>
            <a:r>
              <a:rPr lang="en-IN" dirty="0"/>
              <a:t>P,C</a:t>
            </a:r>
          </a:p>
        </p:txBody>
      </p:sp>
      <p:sp>
        <p:nvSpPr>
          <p:cNvPr id="9" name="TextBox 8">
            <a:extLst>
              <a:ext uri="{FF2B5EF4-FFF2-40B4-BE49-F238E27FC236}">
                <a16:creationId xmlns:a16="http://schemas.microsoft.com/office/drawing/2014/main" id="{E4498F3F-E46E-40D2-8B92-DFBC5B6C7BCB}"/>
              </a:ext>
            </a:extLst>
          </p:cNvPr>
          <p:cNvSpPr txBox="1"/>
          <p:nvPr/>
        </p:nvSpPr>
        <p:spPr>
          <a:xfrm>
            <a:off x="5803737" y="5762173"/>
            <a:ext cx="180574" cy="307777"/>
          </a:xfrm>
          <a:prstGeom prst="rect">
            <a:avLst/>
          </a:prstGeom>
          <a:noFill/>
        </p:spPr>
        <p:txBody>
          <a:bodyPr wrap="square" rtlCol="0">
            <a:spAutoFit/>
          </a:bodyPr>
          <a:lstStyle/>
          <a:p>
            <a:r>
              <a:rPr lang="en-IN" sz="1400" dirty="0"/>
              <a:t>q</a:t>
            </a:r>
            <a:endParaRPr lang="en-IN" dirty="0"/>
          </a:p>
        </p:txBody>
      </p:sp>
      <p:sp>
        <p:nvSpPr>
          <p:cNvPr id="11" name="TextBox 10">
            <a:extLst>
              <a:ext uri="{FF2B5EF4-FFF2-40B4-BE49-F238E27FC236}">
                <a16:creationId xmlns:a16="http://schemas.microsoft.com/office/drawing/2014/main" id="{EA338B7B-462E-49DD-98B1-AAA802F6D6B5}"/>
              </a:ext>
            </a:extLst>
          </p:cNvPr>
          <p:cNvSpPr txBox="1"/>
          <p:nvPr/>
        </p:nvSpPr>
        <p:spPr>
          <a:xfrm>
            <a:off x="6096000" y="2015021"/>
            <a:ext cx="4368800" cy="646331"/>
          </a:xfrm>
          <a:prstGeom prst="rect">
            <a:avLst/>
          </a:prstGeom>
          <a:noFill/>
        </p:spPr>
        <p:txBody>
          <a:bodyPr wrap="square" rtlCol="0">
            <a:spAutoFit/>
          </a:bodyPr>
          <a:lstStyle/>
          <a:p>
            <a:r>
              <a:rPr lang="en-IN" dirty="0"/>
              <a:t>For example: If the TC </a:t>
            </a:r>
            <a:r>
              <a:rPr lang="en-IN" dirty="0" err="1"/>
              <a:t>fn</a:t>
            </a:r>
            <a:r>
              <a:rPr lang="en-IN" dirty="0"/>
              <a:t> is C=</a:t>
            </a:r>
            <a:r>
              <a:rPr lang="el-GR" dirty="0"/>
              <a:t>ϴ</a:t>
            </a:r>
            <a:r>
              <a:rPr lang="en-IN" dirty="0"/>
              <a:t>Q, determine the number of firms on the LR. </a:t>
            </a:r>
          </a:p>
        </p:txBody>
      </p:sp>
      <p:sp>
        <p:nvSpPr>
          <p:cNvPr id="12" name="Arc 11">
            <a:extLst>
              <a:ext uri="{FF2B5EF4-FFF2-40B4-BE49-F238E27FC236}">
                <a16:creationId xmlns:a16="http://schemas.microsoft.com/office/drawing/2014/main" id="{65BA6B8D-9A0D-4039-A47B-20F071002EB4}"/>
              </a:ext>
            </a:extLst>
          </p:cNvPr>
          <p:cNvSpPr/>
          <p:nvPr/>
        </p:nvSpPr>
        <p:spPr>
          <a:xfrm rot="5148198">
            <a:off x="1552626" y="3705199"/>
            <a:ext cx="1150165" cy="1761860"/>
          </a:xfrm>
          <a:prstGeom prst="arc">
            <a:avLst>
              <a:gd name="adj1" fmla="val 14228320"/>
              <a:gd name="adj2" fmla="val 80350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13" name="Arc 12">
            <a:extLst>
              <a:ext uri="{FF2B5EF4-FFF2-40B4-BE49-F238E27FC236}">
                <a16:creationId xmlns:a16="http://schemas.microsoft.com/office/drawing/2014/main" id="{09E0A826-16A5-4F2B-BA13-D30F298F99D7}"/>
              </a:ext>
            </a:extLst>
          </p:cNvPr>
          <p:cNvSpPr/>
          <p:nvPr/>
        </p:nvSpPr>
        <p:spPr>
          <a:xfrm rot="5148198">
            <a:off x="2418781" y="3643723"/>
            <a:ext cx="1310473" cy="1727451"/>
          </a:xfrm>
          <a:prstGeom prst="arc">
            <a:avLst>
              <a:gd name="adj1" fmla="val 14228320"/>
              <a:gd name="adj2" fmla="val 80350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14" name="Arc 13">
            <a:extLst>
              <a:ext uri="{FF2B5EF4-FFF2-40B4-BE49-F238E27FC236}">
                <a16:creationId xmlns:a16="http://schemas.microsoft.com/office/drawing/2014/main" id="{D6888589-9DFA-43C4-A644-1EB10D4C8D6F}"/>
              </a:ext>
            </a:extLst>
          </p:cNvPr>
          <p:cNvSpPr/>
          <p:nvPr/>
        </p:nvSpPr>
        <p:spPr>
          <a:xfrm rot="5148198">
            <a:off x="3498806" y="3684571"/>
            <a:ext cx="1223539" cy="1655640"/>
          </a:xfrm>
          <a:prstGeom prst="arc">
            <a:avLst>
              <a:gd name="adj1" fmla="val 14228320"/>
              <a:gd name="adj2" fmla="val 80350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382F931C-0404-420B-949F-D91DA8ABD98E}"/>
              </a:ext>
            </a:extLst>
          </p:cNvPr>
          <p:cNvSpPr txBox="1"/>
          <p:nvPr/>
        </p:nvSpPr>
        <p:spPr>
          <a:xfrm>
            <a:off x="6273800" y="2963333"/>
            <a:ext cx="4030128" cy="1477328"/>
          </a:xfrm>
          <a:prstGeom prst="rect">
            <a:avLst/>
          </a:prstGeom>
          <a:noFill/>
        </p:spPr>
        <p:txBody>
          <a:bodyPr wrap="square" rtlCol="0">
            <a:spAutoFit/>
          </a:bodyPr>
          <a:lstStyle/>
          <a:p>
            <a:r>
              <a:rPr lang="en-IN" dirty="0"/>
              <a:t>Here LAC= LMC=</a:t>
            </a:r>
            <a:r>
              <a:rPr lang="el-GR" dirty="0"/>
              <a:t>ϴ </a:t>
            </a:r>
            <a:r>
              <a:rPr lang="en-IN" dirty="0"/>
              <a:t>= p. </a:t>
            </a:r>
          </a:p>
          <a:p>
            <a:endParaRPr lang="en-IN" dirty="0"/>
          </a:p>
          <a:p>
            <a:r>
              <a:rPr lang="en-IN" dirty="0"/>
              <a:t>q*</a:t>
            </a:r>
            <a:r>
              <a:rPr lang="az-Cyrl-AZ" dirty="0"/>
              <a:t>Є</a:t>
            </a:r>
            <a:r>
              <a:rPr lang="en-IN" dirty="0"/>
              <a:t> [0, D(</a:t>
            </a:r>
            <a:r>
              <a:rPr lang="el-GR" dirty="0"/>
              <a:t>ϴ</a:t>
            </a:r>
            <a:r>
              <a:rPr lang="en-IN" dirty="0"/>
              <a:t>)]</a:t>
            </a:r>
          </a:p>
          <a:p>
            <a:endParaRPr lang="en-IN" dirty="0"/>
          </a:p>
          <a:p>
            <a:r>
              <a:rPr lang="en-IN" dirty="0"/>
              <a:t>Cannot determine the number of firms. </a:t>
            </a:r>
          </a:p>
        </p:txBody>
      </p:sp>
    </p:spTree>
    <p:extLst>
      <p:ext uri="{BB962C8B-B14F-4D97-AF65-F5344CB8AC3E}">
        <p14:creationId xmlns:p14="http://schemas.microsoft.com/office/powerpoint/2010/main" val="6237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Restrictions on size and number of plants</a:t>
            </a:r>
          </a:p>
        </p:txBody>
      </p:sp>
      <p:sp>
        <p:nvSpPr>
          <p:cNvPr id="3" name="Text Placeholder 2"/>
          <p:cNvSpPr>
            <a:spLocks noGrp="1"/>
          </p:cNvSpPr>
          <p:nvPr>
            <p:ph type="body" sz="half" idx="1"/>
          </p:nvPr>
        </p:nvSpPr>
        <p:spPr>
          <a:xfrm>
            <a:off x="2414337" y="2272132"/>
            <a:ext cx="5384800" cy="511175"/>
          </a:xfrm>
        </p:spPr>
        <p:txBody>
          <a:bodyPr>
            <a:normAutofit/>
          </a:bodyPr>
          <a:lstStyle/>
          <a:p>
            <a:r>
              <a:rPr lang="en-IN" sz="1600" dirty="0"/>
              <a:t>DRS must set in.</a:t>
            </a:r>
          </a:p>
        </p:txBody>
      </p:sp>
      <p:sp>
        <p:nvSpPr>
          <p:cNvPr id="4" name="Content Placeholder 3"/>
          <p:cNvSpPr>
            <a:spLocks noGrp="1"/>
          </p:cNvSpPr>
          <p:nvPr>
            <p:ph sz="half" idx="2"/>
          </p:nvPr>
        </p:nvSpPr>
        <p:spPr>
          <a:xfrm>
            <a:off x="2414336" y="3066215"/>
            <a:ext cx="9015664" cy="952332"/>
          </a:xfrm>
        </p:spPr>
        <p:txBody>
          <a:bodyPr>
            <a:noAutofit/>
          </a:bodyPr>
          <a:lstStyle/>
          <a:p>
            <a:r>
              <a:rPr lang="en-IN" sz="1600" dirty="0"/>
              <a:t>But the optimum scale must be very small, that is, all IRS must be exhausted for a very small level of output</a:t>
            </a:r>
          </a:p>
          <a:p>
            <a:endParaRPr lang="en-IN" sz="1600" dirty="0"/>
          </a:p>
          <a:p>
            <a:r>
              <a:rPr lang="en-IN" sz="1600" dirty="0"/>
              <a:t>Each firm must operate only on one plant.</a:t>
            </a:r>
          </a:p>
        </p:txBody>
      </p:sp>
    </p:spTree>
    <p:extLst>
      <p:ext uri="{BB962C8B-B14F-4D97-AF65-F5344CB8AC3E}">
        <p14:creationId xmlns:p14="http://schemas.microsoft.com/office/powerpoint/2010/main" val="45115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2895600" y="457201"/>
            <a:ext cx="7315200" cy="487363"/>
          </a:xfrm>
        </p:spPr>
        <p:txBody>
          <a:bodyPr>
            <a:normAutofit fontScale="90000"/>
          </a:bodyPr>
          <a:lstStyle/>
          <a:p>
            <a:pPr eaLnBrk="1" hangingPunct="1"/>
            <a:r>
              <a:rPr lang="en-US" altLang="en-US" sz="2000"/>
              <a:t>MARGINAL REVENUE, MARGINAL COST,</a:t>
            </a:r>
            <a:br>
              <a:rPr lang="en-US" altLang="en-US" sz="2000"/>
            </a:br>
            <a:r>
              <a:rPr lang="en-US" altLang="en-US" sz="2000"/>
              <a:t>AND PROFIT MAXIMIZATION</a:t>
            </a:r>
          </a:p>
        </p:txBody>
      </p:sp>
      <p:sp>
        <p:nvSpPr>
          <p:cNvPr id="1127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Rectangle 52"/>
          <p:cNvSpPr txBox="1">
            <a:spLocks noChangeArrowheads="1"/>
          </p:cNvSpPr>
          <p:nvPr/>
        </p:nvSpPr>
        <p:spPr bwMode="auto">
          <a:xfrm>
            <a:off x="1981200" y="1143000"/>
            <a:ext cx="6934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Demand and Marginal Revenue for a Competitive Firm</a:t>
            </a:r>
          </a:p>
        </p:txBody>
      </p:sp>
      <p:sp>
        <p:nvSpPr>
          <p:cNvPr id="11271" name="Rectangle 5"/>
          <p:cNvSpPr>
            <a:spLocks noChangeArrowheads="1"/>
          </p:cNvSpPr>
          <p:nvPr/>
        </p:nvSpPr>
        <p:spPr bwMode="auto">
          <a:xfrm>
            <a:off x="2209800" y="5029200"/>
            <a:ext cx="75438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Demand Curve Faced by a Competitive Firm</a:t>
            </a:r>
          </a:p>
        </p:txBody>
      </p:sp>
      <p:sp>
        <p:nvSpPr>
          <p:cNvPr id="13" name="Rectangle 4"/>
          <p:cNvSpPr>
            <a:spLocks noChangeArrowheads="1"/>
          </p:cNvSpPr>
          <p:nvPr/>
        </p:nvSpPr>
        <p:spPr bwMode="auto">
          <a:xfrm>
            <a:off x="2209800" y="5334000"/>
            <a:ext cx="7543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dirty="0">
                <a:latin typeface="Arial" panose="020B0604020202020204" pitchFamily="34" charset="0"/>
              </a:rPr>
              <a:t>A competitive firm supplies only a small portion of the total output of all the firms in an industry. Therefore, the firm takes the market price of the product as given, choosing its output on the assumption that the price will be unaffected by the output choice. </a:t>
            </a:r>
            <a:endParaRPr lang="en-US" altLang="en-US" sz="900" dirty="0">
              <a:latin typeface="Arial" panose="020B0604020202020204" pitchFamily="34" charset="0"/>
            </a:endParaRPr>
          </a:p>
          <a:p>
            <a:pPr eaLnBrk="1" hangingPunct="1"/>
            <a:r>
              <a:rPr lang="en-US" altLang="en-US" sz="1400" dirty="0">
                <a:latin typeface="Arial" panose="020B0604020202020204" pitchFamily="34" charset="0"/>
              </a:rPr>
              <a:t>In </a:t>
            </a:r>
            <a:r>
              <a:rPr lang="en-US" altLang="en-US" sz="1400" b="1" dirty="0">
                <a:latin typeface="Arial" panose="020B0604020202020204" pitchFamily="34" charset="0"/>
              </a:rPr>
              <a:t>(a)</a:t>
            </a:r>
            <a:r>
              <a:rPr lang="en-US" altLang="en-US" sz="1400" dirty="0">
                <a:latin typeface="Arial" panose="020B0604020202020204" pitchFamily="34" charset="0"/>
              </a:rPr>
              <a:t> the demand curve facing the firm is perfectly elastic, </a:t>
            </a:r>
            <a:r>
              <a:rPr lang="en-US" altLang="en-US" sz="1400" dirty="0">
                <a:latin typeface="Palatino-Roman" charset="0"/>
              </a:rPr>
              <a:t>even though the market demand curve in </a:t>
            </a:r>
            <a:r>
              <a:rPr lang="en-US" altLang="en-US" sz="1400" b="1" dirty="0">
                <a:latin typeface="Palatino-Bold" charset="0"/>
              </a:rPr>
              <a:t>(b) </a:t>
            </a:r>
            <a:r>
              <a:rPr lang="en-US" altLang="en-US" sz="1400" dirty="0">
                <a:latin typeface="Palatino-Roman" charset="0"/>
              </a:rPr>
              <a:t>is downward sloping.</a:t>
            </a:r>
            <a:endParaRPr lang="en-US" altLang="en-US" sz="1400" dirty="0">
              <a:latin typeface="Arial" panose="020B0604020202020204" pitchFamily="34" charset="0"/>
            </a:endParaRPr>
          </a:p>
          <a:p>
            <a:pPr eaLnBrk="1" hangingPunct="1">
              <a:spcBef>
                <a:spcPct val="20000"/>
              </a:spcBef>
            </a:pPr>
            <a:endParaRPr lang="en-US" altLang="en-US" sz="1400" dirty="0">
              <a:latin typeface="Arial" panose="020B0604020202020204" pitchFamily="34" charset="0"/>
            </a:endParaRPr>
          </a:p>
        </p:txBody>
      </p:sp>
      <p:pic>
        <p:nvPicPr>
          <p:cNvPr id="11285" name="Picture 21" descr="C:\Documents and Settings\Kyle M. Thiel\Desktop\Pindyck_7e\ppts\aparna_ppts\aparna_ppts\ch08\fig8.02\8.02a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22" y="1231106"/>
            <a:ext cx="37814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22" descr="C:\Documents and Settings\Kyle M. Thiel\Desktop\Pindyck_7e\ppts\aparna_ppts\aparna_ppts\ch08\fig8.02\8.02a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821" y="1365972"/>
            <a:ext cx="37814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23" descr="C:\Documents and Settings\Kyle M. Thiel\Desktop\Pindyck_7e\ppts\aparna_ppts\aparna_ppts\ch08\fig8.02\8.02b_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490663"/>
            <a:ext cx="42481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8" name="Picture 24" descr="C:\Documents and Settings\Kyle M. Thiel\Desktop\Pindyck_7e\ppts\aparna_ppts\aparna_ppts\ch08\fig8.02\8.02b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490663"/>
            <a:ext cx="42481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descr="C:\Documents and Settings\Kyle M. Thiel\Desktop\Pindyck_7e\ppts\aparna_ppts\aparna_ppts\ch08\fig8.02\8.02b_0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2491" y="1538288"/>
            <a:ext cx="42481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2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2895600" y="457201"/>
            <a:ext cx="7315200" cy="487363"/>
          </a:xfrm>
        </p:spPr>
        <p:txBody>
          <a:bodyPr>
            <a:normAutofit fontScale="90000"/>
          </a:bodyPr>
          <a:lstStyle/>
          <a:p>
            <a:pPr eaLnBrk="1" hangingPunct="1"/>
            <a:r>
              <a:rPr lang="en-US" altLang="en-US" sz="2000"/>
              <a:t>MARGINAL REVENUE, MARGINAL COST,</a:t>
            </a:r>
            <a:br>
              <a:rPr lang="en-US" altLang="en-US" sz="2000"/>
            </a:br>
            <a:r>
              <a:rPr lang="en-US" altLang="en-US" sz="2000"/>
              <a:t>AND PROFIT MAXIMIZATION</a:t>
            </a:r>
          </a:p>
        </p:txBody>
      </p:sp>
      <p:sp>
        <p:nvSpPr>
          <p:cNvPr id="12297"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p:cNvSpPr txBox="1"/>
          <p:nvPr/>
        </p:nvSpPr>
        <p:spPr>
          <a:xfrm>
            <a:off x="2438400" y="1828800"/>
            <a:ext cx="7315200" cy="1200150"/>
          </a:xfrm>
          <a:prstGeom prst="rect">
            <a:avLst/>
          </a:prstGeom>
          <a:noFill/>
          <a:ln>
            <a:solidFill>
              <a:srgbClr val="FF9933"/>
            </a:solidFill>
          </a:ln>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a:latin typeface="Arial" panose="020B0604020202020204" pitchFamily="34" charset="0"/>
              </a:rPr>
              <a:t>The demand </a:t>
            </a:r>
            <a:r>
              <a:rPr lang="en-US" altLang="en-US" i="1">
                <a:latin typeface="Arial" panose="020B0604020202020204" pitchFamily="34" charset="0"/>
              </a:rPr>
              <a:t>d</a:t>
            </a:r>
            <a:r>
              <a:rPr lang="en-US" altLang="en-US">
                <a:latin typeface="Arial" panose="020B0604020202020204" pitchFamily="34" charset="0"/>
              </a:rPr>
              <a:t> curve facing an individual firm in a competitive market is both its average revenue curve and its marginal revenue curve. Along this demand curve, marginal revenue, average revenue, and price are all equal.</a:t>
            </a:r>
          </a:p>
        </p:txBody>
      </p:sp>
      <p:sp>
        <p:nvSpPr>
          <p:cNvPr id="8" name="Rectangle 52"/>
          <p:cNvSpPr txBox="1">
            <a:spLocks noChangeArrowheads="1"/>
          </p:cNvSpPr>
          <p:nvPr/>
        </p:nvSpPr>
        <p:spPr bwMode="auto">
          <a:xfrm>
            <a:off x="1981200" y="3200400"/>
            <a:ext cx="7467600" cy="381000"/>
          </a:xfrm>
          <a:prstGeom prst="rect">
            <a:avLst/>
          </a:prstGeom>
          <a:noFill/>
          <a:ln w="9525">
            <a:noFill/>
            <a:miter lim="800000"/>
            <a:headEnd/>
            <a:tailEnd/>
          </a:ln>
        </p:spPr>
        <p:txBody>
          <a:bodyPr/>
          <a:lstStyle>
            <a:lvl1pPr indent="4763"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2000">
                <a:solidFill>
                  <a:srgbClr val="53BE95"/>
                </a:solidFill>
                <a:latin typeface="Arial" panose="020B0604020202020204" pitchFamily="34" charset="0"/>
              </a:rPr>
              <a:t>Profit Maximization by a Competitive Firm</a:t>
            </a:r>
          </a:p>
        </p:txBody>
      </p:sp>
      <p:sp>
        <p:nvSpPr>
          <p:cNvPr id="9" name="TextBox 8"/>
          <p:cNvSpPr txBox="1">
            <a:spLocks noChangeArrowheads="1"/>
          </p:cNvSpPr>
          <p:nvPr/>
        </p:nvSpPr>
        <p:spPr bwMode="auto">
          <a:xfrm>
            <a:off x="2438400" y="3886200"/>
            <a:ext cx="7315200" cy="376238"/>
          </a:xfrm>
          <a:prstGeom prst="rect">
            <a:avLst/>
          </a:prstGeom>
          <a:noFill/>
          <a:ln w="952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r>
              <a:rPr lang="en-US" altLang="en-US">
                <a:latin typeface="Times New Roman" panose="02020603050405020304" pitchFamily="18" charset="0"/>
                <a:cs typeface="Times New Roman" panose="02020603050405020304" pitchFamily="18" charset="0"/>
              </a:rPr>
              <a:t>MC(</a:t>
            </a:r>
            <a:r>
              <a:rPr lang="en-US" altLang="en-US" i="1">
                <a:latin typeface="Times New Roman" panose="02020603050405020304" pitchFamily="18" charset="0"/>
                <a:cs typeface="Times New Roman" panose="02020603050405020304" pitchFamily="18" charset="0"/>
              </a:rPr>
              <a:t>q) = MR = P</a:t>
            </a:r>
            <a:endParaRPr lang="en-US" altLang="en-US">
              <a:latin typeface="Times New Roman" panose="02020603050405020304" pitchFamily="18" charset="0"/>
              <a:cs typeface="Times New Roman" panose="02020603050405020304" pitchFamily="18" charset="0"/>
            </a:endParaRPr>
          </a:p>
        </p:txBody>
      </p:sp>
      <p:sp>
        <p:nvSpPr>
          <p:cNvPr id="2" name="Rectangle 52"/>
          <p:cNvSpPr txBox="1">
            <a:spLocks noChangeArrowheads="1"/>
          </p:cNvSpPr>
          <p:nvPr/>
        </p:nvSpPr>
        <p:spPr bwMode="auto">
          <a:xfrm>
            <a:off x="1981200" y="1143000"/>
            <a:ext cx="6934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Demand and Marginal Revenue for a Competitive Firm</a:t>
            </a:r>
          </a:p>
        </p:txBody>
      </p:sp>
    </p:spTree>
    <p:extLst>
      <p:ext uri="{BB962C8B-B14F-4D97-AF65-F5344CB8AC3E}">
        <p14:creationId xmlns:p14="http://schemas.microsoft.com/office/powerpoint/2010/main" val="113123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dirty="0">
                <a:latin typeface="Calibri" panose="020F0502020204030204" pitchFamily="34" charset="0"/>
                <a:ea typeface="Calibri" panose="020F0502020204030204" pitchFamily="34" charset="0"/>
                <a:cs typeface="Times New Roman" panose="02020603050405020304" pitchFamily="18" charset="0"/>
              </a:rPr>
              <a:t>Characterization of SR </a:t>
            </a:r>
            <a:r>
              <a:rPr lang="en-US" altLang="en-US" dirty="0" err="1">
                <a:latin typeface="Calibri" panose="020F0502020204030204" pitchFamily="34" charset="0"/>
                <a:ea typeface="Calibri" panose="020F0502020204030204" pitchFamily="34" charset="0"/>
                <a:cs typeface="Times New Roman" panose="02020603050405020304" pitchFamily="18" charset="0"/>
              </a:rPr>
              <a:t>eqm</a:t>
            </a:r>
            <a:r>
              <a:rPr lang="en-US" altLang="en-US" dirty="0">
                <a:latin typeface="Calibri" panose="020F0502020204030204" pitchFamily="34" charset="0"/>
                <a:ea typeface="Calibri" panose="020F0502020204030204" pitchFamily="34" charset="0"/>
                <a:cs typeface="Times New Roman" panose="02020603050405020304" pitchFamily="18" charset="0"/>
              </a:rPr>
              <a:t>:</a:t>
            </a:r>
            <a:br>
              <a:rPr lang="en-US" altLang="en-US" dirty="0"/>
            </a:br>
            <a:endParaRPr lang="en-IN" dirty="0"/>
          </a:p>
        </p:txBody>
      </p:sp>
      <mc:AlternateContent xmlns:mc="http://schemas.openxmlformats.org/markup-compatibility/2006" xmlns:a14="http://schemas.microsoft.com/office/drawing/2010/main">
        <mc:Choice Requires="a14">
          <p:sp>
            <p:nvSpPr>
              <p:cNvPr id="5" name="Object 4"/>
              <p:cNvSpPr txBox="1"/>
              <p:nvPr/>
            </p:nvSpPr>
            <p:spPr bwMode="auto">
              <a:xfrm>
                <a:off x="1734186" y="2165586"/>
                <a:ext cx="3384113" cy="360743"/>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𝑇𝑅</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𝑇𝐶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𝑝𝑞</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𝑄</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𝑤</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𝑦</m:t>
                      </m:r>
                      <m:r>
                        <a:rPr lang="en-IN" i="1">
                          <a:solidFill>
                            <a:srgbClr val="000000"/>
                          </a:solidFill>
                          <a:latin typeface="Cambria Math" panose="02040503050406030204" pitchFamily="18" charset="0"/>
                        </a:rPr>
                        <m:t>)</m:t>
                      </m:r>
                    </m:oMath>
                  </m:oMathPara>
                </a14:m>
                <a:endParaRPr lang="en-IN"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1734186" y="2165586"/>
                <a:ext cx="3384113" cy="360743"/>
              </a:xfrm>
              <a:prstGeom prst="rect">
                <a:avLst/>
              </a:prstGeom>
              <a:blipFill>
                <a:blip r:embed="rId2"/>
                <a:stretch>
                  <a:fillRect b="-1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5"/>
              <p:cNvSpPr txBox="1"/>
              <p:nvPr/>
            </p:nvSpPr>
            <p:spPr bwMode="auto">
              <a:xfrm>
                <a:off x="2768600" y="2733675"/>
                <a:ext cx="1847850" cy="59055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f>
                        <m:fPr>
                          <m:ctrlPr>
                            <a:rPr lang="en-IN" i="1" smtClean="0">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𝜕𝜋</m:t>
                          </m:r>
                        </m:num>
                        <m:den>
                          <m:r>
                            <a:rPr lang="en-IN"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𝑞</m:t>
                          </m:r>
                        </m:den>
                      </m:f>
                      <m:r>
                        <a:rPr lang="en-IN"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𝑀𝑅</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𝑀𝐶</m:t>
                      </m:r>
                    </m:oMath>
                  </m:oMathPara>
                </a14:m>
                <a:endParaRPr lang="en-IN"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2768600" y="2733675"/>
                <a:ext cx="1847850" cy="59055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bject 6"/>
              <p:cNvSpPr txBox="1"/>
              <p:nvPr/>
            </p:nvSpPr>
            <p:spPr bwMode="auto">
              <a:xfrm>
                <a:off x="2995613" y="4838700"/>
                <a:ext cx="3548062" cy="620713"/>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IN" i="1" smtClean="0">
                              <a:solidFill>
                                <a:srgbClr val="000000"/>
                              </a:solidFill>
                              <a:latin typeface="Cambria Math" panose="02040503050406030204" pitchFamily="18" charset="0"/>
                            </a:rPr>
                          </m:ctrlPr>
                        </m:fPr>
                        <m:num>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𝜋</m:t>
                          </m:r>
                        </m:num>
                        <m:den>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𝑞</m:t>
                              </m:r>
                            </m:e>
                            <m:sup>
                              <m:r>
                                <a:rPr lang="en-IN" i="1">
                                  <a:solidFill>
                                    <a:srgbClr val="000000"/>
                                  </a:solidFill>
                                  <a:latin typeface="Cambria Math" panose="02040503050406030204" pitchFamily="18" charset="0"/>
                                </a:rPr>
                                <m:t>2</m:t>
                              </m:r>
                            </m:sup>
                          </m:sSup>
                        </m:den>
                      </m:f>
                      <m:r>
                        <a:rPr lang="en-IN" i="1">
                          <a:solidFill>
                            <a:srgbClr val="000000"/>
                          </a:solidFill>
                          <a:latin typeface="Cambria Math" panose="02040503050406030204" pitchFamily="18" charset="0"/>
                        </a:rPr>
                        <m:t>&lt;0⇒</m:t>
                      </m:r>
                      <m:f>
                        <m:fPr>
                          <m:ctrlPr>
                            <a:rPr lang="en-IN" i="1">
                              <a:solidFill>
                                <a:srgbClr val="000000"/>
                              </a:solidFill>
                              <a:latin typeface="Cambria Math" panose="02040503050406030204" pitchFamily="18" charset="0"/>
                            </a:rPr>
                          </m:ctrlPr>
                        </m:fPr>
                        <m:num>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𝑅</m:t>
                          </m:r>
                        </m:num>
                        <m:den>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𝑞</m:t>
                              </m:r>
                            </m:e>
                            <m:sup>
                              <m:r>
                                <a:rPr lang="en-IN" i="1">
                                  <a:solidFill>
                                    <a:srgbClr val="000000"/>
                                  </a:solidFill>
                                  <a:latin typeface="Cambria Math" panose="02040503050406030204" pitchFamily="18" charset="0"/>
                                </a:rPr>
                                <m:t>2</m:t>
                              </m:r>
                            </m:sup>
                          </m:sSup>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𝐶</m:t>
                          </m:r>
                        </m:num>
                        <m:den>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𝑞</m:t>
                              </m:r>
                            </m:e>
                            <m:sup>
                              <m:r>
                                <a:rPr lang="en-IN" i="1">
                                  <a:solidFill>
                                    <a:srgbClr val="000000"/>
                                  </a:solidFill>
                                  <a:latin typeface="Cambria Math" panose="02040503050406030204" pitchFamily="18" charset="0"/>
                                </a:rPr>
                                <m:t>2</m:t>
                              </m:r>
                            </m:sup>
                          </m:sSup>
                        </m:den>
                      </m:f>
                      <m:r>
                        <a:rPr lang="en-IN" i="1">
                          <a:solidFill>
                            <a:srgbClr val="000000"/>
                          </a:solidFill>
                          <a:latin typeface="Cambria Math" panose="02040503050406030204" pitchFamily="18" charset="0"/>
                        </a:rPr>
                        <m:t>&lt;0⇒</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𝑀𝐶</m:t>
                          </m:r>
                          <m:r>
                            <a:rPr lang="en-IN" i="1">
                              <a:solidFill>
                                <a:srgbClr val="000000"/>
                              </a:solidFill>
                              <a:latin typeface="Cambria Math" panose="02040503050406030204" pitchFamily="18" charset="0"/>
                            </a:rPr>
                            <m:t>)</m:t>
                          </m:r>
                        </m:num>
                        <m:den>
                          <m:r>
                            <a:rPr lang="en-IN"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𝑞</m:t>
                          </m:r>
                        </m:den>
                      </m:f>
                      <m:r>
                        <a:rPr lang="en-IN" i="1">
                          <a:solidFill>
                            <a:srgbClr val="000000"/>
                          </a:solidFill>
                          <a:latin typeface="Cambria Math" panose="02040503050406030204" pitchFamily="18" charset="0"/>
                        </a:rPr>
                        <m:t>&gt;0</m:t>
                      </m:r>
                    </m:oMath>
                  </m:oMathPara>
                </a14:m>
                <a:endParaRPr lang="en-IN" dirty="0"/>
              </a:p>
            </p:txBody>
          </p:sp>
        </mc:Choice>
        <mc:Fallback xmlns="">
          <p:sp>
            <p:nvSpPr>
              <p:cNvPr id="7" name="Object 6"/>
              <p:cNvSpPr txBox="1">
                <a:spLocks noRot="1" noChangeAspect="1" noMove="1" noResize="1" noEditPoints="1" noAdjustHandles="1" noChangeArrowheads="1" noChangeShapeType="1" noTextEdit="1"/>
              </p:cNvSpPr>
              <p:nvPr/>
            </p:nvSpPr>
            <p:spPr bwMode="auto">
              <a:xfrm>
                <a:off x="2995613" y="4838700"/>
                <a:ext cx="3548062" cy="620713"/>
              </a:xfrm>
              <a:prstGeom prst="rect">
                <a:avLst/>
              </a:prstGeom>
              <a:blipFill>
                <a:blip r:embed="rId4"/>
                <a:stretch>
                  <a:fillRect/>
                </a:stretch>
              </a:blipFill>
            </p:spPr>
            <p:txBody>
              <a:bodyPr/>
              <a:lstStyle/>
              <a:p>
                <a:r>
                  <a:rPr lang="en-IN">
                    <a:noFill/>
                  </a:rPr>
                  <a:t> </a:t>
                </a:r>
              </a:p>
            </p:txBody>
          </p:sp>
        </mc:Fallback>
      </mc:AlternateContent>
      <p:sp>
        <p:nvSpPr>
          <p:cNvPr id="11" name="Rectangle 7"/>
          <p:cNvSpPr>
            <a:spLocks noChangeArrowheads="1"/>
          </p:cNvSpPr>
          <p:nvPr/>
        </p:nvSpPr>
        <p:spPr bwMode="auto">
          <a:xfrm>
            <a:off x="1732547" y="1676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8"/>
          <p:cNvSpPr>
            <a:spLocks noChangeArrowheads="1"/>
          </p:cNvSpPr>
          <p:nvPr/>
        </p:nvSpPr>
        <p:spPr bwMode="auto">
          <a:xfrm>
            <a:off x="1637933" y="2771663"/>
            <a:ext cx="11836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FOC</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1886158" y="4923003"/>
            <a:ext cx="107243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SOC</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616547" y="915765"/>
            <a:ext cx="4927600" cy="646331"/>
          </a:xfrm>
          <a:prstGeom prst="rect">
            <a:avLst/>
          </a:prstGeom>
          <a:noFill/>
        </p:spPr>
        <p:txBody>
          <a:bodyPr wrap="square" rtlCol="0">
            <a:spAutoFit/>
          </a:bodyPr>
          <a:lstStyle/>
          <a:p>
            <a:pPr marL="342900" indent="-342900">
              <a:buAutoNum type="arabicPeriod"/>
            </a:pPr>
            <a:r>
              <a:rPr lang="en-IN" dirty="0"/>
              <a:t>P = MR = MC at the profit-maximizing output;</a:t>
            </a:r>
          </a:p>
          <a:p>
            <a:pPr marL="342900" indent="-342900">
              <a:buAutoNum type="arabicPeriod"/>
            </a:pPr>
            <a:endParaRPr lang="en-IN" dirty="0"/>
          </a:p>
        </p:txBody>
      </p:sp>
      <p:sp>
        <p:nvSpPr>
          <p:cNvPr id="4" name="Rectangle 3"/>
          <p:cNvSpPr/>
          <p:nvPr/>
        </p:nvSpPr>
        <p:spPr>
          <a:xfrm>
            <a:off x="1637933" y="3809834"/>
            <a:ext cx="2094035" cy="369332"/>
          </a:xfrm>
          <a:prstGeom prst="rect">
            <a:avLst/>
          </a:prstGeom>
        </p:spPr>
        <p:txBody>
          <a:bodyPr wrap="none">
            <a:spAutoFit/>
          </a:bodyPr>
          <a:lstStyle/>
          <a:p>
            <a:r>
              <a:rPr lang="en-IN" dirty="0"/>
              <a:t>2.   MC is increasing.</a:t>
            </a:r>
          </a:p>
        </p:txBody>
      </p:sp>
    </p:spTree>
    <p:extLst>
      <p:ext uri="{BB962C8B-B14F-4D97-AF65-F5344CB8AC3E}">
        <p14:creationId xmlns:p14="http://schemas.microsoft.com/office/powerpoint/2010/main" val="107347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6511" y="5248159"/>
            <a:ext cx="6096000" cy="1047979"/>
          </a:xfrm>
          <a:prstGeom prst="rect">
            <a:avLst/>
          </a:prstGeom>
        </p:spPr>
        <p:txBody>
          <a:bodyPr>
            <a:spAutoFit/>
          </a:bodyPr>
          <a:lstStyle/>
          <a:p>
            <a:pPr marL="342900" lvl="0" indent="-342900">
              <a:lnSpc>
                <a:spcPct val="115000"/>
              </a:lnSpc>
              <a:spcAft>
                <a:spcPts val="0"/>
              </a:spcAft>
              <a:buFont typeface="+mj-l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If SC = 0, F &gt; 0, firm quits for all p &lt; min SATC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If SC &gt; 0, F = 0, firm quits for all p &lt; min SAVC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7"/>
          <p:cNvSpPr txBox="1"/>
          <p:nvPr/>
        </p:nvSpPr>
        <p:spPr bwMode="auto">
          <a:xfrm>
            <a:off x="2117557" y="4952498"/>
            <a:ext cx="114300" cy="219075"/>
          </a:xfrm>
          <a:prstGeom prst="rect">
            <a:avLst/>
          </a:prstGeom>
          <a:noFill/>
        </p:spPr>
        <p:txBody>
          <a:bodyPr>
            <a:normAutofit fontScale="55000" lnSpcReduction="20000"/>
          </a:bodyPr>
          <a:lstStyle/>
          <a:p>
            <a:endParaRPr lang="en-IN"/>
          </a:p>
        </p:txBody>
      </p:sp>
      <p:sp>
        <p:nvSpPr>
          <p:cNvPr id="12" name="Rectangle 7"/>
          <p:cNvSpPr>
            <a:spLocks noChangeArrowheads="1"/>
          </p:cNvSpPr>
          <p:nvPr/>
        </p:nvSpPr>
        <p:spPr bwMode="auto">
          <a:xfrm>
            <a:off x="2117557" y="38094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2117557" y="4495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0"/>
          <p:cNvSpPr>
            <a:spLocks noChangeArrowheads="1"/>
          </p:cNvSpPr>
          <p:nvPr/>
        </p:nvSpPr>
        <p:spPr bwMode="auto">
          <a:xfrm>
            <a:off x="2117557" y="54001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7" name="Object 16"/>
              <p:cNvSpPr txBox="1"/>
              <p:nvPr/>
            </p:nvSpPr>
            <p:spPr bwMode="auto">
              <a:xfrm>
                <a:off x="1575751" y="2668517"/>
                <a:ext cx="2851696" cy="41300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min</m:t>
                          </m:r>
                        </m:fName>
                        <m:e>
                          <m:r>
                            <a:rPr lang="en-IN" i="1">
                              <a:solidFill>
                                <a:srgbClr val="000000"/>
                              </a:solidFill>
                              <a:latin typeface="Cambria Math" panose="02040503050406030204" pitchFamily="18" charset="0"/>
                            </a:rPr>
                            <m:t>𝑆</m:t>
                          </m:r>
                        </m:e>
                      </m:func>
                      <m:r>
                        <a:rPr lang="en-IN" i="1">
                          <a:solidFill>
                            <a:srgbClr val="000000"/>
                          </a:solidFill>
                          <a:latin typeface="Cambria Math" panose="02040503050406030204" pitchFamily="18" charset="0"/>
                        </a:rPr>
                        <m:t>𝐴𝑇𝐶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=0</m:t>
                      </m:r>
                    </m:oMath>
                  </m:oMathPara>
                </a14:m>
                <a:endParaRPr lang="en-IN"/>
              </a:p>
            </p:txBody>
          </p:sp>
        </mc:Choice>
        <mc:Fallback xmlns="">
          <p:sp>
            <p:nvSpPr>
              <p:cNvPr id="17" name="Object 16"/>
              <p:cNvSpPr txBox="1">
                <a:spLocks noRot="1" noChangeAspect="1" noMove="1" noResize="1" noEditPoints="1" noAdjustHandles="1" noChangeArrowheads="1" noChangeShapeType="1" noTextEdit="1"/>
              </p:cNvSpPr>
              <p:nvPr/>
            </p:nvSpPr>
            <p:spPr bwMode="auto">
              <a:xfrm>
                <a:off x="1575751" y="2668517"/>
                <a:ext cx="2851696" cy="41300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Object 17"/>
              <p:cNvSpPr txBox="1"/>
              <p:nvPr/>
            </p:nvSpPr>
            <p:spPr bwMode="auto">
              <a:xfrm>
                <a:off x="1575751" y="3383629"/>
                <a:ext cx="2978760" cy="4314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&lt;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min</m:t>
                          </m:r>
                        </m:fName>
                        <m:e>
                          <m:r>
                            <a:rPr lang="en-IN" i="1">
                              <a:solidFill>
                                <a:srgbClr val="000000"/>
                              </a:solidFill>
                              <a:latin typeface="Cambria Math" panose="02040503050406030204" pitchFamily="18" charset="0"/>
                            </a:rPr>
                            <m:t>𝑆</m:t>
                          </m:r>
                        </m:e>
                      </m:func>
                      <m:r>
                        <a:rPr lang="en-IN" i="1">
                          <a:solidFill>
                            <a:srgbClr val="000000"/>
                          </a:solidFill>
                          <a:latin typeface="Cambria Math" panose="02040503050406030204" pitchFamily="18" charset="0"/>
                        </a:rPr>
                        <m:t>𝐴𝑇𝐶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&lt;0</m:t>
                      </m:r>
                    </m:oMath>
                  </m:oMathPara>
                </a14:m>
                <a:endParaRPr lang="en-IN"/>
              </a:p>
            </p:txBody>
          </p:sp>
        </mc:Choice>
        <mc:Fallback xmlns="">
          <p:sp>
            <p:nvSpPr>
              <p:cNvPr id="18" name="Object 17"/>
              <p:cNvSpPr txBox="1">
                <a:spLocks noRot="1" noChangeAspect="1" noMove="1" noResize="1" noEditPoints="1" noAdjustHandles="1" noChangeArrowheads="1" noChangeShapeType="1" noTextEdit="1"/>
              </p:cNvSpPr>
              <p:nvPr/>
            </p:nvSpPr>
            <p:spPr bwMode="auto">
              <a:xfrm>
                <a:off x="1575751" y="3383629"/>
                <a:ext cx="2978760" cy="431407"/>
              </a:xfrm>
              <a:prstGeom prst="rect">
                <a:avLst/>
              </a:prstGeom>
              <a:blipFill>
                <a:blip r:embed="rId3"/>
                <a:stretch>
                  <a:fillRect/>
                </a:stretch>
              </a:blipFill>
            </p:spPr>
            <p:txBody>
              <a:bodyPr/>
              <a:lstStyle/>
              <a:p>
                <a:r>
                  <a:rPr lang="en-IN">
                    <a:noFill/>
                  </a:rPr>
                  <a:t> </a:t>
                </a:r>
              </a:p>
            </p:txBody>
          </p:sp>
        </mc:Fallback>
      </mc:AlternateContent>
      <p:sp>
        <p:nvSpPr>
          <p:cNvPr id="19" name="Rectangle 11"/>
          <p:cNvSpPr>
            <a:spLocks noChangeArrowheads="1"/>
          </p:cNvSpPr>
          <p:nvPr/>
        </p:nvSpPr>
        <p:spPr bwMode="auto">
          <a:xfrm>
            <a:off x="1335841" y="2655898"/>
            <a:ext cx="4992911" cy="43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mc:AlternateContent xmlns:mc="http://schemas.openxmlformats.org/markup-compatibility/2006" xmlns:a14="http://schemas.microsoft.com/office/drawing/2010/main">
        <mc:Choice Requires="a14">
          <p:sp>
            <p:nvSpPr>
              <p:cNvPr id="20" name="Object 19"/>
              <p:cNvSpPr txBox="1"/>
              <p:nvPr/>
            </p:nvSpPr>
            <p:spPr bwMode="auto">
              <a:xfrm>
                <a:off x="1575751" y="1853575"/>
                <a:ext cx="2790026" cy="40407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𝑝</m:t>
                      </m:r>
                      <m:r>
                        <a:rPr lang="en-IN" i="1">
                          <a:solidFill>
                            <a:srgbClr val="000000"/>
                          </a:solidFill>
                          <a:latin typeface="Cambria Math" panose="02040503050406030204" pitchFamily="18" charset="0"/>
                        </a:rPr>
                        <m:t>&gt;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min</m:t>
                          </m:r>
                        </m:fName>
                        <m:e>
                          <m:r>
                            <a:rPr lang="en-IN" i="1">
                              <a:solidFill>
                                <a:srgbClr val="000000"/>
                              </a:solidFill>
                              <a:latin typeface="Cambria Math" panose="02040503050406030204" pitchFamily="18" charset="0"/>
                            </a:rPr>
                            <m:t>𝑆</m:t>
                          </m:r>
                        </m:e>
                      </m:func>
                      <m:r>
                        <a:rPr lang="en-IN" i="1">
                          <a:solidFill>
                            <a:srgbClr val="000000"/>
                          </a:solidFill>
                          <a:latin typeface="Cambria Math" panose="02040503050406030204" pitchFamily="18" charset="0"/>
                        </a:rPr>
                        <m:t>𝐴𝑇𝐶</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&gt;0</m:t>
                      </m:r>
                    </m:oMath>
                  </m:oMathPara>
                </a14:m>
                <a:endParaRPr lang="en-IN"/>
              </a:p>
            </p:txBody>
          </p:sp>
        </mc:Choice>
        <mc:Fallback xmlns="">
          <p:sp>
            <p:nvSpPr>
              <p:cNvPr id="20" name="Object 19"/>
              <p:cNvSpPr txBox="1">
                <a:spLocks noRot="1" noChangeAspect="1" noMove="1" noResize="1" noEditPoints="1" noAdjustHandles="1" noChangeArrowheads="1" noChangeShapeType="1" noTextEdit="1"/>
              </p:cNvSpPr>
              <p:nvPr/>
            </p:nvSpPr>
            <p:spPr bwMode="auto">
              <a:xfrm>
                <a:off x="1575751" y="1853575"/>
                <a:ext cx="2790026" cy="404073"/>
              </a:xfrm>
              <a:prstGeom prst="rect">
                <a:avLst/>
              </a:prstGeom>
              <a:blipFill>
                <a:blip r:embed="rId4"/>
                <a:stretch>
                  <a:fillRect/>
                </a:stretch>
              </a:blipFill>
            </p:spPr>
            <p:txBody>
              <a:bodyPr/>
              <a:lstStyle/>
              <a:p>
                <a:r>
                  <a:rPr lang="en-IN">
                    <a:noFill/>
                  </a:rPr>
                  <a:t> </a:t>
                </a:r>
              </a:p>
            </p:txBody>
          </p:sp>
        </mc:Fallback>
      </mc:AlternateContent>
      <p:sp>
        <p:nvSpPr>
          <p:cNvPr id="21" name="Title 1"/>
          <p:cNvSpPr txBox="1">
            <a:spLocks/>
          </p:cNvSpPr>
          <p:nvPr/>
        </p:nvSpPr>
        <p:spPr>
          <a:xfrm>
            <a:off x="1575751" y="4350835"/>
            <a:ext cx="3811795" cy="61057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alibri" panose="020F0502020204030204" pitchFamily="34" charset="0"/>
                <a:ea typeface="Calibri" panose="020F0502020204030204" pitchFamily="34" charset="0"/>
                <a:cs typeface="Times New Roman" panose="02020603050405020304" pitchFamily="18" charset="0"/>
              </a:rPr>
              <a:t>4. Shut down point: </a:t>
            </a:r>
            <a:br>
              <a:rPr lang="en-IN" b="1" dirty="0">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4" name="TextBox 3"/>
          <p:cNvSpPr txBox="1"/>
          <p:nvPr/>
        </p:nvSpPr>
        <p:spPr>
          <a:xfrm>
            <a:off x="1575751" y="1173892"/>
            <a:ext cx="541806" cy="369332"/>
          </a:xfrm>
          <a:prstGeom prst="rect">
            <a:avLst/>
          </a:prstGeom>
          <a:noFill/>
        </p:spPr>
        <p:txBody>
          <a:bodyPr wrap="square" rtlCol="0">
            <a:spAutoFit/>
          </a:bodyPr>
          <a:lstStyle/>
          <a:p>
            <a:r>
              <a:rPr lang="en-IN" b="1" dirty="0"/>
              <a:t>3.</a:t>
            </a:r>
          </a:p>
        </p:txBody>
      </p:sp>
    </p:spTree>
    <p:extLst>
      <p:ext uri="{BB962C8B-B14F-4D97-AF65-F5344CB8AC3E}">
        <p14:creationId xmlns:p14="http://schemas.microsoft.com/office/powerpoint/2010/main" val="330770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457201"/>
            <a:ext cx="7315200" cy="487363"/>
          </a:xfrm>
        </p:spPr>
        <p:txBody>
          <a:bodyPr>
            <a:normAutofit fontScale="90000"/>
          </a:bodyPr>
          <a:lstStyle/>
          <a:p>
            <a:pPr eaLnBrk="1" hangingPunct="1"/>
            <a:r>
              <a:rPr lang="en-US" altLang="en-US" sz="2000"/>
              <a:t>MARGINAL REVENUE, MARGINAL COST,</a:t>
            </a:r>
            <a:br>
              <a:rPr lang="en-US" altLang="en-US" sz="2000"/>
            </a:br>
            <a:r>
              <a:rPr lang="en-US" altLang="en-US" sz="2000"/>
              <a:t>AND PROFIT MAXIMIZATION</a:t>
            </a:r>
          </a:p>
        </p:txBody>
      </p:sp>
      <p:sp>
        <p:nvSpPr>
          <p:cNvPr id="4"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 Box 53"/>
          <p:cNvSpPr txBox="1">
            <a:spLocks noChangeArrowheads="1"/>
          </p:cNvSpPr>
          <p:nvPr/>
        </p:nvSpPr>
        <p:spPr bwMode="auto">
          <a:xfrm>
            <a:off x="2514600" y="1185863"/>
            <a:ext cx="640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profit    </a:t>
            </a:r>
            <a:r>
              <a:rPr lang="en-US" altLang="en-US" dirty="0">
                <a:solidFill>
                  <a:srgbClr val="382344"/>
                </a:solidFill>
                <a:latin typeface="Arial" panose="020B0604020202020204" pitchFamily="34" charset="0"/>
              </a:rPr>
              <a:t>Difference between total revenue and total cost.</a:t>
            </a:r>
            <a:endParaRPr lang="en-US" altLang="en-US" dirty="0">
              <a:latin typeface="Arial" panose="020B0604020202020204" pitchFamily="34" charset="0"/>
            </a:endParaRPr>
          </a:p>
        </p:txBody>
      </p:sp>
      <p:sp>
        <p:nvSpPr>
          <p:cNvPr id="9" name="TextBox 8"/>
          <p:cNvSpPr txBox="1">
            <a:spLocks noChangeArrowheads="1"/>
          </p:cNvSpPr>
          <p:nvPr/>
        </p:nvSpPr>
        <p:spPr bwMode="auto">
          <a:xfrm>
            <a:off x="3733800" y="1611313"/>
            <a:ext cx="411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r>
              <a:rPr lang="el-GR" altLang="en-US" i="1">
                <a:latin typeface="Times New Roman" panose="02020603050405020304" pitchFamily="18" charset="0"/>
                <a:cs typeface="Times New Roman" panose="02020603050405020304" pitchFamily="18" charset="0"/>
              </a:rPr>
              <a:t>π(</a:t>
            </a:r>
            <a:r>
              <a:rPr lang="en-US" altLang="en-US" i="1">
                <a:latin typeface="Times New Roman" panose="02020603050405020304" pitchFamily="18" charset="0"/>
                <a:cs typeface="Times New Roman" panose="02020603050405020304" pitchFamily="18" charset="0"/>
              </a:rPr>
              <a:t>q) = R(q) − C(q)</a:t>
            </a:r>
          </a:p>
        </p:txBody>
      </p:sp>
      <p:sp>
        <p:nvSpPr>
          <p:cNvPr id="10" name="Text Box 53"/>
          <p:cNvSpPr txBox="1">
            <a:spLocks noChangeArrowheads="1"/>
          </p:cNvSpPr>
          <p:nvPr/>
        </p:nvSpPr>
        <p:spPr bwMode="auto">
          <a:xfrm>
            <a:off x="2438400" y="2025650"/>
            <a:ext cx="640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marginal revenue    </a:t>
            </a:r>
            <a:r>
              <a:rPr lang="en-US" altLang="en-US">
                <a:solidFill>
                  <a:srgbClr val="382344"/>
                </a:solidFill>
                <a:latin typeface="Arial" panose="020B0604020202020204" pitchFamily="34" charset="0"/>
              </a:rPr>
              <a:t>Change in revenue resulting from a one-unit increase in output.</a:t>
            </a:r>
            <a:endParaRPr lang="en-US" altLang="en-US">
              <a:latin typeface="Arial" panose="020B0604020202020204" pitchFamily="34" charset="0"/>
            </a:endParaRPr>
          </a:p>
        </p:txBody>
      </p:sp>
      <p:sp>
        <p:nvSpPr>
          <p:cNvPr id="11" name="Rectangle 5"/>
          <p:cNvSpPr>
            <a:spLocks noChangeArrowheads="1"/>
          </p:cNvSpPr>
          <p:nvPr/>
        </p:nvSpPr>
        <p:spPr bwMode="auto">
          <a:xfrm>
            <a:off x="2286000" y="2986089"/>
            <a:ext cx="2819400" cy="268287"/>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Profit Maximization in the Short Run</a:t>
            </a:r>
          </a:p>
        </p:txBody>
      </p:sp>
      <p:sp>
        <p:nvSpPr>
          <p:cNvPr id="13" name="Rectangle 4"/>
          <p:cNvSpPr>
            <a:spLocks noChangeArrowheads="1"/>
          </p:cNvSpPr>
          <p:nvPr/>
        </p:nvSpPr>
        <p:spPr bwMode="auto">
          <a:xfrm>
            <a:off x="2286000" y="3276600"/>
            <a:ext cx="2838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A firm chooses output </a:t>
            </a:r>
            <a:r>
              <a:rPr lang="en-US" altLang="en-US" sz="1400" i="1">
                <a:latin typeface="Arial" panose="020B0604020202020204" pitchFamily="34" charset="0"/>
              </a:rPr>
              <a:t>q</a:t>
            </a:r>
            <a:r>
              <a:rPr lang="en-US" altLang="en-US" sz="1400">
                <a:latin typeface="Arial" panose="020B0604020202020204" pitchFamily="34" charset="0"/>
              </a:rPr>
              <a:t>*, so that profit, the difference </a:t>
            </a:r>
            <a:r>
              <a:rPr lang="en-US" altLang="en-US" sz="1400" i="1">
                <a:latin typeface="Arial" panose="020B0604020202020204" pitchFamily="34" charset="0"/>
              </a:rPr>
              <a:t>AB</a:t>
            </a:r>
            <a:r>
              <a:rPr lang="en-US" altLang="en-US" sz="1400">
                <a:latin typeface="Arial" panose="020B0604020202020204" pitchFamily="34" charset="0"/>
              </a:rPr>
              <a:t> between revenue </a:t>
            </a:r>
            <a:r>
              <a:rPr lang="en-US" altLang="en-US" sz="1400" i="1">
                <a:latin typeface="Arial" panose="020B0604020202020204" pitchFamily="34" charset="0"/>
              </a:rPr>
              <a:t>R</a:t>
            </a:r>
            <a:r>
              <a:rPr lang="en-US" altLang="en-US" sz="1400">
                <a:latin typeface="Arial" panose="020B0604020202020204" pitchFamily="34" charset="0"/>
              </a:rPr>
              <a:t> and cost </a:t>
            </a:r>
            <a:r>
              <a:rPr lang="en-US" altLang="en-US" sz="1400" i="1">
                <a:latin typeface="Arial" panose="020B0604020202020204" pitchFamily="34" charset="0"/>
              </a:rPr>
              <a:t>C</a:t>
            </a:r>
            <a:r>
              <a:rPr lang="en-US" altLang="en-US" sz="1400">
                <a:latin typeface="Arial" panose="020B0604020202020204" pitchFamily="34" charset="0"/>
              </a:rPr>
              <a:t>, is maximized. </a:t>
            </a:r>
          </a:p>
          <a:p>
            <a:pPr eaLnBrk="1" hangingPunct="1">
              <a:spcBef>
                <a:spcPct val="20000"/>
              </a:spcBef>
            </a:pPr>
            <a:r>
              <a:rPr lang="en-US" altLang="en-US" sz="1400">
                <a:latin typeface="Arial" panose="020B0604020202020204" pitchFamily="34" charset="0"/>
              </a:rPr>
              <a:t>At that output, marginal revenue (the slope of the revenue curve) is equal to marginal cost (the slope of the cost curve).</a:t>
            </a:r>
          </a:p>
        </p:txBody>
      </p:sp>
      <p:pic>
        <p:nvPicPr>
          <p:cNvPr id="9231" name="Picture 15" descr="C:\Documents and Settings\Kyle M. Thiel\Desktop\Pindyck_7e\ppts\aparna_ppts\aparna_ppts\ch08\fig8.01\fig8.01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6" descr="C:\Documents and Settings\Kyle M. Thiel\Desktop\Pindyck_7e\ppts\aparna_ppts\aparna_ppts\ch08\fig8.01\fig8.01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7" descr="C:\Documents and Settings\Kyle M. Thiel\Desktop\Pindyck_7e\ppts\aparna_ppts\aparna_ppts\ch08\fig8.01\fig8.01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8" descr="C:\Documents and Settings\Kyle M. Thiel\Desktop\Pindyck_7e\ppts\aparna_ppts\aparna_ppts\ch08\fig8.01\fig8.01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9" descr="C:\Documents and Settings\Kyle M. Thiel\Desktop\Pindyck_7e\ppts\aparna_ppts\aparna_ppts\ch08\fig8.01\fig8.01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20" descr="C:\Documents and Settings\Kyle M. Thiel\Desktop\Pindyck_7e\ppts\aparna_ppts\aparna_ppts\ch08\fig8.01\fig8.01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21" descr="C:\Documents and Settings\Kyle M. Thiel\Desktop\Pindyck_7e\ppts\aparna_ppts\aparna_ppts\ch08\fig8.01\fig8.01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22" descr="C:\Documents and Settings\Kyle M. Thiel\Desktop\Pindyck_7e\ppts\aparna_ppts\aparna_ppts\ch08\fig8.01\fig8.01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23" descr="C:\Documents and Settings\Kyle M. Thiel\Desktop\Pindyck_7e\ppts\aparna_ppts\aparna_ppts\ch08\fig8.01\fig8.01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366964"/>
            <a:ext cx="46101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a:spLocks noChangeArrowheads="1"/>
          </p:cNvSpPr>
          <p:nvPr/>
        </p:nvSpPr>
        <p:spPr bwMode="auto">
          <a:xfrm>
            <a:off x="2057400" y="5105401"/>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r>
              <a:rPr lang="el-GR" altLang="en-US">
                <a:latin typeface="Times New Roman" panose="02020603050405020304" pitchFamily="18" charset="0"/>
                <a:cs typeface="Times New Roman" panose="02020603050405020304" pitchFamily="18" charset="0"/>
              </a:rPr>
              <a:t>Δπ/Δ</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 = </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 − </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C</a:t>
            </a:r>
            <a:r>
              <a:rPr lang="en-US" altLang="en-US">
                <a:latin typeface="Times New Roman" panose="02020603050405020304" pitchFamily="18" charset="0"/>
                <a:cs typeface="Times New Roman" panose="02020603050405020304" pitchFamily="18" charset="0"/>
              </a:rPr>
              <a:t>/</a:t>
            </a:r>
            <a:r>
              <a:rPr lang="el-GR" altLang="en-US">
                <a:latin typeface="Times New Roman" panose="02020603050405020304" pitchFamily="18" charset="0"/>
                <a:cs typeface="Times New Roman" panose="02020603050405020304" pitchFamily="18" charset="0"/>
              </a:rPr>
              <a:t>Δ</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 = 0</a:t>
            </a:r>
          </a:p>
        </p:txBody>
      </p:sp>
      <p:sp>
        <p:nvSpPr>
          <p:cNvPr id="33" name="TextBox 32"/>
          <p:cNvSpPr txBox="1">
            <a:spLocks noChangeArrowheads="1"/>
          </p:cNvSpPr>
          <p:nvPr/>
        </p:nvSpPr>
        <p:spPr bwMode="auto">
          <a:xfrm>
            <a:off x="2165684" y="5435601"/>
            <a:ext cx="2819400" cy="369888"/>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Palatino" pitchFamily="2" charset="0"/>
              </a:defRPr>
            </a:lvl1pPr>
            <a:lvl2pPr marL="742950" indent="-285750" algn="l" eaLnBrk="0" hangingPunct="0">
              <a:defRPr>
                <a:solidFill>
                  <a:schemeClr val="tx1"/>
                </a:solidFill>
                <a:latin typeface="Palatino" pitchFamily="2" charset="0"/>
              </a:defRPr>
            </a:lvl2pPr>
            <a:lvl3pPr marL="1143000" indent="-228600" algn="l" eaLnBrk="0" hangingPunct="0">
              <a:defRPr>
                <a:solidFill>
                  <a:schemeClr val="tx1"/>
                </a:solidFill>
                <a:latin typeface="Palatino" pitchFamily="2" charset="0"/>
              </a:defRPr>
            </a:lvl3pPr>
            <a:lvl4pPr marL="1600200" indent="-228600" algn="l" eaLnBrk="0" hangingPunct="0">
              <a:defRPr>
                <a:solidFill>
                  <a:schemeClr val="tx1"/>
                </a:solidFill>
                <a:latin typeface="Palatino" pitchFamily="2" charset="0"/>
              </a:defRPr>
            </a:lvl4pPr>
            <a:lvl5pPr marL="2057400" indent="-228600" algn="l"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ctr" eaLnBrk="1" hangingPunct="1"/>
            <a:r>
              <a:rPr lang="en-US" altLang="en-US">
                <a:latin typeface="Times New Roman" panose="02020603050405020304" pitchFamily="18" charset="0"/>
                <a:cs typeface="Times New Roman" panose="02020603050405020304" pitchFamily="18" charset="0"/>
              </a:rPr>
              <a:t>MR(</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 = MC(</a:t>
            </a:r>
            <a:r>
              <a:rPr lang="en-US" altLang="en-US" i="1">
                <a:latin typeface="Times New Roman" panose="02020603050405020304" pitchFamily="18" charset="0"/>
                <a:cs typeface="Times New Roman" panose="02020603050405020304" pitchFamily="18" charset="0"/>
              </a:rPr>
              <a:t>q</a:t>
            </a:r>
            <a:r>
              <a:rPr lang="en-US"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94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92EE3EE4CA244BBB4FDC68BC28200" ma:contentTypeVersion="2" ma:contentTypeDescription="Create a new document." ma:contentTypeScope="" ma:versionID="83b82c38b95a3f68b34d6269b50dbfe8">
  <xsd:schema xmlns:xsd="http://www.w3.org/2001/XMLSchema" xmlns:xs="http://www.w3.org/2001/XMLSchema" xmlns:p="http://schemas.microsoft.com/office/2006/metadata/properties" xmlns:ns2="f8cafe66-d628-4cd4-a4db-db73dd5d200c" targetNamespace="http://schemas.microsoft.com/office/2006/metadata/properties" ma:root="true" ma:fieldsID="9ac5fc33f4590c58760fc378694a39d2" ns2:_="">
    <xsd:import namespace="f8cafe66-d628-4cd4-a4db-db73dd5d20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afe66-d628-4cd4-a4db-db73dd5d2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09F604-21CB-4704-961E-D840C78EE0E6}"/>
</file>

<file path=customXml/itemProps2.xml><?xml version="1.0" encoding="utf-8"?>
<ds:datastoreItem xmlns:ds="http://schemas.openxmlformats.org/officeDocument/2006/customXml" ds:itemID="{0A976B73-BD78-4971-B798-4B77ECC3DE6A}"/>
</file>

<file path=customXml/itemProps3.xml><?xml version="1.0" encoding="utf-8"?>
<ds:datastoreItem xmlns:ds="http://schemas.openxmlformats.org/officeDocument/2006/customXml" ds:itemID="{DD87C6E7-BFB5-45C8-A032-086A64198CF0}"/>
</file>

<file path=docProps/app.xml><?xml version="1.0" encoding="utf-8"?>
<Properties xmlns="http://schemas.openxmlformats.org/officeDocument/2006/extended-properties" xmlns:vt="http://schemas.openxmlformats.org/officeDocument/2006/docPropsVTypes">
  <TotalTime>447</TotalTime>
  <Words>2455</Words>
  <Application>Microsoft Office PowerPoint</Application>
  <PresentationFormat>Widescreen</PresentationFormat>
  <Paragraphs>235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Palatino-Bold</vt:lpstr>
      <vt:lpstr>Palatino-Roman</vt:lpstr>
      <vt:lpstr>Times New Roman</vt:lpstr>
      <vt:lpstr>Office Theme</vt:lpstr>
      <vt:lpstr>Perfect Competition</vt:lpstr>
      <vt:lpstr>PERFECTLY COMPETITIVE MARKETS</vt:lpstr>
      <vt:lpstr>PERFECTLY COMPETITIVE MARKETS</vt:lpstr>
      <vt:lpstr>Restrictions on size and number of plants</vt:lpstr>
      <vt:lpstr>MARGINAL REVENUE, MARGINAL COST, AND PROFIT MAXIMIZATION</vt:lpstr>
      <vt:lpstr>MARGINAL REVENUE, MARGINAL COST, AND PROFIT MAXIMIZATION</vt:lpstr>
      <vt:lpstr>Characterization of SR eqm: </vt:lpstr>
      <vt:lpstr>PowerPoint Presentation</vt:lpstr>
      <vt:lpstr>MARGINAL REVENUE, MARGINAL COST, AND PROFIT MAXIMIZATION</vt:lpstr>
      <vt:lpstr>CHOOSING OUTPUT IN THE SHORT RUN</vt:lpstr>
      <vt:lpstr>PowerPoint Presentation</vt:lpstr>
      <vt:lpstr>CHOOSING OUTPUT IN THE SHORT RUN</vt:lpstr>
      <vt:lpstr>CHOOSING OUTPUT IN THE SHORT RUN</vt:lpstr>
      <vt:lpstr>PowerPoint Presentation</vt:lpstr>
      <vt:lpstr>PowerPoint Presentation</vt:lpstr>
      <vt:lpstr>PowerPoint Presentation</vt:lpstr>
      <vt:lpstr>THE SHORT-RUN MARKET SUPPLY CURVE</vt:lpstr>
      <vt:lpstr>THE SHORT-RUN MARKET SUPPLY CURVE</vt:lpstr>
      <vt:lpstr>THE SHORT-RUN MARKET SUPPLY CURVE</vt:lpstr>
      <vt:lpstr>CHOOSING OUTPUT IN THE LONG RUN</vt:lpstr>
      <vt:lpstr>PowerPoint Presentation</vt:lpstr>
      <vt:lpstr>CHOOSING OUTPUT IN THE LONG RUN</vt:lpstr>
      <vt:lpstr>CHOOSING OUTPUT IN THE LONG RUN</vt:lpstr>
      <vt:lpstr>CHOOSING OUTPUT IN THE LONG RUN</vt:lpstr>
      <vt:lpstr>Long run equilibrium:  </vt:lpstr>
      <vt:lpstr>CHOOSING OUTPUT IN THE LONG RUN</vt:lpstr>
      <vt:lpstr>THE INDUSTRY’S LONG-RUN SUPPLY CURVE</vt:lpstr>
      <vt:lpstr>PowerPoint Presentation</vt:lpstr>
      <vt:lpstr>Remark</vt:lpstr>
      <vt:lpstr>Special Case: CRS throughout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Competition</dc:title>
  <dc:creator>AA</dc:creator>
  <cp:lastModifiedBy>anwesha</cp:lastModifiedBy>
  <cp:revision>29</cp:revision>
  <dcterms:created xsi:type="dcterms:W3CDTF">2018-12-21T15:35:55Z</dcterms:created>
  <dcterms:modified xsi:type="dcterms:W3CDTF">2022-01-03T16:19:43Z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0x010100EBE92EE3EE4CA244BBB4FDC68BC28200</vt:lpwstr>
  </property>
</Properties>
</file>