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67" r:id="rId7"/>
    <p:sldId id="259" r:id="rId8"/>
    <p:sldId id="260" r:id="rId9"/>
    <p:sldId id="261" r:id="rId10"/>
    <p:sldId id="262" r:id="rId11"/>
    <p:sldId id="263"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960DAE-D62B-4348-B641-1AE0B9827A64}"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21221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960DAE-D62B-4348-B641-1AE0B9827A64}"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93152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960DAE-D62B-4348-B641-1AE0B9827A64}"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2885127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1"/>
            <a:ext cx="9855200" cy="487363"/>
          </a:xfrm>
        </p:spPr>
        <p:txBody>
          <a:bodyPr/>
          <a:lstStyle/>
          <a:p>
            <a:r>
              <a:rPr lang="en-US"/>
              <a:t>Click to edit Master title style</a:t>
            </a:r>
          </a:p>
        </p:txBody>
      </p:sp>
      <p:sp>
        <p:nvSpPr>
          <p:cNvPr id="3" name="Text Placeholder 2"/>
          <p:cNvSpPr>
            <a:spLocks noGrp="1"/>
          </p:cNvSpPr>
          <p:nvPr>
            <p:ph type="body" sz="half" idx="1"/>
          </p:nvPr>
        </p:nvSpPr>
        <p:spPr>
          <a:xfrm>
            <a:off x="609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65226"/>
            <a:ext cx="53848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218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960DAE-D62B-4348-B641-1AE0B9827A64}"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145194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60DAE-D62B-4348-B641-1AE0B9827A64}"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350919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960DAE-D62B-4348-B641-1AE0B9827A64}"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295910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960DAE-D62B-4348-B641-1AE0B9827A64}"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282512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960DAE-D62B-4348-B641-1AE0B9827A64}"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126925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0DAE-D62B-4348-B641-1AE0B9827A64}"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30409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960DAE-D62B-4348-B641-1AE0B9827A64}"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60910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960DAE-D62B-4348-B641-1AE0B9827A64}"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FBACA-84E0-4BDF-AC4B-E96615B861E5}" type="slidenum">
              <a:rPr lang="en-IN" smtClean="0"/>
              <a:t>‹#›</a:t>
            </a:fld>
            <a:endParaRPr lang="en-IN"/>
          </a:p>
        </p:txBody>
      </p:sp>
    </p:spTree>
    <p:extLst>
      <p:ext uri="{BB962C8B-B14F-4D97-AF65-F5344CB8AC3E}">
        <p14:creationId xmlns:p14="http://schemas.microsoft.com/office/powerpoint/2010/main" val="344562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60DAE-D62B-4348-B641-1AE0B9827A64}" type="datetimeFigureOut">
              <a:rPr lang="en-IN" smtClean="0"/>
              <a:t>27-01-2022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FBACA-84E0-4BDF-AC4B-E96615B861E5}" type="slidenum">
              <a:rPr lang="en-IN" smtClean="0"/>
              <a:t>‹#›</a:t>
            </a:fld>
            <a:endParaRPr lang="en-IN"/>
          </a:p>
        </p:txBody>
      </p:sp>
    </p:spTree>
    <p:extLst>
      <p:ext uri="{BB962C8B-B14F-4D97-AF65-F5344CB8AC3E}">
        <p14:creationId xmlns:p14="http://schemas.microsoft.com/office/powerpoint/2010/main" val="52730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solidFill>
                  <a:srgbClr val="382344"/>
                </a:solidFill>
                <a:latin typeface="Arial" panose="020B0604020202020204" pitchFamily="34" charset="0"/>
              </a:rPr>
              <a:t>Price Discrimination</a:t>
            </a:r>
            <a:endParaRPr lang="en-IN" dirty="0"/>
          </a:p>
        </p:txBody>
      </p:sp>
      <p:sp>
        <p:nvSpPr>
          <p:cNvPr id="3" name="Subtitle 2"/>
          <p:cNvSpPr>
            <a:spLocks noGrp="1"/>
          </p:cNvSpPr>
          <p:nvPr>
            <p:ph type="subTitle" idx="1"/>
          </p:nvPr>
        </p:nvSpPr>
        <p:spPr/>
        <p:txBody>
          <a:bodyPr/>
          <a:lstStyle/>
          <a:p>
            <a:r>
              <a:rPr lang="en-IN" dirty="0"/>
              <a:t>Reference. </a:t>
            </a:r>
            <a:r>
              <a:rPr lang="en-IN" dirty="0" err="1"/>
              <a:t>Pindyck</a:t>
            </a:r>
            <a:r>
              <a:rPr lang="en-IN" dirty="0"/>
              <a:t> &amp; </a:t>
            </a:r>
            <a:r>
              <a:rPr lang="en-IN" dirty="0" err="1"/>
              <a:t>Rubinefeld</a:t>
            </a:r>
            <a:endParaRPr lang="en-IN" dirty="0"/>
          </a:p>
          <a:p>
            <a:r>
              <a:rPr lang="en-IN" dirty="0"/>
              <a:t>J. </a:t>
            </a:r>
            <a:r>
              <a:rPr lang="en-IN" dirty="0" err="1"/>
              <a:t>Trole</a:t>
            </a:r>
            <a:endParaRPr lang="en-IN" dirty="0"/>
          </a:p>
        </p:txBody>
      </p:sp>
    </p:spTree>
    <p:extLst>
      <p:ext uri="{BB962C8B-B14F-4D97-AF65-F5344CB8AC3E}">
        <p14:creationId xmlns:p14="http://schemas.microsoft.com/office/powerpoint/2010/main" val="14429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2895600" y="381001"/>
            <a:ext cx="7315200" cy="487363"/>
          </a:xfrm>
        </p:spPr>
        <p:txBody>
          <a:bodyPr/>
          <a:lstStyle/>
          <a:p>
            <a:pPr eaLnBrk="1" hangingPunct="1"/>
            <a:r>
              <a:rPr lang="en-US" altLang="en-US" sz="2000"/>
              <a:t>PRICE DISCRIMINATION</a:t>
            </a:r>
          </a:p>
        </p:txBody>
      </p:sp>
      <p:sp>
        <p:nvSpPr>
          <p:cNvPr id="10256"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5029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Third-Degree Price Discrimination</a:t>
            </a:r>
          </a:p>
        </p:txBody>
      </p:sp>
      <p:sp>
        <p:nvSpPr>
          <p:cNvPr id="25" name="Rectangle 52"/>
          <p:cNvSpPr txBox="1">
            <a:spLocks noChangeArrowheads="1"/>
          </p:cNvSpPr>
          <p:nvPr/>
        </p:nvSpPr>
        <p:spPr bwMode="auto">
          <a:xfrm>
            <a:off x="2133600" y="1371600"/>
            <a:ext cx="50292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Creating Consumer Groups</a:t>
            </a:r>
          </a:p>
        </p:txBody>
      </p:sp>
      <p:pic>
        <p:nvPicPr>
          <p:cNvPr id="15" name="Picture 14" descr="eq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1576" y="1828800"/>
            <a:ext cx="2181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eq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62201"/>
            <a:ext cx="22479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eq3.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3528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eq4.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72100" y="3867150"/>
            <a:ext cx="1104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0"/>
          <p:cNvGrpSpPr>
            <a:grpSpLocks/>
          </p:cNvGrpSpPr>
          <p:nvPr/>
        </p:nvGrpSpPr>
        <p:grpSpPr bwMode="auto">
          <a:xfrm>
            <a:off x="3048000" y="4338638"/>
            <a:ext cx="6629400" cy="461962"/>
            <a:chOff x="1447800" y="5486400"/>
            <a:chExt cx="6629400" cy="461665"/>
          </a:xfrm>
        </p:grpSpPr>
        <p:sp>
          <p:nvSpPr>
            <p:cNvPr id="2" name="Rectangle 26"/>
            <p:cNvSpPr>
              <a:spLocks noChangeArrowheads="1"/>
            </p:cNvSpPr>
            <p:nvPr/>
          </p:nvSpPr>
          <p:spPr bwMode="auto">
            <a:xfrm>
              <a:off x="1447800" y="5486400"/>
              <a:ext cx="6629400" cy="461665"/>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r">
                <a:defRPr/>
              </a:pPr>
              <a:br>
                <a:rPr lang="en-US" sz="300" b="1" dirty="0">
                  <a:latin typeface="+mj-lt"/>
                </a:rPr>
              </a:br>
              <a:r>
                <a:rPr lang="en-US" b="1" dirty="0">
                  <a:latin typeface="+mj-lt"/>
                </a:rPr>
                <a:t>(1)</a:t>
              </a:r>
              <a:br>
                <a:rPr lang="en-US" sz="300" b="1" dirty="0">
                  <a:latin typeface="+mj-lt"/>
                </a:rPr>
              </a:br>
              <a:endParaRPr lang="en-US" sz="300" dirty="0">
                <a:latin typeface="+mj-lt"/>
                <a:cs typeface="Times New Roman" pitchFamily="18" charset="0"/>
              </a:endParaRPr>
            </a:p>
          </p:txBody>
        </p:sp>
        <p:pic>
          <p:nvPicPr>
            <p:cNvPr id="10254" name="Picture 19" descr="eq5.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562600"/>
              <a:ext cx="1762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Rectangle 52"/>
          <p:cNvSpPr txBox="1">
            <a:spLocks noChangeArrowheads="1"/>
          </p:cNvSpPr>
          <p:nvPr/>
        </p:nvSpPr>
        <p:spPr bwMode="auto">
          <a:xfrm>
            <a:off x="2286000" y="4876800"/>
            <a:ext cx="50292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Determining Relative Prices</a:t>
            </a:r>
          </a:p>
        </p:txBody>
      </p:sp>
      <p:grpSp>
        <p:nvGrpSpPr>
          <p:cNvPr id="5" name="Group 22"/>
          <p:cNvGrpSpPr>
            <a:grpSpLocks/>
          </p:cNvGrpSpPr>
          <p:nvPr/>
        </p:nvGrpSpPr>
        <p:grpSpPr bwMode="auto">
          <a:xfrm>
            <a:off x="3048000" y="5638800"/>
            <a:ext cx="6629400" cy="795338"/>
            <a:chOff x="1219200" y="2133600"/>
            <a:chExt cx="6629400" cy="795456"/>
          </a:xfrm>
        </p:grpSpPr>
        <p:sp>
          <p:nvSpPr>
            <p:cNvPr id="27" name="Rectangle 26"/>
            <p:cNvSpPr>
              <a:spLocks noChangeArrowheads="1"/>
            </p:cNvSpPr>
            <p:nvPr/>
          </p:nvSpPr>
          <p:spPr bwMode="auto">
            <a:xfrm>
              <a:off x="1219200" y="2133600"/>
              <a:ext cx="6629400" cy="795456"/>
            </a:xfrm>
            <a:prstGeom prst="rect">
              <a:avLst/>
            </a:prstGeom>
            <a:noFill/>
            <a:ln w="31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r">
                <a:defRPr/>
              </a:pPr>
              <a:endParaRPr lang="en-US" sz="1400" b="1" dirty="0">
                <a:latin typeface="+mj-lt"/>
              </a:endParaRPr>
            </a:p>
            <a:p>
              <a:pPr algn="r">
                <a:defRPr/>
              </a:pPr>
              <a:r>
                <a:rPr lang="en-US" b="1" dirty="0">
                  <a:latin typeface="+mj-lt"/>
                </a:rPr>
                <a:t>(2)</a:t>
              </a:r>
              <a:endParaRPr lang="en-US" sz="1400" b="1" dirty="0">
                <a:latin typeface="+mj-lt"/>
              </a:endParaRPr>
            </a:p>
            <a:p>
              <a:pPr algn="r">
                <a:defRPr/>
              </a:pPr>
              <a:endParaRPr lang="en-US" sz="1400" b="1" dirty="0">
                <a:latin typeface="+mj-lt"/>
              </a:endParaRPr>
            </a:p>
          </p:txBody>
        </p:sp>
        <p:pic>
          <p:nvPicPr>
            <p:cNvPr id="10261" name="Picture 18" descr="eq7.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05250" y="2209800"/>
              <a:ext cx="1352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 name="Picture 21" descr="eq6.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1" y="5257800"/>
            <a:ext cx="1647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02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5029200" cy="381000"/>
          </a:xfrm>
          <a:prstGeom prst="rect">
            <a:avLst/>
          </a:prstGeom>
          <a:noFill/>
          <a:ln w="9525">
            <a:noFill/>
            <a:miter lim="800000"/>
            <a:headEnd/>
            <a:tailEnd/>
          </a:ln>
        </p:spPr>
        <p:txBody>
          <a:bodyPr/>
          <a:lstStyle/>
          <a:p>
            <a:pPr marL="342900" indent="-342900">
              <a:spcBef>
                <a:spcPct val="20000"/>
              </a:spcBef>
              <a:defRPr/>
            </a:pPr>
            <a:r>
              <a:rPr lang="en-US" sz="2000" kern="0" dirty="0">
                <a:solidFill>
                  <a:srgbClr val="53BE95"/>
                </a:solidFill>
              </a:rPr>
              <a:t>Third-Degree Price Discrimination</a:t>
            </a:r>
          </a:p>
        </p:txBody>
      </p:sp>
      <p:sp>
        <p:nvSpPr>
          <p:cNvPr id="24" name="Rectangle 5"/>
          <p:cNvSpPr>
            <a:spLocks noChangeArrowheads="1"/>
          </p:cNvSpPr>
          <p:nvPr/>
        </p:nvSpPr>
        <p:spPr bwMode="auto">
          <a:xfrm>
            <a:off x="2209800" y="1905000"/>
            <a:ext cx="2895600" cy="3810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Third-Degree Price Discrimination</a:t>
            </a:r>
          </a:p>
        </p:txBody>
      </p:sp>
      <p:sp>
        <p:nvSpPr>
          <p:cNvPr id="28" name="Rectangle 4"/>
          <p:cNvSpPr>
            <a:spLocks noChangeArrowheads="1"/>
          </p:cNvSpPr>
          <p:nvPr/>
        </p:nvSpPr>
        <p:spPr bwMode="auto">
          <a:xfrm>
            <a:off x="2209800" y="2362200"/>
            <a:ext cx="3048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Consumers are divided into two groups, with separate demand curves for each group. The optimal prices and quantities are such that the marginal revenue from each group is the same and equal to marginal cost.</a:t>
            </a:r>
          </a:p>
          <a:p>
            <a:pPr eaLnBrk="1" hangingPunct="1">
              <a:spcBef>
                <a:spcPct val="20000"/>
              </a:spcBef>
            </a:pPr>
            <a:r>
              <a:rPr lang="en-US" altLang="en-US" sz="1400">
                <a:latin typeface="Arial" panose="020B0604020202020204" pitchFamily="34" charset="0"/>
              </a:rPr>
              <a:t>Here group 1, with demand curve </a:t>
            </a:r>
            <a:r>
              <a:rPr lang="en-US" altLang="en-US" sz="1400" i="1">
                <a:latin typeface="Arial" panose="020B0604020202020204" pitchFamily="34" charset="0"/>
              </a:rPr>
              <a:t>D</a:t>
            </a:r>
            <a:r>
              <a:rPr lang="en-US" altLang="en-US" sz="1400" baseline="-25000">
                <a:latin typeface="Arial" panose="020B0604020202020204" pitchFamily="34" charset="0"/>
              </a:rPr>
              <a:t>1</a:t>
            </a:r>
            <a:r>
              <a:rPr lang="en-US" altLang="en-US" sz="1400">
                <a:latin typeface="Arial" panose="020B0604020202020204" pitchFamily="34" charset="0"/>
              </a:rPr>
              <a:t>, is charged </a:t>
            </a:r>
            <a:r>
              <a:rPr lang="en-US" altLang="en-US" sz="1400" i="1">
                <a:latin typeface="Arial" panose="020B0604020202020204" pitchFamily="34" charset="0"/>
              </a:rPr>
              <a:t>P</a:t>
            </a:r>
            <a:r>
              <a:rPr lang="en-US" altLang="en-US" sz="1400" baseline="-25000">
                <a:latin typeface="Arial" panose="020B0604020202020204" pitchFamily="34" charset="0"/>
              </a:rPr>
              <a:t>1</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and group 2, with the more elastic demand curve </a:t>
            </a:r>
            <a:r>
              <a:rPr lang="en-US" altLang="en-US" sz="1400" i="1">
                <a:latin typeface="Arial" panose="020B0604020202020204" pitchFamily="34" charset="0"/>
              </a:rPr>
              <a:t>D</a:t>
            </a:r>
            <a:r>
              <a:rPr lang="en-US" altLang="en-US" sz="1400" baseline="-25000">
                <a:latin typeface="Arial" panose="020B0604020202020204" pitchFamily="34" charset="0"/>
              </a:rPr>
              <a:t>2</a:t>
            </a:r>
            <a:r>
              <a:rPr lang="en-US" altLang="en-US" sz="1400">
                <a:latin typeface="Arial" panose="020B0604020202020204" pitchFamily="34" charset="0"/>
              </a:rPr>
              <a:t>, is charged the lower price </a:t>
            </a:r>
            <a:r>
              <a:rPr lang="en-US" altLang="en-US" sz="1400" i="1">
                <a:latin typeface="Arial" panose="020B0604020202020204" pitchFamily="34" charset="0"/>
              </a:rPr>
              <a:t>P</a:t>
            </a:r>
            <a:r>
              <a:rPr lang="en-US" altLang="en-US" sz="1400" baseline="-25000">
                <a:latin typeface="Arial" panose="020B0604020202020204" pitchFamily="34" charset="0"/>
              </a:rPr>
              <a:t>2</a:t>
            </a:r>
            <a:r>
              <a:rPr lang="en-US" altLang="en-US" sz="1400">
                <a:latin typeface="Arial" panose="020B0604020202020204" pitchFamily="34" charset="0"/>
              </a:rPr>
              <a:t>.</a:t>
            </a:r>
          </a:p>
          <a:p>
            <a:pPr eaLnBrk="1" hangingPunct="1">
              <a:spcBef>
                <a:spcPct val="20000"/>
              </a:spcBef>
            </a:pPr>
            <a:r>
              <a:rPr lang="en-US" altLang="en-US" sz="1400">
                <a:latin typeface="Arial" panose="020B0604020202020204" pitchFamily="34" charset="0"/>
              </a:rPr>
              <a:t>Marginal cost depends on the total quantity produced </a:t>
            </a:r>
            <a:r>
              <a:rPr lang="en-US" altLang="en-US" sz="1400" i="1">
                <a:latin typeface="Arial" panose="020B0604020202020204" pitchFamily="34" charset="0"/>
              </a:rPr>
              <a:t>Q</a:t>
            </a:r>
            <a:r>
              <a:rPr lang="en-US" altLang="en-US" sz="1400" baseline="-25000">
                <a:latin typeface="Arial" panose="020B0604020202020204" pitchFamily="34" charset="0"/>
              </a:rPr>
              <a:t>T</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Note that </a:t>
            </a:r>
            <a:r>
              <a:rPr lang="en-US" altLang="en-US" sz="1400" i="1">
                <a:latin typeface="Arial" panose="020B0604020202020204" pitchFamily="34" charset="0"/>
              </a:rPr>
              <a:t>Q</a:t>
            </a:r>
            <a:r>
              <a:rPr lang="en-US" altLang="en-US" sz="1400" baseline="-25000">
                <a:latin typeface="Arial" panose="020B0604020202020204" pitchFamily="34" charset="0"/>
              </a:rPr>
              <a:t>1</a:t>
            </a:r>
            <a:r>
              <a:rPr lang="en-US" altLang="en-US" sz="1400">
                <a:latin typeface="Arial" panose="020B0604020202020204" pitchFamily="34" charset="0"/>
              </a:rPr>
              <a:t> and </a:t>
            </a:r>
            <a:r>
              <a:rPr lang="en-US" altLang="en-US" sz="1400" i="1">
                <a:latin typeface="Arial" panose="020B0604020202020204" pitchFamily="34" charset="0"/>
              </a:rPr>
              <a:t>Q</a:t>
            </a:r>
            <a:r>
              <a:rPr lang="en-US" altLang="en-US" sz="1400" baseline="-25000">
                <a:latin typeface="Arial" panose="020B0604020202020204" pitchFamily="34" charset="0"/>
              </a:rPr>
              <a:t>2</a:t>
            </a:r>
            <a:r>
              <a:rPr lang="en-US" altLang="en-US" sz="1400">
                <a:latin typeface="Arial" panose="020B0604020202020204" pitchFamily="34" charset="0"/>
              </a:rPr>
              <a:t> are chosen so that MR</a:t>
            </a:r>
            <a:r>
              <a:rPr lang="en-US" altLang="en-US" sz="1400" baseline="-25000">
                <a:latin typeface="Arial" panose="020B0604020202020204" pitchFamily="34" charset="0"/>
              </a:rPr>
              <a:t>1</a:t>
            </a:r>
            <a:r>
              <a:rPr lang="en-US" altLang="en-US" sz="1400">
                <a:latin typeface="Arial" panose="020B0604020202020204" pitchFamily="34" charset="0"/>
              </a:rPr>
              <a:t> = MR</a:t>
            </a:r>
            <a:r>
              <a:rPr lang="en-US" altLang="en-US" sz="1400" baseline="-25000">
                <a:latin typeface="Arial" panose="020B0604020202020204" pitchFamily="34" charset="0"/>
              </a:rPr>
              <a:t>2</a:t>
            </a:r>
            <a:r>
              <a:rPr lang="en-US" altLang="en-US" sz="1400">
                <a:latin typeface="Arial" panose="020B0604020202020204" pitchFamily="34" charset="0"/>
              </a:rPr>
              <a:t> = MC.</a:t>
            </a:r>
          </a:p>
        </p:txBody>
      </p:sp>
      <p:pic>
        <p:nvPicPr>
          <p:cNvPr id="67586" name="Picture 2" descr="C:\Documents and Settings\Kyle M. Thiel\Desktop\Pindyck_7e\ppts\aparna_ppts\aparna_ppts\ch11\fig11.05\11.05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descr="C:\Documents and Settings\Kyle M. Thiel\Desktop\Pindyck_7e\ppts\aparna_ppts\aparna_ppts\ch11\fig11.05\11.05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descr="C:\Documents and Settings\Kyle M. Thiel\Desktop\Pindyck_7e\ppts\aparna_ppts\aparna_ppts\ch11\fig11.05\11.05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C:\Documents and Settings\Kyle M. Thiel\Desktop\Pindyck_7e\ppts\aparna_ppts\aparna_ppts\ch11\fig11.05\11.05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6" descr="C:\Documents and Settings\Kyle M. Thiel\Desktop\Pindyck_7e\ppts\aparna_ppts\aparna_ppts\ch11\fig11.05\11.05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7" descr="C:\Documents and Settings\Kyle M. Thiel\Desktop\Pindyck_7e\ppts\aparna_ppts\aparna_ppts\ch11\fig11.05\11.05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8" descr="C:\Documents and Settings\Kyle M. Thiel\Desktop\Pindyck_7e\ppts\aparna_ppts\aparna_ppts\ch11\fig11.05\11.05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Picture 9" descr="C:\Documents and Settings\Kyle M. Thiel\Desktop\Pindyck_7e\ppts\aparna_ppts\aparna_ppts\ch11\fig11.05\11.05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10" descr="C:\Documents and Settings\Kyle M. Thiel\Desktop\Pindyck_7e\ppts\aparna_ppts\aparna_ppts\ch11\fig11.05\11.05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11" descr="C:\Documents and Settings\Kyle M. Thiel\Desktop\Pindyck_7e\ppts\aparna_ppts\aparna_ppts\ch11\fig11.05\11.05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600200"/>
            <a:ext cx="4762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
        <p:nvSpPr>
          <p:cNvPr id="5" name="TextBox 4"/>
          <p:cNvSpPr txBox="1"/>
          <p:nvPr/>
        </p:nvSpPr>
        <p:spPr>
          <a:xfrm>
            <a:off x="1311116" y="1844206"/>
            <a:ext cx="10635915" cy="646331"/>
          </a:xfrm>
          <a:prstGeom prst="rect">
            <a:avLst/>
          </a:prstGeom>
          <a:noFill/>
        </p:spPr>
        <p:txBody>
          <a:bodyPr wrap="square" rtlCol="0">
            <a:spAutoFit/>
          </a:bodyPr>
          <a:lstStyle/>
          <a:p>
            <a:r>
              <a:rPr lang="en-IN" dirty="0"/>
              <a:t>It is also known as multimarket discrimination.</a:t>
            </a:r>
          </a:p>
          <a:p>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227512025"/>
              </p:ext>
            </p:extLst>
          </p:nvPr>
        </p:nvGraphicFramePr>
        <p:xfrm>
          <a:off x="1425580" y="2443217"/>
          <a:ext cx="2948712" cy="491452"/>
        </p:xfrm>
        <a:graphic>
          <a:graphicData uri="http://schemas.openxmlformats.org/presentationml/2006/ole">
            <mc:AlternateContent xmlns:mc="http://schemas.openxmlformats.org/markup-compatibility/2006">
              <mc:Choice xmlns:v="urn:schemas-microsoft-com:vml" Requires="v">
                <p:oleObj spid="_x0000_s1031" name="Equation" r:id="rId3" imgW="2743200" imgH="457200" progId="Equation.3">
                  <p:embed/>
                </p:oleObj>
              </mc:Choice>
              <mc:Fallback>
                <p:oleObj name="Equation" r:id="rId3" imgW="27432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80" y="2443217"/>
                        <a:ext cx="2948712" cy="491452"/>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69185060"/>
              </p:ext>
            </p:extLst>
          </p:nvPr>
        </p:nvGraphicFramePr>
        <p:xfrm>
          <a:off x="1390650" y="3136868"/>
          <a:ext cx="1228982" cy="333963"/>
        </p:xfrm>
        <a:graphic>
          <a:graphicData uri="http://schemas.openxmlformats.org/presentationml/2006/ole">
            <mc:AlternateContent xmlns:mc="http://schemas.openxmlformats.org/markup-compatibility/2006">
              <mc:Choice xmlns:v="urn:schemas-microsoft-com:vml" Requires="v">
                <p:oleObj spid="_x0000_s1032" name="Equation" r:id="rId5" imgW="876300" imgH="241300" progId="Equation.3">
                  <p:embed/>
                </p:oleObj>
              </mc:Choice>
              <mc:Fallback>
                <p:oleObj name="Equation" r:id="rId5" imgW="8763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3136868"/>
                        <a:ext cx="1228982" cy="333963"/>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56196781"/>
              </p:ext>
            </p:extLst>
          </p:nvPr>
        </p:nvGraphicFramePr>
        <p:xfrm>
          <a:off x="1770937" y="3614542"/>
          <a:ext cx="627363" cy="325746"/>
        </p:xfrm>
        <a:graphic>
          <a:graphicData uri="http://schemas.openxmlformats.org/presentationml/2006/ole">
            <mc:AlternateContent xmlns:mc="http://schemas.openxmlformats.org/markup-compatibility/2006">
              <mc:Choice xmlns:v="urn:schemas-microsoft-com:vml" Requires="v">
                <p:oleObj spid="_x0000_s1033" name="Equation" r:id="rId7" imgW="494870" imgH="253780" progId="Equation.3">
                  <p:embed/>
                </p:oleObj>
              </mc:Choice>
              <mc:Fallback>
                <p:oleObj name="Equation" r:id="rId7" imgW="494870" imgH="25378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937" y="3614542"/>
                        <a:ext cx="627363" cy="325746"/>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14576719"/>
              </p:ext>
            </p:extLst>
          </p:nvPr>
        </p:nvGraphicFramePr>
        <p:xfrm>
          <a:off x="1783294" y="4235101"/>
          <a:ext cx="615006" cy="325591"/>
        </p:xfrm>
        <a:graphic>
          <a:graphicData uri="http://schemas.openxmlformats.org/presentationml/2006/ole">
            <mc:AlternateContent xmlns:mc="http://schemas.openxmlformats.org/markup-compatibility/2006">
              <mc:Choice xmlns:v="urn:schemas-microsoft-com:vml" Requires="v">
                <p:oleObj spid="_x0000_s1034" name="Equation" r:id="rId9" imgW="482391" imgH="253890" progId="Equation.3">
                  <p:embed/>
                </p:oleObj>
              </mc:Choice>
              <mc:Fallback>
                <p:oleObj name="Equation" r:id="rId9" imgW="482391" imgH="25389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3294" y="4235101"/>
                        <a:ext cx="615006" cy="325591"/>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57978932"/>
              </p:ext>
            </p:extLst>
          </p:nvPr>
        </p:nvGraphicFramePr>
        <p:xfrm>
          <a:off x="3128028" y="4263280"/>
          <a:ext cx="634759" cy="323857"/>
        </p:xfrm>
        <a:graphic>
          <a:graphicData uri="http://schemas.openxmlformats.org/presentationml/2006/ole">
            <mc:AlternateContent xmlns:mc="http://schemas.openxmlformats.org/markup-compatibility/2006">
              <mc:Choice xmlns:v="urn:schemas-microsoft-com:vml" Requires="v">
                <p:oleObj spid="_x0000_s1035" name="Equation" r:id="rId11" imgW="469696" imgH="241195" progId="Equation.3">
                  <p:embed/>
                </p:oleObj>
              </mc:Choice>
              <mc:Fallback>
                <p:oleObj name="Equation" r:id="rId11" imgW="469696" imgH="241195"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8028" y="4263280"/>
                        <a:ext cx="634759" cy="323857"/>
                      </a:xfrm>
                      <a:prstGeom prst="rect">
                        <a:avLst/>
                      </a:prstGeom>
                      <a:noFill/>
                    </p:spPr>
                  </p:pic>
                </p:oleObj>
              </mc:Fallback>
            </mc:AlternateContent>
          </a:graphicData>
        </a:graphic>
      </p:graphicFrame>
      <p:sp>
        <p:nvSpPr>
          <p:cNvPr id="11" name="Rectangle 6"/>
          <p:cNvSpPr>
            <a:spLocks noChangeArrowheads="1"/>
          </p:cNvSpPr>
          <p:nvPr/>
        </p:nvSpPr>
        <p:spPr bwMode="auto">
          <a:xfrm>
            <a:off x="1660358" y="22619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7"/>
          <p:cNvSpPr>
            <a:spLocks noChangeArrowheads="1"/>
          </p:cNvSpPr>
          <p:nvPr/>
        </p:nvSpPr>
        <p:spPr bwMode="auto">
          <a:xfrm>
            <a:off x="1660358" y="31763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1348186" y="3598712"/>
            <a:ext cx="466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iff</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1348186" y="4197420"/>
            <a:ext cx="6412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0"/>
          <p:cNvSpPr>
            <a:spLocks noChangeArrowheads="1"/>
          </p:cNvSpPr>
          <p:nvPr/>
        </p:nvSpPr>
        <p:spPr bwMode="auto">
          <a:xfrm>
            <a:off x="2508050" y="4236433"/>
            <a:ext cx="650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6" name="Rectangle 11"/>
          <p:cNvSpPr>
            <a:spLocks noChangeArrowheads="1"/>
          </p:cNvSpPr>
          <p:nvPr/>
        </p:nvSpPr>
        <p:spPr bwMode="auto">
          <a:xfrm>
            <a:off x="980736" y="5131196"/>
            <a:ext cx="90776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 under third degree PD= Output under</a:t>
            </a:r>
            <a:r>
              <a:rPr kumimoji="0" lang="en-US" altLang="en-US" sz="1600" b="0" i="0"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uniform pricing monopolist.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653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Pricing in practice</a:t>
            </a:r>
          </a:p>
        </p:txBody>
      </p:sp>
      <p:sp>
        <p:nvSpPr>
          <p:cNvPr id="5" name="TextBox 4"/>
          <p:cNvSpPr txBox="1"/>
          <p:nvPr/>
        </p:nvSpPr>
        <p:spPr>
          <a:xfrm>
            <a:off x="1351128" y="1651379"/>
            <a:ext cx="443552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Tying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Bundling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Two-part Tariff</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Peak Load Pricing/Intertemporal pricing</a:t>
            </a:r>
          </a:p>
          <a:p>
            <a:endParaRPr lang="en-IN" dirty="0"/>
          </a:p>
        </p:txBody>
      </p:sp>
    </p:spTree>
    <p:extLst>
      <p:ext uri="{BB962C8B-B14F-4D97-AF65-F5344CB8AC3E}">
        <p14:creationId xmlns:p14="http://schemas.microsoft.com/office/powerpoint/2010/main" val="104891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148556"/>
            <a:ext cx="10515600" cy="1325563"/>
          </a:xfrm>
        </p:spPr>
        <p:txBody>
          <a:bodyPr/>
          <a:lstStyle/>
          <a:p>
            <a:br>
              <a:rPr lang="en-US" altLang="en-US" b="1" dirty="0">
                <a:solidFill>
                  <a:srgbClr val="382344"/>
                </a:solidFill>
                <a:latin typeface="Arial" panose="020B0604020202020204" pitchFamily="34" charset="0"/>
              </a:rPr>
            </a:br>
            <a:r>
              <a:rPr lang="en-US" altLang="en-US" b="1" dirty="0">
                <a:solidFill>
                  <a:srgbClr val="382344"/>
                </a:solidFill>
                <a:latin typeface="Arial" panose="020B0604020202020204" pitchFamily="34" charset="0"/>
              </a:rPr>
              <a:t>Price discrimination </a:t>
            </a:r>
            <a:endParaRPr lang="en-IN" dirty="0"/>
          </a:p>
        </p:txBody>
      </p:sp>
      <p:sp>
        <p:nvSpPr>
          <p:cNvPr id="3" name="Content Placeholder 2"/>
          <p:cNvSpPr>
            <a:spLocks noGrp="1"/>
          </p:cNvSpPr>
          <p:nvPr>
            <p:ph idx="1"/>
          </p:nvPr>
        </p:nvSpPr>
        <p:spPr>
          <a:xfrm>
            <a:off x="753979" y="1474118"/>
            <a:ext cx="10868526" cy="4421355"/>
          </a:xfrm>
        </p:spPr>
        <p:txBody>
          <a:bodyPr>
            <a:normAutofit/>
          </a:bodyPr>
          <a:lstStyle/>
          <a:p>
            <a:r>
              <a:rPr lang="en-US" altLang="en-US" sz="1800" dirty="0">
                <a:solidFill>
                  <a:srgbClr val="382344"/>
                </a:solidFill>
                <a:latin typeface="Arial" panose="020B0604020202020204" pitchFamily="34" charset="0"/>
              </a:rPr>
              <a:t>Practice of charging different prices to different consumers for similar goods.</a:t>
            </a:r>
          </a:p>
          <a:p>
            <a:endParaRPr lang="en-US" altLang="en-US" sz="1800" dirty="0">
              <a:solidFill>
                <a:srgbClr val="382344"/>
              </a:solidFill>
              <a:latin typeface="Arial" panose="020B0604020202020204" pitchFamily="34" charset="0"/>
            </a:endParaRPr>
          </a:p>
          <a:p>
            <a:pPr marL="0" indent="0">
              <a:buNone/>
            </a:pPr>
            <a:r>
              <a:rPr lang="en-US" altLang="en-US" sz="1600" i="1" dirty="0">
                <a:solidFill>
                  <a:srgbClr val="382344"/>
                </a:solidFill>
                <a:latin typeface="Arial" panose="020B0604020202020204" pitchFamily="34" charset="0"/>
              </a:rPr>
              <a:t>Remarks: </a:t>
            </a:r>
          </a:p>
          <a:p>
            <a:r>
              <a:rPr lang="en-US" altLang="en-US" sz="1800" dirty="0">
                <a:solidFill>
                  <a:srgbClr val="382344"/>
                </a:solidFill>
                <a:latin typeface="Arial" panose="020B0604020202020204" pitchFamily="34" charset="0"/>
              </a:rPr>
              <a:t>Delivery prices may differ across consumers but that should not be regarded as price discrimination. It may reflect different transport cost. </a:t>
            </a:r>
          </a:p>
          <a:p>
            <a:endParaRPr lang="en-US" altLang="en-US" sz="1800" dirty="0">
              <a:solidFill>
                <a:srgbClr val="382344"/>
              </a:solidFill>
              <a:latin typeface="Arial" panose="020B0604020202020204" pitchFamily="34" charset="0"/>
            </a:endParaRPr>
          </a:p>
          <a:p>
            <a:r>
              <a:rPr lang="en-US" altLang="en-US" sz="1800" dirty="0">
                <a:solidFill>
                  <a:srgbClr val="382344"/>
                </a:solidFill>
                <a:latin typeface="Arial" panose="020B0604020202020204" pitchFamily="34" charset="0"/>
              </a:rPr>
              <a:t>Price discrimination may depend on the rate of consumption of a particular buyer. </a:t>
            </a:r>
          </a:p>
          <a:p>
            <a:pPr marL="0" indent="0">
              <a:buNone/>
            </a:pPr>
            <a:endParaRPr lang="en-US" altLang="en-US" sz="1800" dirty="0">
              <a:solidFill>
                <a:srgbClr val="382344"/>
              </a:solidFill>
              <a:latin typeface="Arial" panose="020B0604020202020204" pitchFamily="34" charset="0"/>
            </a:endParaRPr>
          </a:p>
          <a:p>
            <a:r>
              <a:rPr lang="en-US" altLang="en-US" sz="1800" dirty="0">
                <a:solidFill>
                  <a:srgbClr val="382344"/>
                </a:solidFill>
                <a:latin typeface="Arial" panose="020B0604020202020204" pitchFamily="34" charset="0"/>
              </a:rPr>
              <a:t>Price discrimination may happen in case of product differentiation. </a:t>
            </a:r>
          </a:p>
          <a:p>
            <a:endParaRPr lang="en-US" altLang="en-US" sz="1800" dirty="0">
              <a:solidFill>
                <a:srgbClr val="382344"/>
              </a:solidFill>
              <a:latin typeface="Arial" panose="020B0604020202020204" pitchFamily="34" charset="0"/>
            </a:endParaRPr>
          </a:p>
          <a:p>
            <a:r>
              <a:rPr lang="en-US" altLang="en-US" sz="1800" dirty="0">
                <a:solidFill>
                  <a:srgbClr val="382344"/>
                </a:solidFill>
                <a:latin typeface="Arial" panose="020B0604020202020204" pitchFamily="34" charset="0"/>
              </a:rPr>
              <a:t>Price discrimination is feasible only when arbitrage between consumers can be prevented. </a:t>
            </a:r>
          </a:p>
          <a:p>
            <a:endParaRPr lang="en-IN" sz="1800" dirty="0"/>
          </a:p>
        </p:txBody>
      </p:sp>
    </p:spTree>
    <p:extLst>
      <p:ext uri="{BB962C8B-B14F-4D97-AF65-F5344CB8AC3E}">
        <p14:creationId xmlns:p14="http://schemas.microsoft.com/office/powerpoint/2010/main" val="51337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can arbitrage be prevented?</a:t>
            </a:r>
          </a:p>
        </p:txBody>
      </p:sp>
      <p:sp>
        <p:nvSpPr>
          <p:cNvPr id="4" name="Content Placeholder 3"/>
          <p:cNvSpPr>
            <a:spLocks noGrp="1"/>
          </p:cNvSpPr>
          <p:nvPr>
            <p:ph idx="1"/>
          </p:nvPr>
        </p:nvSpPr>
        <p:spPr>
          <a:xfrm>
            <a:off x="838200" y="1825625"/>
            <a:ext cx="10515600" cy="1678408"/>
          </a:xfrm>
          <a:prstGeom prst="rect">
            <a:avLst/>
          </a:prstGeom>
        </p:spPr>
        <p:txBody>
          <a:bodyPr>
            <a:spAutoFit/>
          </a:bodyPr>
          <a:lstStyle/>
          <a:p>
            <a:r>
              <a:rPr lang="en-US" altLang="en-US" sz="2400" dirty="0">
                <a:solidFill>
                  <a:srgbClr val="382344"/>
                </a:solidFill>
                <a:latin typeface="Arial" panose="020B0604020202020204" pitchFamily="34" charset="0"/>
              </a:rPr>
              <a:t>High transaction cost may prevent arbitrage.</a:t>
            </a:r>
          </a:p>
          <a:p>
            <a:endParaRPr lang="en-US" altLang="en-US" sz="2400" dirty="0">
              <a:solidFill>
                <a:srgbClr val="382344"/>
              </a:solidFill>
              <a:latin typeface="Arial" panose="020B0604020202020204" pitchFamily="34" charset="0"/>
            </a:endParaRPr>
          </a:p>
          <a:p>
            <a:r>
              <a:rPr lang="en-US" altLang="en-US" sz="2400" dirty="0">
                <a:solidFill>
                  <a:srgbClr val="382344"/>
                </a:solidFill>
                <a:latin typeface="Arial" panose="020B0604020202020204" pitchFamily="34" charset="0"/>
              </a:rPr>
              <a:t>Product differentiation is an instrument for preventing arbitrage when transaction cost is low.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04373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a:xfrm>
            <a:off x="2895600" y="381001"/>
            <a:ext cx="7315200" cy="487363"/>
          </a:xfrm>
        </p:spPr>
        <p:txBody>
          <a:bodyPr/>
          <a:lstStyle/>
          <a:p>
            <a:pPr eaLnBrk="1" hangingPunct="1"/>
            <a:r>
              <a:rPr lang="en-US" altLang="en-US" sz="2000" dirty="0"/>
              <a:t>CAPTURING CONSUMER SURPLUS</a:t>
            </a:r>
          </a:p>
        </p:txBody>
      </p:sp>
      <p:sp>
        <p:nvSpPr>
          <p:cNvPr id="4"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Rectangle 4"/>
          <p:cNvSpPr>
            <a:spLocks noChangeArrowheads="1"/>
          </p:cNvSpPr>
          <p:nvPr/>
        </p:nvSpPr>
        <p:spPr bwMode="auto">
          <a:xfrm>
            <a:off x="2133600" y="1828800"/>
            <a:ext cx="31432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If a firm can charge only one price for all its customers, that price will be </a:t>
            </a:r>
            <a:r>
              <a:rPr lang="en-US" altLang="en-US" sz="1400" i="1">
                <a:latin typeface="Arial" panose="020B0604020202020204" pitchFamily="34" charset="0"/>
              </a:rPr>
              <a:t>P</a:t>
            </a:r>
            <a:r>
              <a:rPr lang="en-US" altLang="en-US" sz="1400">
                <a:latin typeface="Arial" panose="020B0604020202020204" pitchFamily="34" charset="0"/>
              </a:rPr>
              <a:t>* and the quantity produced will be </a:t>
            </a:r>
            <a:r>
              <a:rPr lang="en-US" altLang="en-US" sz="1400" i="1">
                <a:latin typeface="Arial" panose="020B0604020202020204" pitchFamily="34" charset="0"/>
              </a:rPr>
              <a:t>Q</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Ideally, the firm would like to charge a higher price to consumers willing to pay more than </a:t>
            </a:r>
            <a:r>
              <a:rPr lang="en-US" altLang="en-US" sz="1400" i="1">
                <a:latin typeface="Arial" panose="020B0604020202020204" pitchFamily="34" charset="0"/>
              </a:rPr>
              <a:t>P</a:t>
            </a:r>
            <a:r>
              <a:rPr lang="en-US" altLang="en-US" sz="1400">
                <a:latin typeface="Arial" panose="020B0604020202020204" pitchFamily="34" charset="0"/>
              </a:rPr>
              <a:t>*, thereby capturing some of the consumer surplus under region </a:t>
            </a:r>
            <a:r>
              <a:rPr lang="en-US" altLang="en-US" sz="1400" i="1">
                <a:latin typeface="Arial" panose="020B0604020202020204" pitchFamily="34" charset="0"/>
              </a:rPr>
              <a:t>A</a:t>
            </a:r>
            <a:r>
              <a:rPr lang="en-US" altLang="en-US" sz="1400">
                <a:latin typeface="Arial" panose="020B0604020202020204" pitchFamily="34" charset="0"/>
              </a:rPr>
              <a:t> of the demand curve. </a:t>
            </a:r>
          </a:p>
          <a:p>
            <a:pPr eaLnBrk="1" hangingPunct="1">
              <a:spcBef>
                <a:spcPct val="20000"/>
              </a:spcBef>
            </a:pPr>
            <a:r>
              <a:rPr lang="en-US" altLang="en-US" sz="1400">
                <a:latin typeface="Arial" panose="020B0604020202020204" pitchFamily="34" charset="0"/>
              </a:rPr>
              <a:t>The firm would also like to sell to consumers willing to pay prices lower than </a:t>
            </a:r>
            <a:r>
              <a:rPr lang="en-US" altLang="en-US" sz="1400" i="1">
                <a:latin typeface="Arial" panose="020B0604020202020204" pitchFamily="34" charset="0"/>
              </a:rPr>
              <a:t>P</a:t>
            </a:r>
            <a:r>
              <a:rPr lang="en-US" altLang="en-US" sz="1400">
                <a:latin typeface="Arial" panose="020B0604020202020204" pitchFamily="34" charset="0"/>
              </a:rPr>
              <a:t>*, but only if doing so does not entail lowering the price to other consumers. </a:t>
            </a:r>
          </a:p>
          <a:p>
            <a:pPr eaLnBrk="1" hangingPunct="1">
              <a:spcBef>
                <a:spcPct val="20000"/>
              </a:spcBef>
            </a:pPr>
            <a:r>
              <a:rPr lang="en-US" altLang="en-US" sz="1400">
                <a:latin typeface="Arial" panose="020B0604020202020204" pitchFamily="34" charset="0"/>
              </a:rPr>
              <a:t>In that way, the firm could also capture some of the surplus under region </a:t>
            </a:r>
            <a:r>
              <a:rPr lang="en-US" altLang="en-US" sz="1400" i="1">
                <a:latin typeface="Arial" panose="020B0604020202020204" pitchFamily="34" charset="0"/>
              </a:rPr>
              <a:t>B</a:t>
            </a:r>
            <a:r>
              <a:rPr lang="en-US" altLang="en-US" sz="1400">
                <a:latin typeface="Arial" panose="020B0604020202020204" pitchFamily="34" charset="0"/>
              </a:rPr>
              <a:t> of the demand curve.</a:t>
            </a:r>
          </a:p>
        </p:txBody>
      </p:sp>
      <p:pic>
        <p:nvPicPr>
          <p:cNvPr id="5133" name="Picture 13" descr="C:\Documents and Settings\Kyle M. Thiel\Desktop\Pindyck_7e\ppts\aparna_ppts\aparna_ppts\ch11\fig11.01\11.01_01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4" descr="C:\Documents and Settings\Kyle M. Thiel\Desktop\Pindyck_7e\ppts\aparna_ppts\aparna_ppts\ch11\fig11.01\11.01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5" descr="C:\Documents and Settings\Kyle M. Thiel\Desktop\Pindyck_7e\ppts\aparna_ppts\aparna_ppts\ch11\fig11.01\11.01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6" descr="C:\Documents and Settings\Kyle M. Thiel\Desktop\Pindyck_7e\ppts\aparna_ppts\aparna_ppts\ch11\fig11.01\11.01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7" descr="C:\Documents and Settings\Kyle M. Thiel\Desktop\Pindyck_7e\ppts\aparna_ppts\aparna_ppts\ch11\fig11.01\11.01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18" descr="C:\Documents and Settings\Kyle M. Thiel\Desktop\Pindyck_7e\ppts\aparna_ppts\aparna_ppts\ch11\fig11.01\11.01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19" descr="C:\Documents and Settings\Kyle M. Thiel\Desktop\Pindyck_7e\ppts\aparna_ppts\aparna_ppts\ch11\fig11.01\11.01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20" descr="C:\Documents and Settings\Kyle M. Thiel\Desktop\Pindyck_7e\ppts\aparna_ppts\aparna_ppts\ch11\fig11.01\11.01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21" descr="C:\Documents and Settings\Kyle M. Thiel\Desktop\Pindyck_7e\ppts\aparna_ppts\aparna_ppts\ch11\fig11.01\11.01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22" descr="C:\Documents and Settings\Kyle M. Thiel\Desktop\Pindyck_7e\ppts\aparna_ppts\aparna_ppts\ch11\fig11.01\11.01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23" descr="C:\Documents and Settings\Kyle M. Thiel\Desktop\Pindyck_7e\ppts\aparna_ppts\aparna_ppts\ch11\fig11.01\11.01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0676" y="1447800"/>
            <a:ext cx="45815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53"/>
          <p:cNvSpPr txBox="1">
            <a:spLocks noChangeArrowheads="1"/>
          </p:cNvSpPr>
          <p:nvPr/>
        </p:nvSpPr>
        <p:spPr bwMode="auto">
          <a:xfrm>
            <a:off x="2895600" y="5562600"/>
            <a:ext cx="640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a:t>
            </a:r>
            <a:endParaRPr lang="en-US" altLang="en-US" dirty="0">
              <a:latin typeface="Arial" panose="020B0604020202020204" pitchFamily="34" charset="0"/>
            </a:endParaRPr>
          </a:p>
        </p:txBody>
      </p:sp>
    </p:spTree>
    <p:extLst>
      <p:ext uri="{BB962C8B-B14F-4D97-AF65-F5344CB8AC3E}">
        <p14:creationId xmlns:p14="http://schemas.microsoft.com/office/powerpoint/2010/main" val="284449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46" name="Picture 34" descr="C:\Documents and Settings\Kyle M. Thiel\Desktop\Pindyck_7e\ppts\aparna_ppts\aparna_ppts\ch11\fig11.02\11.02_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7" name="Picture 35" descr="C:\Documents and Settings\Kyle M. Thiel\Desktop\Pindyck_7e\ppts\aparna_ppts\aparna_ppts\ch11\fig11.02\11.02_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9"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2081463" y="710961"/>
            <a:ext cx="5029200" cy="381000"/>
          </a:xfrm>
          <a:prstGeom prst="rect">
            <a:avLst/>
          </a:prstGeom>
          <a:noFill/>
          <a:ln w="9525">
            <a:noFill/>
            <a:miter lim="800000"/>
            <a:headEnd/>
            <a:tailEnd/>
          </a:ln>
        </p:spPr>
        <p:txBody>
          <a:bodyPr/>
          <a:lstStyle/>
          <a:p>
            <a:pPr marL="342900" indent="-342900">
              <a:spcBef>
                <a:spcPct val="20000"/>
              </a:spcBef>
              <a:defRPr/>
            </a:pPr>
            <a:r>
              <a:rPr lang="en-US" sz="2000" b="1" kern="0" dirty="0">
                <a:solidFill>
                  <a:srgbClr val="53BE95"/>
                </a:solidFill>
              </a:rPr>
              <a:t>First-Degree Price Discrimination</a:t>
            </a:r>
          </a:p>
        </p:txBody>
      </p:sp>
      <p:sp>
        <p:nvSpPr>
          <p:cNvPr id="8" name="Text Box 53"/>
          <p:cNvSpPr txBox="1">
            <a:spLocks noChangeArrowheads="1"/>
          </p:cNvSpPr>
          <p:nvPr/>
        </p:nvSpPr>
        <p:spPr bwMode="auto">
          <a:xfrm>
            <a:off x="2081463" y="1716654"/>
            <a:ext cx="84702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reservation price    </a:t>
            </a:r>
            <a:r>
              <a:rPr lang="en-US" altLang="en-US">
                <a:solidFill>
                  <a:srgbClr val="382344"/>
                </a:solidFill>
                <a:latin typeface="Arial" panose="020B0604020202020204" pitchFamily="34" charset="0"/>
              </a:rPr>
              <a:t>Maximum price that a customer is willing to pay for a good.</a:t>
            </a:r>
          </a:p>
        </p:txBody>
      </p:sp>
      <p:sp>
        <p:nvSpPr>
          <p:cNvPr id="10" name="Rectangle 5"/>
          <p:cNvSpPr>
            <a:spLocks noChangeArrowheads="1"/>
          </p:cNvSpPr>
          <p:nvPr/>
        </p:nvSpPr>
        <p:spPr bwMode="auto">
          <a:xfrm>
            <a:off x="2228850" y="2895600"/>
            <a:ext cx="37147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dirty="0">
                <a:latin typeface="Arial" panose="020B0604020202020204" pitchFamily="34" charset="0"/>
              </a:rPr>
              <a:t>Additional Profit from Perfect First-Degree</a:t>
            </a:r>
          </a:p>
          <a:p>
            <a:pPr eaLnBrk="1" hangingPunct="1">
              <a:spcBef>
                <a:spcPct val="20000"/>
              </a:spcBef>
            </a:pPr>
            <a:r>
              <a:rPr lang="en-US" altLang="en-US" sz="1200" b="1" dirty="0">
                <a:latin typeface="Arial" panose="020B0604020202020204" pitchFamily="34" charset="0"/>
              </a:rPr>
              <a:t>Price Discrimination</a:t>
            </a:r>
          </a:p>
        </p:txBody>
      </p:sp>
      <p:sp>
        <p:nvSpPr>
          <p:cNvPr id="12" name="Rectangle 4"/>
          <p:cNvSpPr>
            <a:spLocks noChangeArrowheads="1"/>
          </p:cNvSpPr>
          <p:nvPr/>
        </p:nvSpPr>
        <p:spPr bwMode="auto">
          <a:xfrm>
            <a:off x="2209800" y="3453064"/>
            <a:ext cx="3810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Because the firm charges each consumer her reservation price, it is profitable to expand output to </a:t>
            </a:r>
            <a:r>
              <a:rPr lang="en-US" altLang="en-US" sz="1400" i="1">
                <a:latin typeface="Arial" panose="020B0604020202020204" pitchFamily="34" charset="0"/>
              </a:rPr>
              <a:t>Q</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When only a single price, </a:t>
            </a:r>
            <a:r>
              <a:rPr lang="en-US" altLang="en-US" sz="1400" i="1">
                <a:latin typeface="Arial" panose="020B0604020202020204" pitchFamily="34" charset="0"/>
              </a:rPr>
              <a:t>P</a:t>
            </a:r>
            <a:r>
              <a:rPr lang="en-US" altLang="en-US" sz="1400">
                <a:latin typeface="Arial" panose="020B0604020202020204" pitchFamily="34" charset="0"/>
              </a:rPr>
              <a:t>*, is charged, the firm’s variable profit is the area between the marginal revenue and marginal cost curves.</a:t>
            </a:r>
          </a:p>
          <a:p>
            <a:pPr eaLnBrk="1" hangingPunct="1">
              <a:spcBef>
                <a:spcPct val="20000"/>
              </a:spcBef>
            </a:pPr>
            <a:r>
              <a:rPr lang="en-US" altLang="en-US" sz="1400">
                <a:latin typeface="Arial" panose="020B0604020202020204" pitchFamily="34" charset="0"/>
              </a:rPr>
              <a:t>With perfect price discrimination, this profit expands to the area between the demand curve and the marginal cost curve.</a:t>
            </a:r>
          </a:p>
        </p:txBody>
      </p:sp>
      <p:sp>
        <p:nvSpPr>
          <p:cNvPr id="14" name="Text Box 53"/>
          <p:cNvSpPr txBox="1">
            <a:spLocks noChangeArrowheads="1"/>
          </p:cNvSpPr>
          <p:nvPr/>
        </p:nvSpPr>
        <p:spPr bwMode="auto">
          <a:xfrm>
            <a:off x="2819400" y="5867401"/>
            <a:ext cx="624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28892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variable profit    </a:t>
            </a:r>
            <a:r>
              <a:rPr lang="en-US" altLang="en-US" dirty="0">
                <a:solidFill>
                  <a:srgbClr val="382344"/>
                </a:solidFill>
                <a:latin typeface="Arial" panose="020B0604020202020204" pitchFamily="34" charset="0"/>
              </a:rPr>
              <a:t>Sum of profits on each incremental unit produced by a firm; i.e., profit ignoring fixed costs.</a:t>
            </a:r>
            <a:endParaRPr lang="en-US" altLang="en-US" dirty="0">
              <a:latin typeface="Arial" panose="020B0604020202020204" pitchFamily="34" charset="0"/>
            </a:endParaRPr>
          </a:p>
        </p:txBody>
      </p:sp>
      <p:pic>
        <p:nvPicPr>
          <p:cNvPr id="64536" name="Picture 24" descr="C:\Documents and Settings\Kyle M. Thiel\Desktop\Pindyck_7e\ppts\aparna_ppts\aparna_ppts\ch11\fig11.02\11.02_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7" name="Picture 25" descr="C:\Documents and Settings\Kyle M. Thiel\Desktop\Pindyck_7e\ppts\aparna_ppts\aparna_ppts\ch11\fig11.02\11.02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8" name="Picture 26" descr="C:\Documents and Settings\Kyle M. Thiel\Desktop\Pindyck_7e\ppts\aparna_ppts\aparna_ppts\ch11\fig11.02\11.02_0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9" name="Picture 27" descr="C:\Documents and Settings\Kyle M. Thiel\Desktop\Pindyck_7e\ppts\aparna_ppts\aparna_ppts\ch11\fig11.02\11.02_0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0" name="Picture 28" descr="C:\Documents and Settings\Kyle M. Thiel\Desktop\Pindyck_7e\ppts\aparna_ppts\aparna_ppts\ch11\fig11.02\11.02_0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1" name="Picture 29" descr="C:\Documents and Settings\Kyle M. Thiel\Desktop\Pindyck_7e\ppts\aparna_ppts\aparna_ppts\ch11\fig11.02\11.02_06.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2" name="Picture 30" descr="C:\Documents and Settings\Kyle M. Thiel\Desktop\Pindyck_7e\ppts\aparna_ppts\aparna_ppts\ch11\fig11.02\11.02_07.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3" name="Picture 31" descr="C:\Documents and Settings\Kyle M. Thiel\Desktop\Pindyck_7e\ppts\aparna_ppts\aparna_ppts\ch11\fig11.02\11.02_08.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4" name="Picture 32" descr="C:\Documents and Settings\Kyle M. Thiel\Desktop\Pindyck_7e\ppts\aparna_ppts\aparna_ppts\ch11\fig11.02\11.02_10.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5" name="Picture 33" descr="C:\Documents and Settings\Kyle M. Thiel\Desktop\Pindyck_7e\ppts\aparna_ppts\aparna_ppts\ch11\fig11.02\11.02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1" y="2514600"/>
            <a:ext cx="4333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900610" y="1242506"/>
            <a:ext cx="6032421" cy="369332"/>
          </a:xfrm>
          <a:prstGeom prst="rect">
            <a:avLst/>
          </a:prstGeom>
        </p:spPr>
        <p:txBody>
          <a:bodyPr wrap="none">
            <a:spAutoFit/>
          </a:bodyPr>
          <a:lstStyle/>
          <a:p>
            <a:pPr>
              <a:buClr>
                <a:schemeClr val="bg2"/>
              </a:buClr>
            </a:pPr>
            <a:r>
              <a:rPr lang="en-US" altLang="en-US" dirty="0">
                <a:solidFill>
                  <a:srgbClr val="382344"/>
                </a:solidFill>
                <a:latin typeface="Arial" panose="020B0604020202020204" pitchFamily="34" charset="0"/>
              </a:rPr>
              <a:t>Practice of charging each customer her reservation price.</a:t>
            </a:r>
            <a:endParaRPr lang="en-US" altLang="en-US" dirty="0">
              <a:latin typeface="Arial" panose="020B0604020202020204" pitchFamily="34" charset="0"/>
            </a:endParaRPr>
          </a:p>
        </p:txBody>
      </p:sp>
    </p:spTree>
    <p:extLst>
      <p:ext uri="{BB962C8B-B14F-4D97-AF65-F5344CB8AC3E}">
        <p14:creationId xmlns:p14="http://schemas.microsoft.com/office/powerpoint/2010/main" val="146873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
        <p:nvSpPr>
          <p:cNvPr id="5" name="TextBox 4"/>
          <p:cNvSpPr txBox="1"/>
          <p:nvPr/>
        </p:nvSpPr>
        <p:spPr>
          <a:xfrm>
            <a:off x="1070811" y="2213811"/>
            <a:ext cx="9456821" cy="2862322"/>
          </a:xfrm>
          <a:prstGeom prst="rect">
            <a:avLst/>
          </a:prstGeom>
          <a:noFill/>
        </p:spPr>
        <p:txBody>
          <a:bodyPr wrap="square" rtlCol="0">
            <a:spAutoFit/>
          </a:bodyPr>
          <a:lstStyle/>
          <a:p>
            <a:r>
              <a:rPr lang="en-IN" dirty="0"/>
              <a:t>Each unit is charged the price p(q) which is the maximum willingness-to-pay price.</a:t>
            </a:r>
          </a:p>
          <a:p>
            <a:endParaRPr lang="en-IN" dirty="0"/>
          </a:p>
          <a:p>
            <a:endParaRPr lang="en-IN" dirty="0"/>
          </a:p>
          <a:p>
            <a:r>
              <a:rPr lang="en-IN" i="1" dirty="0"/>
              <a:t>Results.</a:t>
            </a:r>
          </a:p>
          <a:p>
            <a:pPr marL="342900" indent="-342900">
              <a:buAutoNum type="arabicPeriod"/>
            </a:pPr>
            <a:r>
              <a:rPr lang="en-IN" dirty="0"/>
              <a:t>Since the monopolist extracts all </a:t>
            </a:r>
            <a:r>
              <a:rPr lang="en-IN"/>
              <a:t>the surplus, </a:t>
            </a:r>
            <a:r>
              <a:rPr lang="en-IN" dirty="0"/>
              <a:t>consumer surplus is nil.</a:t>
            </a:r>
          </a:p>
          <a:p>
            <a:pPr marL="342900" indent="-342900">
              <a:buAutoNum type="arabicPeriod"/>
            </a:pPr>
            <a:endParaRPr lang="en-IN" dirty="0"/>
          </a:p>
          <a:p>
            <a:pPr marL="342900" indent="-342900">
              <a:buAutoNum type="arabicPeriod"/>
            </a:pPr>
            <a:r>
              <a:rPr lang="en-IN" dirty="0"/>
              <a:t> Output produced will be the same as the competitive output.</a:t>
            </a:r>
          </a:p>
          <a:p>
            <a:pPr marL="342900" indent="-342900">
              <a:buAutoNum type="arabicPeriod"/>
            </a:pPr>
            <a:endParaRPr lang="en-IN" dirty="0"/>
          </a:p>
          <a:p>
            <a:pPr marL="342900" indent="-342900">
              <a:buAutoNum type="arabicPeriod"/>
            </a:pPr>
            <a:r>
              <a:rPr lang="en-IN" dirty="0"/>
              <a:t>There will be no deadweight loss and thus like perfect competition, perfect price discrimination will be efficient. </a:t>
            </a:r>
          </a:p>
        </p:txBody>
      </p:sp>
    </p:spTree>
    <p:extLst>
      <p:ext uri="{BB962C8B-B14F-4D97-AF65-F5344CB8AC3E}">
        <p14:creationId xmlns:p14="http://schemas.microsoft.com/office/powerpoint/2010/main" val="229107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1"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Rectangle 5"/>
          <p:cNvSpPr>
            <a:spLocks noChangeArrowheads="1"/>
          </p:cNvSpPr>
          <p:nvPr/>
        </p:nvSpPr>
        <p:spPr bwMode="auto">
          <a:xfrm>
            <a:off x="2533650" y="3124200"/>
            <a:ext cx="2952750" cy="4572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indent="476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First-Degree Price Discrimination in Practice</a:t>
            </a:r>
          </a:p>
        </p:txBody>
      </p:sp>
      <p:sp>
        <p:nvSpPr>
          <p:cNvPr id="12" name="Rectangle 4"/>
          <p:cNvSpPr>
            <a:spLocks noChangeArrowheads="1"/>
          </p:cNvSpPr>
          <p:nvPr/>
        </p:nvSpPr>
        <p:spPr bwMode="auto">
          <a:xfrm>
            <a:off x="2514600" y="3581400"/>
            <a:ext cx="2971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Firms usually don’t know the reservation price of every consumer, but sometimes reservation prices can be roughly identified. </a:t>
            </a:r>
          </a:p>
          <a:p>
            <a:pPr eaLnBrk="1" hangingPunct="1">
              <a:spcBef>
                <a:spcPct val="20000"/>
              </a:spcBef>
            </a:pPr>
            <a:r>
              <a:rPr lang="en-US" altLang="en-US" sz="1400">
                <a:latin typeface="Arial" panose="020B0604020202020204" pitchFamily="34" charset="0"/>
              </a:rPr>
              <a:t>Here, six different prices are charged. The firm earns higher profits, but some consumers may also benefit. </a:t>
            </a:r>
          </a:p>
          <a:p>
            <a:pPr eaLnBrk="1" hangingPunct="1">
              <a:spcBef>
                <a:spcPct val="20000"/>
              </a:spcBef>
            </a:pPr>
            <a:r>
              <a:rPr lang="en-US" altLang="en-US" sz="1400">
                <a:latin typeface="Arial" panose="020B0604020202020204" pitchFamily="34" charset="0"/>
              </a:rPr>
              <a:t>With a single price </a:t>
            </a:r>
            <a:r>
              <a:rPr lang="en-US" altLang="en-US" sz="1400" i="1">
                <a:latin typeface="Arial" panose="020B0604020202020204" pitchFamily="34" charset="0"/>
              </a:rPr>
              <a:t>P*</a:t>
            </a:r>
            <a:r>
              <a:rPr lang="en-US" altLang="en-US" sz="1400" baseline="-25000">
                <a:latin typeface="Arial" panose="020B0604020202020204" pitchFamily="34" charset="0"/>
              </a:rPr>
              <a:t>4</a:t>
            </a:r>
            <a:r>
              <a:rPr lang="en-US" altLang="en-US" sz="1400">
                <a:latin typeface="Arial" panose="020B0604020202020204" pitchFamily="34" charset="0"/>
              </a:rPr>
              <a:t>, there are fewer consumers. </a:t>
            </a:r>
          </a:p>
          <a:p>
            <a:pPr eaLnBrk="1" hangingPunct="1">
              <a:spcBef>
                <a:spcPct val="20000"/>
              </a:spcBef>
            </a:pPr>
            <a:r>
              <a:rPr lang="en-US" altLang="en-US" sz="1400">
                <a:latin typeface="Arial" panose="020B0604020202020204" pitchFamily="34" charset="0"/>
              </a:rPr>
              <a:t>The consumers who now pay </a:t>
            </a:r>
            <a:r>
              <a:rPr lang="en-US" altLang="en-US" sz="1400" i="1">
                <a:latin typeface="Arial" panose="020B0604020202020204" pitchFamily="34" charset="0"/>
              </a:rPr>
              <a:t>P</a:t>
            </a:r>
            <a:r>
              <a:rPr lang="en-US" altLang="en-US" sz="1400" baseline="-25000">
                <a:latin typeface="Arial" panose="020B0604020202020204" pitchFamily="34" charset="0"/>
              </a:rPr>
              <a:t>5</a:t>
            </a:r>
            <a:r>
              <a:rPr lang="en-US" altLang="en-US" sz="1400">
                <a:latin typeface="Arial" panose="020B0604020202020204" pitchFamily="34" charset="0"/>
              </a:rPr>
              <a:t> or </a:t>
            </a:r>
            <a:r>
              <a:rPr lang="en-US" altLang="en-US" sz="1400" i="1">
                <a:latin typeface="Arial" panose="020B0604020202020204" pitchFamily="34" charset="0"/>
              </a:rPr>
              <a:t>P</a:t>
            </a:r>
            <a:r>
              <a:rPr lang="en-US" altLang="en-US" sz="1400" baseline="-25000">
                <a:latin typeface="Arial" panose="020B0604020202020204" pitchFamily="34" charset="0"/>
              </a:rPr>
              <a:t>6</a:t>
            </a:r>
            <a:r>
              <a:rPr lang="en-US" altLang="en-US" sz="1400">
                <a:latin typeface="Arial" panose="020B0604020202020204" pitchFamily="34" charset="0"/>
              </a:rPr>
              <a:t> enjoy a surplus.</a:t>
            </a:r>
          </a:p>
        </p:txBody>
      </p:sp>
      <p:sp>
        <p:nvSpPr>
          <p:cNvPr id="26" name="Rectangle 52"/>
          <p:cNvSpPr txBox="1">
            <a:spLocks noChangeArrowheads="1"/>
          </p:cNvSpPr>
          <p:nvPr/>
        </p:nvSpPr>
        <p:spPr bwMode="auto">
          <a:xfrm>
            <a:off x="2239879" y="762001"/>
            <a:ext cx="6324600" cy="381000"/>
          </a:xfrm>
          <a:prstGeom prst="rect">
            <a:avLst/>
          </a:prstGeom>
          <a:noFill/>
          <a:ln w="9525">
            <a:noFill/>
            <a:miter lim="800000"/>
            <a:headEnd/>
            <a:tailEnd/>
          </a:ln>
        </p:spPr>
        <p:txBody>
          <a:bodyPr/>
          <a:lstStyle/>
          <a:p>
            <a:pPr marL="342900" indent="-342900">
              <a:spcBef>
                <a:spcPct val="20000"/>
              </a:spcBef>
              <a:defRPr/>
            </a:pPr>
            <a:r>
              <a:rPr lang="en-US" sz="2400" b="1" kern="0" dirty="0">
                <a:solidFill>
                  <a:srgbClr val="0066B3"/>
                </a:solidFill>
              </a:rPr>
              <a:t>Perfect Price Discrimination</a:t>
            </a:r>
          </a:p>
        </p:txBody>
      </p:sp>
      <p:sp>
        <p:nvSpPr>
          <p:cNvPr id="27" name="Rectangle 26"/>
          <p:cNvSpPr/>
          <p:nvPr/>
        </p:nvSpPr>
        <p:spPr>
          <a:xfrm>
            <a:off x="2667000" y="1828801"/>
            <a:ext cx="6553200" cy="646113"/>
          </a:xfrm>
          <a:prstGeom prst="rect">
            <a:avLst/>
          </a:prstGeom>
        </p:spPr>
        <p:txBody>
          <a:bodyPr>
            <a:spAutoFit/>
          </a:bodyPr>
          <a:lstStyle/>
          <a:p>
            <a:pPr>
              <a:defRPr/>
            </a:pPr>
            <a:r>
              <a:rPr lang="en-US" i="1" dirty="0">
                <a:latin typeface="+mj-lt"/>
              </a:rPr>
              <a:t>The additional profit from producing and selling an incremental unit is now the difference between demand and marginal cost.</a:t>
            </a:r>
            <a:endParaRPr lang="en-US" dirty="0">
              <a:latin typeface="+mj-lt"/>
            </a:endParaRPr>
          </a:p>
        </p:txBody>
      </p:sp>
      <p:sp>
        <p:nvSpPr>
          <p:cNvPr id="28" name="Rectangle 52"/>
          <p:cNvSpPr txBox="1">
            <a:spLocks noChangeArrowheads="1"/>
          </p:cNvSpPr>
          <p:nvPr/>
        </p:nvSpPr>
        <p:spPr bwMode="auto">
          <a:xfrm>
            <a:off x="2362200" y="2514600"/>
            <a:ext cx="63246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Imperfect Price Discrimination</a:t>
            </a:r>
          </a:p>
        </p:txBody>
      </p:sp>
      <p:pic>
        <p:nvPicPr>
          <p:cNvPr id="65538" name="Picture 2" descr="C:\Documents and Settings\Kyle M. Thiel\Desktop\Pindyck_7e\ppts\aparna_ppts\aparna_ppts\ch11\fig11.03\11.03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3" descr="C:\Documents and Settings\Kyle M. Thiel\Desktop\Pindyck_7e\ppts\aparna_ppts\aparna_ppts\ch11\fig11.03\11.03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C:\Documents and Settings\Kyle M. Thiel\Desktop\Pindyck_7e\ppts\aparna_ppts\aparna_ppts\ch11\fig11.03\11.03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descr="C:\Documents and Settings\Kyle M. Thiel\Desktop\Pindyck_7e\ppts\aparna_ppts\aparna_ppts\ch11\fig11.03\11.03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descr="C:\Documents and Settings\Kyle M. Thiel\Desktop\Pindyck_7e\ppts\aparna_ppts\aparna_ppts\ch11\fig11.03\11.03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7" descr="C:\Documents and Settings\Kyle M. Thiel\Desktop\Pindyck_7e\ppts\aparna_ppts\aparna_ppts\ch11\fig11.03\11.03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8" descr="C:\Documents and Settings\Kyle M. Thiel\Desktop\Pindyck_7e\ppts\aparna_ppts\aparna_ppts\ch11\fig11.03\11.03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descr="C:\Documents and Settings\Kyle M. Thiel\Desktop\Pindyck_7e\ppts\aparna_ppts\aparna_ppts\ch11\fig11.03\11.03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descr="C:\Documents and Settings\Kyle M. Thiel\Desktop\Pindyck_7e\ppts\aparna_ppts\aparna_ppts\ch11\fig11.03\11.03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descr="C:\Documents and Settings\Kyle M. Thiel\Desktop\Pindyck_7e\ppts\aparna_ppts\aparna_ppts\ch11\fig11.03\11.03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1" y="3048001"/>
            <a:ext cx="4181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567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6"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5029200" cy="381000"/>
          </a:xfrm>
          <a:prstGeom prst="rect">
            <a:avLst/>
          </a:prstGeom>
          <a:noFill/>
          <a:ln w="9525">
            <a:noFill/>
            <a:miter lim="800000"/>
            <a:headEnd/>
            <a:tailEnd/>
          </a:ln>
        </p:spPr>
        <p:txBody>
          <a:bodyPr/>
          <a:lstStyle/>
          <a:p>
            <a:pPr marL="342900" indent="-342900">
              <a:spcBef>
                <a:spcPct val="20000"/>
              </a:spcBef>
              <a:defRPr/>
            </a:pPr>
            <a:r>
              <a:rPr lang="en-US" sz="2000" b="1" kern="0" dirty="0">
                <a:solidFill>
                  <a:srgbClr val="53BE95"/>
                </a:solidFill>
              </a:rPr>
              <a:t>Second-Degree Price Discrimination</a:t>
            </a:r>
          </a:p>
        </p:txBody>
      </p:sp>
      <p:sp>
        <p:nvSpPr>
          <p:cNvPr id="9" name="Text Box 53"/>
          <p:cNvSpPr txBox="1">
            <a:spLocks noChangeArrowheads="1"/>
          </p:cNvSpPr>
          <p:nvPr/>
        </p:nvSpPr>
        <p:spPr bwMode="auto">
          <a:xfrm>
            <a:off x="2057400" y="1411288"/>
            <a:ext cx="754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a:t>
            </a:r>
            <a:r>
              <a:rPr lang="en-US" altLang="en-US" dirty="0">
                <a:solidFill>
                  <a:srgbClr val="382344"/>
                </a:solidFill>
                <a:latin typeface="Arial" panose="020B0604020202020204" pitchFamily="34" charset="0"/>
              </a:rPr>
              <a:t>Practice of charging different prices per unit for different quantities of the same good or service.</a:t>
            </a:r>
            <a:endParaRPr lang="en-US" altLang="en-US" dirty="0">
              <a:latin typeface="Arial" panose="020B0604020202020204" pitchFamily="34" charset="0"/>
            </a:endParaRPr>
          </a:p>
        </p:txBody>
      </p:sp>
      <p:sp>
        <p:nvSpPr>
          <p:cNvPr id="10" name="Text Box 53"/>
          <p:cNvSpPr txBox="1">
            <a:spLocks noChangeArrowheads="1"/>
          </p:cNvSpPr>
          <p:nvPr/>
        </p:nvSpPr>
        <p:spPr bwMode="auto">
          <a:xfrm>
            <a:off x="1981200" y="2082801"/>
            <a:ext cx="754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663" indent="-28892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a:solidFill>
                  <a:schemeClr val="bg2"/>
                </a:solidFill>
                <a:latin typeface="Arial" panose="020B0604020202020204" pitchFamily="34" charset="0"/>
              </a:rPr>
              <a:t>●</a:t>
            </a:r>
            <a:r>
              <a:rPr lang="en-US" altLang="en-US" b="1">
                <a:solidFill>
                  <a:srgbClr val="382344"/>
                </a:solidFill>
                <a:latin typeface="Arial" panose="020B0604020202020204" pitchFamily="34" charset="0"/>
              </a:rPr>
              <a:t>	block pricing    </a:t>
            </a:r>
            <a:r>
              <a:rPr lang="en-US" altLang="en-US">
                <a:solidFill>
                  <a:srgbClr val="382344"/>
                </a:solidFill>
                <a:latin typeface="Arial" panose="020B0604020202020204" pitchFamily="34" charset="0"/>
              </a:rPr>
              <a:t>Practice of charging different prices for different quantities or “blocks” of a good. </a:t>
            </a:r>
            <a:endParaRPr lang="en-US" altLang="en-US">
              <a:latin typeface="Arial" panose="020B0604020202020204" pitchFamily="34" charset="0"/>
            </a:endParaRPr>
          </a:p>
        </p:txBody>
      </p:sp>
      <p:sp>
        <p:nvSpPr>
          <p:cNvPr id="11" name="Rectangle 5"/>
          <p:cNvSpPr>
            <a:spLocks noChangeArrowheads="1"/>
          </p:cNvSpPr>
          <p:nvPr/>
        </p:nvSpPr>
        <p:spPr bwMode="auto">
          <a:xfrm>
            <a:off x="2228850" y="3200400"/>
            <a:ext cx="287655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marL="342900" indent="-342900"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200" b="1">
                <a:latin typeface="Arial" panose="020B0604020202020204" pitchFamily="34" charset="0"/>
              </a:rPr>
              <a:t>Second-Degree Price Discrimination</a:t>
            </a:r>
          </a:p>
        </p:txBody>
      </p:sp>
      <p:sp>
        <p:nvSpPr>
          <p:cNvPr id="13" name="Rectangle 4"/>
          <p:cNvSpPr>
            <a:spLocks noChangeArrowheads="1"/>
          </p:cNvSpPr>
          <p:nvPr/>
        </p:nvSpPr>
        <p:spPr bwMode="auto">
          <a:xfrm>
            <a:off x="2209800" y="3505200"/>
            <a:ext cx="289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spcBef>
                <a:spcPct val="20000"/>
              </a:spcBef>
            </a:pPr>
            <a:r>
              <a:rPr lang="en-US" altLang="en-US" sz="1400">
                <a:latin typeface="Arial" panose="020B0604020202020204" pitchFamily="34" charset="0"/>
              </a:rPr>
              <a:t>Different prices are charged for different quantities, or “blocks,” of the same good.  Here, there are three blocks, with corresponding prices </a:t>
            </a:r>
            <a:r>
              <a:rPr lang="en-US" altLang="en-US" sz="1400" i="1">
                <a:latin typeface="Arial" panose="020B0604020202020204" pitchFamily="34" charset="0"/>
              </a:rPr>
              <a:t>P</a:t>
            </a:r>
            <a:r>
              <a:rPr lang="en-US" altLang="en-US" sz="1400" baseline="-25000">
                <a:latin typeface="Arial" panose="020B0604020202020204" pitchFamily="34" charset="0"/>
              </a:rPr>
              <a:t>1</a:t>
            </a:r>
            <a:r>
              <a:rPr lang="en-US" altLang="en-US" sz="1400">
                <a:latin typeface="Arial" panose="020B0604020202020204" pitchFamily="34" charset="0"/>
              </a:rPr>
              <a:t>, </a:t>
            </a:r>
            <a:r>
              <a:rPr lang="en-US" altLang="en-US" sz="1400" i="1">
                <a:latin typeface="Arial" panose="020B0604020202020204" pitchFamily="34" charset="0"/>
              </a:rPr>
              <a:t>P</a:t>
            </a:r>
            <a:r>
              <a:rPr lang="en-US" altLang="en-US" sz="1400" baseline="-25000">
                <a:latin typeface="Arial" panose="020B0604020202020204" pitchFamily="34" charset="0"/>
              </a:rPr>
              <a:t>2</a:t>
            </a:r>
            <a:r>
              <a:rPr lang="en-US" altLang="en-US" sz="1400">
                <a:latin typeface="Arial" panose="020B0604020202020204" pitchFamily="34" charset="0"/>
              </a:rPr>
              <a:t>, and </a:t>
            </a:r>
            <a:r>
              <a:rPr lang="en-US" altLang="en-US" sz="1400" i="1">
                <a:latin typeface="Arial" panose="020B0604020202020204" pitchFamily="34" charset="0"/>
              </a:rPr>
              <a:t>P</a:t>
            </a:r>
            <a:r>
              <a:rPr lang="en-US" altLang="en-US" sz="1400" baseline="-25000">
                <a:latin typeface="Arial" panose="020B0604020202020204" pitchFamily="34" charset="0"/>
              </a:rPr>
              <a:t>3</a:t>
            </a:r>
            <a:r>
              <a:rPr lang="en-US" altLang="en-US" sz="1400">
                <a:latin typeface="Arial" panose="020B0604020202020204" pitchFamily="34" charset="0"/>
              </a:rPr>
              <a:t>. </a:t>
            </a:r>
          </a:p>
          <a:p>
            <a:pPr eaLnBrk="1" hangingPunct="1">
              <a:spcBef>
                <a:spcPct val="20000"/>
              </a:spcBef>
            </a:pPr>
            <a:r>
              <a:rPr lang="en-US" altLang="en-US" sz="1400">
                <a:latin typeface="Arial" panose="020B0604020202020204" pitchFamily="34" charset="0"/>
              </a:rPr>
              <a:t>There are also economies of scale, and average and marginal costs are declining.  Second-degree price discrimination can then make consumers better off by expanding output and lowering cost.</a:t>
            </a:r>
          </a:p>
        </p:txBody>
      </p:sp>
      <p:pic>
        <p:nvPicPr>
          <p:cNvPr id="66562" name="Picture 2" descr="C:\Documents and Settings\Kyle M. Thiel\Desktop\Pindyck_7e\ppts\aparna_ppts\aparna_ppts\ch11\fig11.04\11.04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descr="C:\Documents and Settings\Kyle M. Thiel\Desktop\Pindyck_7e\ppts\aparna_ppts\aparna_ppts\ch11\fig11.04\11.04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descr="C:\Documents and Settings\Kyle M. Thiel\Desktop\Pindyck_7e\ppts\aparna_ppts\aparna_ppts\ch11\fig11.04\11.04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5" descr="C:\Documents and Settings\Kyle M. Thiel\Desktop\Pindyck_7e\ppts\aparna_ppts\aparna_ppts\ch11\fig11.04\11.04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6" descr="C:\Documents and Settings\Kyle M. Thiel\Desktop\Pindyck_7e\ppts\aparna_ppts\aparna_ppts\ch11\fig11.04\11.04_0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7" descr="C:\Documents and Settings\Kyle M. Thiel\Desktop\Pindyck_7e\ppts\aparna_ppts\aparna_ppts\ch11\fig11.04\11.04_0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8" descr="C:\Documents and Settings\Kyle M. Thiel\Desktop\Pindyck_7e\ppts\aparna_ppts\aparna_ppts\ch11\fig11.04\11.04_07.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9" descr="C:\Documents and Settings\Kyle M. Thiel\Desktop\Pindyck_7e\ppts\aparna_ppts\aparna_ppts\ch11\fig11.04\11.04_08.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0" descr="C:\Documents and Settings\Kyle M. Thiel\Desktop\Pindyck_7e\ppts\aparna_ppts\aparna_ppts\ch11\fig11.04\11.04_09.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1" name="Picture 11" descr="C:\Documents and Settings\Kyle M. Thiel\Desktop\Pindyck_7e\ppts\aparna_ppts\aparna_ppts\ch11\fig11.04\11.04_10.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2" name="Picture 12" descr="C:\Documents and Settings\Kyle M. Thiel\Desktop\Pindyck_7e\ppts\aparna_ppts\aparna_ppts\ch11\fig11.04\11.04_1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3" name="Picture 13" descr="C:\Documents and Settings\Kyle M. Thiel\Desktop\Pindyck_7e\ppts\aparna_ppts\aparna_ppts\ch11\fig11.04\11.04_12.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2819401"/>
            <a:ext cx="4953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05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Line 7"/>
          <p:cNvSpPr>
            <a:spLocks noChangeShapeType="1"/>
          </p:cNvSpPr>
          <p:nvPr/>
        </p:nvSpPr>
        <p:spPr bwMode="auto">
          <a:xfrm>
            <a:off x="1981200" y="241"/>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txBox="1">
            <a:spLocks noChangeArrowheads="1"/>
          </p:cNvSpPr>
          <p:nvPr/>
        </p:nvSpPr>
        <p:spPr bwMode="auto">
          <a:xfrm>
            <a:off x="1981200" y="990600"/>
            <a:ext cx="5029200" cy="381000"/>
          </a:xfrm>
          <a:prstGeom prst="rect">
            <a:avLst/>
          </a:prstGeom>
          <a:noFill/>
          <a:ln w="9525">
            <a:noFill/>
            <a:miter lim="800000"/>
            <a:headEnd/>
            <a:tailEnd/>
          </a:ln>
        </p:spPr>
        <p:txBody>
          <a:bodyPr/>
          <a:lstStyle/>
          <a:p>
            <a:pPr marL="342900" indent="-342900">
              <a:spcBef>
                <a:spcPct val="20000"/>
              </a:spcBef>
              <a:defRPr/>
            </a:pPr>
            <a:r>
              <a:rPr lang="en-US" sz="2000" b="1" kern="0" dirty="0">
                <a:solidFill>
                  <a:srgbClr val="53BE95"/>
                </a:solidFill>
              </a:rPr>
              <a:t>Third-Degree Price Discrimination</a:t>
            </a:r>
          </a:p>
        </p:txBody>
      </p:sp>
      <p:sp>
        <p:nvSpPr>
          <p:cNvPr id="9" name="Text Box 53"/>
          <p:cNvSpPr txBox="1">
            <a:spLocks noChangeArrowheads="1"/>
          </p:cNvSpPr>
          <p:nvPr/>
        </p:nvSpPr>
        <p:spPr bwMode="auto">
          <a:xfrm>
            <a:off x="2133600" y="1473201"/>
            <a:ext cx="7543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90513"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altLang="en-US" b="1" dirty="0">
                <a:solidFill>
                  <a:schemeClr val="bg2"/>
                </a:solidFill>
                <a:latin typeface="Arial" panose="020B0604020202020204" pitchFamily="34" charset="0"/>
              </a:rPr>
              <a:t>●</a:t>
            </a:r>
            <a:r>
              <a:rPr lang="en-US" altLang="en-US" b="1" dirty="0">
                <a:solidFill>
                  <a:srgbClr val="382344"/>
                </a:solidFill>
                <a:latin typeface="Arial" panose="020B0604020202020204" pitchFamily="34" charset="0"/>
              </a:rPr>
              <a:t>	</a:t>
            </a:r>
            <a:r>
              <a:rPr lang="en-US" altLang="en-US" dirty="0">
                <a:solidFill>
                  <a:srgbClr val="382344"/>
                </a:solidFill>
                <a:latin typeface="Arial" panose="020B0604020202020204" pitchFamily="34" charset="0"/>
              </a:rPr>
              <a:t>Practice of dividing consumers into two or more groups with separate demand curves and charging different prices to each group. </a:t>
            </a:r>
            <a:endParaRPr lang="en-US" altLang="en-US" dirty="0">
              <a:latin typeface="Arial" panose="020B0604020202020204" pitchFamily="34" charset="0"/>
            </a:endParaRPr>
          </a:p>
        </p:txBody>
      </p:sp>
      <p:sp>
        <p:nvSpPr>
          <p:cNvPr id="25" name="Rectangle 52"/>
          <p:cNvSpPr txBox="1">
            <a:spLocks noChangeArrowheads="1"/>
          </p:cNvSpPr>
          <p:nvPr/>
        </p:nvSpPr>
        <p:spPr bwMode="auto">
          <a:xfrm>
            <a:off x="2133600" y="2514600"/>
            <a:ext cx="5029200" cy="381000"/>
          </a:xfrm>
          <a:prstGeom prst="rect">
            <a:avLst/>
          </a:prstGeom>
          <a:noFill/>
          <a:ln w="9525">
            <a:noFill/>
            <a:miter lim="800000"/>
            <a:headEnd/>
            <a:tailEnd/>
          </a:ln>
        </p:spPr>
        <p:txBody>
          <a:bodyPr/>
          <a:lstStyle/>
          <a:p>
            <a:pPr marL="342900" indent="-342900">
              <a:spcBef>
                <a:spcPct val="20000"/>
              </a:spcBef>
              <a:defRPr/>
            </a:pPr>
            <a:r>
              <a:rPr lang="en-US" b="1" kern="0" dirty="0">
                <a:solidFill>
                  <a:srgbClr val="0066B3"/>
                </a:solidFill>
              </a:rPr>
              <a:t>Creating Consumer Groups</a:t>
            </a:r>
          </a:p>
        </p:txBody>
      </p:sp>
      <p:sp>
        <p:nvSpPr>
          <p:cNvPr id="26" name="Rectangle 25"/>
          <p:cNvSpPr/>
          <p:nvPr/>
        </p:nvSpPr>
        <p:spPr>
          <a:xfrm>
            <a:off x="2438400" y="2971800"/>
            <a:ext cx="7620000" cy="641350"/>
          </a:xfrm>
          <a:prstGeom prst="rect">
            <a:avLst/>
          </a:prstGeom>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a:latin typeface="Arial" panose="020B0604020202020204" pitchFamily="34" charset="0"/>
              </a:rPr>
              <a:t>If third-degree price discrimination is feasible, how should the firm decide what price to charge each group of consumers?</a:t>
            </a:r>
          </a:p>
        </p:txBody>
      </p:sp>
      <p:sp>
        <p:nvSpPr>
          <p:cNvPr id="2" name="Rectangle 25"/>
          <p:cNvSpPr/>
          <p:nvPr/>
        </p:nvSpPr>
        <p:spPr>
          <a:xfrm>
            <a:off x="2438400" y="3624264"/>
            <a:ext cx="7391400" cy="1876425"/>
          </a:xfrm>
          <a:prstGeom prst="rect">
            <a:avLst/>
          </a:prstGeom>
        </p:spPr>
        <p:txBody>
          <a:bodyPr>
            <a:spAutoFit/>
          </a:bodyPr>
          <a:lstStyle>
            <a:lvl1pPr marL="347663" indent="-347663" eaLnBrk="0" hangingPunct="0">
              <a:defRPr>
                <a:solidFill>
                  <a:schemeClr val="tx1"/>
                </a:solidFill>
                <a:latin typeface="Palatino" pitchFamily="2" charset="0"/>
              </a:defRPr>
            </a:lvl1pPr>
            <a:lvl2pPr marL="1023938" indent="-285750" eaLnBrk="0" hangingPunct="0">
              <a:defRPr>
                <a:solidFill>
                  <a:schemeClr val="tx1"/>
                </a:solidFill>
                <a:latin typeface="Palatino" pitchFamily="2" charset="0"/>
              </a:defRPr>
            </a:lvl2pPr>
            <a:lvl3pPr marL="1366838" indent="-228600" eaLnBrk="0" hangingPunct="0">
              <a:defRPr>
                <a:solidFill>
                  <a:schemeClr val="tx1"/>
                </a:solidFill>
                <a:latin typeface="Palatino" pitchFamily="2" charset="0"/>
              </a:defRPr>
            </a:lvl3pPr>
            <a:lvl4pPr marL="1709738"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tLang="en-US" b="1">
                <a:latin typeface="Arial" panose="020B0604020202020204" pitchFamily="34" charset="0"/>
              </a:rPr>
              <a:t>1.</a:t>
            </a:r>
            <a:r>
              <a:rPr lang="en-US" altLang="en-US">
                <a:latin typeface="Arial" panose="020B0604020202020204" pitchFamily="34" charset="0"/>
              </a:rPr>
              <a:t>	We know that however much is produced, total output should be divided between the groups of customers so that marginal revenues for each group are equal.</a:t>
            </a:r>
          </a:p>
          <a:p>
            <a:pPr eaLnBrk="1" hangingPunct="1"/>
            <a:endParaRPr lang="en-US" altLang="en-US" sz="900">
              <a:latin typeface="Arial" panose="020B0604020202020204" pitchFamily="34" charset="0"/>
            </a:endParaRPr>
          </a:p>
          <a:p>
            <a:pPr eaLnBrk="1" hangingPunct="1"/>
            <a:r>
              <a:rPr lang="en-US" altLang="en-US" b="1">
                <a:latin typeface="Arial" panose="020B0604020202020204" pitchFamily="34" charset="0"/>
              </a:rPr>
              <a:t>2.</a:t>
            </a:r>
            <a:r>
              <a:rPr lang="en-US" altLang="en-US">
                <a:latin typeface="Arial" panose="020B0604020202020204" pitchFamily="34" charset="0"/>
              </a:rPr>
              <a:t>	We know that </a:t>
            </a:r>
            <a:r>
              <a:rPr lang="en-US" altLang="en-US" i="1">
                <a:latin typeface="Arial" panose="020B0604020202020204" pitchFamily="34" charset="0"/>
              </a:rPr>
              <a:t>total</a:t>
            </a:r>
            <a:r>
              <a:rPr lang="en-US" altLang="en-US">
                <a:latin typeface="Arial" panose="020B0604020202020204" pitchFamily="34" charset="0"/>
              </a:rPr>
              <a:t> output must be such that the marginal revenue for each group of consumers is equal to the marginal cost of production.</a:t>
            </a:r>
          </a:p>
        </p:txBody>
      </p:sp>
    </p:spTree>
    <p:extLst>
      <p:ext uri="{BB962C8B-B14F-4D97-AF65-F5344CB8AC3E}">
        <p14:creationId xmlns:p14="http://schemas.microsoft.com/office/powerpoint/2010/main" val="245658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92EE3EE4CA244BBB4FDC68BC28200" ma:contentTypeVersion="2" ma:contentTypeDescription="Create a new document." ma:contentTypeScope="" ma:versionID="83b82c38b95a3f68b34d6269b50dbfe8">
  <xsd:schema xmlns:xsd="http://www.w3.org/2001/XMLSchema" xmlns:xs="http://www.w3.org/2001/XMLSchema" xmlns:p="http://schemas.microsoft.com/office/2006/metadata/properties" xmlns:ns2="f8cafe66-d628-4cd4-a4db-db73dd5d200c" targetNamespace="http://schemas.microsoft.com/office/2006/metadata/properties" ma:root="true" ma:fieldsID="9ac5fc33f4590c58760fc378694a39d2" ns2:_="">
    <xsd:import namespace="f8cafe66-d628-4cd4-a4db-db73dd5d20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afe66-d628-4cd4-a4db-db73dd5d2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F22FA7-3ABB-4285-AF82-A96A0E36519A}"/>
</file>

<file path=customXml/itemProps2.xml><?xml version="1.0" encoding="utf-8"?>
<ds:datastoreItem xmlns:ds="http://schemas.openxmlformats.org/officeDocument/2006/customXml" ds:itemID="{986078AF-580F-4BA2-BF28-A83BBFDF2822}"/>
</file>

<file path=customXml/itemProps3.xml><?xml version="1.0" encoding="utf-8"?>
<ds:datastoreItem xmlns:ds="http://schemas.openxmlformats.org/officeDocument/2006/customXml" ds:itemID="{4B640A51-77FB-479A-9F80-A6D3A47EBEE6}"/>
</file>

<file path=docProps/app.xml><?xml version="1.0" encoding="utf-8"?>
<Properties xmlns="http://schemas.openxmlformats.org/officeDocument/2006/extended-properties" xmlns:vt="http://schemas.openxmlformats.org/officeDocument/2006/docPropsVTypes">
  <TotalTime>343</TotalTime>
  <Words>898</Words>
  <Application>Microsoft Office PowerPoint</Application>
  <PresentationFormat>Widescreen</PresentationFormat>
  <Paragraphs>90</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Equation</vt:lpstr>
      <vt:lpstr>Price Discrimination</vt:lpstr>
      <vt:lpstr> Price discrimination </vt:lpstr>
      <vt:lpstr>How can arbitrage be prevented?</vt:lpstr>
      <vt:lpstr>CAPTURING CONSUMER SURPLUS</vt:lpstr>
      <vt:lpstr>PowerPoint Presentation</vt:lpstr>
      <vt:lpstr>PowerPoint Presentation</vt:lpstr>
      <vt:lpstr>PowerPoint Presentation</vt:lpstr>
      <vt:lpstr>PowerPoint Presentation</vt:lpstr>
      <vt:lpstr>PowerPoint Presentation</vt:lpstr>
      <vt:lpstr>PRICE DISCRIMINATION</vt:lpstr>
      <vt:lpstr>PowerPoint Presentation</vt:lpstr>
      <vt:lpstr>PowerPoint Presentation</vt:lpstr>
      <vt:lpstr>Pricing in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Discrimination</dc:title>
  <dc:creator>AA</dc:creator>
  <cp:lastModifiedBy>anwesha</cp:lastModifiedBy>
  <cp:revision>16</cp:revision>
  <dcterms:created xsi:type="dcterms:W3CDTF">2018-12-21T16:06:36Z</dcterms:created>
  <dcterms:modified xsi:type="dcterms:W3CDTF">2022-01-27T14:56:15Z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0x010100EBE92EE3EE4CA244BBB4FDC68BC28200</vt:lpwstr>
  </property>
</Properties>
</file>