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8" r:id="rId3"/>
    <p:sldId id="303" r:id="rId4"/>
    <p:sldId id="299" r:id="rId5"/>
    <p:sldId id="304" r:id="rId6"/>
    <p:sldId id="286" r:id="rId7"/>
    <p:sldId id="287" r:id="rId8"/>
    <p:sldId id="288" r:id="rId9"/>
    <p:sldId id="289" r:id="rId10"/>
    <p:sldId id="290" r:id="rId11"/>
    <p:sldId id="291" r:id="rId12"/>
    <p:sldId id="306" r:id="rId13"/>
    <p:sldId id="307" r:id="rId14"/>
    <p:sldId id="294" r:id="rId15"/>
    <p:sldId id="293" r:id="rId16"/>
    <p:sldId id="296" r:id="rId17"/>
    <p:sldId id="29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8923" autoAdjust="0"/>
  </p:normalViewPr>
  <p:slideViewPr>
    <p:cSldViewPr>
      <p:cViewPr varScale="1">
        <p:scale>
          <a:sx n="80" d="100"/>
          <a:sy n="80" d="100"/>
        </p:scale>
        <p:origin x="176" y="44"/>
      </p:cViewPr>
      <p:guideLst>
        <p:guide orient="horz" pos="2160"/>
        <p:guide pos="2880"/>
      </p:guideLst>
    </p:cSldViewPr>
  </p:slideViewPr>
  <p:outlineViewPr>
    <p:cViewPr>
      <p:scale>
        <a:sx n="33" d="100"/>
        <a:sy n="33" d="100"/>
      </p:scale>
      <p:origin x="0" y="3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C3F69-1BA5-440A-9E05-BA883155150C}" type="datetimeFigureOut">
              <a:rPr lang="en-IN" smtClean="0"/>
              <a:t>08-01-2022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CB235-9206-4642-A2AE-F6444C962A04}" type="slidenum">
              <a:rPr lang="en-IN" smtClean="0"/>
              <a:t>‹#›</a:t>
            </a:fld>
            <a:endParaRPr lang="en-IN"/>
          </a:p>
        </p:txBody>
      </p:sp>
    </p:spTree>
    <p:extLst>
      <p:ext uri="{BB962C8B-B14F-4D97-AF65-F5344CB8AC3E}">
        <p14:creationId xmlns:p14="http://schemas.microsoft.com/office/powerpoint/2010/main" val="85517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1CB235-9206-4642-A2AE-F6444C962A04}" type="slidenum">
              <a:rPr lang="en-IN" smtClean="0"/>
              <a:t>3</a:t>
            </a:fld>
            <a:endParaRPr lang="en-IN"/>
          </a:p>
        </p:txBody>
      </p:sp>
    </p:spTree>
    <p:extLst>
      <p:ext uri="{BB962C8B-B14F-4D97-AF65-F5344CB8AC3E}">
        <p14:creationId xmlns:p14="http://schemas.microsoft.com/office/powerpoint/2010/main" val="114902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6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65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65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6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65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6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391400" cy="487363"/>
          </a:xfrm>
        </p:spPr>
        <p:txBody>
          <a:bodyPr/>
          <a:lstStyle/>
          <a:p>
            <a:r>
              <a:rPr lang="en-US"/>
              <a:t>Click to edit Master title style</a:t>
            </a:r>
          </a:p>
        </p:txBody>
      </p:sp>
      <p:sp>
        <p:nvSpPr>
          <p:cNvPr id="3" name="Text Placeholder 2"/>
          <p:cNvSpPr>
            <a:spLocks noGrp="1"/>
          </p:cNvSpPr>
          <p:nvPr>
            <p:ph type="body" sz="half" idx="1"/>
          </p:nvPr>
        </p:nvSpPr>
        <p:spPr>
          <a:xfrm>
            <a:off x="457200" y="1165225"/>
            <a:ext cx="40386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5225"/>
            <a:ext cx="40386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412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31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1.png"/><Relationship Id="rId7"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99.png"/><Relationship Id="rId5" Type="http://schemas.openxmlformats.org/officeDocument/2006/relationships/image" Target="../media/image198.png"/><Relationship Id="rId4" Type="http://schemas.openxmlformats.org/officeDocument/2006/relationships/image" Target="../media/image197.png"/><Relationship Id="rId9" Type="http://schemas.openxmlformats.org/officeDocument/2006/relationships/image" Target="../media/image202.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oleObject" Target="../embeddings/oleObject1.bin"/><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76.png"/><Relationship Id="rId7" Type="http://schemas.openxmlformats.org/officeDocument/2006/relationships/image" Target="../media/image17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74.png"/><Relationship Id="rId5" Type="http://schemas.openxmlformats.org/officeDocument/2006/relationships/image" Target="../media/image173.png"/><Relationship Id="rId10" Type="http://schemas.openxmlformats.org/officeDocument/2006/relationships/image" Target="../media/image178.png"/><Relationship Id="rId4" Type="http://schemas.openxmlformats.org/officeDocument/2006/relationships/image" Target="../media/image172.png"/><Relationship Id="rId9" Type="http://schemas.openxmlformats.org/officeDocument/2006/relationships/image" Target="../media/image177.png"/></Relationships>
</file>

<file path=ppt/slides/_rels/slide7.xml.rels><?xml version="1.0" encoding="UTF-8" standalone="yes"?>
<Relationships xmlns="http://schemas.openxmlformats.org/package/2006/relationships"><Relationship Id="rId8" Type="http://schemas.openxmlformats.org/officeDocument/2006/relationships/image" Target="../media/image183.png"/><Relationship Id="rId7" Type="http://schemas.openxmlformats.org/officeDocument/2006/relationships/image" Target="../media/image18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 Id="rId9" Type="http://schemas.openxmlformats.org/officeDocument/2006/relationships/image" Target="../media/image184.png"/></Relationships>
</file>

<file path=ppt/slides/_rels/slide8.xml.rels><?xml version="1.0" encoding="UTF-8" standalone="yes"?>
<Relationships xmlns="http://schemas.openxmlformats.org/package/2006/relationships"><Relationship Id="rId8" Type="http://schemas.openxmlformats.org/officeDocument/2006/relationships/image" Target="../media/image189.png"/><Relationship Id="rId7" Type="http://schemas.openxmlformats.org/officeDocument/2006/relationships/image" Target="../media/image18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87.png"/><Relationship Id="rId5" Type="http://schemas.openxmlformats.org/officeDocument/2006/relationships/image" Target="../media/image186.png"/><Relationship Id="rId10" Type="http://schemas.openxmlformats.org/officeDocument/2006/relationships/image" Target="../media/image191.png"/><Relationship Id="rId4" Type="http://schemas.openxmlformats.org/officeDocument/2006/relationships/image" Target="../media/image185.png"/><Relationship Id="rId9" Type="http://schemas.openxmlformats.org/officeDocument/2006/relationships/image" Target="../media/image190.png"/></Relationships>
</file>

<file path=ppt/slides/_rels/slide9.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image" Target="../media/image110.png"/><Relationship Id="rId7" Type="http://schemas.openxmlformats.org/officeDocument/2006/relationships/image" Target="../media/image19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36.png"/><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Theory of Firm</a:t>
            </a:r>
          </a:p>
        </p:txBody>
      </p:sp>
      <p:sp>
        <p:nvSpPr>
          <p:cNvPr id="3" name="Subtitle 2"/>
          <p:cNvSpPr>
            <a:spLocks noGrp="1"/>
          </p:cNvSpPr>
          <p:nvPr>
            <p:ph type="subTitle" idx="1"/>
          </p:nvPr>
        </p:nvSpPr>
        <p:spPr/>
        <p:txBody>
          <a:bodyPr/>
          <a:lstStyle/>
          <a:p>
            <a:r>
              <a:rPr lang="en-IN" dirty="0"/>
              <a:t>References</a:t>
            </a:r>
          </a:p>
          <a:p>
            <a:r>
              <a:rPr lang="en-IN" dirty="0"/>
              <a:t>1. </a:t>
            </a:r>
            <a:r>
              <a:rPr lang="en-IN" dirty="0" err="1"/>
              <a:t>Pindyck</a:t>
            </a:r>
            <a:r>
              <a:rPr lang="en-IN" dirty="0"/>
              <a:t> &amp; </a:t>
            </a:r>
            <a:r>
              <a:rPr lang="en-IN" dirty="0" err="1"/>
              <a:t>Rubinfeld</a:t>
            </a:r>
            <a:endParaRPr lang="en-IN" dirty="0"/>
          </a:p>
          <a:p>
            <a:r>
              <a:rPr lang="en-IN" dirty="0"/>
              <a:t>2. </a:t>
            </a:r>
            <a:r>
              <a:rPr lang="en-IN" dirty="0" err="1"/>
              <a:t>Gravelle</a:t>
            </a:r>
            <a:r>
              <a:rPr lang="en-IN" dirty="0"/>
              <a:t> &amp; Rees</a:t>
            </a:r>
          </a:p>
        </p:txBody>
      </p:sp>
    </p:spTree>
    <p:extLst>
      <p:ext uri="{BB962C8B-B14F-4D97-AF65-F5344CB8AC3E}">
        <p14:creationId xmlns:p14="http://schemas.microsoft.com/office/powerpoint/2010/main" val="84417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57200" y="680928"/>
            <a:ext cx="7375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None/>
            </a:pPr>
            <a:r>
              <a:rPr lang="en-US" dirty="0">
                <a:latin typeface="+mj-lt"/>
              </a:rPr>
              <a:t>From equation (16) we have</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2936725" y="1066800"/>
                <a:ext cx="2024592" cy="382284"/>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λ</m:t>
                      </m:r>
                      <m:r>
                        <a:rPr lang="en-US" b="0" i="1" smtClean="0">
                          <a:latin typeface="Cambria Math"/>
                          <a:ea typeface="Cambria Math"/>
                        </a:rPr>
                        <m:t>=</m:t>
                      </m:r>
                      <m:f>
                        <m:fPr>
                          <m:type m:val="lin"/>
                          <m:ctrlPr>
                            <a:rPr lang="en-US" b="0" i="1" smtClean="0">
                              <a:latin typeface="Cambria Math" panose="02040503050406030204" pitchFamily="18" charset="0"/>
                              <a:ea typeface="Cambria Math"/>
                            </a:rPr>
                          </m:ctrlPr>
                        </m:fPr>
                        <m:num>
                          <m:r>
                            <a:rPr lang="en-US" b="0" i="1" smtClean="0">
                              <a:latin typeface="Cambria Math"/>
                              <a:ea typeface="Cambria Math"/>
                            </a:rPr>
                            <m:t>𝑤</m:t>
                          </m:r>
                        </m:num>
                        <m:den>
                          <m:r>
                            <a:rPr lang="en-US" b="0" i="1" smtClean="0">
                              <a:latin typeface="Cambria Math"/>
                              <a:ea typeface="Cambria Math"/>
                            </a:rPr>
                            <m:t>𝐴</m:t>
                          </m:r>
                          <m:r>
                            <a:rPr lang="en-US" b="0" i="1" smtClean="0">
                              <a:latin typeface="Cambria Math"/>
                              <a:ea typeface="Cambria Math"/>
                            </a:rPr>
                            <m:t>𝛽</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𝐾</m:t>
                              </m:r>
                            </m:e>
                            <m:sup>
                              <m:r>
                                <a:rPr lang="en-US" b="0" i="1" smtClean="0">
                                  <a:latin typeface="Cambria Math"/>
                                  <a:ea typeface="Cambria Math"/>
                                </a:rPr>
                                <m:t>𝛼</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r>
                                <a:rPr lang="en-US" b="0" i="1" smtClean="0">
                                  <a:latin typeface="Cambria Math"/>
                                  <a:ea typeface="Cambria Math"/>
                                </a:rPr>
                                <m:t>−1</m:t>
                              </m:r>
                            </m:sup>
                          </m:sSup>
                        </m:den>
                      </m:f>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936725" y="1066800"/>
                <a:ext cx="2024592" cy="382284"/>
              </a:xfrm>
              <a:prstGeom prst="rect">
                <a:avLst/>
              </a:prstGeom>
              <a:blipFill rotWithShape="1">
                <a:blip r:embed="rId4"/>
                <a:stretch>
                  <a:fillRect t="-109524" b="-169841"/>
                </a:stretch>
              </a:blipFill>
            </p:spPr>
            <p:txBody>
              <a:bodyPr/>
              <a:lstStyle/>
              <a:p>
                <a:r>
                  <a:rPr lang="en-US">
                    <a:noFill/>
                  </a:rPr>
                  <a:t> </a:t>
                </a:r>
              </a:p>
            </p:txBody>
          </p:sp>
        </mc:Fallback>
      </mc:AlternateContent>
      <p:sp>
        <p:nvSpPr>
          <p:cNvPr id="26" name="TextBox 25"/>
          <p:cNvSpPr txBox="1"/>
          <p:nvPr/>
        </p:nvSpPr>
        <p:spPr>
          <a:xfrm>
            <a:off x="7757579" y="1066800"/>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(19)</a:t>
            </a:r>
          </a:p>
        </p:txBody>
      </p:sp>
      <p:sp>
        <p:nvSpPr>
          <p:cNvPr id="31" name="TextBox 30"/>
          <p:cNvSpPr txBox="1"/>
          <p:nvPr/>
        </p:nvSpPr>
        <p:spPr>
          <a:xfrm>
            <a:off x="7757579" y="1840630"/>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(20)</a:t>
            </a:r>
          </a:p>
        </p:txBody>
      </p:sp>
      <p:sp>
        <p:nvSpPr>
          <p:cNvPr id="32" name="Rectangle 31"/>
          <p:cNvSpPr/>
          <p:nvPr/>
        </p:nvSpPr>
        <p:spPr>
          <a:xfrm>
            <a:off x="447675" y="1447800"/>
            <a:ext cx="8286750" cy="369332"/>
          </a:xfrm>
          <a:prstGeom prst="rect">
            <a:avLst/>
          </a:prstGeom>
        </p:spPr>
        <p:txBody>
          <a:bodyPr wrap="square">
            <a:spAutoFit/>
          </a:bodyPr>
          <a:lstStyle/>
          <a:p>
            <a:pPr>
              <a:buNone/>
            </a:pPr>
            <a:r>
              <a:rPr lang="en-US" dirty="0">
                <a:latin typeface="+mn-lt"/>
              </a:rPr>
              <a:t>Substituting this formula into equation (17) gives us</a:t>
            </a:r>
          </a:p>
        </p:txBody>
      </p:sp>
      <mc:AlternateContent xmlns:mc="http://schemas.openxmlformats.org/markup-compatibility/2006" xmlns:a14="http://schemas.microsoft.com/office/drawing/2010/main">
        <mc:Choice Requires="a14">
          <p:sp>
            <p:nvSpPr>
              <p:cNvPr id="2" name="TextBox 1"/>
              <p:cNvSpPr txBox="1"/>
              <p:nvPr/>
            </p:nvSpPr>
            <p:spPr>
              <a:xfrm>
                <a:off x="2658203" y="1828800"/>
                <a:ext cx="2973186" cy="392993"/>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ea typeface="Cambria Math"/>
                        </a:rPr>
                        <m:t>𝛽</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𝐴𝐾</m:t>
                          </m:r>
                        </m:e>
                        <m:sup>
                          <m:r>
                            <a:rPr lang="en-US" b="0" i="1" smtClean="0">
                              <a:latin typeface="Cambria Math"/>
                              <a:ea typeface="Cambria Math"/>
                            </a:rPr>
                            <m:t>𝛼</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r>
                            <a:rPr lang="en-US" b="0" i="1" smtClean="0">
                              <a:latin typeface="Cambria Math"/>
                              <a:ea typeface="Cambria Math"/>
                            </a:rPr>
                            <m:t>−1</m:t>
                          </m:r>
                        </m:sup>
                      </m:sSup>
                      <m:r>
                        <a:rPr lang="en-US" b="0" i="1" smtClean="0">
                          <a:latin typeface="Cambria Math"/>
                          <a:ea typeface="Cambria Math"/>
                        </a:rPr>
                        <m:t>=</m:t>
                      </m:r>
                      <m:r>
                        <a:rPr lang="en-US" b="0" i="1" smtClean="0">
                          <a:latin typeface="Cambria Math"/>
                          <a:ea typeface="Cambria Math"/>
                        </a:rPr>
                        <m:t>𝑤</m:t>
                      </m:r>
                      <m:r>
                        <a:rPr lang="en-US" b="0" i="1" smtClean="0">
                          <a:latin typeface="Cambria Math"/>
                          <a:ea typeface="Cambria Math"/>
                        </a:rPr>
                        <m:t>𝛼</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𝐴𝐾</m:t>
                          </m:r>
                        </m:e>
                        <m:sup>
                          <m:r>
                            <a:rPr lang="en-US" b="0" i="1" smtClean="0">
                              <a:latin typeface="Cambria Math"/>
                              <a:ea typeface="Cambria Math"/>
                            </a:rPr>
                            <m:t>𝛼</m:t>
                          </m:r>
                          <m:r>
                            <a:rPr lang="en-US" b="0" i="1" smtClean="0">
                              <a:latin typeface="Cambria Math"/>
                              <a:ea typeface="Cambria Math"/>
                            </a:rPr>
                            <m:t>−1</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sup>
                      </m:sSup>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658203" y="1828800"/>
                <a:ext cx="2973186" cy="392993"/>
              </a:xfrm>
              <a:prstGeom prst="rect">
                <a:avLst/>
              </a:prstGeom>
              <a:blipFill rotWithShape="1">
                <a:blip r:embed="rId5"/>
                <a:stretch>
                  <a:fillRect b="-9375"/>
                </a:stretch>
              </a:blipFill>
            </p:spPr>
            <p:txBody>
              <a:bodyPr/>
              <a:lstStyle/>
              <a:p>
                <a:r>
                  <a:rPr lang="en-US">
                    <a:noFill/>
                  </a:rPr>
                  <a:t> </a:t>
                </a:r>
              </a:p>
            </p:txBody>
          </p:sp>
        </mc:Fallback>
      </mc:AlternateContent>
      <p:sp>
        <p:nvSpPr>
          <p:cNvPr id="15" name="Rectangle 14"/>
          <p:cNvSpPr/>
          <p:nvPr/>
        </p:nvSpPr>
        <p:spPr>
          <a:xfrm>
            <a:off x="457200" y="2286000"/>
            <a:ext cx="8286750" cy="369332"/>
          </a:xfrm>
          <a:prstGeom prst="rect">
            <a:avLst/>
          </a:prstGeom>
        </p:spPr>
        <p:txBody>
          <a:bodyPr wrap="square">
            <a:spAutoFit/>
          </a:bodyPr>
          <a:lstStyle/>
          <a:p>
            <a:pPr>
              <a:buNone/>
            </a:pPr>
            <a:r>
              <a:rPr lang="en-US" dirty="0">
                <a:latin typeface="+mn-lt"/>
              </a:rPr>
              <a:t>or</a:t>
            </a:r>
          </a:p>
        </p:txBody>
      </p:sp>
      <mc:AlternateContent xmlns:mc="http://schemas.openxmlformats.org/markup-compatibility/2006" xmlns:a14="http://schemas.microsoft.com/office/drawing/2010/main">
        <mc:Choice Requires="a14">
          <p:sp>
            <p:nvSpPr>
              <p:cNvPr id="3" name="TextBox 2"/>
              <p:cNvSpPr txBox="1"/>
              <p:nvPr/>
            </p:nvSpPr>
            <p:spPr>
              <a:xfrm>
                <a:off x="3547902" y="2346145"/>
                <a:ext cx="1193788" cy="618374"/>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ea typeface="Cambria Math"/>
                            </a:rPr>
                            <m:t>𝛽</m:t>
                          </m:r>
                          <m:r>
                            <a:rPr lang="en-US" b="0" i="1" smtClean="0">
                              <a:latin typeface="Cambria Math"/>
                              <a:ea typeface="Cambria Math"/>
                            </a:rPr>
                            <m:t>𝑟</m:t>
                          </m:r>
                        </m:num>
                        <m:den>
                          <m:r>
                            <a:rPr lang="en-US" b="0" i="1" smtClean="0">
                              <a:latin typeface="Cambria Math"/>
                              <a:ea typeface="Cambria Math"/>
                            </a:rPr>
                            <m:t>𝛼</m:t>
                          </m:r>
                          <m:r>
                            <a:rPr lang="en-US" b="0" i="1" smtClean="0">
                              <a:latin typeface="Cambria Math"/>
                              <a:ea typeface="Cambria Math"/>
                            </a:rPr>
                            <m:t>𝑤</m:t>
                          </m:r>
                        </m:den>
                      </m:f>
                      <m:r>
                        <a:rPr lang="en-US" b="0" i="1" smtClean="0">
                          <a:latin typeface="Cambria Math"/>
                        </a:rPr>
                        <m:t>𝐾</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547902" y="2346145"/>
                <a:ext cx="1193788" cy="618374"/>
              </a:xfrm>
              <a:prstGeom prst="rect">
                <a:avLst/>
              </a:prstGeom>
              <a:blipFill rotWithShape="1">
                <a:blip r:embed="rId6"/>
                <a:stretch>
                  <a:fillRect/>
                </a:stretch>
              </a:blipFill>
            </p:spPr>
            <p:txBody>
              <a:bodyPr/>
              <a:lstStyle/>
              <a:p>
                <a:r>
                  <a:rPr lang="en-US">
                    <a:noFill/>
                  </a:rPr>
                  <a:t> </a:t>
                </a:r>
              </a:p>
            </p:txBody>
          </p:sp>
        </mc:Fallback>
      </mc:AlternateContent>
      <p:sp>
        <p:nvSpPr>
          <p:cNvPr id="17" name="TextBox 16"/>
          <p:cNvSpPr txBox="1"/>
          <p:nvPr/>
        </p:nvSpPr>
        <p:spPr>
          <a:xfrm>
            <a:off x="7748054" y="2470666"/>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(21)</a:t>
            </a:r>
          </a:p>
        </p:txBody>
      </p:sp>
      <p:sp>
        <p:nvSpPr>
          <p:cNvPr id="18" name="Rectangle 17"/>
          <p:cNvSpPr/>
          <p:nvPr/>
        </p:nvSpPr>
        <p:spPr>
          <a:xfrm>
            <a:off x="447674" y="2971800"/>
            <a:ext cx="8543925" cy="664115"/>
          </a:xfrm>
          <a:prstGeom prst="rect">
            <a:avLst/>
          </a:prstGeom>
        </p:spPr>
        <p:txBody>
          <a:bodyPr wrap="square">
            <a:spAutoFit/>
          </a:bodyPr>
          <a:lstStyle/>
          <a:p>
            <a:pPr>
              <a:buNone/>
            </a:pPr>
            <a:r>
              <a:rPr lang="en-US" dirty="0">
                <a:latin typeface="+mn-lt"/>
              </a:rPr>
              <a:t>(21) is the expansion path. Now use Equation (21) to substitute for </a:t>
            </a:r>
            <a:r>
              <a:rPr lang="en-US" i="1" dirty="0">
                <a:latin typeface="+mn-lt"/>
              </a:rPr>
              <a:t>L</a:t>
            </a:r>
            <a:r>
              <a:rPr lang="en-US" dirty="0">
                <a:latin typeface="+mn-lt"/>
              </a:rPr>
              <a:t> in</a:t>
            </a:r>
          </a:p>
          <a:p>
            <a:pPr>
              <a:buNone/>
            </a:pPr>
            <a:r>
              <a:rPr lang="en-US" dirty="0">
                <a:latin typeface="+mn-lt"/>
              </a:rPr>
              <a:t>equation (18):</a:t>
            </a:r>
          </a:p>
        </p:txBody>
      </p:sp>
      <mc:AlternateContent xmlns:mc="http://schemas.openxmlformats.org/markup-compatibility/2006" xmlns:a14="http://schemas.microsoft.com/office/drawing/2010/main">
        <mc:Choice Requires="a14">
          <p:sp>
            <p:nvSpPr>
              <p:cNvPr id="4" name="TextBox 3"/>
              <p:cNvSpPr txBox="1"/>
              <p:nvPr/>
            </p:nvSpPr>
            <p:spPr>
              <a:xfrm>
                <a:off x="3041769" y="3429000"/>
                <a:ext cx="2577437" cy="783163"/>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a:rPr>
                                <m:t>𝐴𝐾</m:t>
                              </m:r>
                            </m:e>
                            <m:sup>
                              <m:r>
                                <a:rPr lang="en-US" i="1">
                                  <a:latin typeface="Cambria Math"/>
                                  <a:ea typeface="Cambria Math"/>
                                </a:rPr>
                                <m:t>𝛼</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𝛽</m:t>
                                  </m:r>
                                  <m:r>
                                    <a:rPr lang="en-US" i="1">
                                      <a:latin typeface="Cambria Math"/>
                                      <a:ea typeface="Cambria Math"/>
                                    </a:rPr>
                                    <m:t>𝑟</m:t>
                                  </m:r>
                                </m:num>
                                <m:den>
                                  <m:r>
                                    <a:rPr lang="en-US" i="1">
                                      <a:latin typeface="Cambria Math"/>
                                      <a:ea typeface="Cambria Math"/>
                                    </a:rPr>
                                    <m:t>𝛼</m:t>
                                  </m:r>
                                  <m:r>
                                    <a:rPr lang="en-US" i="1">
                                      <a:latin typeface="Cambria Math"/>
                                      <a:ea typeface="Cambria Math"/>
                                    </a:rPr>
                                    <m:t>𝑤</m:t>
                                  </m:r>
                                </m:den>
                              </m:f>
                              <m:r>
                                <a:rPr lang="en-US" i="1">
                                  <a:latin typeface="Cambria Math"/>
                                </a:rPr>
                                <m:t>𝐾</m:t>
                              </m:r>
                            </m:e>
                          </m:d>
                        </m:e>
                        <m:sup>
                          <m:r>
                            <a:rPr lang="en-US" i="1" smtClean="0">
                              <a:latin typeface="Cambria Math"/>
                              <a:ea typeface="Cambria Math"/>
                            </a:rPr>
                            <m:t>𝛽</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0</m:t>
                          </m:r>
                        </m:sub>
                      </m:sSub>
                      <m:r>
                        <a:rPr lang="en-US" b="0" i="1" smtClean="0">
                          <a:latin typeface="Cambria Math"/>
                        </a:rPr>
                        <m:t>=0</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041769" y="3429000"/>
                <a:ext cx="2577437" cy="783163"/>
              </a:xfrm>
              <a:prstGeom prst="rect">
                <a:avLst/>
              </a:prstGeom>
              <a:blipFill rotWithShape="1">
                <a:blip r:embed="rId7"/>
                <a:stretch>
                  <a:fillRect/>
                </a:stretch>
              </a:blipFill>
            </p:spPr>
            <p:txBody>
              <a:bodyPr/>
              <a:lstStyle/>
              <a:p>
                <a:r>
                  <a:rPr lang="en-US">
                    <a:noFill/>
                  </a:rPr>
                  <a:t> </a:t>
                </a:r>
              </a:p>
            </p:txBody>
          </p:sp>
        </mc:Fallback>
      </mc:AlternateContent>
      <p:sp>
        <p:nvSpPr>
          <p:cNvPr id="21" name="TextBox 20"/>
          <p:cNvSpPr txBox="1"/>
          <p:nvPr/>
        </p:nvSpPr>
        <p:spPr>
          <a:xfrm>
            <a:off x="7757579" y="3635915"/>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(22)</a:t>
            </a:r>
          </a:p>
        </p:txBody>
      </p:sp>
      <p:sp>
        <p:nvSpPr>
          <p:cNvPr id="22" name="Rectangle 21"/>
          <p:cNvSpPr/>
          <p:nvPr/>
        </p:nvSpPr>
        <p:spPr>
          <a:xfrm>
            <a:off x="457200" y="4202668"/>
            <a:ext cx="8286750" cy="369332"/>
          </a:xfrm>
          <a:prstGeom prst="rect">
            <a:avLst/>
          </a:prstGeom>
        </p:spPr>
        <p:txBody>
          <a:bodyPr wrap="square">
            <a:spAutoFit/>
          </a:bodyPr>
          <a:lstStyle/>
          <a:p>
            <a:pPr>
              <a:buNone/>
            </a:pPr>
            <a:r>
              <a:rPr lang="en-US" dirty="0">
                <a:latin typeface="+mn-lt"/>
              </a:rPr>
              <a:t>We can rewrite the new equation as:</a:t>
            </a:r>
          </a:p>
        </p:txBody>
      </p:sp>
      <mc:AlternateContent xmlns:mc="http://schemas.openxmlformats.org/markup-compatibility/2006" xmlns:a14="http://schemas.microsoft.com/office/drawing/2010/main">
        <mc:Choice Requires="a14">
          <p:sp>
            <p:nvSpPr>
              <p:cNvPr id="5" name="TextBox 4"/>
              <p:cNvSpPr txBox="1"/>
              <p:nvPr/>
            </p:nvSpPr>
            <p:spPr>
              <a:xfrm>
                <a:off x="2936725" y="4572000"/>
                <a:ext cx="2115131" cy="783163"/>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𝐾</m:t>
                          </m:r>
                        </m:e>
                        <m:sup>
                          <m:r>
                            <a:rPr lang="en-US"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sup>
                      </m:sSup>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𝑎𝑤</m:t>
                                  </m:r>
                                </m:num>
                                <m:den>
                                  <m:r>
                                    <a:rPr lang="en-US" b="0" i="1" smtClean="0">
                                      <a:latin typeface="Cambria Math"/>
                                      <a:ea typeface="Cambria Math"/>
                                    </a:rPr>
                                    <m:t>𝛽</m:t>
                                  </m:r>
                                  <m:r>
                                    <a:rPr lang="en-US" b="0" i="1" smtClean="0">
                                      <a:latin typeface="Cambria Math"/>
                                      <a:ea typeface="Cambria Math"/>
                                    </a:rPr>
                                    <m:t>𝑟</m:t>
                                  </m:r>
                                </m:den>
                              </m:f>
                            </m:e>
                          </m:d>
                        </m:e>
                        <m:sup>
                          <m:r>
                            <a:rPr lang="en-US" b="0" i="1" smtClean="0">
                              <a:latin typeface="Cambria Math"/>
                              <a:ea typeface="Cambria Math"/>
                            </a:rPr>
                            <m:t>𝛽</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0</m:t>
                              </m:r>
                            </m:sub>
                          </m:sSub>
                        </m:num>
                        <m:den>
                          <m:r>
                            <a:rPr lang="en-US" b="0" i="1" smtClean="0">
                              <a:latin typeface="Cambria Math"/>
                            </a:rPr>
                            <m:t>𝐴</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36725" y="4572000"/>
                <a:ext cx="2115131" cy="783163"/>
              </a:xfrm>
              <a:prstGeom prst="rect">
                <a:avLst/>
              </a:prstGeom>
              <a:blipFill rotWithShape="1">
                <a:blip r:embed="rId8"/>
                <a:stretch>
                  <a:fillRect/>
                </a:stretch>
              </a:blipFill>
            </p:spPr>
            <p:txBody>
              <a:bodyPr/>
              <a:lstStyle/>
              <a:p>
                <a:r>
                  <a:rPr lang="en-US">
                    <a:noFill/>
                  </a:rPr>
                  <a:t> </a:t>
                </a:r>
              </a:p>
            </p:txBody>
          </p:sp>
        </mc:Fallback>
      </mc:AlternateContent>
      <p:sp>
        <p:nvSpPr>
          <p:cNvPr id="33" name="TextBox 32"/>
          <p:cNvSpPr txBox="1"/>
          <p:nvPr/>
        </p:nvSpPr>
        <p:spPr>
          <a:xfrm>
            <a:off x="7748054" y="4778915"/>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(23)</a:t>
            </a:r>
          </a:p>
        </p:txBody>
      </p:sp>
      <p:sp>
        <p:nvSpPr>
          <p:cNvPr id="34" name="Rectangle 33"/>
          <p:cNvSpPr/>
          <p:nvPr/>
        </p:nvSpPr>
        <p:spPr>
          <a:xfrm>
            <a:off x="476250" y="5486400"/>
            <a:ext cx="8286750" cy="369332"/>
          </a:xfrm>
          <a:prstGeom prst="rect">
            <a:avLst/>
          </a:prstGeom>
        </p:spPr>
        <p:txBody>
          <a:bodyPr wrap="square">
            <a:spAutoFit/>
          </a:bodyPr>
          <a:lstStyle/>
          <a:p>
            <a:pPr>
              <a:buNone/>
            </a:pPr>
            <a:r>
              <a:rPr lang="en-US" dirty="0">
                <a:latin typeface="+mn-lt"/>
              </a:rPr>
              <a:t>or</a:t>
            </a:r>
          </a:p>
        </p:txBody>
      </p:sp>
      <mc:AlternateContent xmlns:mc="http://schemas.openxmlformats.org/markup-compatibility/2006" xmlns:a14="http://schemas.microsoft.com/office/drawing/2010/main">
        <mc:Choice Requires="a14">
          <p:sp>
            <p:nvSpPr>
              <p:cNvPr id="35" name="TextBox 34"/>
              <p:cNvSpPr txBox="1"/>
              <p:nvPr/>
            </p:nvSpPr>
            <p:spPr>
              <a:xfrm>
                <a:off x="2891455" y="5638800"/>
                <a:ext cx="2513317" cy="882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𝐾</m:t>
                      </m:r>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𝑎𝑤</m:t>
                                  </m:r>
                                </m:num>
                                <m:den>
                                  <m:r>
                                    <a:rPr lang="en-US" b="0" i="1" smtClean="0">
                                      <a:latin typeface="Cambria Math"/>
                                      <a:ea typeface="Cambria Math"/>
                                    </a:rPr>
                                    <m:t>𝛽</m:t>
                                  </m:r>
                                  <m:r>
                                    <a:rPr lang="en-US" b="0" i="1" smtClean="0">
                                      <a:latin typeface="Cambria Math"/>
                                      <a:ea typeface="Cambria Math"/>
                                    </a:rPr>
                                    <m:t>𝑟</m:t>
                                  </m:r>
                                </m:den>
                              </m:f>
                            </m:e>
                          </m:d>
                        </m:e>
                        <m:sup>
                          <m:f>
                            <m:fPr>
                              <m:ctrlPr>
                                <a:rPr lang="en-US" b="0" i="1" smtClean="0">
                                  <a:latin typeface="Cambria Math" panose="02040503050406030204" pitchFamily="18" charset="0"/>
                                </a:rPr>
                              </m:ctrlPr>
                            </m:fPr>
                            <m:num>
                              <m:r>
                                <a:rPr lang="en-US" b="0" i="1" smtClean="0">
                                  <a:latin typeface="Cambria Math"/>
                                  <a:ea typeface="Cambria Math"/>
                                </a:rPr>
                                <m:t>𝛽</m:t>
                              </m:r>
                            </m:num>
                            <m:den>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den>
                          </m:f>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0</m:t>
                                      </m:r>
                                    </m:sub>
                                  </m:sSub>
                                </m:num>
                                <m:den>
                                  <m:r>
                                    <a:rPr lang="en-US" b="0" i="1" smtClean="0">
                                      <a:latin typeface="Cambria Math"/>
                                    </a:rPr>
                                    <m:t>𝐴</m:t>
                                  </m:r>
                                </m:den>
                              </m:f>
                            </m:e>
                          </m:d>
                        </m:e>
                        <m:sup>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den>
                          </m:f>
                        </m:sup>
                      </m:sSup>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2891455" y="5638800"/>
                <a:ext cx="2513317" cy="882742"/>
              </a:xfrm>
              <a:prstGeom prst="rect">
                <a:avLst/>
              </a:prstGeom>
              <a:blipFill rotWithShape="1">
                <a:blip r:embed="rId9"/>
                <a:stretch>
                  <a:fillRect/>
                </a:stretch>
              </a:blipFill>
            </p:spPr>
            <p:txBody>
              <a:bodyPr/>
              <a:lstStyle/>
              <a:p>
                <a:r>
                  <a:rPr lang="en-US">
                    <a:noFill/>
                  </a:rPr>
                  <a:t> </a:t>
                </a:r>
              </a:p>
            </p:txBody>
          </p:sp>
        </mc:Fallback>
      </mc:AlternateContent>
      <p:sp>
        <p:nvSpPr>
          <p:cNvPr id="36" name="TextBox 35"/>
          <p:cNvSpPr txBox="1"/>
          <p:nvPr/>
        </p:nvSpPr>
        <p:spPr>
          <a:xfrm>
            <a:off x="7711375" y="5895505"/>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(24)</a:t>
            </a:r>
          </a:p>
        </p:txBody>
      </p:sp>
    </p:spTree>
    <p:extLst>
      <p:ext uri="{BB962C8B-B14F-4D97-AF65-F5344CB8AC3E}">
        <p14:creationId xmlns:p14="http://schemas.microsoft.com/office/powerpoint/2010/main" val="129552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57200" y="695309"/>
            <a:ext cx="73751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None/>
            </a:pPr>
            <a:r>
              <a:rPr lang="en-US" dirty="0">
                <a:latin typeface="+mj-lt"/>
              </a:rPr>
              <a:t>(24) is the factor demand for capital. To determine the cost-minimizing quantity of labor, we simply substitute equation (24) into equation (21):</a:t>
            </a:r>
            <a:endParaRPr lang="en-US" sz="900" dirty="0">
              <a:latin typeface="+mj-lt"/>
              <a:cs typeface="Arial" pitchFamily="34" charset="0"/>
            </a:endParaRPr>
          </a:p>
        </p:txBody>
      </p:sp>
      <p:sp>
        <p:nvSpPr>
          <p:cNvPr id="26" name="TextBox 25"/>
          <p:cNvSpPr txBox="1"/>
          <p:nvPr/>
        </p:nvSpPr>
        <p:spPr>
          <a:xfrm>
            <a:off x="7748054" y="1667899"/>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(25)</a:t>
            </a:r>
          </a:p>
        </p:txBody>
      </p:sp>
      <mc:AlternateContent xmlns:mc="http://schemas.openxmlformats.org/markup-compatibility/2006" xmlns:a14="http://schemas.microsoft.com/office/drawing/2010/main">
        <mc:Choice Requires="a14">
          <p:sp>
            <p:nvSpPr>
              <p:cNvPr id="35" name="TextBox 34"/>
              <p:cNvSpPr txBox="1"/>
              <p:nvPr/>
            </p:nvSpPr>
            <p:spPr>
              <a:xfrm>
                <a:off x="2145787" y="1436649"/>
                <a:ext cx="3998018" cy="961930"/>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a:ea typeface="Cambria Math"/>
                                </a:rPr>
                                <m:t>𝛽</m:t>
                              </m:r>
                              <m:r>
                                <a:rPr lang="en-US" b="0" i="1" smtClean="0">
                                  <a:latin typeface="Cambria Math"/>
                                  <a:ea typeface="Cambria Math"/>
                                </a:rPr>
                                <m:t>𝑟</m:t>
                              </m:r>
                            </m:num>
                            <m:den>
                              <m:r>
                                <a:rPr lang="en-US" b="0" i="1" smtClean="0">
                                  <a:latin typeface="Cambria Math"/>
                                  <a:ea typeface="Cambria Math"/>
                                </a:rPr>
                                <m:t>𝛼</m:t>
                              </m:r>
                              <m:r>
                                <a:rPr lang="en-US" b="0" i="1" smtClean="0">
                                  <a:latin typeface="Cambria Math"/>
                                  <a:ea typeface="Cambria Math"/>
                                </a:rPr>
                                <m:t>𝑤</m:t>
                              </m:r>
                            </m:den>
                          </m:f>
                          <m:r>
                            <a:rPr lang="en-US" b="0" i="1" smtClean="0">
                              <a:latin typeface="Cambria Math"/>
                            </a:rPr>
                            <m:t>𝐾</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ea typeface="Cambria Math"/>
                                </a:rPr>
                                <m:t>𝛽</m:t>
                              </m:r>
                              <m:r>
                                <a:rPr lang="en-US" b="0" i="1" smtClean="0">
                                  <a:latin typeface="Cambria Math"/>
                                  <a:ea typeface="Cambria Math"/>
                                </a:rPr>
                                <m:t>𝑟</m:t>
                              </m:r>
                            </m:num>
                            <m:den>
                              <m:r>
                                <a:rPr lang="en-US" b="0" i="1" smtClean="0">
                                  <a:latin typeface="Cambria Math"/>
                                  <a:ea typeface="Cambria Math"/>
                                </a:rPr>
                                <m:t>𝛼</m:t>
                              </m:r>
                              <m:r>
                                <a:rPr lang="en-US" b="0" i="1" smtClean="0">
                                  <a:latin typeface="Cambria Math"/>
                                  <a:ea typeface="Cambria Math"/>
                                </a:rPr>
                                <m:t>𝑤</m:t>
                              </m:r>
                            </m:den>
                          </m:f>
                          <m:d>
                            <m:dPr>
                              <m:begChr m:val="["/>
                              <m:endChr m:val="]"/>
                              <m:ctrlPr>
                                <a:rPr lang="en-US" b="0" i="1" smtClean="0">
                                  <a:latin typeface="Cambria Math" panose="02040503050406030204" pitchFamily="18" charset="0"/>
                                </a:rPr>
                              </m:ctrlPr>
                            </m:dPr>
                            <m:e>
                              <m:sSup>
                                <m:sSupPr>
                                  <m:ctrlPr>
                                    <a:rPr lang="en-US" i="1" smtClean="0">
                                      <a:latin typeface="Cambria Math" panose="02040503050406030204" pitchFamily="18" charset="0"/>
                                      <a:ea typeface="Cambria Math"/>
                                    </a:rPr>
                                  </m:ctrlPr>
                                </m:sSupPr>
                                <m:e>
                                  <m:d>
                                    <m:dPr>
                                      <m:ctrlPr>
                                        <a:rPr lang="en-US" i="1" smtClean="0">
                                          <a:latin typeface="Cambria Math" panose="02040503050406030204" pitchFamily="18" charset="0"/>
                                          <a:ea typeface="Cambria Math"/>
                                        </a:rPr>
                                      </m:ctrlPr>
                                    </m:dPr>
                                    <m:e>
                                      <m:f>
                                        <m:fPr>
                                          <m:ctrlPr>
                                            <a:rPr lang="en-US" i="1">
                                              <a:latin typeface="Cambria Math" panose="02040503050406030204" pitchFamily="18" charset="0"/>
                                            </a:rPr>
                                          </m:ctrlPr>
                                        </m:fPr>
                                        <m:num>
                                          <m:r>
                                            <a:rPr lang="en-US" i="1">
                                              <a:latin typeface="Cambria Math"/>
                                            </a:rPr>
                                            <m:t>𝑎𝑤</m:t>
                                          </m:r>
                                        </m:num>
                                        <m:den>
                                          <m:r>
                                            <a:rPr lang="en-US" i="1">
                                              <a:latin typeface="Cambria Math"/>
                                              <a:ea typeface="Cambria Math"/>
                                            </a:rPr>
                                            <m:t>𝛽</m:t>
                                          </m:r>
                                          <m:r>
                                            <a:rPr lang="en-US" i="1">
                                              <a:latin typeface="Cambria Math"/>
                                              <a:ea typeface="Cambria Math"/>
                                            </a:rPr>
                                            <m:t>𝑟</m:t>
                                          </m:r>
                                        </m:den>
                                      </m:f>
                                    </m:e>
                                  </m:d>
                                </m:e>
                                <m:sup>
                                  <m:f>
                                    <m:fPr>
                                      <m:ctrlPr>
                                        <a:rPr lang="en-US" i="1">
                                          <a:latin typeface="Cambria Math" panose="02040503050406030204" pitchFamily="18" charset="0"/>
                                        </a:rPr>
                                      </m:ctrlPr>
                                    </m:fPr>
                                    <m:num>
                                      <m:r>
                                        <a:rPr lang="en-US" i="1">
                                          <a:latin typeface="Cambria Math"/>
                                          <a:ea typeface="Cambria Math"/>
                                        </a:rPr>
                                        <m:t>𝛽</m:t>
                                      </m:r>
                                    </m:num>
                                    <m:den>
                                      <m:r>
                                        <a:rPr lang="en-US" i="1">
                                          <a:latin typeface="Cambria Math"/>
                                          <a:ea typeface="Cambria Math"/>
                                        </a:rPr>
                                        <m:t>𝛼</m:t>
                                      </m:r>
                                      <m:r>
                                        <a:rPr lang="en-US" i="1">
                                          <a:latin typeface="Cambria Math"/>
                                          <a:ea typeface="Cambria Math"/>
                                        </a:rPr>
                                        <m:t>+</m:t>
                                      </m:r>
                                      <m:r>
                                        <a:rPr lang="en-US" i="1">
                                          <a:latin typeface="Cambria Math"/>
                                          <a:ea typeface="Cambria Math"/>
                                        </a:rPr>
                                        <m:t>𝛽</m:t>
                                      </m:r>
                                    </m:den>
                                  </m:f>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𝑞</m:t>
                                              </m:r>
                                            </m:e>
                                            <m:sub>
                                              <m:r>
                                                <a:rPr lang="en-US" i="1">
                                                  <a:latin typeface="Cambria Math"/>
                                                </a:rPr>
                                                <m:t>0</m:t>
                                              </m:r>
                                            </m:sub>
                                          </m:sSub>
                                        </m:num>
                                        <m:den>
                                          <m:r>
                                            <a:rPr lang="en-US" i="1">
                                              <a:latin typeface="Cambria Math"/>
                                            </a:rPr>
                                            <m:t>𝐴</m:t>
                                          </m:r>
                                        </m:den>
                                      </m:f>
                                    </m:e>
                                  </m:d>
                                </m:e>
                                <m:sup>
                                  <m:f>
                                    <m:fPr>
                                      <m:ctrlPr>
                                        <a:rPr lang="en-US" i="1">
                                          <a:latin typeface="Cambria Math" panose="02040503050406030204" pitchFamily="18" charset="0"/>
                                        </a:rPr>
                                      </m:ctrlPr>
                                    </m:fPr>
                                    <m:num>
                                      <m:r>
                                        <a:rPr lang="en-US" i="1">
                                          <a:latin typeface="Cambria Math"/>
                                        </a:rPr>
                                        <m:t>1</m:t>
                                      </m:r>
                                    </m:num>
                                    <m:den>
                                      <m:r>
                                        <a:rPr lang="en-US" i="1">
                                          <a:latin typeface="Cambria Math"/>
                                          <a:ea typeface="Cambria Math"/>
                                        </a:rPr>
                                        <m:t>𝛼</m:t>
                                      </m:r>
                                      <m:r>
                                        <a:rPr lang="en-US" i="1">
                                          <a:latin typeface="Cambria Math"/>
                                          <a:ea typeface="Cambria Math"/>
                                        </a:rPr>
                                        <m:t>+</m:t>
                                      </m:r>
                                      <m:r>
                                        <a:rPr lang="en-US" i="1">
                                          <a:latin typeface="Cambria Math"/>
                                          <a:ea typeface="Cambria Math"/>
                                        </a:rPr>
                                        <m:t>𝛽</m:t>
                                      </m:r>
                                    </m:den>
                                  </m:f>
                                </m:sup>
                              </m:sSup>
                            </m:e>
                          </m:d>
                        </m:e>
                        <m:sup/>
                      </m:sSup>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2145787" y="1436649"/>
                <a:ext cx="3998018" cy="961930"/>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903687" y="2362200"/>
                <a:ext cx="2482218" cy="84523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𝛽</m:t>
                                  </m:r>
                                  <m:r>
                                    <a:rPr lang="en-US" i="1">
                                      <a:latin typeface="Cambria Math"/>
                                      <a:ea typeface="Cambria Math"/>
                                    </a:rPr>
                                    <m:t>𝑟</m:t>
                                  </m:r>
                                </m:num>
                                <m:den>
                                  <m:r>
                                    <a:rPr lang="en-US" i="1">
                                      <a:latin typeface="Cambria Math"/>
                                      <a:ea typeface="Cambria Math"/>
                                    </a:rPr>
                                    <m:t>𝛼</m:t>
                                  </m:r>
                                  <m:r>
                                    <a:rPr lang="en-US" i="1">
                                      <a:latin typeface="Cambria Math"/>
                                      <a:ea typeface="Cambria Math"/>
                                    </a:rPr>
                                    <m:t>𝑤</m:t>
                                  </m:r>
                                </m:den>
                              </m:f>
                            </m:e>
                          </m:d>
                        </m:e>
                        <m:sup>
                          <m:f>
                            <m:fPr>
                              <m:ctrlPr>
                                <a:rPr lang="en-US" i="1">
                                  <a:latin typeface="Cambria Math" panose="02040503050406030204" pitchFamily="18" charset="0"/>
                                </a:rPr>
                              </m:ctrlPr>
                            </m:fPr>
                            <m:num>
                              <m:r>
                                <a:rPr lang="en-US" i="1">
                                  <a:latin typeface="Cambria Math"/>
                                  <a:ea typeface="Cambria Math"/>
                                </a:rPr>
                                <m:t>𝛼</m:t>
                              </m:r>
                            </m:num>
                            <m:den>
                              <m:r>
                                <a:rPr lang="en-US" i="1">
                                  <a:latin typeface="Cambria Math"/>
                                  <a:ea typeface="Cambria Math"/>
                                </a:rPr>
                                <m:t>𝛼</m:t>
                              </m:r>
                              <m:r>
                                <a:rPr lang="en-US" i="1">
                                  <a:latin typeface="Cambria Math"/>
                                  <a:ea typeface="Cambria Math"/>
                                </a:rPr>
                                <m:t>+</m:t>
                              </m:r>
                              <m:r>
                                <a:rPr lang="en-US" i="1">
                                  <a:latin typeface="Cambria Math"/>
                                  <a:ea typeface="Cambria Math"/>
                                </a:rPr>
                                <m:t>𝛽</m:t>
                              </m:r>
                            </m:den>
                          </m:f>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𝑞</m:t>
                                      </m:r>
                                    </m:e>
                                    <m:sub>
                                      <m:r>
                                        <a:rPr lang="en-US" i="1">
                                          <a:latin typeface="Cambria Math"/>
                                        </a:rPr>
                                        <m:t>0</m:t>
                                      </m:r>
                                    </m:sub>
                                  </m:sSub>
                                </m:num>
                                <m:den>
                                  <m:r>
                                    <a:rPr lang="en-US" i="1">
                                      <a:latin typeface="Cambria Math"/>
                                    </a:rPr>
                                    <m:t>𝐴</m:t>
                                  </m:r>
                                </m:den>
                              </m:f>
                            </m:e>
                          </m:d>
                        </m:e>
                        <m:sup>
                          <m:f>
                            <m:fPr>
                              <m:ctrlPr>
                                <a:rPr lang="en-US" i="1">
                                  <a:latin typeface="Cambria Math" panose="02040503050406030204" pitchFamily="18" charset="0"/>
                                </a:rPr>
                              </m:ctrlPr>
                            </m:fPr>
                            <m:num>
                              <m:r>
                                <a:rPr lang="en-US" i="1">
                                  <a:latin typeface="Cambria Math"/>
                                </a:rPr>
                                <m:t>1</m:t>
                              </m:r>
                            </m:num>
                            <m:den>
                              <m:r>
                                <a:rPr lang="en-US" i="1">
                                  <a:latin typeface="Cambria Math"/>
                                  <a:ea typeface="Cambria Math"/>
                                </a:rPr>
                                <m:t>𝛼</m:t>
                              </m:r>
                              <m:r>
                                <a:rPr lang="en-US" i="1">
                                  <a:latin typeface="Cambria Math"/>
                                  <a:ea typeface="Cambria Math"/>
                                </a:rPr>
                                <m:t>+</m:t>
                              </m:r>
                              <m:r>
                                <a:rPr lang="en-US" i="1">
                                  <a:latin typeface="Cambria Math"/>
                                  <a:ea typeface="Cambria Math"/>
                                </a:rPr>
                                <m:t>𝛽</m:t>
                              </m:r>
                            </m:den>
                          </m:f>
                        </m:sup>
                      </m:sSup>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03687" y="2362200"/>
                <a:ext cx="2482218" cy="845231"/>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224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25" name="Rectangle 52"/>
          <p:cNvSpPr>
            <a:spLocks noGrp="1" noChangeArrowheads="1"/>
          </p:cNvSpPr>
          <p:nvPr>
            <p:ph type="body" idx="1"/>
          </p:nvPr>
        </p:nvSpPr>
        <p:spPr>
          <a:xfrm>
            <a:off x="1219200" y="516114"/>
            <a:ext cx="5867400" cy="511175"/>
          </a:xfrm>
        </p:spPr>
        <p:txBody>
          <a:bodyPr/>
          <a:lstStyle/>
          <a:p>
            <a:pPr eaLnBrk="1" hangingPunct="1">
              <a:buFontTx/>
              <a:buNone/>
            </a:pPr>
            <a:r>
              <a:rPr lang="en-US" sz="2000" dirty="0"/>
              <a:t>Cost Minimization with Varying Output Levels</a:t>
            </a:r>
          </a:p>
        </p:txBody>
      </p:sp>
      <p:sp>
        <p:nvSpPr>
          <p:cNvPr id="27" name="Text Box 53"/>
          <p:cNvSpPr txBox="1">
            <a:spLocks noChangeArrowheads="1"/>
          </p:cNvSpPr>
          <p:nvPr/>
        </p:nvSpPr>
        <p:spPr bwMode="auto">
          <a:xfrm>
            <a:off x="572911" y="1371600"/>
            <a:ext cx="7896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chemeClr val="bg2"/>
                </a:solidFill>
                <a:latin typeface="Arial" charset="0"/>
              </a:rPr>
              <a:t>●</a:t>
            </a:r>
            <a:r>
              <a:rPr lang="en-US" b="1" dirty="0">
                <a:solidFill>
                  <a:srgbClr val="382344"/>
                </a:solidFill>
                <a:latin typeface="Arial" charset="0"/>
              </a:rPr>
              <a:t>	Expansion path    </a:t>
            </a:r>
            <a:r>
              <a:rPr lang="en-US" dirty="0">
                <a:solidFill>
                  <a:srgbClr val="382344"/>
                </a:solidFill>
                <a:latin typeface="Arial" charset="0"/>
              </a:rPr>
              <a:t>Curve passing through points of tangency between a firm’s </a:t>
            </a:r>
            <a:r>
              <a:rPr lang="en-US" dirty="0" err="1">
                <a:solidFill>
                  <a:srgbClr val="382344"/>
                </a:solidFill>
                <a:latin typeface="Arial" charset="0"/>
              </a:rPr>
              <a:t>isocost</a:t>
            </a:r>
            <a:r>
              <a:rPr lang="en-US" dirty="0">
                <a:solidFill>
                  <a:srgbClr val="382344"/>
                </a:solidFill>
                <a:latin typeface="Arial" charset="0"/>
              </a:rPr>
              <a:t> lines and its isoquants.</a:t>
            </a:r>
            <a:endParaRPr lang="en-US" dirty="0">
              <a:latin typeface="Arial" charset="0"/>
            </a:endParaRPr>
          </a:p>
        </p:txBody>
      </p:sp>
      <p:sp>
        <p:nvSpPr>
          <p:cNvPr id="28" name="Rectangle 6"/>
          <p:cNvSpPr txBox="1">
            <a:spLocks noChangeArrowheads="1"/>
          </p:cNvSpPr>
          <p:nvPr/>
        </p:nvSpPr>
        <p:spPr bwMode="auto">
          <a:xfrm>
            <a:off x="457200" y="2917825"/>
            <a:ext cx="7391400" cy="511175"/>
          </a:xfrm>
          <a:prstGeom prst="rect">
            <a:avLst/>
          </a:prstGeom>
          <a:noFill/>
          <a:ln w="9525">
            <a:noFill/>
            <a:miter lim="800000"/>
            <a:headEnd/>
            <a:tailEnd/>
          </a:ln>
        </p:spPr>
        <p:txBody>
          <a:bodyPr/>
          <a:lstStyle>
            <a:lvl1pPr marL="342900" indent="-342900"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sz="2000">
                <a:solidFill>
                  <a:srgbClr val="53BE95"/>
                </a:solidFill>
                <a:latin typeface="Arial" charset="0"/>
              </a:rPr>
              <a:t>The Expansion Path and Long-Run Costs</a:t>
            </a:r>
          </a:p>
        </p:txBody>
      </p:sp>
      <p:sp>
        <p:nvSpPr>
          <p:cNvPr id="29" name="Rectangle 65"/>
          <p:cNvSpPr>
            <a:spLocks noChangeArrowheads="1"/>
          </p:cNvSpPr>
          <p:nvPr/>
        </p:nvSpPr>
        <p:spPr bwMode="auto">
          <a:xfrm>
            <a:off x="1143000" y="3429000"/>
            <a:ext cx="7315200" cy="2471738"/>
          </a:xfrm>
          <a:prstGeom prst="rect">
            <a:avLst/>
          </a:prstGeom>
          <a:noFill/>
          <a:ln w="9525">
            <a:noFill/>
            <a:miter lim="800000"/>
            <a:headEnd/>
            <a:tailEnd/>
          </a:ln>
        </p:spPr>
        <p:txBody>
          <a:bodyPr>
            <a:spAutoFit/>
          </a:bodyPr>
          <a:lstStyle/>
          <a:p>
            <a:r>
              <a:rPr lang="en-US">
                <a:latin typeface="Arial" charset="0"/>
                <a:cs typeface="Arial" charset="0"/>
              </a:rPr>
              <a:t>To move from the expansion path to the cost curve, we follow three steps:</a:t>
            </a:r>
          </a:p>
          <a:p>
            <a:endParaRPr lang="en-US" sz="1000">
              <a:latin typeface="Arial" charset="0"/>
              <a:cs typeface="Arial" charset="0"/>
            </a:endParaRPr>
          </a:p>
          <a:p>
            <a:pPr marL="800100" lvl="1" indent="-342900">
              <a:buFont typeface="Arial" charset="0"/>
              <a:buAutoNum type="arabicPeriod"/>
            </a:pPr>
            <a:r>
              <a:rPr lang="en-US" b="1">
                <a:latin typeface="Arial" charset="0"/>
                <a:cs typeface="Arial" charset="0"/>
              </a:rPr>
              <a:t> </a:t>
            </a:r>
            <a:r>
              <a:rPr lang="en-US">
                <a:latin typeface="Arial" charset="0"/>
                <a:cs typeface="Arial" charset="0"/>
              </a:rPr>
              <a:t>Choose an output level represented by an isoquant. Then find</a:t>
            </a:r>
            <a:br>
              <a:rPr lang="en-US">
                <a:latin typeface="Arial" charset="0"/>
                <a:cs typeface="Arial" charset="0"/>
              </a:rPr>
            </a:br>
            <a:r>
              <a:rPr lang="en-US">
                <a:latin typeface="Arial" charset="0"/>
                <a:cs typeface="Arial" charset="0"/>
              </a:rPr>
              <a:t> the point of tangency of that isoquant with an isocost line.</a:t>
            </a:r>
          </a:p>
          <a:p>
            <a:pPr marL="800100" lvl="1" indent="-342900">
              <a:buFont typeface="Arial" charset="0"/>
              <a:buAutoNum type="arabicPeriod"/>
            </a:pPr>
            <a:endParaRPr lang="en-US" sz="1000">
              <a:latin typeface="Arial" charset="0"/>
              <a:cs typeface="Arial" charset="0"/>
            </a:endParaRPr>
          </a:p>
          <a:p>
            <a:pPr marL="800100" lvl="1" indent="-342900">
              <a:buFont typeface="Arial" charset="0"/>
              <a:buAutoNum type="arabicPeriod"/>
            </a:pPr>
            <a:r>
              <a:rPr lang="en-US" b="1">
                <a:latin typeface="Arial" charset="0"/>
                <a:cs typeface="Arial" charset="0"/>
              </a:rPr>
              <a:t> </a:t>
            </a:r>
            <a:r>
              <a:rPr lang="en-US">
                <a:latin typeface="Arial" charset="0"/>
                <a:cs typeface="Arial" charset="0"/>
              </a:rPr>
              <a:t>From the chosen isocost line determine the minimum cost of</a:t>
            </a:r>
            <a:br>
              <a:rPr lang="en-US">
                <a:latin typeface="Arial" charset="0"/>
                <a:cs typeface="Arial" charset="0"/>
              </a:rPr>
            </a:br>
            <a:r>
              <a:rPr lang="en-US">
                <a:latin typeface="Arial" charset="0"/>
                <a:cs typeface="Arial" charset="0"/>
              </a:rPr>
              <a:t> producing the output level that has been selected.</a:t>
            </a:r>
          </a:p>
          <a:p>
            <a:pPr marL="800100" lvl="1" indent="-342900">
              <a:buFont typeface="Arial" charset="0"/>
              <a:buAutoNum type="arabicPeriod"/>
            </a:pPr>
            <a:endParaRPr lang="en-US" sz="1000">
              <a:latin typeface="Arial" charset="0"/>
              <a:cs typeface="Arial" charset="0"/>
            </a:endParaRPr>
          </a:p>
          <a:p>
            <a:pPr marL="800100" lvl="1" indent="-342900">
              <a:buFont typeface="Arial" charset="0"/>
              <a:buAutoNum type="arabicPeriod"/>
            </a:pPr>
            <a:r>
              <a:rPr lang="en-US" b="1">
                <a:latin typeface="Arial" charset="0"/>
                <a:cs typeface="Arial" charset="0"/>
              </a:rPr>
              <a:t> </a:t>
            </a:r>
            <a:r>
              <a:rPr lang="en-US">
                <a:latin typeface="Arial" charset="0"/>
                <a:cs typeface="Arial" charset="0"/>
              </a:rPr>
              <a:t>Graph the output-cost combination.</a:t>
            </a:r>
          </a:p>
        </p:txBody>
      </p:sp>
    </p:spTree>
    <p:extLst>
      <p:ext uri="{BB962C8B-B14F-4D97-AF65-F5344CB8AC3E}">
        <p14:creationId xmlns:p14="http://schemas.microsoft.com/office/powerpoint/2010/main" val="1038050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wipe(left)">
                                      <p:cBhvr>
                                        <p:cTn id="12" dur="500"/>
                                        <p:tgtEl>
                                          <p:spTgt spid="28">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9">
                                            <p:txEl>
                                              <p:pRg st="0" end="0"/>
                                            </p:txEl>
                                          </p:spTgt>
                                        </p:tgtEl>
                                        <p:attrNameLst>
                                          <p:attrName>style.visibility</p:attrName>
                                        </p:attrNameLst>
                                      </p:cBhvr>
                                      <p:to>
                                        <p:strVal val="visible"/>
                                      </p:to>
                                    </p:set>
                                    <p:animEffect transition="in" filter="wipe(left)">
                                      <p:cBhvr>
                                        <p:cTn id="16" dur="500"/>
                                        <p:tgtEl>
                                          <p:spTgt spid="29">
                                            <p:txEl>
                                              <p:pRg st="0" end="0"/>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xEl>
                                              <p:pRg st="2" end="2"/>
                                            </p:txEl>
                                          </p:spTgt>
                                        </p:tgtEl>
                                        <p:attrNameLst>
                                          <p:attrName>style.visibility</p:attrName>
                                        </p:attrNameLst>
                                      </p:cBhvr>
                                      <p:to>
                                        <p:strVal val="visible"/>
                                      </p:to>
                                    </p:set>
                                    <p:animEffect transition="in" filter="wipe(left)">
                                      <p:cBhvr>
                                        <p:cTn id="20" dur="500"/>
                                        <p:tgtEl>
                                          <p:spTgt spid="29">
                                            <p:txEl>
                                              <p:pRg st="2" end="2"/>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9">
                                            <p:txEl>
                                              <p:pRg st="4" end="4"/>
                                            </p:txEl>
                                          </p:spTgt>
                                        </p:tgtEl>
                                        <p:attrNameLst>
                                          <p:attrName>style.visibility</p:attrName>
                                        </p:attrNameLst>
                                      </p:cBhvr>
                                      <p:to>
                                        <p:strVal val="visible"/>
                                      </p:to>
                                    </p:set>
                                    <p:animEffect transition="in" filter="wipe(left)">
                                      <p:cBhvr>
                                        <p:cTn id="24" dur="500"/>
                                        <p:tgtEl>
                                          <p:spTgt spid="29">
                                            <p:txEl>
                                              <p:pRg st="4" end="4"/>
                                            </p:txEl>
                                          </p:spTgt>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9">
                                            <p:txEl>
                                              <p:pRg st="6" end="6"/>
                                            </p:txEl>
                                          </p:spTgt>
                                        </p:tgtEl>
                                        <p:attrNameLst>
                                          <p:attrName>style.visibility</p:attrName>
                                        </p:attrNameLst>
                                      </p:cBhvr>
                                      <p:to>
                                        <p:strVal val="visible"/>
                                      </p:to>
                                    </p:set>
                                    <p:animEffect transition="in" filter="wipe(left)">
                                      <p:cBhvr>
                                        <p:cTn id="28"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2" descr="fig7.06_16.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47" descr="fig7.06_1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2"/>
          <p:cNvSpPr>
            <a:spLocks noGrp="1" noChangeArrowheads="1"/>
          </p:cNvSpPr>
          <p:nvPr>
            <p:ph type="body" idx="1"/>
          </p:nvPr>
        </p:nvSpPr>
        <p:spPr>
          <a:xfrm>
            <a:off x="914400" y="533400"/>
            <a:ext cx="5867400" cy="511175"/>
          </a:xfrm>
        </p:spPr>
        <p:txBody>
          <a:bodyPr/>
          <a:lstStyle/>
          <a:p>
            <a:pPr eaLnBrk="1" hangingPunct="1">
              <a:buFontTx/>
              <a:buNone/>
            </a:pPr>
            <a:r>
              <a:rPr lang="en-US" sz="2000" dirty="0"/>
              <a:t>Cost Minimization with Varying Output Levels</a:t>
            </a:r>
          </a:p>
        </p:txBody>
      </p:sp>
      <p:sp>
        <p:nvSpPr>
          <p:cNvPr id="19" name="Rectangle 5"/>
          <p:cNvSpPr>
            <a:spLocks noChangeArrowheads="1"/>
          </p:cNvSpPr>
          <p:nvPr/>
        </p:nvSpPr>
        <p:spPr bwMode="auto">
          <a:xfrm>
            <a:off x="685800" y="1685925"/>
            <a:ext cx="2514600" cy="523875"/>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spcBef>
                <a:spcPct val="20000"/>
              </a:spcBef>
            </a:pPr>
            <a:r>
              <a:rPr lang="en-US" sz="1200" b="1">
                <a:latin typeface="Arial" charset="0"/>
              </a:rPr>
              <a:t>A Firm’s Expansion Path and Long-Run Total Cost Curve</a:t>
            </a:r>
          </a:p>
        </p:txBody>
      </p:sp>
      <p:sp>
        <p:nvSpPr>
          <p:cNvPr id="20" name="Rectangle 4"/>
          <p:cNvSpPr>
            <a:spLocks noChangeArrowheads="1"/>
          </p:cNvSpPr>
          <p:nvPr/>
        </p:nvSpPr>
        <p:spPr bwMode="auto">
          <a:xfrm>
            <a:off x="666750" y="2286000"/>
            <a:ext cx="26098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400" dirty="0">
                <a:latin typeface="Arial" charset="0"/>
              </a:rPr>
              <a:t>In </a:t>
            </a:r>
            <a:r>
              <a:rPr lang="en-US" sz="1400" b="1" dirty="0">
                <a:latin typeface="Arial" charset="0"/>
              </a:rPr>
              <a:t>(a)</a:t>
            </a:r>
            <a:r>
              <a:rPr lang="en-US" sz="1400" dirty="0">
                <a:latin typeface="Arial" charset="0"/>
              </a:rPr>
              <a:t>, the expansion path (from the origin through points </a:t>
            </a:r>
            <a:r>
              <a:rPr lang="en-US" sz="1400" i="1" dirty="0">
                <a:latin typeface="Arial" charset="0"/>
              </a:rPr>
              <a:t>A</a:t>
            </a:r>
            <a:r>
              <a:rPr lang="en-US" sz="1400" dirty="0">
                <a:latin typeface="Arial" charset="0"/>
              </a:rPr>
              <a:t>, </a:t>
            </a:r>
            <a:r>
              <a:rPr lang="en-US" sz="1400" i="1" dirty="0">
                <a:latin typeface="Arial" charset="0"/>
              </a:rPr>
              <a:t>B</a:t>
            </a:r>
            <a:r>
              <a:rPr lang="en-US" sz="1400" dirty="0">
                <a:latin typeface="Arial" charset="0"/>
              </a:rPr>
              <a:t>, and </a:t>
            </a:r>
            <a:r>
              <a:rPr lang="en-US" sz="1400" i="1" dirty="0">
                <a:latin typeface="Arial" charset="0"/>
              </a:rPr>
              <a:t>C</a:t>
            </a:r>
            <a:r>
              <a:rPr lang="en-US" sz="1400" dirty="0">
                <a:latin typeface="Arial" charset="0"/>
              </a:rPr>
              <a:t>) illustrates the lowest-cost combinations of labor and capital that can be used to produce each level of output in the long run— i.e., when both inputs to production can be varied.</a:t>
            </a:r>
          </a:p>
          <a:p>
            <a:pPr>
              <a:spcBef>
                <a:spcPct val="20000"/>
              </a:spcBef>
            </a:pPr>
            <a:r>
              <a:rPr lang="en-US" sz="1400" dirty="0">
                <a:latin typeface="Arial" charset="0"/>
              </a:rPr>
              <a:t>In </a:t>
            </a:r>
            <a:r>
              <a:rPr lang="en-US" sz="1400" b="1" dirty="0">
                <a:latin typeface="Arial" charset="0"/>
              </a:rPr>
              <a:t>(b)</a:t>
            </a:r>
            <a:r>
              <a:rPr lang="en-US" sz="1400" dirty="0">
                <a:latin typeface="Arial" charset="0"/>
              </a:rPr>
              <a:t>, the corresponding long-run total cost curve (from the origin through points </a:t>
            </a:r>
            <a:r>
              <a:rPr lang="en-US" sz="1400" i="1" dirty="0">
                <a:latin typeface="Arial" charset="0"/>
              </a:rPr>
              <a:t>D</a:t>
            </a:r>
            <a:r>
              <a:rPr lang="en-US" sz="1400" dirty="0">
                <a:latin typeface="Arial" charset="0"/>
              </a:rPr>
              <a:t>, </a:t>
            </a:r>
            <a:r>
              <a:rPr lang="en-US" sz="1400" i="1" dirty="0">
                <a:latin typeface="Arial" charset="0"/>
              </a:rPr>
              <a:t>E</a:t>
            </a:r>
            <a:r>
              <a:rPr lang="en-US" sz="1400" dirty="0">
                <a:latin typeface="Arial" charset="0"/>
              </a:rPr>
              <a:t>, and </a:t>
            </a:r>
            <a:r>
              <a:rPr lang="en-US" sz="1400" i="1" dirty="0">
                <a:latin typeface="Arial" charset="0"/>
              </a:rPr>
              <a:t>F</a:t>
            </a:r>
            <a:r>
              <a:rPr lang="en-US" sz="1400" dirty="0">
                <a:latin typeface="Arial" charset="0"/>
              </a:rPr>
              <a:t>) measures the least cost of producing each level of output.</a:t>
            </a:r>
          </a:p>
        </p:txBody>
      </p:sp>
      <p:pic>
        <p:nvPicPr>
          <p:cNvPr id="27659" name="Picture 38" descr="fig7.06_0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39" descr="fig7.06_03.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40" descr="fig7.06_04.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41" descr="fig7.06_05.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42" descr="fig7.06_06.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43" descr="fig7.06_07.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44" descr="fig7.06_08.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6" name="Picture 45" descr="fig7.06_09.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7" name="Picture 46" descr="fig7.06_10.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8" name="Picture 48" descr="fig7.06_01.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9" name="Picture 49" descr="fig7.06_13.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50" descr="fig7.06_14.g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51" descr="fig7.06_15.gif"/>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53" descr="fig7.06_12.gi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371850" y="1409700"/>
            <a:ext cx="4171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16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wipe(left)">
                                      <p:cBhvr>
                                        <p:cTn id="15" dur="500"/>
                                        <p:tgtEl>
                                          <p:spTgt spid="20">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68"/>
                                        </p:tgtEl>
                                        <p:attrNameLst>
                                          <p:attrName>style.visibility</p:attrName>
                                        </p:attrNameLst>
                                      </p:cBhvr>
                                      <p:to>
                                        <p:strVal val="visible"/>
                                      </p:to>
                                    </p:set>
                                    <p:animEffect transition="in" filter="wipe(left)">
                                      <p:cBhvr>
                                        <p:cTn id="19" dur="500"/>
                                        <p:tgtEl>
                                          <p:spTgt spid="27668"/>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7659"/>
                                        </p:tgtEl>
                                        <p:attrNameLst>
                                          <p:attrName>style.visibility</p:attrName>
                                        </p:attrNameLst>
                                      </p:cBhvr>
                                      <p:to>
                                        <p:strVal val="visible"/>
                                      </p:to>
                                    </p:set>
                                    <p:animEffect transition="in" filter="wipe(left)">
                                      <p:cBhvr>
                                        <p:cTn id="23" dur="1000"/>
                                        <p:tgtEl>
                                          <p:spTgt spid="27659"/>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27660"/>
                                        </p:tgtEl>
                                        <p:attrNameLst>
                                          <p:attrName>style.visibility</p:attrName>
                                        </p:attrNameLst>
                                      </p:cBhvr>
                                      <p:to>
                                        <p:strVal val="visible"/>
                                      </p:to>
                                    </p:set>
                                    <p:animEffect transition="in" filter="wipe(left)">
                                      <p:cBhvr>
                                        <p:cTn id="27" dur="1000"/>
                                        <p:tgtEl>
                                          <p:spTgt spid="27660"/>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27661"/>
                                        </p:tgtEl>
                                        <p:attrNameLst>
                                          <p:attrName>style.visibility</p:attrName>
                                        </p:attrNameLst>
                                      </p:cBhvr>
                                      <p:to>
                                        <p:strVal val="visible"/>
                                      </p:to>
                                    </p:set>
                                    <p:animEffect transition="in" filter="wipe(left)">
                                      <p:cBhvr>
                                        <p:cTn id="31" dur="1000"/>
                                        <p:tgtEl>
                                          <p:spTgt spid="27661"/>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27662"/>
                                        </p:tgtEl>
                                        <p:attrNameLst>
                                          <p:attrName>style.visibility</p:attrName>
                                        </p:attrNameLst>
                                      </p:cBhvr>
                                      <p:to>
                                        <p:strVal val="visible"/>
                                      </p:to>
                                    </p:set>
                                    <p:animEffect transition="in" filter="wipe(left)">
                                      <p:cBhvr>
                                        <p:cTn id="35" dur="1000"/>
                                        <p:tgtEl>
                                          <p:spTgt spid="27662"/>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27663"/>
                                        </p:tgtEl>
                                        <p:attrNameLst>
                                          <p:attrName>style.visibility</p:attrName>
                                        </p:attrNameLst>
                                      </p:cBhvr>
                                      <p:to>
                                        <p:strVal val="visible"/>
                                      </p:to>
                                    </p:set>
                                    <p:animEffect transition="in" filter="wipe(left)">
                                      <p:cBhvr>
                                        <p:cTn id="39" dur="1000"/>
                                        <p:tgtEl>
                                          <p:spTgt spid="27663"/>
                                        </p:tgtEl>
                                      </p:cBhvr>
                                    </p:animEffect>
                                  </p:childTnLst>
                                </p:cTn>
                              </p:par>
                            </p:childTnLst>
                          </p:cTn>
                        </p:par>
                        <p:par>
                          <p:cTn id="40" fill="hold" nodeType="afterGroup">
                            <p:stCondLst>
                              <p:cond delay="7000"/>
                            </p:stCondLst>
                            <p:childTnLst>
                              <p:par>
                                <p:cTn id="41" presetID="22" presetClass="entr" presetSubtype="8" fill="hold" nodeType="afterEffect">
                                  <p:stCondLst>
                                    <p:cond delay="0"/>
                                  </p:stCondLst>
                                  <p:childTnLst>
                                    <p:set>
                                      <p:cBhvr>
                                        <p:cTn id="42" dur="1" fill="hold">
                                          <p:stCondLst>
                                            <p:cond delay="0"/>
                                          </p:stCondLst>
                                        </p:cTn>
                                        <p:tgtEl>
                                          <p:spTgt spid="27664"/>
                                        </p:tgtEl>
                                        <p:attrNameLst>
                                          <p:attrName>style.visibility</p:attrName>
                                        </p:attrNameLst>
                                      </p:cBhvr>
                                      <p:to>
                                        <p:strVal val="visible"/>
                                      </p:to>
                                    </p:set>
                                    <p:animEffect transition="in" filter="wipe(left)">
                                      <p:cBhvr>
                                        <p:cTn id="43" dur="1000"/>
                                        <p:tgtEl>
                                          <p:spTgt spid="27664"/>
                                        </p:tgtEl>
                                      </p:cBhvr>
                                    </p:animEffect>
                                  </p:childTnLst>
                                </p:cTn>
                              </p:par>
                            </p:childTnLst>
                          </p:cTn>
                        </p:par>
                        <p:par>
                          <p:cTn id="44" fill="hold" nodeType="afterGroup">
                            <p:stCondLst>
                              <p:cond delay="8000"/>
                            </p:stCondLst>
                            <p:childTnLst>
                              <p:par>
                                <p:cTn id="45" presetID="22" presetClass="entr" presetSubtype="8" fill="hold" nodeType="afterEffect">
                                  <p:stCondLst>
                                    <p:cond delay="0"/>
                                  </p:stCondLst>
                                  <p:childTnLst>
                                    <p:set>
                                      <p:cBhvr>
                                        <p:cTn id="46" dur="1" fill="hold">
                                          <p:stCondLst>
                                            <p:cond delay="0"/>
                                          </p:stCondLst>
                                        </p:cTn>
                                        <p:tgtEl>
                                          <p:spTgt spid="27665"/>
                                        </p:tgtEl>
                                        <p:attrNameLst>
                                          <p:attrName>style.visibility</p:attrName>
                                        </p:attrNameLst>
                                      </p:cBhvr>
                                      <p:to>
                                        <p:strVal val="visible"/>
                                      </p:to>
                                    </p:set>
                                    <p:animEffect transition="in" filter="wipe(left)">
                                      <p:cBhvr>
                                        <p:cTn id="47" dur="1000"/>
                                        <p:tgtEl>
                                          <p:spTgt spid="27665"/>
                                        </p:tgtEl>
                                      </p:cBhvr>
                                    </p:animEffect>
                                  </p:childTnLst>
                                </p:cTn>
                              </p:par>
                            </p:childTnLst>
                          </p:cTn>
                        </p:par>
                        <p:par>
                          <p:cTn id="48" fill="hold" nodeType="afterGroup">
                            <p:stCondLst>
                              <p:cond delay="9000"/>
                            </p:stCondLst>
                            <p:childTnLst>
                              <p:par>
                                <p:cTn id="49" presetID="22" presetClass="entr" presetSubtype="8" fill="hold" nodeType="afterEffect">
                                  <p:stCondLst>
                                    <p:cond delay="0"/>
                                  </p:stCondLst>
                                  <p:childTnLst>
                                    <p:set>
                                      <p:cBhvr>
                                        <p:cTn id="50" dur="1" fill="hold">
                                          <p:stCondLst>
                                            <p:cond delay="0"/>
                                          </p:stCondLst>
                                        </p:cTn>
                                        <p:tgtEl>
                                          <p:spTgt spid="27666"/>
                                        </p:tgtEl>
                                        <p:attrNameLst>
                                          <p:attrName>style.visibility</p:attrName>
                                        </p:attrNameLst>
                                      </p:cBhvr>
                                      <p:to>
                                        <p:strVal val="visible"/>
                                      </p:to>
                                    </p:set>
                                    <p:animEffect transition="in" filter="wipe(left)">
                                      <p:cBhvr>
                                        <p:cTn id="51" dur="1000"/>
                                        <p:tgtEl>
                                          <p:spTgt spid="27666"/>
                                        </p:tgtEl>
                                      </p:cBhvr>
                                    </p:animEffect>
                                  </p:childTnLst>
                                </p:cTn>
                              </p:par>
                            </p:childTnLst>
                          </p:cTn>
                        </p:par>
                        <p:par>
                          <p:cTn id="52" fill="hold" nodeType="afterGroup">
                            <p:stCondLst>
                              <p:cond delay="10000"/>
                            </p:stCondLst>
                            <p:childTnLst>
                              <p:par>
                                <p:cTn id="53" presetID="22" presetClass="entr" presetSubtype="8" fill="hold" nodeType="afterEffect">
                                  <p:stCondLst>
                                    <p:cond delay="0"/>
                                  </p:stCondLst>
                                  <p:childTnLst>
                                    <p:set>
                                      <p:cBhvr>
                                        <p:cTn id="54" dur="1" fill="hold">
                                          <p:stCondLst>
                                            <p:cond delay="0"/>
                                          </p:stCondLst>
                                        </p:cTn>
                                        <p:tgtEl>
                                          <p:spTgt spid="27667"/>
                                        </p:tgtEl>
                                        <p:attrNameLst>
                                          <p:attrName>style.visibility</p:attrName>
                                        </p:attrNameLst>
                                      </p:cBhvr>
                                      <p:to>
                                        <p:strVal val="visible"/>
                                      </p:to>
                                    </p:set>
                                    <p:animEffect transition="in" filter="wipe(left)">
                                      <p:cBhvr>
                                        <p:cTn id="55" dur="1000"/>
                                        <p:tgtEl>
                                          <p:spTgt spid="27667"/>
                                        </p:tgtEl>
                                      </p:cBhvr>
                                    </p:animEffect>
                                  </p:childTnLst>
                                </p:cTn>
                              </p:par>
                            </p:childTnLst>
                          </p:cTn>
                        </p:par>
                        <p:par>
                          <p:cTn id="56" fill="hold" nodeType="afterGroup">
                            <p:stCondLst>
                              <p:cond delay="11000"/>
                            </p:stCondLst>
                            <p:childTnLst>
                              <p:par>
                                <p:cTn id="57" presetID="22" presetClass="entr" presetSubtype="8" fill="hold" nodeType="afterEffect">
                                  <p:stCondLst>
                                    <p:cond delay="0"/>
                                  </p:stCondLst>
                                  <p:childTnLst>
                                    <p:set>
                                      <p:cBhvr>
                                        <p:cTn id="58" dur="1" fill="hold">
                                          <p:stCondLst>
                                            <p:cond delay="0"/>
                                          </p:stCondLst>
                                        </p:cTn>
                                        <p:tgtEl>
                                          <p:spTgt spid="27651"/>
                                        </p:tgtEl>
                                        <p:attrNameLst>
                                          <p:attrName>style.visibility</p:attrName>
                                        </p:attrNameLst>
                                      </p:cBhvr>
                                      <p:to>
                                        <p:strVal val="visible"/>
                                      </p:to>
                                    </p:set>
                                    <p:animEffect transition="in" filter="wipe(left)">
                                      <p:cBhvr>
                                        <p:cTn id="59" dur="1000"/>
                                        <p:tgtEl>
                                          <p:spTgt spid="2765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xEl>
                                              <p:pRg st="1" end="1"/>
                                            </p:txEl>
                                          </p:spTgt>
                                        </p:tgtEl>
                                        <p:attrNameLst>
                                          <p:attrName>style.visibility</p:attrName>
                                        </p:attrNameLst>
                                      </p:cBhvr>
                                      <p:to>
                                        <p:strVal val="visible"/>
                                      </p:to>
                                    </p:set>
                                    <p:animEffect transition="in" filter="wipe(left)">
                                      <p:cBhvr>
                                        <p:cTn id="64" dur="500"/>
                                        <p:tgtEl>
                                          <p:spTgt spid="20">
                                            <p:txEl>
                                              <p:pRg st="1" end="1"/>
                                            </p:txEl>
                                          </p:spTgt>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27672"/>
                                        </p:tgtEl>
                                        <p:attrNameLst>
                                          <p:attrName>style.visibility</p:attrName>
                                        </p:attrNameLst>
                                      </p:cBhvr>
                                      <p:to>
                                        <p:strVal val="visible"/>
                                      </p:to>
                                    </p:set>
                                    <p:animEffect transition="in" filter="wipe(left)">
                                      <p:cBhvr>
                                        <p:cTn id="68" dur="500"/>
                                        <p:tgtEl>
                                          <p:spTgt spid="27672"/>
                                        </p:tgtEl>
                                      </p:cBhvr>
                                    </p:animEffect>
                                  </p:childTnLst>
                                </p:cTn>
                              </p:par>
                            </p:childTnLst>
                          </p:cTn>
                        </p:par>
                        <p:par>
                          <p:cTn id="69" fill="hold" nodeType="afterGroup">
                            <p:stCondLst>
                              <p:cond delay="1000"/>
                            </p:stCondLst>
                            <p:childTnLst>
                              <p:par>
                                <p:cTn id="70" presetID="22" presetClass="entr" presetSubtype="8" fill="hold" nodeType="afterEffect">
                                  <p:stCondLst>
                                    <p:cond delay="0"/>
                                  </p:stCondLst>
                                  <p:childTnLst>
                                    <p:set>
                                      <p:cBhvr>
                                        <p:cTn id="71" dur="1" fill="hold">
                                          <p:stCondLst>
                                            <p:cond delay="0"/>
                                          </p:stCondLst>
                                        </p:cTn>
                                        <p:tgtEl>
                                          <p:spTgt spid="27669"/>
                                        </p:tgtEl>
                                        <p:attrNameLst>
                                          <p:attrName>style.visibility</p:attrName>
                                        </p:attrNameLst>
                                      </p:cBhvr>
                                      <p:to>
                                        <p:strVal val="visible"/>
                                      </p:to>
                                    </p:set>
                                    <p:animEffect transition="in" filter="wipe(left)">
                                      <p:cBhvr>
                                        <p:cTn id="72" dur="1000"/>
                                        <p:tgtEl>
                                          <p:spTgt spid="27669"/>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7670"/>
                                        </p:tgtEl>
                                        <p:attrNameLst>
                                          <p:attrName>style.visibility</p:attrName>
                                        </p:attrNameLst>
                                      </p:cBhvr>
                                      <p:to>
                                        <p:strVal val="visible"/>
                                      </p:to>
                                    </p:set>
                                    <p:animEffect transition="in" filter="wipe(left)">
                                      <p:cBhvr>
                                        <p:cTn id="76" dur="1000"/>
                                        <p:tgtEl>
                                          <p:spTgt spid="27670"/>
                                        </p:tgtEl>
                                      </p:cBhvr>
                                    </p:animEffect>
                                  </p:childTnLst>
                                </p:cTn>
                              </p:par>
                            </p:childTnLst>
                          </p:cTn>
                        </p:par>
                        <p:par>
                          <p:cTn id="77" fill="hold" nodeType="afterGroup">
                            <p:stCondLst>
                              <p:cond delay="3000"/>
                            </p:stCondLst>
                            <p:childTnLst>
                              <p:par>
                                <p:cTn id="78" presetID="22" presetClass="entr" presetSubtype="8" fill="hold" nodeType="afterEffect">
                                  <p:stCondLst>
                                    <p:cond delay="0"/>
                                  </p:stCondLst>
                                  <p:childTnLst>
                                    <p:set>
                                      <p:cBhvr>
                                        <p:cTn id="79" dur="1" fill="hold">
                                          <p:stCondLst>
                                            <p:cond delay="0"/>
                                          </p:stCondLst>
                                        </p:cTn>
                                        <p:tgtEl>
                                          <p:spTgt spid="27671"/>
                                        </p:tgtEl>
                                        <p:attrNameLst>
                                          <p:attrName>style.visibility</p:attrName>
                                        </p:attrNameLst>
                                      </p:cBhvr>
                                      <p:to>
                                        <p:strVal val="visible"/>
                                      </p:to>
                                    </p:set>
                                    <p:animEffect transition="in" filter="wipe(left)">
                                      <p:cBhvr>
                                        <p:cTn id="80" dur="1000"/>
                                        <p:tgtEl>
                                          <p:spTgt spid="27671"/>
                                        </p:tgtEl>
                                      </p:cBhvr>
                                    </p:animEffect>
                                  </p:childTnLst>
                                </p:cTn>
                              </p:par>
                            </p:childTnLst>
                          </p:cTn>
                        </p:par>
                        <p:par>
                          <p:cTn id="81" fill="hold" nodeType="afterGroup">
                            <p:stCondLst>
                              <p:cond delay="4000"/>
                            </p:stCondLst>
                            <p:childTnLst>
                              <p:par>
                                <p:cTn id="82" presetID="22" presetClass="entr" presetSubtype="8" fill="hold" nodeType="afterEffect">
                                  <p:stCondLst>
                                    <p:cond delay="0"/>
                                  </p:stCondLst>
                                  <p:childTnLst>
                                    <p:set>
                                      <p:cBhvr>
                                        <p:cTn id="83" dur="1" fill="hold">
                                          <p:stCondLst>
                                            <p:cond delay="0"/>
                                          </p:stCondLst>
                                        </p:cTn>
                                        <p:tgtEl>
                                          <p:spTgt spid="27650"/>
                                        </p:tgtEl>
                                        <p:attrNameLst>
                                          <p:attrName>style.visibility</p:attrName>
                                        </p:attrNameLst>
                                      </p:cBhvr>
                                      <p:to>
                                        <p:strVal val="visible"/>
                                      </p:to>
                                    </p:set>
                                    <p:animEffect transition="in" filter="wipe(left)">
                                      <p:cBhvr>
                                        <p:cTn id="84"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19200"/>
            <a:ext cx="7391400" cy="5078313"/>
          </a:xfrm>
          <a:prstGeom prst="rect">
            <a:avLst/>
          </a:prstGeom>
          <a:noFill/>
        </p:spPr>
        <p:txBody>
          <a:bodyPr wrap="square" rtlCol="0">
            <a:spAutoFit/>
          </a:bodyPr>
          <a:lstStyle/>
          <a:p>
            <a:r>
              <a:rPr lang="en-IN" dirty="0"/>
              <a:t>This is the least cost way of expanding scale of production to achieve successively higher level of output.  </a:t>
            </a:r>
          </a:p>
          <a:p>
            <a:endParaRPr lang="en-IN" dirty="0"/>
          </a:p>
          <a:p>
            <a:r>
              <a:rPr lang="en-IN" dirty="0"/>
              <a:t>Equation of Expansion path:</a:t>
            </a:r>
          </a:p>
          <a:p>
            <a:endParaRPr lang="en-IN" dirty="0"/>
          </a:p>
          <a:p>
            <a:r>
              <a:rPr lang="en-IN" dirty="0"/>
              <a:t>MRTS</a:t>
            </a:r>
            <a:r>
              <a:rPr lang="en-IN" sz="1200" dirty="0"/>
              <a:t>LK </a:t>
            </a:r>
            <a:r>
              <a:rPr lang="en-IN" dirty="0"/>
              <a:t>= w/r</a:t>
            </a:r>
          </a:p>
          <a:p>
            <a:endParaRPr lang="en-IN" dirty="0"/>
          </a:p>
          <a:p>
            <a:r>
              <a:rPr lang="en-US" dirty="0"/>
              <a:t>Hence Φ(K/L)=w/r</a:t>
            </a:r>
            <a:endParaRPr lang="en-IN" dirty="0"/>
          </a:p>
          <a:p>
            <a:r>
              <a:rPr lang="en-US" dirty="0"/>
              <a:t>So we can write K=mL</a:t>
            </a:r>
          </a:p>
          <a:p>
            <a:endParaRPr lang="en-US" dirty="0"/>
          </a:p>
          <a:p>
            <a:r>
              <a:rPr lang="en-US" dirty="0"/>
              <a:t>	</a:t>
            </a:r>
            <a:r>
              <a:rPr lang="en-IN" dirty="0"/>
              <a:t>Expansion path is straight line for a homogeneous production function. </a:t>
            </a:r>
          </a:p>
          <a:p>
            <a:endParaRPr lang="en-IN" dirty="0"/>
          </a:p>
          <a:p>
            <a:r>
              <a:rPr lang="en-IN" dirty="0"/>
              <a:t>Equilibrium choice of K/L is independent of the scale of output for a homogeneous production function. </a:t>
            </a:r>
          </a:p>
          <a:p>
            <a:endParaRPr lang="en-IN" dirty="0"/>
          </a:p>
          <a:p>
            <a:endParaRPr lang="en-IN" dirty="0"/>
          </a:p>
          <a:p>
            <a:endParaRPr lang="en-IN" dirty="0"/>
          </a:p>
        </p:txBody>
      </p:sp>
      <p:sp>
        <p:nvSpPr>
          <p:cNvPr id="3" name="Rectangle 2"/>
          <p:cNvSpPr/>
          <p:nvPr/>
        </p:nvSpPr>
        <p:spPr>
          <a:xfrm>
            <a:off x="2971800" y="494063"/>
            <a:ext cx="2468817" cy="523220"/>
          </a:xfrm>
          <a:prstGeom prst="rect">
            <a:avLst/>
          </a:prstGeom>
        </p:spPr>
        <p:txBody>
          <a:bodyPr wrap="none">
            <a:spAutoFit/>
          </a:bodyPr>
          <a:lstStyle/>
          <a:p>
            <a:r>
              <a:rPr lang="en-IN" sz="2800" b="1" dirty="0">
                <a:solidFill>
                  <a:srgbClr val="C00000"/>
                </a:solidFill>
              </a:rPr>
              <a:t>Expansion path</a:t>
            </a:r>
          </a:p>
        </p:txBody>
      </p:sp>
    </p:spTree>
    <p:extLst>
      <p:ext uri="{BB962C8B-B14F-4D97-AF65-F5344CB8AC3E}">
        <p14:creationId xmlns:p14="http://schemas.microsoft.com/office/powerpoint/2010/main" val="109154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295400"/>
            <a:ext cx="6858000" cy="4801314"/>
          </a:xfrm>
          <a:prstGeom prst="rect">
            <a:avLst/>
          </a:prstGeom>
        </p:spPr>
        <p:txBody>
          <a:bodyPr wrap="square">
            <a:spAutoFit/>
          </a:bodyPr>
          <a:lstStyle/>
          <a:p>
            <a:r>
              <a:rPr lang="en-US" i="1" dirty="0"/>
              <a:t>Let w falls, CP. </a:t>
            </a:r>
          </a:p>
          <a:p>
            <a:endParaRPr lang="en-US" dirty="0"/>
          </a:p>
          <a:p>
            <a:r>
              <a:rPr lang="en-US" b="1" dirty="0">
                <a:solidFill>
                  <a:srgbClr val="FF0000"/>
                </a:solidFill>
              </a:rPr>
              <a:t>Q. How will demand for L change?</a:t>
            </a:r>
          </a:p>
          <a:p>
            <a:endParaRPr lang="en-IN" dirty="0"/>
          </a:p>
          <a:p>
            <a:r>
              <a:rPr lang="en-US" dirty="0"/>
              <a:t>Decompose the total effect into two parts:</a:t>
            </a:r>
          </a:p>
          <a:p>
            <a:r>
              <a:rPr lang="en-US" dirty="0"/>
              <a:t> </a:t>
            </a:r>
          </a:p>
          <a:p>
            <a:r>
              <a:rPr lang="en-US" dirty="0"/>
              <a:t>	(I) Factor substitution effect: Substitution between L &amp; K to attain the same level of output.</a:t>
            </a:r>
          </a:p>
          <a:p>
            <a:endParaRPr lang="en-US" dirty="0"/>
          </a:p>
          <a:p>
            <a:r>
              <a:rPr lang="en-US" dirty="0"/>
              <a:t>	(II) Output effect: faced along the expansion path.   </a:t>
            </a:r>
          </a:p>
          <a:p>
            <a:endParaRPr lang="en-US" dirty="0"/>
          </a:p>
          <a:p>
            <a:r>
              <a:rPr lang="en-US" dirty="0"/>
              <a:t>For homogeneous production function output effect &gt;0 so both or all inputs are normal.  </a:t>
            </a:r>
          </a:p>
          <a:p>
            <a:endParaRPr lang="en-US" dirty="0"/>
          </a:p>
          <a:p>
            <a:r>
              <a:rPr lang="en-US" dirty="0"/>
              <a:t>For non-homogeneous production function,  demand for </a:t>
            </a:r>
            <a:r>
              <a:rPr lang="en-US" dirty="0" err="1"/>
              <a:t>labour</a:t>
            </a:r>
            <a:r>
              <a:rPr lang="en-US" dirty="0"/>
              <a:t> may fall (if L is inferior) due to output effect &lt;0.  </a:t>
            </a:r>
            <a:endParaRPr lang="en-IN" dirty="0"/>
          </a:p>
          <a:p>
            <a:endParaRPr lang="en-IN" dirty="0"/>
          </a:p>
        </p:txBody>
      </p:sp>
      <p:sp>
        <p:nvSpPr>
          <p:cNvPr id="3" name="Rectangle 2"/>
          <p:cNvSpPr/>
          <p:nvPr/>
        </p:nvSpPr>
        <p:spPr>
          <a:xfrm>
            <a:off x="1066800" y="533400"/>
            <a:ext cx="7620000" cy="584775"/>
          </a:xfrm>
          <a:prstGeom prst="rect">
            <a:avLst/>
          </a:prstGeom>
        </p:spPr>
        <p:txBody>
          <a:bodyPr wrap="square">
            <a:spAutoFit/>
          </a:bodyPr>
          <a:lstStyle/>
          <a:p>
            <a:pPr lvl="0" algn="ctr"/>
            <a:r>
              <a:rPr lang="en-US" sz="3200" dirty="0">
                <a:solidFill>
                  <a:srgbClr val="FF0000"/>
                </a:solidFill>
              </a:rPr>
              <a:t>Firm’s input choice: Comparative Statics</a:t>
            </a:r>
            <a:endParaRPr lang="en-IN" sz="3200" dirty="0">
              <a:solidFill>
                <a:srgbClr val="FF0000"/>
              </a:solidFill>
            </a:endParaRPr>
          </a:p>
        </p:txBody>
      </p:sp>
    </p:spTree>
    <p:extLst>
      <p:ext uri="{BB962C8B-B14F-4D97-AF65-F5344CB8AC3E}">
        <p14:creationId xmlns:p14="http://schemas.microsoft.com/office/powerpoint/2010/main" val="2198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1"/>
          <p:cNvSpPr/>
          <p:nvPr/>
        </p:nvSpPr>
        <p:spPr>
          <a:xfrm rot="10800000">
            <a:off x="2920988" y="764648"/>
            <a:ext cx="3810000" cy="2743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Arrow Connector 3"/>
          <p:cNvCxnSpPr/>
          <p:nvPr/>
        </p:nvCxnSpPr>
        <p:spPr>
          <a:xfrm flipV="1">
            <a:off x="1981200" y="987952"/>
            <a:ext cx="0" cy="3510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81200" y="4498448"/>
            <a:ext cx="541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81200" y="1371600"/>
            <a:ext cx="2590800" cy="3126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1200" y="1371600"/>
            <a:ext cx="4267200" cy="3126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11078" y="2555349"/>
            <a:ext cx="2667000" cy="1905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52600" y="1186934"/>
            <a:ext cx="228600" cy="369332"/>
          </a:xfrm>
          <a:prstGeom prst="rect">
            <a:avLst/>
          </a:prstGeom>
          <a:noFill/>
        </p:spPr>
        <p:txBody>
          <a:bodyPr wrap="square" rtlCol="0">
            <a:spAutoFit/>
          </a:bodyPr>
          <a:lstStyle/>
          <a:p>
            <a:r>
              <a:rPr lang="en-US" dirty="0"/>
              <a:t>a</a:t>
            </a:r>
          </a:p>
        </p:txBody>
      </p:sp>
      <p:cxnSp>
        <p:nvCxnSpPr>
          <p:cNvPr id="23" name="Straight Connector 22"/>
          <p:cNvCxnSpPr/>
          <p:nvPr/>
        </p:nvCxnSpPr>
        <p:spPr>
          <a:xfrm>
            <a:off x="1981200" y="27432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981200" y="3200400"/>
            <a:ext cx="2514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0" y="3048000"/>
            <a:ext cx="457200" cy="369332"/>
          </a:xfrm>
          <a:prstGeom prst="rect">
            <a:avLst/>
          </a:prstGeom>
          <a:noFill/>
        </p:spPr>
        <p:txBody>
          <a:bodyPr wrap="square" rtlCol="0">
            <a:spAutoFit/>
          </a:bodyPr>
          <a:lstStyle/>
          <a:p>
            <a:r>
              <a:rPr lang="en-US" dirty="0"/>
              <a:t>c</a:t>
            </a:r>
          </a:p>
        </p:txBody>
      </p:sp>
      <p:sp>
        <p:nvSpPr>
          <p:cNvPr id="31" name="TextBox 30"/>
          <p:cNvSpPr txBox="1"/>
          <p:nvPr/>
        </p:nvSpPr>
        <p:spPr>
          <a:xfrm>
            <a:off x="6172200" y="4114800"/>
            <a:ext cx="381000" cy="369332"/>
          </a:xfrm>
          <a:prstGeom prst="rect">
            <a:avLst/>
          </a:prstGeom>
          <a:noFill/>
        </p:spPr>
        <p:txBody>
          <a:bodyPr wrap="square" rtlCol="0">
            <a:spAutoFit/>
          </a:bodyPr>
          <a:lstStyle/>
          <a:p>
            <a:r>
              <a:rPr lang="en-US" dirty="0"/>
              <a:t>d</a:t>
            </a:r>
          </a:p>
        </p:txBody>
      </p:sp>
      <p:sp>
        <p:nvSpPr>
          <p:cNvPr id="35" name="TextBox 34"/>
          <p:cNvSpPr txBox="1"/>
          <p:nvPr/>
        </p:nvSpPr>
        <p:spPr>
          <a:xfrm>
            <a:off x="1662969" y="641396"/>
            <a:ext cx="1066800" cy="369332"/>
          </a:xfrm>
          <a:prstGeom prst="rect">
            <a:avLst/>
          </a:prstGeom>
          <a:noFill/>
        </p:spPr>
        <p:txBody>
          <a:bodyPr wrap="square" rtlCol="0">
            <a:spAutoFit/>
          </a:bodyPr>
          <a:lstStyle/>
          <a:p>
            <a:r>
              <a:rPr lang="en-US" dirty="0"/>
              <a:t>K</a:t>
            </a:r>
          </a:p>
        </p:txBody>
      </p:sp>
      <p:sp>
        <p:nvSpPr>
          <p:cNvPr id="36" name="TextBox 35"/>
          <p:cNvSpPr txBox="1"/>
          <p:nvPr/>
        </p:nvSpPr>
        <p:spPr>
          <a:xfrm>
            <a:off x="7086600" y="4572000"/>
            <a:ext cx="1066800" cy="369332"/>
          </a:xfrm>
          <a:prstGeom prst="rect">
            <a:avLst/>
          </a:prstGeom>
          <a:noFill/>
        </p:spPr>
        <p:txBody>
          <a:bodyPr wrap="square" rtlCol="0">
            <a:spAutoFit/>
          </a:bodyPr>
          <a:lstStyle/>
          <a:p>
            <a:r>
              <a:rPr lang="en-US" dirty="0"/>
              <a:t>L</a:t>
            </a:r>
          </a:p>
        </p:txBody>
      </p:sp>
      <p:sp>
        <p:nvSpPr>
          <p:cNvPr id="37" name="TextBox 36"/>
          <p:cNvSpPr txBox="1"/>
          <p:nvPr/>
        </p:nvSpPr>
        <p:spPr>
          <a:xfrm>
            <a:off x="1752600" y="5181600"/>
            <a:ext cx="4800600" cy="646331"/>
          </a:xfrm>
          <a:prstGeom prst="rect">
            <a:avLst/>
          </a:prstGeom>
          <a:noFill/>
        </p:spPr>
        <p:txBody>
          <a:bodyPr wrap="square" rtlCol="0">
            <a:spAutoFit/>
          </a:bodyPr>
          <a:lstStyle/>
          <a:p>
            <a:r>
              <a:rPr lang="en-US" b="1" dirty="0">
                <a:solidFill>
                  <a:srgbClr val="FF0000"/>
                </a:solidFill>
              </a:rPr>
              <a:t>Decomposition of Total Effect for homogeneous production function </a:t>
            </a:r>
          </a:p>
        </p:txBody>
      </p:sp>
      <p:cxnSp>
        <p:nvCxnSpPr>
          <p:cNvPr id="5" name="Straight Connector 4"/>
          <p:cNvCxnSpPr/>
          <p:nvPr/>
        </p:nvCxnSpPr>
        <p:spPr>
          <a:xfrm flipV="1">
            <a:off x="1981200" y="2209800"/>
            <a:ext cx="2844788" cy="22743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86815" y="2357982"/>
            <a:ext cx="647700" cy="369332"/>
          </a:xfrm>
          <a:prstGeom prst="rect">
            <a:avLst/>
          </a:prstGeom>
          <a:noFill/>
        </p:spPr>
        <p:txBody>
          <a:bodyPr wrap="square" rtlCol="0">
            <a:spAutoFit/>
          </a:bodyPr>
          <a:lstStyle/>
          <a:p>
            <a:r>
              <a:rPr lang="en-IN" dirty="0"/>
              <a:t>E</a:t>
            </a:r>
            <a:r>
              <a:rPr lang="en-IN" sz="900" dirty="0"/>
              <a:t>0</a:t>
            </a:r>
            <a:endParaRPr lang="en-IN" sz="800" dirty="0"/>
          </a:p>
        </p:txBody>
      </p:sp>
      <p:sp>
        <p:nvSpPr>
          <p:cNvPr id="24" name="TextBox 23"/>
          <p:cNvSpPr txBox="1"/>
          <p:nvPr/>
        </p:nvSpPr>
        <p:spPr>
          <a:xfrm>
            <a:off x="3562350" y="2883707"/>
            <a:ext cx="647700" cy="369332"/>
          </a:xfrm>
          <a:prstGeom prst="rect">
            <a:avLst/>
          </a:prstGeom>
          <a:noFill/>
        </p:spPr>
        <p:txBody>
          <a:bodyPr wrap="square" rtlCol="0">
            <a:spAutoFit/>
          </a:bodyPr>
          <a:lstStyle/>
          <a:p>
            <a:r>
              <a:rPr lang="en-IN" dirty="0"/>
              <a:t>E</a:t>
            </a:r>
            <a:r>
              <a:rPr lang="en-IN" sz="900" dirty="0"/>
              <a:t>1</a:t>
            </a:r>
            <a:endParaRPr lang="en-IN" sz="800" dirty="0"/>
          </a:p>
        </p:txBody>
      </p:sp>
      <p:sp>
        <p:nvSpPr>
          <p:cNvPr id="27" name="TextBox 26"/>
          <p:cNvSpPr txBox="1"/>
          <p:nvPr/>
        </p:nvSpPr>
        <p:spPr>
          <a:xfrm>
            <a:off x="4308289" y="2565692"/>
            <a:ext cx="647700" cy="369332"/>
          </a:xfrm>
          <a:prstGeom prst="rect">
            <a:avLst/>
          </a:prstGeom>
          <a:noFill/>
        </p:spPr>
        <p:txBody>
          <a:bodyPr wrap="square" rtlCol="0">
            <a:spAutoFit/>
          </a:bodyPr>
          <a:lstStyle/>
          <a:p>
            <a:r>
              <a:rPr lang="en-IN" dirty="0"/>
              <a:t>E</a:t>
            </a:r>
            <a:r>
              <a:rPr lang="en-IN" sz="900" dirty="0"/>
              <a:t>2</a:t>
            </a:r>
            <a:endParaRPr lang="en-IN" sz="800" dirty="0"/>
          </a:p>
        </p:txBody>
      </p:sp>
      <p:sp>
        <p:nvSpPr>
          <p:cNvPr id="28" name="Arc 27"/>
          <p:cNvSpPr/>
          <p:nvPr/>
        </p:nvSpPr>
        <p:spPr>
          <a:xfrm rot="10800000">
            <a:off x="3534515" y="584112"/>
            <a:ext cx="3810000" cy="2743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4476750" y="1797565"/>
            <a:ext cx="1085850" cy="369332"/>
          </a:xfrm>
          <a:prstGeom prst="rect">
            <a:avLst/>
          </a:prstGeom>
          <a:noFill/>
        </p:spPr>
        <p:txBody>
          <a:bodyPr wrap="square" rtlCol="0">
            <a:spAutoFit/>
          </a:bodyPr>
          <a:lstStyle/>
          <a:p>
            <a:r>
              <a:rPr lang="en-IN" dirty="0"/>
              <a:t>K*/L*</a:t>
            </a:r>
            <a:endParaRPr lang="en-IN" sz="800" dirty="0"/>
          </a:p>
        </p:txBody>
      </p:sp>
    </p:spTree>
    <p:extLst>
      <p:ext uri="{BB962C8B-B14F-4D97-AF65-F5344CB8AC3E}">
        <p14:creationId xmlns:p14="http://schemas.microsoft.com/office/powerpoint/2010/main" val="170698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1"/>
          <p:cNvSpPr/>
          <p:nvPr/>
        </p:nvSpPr>
        <p:spPr>
          <a:xfrm rot="10800000">
            <a:off x="2920988" y="764648"/>
            <a:ext cx="3810000" cy="2743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Arrow Connector 3"/>
          <p:cNvCxnSpPr/>
          <p:nvPr/>
        </p:nvCxnSpPr>
        <p:spPr>
          <a:xfrm flipV="1">
            <a:off x="1981200" y="987952"/>
            <a:ext cx="0" cy="3510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81200" y="4498448"/>
            <a:ext cx="541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81200" y="1371600"/>
            <a:ext cx="2590800" cy="3126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1200" y="1371600"/>
            <a:ext cx="4267200" cy="3126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11078" y="2555349"/>
            <a:ext cx="2667000" cy="1905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52600" y="1186934"/>
            <a:ext cx="228600" cy="369332"/>
          </a:xfrm>
          <a:prstGeom prst="rect">
            <a:avLst/>
          </a:prstGeom>
          <a:noFill/>
        </p:spPr>
        <p:txBody>
          <a:bodyPr wrap="square" rtlCol="0">
            <a:spAutoFit/>
          </a:bodyPr>
          <a:lstStyle/>
          <a:p>
            <a:r>
              <a:rPr lang="en-US" dirty="0"/>
              <a:t>a</a:t>
            </a:r>
          </a:p>
        </p:txBody>
      </p:sp>
      <p:cxnSp>
        <p:nvCxnSpPr>
          <p:cNvPr id="23" name="Straight Connector 22"/>
          <p:cNvCxnSpPr/>
          <p:nvPr/>
        </p:nvCxnSpPr>
        <p:spPr>
          <a:xfrm>
            <a:off x="1981200" y="27432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019300" y="3213616"/>
            <a:ext cx="2514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0" y="3048000"/>
            <a:ext cx="457200" cy="369332"/>
          </a:xfrm>
          <a:prstGeom prst="rect">
            <a:avLst/>
          </a:prstGeom>
          <a:noFill/>
        </p:spPr>
        <p:txBody>
          <a:bodyPr wrap="square" rtlCol="0">
            <a:spAutoFit/>
          </a:bodyPr>
          <a:lstStyle/>
          <a:p>
            <a:r>
              <a:rPr lang="en-US" dirty="0"/>
              <a:t>c</a:t>
            </a:r>
          </a:p>
        </p:txBody>
      </p:sp>
      <p:sp>
        <p:nvSpPr>
          <p:cNvPr id="31" name="TextBox 30"/>
          <p:cNvSpPr txBox="1"/>
          <p:nvPr/>
        </p:nvSpPr>
        <p:spPr>
          <a:xfrm>
            <a:off x="6172200" y="4114800"/>
            <a:ext cx="381000" cy="369332"/>
          </a:xfrm>
          <a:prstGeom prst="rect">
            <a:avLst/>
          </a:prstGeom>
          <a:noFill/>
        </p:spPr>
        <p:txBody>
          <a:bodyPr wrap="square" rtlCol="0">
            <a:spAutoFit/>
          </a:bodyPr>
          <a:lstStyle/>
          <a:p>
            <a:r>
              <a:rPr lang="en-US" dirty="0"/>
              <a:t>d</a:t>
            </a:r>
          </a:p>
        </p:txBody>
      </p:sp>
      <p:sp>
        <p:nvSpPr>
          <p:cNvPr id="35" name="TextBox 34"/>
          <p:cNvSpPr txBox="1"/>
          <p:nvPr/>
        </p:nvSpPr>
        <p:spPr>
          <a:xfrm>
            <a:off x="1662969" y="641396"/>
            <a:ext cx="1066800" cy="369332"/>
          </a:xfrm>
          <a:prstGeom prst="rect">
            <a:avLst/>
          </a:prstGeom>
          <a:noFill/>
        </p:spPr>
        <p:txBody>
          <a:bodyPr wrap="square" rtlCol="0">
            <a:spAutoFit/>
          </a:bodyPr>
          <a:lstStyle/>
          <a:p>
            <a:r>
              <a:rPr lang="en-US" dirty="0"/>
              <a:t>K</a:t>
            </a:r>
          </a:p>
        </p:txBody>
      </p:sp>
      <p:sp>
        <p:nvSpPr>
          <p:cNvPr id="36" name="TextBox 35"/>
          <p:cNvSpPr txBox="1"/>
          <p:nvPr/>
        </p:nvSpPr>
        <p:spPr>
          <a:xfrm>
            <a:off x="7086600" y="4572000"/>
            <a:ext cx="1066800" cy="369332"/>
          </a:xfrm>
          <a:prstGeom prst="rect">
            <a:avLst/>
          </a:prstGeom>
          <a:noFill/>
        </p:spPr>
        <p:txBody>
          <a:bodyPr wrap="square" rtlCol="0">
            <a:spAutoFit/>
          </a:bodyPr>
          <a:lstStyle/>
          <a:p>
            <a:r>
              <a:rPr lang="en-US" dirty="0"/>
              <a:t>L</a:t>
            </a:r>
          </a:p>
        </p:txBody>
      </p:sp>
      <p:sp>
        <p:nvSpPr>
          <p:cNvPr id="37" name="TextBox 36"/>
          <p:cNvSpPr txBox="1"/>
          <p:nvPr/>
        </p:nvSpPr>
        <p:spPr>
          <a:xfrm>
            <a:off x="1714500" y="5181600"/>
            <a:ext cx="4800600" cy="1446550"/>
          </a:xfrm>
          <a:prstGeom prst="rect">
            <a:avLst/>
          </a:prstGeom>
          <a:noFill/>
        </p:spPr>
        <p:txBody>
          <a:bodyPr wrap="square" rtlCol="0">
            <a:spAutoFit/>
          </a:bodyPr>
          <a:lstStyle/>
          <a:p>
            <a:r>
              <a:rPr lang="en-IN" b="1" dirty="0">
                <a:solidFill>
                  <a:srgbClr val="00B050"/>
                </a:solidFill>
              </a:rPr>
              <a:t>Region I: L is normal input, K is inferior input</a:t>
            </a:r>
          </a:p>
          <a:p>
            <a:endParaRPr lang="en-IN" b="1" dirty="0">
              <a:solidFill>
                <a:srgbClr val="00B050"/>
              </a:solidFill>
            </a:endParaRPr>
          </a:p>
          <a:p>
            <a:r>
              <a:rPr lang="en-IN" b="1" dirty="0">
                <a:solidFill>
                  <a:srgbClr val="00B050"/>
                </a:solidFill>
              </a:rPr>
              <a:t>Region II: K is normal input, L is inferior input</a:t>
            </a:r>
          </a:p>
          <a:p>
            <a:endParaRPr lang="en-IN" sz="800" b="1" dirty="0">
              <a:solidFill>
                <a:srgbClr val="00B050"/>
              </a:solidFill>
            </a:endParaRPr>
          </a:p>
          <a:p>
            <a:endParaRPr lang="en-IN" b="1" dirty="0">
              <a:solidFill>
                <a:srgbClr val="00B050"/>
              </a:solidFill>
            </a:endParaRPr>
          </a:p>
          <a:p>
            <a:endParaRPr lang="en-IN" sz="800" b="1" dirty="0">
              <a:solidFill>
                <a:srgbClr val="00B050"/>
              </a:solidFill>
            </a:endParaRPr>
          </a:p>
        </p:txBody>
      </p:sp>
      <p:cxnSp>
        <p:nvCxnSpPr>
          <p:cNvPr id="5" name="Straight Connector 4"/>
          <p:cNvCxnSpPr/>
          <p:nvPr/>
        </p:nvCxnSpPr>
        <p:spPr>
          <a:xfrm flipV="1">
            <a:off x="1981200" y="2209800"/>
            <a:ext cx="2844788" cy="22743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86815" y="2357982"/>
            <a:ext cx="647700" cy="369332"/>
          </a:xfrm>
          <a:prstGeom prst="rect">
            <a:avLst/>
          </a:prstGeom>
          <a:noFill/>
        </p:spPr>
        <p:txBody>
          <a:bodyPr wrap="square" rtlCol="0">
            <a:spAutoFit/>
          </a:bodyPr>
          <a:lstStyle/>
          <a:p>
            <a:r>
              <a:rPr lang="en-IN" dirty="0"/>
              <a:t>E</a:t>
            </a:r>
            <a:r>
              <a:rPr lang="en-IN" sz="900" dirty="0"/>
              <a:t>0</a:t>
            </a:r>
            <a:endParaRPr lang="en-IN" sz="800" dirty="0"/>
          </a:p>
        </p:txBody>
      </p:sp>
      <p:sp>
        <p:nvSpPr>
          <p:cNvPr id="24" name="TextBox 23"/>
          <p:cNvSpPr txBox="1"/>
          <p:nvPr/>
        </p:nvSpPr>
        <p:spPr>
          <a:xfrm>
            <a:off x="3562350" y="2883707"/>
            <a:ext cx="647700" cy="369332"/>
          </a:xfrm>
          <a:prstGeom prst="rect">
            <a:avLst/>
          </a:prstGeom>
          <a:noFill/>
        </p:spPr>
        <p:txBody>
          <a:bodyPr wrap="square" rtlCol="0">
            <a:spAutoFit/>
          </a:bodyPr>
          <a:lstStyle/>
          <a:p>
            <a:r>
              <a:rPr lang="en-IN" dirty="0"/>
              <a:t>E</a:t>
            </a:r>
            <a:r>
              <a:rPr lang="en-IN" sz="900" dirty="0"/>
              <a:t>1</a:t>
            </a:r>
            <a:endParaRPr lang="en-IN" sz="800" dirty="0"/>
          </a:p>
        </p:txBody>
      </p:sp>
      <p:sp>
        <p:nvSpPr>
          <p:cNvPr id="27" name="TextBox 26"/>
          <p:cNvSpPr txBox="1"/>
          <p:nvPr/>
        </p:nvSpPr>
        <p:spPr>
          <a:xfrm>
            <a:off x="4308289" y="2565692"/>
            <a:ext cx="647700" cy="369332"/>
          </a:xfrm>
          <a:prstGeom prst="rect">
            <a:avLst/>
          </a:prstGeom>
          <a:noFill/>
        </p:spPr>
        <p:txBody>
          <a:bodyPr wrap="square" rtlCol="0">
            <a:spAutoFit/>
          </a:bodyPr>
          <a:lstStyle/>
          <a:p>
            <a:r>
              <a:rPr lang="en-IN" dirty="0"/>
              <a:t>E</a:t>
            </a:r>
            <a:r>
              <a:rPr lang="en-IN" sz="900" dirty="0"/>
              <a:t>2</a:t>
            </a:r>
            <a:endParaRPr lang="en-IN" sz="800" dirty="0"/>
          </a:p>
        </p:txBody>
      </p:sp>
      <p:sp>
        <p:nvSpPr>
          <p:cNvPr id="38" name="TextBox 37"/>
          <p:cNvSpPr txBox="1"/>
          <p:nvPr/>
        </p:nvSpPr>
        <p:spPr>
          <a:xfrm>
            <a:off x="5323264" y="3346966"/>
            <a:ext cx="1085850" cy="369332"/>
          </a:xfrm>
          <a:prstGeom prst="rect">
            <a:avLst/>
          </a:prstGeom>
          <a:noFill/>
        </p:spPr>
        <p:txBody>
          <a:bodyPr wrap="square" rtlCol="0">
            <a:spAutoFit/>
          </a:bodyPr>
          <a:lstStyle/>
          <a:p>
            <a:r>
              <a:rPr lang="en-IN" b="1" dirty="0">
                <a:solidFill>
                  <a:srgbClr val="00B050"/>
                </a:solidFill>
              </a:rPr>
              <a:t>Region I</a:t>
            </a:r>
            <a:endParaRPr lang="en-IN" sz="800" b="1" dirty="0">
              <a:solidFill>
                <a:srgbClr val="00B050"/>
              </a:solidFill>
            </a:endParaRPr>
          </a:p>
        </p:txBody>
      </p:sp>
      <p:sp>
        <p:nvSpPr>
          <p:cNvPr id="3" name="Arc 2"/>
          <p:cNvSpPr/>
          <p:nvPr/>
        </p:nvSpPr>
        <p:spPr>
          <a:xfrm rot="1073509">
            <a:off x="1770010" y="1486592"/>
            <a:ext cx="1919515" cy="2784326"/>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 name="Straight Connector 9"/>
          <p:cNvCxnSpPr/>
          <p:nvPr/>
        </p:nvCxnSpPr>
        <p:spPr>
          <a:xfrm flipH="1">
            <a:off x="1981200" y="3213616"/>
            <a:ext cx="1614152" cy="1284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22178" y="930555"/>
            <a:ext cx="62248" cy="358404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3890" y="1201492"/>
            <a:ext cx="1085850" cy="369332"/>
          </a:xfrm>
          <a:prstGeom prst="rect">
            <a:avLst/>
          </a:prstGeom>
          <a:noFill/>
        </p:spPr>
        <p:txBody>
          <a:bodyPr wrap="square" rtlCol="0">
            <a:spAutoFit/>
          </a:bodyPr>
          <a:lstStyle/>
          <a:p>
            <a:r>
              <a:rPr lang="en-IN" b="1" dirty="0">
                <a:solidFill>
                  <a:srgbClr val="00B050"/>
                </a:solidFill>
              </a:rPr>
              <a:t>Region II</a:t>
            </a:r>
            <a:endParaRPr lang="en-IN" sz="800" b="1" dirty="0">
              <a:solidFill>
                <a:srgbClr val="00B050"/>
              </a:solidFill>
            </a:endParaRPr>
          </a:p>
        </p:txBody>
      </p:sp>
    </p:spTree>
    <p:extLst>
      <p:ext uri="{BB962C8B-B14F-4D97-AF65-F5344CB8AC3E}">
        <p14:creationId xmlns:p14="http://schemas.microsoft.com/office/powerpoint/2010/main" val="51531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3558" name="Picture 17" descr="eq7.0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7613" y="3657600"/>
            <a:ext cx="16287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3"/>
          <p:cNvSpPr txBox="1">
            <a:spLocks noChangeArrowheads="1"/>
          </p:cNvSpPr>
          <p:nvPr/>
        </p:nvSpPr>
        <p:spPr bwMode="auto">
          <a:xfrm>
            <a:off x="762000" y="1462327"/>
            <a:ext cx="762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chemeClr val="bg2"/>
                </a:solidFill>
              </a:rPr>
              <a:t>●</a:t>
            </a:r>
            <a:r>
              <a:rPr lang="en-US" b="1" dirty="0">
                <a:solidFill>
                  <a:srgbClr val="382344"/>
                </a:solidFill>
              </a:rPr>
              <a:t>	</a:t>
            </a:r>
            <a:r>
              <a:rPr lang="en-US" b="1" dirty="0" err="1">
                <a:solidFill>
                  <a:srgbClr val="382344"/>
                </a:solidFill>
                <a:latin typeface="Arial" charset="0"/>
              </a:rPr>
              <a:t>Isocost</a:t>
            </a:r>
            <a:r>
              <a:rPr lang="en-US" b="1" dirty="0">
                <a:solidFill>
                  <a:srgbClr val="382344"/>
                </a:solidFill>
                <a:latin typeface="Arial" charset="0"/>
              </a:rPr>
              <a:t> line    </a:t>
            </a:r>
            <a:r>
              <a:rPr lang="en-US" dirty="0">
                <a:solidFill>
                  <a:srgbClr val="382344"/>
                </a:solidFill>
                <a:latin typeface="Arial" charset="0"/>
              </a:rPr>
              <a:t>Graph showing all possible combinations of labor and capital that can be purchased for a given total cost.</a:t>
            </a:r>
            <a:endParaRPr lang="en-US" dirty="0">
              <a:latin typeface="Arial" charset="0"/>
            </a:endParaRPr>
          </a:p>
        </p:txBody>
      </p:sp>
      <p:sp>
        <p:nvSpPr>
          <p:cNvPr id="24" name="Rectangle 65"/>
          <p:cNvSpPr>
            <a:spLocks noChangeArrowheads="1"/>
          </p:cNvSpPr>
          <p:nvPr/>
        </p:nvSpPr>
        <p:spPr bwMode="auto">
          <a:xfrm>
            <a:off x="908930" y="2682876"/>
            <a:ext cx="731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Arial" charset="0"/>
                <a:cs typeface="Arial" charset="0"/>
              </a:rPr>
              <a:t>The total cost of producing any particular output is given by the sum of the firm’s labor cost and its capital cost</a:t>
            </a:r>
            <a:r>
              <a:rPr lang="en-US" i="1" dirty="0">
                <a:latin typeface="Arial" charset="0"/>
                <a:cs typeface="Arial" charset="0"/>
              </a:rPr>
              <a:t>:</a:t>
            </a:r>
          </a:p>
        </p:txBody>
      </p:sp>
      <p:sp>
        <p:nvSpPr>
          <p:cNvPr id="29" name="Rectangle 65"/>
          <p:cNvSpPr>
            <a:spLocks noChangeArrowheads="1"/>
          </p:cNvSpPr>
          <p:nvPr/>
        </p:nvSpPr>
        <p:spPr bwMode="auto">
          <a:xfrm>
            <a:off x="883530" y="4791293"/>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Arial" charset="0"/>
                <a:cs typeface="Arial" charset="0"/>
              </a:rPr>
              <a:t>It follows that the </a:t>
            </a:r>
            <a:r>
              <a:rPr lang="en-US" dirty="0" err="1">
                <a:latin typeface="Arial" charset="0"/>
                <a:cs typeface="Arial" charset="0"/>
              </a:rPr>
              <a:t>iso</a:t>
            </a:r>
            <a:r>
              <a:rPr lang="en-US" dirty="0">
                <a:latin typeface="Arial" charset="0"/>
                <a:cs typeface="Arial" charset="0"/>
              </a:rPr>
              <a:t>-cost line has a slope of Δ</a:t>
            </a:r>
            <a:r>
              <a:rPr lang="en-US" i="1" dirty="0">
                <a:latin typeface="Arial" charset="0"/>
                <a:cs typeface="Arial" charset="0"/>
              </a:rPr>
              <a:t>K/</a:t>
            </a:r>
            <a:r>
              <a:rPr lang="en-US" dirty="0">
                <a:latin typeface="Arial" charset="0"/>
                <a:cs typeface="Arial" charset="0"/>
              </a:rPr>
              <a:t>Δ</a:t>
            </a:r>
            <a:r>
              <a:rPr lang="en-US" i="1" dirty="0">
                <a:latin typeface="Arial" charset="0"/>
                <a:cs typeface="Arial" charset="0"/>
              </a:rPr>
              <a:t>L</a:t>
            </a:r>
            <a:r>
              <a:rPr lang="en-US" dirty="0">
                <a:latin typeface="Arial" charset="0"/>
                <a:cs typeface="Arial" charset="0"/>
              </a:rPr>
              <a:t> = −(</a:t>
            </a:r>
            <a:r>
              <a:rPr lang="en-US" i="1" dirty="0">
                <a:latin typeface="Arial" charset="0"/>
                <a:cs typeface="Arial" charset="0"/>
              </a:rPr>
              <a:t>w/r</a:t>
            </a:r>
            <a:r>
              <a:rPr lang="en-US" dirty="0">
                <a:latin typeface="Arial" charset="0"/>
                <a:cs typeface="Arial" charset="0"/>
              </a:rPr>
              <a:t>), which is the ratio of the wage rate to the rental cost of capital.</a:t>
            </a:r>
          </a:p>
        </p:txBody>
      </p:sp>
      <p:sp>
        <p:nvSpPr>
          <p:cNvPr id="3" name="Rectangle 2"/>
          <p:cNvSpPr/>
          <p:nvPr/>
        </p:nvSpPr>
        <p:spPr>
          <a:xfrm>
            <a:off x="3336217" y="4151749"/>
            <a:ext cx="3788217" cy="369332"/>
          </a:xfrm>
          <a:prstGeom prst="rect">
            <a:avLst/>
          </a:prstGeom>
        </p:spPr>
        <p:txBody>
          <a:bodyPr wrap="none">
            <a:spAutoFit/>
          </a:bodyPr>
          <a:lstStyle/>
          <a:p>
            <a:r>
              <a:rPr lang="en-IN" dirty="0">
                <a:latin typeface="Arial" pitchFamily="34" charset="0"/>
                <a:cs typeface="Arial" pitchFamily="34" charset="0"/>
              </a:rPr>
              <a:t>is the budget constraint of the firm. </a:t>
            </a:r>
          </a:p>
        </p:txBody>
      </p:sp>
      <p:sp>
        <p:nvSpPr>
          <p:cNvPr id="14" name="Title 1"/>
          <p:cNvSpPr>
            <a:spLocks noGrp="1"/>
          </p:cNvSpPr>
          <p:nvPr>
            <p:ph type="title"/>
          </p:nvPr>
        </p:nvSpPr>
        <p:spPr/>
        <p:txBody>
          <a:bodyPr>
            <a:normAutofit fontScale="90000"/>
          </a:bodyPr>
          <a:lstStyle/>
          <a:p>
            <a:r>
              <a:rPr lang="en-IN" dirty="0"/>
              <a:t>Cost of production</a:t>
            </a:r>
          </a:p>
        </p:txBody>
      </p:sp>
    </p:spTree>
    <p:extLst>
      <p:ext uri="{BB962C8B-B14F-4D97-AF65-F5344CB8AC3E}">
        <p14:creationId xmlns:p14="http://schemas.microsoft.com/office/powerpoint/2010/main" val="563598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3558"/>
                                        </p:tgtEl>
                                        <p:attrNameLst>
                                          <p:attrName>style.visibility</p:attrName>
                                        </p:attrNameLst>
                                      </p:cBhvr>
                                      <p:to>
                                        <p:strVal val="visible"/>
                                      </p:to>
                                    </p:set>
                                    <p:animEffect transition="in" filter="wipe(left)">
                                      <p:cBhvr>
                                        <p:cTn id="16" dur="500"/>
                                        <p:tgtEl>
                                          <p:spTgt spid="2355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xEl>
                                              <p:pRg st="0" end="0"/>
                                            </p:txEl>
                                          </p:spTgt>
                                        </p:tgtEl>
                                        <p:attrNameLst>
                                          <p:attrName>style.visibility</p:attrName>
                                        </p:attrNameLst>
                                      </p:cBhvr>
                                      <p:to>
                                        <p:strVal val="visible"/>
                                      </p:to>
                                    </p:set>
                                    <p:animEffect transition="in" filter="wipe(left)">
                                      <p:cBhvr>
                                        <p:cTn id="2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2"/>
          <p:cNvSpPr txBox="1">
            <a:spLocks noChangeArrowheads="1"/>
          </p:cNvSpPr>
          <p:nvPr/>
        </p:nvSpPr>
        <p:spPr>
          <a:xfrm>
            <a:off x="476428" y="609600"/>
            <a:ext cx="6858002" cy="451366"/>
          </a:xfrm>
          <a:prstGeom prst="rect">
            <a:avLst/>
          </a:prstGeom>
          <a:noFill/>
        </p:spPr>
        <p:txBody>
          <a:bodyPr/>
          <a:lstStyle>
            <a:lvl1pPr marL="342900" indent="-342900" algn="l" rtl="0" eaLnBrk="0" fontAlgn="base" hangingPunct="0">
              <a:spcBef>
                <a:spcPct val="20000"/>
              </a:spcBef>
              <a:spcAft>
                <a:spcPct val="0"/>
              </a:spcAft>
              <a:defRPr sz="2400">
                <a:solidFill>
                  <a:srgbClr val="0066B3"/>
                </a:solidFill>
                <a:latin typeface="+mn-lt"/>
                <a:ea typeface="+mn-ea"/>
                <a:cs typeface="+mn-cs"/>
              </a:defRPr>
            </a:lvl1pPr>
            <a:lvl2pPr marL="742950" indent="-285750" algn="l" rtl="0" eaLnBrk="0" fontAlgn="base" hangingPunct="0">
              <a:spcBef>
                <a:spcPct val="20000"/>
              </a:spcBef>
              <a:spcAft>
                <a:spcPct val="0"/>
              </a:spcAft>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en-US" sz="2000" b="1" dirty="0">
                <a:solidFill>
                  <a:srgbClr val="950057"/>
                </a:solidFill>
                <a:latin typeface="+mj-lt"/>
              </a:rPr>
              <a:t>Cost Minimization</a:t>
            </a:r>
          </a:p>
        </p:txBody>
      </p:sp>
      <p:sp>
        <p:nvSpPr>
          <p:cNvPr id="10" name="Rectangle 9"/>
          <p:cNvSpPr/>
          <p:nvPr/>
        </p:nvSpPr>
        <p:spPr>
          <a:xfrm>
            <a:off x="419098" y="1752600"/>
            <a:ext cx="820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None/>
            </a:pPr>
            <a:r>
              <a:rPr lang="en-US" dirty="0">
                <a:latin typeface="+mj-lt"/>
              </a:rPr>
              <a:t>The cost-minimization problem can be written as</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353682" y="2215147"/>
                <a:ext cx="2511650"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nor/>
                        </m:rPr>
                        <a:rPr lang="en-US" b="0" i="0" smtClean="0">
                          <a:latin typeface="Cambria Math"/>
                        </a:rPr>
                        <m:t>Minimize</m:t>
                      </m:r>
                      <m:r>
                        <m:rPr>
                          <m:nor/>
                        </m:rPr>
                        <a:rPr lang="en-US" b="0" i="0" smtClean="0">
                          <a:latin typeface="Cambria Math"/>
                        </a:rPr>
                        <m:t> </m:t>
                      </m:r>
                      <m:r>
                        <m:rPr>
                          <m:nor/>
                        </m:rPr>
                        <a:rPr lang="en-US" b="0" i="0" smtClean="0">
                          <a:latin typeface="Cambria Math"/>
                        </a:rPr>
                        <m:t>C</m:t>
                      </m:r>
                      <m:r>
                        <a:rPr lang="en-US" b="0" i="1" smtClean="0">
                          <a:latin typeface="Cambria Math"/>
                        </a:rPr>
                        <m:t>=</m:t>
                      </m:r>
                      <m:r>
                        <a:rPr lang="en-US" b="0" i="1" smtClean="0">
                          <a:latin typeface="Cambria Math"/>
                        </a:rPr>
                        <m:t>𝑤𝐿</m:t>
                      </m:r>
                      <m:r>
                        <a:rPr lang="en-US" b="0" i="1" smtClean="0">
                          <a:latin typeface="Cambria Math"/>
                        </a:rPr>
                        <m:t>+</m:t>
                      </m:r>
                      <m:r>
                        <a:rPr lang="en-US" b="0" i="1" smtClean="0">
                          <a:latin typeface="Cambria Math"/>
                        </a:rPr>
                        <m:t>𝑟𝐾</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53682" y="2215147"/>
                <a:ext cx="2511650" cy="369332"/>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7397910" y="2121932"/>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a:t>
            </a:r>
          </a:p>
        </p:txBody>
      </p:sp>
      <p:sp>
        <p:nvSpPr>
          <p:cNvPr id="11" name="Rectangle 10"/>
          <p:cNvSpPr/>
          <p:nvPr/>
        </p:nvSpPr>
        <p:spPr>
          <a:xfrm>
            <a:off x="390521" y="2677694"/>
            <a:ext cx="820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None/>
            </a:pPr>
            <a:r>
              <a:rPr lang="en-US" dirty="0">
                <a:latin typeface="+mj-lt"/>
              </a:rPr>
              <a:t>subject to the constraint that a fixed output </a:t>
            </a:r>
            <a:r>
              <a:rPr lang="en-US" i="1" dirty="0">
                <a:latin typeface="+mj-lt"/>
              </a:rPr>
              <a:t>q</a:t>
            </a:r>
            <a:r>
              <a:rPr lang="en-US" baseline="-25000" dirty="0">
                <a:latin typeface="+mj-lt"/>
              </a:rPr>
              <a:t>0</a:t>
            </a:r>
            <a:r>
              <a:rPr lang="en-US" dirty="0">
                <a:latin typeface="+mj-lt"/>
              </a:rPr>
              <a:t> be produced:</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3518728" y="3140239"/>
                <a:ext cx="1496948"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rPr>
                            <m:t>𝐾</m:t>
                          </m:r>
                          <m:r>
                            <a:rPr lang="en-US" b="0" i="1" smtClean="0">
                              <a:latin typeface="Cambria Math"/>
                            </a:rPr>
                            <m:t>, </m:t>
                          </m:r>
                          <m:r>
                            <a:rPr lang="en-US" b="0" i="1" smtClean="0">
                              <a:latin typeface="Cambria Math"/>
                            </a:rPr>
                            <m:t>𝐿</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0</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18728" y="3140239"/>
                <a:ext cx="1496948" cy="369332"/>
              </a:xfrm>
              <a:prstGeom prst="rect">
                <a:avLst/>
              </a:prstGeom>
              <a:blipFill rotWithShape="1">
                <a:blip r:embed="rId4"/>
                <a:stretch>
                  <a:fillRect b="-4918"/>
                </a:stretch>
              </a:blipFill>
            </p:spPr>
            <p:txBody>
              <a:bodyPr/>
              <a:lstStyle/>
              <a:p>
                <a:r>
                  <a:rPr lang="en-US">
                    <a:noFill/>
                  </a:rPr>
                  <a:t> </a:t>
                </a:r>
              </a:p>
            </p:txBody>
          </p:sp>
        </mc:Fallback>
      </mc:AlternateContent>
      <p:sp>
        <p:nvSpPr>
          <p:cNvPr id="13" name="TextBox 12"/>
          <p:cNvSpPr txBox="1"/>
          <p:nvPr/>
        </p:nvSpPr>
        <p:spPr>
          <a:xfrm>
            <a:off x="7366315" y="3135834"/>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a:t>
            </a:r>
          </a:p>
        </p:txBody>
      </p:sp>
    </p:spTree>
    <p:extLst>
      <p:ext uri="{BB962C8B-B14F-4D97-AF65-F5344CB8AC3E}">
        <p14:creationId xmlns:p14="http://schemas.microsoft.com/office/powerpoint/2010/main" val="260719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5" descr="C:\Documents and Settings\Kyle M. Thiel\Desktop\pindyckDone\ch07\fig7.03\fig7.03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6" descr="C:\Documents and Settings\Kyle M. Thiel\Desktop\pindyckDone\ch07\fig7.03\fig7.03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7" descr="C:\Documents and Settings\Kyle M. Thiel\Desktop\pindyckDone\ch07\fig7.03\fig7.03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4" descr="C:\Documents and Settings\Kyle M. Thiel\Desktop\pindyckDone\ch07\fig7.03\fig7.03_0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 descr="C:\Documents and Settings\Kyle M. Thiel\Desktop\pindyckDone\ch07\fig7.03\fig7.03_0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C:\Documents and Settings\Kyle M. Thiel\Desktop\pindyckDone\ch07\fig7.03\fig7.03_08.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C:\Documents and Settings\Kyle M. Thiel\Desktop\pindyckDone\ch07\fig7.03\fig7.03_07.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1825"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9" descr="C:\Documents and Settings\Kyle M. Thiel\Desktop\pindyckDone\ch07\fig7.03\fig7.03_06.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1574800"/>
            <a:ext cx="52863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2"/>
          <p:cNvGraphicFramePr>
            <a:graphicFrameLocks noChangeAspect="1"/>
          </p:cNvGraphicFramePr>
          <p:nvPr/>
        </p:nvGraphicFramePr>
        <p:xfrm>
          <a:off x="2578100" y="1295400"/>
          <a:ext cx="914400" cy="198438"/>
        </p:xfrm>
        <a:graphic>
          <a:graphicData uri="http://schemas.openxmlformats.org/presentationml/2006/ole">
            <mc:AlternateContent xmlns:mc="http://schemas.openxmlformats.org/markup-compatibility/2006">
              <mc:Choice xmlns:v="urn:schemas-microsoft-com:vml" Requires="v">
                <p:oleObj spid="_x0000_s1028" name="Equation" r:id="rId11" imgW="914400" imgH="198720" progId="Equation.DSMT4">
                  <p:embed/>
                </p:oleObj>
              </mc:Choice>
              <mc:Fallback>
                <p:oleObj name="Equation" r:id="rId11" imgW="914400" imgH="198720" progId="Equation.DSMT4">
                  <p:embed/>
                  <p:pic>
                    <p:nvPicPr>
                      <p:cNvPr id="1026"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8100" y="12954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5"/>
          <p:cNvSpPr>
            <a:spLocks noChangeArrowheads="1"/>
          </p:cNvSpPr>
          <p:nvPr/>
        </p:nvSpPr>
        <p:spPr bwMode="auto">
          <a:xfrm>
            <a:off x="838200" y="715963"/>
            <a:ext cx="5791200" cy="704056"/>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spcBef>
                <a:spcPct val="20000"/>
              </a:spcBef>
            </a:pPr>
            <a:r>
              <a:rPr lang="en-US" sz="1200" b="1" dirty="0">
                <a:latin typeface="Arial" charset="0"/>
              </a:rPr>
              <a:t>Producing a Given Output at Minimum Cost</a:t>
            </a:r>
          </a:p>
        </p:txBody>
      </p:sp>
      <p:sp>
        <p:nvSpPr>
          <p:cNvPr id="26" name="Rectangle 4"/>
          <p:cNvSpPr>
            <a:spLocks noChangeArrowheads="1"/>
          </p:cNvSpPr>
          <p:nvPr/>
        </p:nvSpPr>
        <p:spPr bwMode="auto">
          <a:xfrm>
            <a:off x="685800" y="2590800"/>
            <a:ext cx="2438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400">
                <a:latin typeface="Arial" charset="0"/>
              </a:rPr>
              <a:t>Isocost curves describe the combination of inputs to production that cost the same amount to the firm. </a:t>
            </a:r>
          </a:p>
          <a:p>
            <a:pPr>
              <a:spcBef>
                <a:spcPct val="20000"/>
              </a:spcBef>
            </a:pPr>
            <a:r>
              <a:rPr lang="en-US" sz="1400">
                <a:latin typeface="Arial" charset="0"/>
              </a:rPr>
              <a:t>Isocost curve </a:t>
            </a:r>
            <a:r>
              <a:rPr lang="en-US" sz="1400" i="1">
                <a:latin typeface="Arial" charset="0"/>
              </a:rPr>
              <a:t>C</a:t>
            </a:r>
            <a:r>
              <a:rPr lang="en-US" sz="1400" baseline="-25000">
                <a:latin typeface="Arial" charset="0"/>
              </a:rPr>
              <a:t>1</a:t>
            </a:r>
            <a:r>
              <a:rPr lang="en-US" sz="1400">
                <a:latin typeface="Arial" charset="0"/>
              </a:rPr>
              <a:t> is tangent to isoquant </a:t>
            </a:r>
            <a:r>
              <a:rPr lang="en-US" sz="1400" i="1">
                <a:latin typeface="Arial" charset="0"/>
              </a:rPr>
              <a:t>q</a:t>
            </a:r>
            <a:r>
              <a:rPr lang="en-US" sz="1400" baseline="-25000">
                <a:latin typeface="Arial" charset="0"/>
              </a:rPr>
              <a:t>1</a:t>
            </a:r>
            <a:r>
              <a:rPr lang="en-US" sz="1400">
                <a:latin typeface="Arial" charset="0"/>
              </a:rPr>
              <a:t> at </a:t>
            </a:r>
            <a:r>
              <a:rPr lang="en-US" sz="1400" i="1">
                <a:latin typeface="Arial" charset="0"/>
              </a:rPr>
              <a:t>A</a:t>
            </a:r>
            <a:r>
              <a:rPr lang="en-US" sz="1400">
                <a:latin typeface="Arial" charset="0"/>
              </a:rPr>
              <a:t> and shows that output </a:t>
            </a:r>
            <a:r>
              <a:rPr lang="en-US" sz="1400" i="1">
                <a:latin typeface="Arial" charset="0"/>
              </a:rPr>
              <a:t>q</a:t>
            </a:r>
            <a:r>
              <a:rPr lang="en-US" sz="1400" baseline="-25000">
                <a:latin typeface="Arial" charset="0"/>
              </a:rPr>
              <a:t>1</a:t>
            </a:r>
            <a:r>
              <a:rPr lang="en-US" sz="1400">
                <a:latin typeface="Arial" charset="0"/>
              </a:rPr>
              <a:t> can be produced at minimum cost with labor input </a:t>
            </a:r>
            <a:r>
              <a:rPr lang="en-US" sz="1400" i="1">
                <a:latin typeface="Arial" charset="0"/>
              </a:rPr>
              <a:t>L</a:t>
            </a:r>
            <a:r>
              <a:rPr lang="en-US" sz="1400" baseline="-25000">
                <a:latin typeface="Arial" charset="0"/>
              </a:rPr>
              <a:t>1</a:t>
            </a:r>
            <a:r>
              <a:rPr lang="en-US" sz="1400">
                <a:latin typeface="Arial" charset="0"/>
              </a:rPr>
              <a:t> and capital input </a:t>
            </a:r>
            <a:r>
              <a:rPr lang="en-US" sz="1400" i="1">
                <a:latin typeface="Arial" charset="0"/>
              </a:rPr>
              <a:t>K</a:t>
            </a:r>
            <a:r>
              <a:rPr lang="en-US" sz="1400" baseline="-25000">
                <a:latin typeface="Arial" charset="0"/>
              </a:rPr>
              <a:t>1</a:t>
            </a:r>
            <a:r>
              <a:rPr lang="en-US" sz="1400">
                <a:latin typeface="Arial" charset="0"/>
              </a:rPr>
              <a:t>. </a:t>
            </a:r>
          </a:p>
          <a:p>
            <a:pPr>
              <a:spcBef>
                <a:spcPct val="20000"/>
              </a:spcBef>
            </a:pPr>
            <a:r>
              <a:rPr lang="en-US" sz="1400">
                <a:latin typeface="Arial" charset="0"/>
              </a:rPr>
              <a:t>Other input combinations–</a:t>
            </a:r>
            <a:r>
              <a:rPr lang="en-US" sz="1400" i="1">
                <a:latin typeface="Arial" charset="0"/>
              </a:rPr>
              <a:t>L</a:t>
            </a:r>
            <a:r>
              <a:rPr lang="en-US" sz="1400" baseline="-25000">
                <a:latin typeface="Arial" charset="0"/>
              </a:rPr>
              <a:t>2</a:t>
            </a:r>
            <a:r>
              <a:rPr lang="en-US" sz="1400">
                <a:latin typeface="Arial" charset="0"/>
              </a:rPr>
              <a:t>, </a:t>
            </a:r>
            <a:r>
              <a:rPr lang="en-US" sz="1400" i="1">
                <a:latin typeface="Arial" charset="0"/>
              </a:rPr>
              <a:t>K</a:t>
            </a:r>
            <a:r>
              <a:rPr lang="en-US" sz="1400" baseline="-25000">
                <a:latin typeface="Arial" charset="0"/>
              </a:rPr>
              <a:t>2</a:t>
            </a:r>
            <a:r>
              <a:rPr lang="en-US" sz="1400">
                <a:latin typeface="Arial" charset="0"/>
              </a:rPr>
              <a:t> and </a:t>
            </a:r>
            <a:r>
              <a:rPr lang="en-US" sz="1400" i="1">
                <a:latin typeface="Arial" charset="0"/>
              </a:rPr>
              <a:t>L</a:t>
            </a:r>
            <a:r>
              <a:rPr lang="en-US" sz="1400" baseline="-25000">
                <a:latin typeface="Arial" charset="0"/>
              </a:rPr>
              <a:t>3</a:t>
            </a:r>
            <a:r>
              <a:rPr lang="en-US" sz="1400">
                <a:latin typeface="Arial" charset="0"/>
              </a:rPr>
              <a:t>, </a:t>
            </a:r>
            <a:r>
              <a:rPr lang="en-US" sz="1400" i="1">
                <a:latin typeface="Arial" charset="0"/>
              </a:rPr>
              <a:t>K</a:t>
            </a:r>
            <a:r>
              <a:rPr lang="en-US" sz="1400" baseline="-25000">
                <a:latin typeface="Arial" charset="0"/>
              </a:rPr>
              <a:t>3</a:t>
            </a:r>
            <a:r>
              <a:rPr lang="en-US" sz="1400">
                <a:latin typeface="Arial" charset="0"/>
              </a:rPr>
              <a:t>–yield the same output but at higher cost.</a:t>
            </a:r>
          </a:p>
        </p:txBody>
      </p:sp>
    </p:spTree>
    <p:extLst>
      <p:ext uri="{BB962C8B-B14F-4D97-AF65-F5344CB8AC3E}">
        <p14:creationId xmlns:p14="http://schemas.microsoft.com/office/powerpoint/2010/main" val="30944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wipe(left)">
                                      <p:cBhvr>
                                        <p:cTn id="11" dur="500"/>
                                        <p:tgtEl>
                                          <p:spTgt spid="26">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wipe(left)">
                                      <p:cBhvr>
                                        <p:cTn id="15" dur="500"/>
                                        <p:tgtEl>
                                          <p:spTgt spid="103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wipe(left)">
                                      <p:cBhvr>
                                        <p:cTn id="19" dur="1000"/>
                                        <p:tgtEl>
                                          <p:spTgt spid="1027"/>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1000"/>
                                        <p:tgtEl>
                                          <p:spTgt spid="1028"/>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wipe(left)">
                                      <p:cBhvr>
                                        <p:cTn id="27" dur="1000"/>
                                        <p:tgtEl>
                                          <p:spTgt spid="10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
                                            <p:txEl>
                                              <p:pRg st="1" end="1"/>
                                            </p:txEl>
                                          </p:spTgt>
                                        </p:tgtEl>
                                        <p:attrNameLst>
                                          <p:attrName>style.visibility</p:attrName>
                                        </p:attrNameLst>
                                      </p:cBhvr>
                                      <p:to>
                                        <p:strVal val="visible"/>
                                      </p:to>
                                    </p:set>
                                    <p:animEffect transition="in" filter="wipe(left)">
                                      <p:cBhvr>
                                        <p:cTn id="32" dur="500"/>
                                        <p:tgtEl>
                                          <p:spTgt spid="26">
                                            <p:txEl>
                                              <p:pRg st="1" end="1"/>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031"/>
                                        </p:tgtEl>
                                        <p:attrNameLst>
                                          <p:attrName>style.visibility</p:attrName>
                                        </p:attrNameLst>
                                      </p:cBhvr>
                                      <p:to>
                                        <p:strVal val="visible"/>
                                      </p:to>
                                    </p:set>
                                    <p:animEffect transition="in" filter="wipe(left)">
                                      <p:cBhvr>
                                        <p:cTn id="36" dur="1000"/>
                                        <p:tgtEl>
                                          <p:spTgt spid="1031"/>
                                        </p:tgtEl>
                                      </p:cBhvr>
                                    </p:animEffect>
                                  </p:childTnLst>
                                </p:cTn>
                              </p:par>
                            </p:childTnLst>
                          </p:cTn>
                        </p:par>
                        <p:par>
                          <p:cTn id="37" fill="hold" nodeType="afterGroup">
                            <p:stCondLst>
                              <p:cond delay="1500"/>
                            </p:stCondLst>
                            <p:childTnLst>
                              <p:par>
                                <p:cTn id="38" presetID="22" presetClass="entr" presetSubtype="8" fill="hold" nodeType="afterEffect">
                                  <p:stCondLst>
                                    <p:cond delay="0"/>
                                  </p:stCondLst>
                                  <p:childTnLst>
                                    <p:set>
                                      <p:cBhvr>
                                        <p:cTn id="39" dur="1" fill="hold">
                                          <p:stCondLst>
                                            <p:cond delay="0"/>
                                          </p:stCondLst>
                                        </p:cTn>
                                        <p:tgtEl>
                                          <p:spTgt spid="1034"/>
                                        </p:tgtEl>
                                        <p:attrNameLst>
                                          <p:attrName>style.visibility</p:attrName>
                                        </p:attrNameLst>
                                      </p:cBhvr>
                                      <p:to>
                                        <p:strVal val="visible"/>
                                      </p:to>
                                    </p:set>
                                    <p:animEffect transition="in" filter="wipe(left)">
                                      <p:cBhvr>
                                        <p:cTn id="40" dur="1000"/>
                                        <p:tgtEl>
                                          <p:spTgt spid="10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xEl>
                                              <p:pRg st="2" end="2"/>
                                            </p:txEl>
                                          </p:spTgt>
                                        </p:tgtEl>
                                        <p:attrNameLst>
                                          <p:attrName>style.visibility</p:attrName>
                                        </p:attrNameLst>
                                      </p:cBhvr>
                                      <p:to>
                                        <p:strVal val="visible"/>
                                      </p:to>
                                    </p:set>
                                    <p:animEffect transition="in" filter="wipe(left)">
                                      <p:cBhvr>
                                        <p:cTn id="45" dur="500"/>
                                        <p:tgtEl>
                                          <p:spTgt spid="26">
                                            <p:txEl>
                                              <p:pRg st="2" end="2"/>
                                            </p:txEl>
                                          </p:spTgt>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1033"/>
                                        </p:tgtEl>
                                        <p:attrNameLst>
                                          <p:attrName>style.visibility</p:attrName>
                                        </p:attrNameLst>
                                      </p:cBhvr>
                                      <p:to>
                                        <p:strVal val="visible"/>
                                      </p:to>
                                    </p:set>
                                    <p:animEffect transition="in" filter="wipe(left)">
                                      <p:cBhvr>
                                        <p:cTn id="49" dur="1000"/>
                                        <p:tgtEl>
                                          <p:spTgt spid="1033"/>
                                        </p:tgtEl>
                                      </p:cBhvr>
                                    </p:animEffect>
                                  </p:childTnLst>
                                </p:cTn>
                              </p:par>
                            </p:childTnLst>
                          </p:cTn>
                        </p:par>
                        <p:par>
                          <p:cTn id="50" fill="hold" nodeType="afterGroup">
                            <p:stCondLst>
                              <p:cond delay="1500"/>
                            </p:stCondLst>
                            <p:childTnLst>
                              <p:par>
                                <p:cTn id="51" presetID="22" presetClass="entr" presetSubtype="8" fill="hold" nodeType="afterEffect">
                                  <p:stCondLst>
                                    <p:cond delay="0"/>
                                  </p:stCondLst>
                                  <p:childTnLst>
                                    <p:set>
                                      <p:cBhvr>
                                        <p:cTn id="52" dur="1" fill="hold">
                                          <p:stCondLst>
                                            <p:cond delay="0"/>
                                          </p:stCondLst>
                                        </p:cTn>
                                        <p:tgtEl>
                                          <p:spTgt spid="1032"/>
                                        </p:tgtEl>
                                        <p:attrNameLst>
                                          <p:attrName>style.visibility</p:attrName>
                                        </p:attrNameLst>
                                      </p:cBhvr>
                                      <p:to>
                                        <p:strVal val="visible"/>
                                      </p:to>
                                    </p:set>
                                    <p:animEffect transition="in" filter="wipe(left)">
                                      <p:cBhvr>
                                        <p:cTn id="53"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1371600" y="381000"/>
            <a:ext cx="7315200" cy="487363"/>
          </a:xfrm>
        </p:spPr>
        <p:txBody>
          <a:bodyPr/>
          <a:lstStyle/>
          <a:p>
            <a:pPr eaLnBrk="1" hangingPunct="1"/>
            <a:r>
              <a:rPr lang="en-US" sz="2000" b="0"/>
              <a:t>COST IN THE LONG RUN</a:t>
            </a:r>
          </a:p>
        </p:txBody>
      </p:sp>
      <p:sp>
        <p:nvSpPr>
          <p:cNvPr id="27664"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3" name="Rectangle 52"/>
          <p:cNvSpPr>
            <a:spLocks noGrp="1" noChangeArrowheads="1"/>
          </p:cNvSpPr>
          <p:nvPr>
            <p:ph type="body" idx="1"/>
          </p:nvPr>
        </p:nvSpPr>
        <p:spPr>
          <a:xfrm>
            <a:off x="457200" y="990600"/>
            <a:ext cx="5867400" cy="511175"/>
          </a:xfrm>
        </p:spPr>
        <p:txBody>
          <a:bodyPr/>
          <a:lstStyle/>
          <a:p>
            <a:pPr eaLnBrk="1" hangingPunct="1">
              <a:buFontTx/>
              <a:buNone/>
            </a:pPr>
            <a:r>
              <a:rPr lang="en-US" sz="2000"/>
              <a:t>Choosing Inputs</a:t>
            </a:r>
          </a:p>
        </p:txBody>
      </p:sp>
      <p:sp>
        <p:nvSpPr>
          <p:cNvPr id="24" name="Rectangle 65"/>
          <p:cNvSpPr>
            <a:spLocks noChangeArrowheads="1"/>
          </p:cNvSpPr>
          <p:nvPr/>
        </p:nvSpPr>
        <p:spPr bwMode="auto">
          <a:xfrm>
            <a:off x="1219200" y="1676400"/>
            <a:ext cx="6629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Arial" charset="0"/>
                <a:cs typeface="Arial" charset="0"/>
              </a:rPr>
              <a:t>Recall that the marginal rate of technical substitution of labor for capital (MRTS) is the negative of the slope of the isoquant and is equal to the ratio of the marginal products of labor and capital:</a:t>
            </a:r>
            <a:endParaRPr lang="en-US" i="1" dirty="0">
              <a:latin typeface="Arial" charset="0"/>
              <a:cs typeface="Arial" charset="0"/>
            </a:endParaRPr>
          </a:p>
        </p:txBody>
      </p:sp>
      <p:pic>
        <p:nvPicPr>
          <p:cNvPr id="25608" name="Picture 11" descr="eq7.0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3224213"/>
            <a:ext cx="3676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5"/>
          <p:cNvSpPr>
            <a:spLocks noChangeArrowheads="1"/>
          </p:cNvSpPr>
          <p:nvPr/>
        </p:nvSpPr>
        <p:spPr bwMode="auto">
          <a:xfrm>
            <a:off x="1143000" y="3798888"/>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Arial" charset="0"/>
                <a:cs typeface="Arial" charset="0"/>
              </a:rPr>
              <a:t>It follows that when a firm minimizes the cost of producing a particular output, the following condition holds:</a:t>
            </a:r>
            <a:endParaRPr lang="en-US" i="1" dirty="0">
              <a:latin typeface="Arial" charset="0"/>
              <a:cs typeface="Arial" charset="0"/>
            </a:endParaRPr>
          </a:p>
        </p:txBody>
      </p:sp>
      <p:pic>
        <p:nvPicPr>
          <p:cNvPr id="25610" name="Picture 13" descr="eqF.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4619625"/>
            <a:ext cx="21240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5"/>
          <p:cNvSpPr>
            <a:spLocks noChangeArrowheads="1"/>
          </p:cNvSpPr>
          <p:nvPr/>
        </p:nvSpPr>
        <p:spPr bwMode="auto">
          <a:xfrm>
            <a:off x="1143000" y="5181600"/>
            <a:ext cx="731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cs typeface="Arial" charset="0"/>
              </a:rPr>
              <a:t>We can rewrite this condition slightly as follows:</a:t>
            </a:r>
            <a:endParaRPr lang="en-US" i="1">
              <a:latin typeface="Arial" charset="0"/>
              <a:cs typeface="Arial" charset="0"/>
            </a:endParaRPr>
          </a:p>
        </p:txBody>
      </p:sp>
      <p:pic>
        <p:nvPicPr>
          <p:cNvPr id="25612" name="Picture 17" descr="eq7.04.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791200"/>
            <a:ext cx="2286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Rectangle 20"/>
          <p:cNvSpPr>
            <a:spLocks noChangeArrowheads="1"/>
          </p:cNvSpPr>
          <p:nvPr/>
        </p:nvSpPr>
        <p:spPr bwMode="auto">
          <a:xfrm>
            <a:off x="1219200" y="5705475"/>
            <a:ext cx="7086600" cy="542925"/>
          </a:xfrm>
          <a:prstGeom prst="rect">
            <a:avLst/>
          </a:prstGeom>
          <a:noFill/>
          <a:ln w="31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indent="290513">
              <a:buFontTx/>
              <a:buAutoNum type="arabicPeriod"/>
            </a:pPr>
            <a:endParaRPr lang="en-US"/>
          </a:p>
        </p:txBody>
      </p:sp>
    </p:spTree>
    <p:extLst>
      <p:ext uri="{BB962C8B-B14F-4D97-AF65-F5344CB8AC3E}">
        <p14:creationId xmlns:p14="http://schemas.microsoft.com/office/powerpoint/2010/main" val="2673229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5608"/>
                                        </p:tgtEl>
                                        <p:attrNameLst>
                                          <p:attrName>style.visibility</p:attrName>
                                        </p:attrNameLst>
                                      </p:cBhvr>
                                      <p:to>
                                        <p:strVal val="visible"/>
                                      </p:to>
                                    </p:set>
                                    <p:animEffect transition="in" filter="wipe(left)">
                                      <p:cBhvr>
                                        <p:cTn id="11" dur="500"/>
                                        <p:tgtEl>
                                          <p:spTgt spid="256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wipe(left)">
                                      <p:cBhvr>
                                        <p:cTn id="16" dur="500"/>
                                        <p:tgtEl>
                                          <p:spTgt spid="13">
                                            <p:txEl>
                                              <p:pRg st="0" end="0"/>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5610"/>
                                        </p:tgtEl>
                                        <p:attrNameLst>
                                          <p:attrName>style.visibility</p:attrName>
                                        </p:attrNameLst>
                                      </p:cBhvr>
                                      <p:to>
                                        <p:strVal val="visible"/>
                                      </p:to>
                                    </p:set>
                                    <p:animEffect transition="in" filter="wipe(left)">
                                      <p:cBhvr>
                                        <p:cTn id="20" dur="500"/>
                                        <p:tgtEl>
                                          <p:spTgt spid="256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wipe(left)">
                                      <p:cBhvr>
                                        <p:cTn id="25" dur="500"/>
                                        <p:tgtEl>
                                          <p:spTgt spid="15">
                                            <p:txEl>
                                              <p:pRg st="0" end="0"/>
                                            </p:txEl>
                                          </p:spTgt>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5614"/>
                                        </p:tgtEl>
                                        <p:attrNameLst>
                                          <p:attrName>style.visibility</p:attrName>
                                        </p:attrNameLst>
                                      </p:cBhvr>
                                      <p:to>
                                        <p:strVal val="visible"/>
                                      </p:to>
                                    </p:set>
                                    <p:animEffect transition="in" filter="wipe(left)">
                                      <p:cBhvr>
                                        <p:cTn id="29" dur="500"/>
                                        <p:tgtEl>
                                          <p:spTgt spid="25614"/>
                                        </p:tgtEl>
                                      </p:cBhvr>
                                    </p:animEffect>
                                  </p:childTnLst>
                                </p:cTn>
                              </p:par>
                              <p:par>
                                <p:cTn id="30" presetID="22" presetClass="entr" presetSubtype="8" fill="hold" nodeType="withEffect">
                                  <p:stCondLst>
                                    <p:cond delay="0"/>
                                  </p:stCondLst>
                                  <p:childTnLst>
                                    <p:set>
                                      <p:cBhvr>
                                        <p:cTn id="31" dur="1" fill="hold">
                                          <p:stCondLst>
                                            <p:cond delay="0"/>
                                          </p:stCondLst>
                                        </p:cTn>
                                        <p:tgtEl>
                                          <p:spTgt spid="25612"/>
                                        </p:tgtEl>
                                        <p:attrNameLst>
                                          <p:attrName>style.visibility</p:attrName>
                                        </p:attrNameLst>
                                      </p:cBhvr>
                                      <p:to>
                                        <p:strVal val="visible"/>
                                      </p:to>
                                    </p:set>
                                    <p:animEffect transition="in" filter="wipe(left)">
                                      <p:cBhvr>
                                        <p:cTn id="32"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3" grpId="0" build="p"/>
      <p:bldP spid="15" grpId="0" build="p"/>
      <p:bldP spid="256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86583"/>
            <a:ext cx="820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r>
              <a:rPr lang="en-US" b="1" i="1" dirty="0">
                <a:latin typeface="+mj-lt"/>
              </a:rPr>
              <a:t>Step 1</a:t>
            </a:r>
            <a:r>
              <a:rPr lang="en-US" b="1" dirty="0">
                <a:latin typeface="+mj-lt"/>
              </a:rPr>
              <a:t>:</a:t>
            </a:r>
            <a:r>
              <a:rPr lang="en-US" dirty="0">
                <a:latin typeface="+mj-lt"/>
              </a:rPr>
              <a:t> Set up the Lagrangian.</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2895600" y="1081350"/>
                <a:ext cx="3357394"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l-GR" b="0" i="1" smtClean="0">
                          <a:latin typeface="Cambria Math"/>
                          <a:ea typeface="Cambria Math"/>
                        </a:rPr>
                        <m:t>Φ</m:t>
                      </m:r>
                      <m:r>
                        <a:rPr lang="en-US" b="0" i="1" smtClean="0">
                          <a:latin typeface="Cambria Math"/>
                          <a:ea typeface="Cambria Math"/>
                        </a:rPr>
                        <m:t>=</m:t>
                      </m:r>
                      <m:r>
                        <a:rPr lang="en-US" b="0" i="1" smtClean="0">
                          <a:latin typeface="Cambria Math"/>
                          <a:ea typeface="Cambria Math"/>
                        </a:rPr>
                        <m:t>𝑤𝐿</m:t>
                      </m:r>
                      <m:r>
                        <a:rPr lang="en-US" b="0" i="1" smtClean="0">
                          <a:latin typeface="Cambria Math"/>
                          <a:ea typeface="Cambria Math"/>
                        </a:rPr>
                        <m:t>+</m:t>
                      </m:r>
                      <m:r>
                        <a:rPr lang="en-US" b="0" i="1" smtClean="0">
                          <a:latin typeface="Cambria Math"/>
                          <a:ea typeface="Cambria Math"/>
                        </a:rPr>
                        <m:t>𝑟𝐾</m:t>
                      </m:r>
                      <m:r>
                        <a:rPr lang="en-US" b="0" i="1" smtClean="0">
                          <a:latin typeface="Cambria Math"/>
                          <a:ea typeface="Cambria Math"/>
                        </a:rPr>
                        <m:t>−</m:t>
                      </m:r>
                      <m:r>
                        <a:rPr lang="en-US" b="0" i="1" smtClean="0">
                          <a:latin typeface="Cambria Math"/>
                          <a:ea typeface="Cambria Math"/>
                        </a:rPr>
                        <m:t>𝜆</m:t>
                      </m:r>
                      <m:r>
                        <a:rPr lang="en-US" b="0" i="1" smtClean="0">
                          <a:latin typeface="Cambria Math"/>
                          <a:ea typeface="Cambria Math"/>
                        </a:rPr>
                        <m:t>[</m:t>
                      </m:r>
                      <m:r>
                        <a:rPr lang="en-US" b="0" i="1" smtClean="0">
                          <a:latin typeface="Cambria Math"/>
                          <a:ea typeface="Cambria Math"/>
                        </a:rPr>
                        <m:t>𝐹</m:t>
                      </m:r>
                      <m:d>
                        <m:dPr>
                          <m:ctrlPr>
                            <a:rPr lang="en-US" b="0" i="1" smtClean="0">
                              <a:latin typeface="Cambria Math" panose="02040503050406030204" pitchFamily="18" charset="0"/>
                              <a:ea typeface="Cambria Math"/>
                            </a:rPr>
                          </m:ctrlPr>
                        </m:dPr>
                        <m:e>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e>
                      </m:d>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𝑞</m:t>
                          </m:r>
                        </m:e>
                        <m:sub>
                          <m:r>
                            <a:rPr lang="en-US" b="0" i="1" smtClean="0">
                              <a:latin typeface="Cambria Math"/>
                              <a:ea typeface="Cambria Math"/>
                            </a:rPr>
                            <m:t>0</m:t>
                          </m:r>
                        </m:sub>
                      </m:sSub>
                      <m:r>
                        <a:rPr lang="en-US" b="0" i="1" smtClean="0">
                          <a:latin typeface="Cambria Math"/>
                          <a:ea typeface="Cambria Math"/>
                        </a:rPr>
                        <m:t>]</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895600" y="1081350"/>
                <a:ext cx="3357394" cy="369332"/>
              </a:xfrm>
              <a:prstGeom prst="rect">
                <a:avLst/>
              </a:prstGeom>
              <a:blipFill rotWithShape="1">
                <a:blip r:embed="rId4"/>
                <a:stretch>
                  <a:fillRect b="-14754"/>
                </a:stretch>
              </a:blipFill>
            </p:spPr>
            <p:txBody>
              <a:bodyPr/>
              <a:lstStyle/>
              <a:p>
                <a:r>
                  <a:rPr lang="en-US">
                    <a:noFill/>
                  </a:rPr>
                  <a:t> </a:t>
                </a:r>
              </a:p>
            </p:txBody>
          </p:sp>
        </mc:Fallback>
      </mc:AlternateContent>
      <p:sp>
        <p:nvSpPr>
          <p:cNvPr id="5" name="TextBox 4"/>
          <p:cNvSpPr txBox="1"/>
          <p:nvPr/>
        </p:nvSpPr>
        <p:spPr>
          <a:xfrm>
            <a:off x="7786154" y="1063297"/>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(3)</a:t>
            </a:r>
          </a:p>
        </p:txBody>
      </p:sp>
      <p:sp>
        <p:nvSpPr>
          <p:cNvPr id="7" name="Rectangle 6"/>
          <p:cNvSpPr/>
          <p:nvPr/>
        </p:nvSpPr>
        <p:spPr>
          <a:xfrm>
            <a:off x="457200" y="1450682"/>
            <a:ext cx="8207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r>
              <a:rPr lang="en-US" b="1" i="1" dirty="0">
                <a:latin typeface="+mj-lt"/>
              </a:rPr>
              <a:t>Step 2</a:t>
            </a:r>
            <a:r>
              <a:rPr lang="en-US" b="1" dirty="0">
                <a:latin typeface="+mj-lt"/>
              </a:rPr>
              <a:t>:</a:t>
            </a:r>
            <a:r>
              <a:rPr lang="en-US" dirty="0">
                <a:latin typeface="+mj-lt"/>
              </a:rPr>
              <a:t> Differentiate the Lagrangian with respect to K, L, and </a:t>
            </a:r>
            <a:r>
              <a:rPr lang="el-GR" dirty="0">
                <a:latin typeface="+mj-lt"/>
              </a:rPr>
              <a:t>λ</a:t>
            </a:r>
            <a:r>
              <a:rPr lang="en-US" dirty="0">
                <a:latin typeface="+mj-lt"/>
              </a:rPr>
              <a:t> and set equal to zero.</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2936725" y="1981200"/>
                <a:ext cx="3248325"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𝐾</m:t>
                          </m:r>
                          <m:r>
                            <a:rPr lang="en-US" b="0" i="1" smtClean="0">
                              <a:latin typeface="Cambria Math"/>
                              <a:ea typeface="Cambria Math"/>
                            </a:rPr>
                            <m:t>=</m:t>
                          </m:r>
                          <m:r>
                            <a:rPr lang="en-US" b="0" i="1" smtClean="0">
                              <a:latin typeface="Cambria Math"/>
                              <a:ea typeface="Cambria Math"/>
                            </a:rPr>
                            <m:t>𝑟</m:t>
                          </m:r>
                          <m:r>
                            <a:rPr lang="en-US" b="0" i="1" smtClean="0">
                              <a:latin typeface="Cambria Math"/>
                              <a:ea typeface="Cambria Math"/>
                            </a:rPr>
                            <m:t>−</m:t>
                          </m:r>
                          <m:r>
                            <a:rPr lang="en-US" b="0" i="1" smtClean="0">
                              <a:latin typeface="Cambria Math"/>
                              <a:ea typeface="Cambria Math"/>
                            </a:rPr>
                            <m:t>𝜆</m:t>
                          </m:r>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𝐾</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e>
                          </m:d>
                          <m:r>
                            <a:rPr lang="en-US" b="0" i="1" smtClean="0">
                              <a:latin typeface="Cambria Math"/>
                              <a:ea typeface="Cambria Math"/>
                            </a:rPr>
                            <m:t>=0</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936725" y="1981200"/>
                <a:ext cx="3248325" cy="369332"/>
              </a:xfrm>
              <a:prstGeom prst="rect">
                <a:avLst/>
              </a:prstGeom>
              <a:blipFill rotWithShape="1">
                <a:blip r:embed="rId5"/>
                <a:stretch>
                  <a:fillRect t="-116393" b="-175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50134" y="2368952"/>
                <a:ext cx="3248325"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𝐿</m:t>
                          </m:r>
                          <m:r>
                            <a:rPr lang="en-US" b="0" i="1" smtClean="0">
                              <a:latin typeface="Cambria Math"/>
                              <a:ea typeface="Cambria Math"/>
                            </a:rPr>
                            <m:t>=</m:t>
                          </m:r>
                          <m:r>
                            <a:rPr lang="en-US" b="0" i="1" smtClean="0">
                              <a:latin typeface="Cambria Math"/>
                              <a:ea typeface="Cambria Math"/>
                            </a:rPr>
                            <m:t>𝑤</m:t>
                          </m:r>
                          <m:r>
                            <a:rPr lang="en-US" b="0" i="1" smtClean="0">
                              <a:latin typeface="Cambria Math"/>
                              <a:ea typeface="Cambria Math"/>
                            </a:rPr>
                            <m:t>−</m:t>
                          </m:r>
                          <m:r>
                            <a:rPr lang="en-US" b="0" i="1" smtClean="0">
                              <a:latin typeface="Cambria Math"/>
                              <a:ea typeface="Cambria Math"/>
                            </a:rPr>
                            <m:t>𝜆</m:t>
                          </m:r>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𝐿</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e>
                          </m:d>
                          <m:r>
                            <a:rPr lang="en-US" b="0" i="1" smtClean="0">
                              <a:latin typeface="Cambria Math"/>
                              <a:ea typeface="Cambria Math"/>
                            </a:rPr>
                            <m:t>=0</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950134" y="2368952"/>
                <a:ext cx="3248325" cy="369332"/>
              </a:xfrm>
              <a:prstGeom prst="rect">
                <a:avLst/>
              </a:prstGeom>
              <a:blipFill rotWithShape="1">
                <a:blip r:embed="rId6"/>
                <a:stretch>
                  <a:fillRect t="-118333"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36725" y="2738860"/>
                <a:ext cx="2891882"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𝜆</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𝑞</m:t>
                              </m:r>
                            </m:e>
                            <m:sub>
                              <m:r>
                                <a:rPr lang="en-US" b="0" i="1" smtClean="0">
                                  <a:latin typeface="Cambria Math"/>
                                  <a:ea typeface="Cambria Math"/>
                                </a:rPr>
                                <m:t>0</m:t>
                              </m:r>
                            </m:sub>
                          </m:sSub>
                          <m:r>
                            <a:rPr lang="en-US" b="0" i="1" smtClean="0">
                              <a:latin typeface="Cambria Math"/>
                              <a:ea typeface="Cambria Math"/>
                            </a:rPr>
                            <m:t>−</m:t>
                          </m:r>
                          <m:r>
                            <a:rPr lang="en-US" b="0" i="1" smtClean="0">
                              <a:latin typeface="Cambria Math"/>
                              <a:ea typeface="Cambria Math"/>
                            </a:rPr>
                            <m:t>𝐹</m:t>
                          </m:r>
                          <m:d>
                            <m:dPr>
                              <m:ctrlPr>
                                <a:rPr lang="en-US" b="0" i="1" smtClean="0">
                                  <a:latin typeface="Cambria Math" panose="02040503050406030204" pitchFamily="18" charset="0"/>
                                  <a:ea typeface="Cambria Math"/>
                                </a:rPr>
                              </m:ctrlPr>
                            </m:dPr>
                            <m:e>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e>
                          </m:d>
                          <m:r>
                            <a:rPr lang="en-US" b="0" i="1" smtClean="0">
                              <a:latin typeface="Cambria Math"/>
                              <a:ea typeface="Cambria Math"/>
                            </a:rPr>
                            <m:t>=0</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936725" y="2738860"/>
                <a:ext cx="2891882" cy="369332"/>
              </a:xfrm>
              <a:prstGeom prst="rect">
                <a:avLst/>
              </a:prstGeom>
              <a:blipFill rotWithShape="1">
                <a:blip r:embed="rId7"/>
                <a:stretch>
                  <a:fillRect t="-116393" b="-175410"/>
                </a:stretch>
              </a:blipFill>
            </p:spPr>
            <p:txBody>
              <a:bodyPr/>
              <a:lstStyle/>
              <a:p>
                <a:r>
                  <a:rPr lang="en-US">
                    <a:noFill/>
                  </a:rPr>
                  <a:t> </a:t>
                </a:r>
              </a:p>
            </p:txBody>
          </p:sp>
        </mc:Fallback>
      </mc:AlternateContent>
      <p:sp>
        <p:nvSpPr>
          <p:cNvPr id="10" name="TextBox 9"/>
          <p:cNvSpPr txBox="1"/>
          <p:nvPr/>
        </p:nvSpPr>
        <p:spPr>
          <a:xfrm>
            <a:off x="7786154" y="2347029"/>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(4)</a:t>
            </a:r>
          </a:p>
        </p:txBody>
      </p:sp>
      <p:sp>
        <p:nvSpPr>
          <p:cNvPr id="11" name="Rectangle 10"/>
          <p:cNvSpPr/>
          <p:nvPr/>
        </p:nvSpPr>
        <p:spPr>
          <a:xfrm>
            <a:off x="457199" y="3108192"/>
            <a:ext cx="820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i="1" dirty="0">
                <a:latin typeface="+mj-lt"/>
              </a:rPr>
              <a:t>Step 3</a:t>
            </a:r>
            <a:r>
              <a:rPr lang="en-US" b="1" dirty="0">
                <a:latin typeface="+mj-lt"/>
              </a:rPr>
              <a:t>:</a:t>
            </a:r>
            <a:r>
              <a:rPr lang="en-US" dirty="0">
                <a:latin typeface="+mj-lt"/>
              </a:rPr>
              <a:t> </a:t>
            </a:r>
            <a:r>
              <a:rPr lang="en-US" dirty="0">
                <a:latin typeface="+mn-lt"/>
              </a:rPr>
              <a:t>Combine the first two conditions in (4) to obtain</a:t>
            </a:r>
            <a:endParaRPr lang="en-US" sz="900" dirty="0">
              <a:latin typeface="+mn-lt"/>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2936725" y="3472934"/>
                <a:ext cx="3131242"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type m:val="lin"/>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i="0">
                                      <a:latin typeface="Cambria Math"/>
                                    </a:rPr>
                                    <m:t>MP</m:t>
                                  </m:r>
                                </m:e>
                                <m:sub>
                                  <m:r>
                                    <a:rPr lang="en-US" i="1">
                                      <a:latin typeface="Cambria Math"/>
                                    </a:rPr>
                                    <m:t>𝐾</m:t>
                                  </m:r>
                                </m:sub>
                              </m:sSub>
                              <m:d>
                                <m:dPr>
                                  <m:ctrlPr>
                                    <a:rPr lang="en-US" i="1">
                                      <a:latin typeface="Cambria Math" panose="02040503050406030204" pitchFamily="18" charset="0"/>
                                    </a:rPr>
                                  </m:ctrlPr>
                                </m:dPr>
                                <m:e>
                                  <m:r>
                                    <a:rPr lang="en-US" i="1">
                                      <a:latin typeface="Cambria Math"/>
                                    </a:rPr>
                                    <m:t>𝐾</m:t>
                                  </m:r>
                                  <m:r>
                                    <a:rPr lang="en-US" i="1">
                                      <a:latin typeface="Cambria Math"/>
                                    </a:rPr>
                                    <m:t>, </m:t>
                                  </m:r>
                                  <m:r>
                                    <a:rPr lang="en-US" i="1">
                                      <a:latin typeface="Cambria Math"/>
                                    </a:rPr>
                                    <m:t>𝐿</m:t>
                                  </m:r>
                                </m:e>
                              </m:d>
                              <m:r>
                                <m:rPr>
                                  <m:nor/>
                                </m:rPr>
                                <a:rPr lang="en-US" dirty="0"/>
                                <m:t> </m:t>
                              </m:r>
                            </m:num>
                            <m:den>
                              <m:r>
                                <a:rPr lang="en-US" b="0" i="1" smtClean="0">
                                  <a:latin typeface="Cambria Math"/>
                                </a:rPr>
                                <m:t>𝑟</m:t>
                              </m:r>
                              <m:r>
                                <a:rPr lang="en-US" b="0" i="1" smtClean="0">
                                  <a:latin typeface="Cambria Math"/>
                                </a:rPr>
                                <m:t>=</m:t>
                              </m:r>
                            </m:den>
                          </m:f>
                          <m:r>
                            <m:rPr>
                              <m:nor/>
                            </m:rPr>
                            <a:rPr lang="en-US" b="0" i="0" smtClean="0">
                              <a:latin typeface="Cambria Math"/>
                            </a:rPr>
                            <m:t>MP</m:t>
                          </m:r>
                        </m:e>
                        <m:sub>
                          <m:r>
                            <a:rPr lang="en-US" b="0" i="1" smtClean="0">
                              <a:latin typeface="Cambria Math"/>
                            </a:rPr>
                            <m:t>𝐿</m:t>
                          </m:r>
                        </m:sub>
                      </m:sSub>
                      <m:r>
                        <a:rPr lang="en-US" b="0" i="1" smtClean="0">
                          <a:latin typeface="Cambria Math"/>
                        </a:rPr>
                        <m:t>(</m:t>
                      </m:r>
                      <m:r>
                        <a:rPr lang="en-US" b="0" i="1" smtClean="0">
                          <a:latin typeface="Cambria Math"/>
                        </a:rPr>
                        <m:t>𝐾</m:t>
                      </m:r>
                      <m:r>
                        <a:rPr lang="en-US" b="0" i="1" smtClean="0">
                          <a:latin typeface="Cambria Math"/>
                        </a:rPr>
                        <m:t>, </m:t>
                      </m:r>
                      <m:r>
                        <a:rPr lang="en-US" b="0" i="1" smtClean="0">
                          <a:latin typeface="Cambria Math"/>
                        </a:rPr>
                        <m:t>𝐿</m:t>
                      </m:r>
                      <m:r>
                        <a:rPr lang="en-US" b="0" i="1" smtClean="0">
                          <a:latin typeface="Cambria Math"/>
                        </a:rPr>
                        <m:t>)/</m:t>
                      </m:r>
                      <m:r>
                        <a:rPr lang="en-US" b="0" i="1" smtClean="0">
                          <a:latin typeface="Cambria Math"/>
                        </a:rPr>
                        <m:t>𝑤</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6725" y="3472934"/>
                <a:ext cx="3131242" cy="369332"/>
              </a:xfrm>
              <a:prstGeom prst="rect">
                <a:avLst/>
              </a:prstGeom>
              <a:blipFill rotWithShape="1">
                <a:blip r:embed="rId8"/>
                <a:stretch>
                  <a:fillRect t="-118333" b="-180000"/>
                </a:stretch>
              </a:blipFill>
            </p:spPr>
            <p:txBody>
              <a:bodyPr/>
              <a:lstStyle/>
              <a:p>
                <a:r>
                  <a:rPr lang="en-US">
                    <a:noFill/>
                  </a:rPr>
                  <a:t> </a:t>
                </a:r>
              </a:p>
            </p:txBody>
          </p:sp>
        </mc:Fallback>
      </mc:AlternateContent>
      <p:sp>
        <p:nvSpPr>
          <p:cNvPr id="13" name="TextBox 12"/>
          <p:cNvSpPr txBox="1"/>
          <p:nvPr/>
        </p:nvSpPr>
        <p:spPr>
          <a:xfrm>
            <a:off x="7786154" y="3469431"/>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(5)</a:t>
            </a:r>
          </a:p>
        </p:txBody>
      </p:sp>
      <p:sp>
        <p:nvSpPr>
          <p:cNvPr id="14" name="Rectangle 13"/>
          <p:cNvSpPr/>
          <p:nvPr/>
        </p:nvSpPr>
        <p:spPr>
          <a:xfrm>
            <a:off x="457200" y="3962400"/>
            <a:ext cx="8207376" cy="369332"/>
          </a:xfrm>
          <a:prstGeom prst="rect">
            <a:avLst/>
          </a:prstGeom>
        </p:spPr>
        <p:txBody>
          <a:bodyPr wrap="square">
            <a:spAutoFit/>
          </a:bodyPr>
          <a:lstStyle/>
          <a:p>
            <a:pPr>
              <a:buNone/>
            </a:pPr>
            <a:r>
              <a:rPr lang="en-US" dirty="0">
                <a:latin typeface="+mn-lt"/>
              </a:rPr>
              <a:t>Rewrite the first two conditions in (4) to evaluate the Lagrange multiplier:</a:t>
            </a:r>
          </a:p>
        </p:txBody>
      </p:sp>
      <mc:AlternateContent xmlns:mc="http://schemas.openxmlformats.org/markup-compatibility/2006" xmlns:a14="http://schemas.microsoft.com/office/drawing/2010/main">
        <mc:Choice Requires="a14">
          <p:sp>
            <p:nvSpPr>
              <p:cNvPr id="15" name="Rectangle 14"/>
              <p:cNvSpPr/>
              <p:nvPr/>
            </p:nvSpPr>
            <p:spPr>
              <a:xfrm>
                <a:off x="2936725" y="4331732"/>
                <a:ext cx="3967176" cy="615874"/>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𝑟</m:t>
                      </m:r>
                      <m:r>
                        <a:rPr lang="en-US" i="1" smtClean="0">
                          <a:latin typeface="Cambria Math"/>
                          <a:ea typeface="Cambria Math"/>
                        </a:rPr>
                        <m:t>−</m:t>
                      </m:r>
                      <m:r>
                        <a:rPr lang="en-US" i="1" smtClean="0">
                          <a:latin typeface="Cambria Math"/>
                          <a:ea typeface="Cambria Math"/>
                        </a:rPr>
                        <m:t>𝜆</m:t>
                      </m:r>
                      <m:sSub>
                        <m:sSubPr>
                          <m:ctrlPr>
                            <a:rPr lang="en-US" i="1">
                              <a:latin typeface="Cambria Math" panose="02040503050406030204" pitchFamily="18" charset="0"/>
                              <a:ea typeface="Cambria Math"/>
                            </a:rPr>
                          </m:ctrlPr>
                        </m:sSubPr>
                        <m:e>
                          <m:r>
                            <m:rPr>
                              <m:nor/>
                            </m:rPr>
                            <a:rPr lang="en-US">
                              <a:latin typeface="Cambria Math"/>
                              <a:ea typeface="Cambria Math"/>
                            </a:rPr>
                            <m:t>MP</m:t>
                          </m:r>
                        </m:e>
                        <m:sub>
                          <m:r>
                            <a:rPr lang="en-US" i="1">
                              <a:latin typeface="Cambria Math"/>
                              <a:ea typeface="Cambria Math"/>
                            </a:rPr>
                            <m:t>𝐾</m:t>
                          </m:r>
                        </m:sub>
                      </m:sSub>
                      <m:d>
                        <m:dPr>
                          <m:ctrlPr>
                            <a:rPr lang="en-US" i="1">
                              <a:latin typeface="Cambria Math" panose="02040503050406030204" pitchFamily="18" charset="0"/>
                              <a:ea typeface="Cambria Math"/>
                            </a:rPr>
                          </m:ctrlPr>
                        </m:dPr>
                        <m:e>
                          <m:r>
                            <a:rPr lang="en-US" i="1">
                              <a:latin typeface="Cambria Math"/>
                              <a:ea typeface="Cambria Math"/>
                            </a:rPr>
                            <m:t>𝐾</m:t>
                          </m:r>
                          <m:r>
                            <a:rPr lang="en-US" i="1">
                              <a:latin typeface="Cambria Math"/>
                              <a:ea typeface="Cambria Math"/>
                            </a:rPr>
                            <m:t>, </m:t>
                          </m:r>
                          <m:r>
                            <a:rPr lang="en-US" i="1">
                              <a:latin typeface="Cambria Math"/>
                              <a:ea typeface="Cambria Math"/>
                            </a:rPr>
                            <m:t>𝐿</m:t>
                          </m:r>
                        </m:e>
                      </m:d>
                      <m:r>
                        <a:rPr lang="en-US" i="1">
                          <a:latin typeface="Cambria Math"/>
                          <a:ea typeface="Cambria Math"/>
                        </a:rPr>
                        <m:t>=0</m:t>
                      </m:r>
                      <m:r>
                        <a:rPr lang="en-US" i="1" smtClean="0">
                          <a:latin typeface="Cambria Math"/>
                          <a:ea typeface="Cambria Math"/>
                        </a:rPr>
                        <m:t>⇒</m:t>
                      </m:r>
                      <m:r>
                        <a:rPr lang="en-US" i="1" smtClean="0">
                          <a:latin typeface="Cambria Math"/>
                          <a:ea typeface="Cambria Math"/>
                        </a:rPr>
                        <m:t>𝜆</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𝑟</m:t>
                          </m:r>
                        </m:num>
                        <m:den>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𝐾</m:t>
                              </m:r>
                            </m:sub>
                          </m:sSub>
                          <m:r>
                            <a:rPr lang="en-US" b="0" i="1" smtClean="0">
                              <a:latin typeface="Cambria Math"/>
                              <a:ea typeface="Cambria Math"/>
                            </a:rPr>
                            <m:t>(</m:t>
                          </m:r>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r>
                            <a:rPr lang="en-US" b="0" i="1" smtClean="0">
                              <a:latin typeface="Cambria Math"/>
                              <a:ea typeface="Cambria Math"/>
                            </a:rPr>
                            <m:t>)</m:t>
                          </m:r>
                        </m:den>
                      </m:f>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936725" y="4331732"/>
                <a:ext cx="3967176" cy="615874"/>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936725" y="5029200"/>
                <a:ext cx="3967176" cy="615874"/>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𝑤</m:t>
                      </m:r>
                      <m:r>
                        <a:rPr lang="en-US" i="1" smtClean="0">
                          <a:latin typeface="Cambria Math"/>
                          <a:ea typeface="Cambria Math"/>
                        </a:rPr>
                        <m:t>−</m:t>
                      </m:r>
                      <m:r>
                        <a:rPr lang="en-US" i="1" smtClean="0">
                          <a:latin typeface="Cambria Math"/>
                          <a:ea typeface="Cambria Math"/>
                        </a:rPr>
                        <m:t>𝜆</m:t>
                      </m:r>
                      <m:sSub>
                        <m:sSubPr>
                          <m:ctrlPr>
                            <a:rPr lang="en-US" i="1">
                              <a:latin typeface="Cambria Math" panose="02040503050406030204" pitchFamily="18" charset="0"/>
                              <a:ea typeface="Cambria Math"/>
                            </a:rPr>
                          </m:ctrlPr>
                        </m:sSubPr>
                        <m:e>
                          <m:r>
                            <m:rPr>
                              <m:nor/>
                            </m:rPr>
                            <a:rPr lang="en-US">
                              <a:latin typeface="Cambria Math"/>
                              <a:ea typeface="Cambria Math"/>
                            </a:rPr>
                            <m:t>MP</m:t>
                          </m:r>
                        </m:e>
                        <m:sub>
                          <m:r>
                            <a:rPr lang="en-US" b="0" i="1" smtClean="0">
                              <a:latin typeface="Cambria Math"/>
                              <a:ea typeface="Cambria Math"/>
                            </a:rPr>
                            <m:t>𝐿</m:t>
                          </m:r>
                        </m:sub>
                      </m:sSub>
                      <m:d>
                        <m:dPr>
                          <m:ctrlPr>
                            <a:rPr lang="en-US" i="1">
                              <a:latin typeface="Cambria Math" panose="02040503050406030204" pitchFamily="18" charset="0"/>
                              <a:ea typeface="Cambria Math"/>
                            </a:rPr>
                          </m:ctrlPr>
                        </m:dPr>
                        <m:e>
                          <m:r>
                            <a:rPr lang="en-US" i="1">
                              <a:latin typeface="Cambria Math"/>
                              <a:ea typeface="Cambria Math"/>
                            </a:rPr>
                            <m:t>𝐾</m:t>
                          </m:r>
                          <m:r>
                            <a:rPr lang="en-US" i="1">
                              <a:latin typeface="Cambria Math"/>
                              <a:ea typeface="Cambria Math"/>
                            </a:rPr>
                            <m:t>, </m:t>
                          </m:r>
                          <m:r>
                            <a:rPr lang="en-US" i="1">
                              <a:latin typeface="Cambria Math"/>
                              <a:ea typeface="Cambria Math"/>
                            </a:rPr>
                            <m:t>𝐿</m:t>
                          </m:r>
                        </m:e>
                      </m:d>
                      <m:r>
                        <a:rPr lang="en-US" i="1">
                          <a:latin typeface="Cambria Math"/>
                          <a:ea typeface="Cambria Math"/>
                        </a:rPr>
                        <m:t>=0</m:t>
                      </m:r>
                      <m:r>
                        <a:rPr lang="en-US" i="1" smtClean="0">
                          <a:latin typeface="Cambria Math"/>
                          <a:ea typeface="Cambria Math"/>
                        </a:rPr>
                        <m:t>⇒</m:t>
                      </m:r>
                      <m:r>
                        <a:rPr lang="en-US" i="1" smtClean="0">
                          <a:latin typeface="Cambria Math"/>
                          <a:ea typeface="Cambria Math"/>
                        </a:rPr>
                        <m:t>𝜆</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𝑤</m:t>
                          </m:r>
                        </m:num>
                        <m:den>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𝐿</m:t>
                              </m:r>
                            </m:sub>
                          </m:sSub>
                          <m:r>
                            <a:rPr lang="en-US" b="0" i="1" smtClean="0">
                              <a:latin typeface="Cambria Math"/>
                              <a:ea typeface="Cambria Math"/>
                            </a:rPr>
                            <m:t>(</m:t>
                          </m:r>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r>
                            <a:rPr lang="en-US" b="0" i="1" smtClean="0">
                              <a:latin typeface="Cambria Math"/>
                              <a:ea typeface="Cambria Math"/>
                            </a:rPr>
                            <m:t>)</m:t>
                          </m:r>
                        </m:den>
                      </m:f>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2936725" y="5029200"/>
                <a:ext cx="3967176" cy="615874"/>
              </a:xfrm>
              <a:prstGeom prst="rect">
                <a:avLst/>
              </a:prstGeom>
              <a:blipFill rotWithShape="1">
                <a:blip r:embed="rId10"/>
                <a:stretch>
                  <a:fillRect/>
                </a:stretch>
              </a:blipFill>
            </p:spPr>
            <p:txBody>
              <a:bodyPr/>
              <a:lstStyle/>
              <a:p>
                <a:r>
                  <a:rPr lang="en-US">
                    <a:noFill/>
                  </a:rPr>
                  <a:t> </a:t>
                </a:r>
              </a:p>
            </p:txBody>
          </p:sp>
        </mc:Fallback>
      </mc:AlternateContent>
      <p:sp>
        <p:nvSpPr>
          <p:cNvPr id="17" name="TextBox 16"/>
          <p:cNvSpPr txBox="1"/>
          <p:nvPr/>
        </p:nvSpPr>
        <p:spPr>
          <a:xfrm>
            <a:off x="7786154" y="5148968"/>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(6)</a:t>
            </a:r>
          </a:p>
        </p:txBody>
      </p:sp>
      <p:sp>
        <p:nvSpPr>
          <p:cNvPr id="18" name="Rectangle 17"/>
          <p:cNvSpPr/>
          <p:nvPr/>
        </p:nvSpPr>
        <p:spPr>
          <a:xfrm>
            <a:off x="457200" y="5722203"/>
            <a:ext cx="8207376" cy="830997"/>
          </a:xfrm>
          <a:prstGeom prst="rect">
            <a:avLst/>
          </a:prstGeom>
        </p:spPr>
        <p:txBody>
          <a:bodyPr wrap="square">
            <a:spAutoFit/>
          </a:bodyPr>
          <a:lstStyle/>
          <a:p>
            <a:pPr>
              <a:buNone/>
            </a:pPr>
            <a:r>
              <a:rPr lang="en-US" sz="1600" i="1" dirty="0">
                <a:latin typeface="+mn-lt"/>
              </a:rPr>
              <a:t>r</a:t>
            </a:r>
            <a:r>
              <a:rPr lang="en-US" sz="1600" dirty="0">
                <a:latin typeface="+mn-lt"/>
              </a:rPr>
              <a:t>/MP</a:t>
            </a:r>
            <a:r>
              <a:rPr lang="en-US" sz="1600" i="1" baseline="-25000" dirty="0">
                <a:latin typeface="+mn-lt"/>
              </a:rPr>
              <a:t>K</a:t>
            </a:r>
            <a:r>
              <a:rPr lang="en-US" sz="1600" dirty="0">
                <a:latin typeface="+mn-lt"/>
              </a:rPr>
              <a:t>(</a:t>
            </a:r>
            <a:r>
              <a:rPr lang="en-US" sz="1600" i="1" dirty="0">
                <a:latin typeface="+mn-lt"/>
              </a:rPr>
              <a:t>K</a:t>
            </a:r>
            <a:r>
              <a:rPr lang="en-US" sz="1600" dirty="0">
                <a:latin typeface="+mn-lt"/>
              </a:rPr>
              <a:t>, </a:t>
            </a:r>
            <a:r>
              <a:rPr lang="en-US" sz="1600" i="1" dirty="0">
                <a:latin typeface="+mn-lt"/>
              </a:rPr>
              <a:t>L</a:t>
            </a:r>
            <a:r>
              <a:rPr lang="en-US" sz="1600" dirty="0">
                <a:latin typeface="+mn-lt"/>
              </a:rPr>
              <a:t>) measures the additional input cost of producing an additional unit of output by increasing capital, and </a:t>
            </a:r>
            <a:r>
              <a:rPr lang="en-US" sz="1600" i="1" dirty="0">
                <a:latin typeface="+mn-lt"/>
              </a:rPr>
              <a:t>w</a:t>
            </a:r>
            <a:r>
              <a:rPr lang="en-US" sz="1600" dirty="0">
                <a:latin typeface="+mn-lt"/>
              </a:rPr>
              <a:t>/MP</a:t>
            </a:r>
            <a:r>
              <a:rPr lang="en-US" sz="1600" i="1" baseline="-25000" dirty="0">
                <a:latin typeface="+mn-lt"/>
              </a:rPr>
              <a:t>L</a:t>
            </a:r>
            <a:r>
              <a:rPr lang="en-US" sz="1600" dirty="0">
                <a:latin typeface="+mn-lt"/>
              </a:rPr>
              <a:t>(</a:t>
            </a:r>
            <a:r>
              <a:rPr lang="en-US" sz="1600" i="1" dirty="0">
                <a:latin typeface="+mn-lt"/>
              </a:rPr>
              <a:t>K</a:t>
            </a:r>
            <a:r>
              <a:rPr lang="en-US" sz="1600" dirty="0">
                <a:latin typeface="+mn-lt"/>
              </a:rPr>
              <a:t>, </a:t>
            </a:r>
            <a:r>
              <a:rPr lang="en-US" sz="1600" i="1" dirty="0">
                <a:latin typeface="+mn-lt"/>
              </a:rPr>
              <a:t>L</a:t>
            </a:r>
            <a:r>
              <a:rPr lang="en-US" sz="1600" dirty="0">
                <a:latin typeface="+mn-lt"/>
              </a:rPr>
              <a:t>) the additional cost of using additional labor as an input. In both cases, the Lagrange multiplier is equal to the marginal cost of production.</a:t>
            </a:r>
          </a:p>
        </p:txBody>
      </p:sp>
      <p:sp>
        <p:nvSpPr>
          <p:cNvPr id="6" name="TextBox 5"/>
          <p:cNvSpPr txBox="1"/>
          <p:nvPr/>
        </p:nvSpPr>
        <p:spPr>
          <a:xfrm>
            <a:off x="990600" y="304800"/>
            <a:ext cx="5486400" cy="381783"/>
          </a:xfrm>
          <a:prstGeom prst="rect">
            <a:avLst/>
          </a:prstGeom>
          <a:noFill/>
        </p:spPr>
        <p:txBody>
          <a:bodyPr wrap="square" rtlCol="0">
            <a:spAutoFit/>
          </a:bodyPr>
          <a:lstStyle/>
          <a:p>
            <a:pPr algn="ctr"/>
            <a:r>
              <a:rPr lang="en-US" b="1" dirty="0"/>
              <a:t>Algebraic Treatment</a:t>
            </a:r>
          </a:p>
        </p:txBody>
      </p:sp>
    </p:spTree>
    <p:extLst>
      <p:ext uri="{BB962C8B-B14F-4D97-AF65-F5344CB8AC3E}">
        <p14:creationId xmlns:p14="http://schemas.microsoft.com/office/powerpoint/2010/main" val="325296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2"/>
          <p:cNvSpPr txBox="1">
            <a:spLocks noChangeArrowheads="1"/>
          </p:cNvSpPr>
          <p:nvPr/>
        </p:nvSpPr>
        <p:spPr>
          <a:xfrm>
            <a:off x="457200" y="0"/>
            <a:ext cx="6858002" cy="685800"/>
          </a:xfrm>
          <a:prstGeom prst="rect">
            <a:avLst/>
          </a:prstGeom>
          <a:noFill/>
        </p:spPr>
        <p:txBody>
          <a:bodyPr anchor="b"/>
          <a:lstStyle>
            <a:lvl1pPr marL="342900" indent="-342900" algn="l" rtl="0" eaLnBrk="0" fontAlgn="base" hangingPunct="0">
              <a:spcBef>
                <a:spcPct val="20000"/>
              </a:spcBef>
              <a:spcAft>
                <a:spcPct val="0"/>
              </a:spcAft>
              <a:defRPr sz="2400">
                <a:solidFill>
                  <a:srgbClr val="0066B3"/>
                </a:solidFill>
                <a:latin typeface="+mn-lt"/>
                <a:ea typeface="+mn-ea"/>
                <a:cs typeface="+mn-cs"/>
              </a:defRPr>
            </a:lvl1pPr>
            <a:lvl2pPr marL="742950" indent="-285750" algn="l" rtl="0" eaLnBrk="0" fontAlgn="base" hangingPunct="0">
              <a:spcBef>
                <a:spcPct val="20000"/>
              </a:spcBef>
              <a:spcAft>
                <a:spcPct val="0"/>
              </a:spcAft>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en-US" sz="2000" b="1" dirty="0">
                <a:solidFill>
                  <a:srgbClr val="950057"/>
                </a:solidFill>
                <a:latin typeface="+mj-lt"/>
              </a:rPr>
              <a:t>Marginal Rate of Technical Substitution</a:t>
            </a:r>
          </a:p>
        </p:txBody>
      </p:sp>
      <p:sp>
        <p:nvSpPr>
          <p:cNvPr id="4" name="Rectangle 3"/>
          <p:cNvSpPr/>
          <p:nvPr/>
        </p:nvSpPr>
        <p:spPr>
          <a:xfrm>
            <a:off x="447675" y="1146691"/>
            <a:ext cx="8207376" cy="369332"/>
          </a:xfrm>
          <a:prstGeom prst="rect">
            <a:avLst/>
          </a:prstGeom>
        </p:spPr>
        <p:txBody>
          <a:bodyPr wrap="square">
            <a:spAutoFit/>
          </a:bodyPr>
          <a:lstStyle/>
          <a:p>
            <a:pPr>
              <a:buNone/>
            </a:pPr>
            <a:r>
              <a:rPr lang="en-US" dirty="0">
                <a:latin typeface="+mn-lt"/>
              </a:rPr>
              <a:t>Write the isoquant:</a:t>
            </a:r>
          </a:p>
        </p:txBody>
      </p:sp>
      <mc:AlternateContent xmlns:mc="http://schemas.openxmlformats.org/markup-compatibility/2006" xmlns:a14="http://schemas.microsoft.com/office/drawing/2010/main">
        <mc:Choice Requires="a14">
          <p:sp>
            <p:nvSpPr>
              <p:cNvPr id="2" name="TextBox 1"/>
              <p:cNvSpPr txBox="1"/>
              <p:nvPr/>
            </p:nvSpPr>
            <p:spPr>
              <a:xfrm>
                <a:off x="2667000" y="1146691"/>
                <a:ext cx="3524426"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a:rPr>
                            <m:t>MP</m:t>
                          </m:r>
                        </m:e>
                        <m:sub>
                          <m:r>
                            <a:rPr lang="en-US" b="0" i="1" smtClean="0">
                              <a:latin typeface="Cambria Math"/>
                            </a:rPr>
                            <m:t>𝐾</m:t>
                          </m:r>
                        </m:sub>
                      </m:sSub>
                      <m:d>
                        <m:dPr>
                          <m:ctrlPr>
                            <a:rPr lang="en-US" b="0" i="1" smtClean="0">
                              <a:latin typeface="Cambria Math" panose="02040503050406030204" pitchFamily="18" charset="0"/>
                            </a:rPr>
                          </m:ctrlPr>
                        </m:dPr>
                        <m:e>
                          <m:r>
                            <a:rPr lang="en-US" b="0" i="1" smtClean="0">
                              <a:latin typeface="Cambria Math"/>
                            </a:rPr>
                            <m:t>𝐾</m:t>
                          </m:r>
                          <m:r>
                            <a:rPr lang="en-US" b="0" i="1" smtClean="0">
                              <a:latin typeface="Cambria Math"/>
                            </a:rPr>
                            <m:t>, </m:t>
                          </m:r>
                          <m:r>
                            <a:rPr lang="en-US" b="0" i="1" smtClean="0">
                              <a:latin typeface="Cambria Math"/>
                            </a:rPr>
                            <m:t>𝐿</m:t>
                          </m:r>
                        </m:e>
                      </m:d>
                      <m:r>
                        <m:rPr>
                          <m:sty m:val="p"/>
                        </m:rPr>
                        <a:rPr lang="en-US" b="0" i="0" smtClean="0">
                          <a:latin typeface="Cambria Math"/>
                        </a:rPr>
                        <m:t>d</m:t>
                      </m:r>
                      <m:r>
                        <a:rPr lang="en-US" b="0" i="1" smtClean="0">
                          <a:latin typeface="Cambria Math"/>
                        </a:rPr>
                        <m:t>𝐾</m:t>
                      </m:r>
                      <m:r>
                        <a:rPr lang="en-US" b="0" i="1" smtClean="0">
                          <a:latin typeface="Cambria Math"/>
                        </a:rPr>
                        <m:t>+</m:t>
                      </m:r>
                      <m:sSub>
                        <m:sSubPr>
                          <m:ctrlPr>
                            <a:rPr lang="en-US" b="0" i="1" smtClean="0">
                              <a:latin typeface="Cambria Math" panose="02040503050406030204" pitchFamily="18" charset="0"/>
                            </a:rPr>
                          </m:ctrlPr>
                        </m:sSubPr>
                        <m:e>
                          <m:r>
                            <m:rPr>
                              <m:nor/>
                            </m:rPr>
                            <a:rPr lang="en-US" b="0" i="0" smtClean="0">
                              <a:latin typeface="Cambria Math"/>
                            </a:rPr>
                            <m:t>MP</m:t>
                          </m:r>
                        </m:e>
                        <m:sub>
                          <m:r>
                            <a:rPr lang="en-US" b="0" i="1" smtClean="0">
                              <a:latin typeface="Cambria Math"/>
                            </a:rPr>
                            <m:t>𝐿</m:t>
                          </m:r>
                        </m:sub>
                      </m:sSub>
                      <m:r>
                        <m:rPr>
                          <m:sty m:val="p"/>
                        </m:rPr>
                        <a:rPr lang="en-US" b="0" i="0" smtClean="0">
                          <a:latin typeface="Cambria Math"/>
                        </a:rPr>
                        <m:t>d</m:t>
                      </m:r>
                      <m:r>
                        <a:rPr lang="en-US" b="0" i="1" smtClean="0">
                          <a:latin typeface="Cambria Math"/>
                        </a:rPr>
                        <m:t>𝐿</m:t>
                      </m:r>
                      <m:r>
                        <a:rPr lang="en-US" b="0" i="1" smtClean="0">
                          <a:latin typeface="Cambria Math"/>
                        </a:rPr>
                        <m:t>=</m:t>
                      </m:r>
                      <m:r>
                        <m:rPr>
                          <m:sty m:val="p"/>
                        </m:rPr>
                        <a:rPr lang="en-US" b="0" i="0" smtClean="0">
                          <a:latin typeface="Cambria Math"/>
                        </a:rPr>
                        <m:t>d</m:t>
                      </m:r>
                      <m:r>
                        <a:rPr lang="en-US" b="0" i="1" smtClean="0">
                          <a:latin typeface="Cambria Math"/>
                        </a:rPr>
                        <m:t>𝑞</m:t>
                      </m:r>
                      <m:r>
                        <a:rPr lang="en-US" b="0" i="1" smtClean="0">
                          <a:latin typeface="Cambria Math"/>
                        </a:rPr>
                        <m:t>=0</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667000" y="1146691"/>
                <a:ext cx="3524426" cy="369332"/>
              </a:xfrm>
              <a:prstGeom prst="rect">
                <a:avLst/>
              </a:prstGeom>
              <a:blipFill rotWithShape="1">
                <a:blip r:embed="rId4"/>
                <a:stretch>
                  <a:fillRect b="-4918"/>
                </a:stretch>
              </a:blipFill>
            </p:spPr>
            <p:txBody>
              <a:bodyPr/>
              <a:lstStyle/>
              <a:p>
                <a:r>
                  <a:rPr lang="en-US">
                    <a:noFill/>
                  </a:rPr>
                  <a:t> </a:t>
                </a:r>
              </a:p>
            </p:txBody>
          </p:sp>
        </mc:Fallback>
      </mc:AlternateContent>
      <p:sp>
        <p:nvSpPr>
          <p:cNvPr id="7" name="TextBox 6"/>
          <p:cNvSpPr txBox="1"/>
          <p:nvPr/>
        </p:nvSpPr>
        <p:spPr>
          <a:xfrm>
            <a:off x="7772398" y="1146691"/>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(7)</a:t>
            </a:r>
          </a:p>
        </p:txBody>
      </p:sp>
      <p:sp>
        <p:nvSpPr>
          <p:cNvPr id="8" name="Rectangle 7"/>
          <p:cNvSpPr/>
          <p:nvPr/>
        </p:nvSpPr>
        <p:spPr>
          <a:xfrm>
            <a:off x="457200" y="1676400"/>
            <a:ext cx="8207376" cy="369332"/>
          </a:xfrm>
          <a:prstGeom prst="rect">
            <a:avLst/>
          </a:prstGeom>
        </p:spPr>
        <p:txBody>
          <a:bodyPr wrap="square">
            <a:spAutoFit/>
          </a:bodyPr>
          <a:lstStyle/>
          <a:p>
            <a:pPr>
              <a:buNone/>
            </a:pPr>
            <a:r>
              <a:rPr lang="en-US" dirty="0">
                <a:latin typeface="+mn-lt"/>
              </a:rPr>
              <a:t>Rearrange terms:</a:t>
            </a:r>
          </a:p>
        </p:txBody>
      </p:sp>
      <mc:AlternateContent xmlns:mc="http://schemas.openxmlformats.org/markup-compatibility/2006" xmlns:a14="http://schemas.microsoft.com/office/drawing/2010/main">
        <mc:Choice Requires="a14">
          <p:sp>
            <p:nvSpPr>
              <p:cNvPr id="5" name="TextBox 4"/>
              <p:cNvSpPr txBox="1"/>
              <p:nvPr/>
            </p:nvSpPr>
            <p:spPr>
              <a:xfrm>
                <a:off x="2447395" y="1676400"/>
                <a:ext cx="4867807"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m:t>
                      </m:r>
                      <m:f>
                        <m:fPr>
                          <m:type m:val="lin"/>
                          <m:ctrlPr>
                            <a:rPr lang="en-US" i="1" smtClean="0">
                              <a:latin typeface="Cambria Math" panose="02040503050406030204" pitchFamily="18" charset="0"/>
                            </a:rPr>
                          </m:ctrlPr>
                        </m:fPr>
                        <m:num>
                          <m:r>
                            <a:rPr lang="en-US" b="0" i="1" smtClean="0">
                              <a:latin typeface="Cambria Math"/>
                            </a:rPr>
                            <m:t>𝑑𝐾</m:t>
                          </m:r>
                        </m:num>
                        <m:den>
                          <m:r>
                            <a:rPr lang="en-US" b="0" i="1" smtClean="0">
                              <a:latin typeface="Cambria Math"/>
                            </a:rPr>
                            <m:t>𝑑𝐿</m:t>
                          </m:r>
                        </m:den>
                      </m:f>
                      <m:r>
                        <a:rPr lang="en-US" b="0" i="1" smtClean="0">
                          <a:latin typeface="Cambria Math"/>
                        </a:rPr>
                        <m:t>=</m:t>
                      </m:r>
                      <m:sSub>
                        <m:sSubPr>
                          <m:ctrlPr>
                            <a:rPr lang="en-US" b="0" i="1" smtClean="0">
                              <a:latin typeface="Cambria Math" panose="02040503050406030204" pitchFamily="18" charset="0"/>
                            </a:rPr>
                          </m:ctrlPr>
                        </m:sSubPr>
                        <m:e>
                          <m:r>
                            <m:rPr>
                              <m:nor/>
                            </m:rPr>
                            <a:rPr lang="en-US" b="0" i="0" smtClean="0">
                              <a:latin typeface="Cambria Math"/>
                            </a:rPr>
                            <m:t>MRTS</m:t>
                          </m:r>
                        </m:e>
                        <m:sub>
                          <m:r>
                            <a:rPr lang="en-US" b="0" i="1" smtClean="0">
                              <a:latin typeface="Cambria Math"/>
                            </a:rPr>
                            <m:t>𝐿𝐾</m:t>
                          </m:r>
                        </m:sub>
                      </m:sSub>
                      <m:r>
                        <a:rPr lang="en-US" b="0" i="1" smtClean="0">
                          <a:latin typeface="Cambria Math"/>
                        </a:rPr>
                        <m:t>=</m:t>
                      </m:r>
                      <m:f>
                        <m:fPr>
                          <m:type m:val="lin"/>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i="0">
                                  <a:latin typeface="Cambria Math"/>
                                </a:rPr>
                                <m:t>MP</m:t>
                              </m:r>
                            </m:e>
                            <m:sub>
                              <m:r>
                                <a:rPr lang="en-US" b="0" i="1" smtClean="0">
                                  <a:latin typeface="Cambria Math"/>
                                </a:rPr>
                                <m:t>𝐿</m:t>
                              </m:r>
                            </m:sub>
                          </m:sSub>
                          <m:r>
                            <a:rPr lang="en-US" i="1">
                              <a:latin typeface="Cambria Math"/>
                            </a:rPr>
                            <m:t>(</m:t>
                          </m:r>
                          <m:r>
                            <a:rPr lang="en-US" i="1">
                              <a:latin typeface="Cambria Math"/>
                            </a:rPr>
                            <m:t>𝐾</m:t>
                          </m:r>
                          <m:r>
                            <a:rPr lang="en-US" i="1">
                              <a:latin typeface="Cambria Math"/>
                            </a:rPr>
                            <m:t>, </m:t>
                          </m:r>
                          <m:r>
                            <a:rPr lang="en-US" i="1">
                              <a:latin typeface="Cambria Math"/>
                            </a:rPr>
                            <m:t>𝐿</m:t>
                          </m:r>
                          <m:r>
                            <a:rPr lang="en-US" i="1">
                              <a:latin typeface="Cambria Math"/>
                            </a:rPr>
                            <m:t>)</m:t>
                          </m:r>
                          <m:r>
                            <m:rPr>
                              <m:nor/>
                            </m:rPr>
                            <a:rPr lang="en-US" dirty="0"/>
                            <m:t> </m:t>
                          </m:r>
                        </m:num>
                        <m:den>
                          <m:sSub>
                            <m:sSubPr>
                              <m:ctrlPr>
                                <a:rPr lang="en-US" i="1">
                                  <a:latin typeface="Cambria Math" panose="02040503050406030204" pitchFamily="18" charset="0"/>
                                </a:rPr>
                              </m:ctrlPr>
                            </m:sSubPr>
                            <m:e>
                              <m:r>
                                <m:rPr>
                                  <m:nor/>
                                </m:rPr>
                                <a:rPr lang="en-US" i="0">
                                  <a:latin typeface="Cambria Math"/>
                                </a:rPr>
                                <m:t>MP</m:t>
                              </m:r>
                            </m:e>
                            <m:sub>
                              <m:r>
                                <a:rPr lang="en-US" i="1">
                                  <a:latin typeface="Cambria Math"/>
                                </a:rPr>
                                <m:t>𝐾</m:t>
                              </m:r>
                            </m:sub>
                          </m:sSub>
                          <m:r>
                            <a:rPr lang="en-US" i="1">
                              <a:latin typeface="Cambria Math"/>
                            </a:rPr>
                            <m:t>(</m:t>
                          </m:r>
                          <m:r>
                            <a:rPr lang="en-US" i="1">
                              <a:latin typeface="Cambria Math"/>
                            </a:rPr>
                            <m:t>𝐾</m:t>
                          </m:r>
                          <m:r>
                            <a:rPr lang="en-US" i="1">
                              <a:latin typeface="Cambria Math"/>
                            </a:rPr>
                            <m:t>, </m:t>
                          </m:r>
                          <m:r>
                            <a:rPr lang="en-US" i="1">
                              <a:latin typeface="Cambria Math"/>
                            </a:rPr>
                            <m:t>𝐿</m:t>
                          </m:r>
                          <m:r>
                            <a:rPr lang="en-US" i="1">
                              <a:latin typeface="Cambria Math"/>
                            </a:rPr>
                            <m:t>)</m:t>
                          </m:r>
                          <m:r>
                            <m:rPr>
                              <m:nor/>
                            </m:rPr>
                            <a:rPr lang="en-US" dirty="0"/>
                            <m:t> </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447395" y="1676400"/>
                <a:ext cx="4867807" cy="369332"/>
              </a:xfrm>
              <a:prstGeom prst="rect">
                <a:avLst/>
              </a:prstGeom>
              <a:blipFill rotWithShape="1">
                <a:blip r:embed="rId5"/>
                <a:stretch>
                  <a:fillRect t="-116393" b="-175410"/>
                </a:stretch>
              </a:blipFill>
            </p:spPr>
            <p:txBody>
              <a:bodyPr/>
              <a:lstStyle/>
              <a:p>
                <a:r>
                  <a:rPr lang="en-US">
                    <a:noFill/>
                  </a:rPr>
                  <a:t> </a:t>
                </a:r>
              </a:p>
            </p:txBody>
          </p:sp>
        </mc:Fallback>
      </mc:AlternateContent>
      <p:sp>
        <p:nvSpPr>
          <p:cNvPr id="9" name="TextBox 8"/>
          <p:cNvSpPr txBox="1"/>
          <p:nvPr/>
        </p:nvSpPr>
        <p:spPr>
          <a:xfrm>
            <a:off x="7772398" y="1667828"/>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(8)</a:t>
            </a:r>
          </a:p>
        </p:txBody>
      </p:sp>
      <p:sp>
        <p:nvSpPr>
          <p:cNvPr id="10" name="Rectangle 9"/>
          <p:cNvSpPr/>
          <p:nvPr/>
        </p:nvSpPr>
        <p:spPr>
          <a:xfrm>
            <a:off x="457200" y="2209800"/>
            <a:ext cx="4572000" cy="369332"/>
          </a:xfrm>
          <a:prstGeom prst="rect">
            <a:avLst/>
          </a:prstGeom>
        </p:spPr>
        <p:txBody>
          <a:bodyPr wrap="square">
            <a:spAutoFit/>
          </a:bodyPr>
          <a:lstStyle/>
          <a:p>
            <a:pPr>
              <a:buNone/>
            </a:pPr>
            <a:r>
              <a:rPr lang="en-US" dirty="0">
                <a:latin typeface="+mn-lt"/>
              </a:rPr>
              <a:t>Rewrite the condition given by (5) to get</a:t>
            </a:r>
          </a:p>
        </p:txBody>
      </p:sp>
      <mc:AlternateContent xmlns:mc="http://schemas.openxmlformats.org/markup-compatibility/2006" xmlns:a14="http://schemas.microsoft.com/office/drawing/2010/main">
        <mc:Choice Requires="a14">
          <p:sp>
            <p:nvSpPr>
              <p:cNvPr id="11" name="TextBox 10"/>
              <p:cNvSpPr txBox="1"/>
              <p:nvPr/>
            </p:nvSpPr>
            <p:spPr>
              <a:xfrm>
                <a:off x="2863592" y="2579132"/>
                <a:ext cx="3182217"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a:latin typeface="Cambria Math"/>
                                </a:rPr>
                                <m:t>MP</m:t>
                              </m:r>
                            </m:e>
                            <m:sub>
                              <m:r>
                                <a:rPr lang="en-US" i="1">
                                  <a:latin typeface="Cambria Math"/>
                                </a:rPr>
                                <m:t>𝐿</m:t>
                              </m:r>
                            </m:sub>
                          </m:sSub>
                          <m:r>
                            <a:rPr lang="en-US" i="1">
                              <a:latin typeface="Cambria Math"/>
                            </a:rPr>
                            <m:t>(</m:t>
                          </m:r>
                          <m:r>
                            <a:rPr lang="en-US" i="1">
                              <a:latin typeface="Cambria Math"/>
                            </a:rPr>
                            <m:t>𝐾</m:t>
                          </m:r>
                          <m:r>
                            <a:rPr lang="en-US" i="1">
                              <a:latin typeface="Cambria Math"/>
                            </a:rPr>
                            <m:t>, </m:t>
                          </m:r>
                          <m:r>
                            <a:rPr lang="en-US" i="1">
                              <a:latin typeface="Cambria Math"/>
                            </a:rPr>
                            <m:t>𝐿</m:t>
                          </m:r>
                          <m:r>
                            <a:rPr lang="en-US" b="0" i="1" smtClean="0">
                              <a:latin typeface="Cambria Math"/>
                            </a:rPr>
                            <m:t>)</m:t>
                          </m:r>
                        </m:num>
                        <m:den>
                          <m:sSub>
                            <m:sSubPr>
                              <m:ctrlPr>
                                <a:rPr lang="en-US" i="1">
                                  <a:latin typeface="Cambria Math" panose="02040503050406030204" pitchFamily="18" charset="0"/>
                                </a:rPr>
                              </m:ctrlPr>
                            </m:sSubPr>
                            <m:e>
                              <m:r>
                                <m:rPr>
                                  <m:nor/>
                                </m:rPr>
                                <a:rPr lang="en-US" i="0">
                                  <a:latin typeface="Cambria Math"/>
                                </a:rPr>
                                <m:t>MP</m:t>
                              </m:r>
                            </m:e>
                            <m:sub>
                              <m:r>
                                <a:rPr lang="en-US" i="1">
                                  <a:latin typeface="Cambria Math"/>
                                </a:rPr>
                                <m:t>𝐾</m:t>
                              </m:r>
                            </m:sub>
                          </m:sSub>
                          <m:d>
                            <m:dPr>
                              <m:ctrlPr>
                                <a:rPr lang="en-US" i="1">
                                  <a:latin typeface="Cambria Math" panose="02040503050406030204" pitchFamily="18" charset="0"/>
                                </a:rPr>
                              </m:ctrlPr>
                            </m:dPr>
                            <m:e>
                              <m:r>
                                <a:rPr lang="en-US" i="1">
                                  <a:latin typeface="Cambria Math"/>
                                </a:rPr>
                                <m:t>𝐾</m:t>
                              </m:r>
                              <m:r>
                                <a:rPr lang="en-US" i="1">
                                  <a:latin typeface="Cambria Math"/>
                                </a:rPr>
                                <m:t>, </m:t>
                              </m:r>
                              <m:r>
                                <a:rPr lang="en-US" i="1">
                                  <a:latin typeface="Cambria Math"/>
                                </a:rPr>
                                <m:t>𝐿</m:t>
                              </m:r>
                            </m:e>
                          </m:d>
                          <m:r>
                            <a:rPr lang="en-US" b="0" i="1" smtClean="0">
                              <a:latin typeface="Cambria Math"/>
                            </a:rPr>
                            <m:t>=</m:t>
                          </m:r>
                          <m:f>
                            <m:fPr>
                              <m:type m:val="lin"/>
                              <m:ctrlPr>
                                <a:rPr lang="en-US" b="0" i="1" smtClean="0">
                                  <a:latin typeface="Cambria Math" panose="02040503050406030204" pitchFamily="18" charset="0"/>
                                </a:rPr>
                              </m:ctrlPr>
                            </m:fPr>
                            <m:num>
                              <m:r>
                                <a:rPr lang="en-US" b="0" i="1" smtClean="0">
                                  <a:latin typeface="Cambria Math"/>
                                </a:rPr>
                                <m:t>𝑤</m:t>
                              </m:r>
                            </m:num>
                            <m:den>
                              <m:r>
                                <a:rPr lang="en-US" b="0" i="1" smtClean="0">
                                  <a:latin typeface="Cambria Math"/>
                                </a:rPr>
                                <m:t>𝑟</m:t>
                              </m:r>
                            </m:den>
                          </m:f>
                          <m:r>
                            <m:rPr>
                              <m:nor/>
                            </m:rPr>
                            <a:rPr lang="en-US" dirty="0"/>
                            <m:t> </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863592" y="2579132"/>
                <a:ext cx="3182217" cy="369332"/>
              </a:xfrm>
              <a:prstGeom prst="rect">
                <a:avLst/>
              </a:prstGeom>
              <a:blipFill rotWithShape="1">
                <a:blip r:embed="rId6"/>
                <a:stretch>
                  <a:fillRect t="-116393" r="-11686" b="-175410"/>
                </a:stretch>
              </a:blipFill>
            </p:spPr>
            <p:txBody>
              <a:bodyPr/>
              <a:lstStyle/>
              <a:p>
                <a:r>
                  <a:rPr lang="en-US">
                    <a:noFill/>
                  </a:rPr>
                  <a:t> </a:t>
                </a:r>
              </a:p>
            </p:txBody>
          </p:sp>
        </mc:Fallback>
      </mc:AlternateContent>
      <p:sp>
        <p:nvSpPr>
          <p:cNvPr id="12" name="TextBox 11"/>
          <p:cNvSpPr txBox="1"/>
          <p:nvPr/>
        </p:nvSpPr>
        <p:spPr>
          <a:xfrm>
            <a:off x="7772398" y="2579132"/>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(9)</a:t>
            </a:r>
          </a:p>
        </p:txBody>
      </p:sp>
      <p:sp>
        <p:nvSpPr>
          <p:cNvPr id="13" name="Rectangle 12"/>
          <p:cNvSpPr/>
          <p:nvPr/>
        </p:nvSpPr>
        <p:spPr>
          <a:xfrm>
            <a:off x="457200" y="3048000"/>
            <a:ext cx="8207376" cy="369332"/>
          </a:xfrm>
          <a:prstGeom prst="rect">
            <a:avLst/>
          </a:prstGeom>
        </p:spPr>
        <p:txBody>
          <a:bodyPr wrap="square">
            <a:spAutoFit/>
          </a:bodyPr>
          <a:lstStyle/>
          <a:p>
            <a:pPr>
              <a:buNone/>
            </a:pPr>
            <a:r>
              <a:rPr lang="en-US" dirty="0">
                <a:latin typeface="+mn-lt"/>
              </a:rPr>
              <a:t>Rewrite (9):</a:t>
            </a:r>
          </a:p>
        </p:txBody>
      </p:sp>
      <mc:AlternateContent xmlns:mc="http://schemas.openxmlformats.org/markup-compatibility/2006" xmlns:a14="http://schemas.microsoft.com/office/drawing/2010/main">
        <mc:Choice Requires="a14">
          <p:sp>
            <p:nvSpPr>
              <p:cNvPr id="14" name="TextBox 13"/>
              <p:cNvSpPr txBox="1"/>
              <p:nvPr/>
            </p:nvSpPr>
            <p:spPr>
              <a:xfrm>
                <a:off x="3352800" y="3048000"/>
                <a:ext cx="1961947"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i="0">
                                  <a:latin typeface="Cambria Math"/>
                                </a:rPr>
                                <m:t>MP</m:t>
                              </m:r>
                            </m:e>
                            <m:sub>
                              <m:r>
                                <a:rPr lang="en-US" i="1">
                                  <a:latin typeface="Cambria Math"/>
                                </a:rPr>
                                <m:t>𝐿</m:t>
                              </m:r>
                            </m:sub>
                          </m:sSub>
                        </m:num>
                        <m:den>
                          <m:r>
                            <a:rPr lang="en-US" b="0" i="1" smtClean="0">
                              <a:latin typeface="Cambria Math"/>
                            </a:rPr>
                            <m:t>𝑤</m:t>
                          </m:r>
                        </m:den>
                      </m:f>
                      <m:r>
                        <a:rPr lang="en-US" b="0" i="1" smtClean="0">
                          <a:latin typeface="Cambria Math"/>
                        </a:rPr>
                        <m:t>=</m:t>
                      </m:r>
                      <m:f>
                        <m:fPr>
                          <m:type m:val="lin"/>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i="0">
                                  <a:latin typeface="Cambria Math"/>
                                </a:rPr>
                                <m:t>MP</m:t>
                              </m:r>
                            </m:e>
                            <m:sub>
                              <m:r>
                                <a:rPr lang="en-US" b="0" i="1" smtClean="0">
                                  <a:latin typeface="Cambria Math"/>
                                </a:rPr>
                                <m:t>𝐾</m:t>
                              </m:r>
                            </m:sub>
                          </m:sSub>
                        </m:num>
                        <m:den>
                          <m:r>
                            <a:rPr lang="en-US" b="0" i="1" smtClean="0">
                              <a:latin typeface="Cambria Math"/>
                            </a:rPr>
                            <m:t>𝑟</m:t>
                          </m:r>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52800" y="3048000"/>
                <a:ext cx="1961947" cy="369332"/>
              </a:xfrm>
              <a:prstGeom prst="rect">
                <a:avLst/>
              </a:prstGeom>
              <a:blipFill rotWithShape="1">
                <a:blip r:embed="rId7"/>
                <a:stretch>
                  <a:fillRect t="-116393" r="-23292" b="-175410"/>
                </a:stretch>
              </a:blipFill>
            </p:spPr>
            <p:txBody>
              <a:bodyPr/>
              <a:lstStyle/>
              <a:p>
                <a:r>
                  <a:rPr lang="en-US">
                    <a:noFill/>
                  </a:rPr>
                  <a:t> </a:t>
                </a:r>
              </a:p>
            </p:txBody>
          </p:sp>
        </mc:Fallback>
      </mc:AlternateContent>
      <p:sp>
        <p:nvSpPr>
          <p:cNvPr id="15" name="TextBox 14"/>
          <p:cNvSpPr txBox="1"/>
          <p:nvPr/>
        </p:nvSpPr>
        <p:spPr>
          <a:xfrm>
            <a:off x="7772398" y="3048000"/>
            <a:ext cx="9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(10)</a:t>
            </a:r>
          </a:p>
        </p:txBody>
      </p:sp>
      <p:sp>
        <p:nvSpPr>
          <p:cNvPr id="16" name="Rectangle 52"/>
          <p:cNvSpPr txBox="1">
            <a:spLocks noChangeArrowheads="1"/>
          </p:cNvSpPr>
          <p:nvPr/>
        </p:nvSpPr>
        <p:spPr>
          <a:xfrm>
            <a:off x="457200" y="3657600"/>
            <a:ext cx="6858002" cy="451366"/>
          </a:xfrm>
          <a:prstGeom prst="rect">
            <a:avLst/>
          </a:prstGeom>
          <a:noFill/>
        </p:spPr>
        <p:txBody>
          <a:bodyPr/>
          <a:lstStyle>
            <a:lvl1pPr marL="342900" indent="-342900" algn="l" rtl="0" eaLnBrk="0" fontAlgn="base" hangingPunct="0">
              <a:spcBef>
                <a:spcPct val="20000"/>
              </a:spcBef>
              <a:spcAft>
                <a:spcPct val="0"/>
              </a:spcAft>
              <a:defRPr sz="2400">
                <a:solidFill>
                  <a:srgbClr val="0066B3"/>
                </a:solidFill>
                <a:latin typeface="+mn-lt"/>
                <a:ea typeface="+mn-ea"/>
                <a:cs typeface="+mn-cs"/>
              </a:defRPr>
            </a:lvl1pPr>
            <a:lvl2pPr marL="742950" indent="-285750" algn="l" rtl="0" eaLnBrk="0" fontAlgn="base" hangingPunct="0">
              <a:spcBef>
                <a:spcPct val="20000"/>
              </a:spcBef>
              <a:spcAft>
                <a:spcPct val="0"/>
              </a:spcAft>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en-US" sz="2000" b="1" dirty="0">
                <a:solidFill>
                  <a:srgbClr val="950057"/>
                </a:solidFill>
                <a:latin typeface="+mj-lt"/>
              </a:rPr>
              <a:t>Duality in Production and Cost Theory</a:t>
            </a:r>
          </a:p>
        </p:txBody>
      </p:sp>
      <p:sp>
        <p:nvSpPr>
          <p:cNvPr id="17" name="Rectangle 16"/>
          <p:cNvSpPr/>
          <p:nvPr/>
        </p:nvSpPr>
        <p:spPr>
          <a:xfrm>
            <a:off x="447674" y="4114800"/>
            <a:ext cx="8216901" cy="646331"/>
          </a:xfrm>
          <a:prstGeom prst="rect">
            <a:avLst/>
          </a:prstGeom>
        </p:spPr>
        <p:txBody>
          <a:bodyPr wrap="square">
            <a:spAutoFit/>
          </a:bodyPr>
          <a:lstStyle/>
          <a:p>
            <a:pPr>
              <a:buNone/>
            </a:pPr>
            <a:r>
              <a:rPr lang="en-US" dirty="0">
                <a:latin typeface="+mn-lt"/>
              </a:rPr>
              <a:t>The dual problem asks what combination of </a:t>
            </a:r>
            <a:r>
              <a:rPr lang="en-US" i="1" dirty="0">
                <a:latin typeface="+mn-lt"/>
              </a:rPr>
              <a:t>K</a:t>
            </a:r>
            <a:r>
              <a:rPr lang="en-US" dirty="0">
                <a:latin typeface="+mn-lt"/>
              </a:rPr>
              <a:t> and </a:t>
            </a:r>
            <a:r>
              <a:rPr lang="en-US" i="1" dirty="0">
                <a:latin typeface="+mn-lt"/>
              </a:rPr>
              <a:t>L</a:t>
            </a:r>
            <a:r>
              <a:rPr lang="en-US" dirty="0">
                <a:latin typeface="+mn-lt"/>
              </a:rPr>
              <a:t> will let us produce the most output at a cost of </a:t>
            </a:r>
            <a:r>
              <a:rPr lang="en-US" i="1" dirty="0">
                <a:latin typeface="+mn-lt"/>
              </a:rPr>
              <a:t>C</a:t>
            </a:r>
            <a:r>
              <a:rPr lang="en-US" baseline="-25000" dirty="0">
                <a:latin typeface="+mn-lt"/>
              </a:rPr>
              <a:t>0</a:t>
            </a:r>
            <a:r>
              <a:rPr lang="en-US" dirty="0">
                <a:latin typeface="+mn-lt"/>
              </a:rPr>
              <a:t>.</a:t>
            </a:r>
          </a:p>
        </p:txBody>
      </p:sp>
      <mc:AlternateContent xmlns:mc="http://schemas.openxmlformats.org/markup-compatibility/2006" xmlns:a14="http://schemas.microsoft.com/office/drawing/2010/main">
        <mc:Choice Requires="a14">
          <p:sp>
            <p:nvSpPr>
              <p:cNvPr id="18" name="TextBox 17"/>
              <p:cNvSpPr txBox="1"/>
              <p:nvPr/>
            </p:nvSpPr>
            <p:spPr>
              <a:xfrm>
                <a:off x="2133812" y="4964668"/>
                <a:ext cx="4399922"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nor/>
                        </m:rPr>
                        <a:rPr lang="en-US" b="0" i="0" smtClean="0">
                          <a:latin typeface="Cambria Math"/>
                        </a:rPr>
                        <m:t>Maximize</m:t>
                      </m:r>
                      <m:r>
                        <m:rPr>
                          <m:nor/>
                        </m:rPr>
                        <a:rPr lang="en-US" b="0" i="0" smtClean="0">
                          <a:latin typeface="Cambria Math"/>
                        </a:rPr>
                        <m:t> </m:t>
                      </m:r>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rPr>
                            <m:t>𝐾</m:t>
                          </m:r>
                          <m:r>
                            <a:rPr lang="en-US" b="0" i="1" smtClean="0">
                              <a:latin typeface="Cambria Math"/>
                            </a:rPr>
                            <m:t>, </m:t>
                          </m:r>
                          <m:r>
                            <a:rPr lang="en-US" b="0" i="1" smtClean="0">
                              <a:latin typeface="Cambria Math"/>
                            </a:rPr>
                            <m:t>𝐿</m:t>
                          </m:r>
                        </m:e>
                      </m:d>
                      <m:r>
                        <a:rPr lang="en-US" b="0" i="1" smtClean="0">
                          <a:latin typeface="Cambria Math"/>
                        </a:rPr>
                        <m:t> </m:t>
                      </m:r>
                      <m:r>
                        <m:rPr>
                          <m:nor/>
                        </m:rPr>
                        <a:rPr lang="en-US" b="0" i="0" smtClean="0">
                          <a:latin typeface="Cambria Math"/>
                        </a:rPr>
                        <m:t>subject</m:t>
                      </m:r>
                      <m:r>
                        <m:rPr>
                          <m:nor/>
                        </m:rPr>
                        <a:rPr lang="en-US" b="0" i="0" smtClean="0">
                          <a:latin typeface="Cambria Math"/>
                        </a:rPr>
                        <m:t> </m:t>
                      </m:r>
                      <m:r>
                        <m:rPr>
                          <m:nor/>
                        </m:rPr>
                        <a:rPr lang="en-US" b="0" i="0" smtClean="0">
                          <a:latin typeface="Cambria Math"/>
                        </a:rPr>
                        <m:t>to</m:t>
                      </m:r>
                      <m:r>
                        <m:rPr>
                          <m:nor/>
                        </m:rPr>
                        <a:rPr lang="en-US" b="0" i="0" smtClean="0">
                          <a:latin typeface="Cambria Math"/>
                        </a:rPr>
                        <m:t> </m:t>
                      </m:r>
                      <m:r>
                        <a:rPr lang="en-US" b="0" i="1" smtClean="0">
                          <a:latin typeface="Cambria Math"/>
                        </a:rPr>
                        <m:t>𝑤𝐿</m:t>
                      </m:r>
                      <m:r>
                        <a:rPr lang="en-US" b="0" i="1" smtClean="0">
                          <a:latin typeface="Cambria Math"/>
                        </a:rPr>
                        <m:t>+</m:t>
                      </m:r>
                      <m:r>
                        <a:rPr lang="en-US" b="0" i="1" smtClean="0">
                          <a:latin typeface="Cambria Math"/>
                        </a:rPr>
                        <m:t>𝑟𝐿</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0</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133812" y="4964668"/>
                <a:ext cx="4399922" cy="369332"/>
              </a:xfrm>
              <a:prstGeom prst="rect">
                <a:avLst/>
              </a:prstGeom>
              <a:blipFill rotWithShape="1">
                <a:blip r:embed="rId8"/>
                <a:stretch>
                  <a:fillRect b="-11475"/>
                </a:stretch>
              </a:blipFill>
            </p:spPr>
            <p:txBody>
              <a:bodyPr/>
              <a:lstStyle/>
              <a:p>
                <a:r>
                  <a:rPr lang="en-US">
                    <a:noFill/>
                  </a:rPr>
                  <a:t> </a:t>
                </a:r>
              </a:p>
            </p:txBody>
          </p:sp>
        </mc:Fallback>
      </mc:AlternateContent>
      <p:sp>
        <p:nvSpPr>
          <p:cNvPr id="19" name="TextBox 18"/>
          <p:cNvSpPr txBox="1"/>
          <p:nvPr/>
        </p:nvSpPr>
        <p:spPr>
          <a:xfrm>
            <a:off x="7772398" y="4945618"/>
            <a:ext cx="9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(11)</a:t>
            </a:r>
          </a:p>
        </p:txBody>
      </p:sp>
      <p:sp>
        <p:nvSpPr>
          <p:cNvPr id="20" name="Rectangle 19"/>
          <p:cNvSpPr/>
          <p:nvPr/>
        </p:nvSpPr>
        <p:spPr>
          <a:xfrm>
            <a:off x="457200" y="5585936"/>
            <a:ext cx="820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r>
              <a:rPr lang="en-US" b="1" i="1" dirty="0">
                <a:latin typeface="+mj-lt"/>
              </a:rPr>
              <a:t>Step 1</a:t>
            </a:r>
            <a:r>
              <a:rPr lang="en-US" b="1" dirty="0">
                <a:latin typeface="+mj-lt"/>
              </a:rPr>
              <a:t>:</a:t>
            </a:r>
            <a:r>
              <a:rPr lang="en-US" dirty="0">
                <a:latin typeface="+mj-lt"/>
              </a:rPr>
              <a:t> Set up the Lagrangian.</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2776003" y="5955268"/>
                <a:ext cx="3529043"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l-GR" b="0" i="1" smtClean="0">
                          <a:latin typeface="Cambria Math"/>
                          <a:ea typeface="Cambria Math"/>
                        </a:rPr>
                        <m:t>Φ</m:t>
                      </m:r>
                      <m:r>
                        <a:rPr lang="en-US" b="0" i="1" smtClean="0">
                          <a:latin typeface="Cambria Math"/>
                          <a:ea typeface="Cambria Math"/>
                        </a:rPr>
                        <m:t>=</m:t>
                      </m:r>
                      <m:r>
                        <a:rPr lang="en-US" b="0" i="1" smtClean="0">
                          <a:latin typeface="Cambria Math"/>
                          <a:ea typeface="Cambria Math"/>
                        </a:rPr>
                        <m:t>𝐹</m:t>
                      </m:r>
                      <m:r>
                        <a:rPr lang="en-US" b="0" i="1" smtClean="0">
                          <a:latin typeface="Cambria Math"/>
                          <a:ea typeface="Cambria Math"/>
                        </a:rPr>
                        <m:t>(</m:t>
                      </m:r>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r>
                        <a:rPr lang="en-US" b="0" i="1" smtClean="0">
                          <a:latin typeface="Cambria Math"/>
                          <a:ea typeface="Cambria Math"/>
                        </a:rPr>
                        <m:t>)−</m:t>
                      </m:r>
                      <m:r>
                        <m:rPr>
                          <m:nor/>
                        </m:rPr>
                        <a:rPr lang="en-US" b="0" i="0" smtClean="0">
                          <a:latin typeface="Cambria Math"/>
                          <a:ea typeface="Cambria Math"/>
                        </a:rPr>
                        <m:t>μ</m:t>
                      </m:r>
                      <m:r>
                        <a:rPr lang="en-US" b="0" i="1" smtClean="0">
                          <a:latin typeface="Cambria Math"/>
                          <a:ea typeface="Cambria Math"/>
                        </a:rPr>
                        <m:t>(</m:t>
                      </m:r>
                      <m:r>
                        <a:rPr lang="en-US" b="0" i="1" smtClean="0">
                          <a:latin typeface="Cambria Math"/>
                          <a:ea typeface="Cambria Math"/>
                        </a:rPr>
                        <m:t>𝑤𝐿</m:t>
                      </m:r>
                      <m:r>
                        <a:rPr lang="en-US" b="0" i="1" smtClean="0">
                          <a:latin typeface="Cambria Math"/>
                          <a:ea typeface="Cambria Math"/>
                        </a:rPr>
                        <m:t>+</m:t>
                      </m:r>
                      <m:r>
                        <a:rPr lang="en-US" b="0" i="1" smtClean="0">
                          <a:latin typeface="Cambria Math"/>
                          <a:ea typeface="Cambria Math"/>
                        </a:rPr>
                        <m:t>𝑟𝐾</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C</m:t>
                          </m:r>
                        </m:e>
                        <m:sub>
                          <m:r>
                            <a:rPr lang="en-US" b="0" i="1" smtClean="0">
                              <a:latin typeface="Cambria Math"/>
                              <a:ea typeface="Cambria Math"/>
                            </a:rPr>
                            <m:t>0</m:t>
                          </m:r>
                        </m:sub>
                      </m:sSub>
                      <m:r>
                        <a:rPr lang="en-US" b="0" i="1" smtClean="0">
                          <a:latin typeface="Cambria Math"/>
                          <a:ea typeface="Cambria Math"/>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776003" y="5955268"/>
                <a:ext cx="3529043" cy="369332"/>
              </a:xfrm>
              <a:prstGeom prst="rect">
                <a:avLst/>
              </a:prstGeom>
              <a:blipFill rotWithShape="1">
                <a:blip r:embed="rId9"/>
                <a:stretch>
                  <a:fillRect b="-11475"/>
                </a:stretch>
              </a:blipFill>
            </p:spPr>
            <p:txBody>
              <a:bodyPr/>
              <a:lstStyle/>
              <a:p>
                <a:r>
                  <a:rPr lang="en-US">
                    <a:noFill/>
                  </a:rPr>
                  <a:t> </a:t>
                </a:r>
              </a:p>
            </p:txBody>
          </p:sp>
        </mc:Fallback>
      </mc:AlternateContent>
      <p:sp>
        <p:nvSpPr>
          <p:cNvPr id="22" name="TextBox 21"/>
          <p:cNvSpPr txBox="1"/>
          <p:nvPr/>
        </p:nvSpPr>
        <p:spPr>
          <a:xfrm>
            <a:off x="7772398" y="5955268"/>
            <a:ext cx="9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(12)</a:t>
            </a:r>
          </a:p>
        </p:txBody>
      </p:sp>
    </p:spTree>
    <p:extLst>
      <p:ext uri="{BB962C8B-B14F-4D97-AF65-F5344CB8AC3E}">
        <p14:creationId xmlns:p14="http://schemas.microsoft.com/office/powerpoint/2010/main" val="424646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Rectangle 19"/>
              <p:cNvSpPr/>
              <p:nvPr/>
            </p:nvSpPr>
            <p:spPr>
              <a:xfrm>
                <a:off x="457200" y="680928"/>
                <a:ext cx="7375193"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marL="285750" indent="-285750"/>
                <a:r>
                  <a:rPr lang="en-US" b="1" i="1" dirty="0">
                    <a:latin typeface="+mj-lt"/>
                  </a:rPr>
                  <a:t>Step 2</a:t>
                </a:r>
                <a:r>
                  <a:rPr lang="en-US" b="1" dirty="0">
                    <a:latin typeface="+mj-lt"/>
                  </a:rPr>
                  <a:t>:</a:t>
                </a:r>
                <a:r>
                  <a:rPr lang="en-US" dirty="0">
                    <a:latin typeface="+mj-lt"/>
                  </a:rPr>
                  <a:t>Differentiate the Lagrangian with respect to K, L, and </a:t>
                </a:r>
                <a14:m>
                  <m:oMath xmlns:m="http://schemas.openxmlformats.org/officeDocument/2006/math">
                    <m:r>
                      <m:rPr>
                        <m:nor/>
                      </m:rPr>
                      <a:rPr lang="en-US">
                        <a:latin typeface="Cambria Math"/>
                        <a:ea typeface="Cambria Math"/>
                      </a:rPr>
                      <m:t>μ</m:t>
                    </m:r>
                    <m:r>
                      <a:rPr lang="en-US" i="1">
                        <a:latin typeface="Cambria Math"/>
                        <a:ea typeface="Cambria Math"/>
                      </a:rPr>
                      <m:t> </m:t>
                    </m:r>
                  </m:oMath>
                </a14:m>
                <a:r>
                  <a:rPr lang="en-US" dirty="0">
                    <a:latin typeface="+mj-lt"/>
                  </a:rPr>
                  <a:t> and set equal to zero:</a:t>
                </a:r>
                <a:endParaRPr lang="en-US" sz="900" dirty="0">
                  <a:latin typeface="+mj-lt"/>
                  <a:cs typeface="Arial" pitchFamily="34"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457200" y="680928"/>
                <a:ext cx="7375193" cy="646331"/>
              </a:xfrm>
              <a:prstGeom prst="rect">
                <a:avLst/>
              </a:prstGeom>
              <a:blipFill rotWithShape="1">
                <a:blip r:embed="rId4"/>
                <a:stretch>
                  <a:fillRect l="-496" t="-4717" r="-579" b="-14151"/>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936725" y="1327259"/>
                <a:ext cx="3250762"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𝐾</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𝐾</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e>
                          </m:d>
                          <m:r>
                            <a:rPr lang="en-US" b="0" i="1" smtClean="0">
                              <a:latin typeface="Cambria Math"/>
                              <a:ea typeface="Cambria Math"/>
                            </a:rPr>
                            <m:t>−</m:t>
                          </m:r>
                          <m:r>
                            <m:rPr>
                              <m:nor/>
                            </m:rPr>
                            <a:rPr lang="en-US" b="0" i="0" smtClean="0">
                              <a:latin typeface="Cambria Math"/>
                              <a:ea typeface="Cambria Math"/>
                            </a:rPr>
                            <m:t>μ</m:t>
                          </m:r>
                          <m:r>
                            <a:rPr lang="en-US" b="0" i="1" smtClean="0">
                              <a:latin typeface="Cambria Math"/>
                              <a:ea typeface="Cambria Math"/>
                            </a:rPr>
                            <m:t>𝑟</m:t>
                          </m:r>
                          <m:r>
                            <a:rPr lang="en-US" b="0" i="1" smtClean="0">
                              <a:latin typeface="Cambria Math"/>
                              <a:ea typeface="Cambria Math"/>
                            </a:rPr>
                            <m:t>=0</m:t>
                          </m:r>
                        </m:den>
                      </m:f>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936725" y="1327259"/>
                <a:ext cx="3250762" cy="369332"/>
              </a:xfrm>
              <a:prstGeom prst="rect">
                <a:avLst/>
              </a:prstGeom>
              <a:blipFill rotWithShape="1">
                <a:blip r:embed="rId5"/>
                <a:stretch>
                  <a:fillRect t="-118333"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50134" y="1715011"/>
                <a:ext cx="3248325"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𝐿</m:t>
                          </m:r>
                          <m:r>
                            <a:rPr lang="en-US" b="0" i="1" smtClean="0">
                              <a:latin typeface="Cambria Math"/>
                              <a:ea typeface="Cambria Math"/>
                            </a:rPr>
                            <m:t>=</m:t>
                          </m:r>
                          <m:sSub>
                            <m:sSubPr>
                              <m:ctrlPr>
                                <a:rPr lang="en-US" i="1">
                                  <a:latin typeface="Cambria Math" panose="02040503050406030204" pitchFamily="18" charset="0"/>
                                  <a:ea typeface="Cambria Math"/>
                                </a:rPr>
                              </m:ctrlPr>
                            </m:sSubPr>
                            <m:e>
                              <m:r>
                                <m:rPr>
                                  <m:nor/>
                                </m:rPr>
                                <a:rPr lang="en-US" i="0">
                                  <a:latin typeface="Cambria Math"/>
                                  <a:ea typeface="Cambria Math"/>
                                </a:rPr>
                                <m:t>MP</m:t>
                              </m:r>
                            </m:e>
                            <m:sub>
                              <m:r>
                                <a:rPr lang="en-US" b="0" i="1" smtClean="0">
                                  <a:latin typeface="Cambria Math"/>
                                  <a:ea typeface="Cambria Math"/>
                                </a:rPr>
                                <m:t>𝐿</m:t>
                              </m:r>
                            </m:sub>
                          </m:sSub>
                          <m:d>
                            <m:dPr>
                              <m:ctrlPr>
                                <a:rPr lang="en-US" i="1">
                                  <a:latin typeface="Cambria Math" panose="02040503050406030204" pitchFamily="18" charset="0"/>
                                  <a:ea typeface="Cambria Math"/>
                                </a:rPr>
                              </m:ctrlPr>
                            </m:dPr>
                            <m:e>
                              <m:r>
                                <a:rPr lang="en-US" i="1">
                                  <a:latin typeface="Cambria Math"/>
                                  <a:ea typeface="Cambria Math"/>
                                </a:rPr>
                                <m:t>𝐾</m:t>
                              </m:r>
                              <m:r>
                                <a:rPr lang="en-US" i="1">
                                  <a:latin typeface="Cambria Math"/>
                                  <a:ea typeface="Cambria Math"/>
                                </a:rPr>
                                <m:t>, </m:t>
                              </m:r>
                              <m:r>
                                <a:rPr lang="en-US" i="1">
                                  <a:latin typeface="Cambria Math"/>
                                  <a:ea typeface="Cambria Math"/>
                                </a:rPr>
                                <m:t>𝐿</m:t>
                              </m:r>
                            </m:e>
                          </m:d>
                          <m:r>
                            <a:rPr lang="en-US" i="1">
                              <a:latin typeface="Cambria Math"/>
                              <a:ea typeface="Cambria Math"/>
                            </a:rPr>
                            <m:t>−</m:t>
                          </m:r>
                          <m:r>
                            <m:rPr>
                              <m:nor/>
                            </m:rPr>
                            <a:rPr lang="en-US" i="0">
                              <a:latin typeface="Cambria Math"/>
                              <a:ea typeface="Cambria Math"/>
                            </a:rPr>
                            <m:t>μ</m:t>
                          </m:r>
                          <m:r>
                            <a:rPr lang="en-US" b="0" i="1" smtClean="0">
                              <a:latin typeface="Cambria Math"/>
                              <a:ea typeface="Cambria Math"/>
                            </a:rPr>
                            <m:t>𝑤</m:t>
                          </m:r>
                          <m:r>
                            <a:rPr lang="en-US" i="1">
                              <a:latin typeface="Cambria Math"/>
                              <a:ea typeface="Cambria Math"/>
                            </a:rPr>
                            <m:t>=0</m:t>
                          </m:r>
                        </m:den>
                      </m:f>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950134" y="1715011"/>
                <a:ext cx="3248325" cy="369332"/>
              </a:xfrm>
              <a:prstGeom prst="rect">
                <a:avLst/>
              </a:prstGeom>
              <a:blipFill rotWithShape="1">
                <a:blip r:embed="rId6"/>
                <a:stretch>
                  <a:fillRect t="-116393" b="-175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936725" y="2084919"/>
                <a:ext cx="3030701"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m:rPr>
                              <m:nor/>
                            </m:rPr>
                            <a:rPr lang="en-US" b="0" i="0" smtClean="0">
                              <a:latin typeface="Cambria Math"/>
                              <a:ea typeface="Cambria Math"/>
                            </a:rPr>
                            <m:t>μ</m:t>
                          </m:r>
                          <m:r>
                            <a:rPr lang="en-US" b="0" i="1" smtClean="0">
                              <a:latin typeface="Cambria Math"/>
                              <a:ea typeface="Cambria Math"/>
                            </a:rPr>
                            <m:t>=</m:t>
                          </m:r>
                          <m:r>
                            <a:rPr lang="en-US" b="0" i="1" smtClean="0">
                              <a:latin typeface="Cambria Math"/>
                              <a:ea typeface="Cambria Math"/>
                            </a:rPr>
                            <m:t>𝑤𝐿</m:t>
                          </m:r>
                          <m:r>
                            <a:rPr lang="en-US" b="0" i="1" smtClean="0">
                              <a:latin typeface="Cambria Math"/>
                              <a:ea typeface="Cambria Math"/>
                            </a:rPr>
                            <m:t>−</m:t>
                          </m:r>
                          <m:r>
                            <a:rPr lang="en-US" b="0" i="1" smtClean="0">
                              <a:latin typeface="Cambria Math"/>
                              <a:ea typeface="Cambria Math"/>
                            </a:rPr>
                            <m:t>𝑟𝐾</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C</m:t>
                              </m:r>
                            </m:e>
                            <m:sub>
                              <m:r>
                                <a:rPr lang="en-US" b="0" i="1" smtClean="0">
                                  <a:latin typeface="Cambria Math"/>
                                  <a:ea typeface="Cambria Math"/>
                                </a:rPr>
                                <m:t>0</m:t>
                              </m:r>
                            </m:sub>
                          </m:sSub>
                          <m:r>
                            <a:rPr lang="en-US" b="0" i="1" smtClean="0">
                              <a:latin typeface="Cambria Math"/>
                              <a:ea typeface="Cambria Math"/>
                            </a:rPr>
                            <m:t>=0</m:t>
                          </m:r>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36725" y="2084919"/>
                <a:ext cx="3030701" cy="369332"/>
              </a:xfrm>
              <a:prstGeom prst="rect">
                <a:avLst/>
              </a:prstGeom>
              <a:blipFill rotWithShape="1">
                <a:blip r:embed="rId7"/>
                <a:stretch>
                  <a:fillRect t="-116393" b="-175410"/>
                </a:stretch>
              </a:blipFill>
            </p:spPr>
            <p:txBody>
              <a:bodyPr/>
              <a:lstStyle/>
              <a:p>
                <a:r>
                  <a:rPr lang="en-US">
                    <a:noFill/>
                  </a:rPr>
                  <a:t> </a:t>
                </a:r>
              </a:p>
            </p:txBody>
          </p:sp>
        </mc:Fallback>
      </mc:AlternateContent>
      <p:sp>
        <p:nvSpPr>
          <p:cNvPr id="26" name="TextBox 25"/>
          <p:cNvSpPr txBox="1"/>
          <p:nvPr/>
        </p:nvSpPr>
        <p:spPr>
          <a:xfrm>
            <a:off x="7757579" y="1693088"/>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(13)</a:t>
            </a:r>
          </a:p>
        </p:txBody>
      </p:sp>
      <p:sp>
        <p:nvSpPr>
          <p:cNvPr id="27" name="Rectangle 26"/>
          <p:cNvSpPr/>
          <p:nvPr/>
        </p:nvSpPr>
        <p:spPr>
          <a:xfrm>
            <a:off x="457200" y="2682851"/>
            <a:ext cx="7375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r>
              <a:rPr lang="en-US" b="1" i="1" dirty="0">
                <a:latin typeface="+mj-lt"/>
              </a:rPr>
              <a:t>Step 3</a:t>
            </a:r>
            <a:r>
              <a:rPr lang="en-US" b="1" dirty="0">
                <a:latin typeface="+mj-lt"/>
              </a:rPr>
              <a:t>:</a:t>
            </a:r>
            <a:r>
              <a:rPr lang="en-US" dirty="0">
                <a:latin typeface="+mj-lt"/>
              </a:rPr>
              <a:t> Combine the first two equations:</a:t>
            </a:r>
            <a:endParaRPr lang="en-US" sz="900" dirty="0">
              <a:latin typeface="+mj-lt"/>
              <a:cs typeface="Arial" pitchFamily="34" charset="0"/>
            </a:endParaRPr>
          </a:p>
        </p:txBody>
      </p:sp>
      <mc:AlternateContent xmlns:mc="http://schemas.openxmlformats.org/markup-compatibility/2006" xmlns:a14="http://schemas.microsoft.com/office/drawing/2010/main">
        <mc:Choice Requires="a14">
          <p:sp>
            <p:nvSpPr>
              <p:cNvPr id="28" name="TextBox 27"/>
              <p:cNvSpPr txBox="1"/>
              <p:nvPr/>
            </p:nvSpPr>
            <p:spPr>
              <a:xfrm>
                <a:off x="3223788" y="4800600"/>
                <a:ext cx="3405612"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type m:val="lin"/>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a:ea typeface="Cambria Math"/>
                                    </a:rPr>
                                    <m:t>⇒</m:t>
                                  </m:r>
                                  <m:r>
                                    <m:rPr>
                                      <m:nor/>
                                    </m:rPr>
                                    <a:rPr lang="en-US" i="0">
                                      <a:latin typeface="Cambria Math"/>
                                    </a:rPr>
                                    <m:t>MP</m:t>
                                  </m:r>
                                </m:e>
                                <m:sub>
                                  <m:r>
                                    <a:rPr lang="en-US" i="1">
                                      <a:latin typeface="Cambria Math"/>
                                    </a:rPr>
                                    <m:t>𝐾</m:t>
                                  </m:r>
                                </m:sub>
                              </m:sSub>
                              <m:d>
                                <m:dPr>
                                  <m:ctrlPr>
                                    <a:rPr lang="en-US" i="1">
                                      <a:latin typeface="Cambria Math" panose="02040503050406030204" pitchFamily="18" charset="0"/>
                                    </a:rPr>
                                  </m:ctrlPr>
                                </m:dPr>
                                <m:e>
                                  <m:r>
                                    <a:rPr lang="en-US" i="1">
                                      <a:latin typeface="Cambria Math"/>
                                    </a:rPr>
                                    <m:t>𝐾</m:t>
                                  </m:r>
                                  <m:r>
                                    <a:rPr lang="en-US" i="1">
                                      <a:latin typeface="Cambria Math"/>
                                    </a:rPr>
                                    <m:t>, </m:t>
                                  </m:r>
                                  <m:r>
                                    <a:rPr lang="en-US" i="1">
                                      <a:latin typeface="Cambria Math"/>
                                    </a:rPr>
                                    <m:t>𝐿</m:t>
                                  </m:r>
                                </m:e>
                              </m:d>
                              <m:r>
                                <m:rPr>
                                  <m:nor/>
                                </m:rPr>
                                <a:rPr lang="en-US" dirty="0"/>
                                <m:t> </m:t>
                              </m:r>
                            </m:num>
                            <m:den>
                              <m:r>
                                <a:rPr lang="en-US" b="0" i="1" smtClean="0">
                                  <a:latin typeface="Cambria Math"/>
                                </a:rPr>
                                <m:t>𝑟</m:t>
                              </m:r>
                              <m:r>
                                <a:rPr lang="en-US" b="0" i="1" smtClean="0">
                                  <a:latin typeface="Cambria Math"/>
                                </a:rPr>
                                <m:t>=</m:t>
                              </m:r>
                            </m:den>
                          </m:f>
                          <m:r>
                            <m:rPr>
                              <m:nor/>
                            </m:rPr>
                            <a:rPr lang="en-US" b="0" i="0" smtClean="0">
                              <a:latin typeface="Cambria Math"/>
                            </a:rPr>
                            <m:t>MP</m:t>
                          </m:r>
                        </m:e>
                        <m:sub>
                          <m:r>
                            <a:rPr lang="en-US" b="0" i="1" smtClean="0">
                              <a:latin typeface="Cambria Math"/>
                            </a:rPr>
                            <m:t>𝐿</m:t>
                          </m:r>
                        </m:sub>
                      </m:sSub>
                      <m:r>
                        <a:rPr lang="en-US" b="0" i="1" smtClean="0">
                          <a:latin typeface="Cambria Math"/>
                        </a:rPr>
                        <m:t>(</m:t>
                      </m:r>
                      <m:r>
                        <a:rPr lang="en-US" b="0" i="1" smtClean="0">
                          <a:latin typeface="Cambria Math"/>
                        </a:rPr>
                        <m:t>𝐾</m:t>
                      </m:r>
                      <m:r>
                        <a:rPr lang="en-US" b="0" i="1" smtClean="0">
                          <a:latin typeface="Cambria Math"/>
                        </a:rPr>
                        <m:t>, </m:t>
                      </m:r>
                      <m:r>
                        <a:rPr lang="en-US" b="0" i="1" smtClean="0">
                          <a:latin typeface="Cambria Math"/>
                        </a:rPr>
                        <m:t>𝐿</m:t>
                      </m:r>
                      <m:r>
                        <a:rPr lang="en-US" b="0" i="1" smtClean="0">
                          <a:latin typeface="Cambria Math"/>
                        </a:rPr>
                        <m:t>)/</m:t>
                      </m:r>
                      <m:r>
                        <a:rPr lang="en-US" b="0" i="1" smtClean="0">
                          <a:latin typeface="Cambria Math"/>
                        </a:rPr>
                        <m:t>𝑤</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223788" y="4800600"/>
                <a:ext cx="3405612" cy="369332"/>
              </a:xfrm>
              <a:prstGeom prst="rect">
                <a:avLst/>
              </a:prstGeom>
              <a:blipFill rotWithShape="1">
                <a:blip r:embed="rId8"/>
                <a:stretch>
                  <a:fillRect t="-118333"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114800" y="3238500"/>
                <a:ext cx="1704056" cy="61811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nor/>
                        </m:rPr>
                        <a:rPr lang="en-US" i="0" smtClean="0">
                          <a:latin typeface="Cambria Math"/>
                          <a:ea typeface="Cambria Math"/>
                        </a:rPr>
                        <m:t>μ</m:t>
                      </m:r>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𝐾</m:t>
                              </m:r>
                            </m:sub>
                          </m:sSub>
                          <m:r>
                            <a:rPr lang="en-US" b="0" i="1" smtClean="0">
                              <a:latin typeface="Cambria Math"/>
                              <a:ea typeface="Cambria Math"/>
                            </a:rPr>
                            <m:t>(</m:t>
                          </m:r>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r>
                            <a:rPr lang="en-US" b="0" i="1" smtClean="0">
                              <a:latin typeface="Cambria Math"/>
                              <a:ea typeface="Cambria Math"/>
                            </a:rPr>
                            <m:t>)</m:t>
                          </m:r>
                        </m:num>
                        <m:den>
                          <m:r>
                            <a:rPr lang="en-US" b="0" i="1" smtClean="0">
                              <a:latin typeface="Cambria Math"/>
                              <a:ea typeface="Cambria Math"/>
                            </a:rPr>
                            <m:t>𝑟</m:t>
                          </m:r>
                        </m:den>
                      </m:f>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114800" y="3238500"/>
                <a:ext cx="1704056" cy="618118"/>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114800" y="4005997"/>
                <a:ext cx="1704056" cy="61811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nor/>
                        </m:rPr>
                        <a:rPr lang="en-US" i="0" smtClean="0">
                          <a:latin typeface="Cambria Math"/>
                          <a:ea typeface="Cambria Math"/>
                        </a:rPr>
                        <m:t>μ</m:t>
                      </m:r>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nor/>
                                </m:rPr>
                                <a:rPr lang="en-US" b="0" i="0" smtClean="0">
                                  <a:latin typeface="Cambria Math"/>
                                  <a:ea typeface="Cambria Math"/>
                                </a:rPr>
                                <m:t>MP</m:t>
                              </m:r>
                            </m:e>
                            <m:sub>
                              <m:r>
                                <a:rPr lang="en-US" b="0" i="1" smtClean="0">
                                  <a:latin typeface="Cambria Math"/>
                                  <a:ea typeface="Cambria Math"/>
                                </a:rPr>
                                <m:t>𝐿</m:t>
                              </m:r>
                            </m:sub>
                          </m:sSub>
                          <m:r>
                            <a:rPr lang="en-US" b="0" i="1" smtClean="0">
                              <a:latin typeface="Cambria Math"/>
                              <a:ea typeface="Cambria Math"/>
                            </a:rPr>
                            <m:t>(</m:t>
                          </m:r>
                          <m:r>
                            <a:rPr lang="en-US" b="0" i="1" smtClean="0">
                              <a:latin typeface="Cambria Math"/>
                              <a:ea typeface="Cambria Math"/>
                            </a:rPr>
                            <m:t>𝐾</m:t>
                          </m:r>
                          <m:r>
                            <a:rPr lang="en-US" b="0" i="1" smtClean="0">
                              <a:latin typeface="Cambria Math"/>
                              <a:ea typeface="Cambria Math"/>
                            </a:rPr>
                            <m:t>, </m:t>
                          </m:r>
                          <m:r>
                            <a:rPr lang="en-US" b="0" i="1" smtClean="0">
                              <a:latin typeface="Cambria Math"/>
                              <a:ea typeface="Cambria Math"/>
                            </a:rPr>
                            <m:t>𝐿</m:t>
                          </m:r>
                          <m:r>
                            <a:rPr lang="en-US" b="0" i="1" smtClean="0">
                              <a:latin typeface="Cambria Math"/>
                              <a:ea typeface="Cambria Math"/>
                            </a:rPr>
                            <m:t>)</m:t>
                          </m:r>
                        </m:num>
                        <m:den>
                          <m:r>
                            <a:rPr lang="en-US" b="0" i="1" smtClean="0">
                              <a:latin typeface="Cambria Math"/>
                              <a:ea typeface="Cambria Math"/>
                            </a:rPr>
                            <m:t>𝑤</m:t>
                          </m:r>
                        </m:den>
                      </m:f>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114800" y="4005997"/>
                <a:ext cx="1704056" cy="618118"/>
              </a:xfrm>
              <a:prstGeom prst="rect">
                <a:avLst/>
              </a:prstGeom>
              <a:blipFill rotWithShape="1">
                <a:blip r:embed="rId10"/>
                <a:stretch>
                  <a:fillRect/>
                </a:stretch>
              </a:blipFill>
            </p:spPr>
            <p:txBody>
              <a:bodyPr/>
              <a:lstStyle/>
              <a:p>
                <a:r>
                  <a:rPr lang="en-US">
                    <a:noFill/>
                  </a:rPr>
                  <a:t> </a:t>
                </a:r>
              </a:p>
            </p:txBody>
          </p:sp>
        </mc:Fallback>
      </mc:AlternateContent>
      <p:sp>
        <p:nvSpPr>
          <p:cNvPr id="31" name="TextBox 30"/>
          <p:cNvSpPr txBox="1"/>
          <p:nvPr/>
        </p:nvSpPr>
        <p:spPr>
          <a:xfrm>
            <a:off x="7757579" y="4130390"/>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(14)</a:t>
            </a:r>
          </a:p>
        </p:txBody>
      </p:sp>
      <p:sp>
        <p:nvSpPr>
          <p:cNvPr id="32" name="Rectangle 31"/>
          <p:cNvSpPr/>
          <p:nvPr/>
        </p:nvSpPr>
        <p:spPr>
          <a:xfrm>
            <a:off x="447675" y="5373469"/>
            <a:ext cx="8286750" cy="646331"/>
          </a:xfrm>
          <a:prstGeom prst="rect">
            <a:avLst/>
          </a:prstGeom>
        </p:spPr>
        <p:txBody>
          <a:bodyPr wrap="square">
            <a:spAutoFit/>
          </a:bodyPr>
          <a:lstStyle/>
          <a:p>
            <a:pPr>
              <a:buNone/>
            </a:pPr>
            <a:r>
              <a:rPr lang="en-US" dirty="0">
                <a:latin typeface="+mn-lt"/>
              </a:rPr>
              <a:t>This is the same result as (5)—that is, the necessary condition for cost</a:t>
            </a:r>
          </a:p>
          <a:p>
            <a:pPr>
              <a:buNone/>
            </a:pPr>
            <a:r>
              <a:rPr lang="en-US" dirty="0">
                <a:latin typeface="+mn-lt"/>
              </a:rPr>
              <a:t>minimization.</a:t>
            </a:r>
          </a:p>
        </p:txBody>
      </p:sp>
    </p:spTree>
    <p:extLst>
      <p:ext uri="{BB962C8B-B14F-4D97-AF65-F5344CB8AC3E}">
        <p14:creationId xmlns:p14="http://schemas.microsoft.com/office/powerpoint/2010/main" val="207844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7718420" y="3868147"/>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(15)</a:t>
            </a:r>
          </a:p>
        </p:txBody>
      </p:sp>
      <p:sp>
        <p:nvSpPr>
          <p:cNvPr id="32" name="Rectangle 31"/>
          <p:cNvSpPr/>
          <p:nvPr/>
        </p:nvSpPr>
        <p:spPr>
          <a:xfrm>
            <a:off x="508827" y="2935069"/>
            <a:ext cx="8286750" cy="646331"/>
          </a:xfrm>
          <a:prstGeom prst="rect">
            <a:avLst/>
          </a:prstGeom>
        </p:spPr>
        <p:txBody>
          <a:bodyPr wrap="square">
            <a:spAutoFit/>
          </a:bodyPr>
          <a:lstStyle/>
          <a:p>
            <a:pPr>
              <a:buNone/>
            </a:pPr>
            <a:r>
              <a:rPr lang="en-US" dirty="0">
                <a:latin typeface="+mn-lt"/>
              </a:rPr>
              <a:t>To find the amounts of capital and labor that the firm should utilize to minimize</a:t>
            </a:r>
          </a:p>
          <a:p>
            <a:pPr>
              <a:buNone/>
            </a:pPr>
            <a:r>
              <a:rPr lang="en-US" dirty="0">
                <a:latin typeface="+mn-lt"/>
              </a:rPr>
              <a:t>the cost of producing an output </a:t>
            </a:r>
            <a:r>
              <a:rPr lang="en-US" i="1" dirty="0">
                <a:latin typeface="+mn-lt"/>
              </a:rPr>
              <a:t>q</a:t>
            </a:r>
            <a:r>
              <a:rPr lang="en-US" baseline="-25000" dirty="0">
                <a:latin typeface="+mn-lt"/>
              </a:rPr>
              <a:t>0</a:t>
            </a:r>
            <a:r>
              <a:rPr lang="en-US" dirty="0">
                <a:latin typeface="+mn-lt"/>
              </a:rPr>
              <a:t>, we first write the Lagrangian</a:t>
            </a:r>
          </a:p>
        </p:txBody>
      </p:sp>
      <p:sp>
        <p:nvSpPr>
          <p:cNvPr id="14" name="Rectangle 52"/>
          <p:cNvSpPr txBox="1">
            <a:spLocks noChangeArrowheads="1"/>
          </p:cNvSpPr>
          <p:nvPr/>
        </p:nvSpPr>
        <p:spPr>
          <a:xfrm>
            <a:off x="457200" y="0"/>
            <a:ext cx="6858002" cy="685800"/>
          </a:xfrm>
          <a:prstGeom prst="rect">
            <a:avLst/>
          </a:prstGeom>
          <a:noFill/>
        </p:spPr>
        <p:txBody>
          <a:bodyPr anchor="b"/>
          <a:lstStyle>
            <a:lvl1pPr marL="342900" indent="-342900" algn="l" rtl="0" eaLnBrk="0" fontAlgn="base" hangingPunct="0">
              <a:spcBef>
                <a:spcPct val="20000"/>
              </a:spcBef>
              <a:spcAft>
                <a:spcPct val="0"/>
              </a:spcAft>
              <a:defRPr sz="2400">
                <a:solidFill>
                  <a:srgbClr val="0066B3"/>
                </a:solidFill>
                <a:latin typeface="+mn-lt"/>
                <a:ea typeface="+mn-ea"/>
                <a:cs typeface="+mn-cs"/>
              </a:defRPr>
            </a:lvl1pPr>
            <a:lvl2pPr marL="742950" indent="-285750" algn="l" rtl="0" eaLnBrk="0" fontAlgn="base" hangingPunct="0">
              <a:spcBef>
                <a:spcPct val="20000"/>
              </a:spcBef>
              <a:spcAft>
                <a:spcPct val="0"/>
              </a:spcAft>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en-US" sz="2000" b="1" dirty="0">
                <a:solidFill>
                  <a:srgbClr val="950057"/>
                </a:solidFill>
                <a:latin typeface="+mj-lt"/>
              </a:rPr>
              <a:t>The Cobb-Douglas Cost and Production Functions</a:t>
            </a:r>
          </a:p>
        </p:txBody>
      </p:sp>
      <p:sp>
        <p:nvSpPr>
          <p:cNvPr id="15" name="Text Box 53"/>
          <p:cNvSpPr txBox="1">
            <a:spLocks noChangeArrowheads="1"/>
          </p:cNvSpPr>
          <p:nvPr/>
        </p:nvSpPr>
        <p:spPr bwMode="auto">
          <a:xfrm>
            <a:off x="457200" y="838200"/>
            <a:ext cx="822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228600" indent="-228600" eaLnBrk="1" hangingPunct="1">
              <a:buClr>
                <a:schemeClr val="bg2"/>
              </a:buClr>
              <a:buNone/>
            </a:pPr>
            <a:r>
              <a:rPr lang="en-US" b="1" dirty="0">
                <a:solidFill>
                  <a:schemeClr val="bg2"/>
                </a:solidFill>
                <a:latin typeface="Arial" charset="0"/>
              </a:rPr>
              <a:t>● </a:t>
            </a:r>
            <a:r>
              <a:rPr lang="en-US" b="1" dirty="0">
                <a:solidFill>
                  <a:srgbClr val="382344"/>
                </a:solidFill>
                <a:latin typeface="Arial" charset="0"/>
              </a:rPr>
              <a:t> Cobb-Douglas production function</a:t>
            </a:r>
            <a:endParaRPr lang="en-US" dirty="0">
              <a:solidFill>
                <a:srgbClr val="2A5CAA"/>
              </a:solidFill>
              <a:latin typeface="Arial" charset="0"/>
            </a:endParaRPr>
          </a:p>
        </p:txBody>
      </p:sp>
      <mc:AlternateContent xmlns:mc="http://schemas.openxmlformats.org/markup-compatibility/2006" xmlns:a14="http://schemas.microsoft.com/office/drawing/2010/main">
        <mc:Choice Requires="a14">
          <p:sp>
            <p:nvSpPr>
              <p:cNvPr id="17" name="TextBox 16"/>
              <p:cNvSpPr txBox="1"/>
              <p:nvPr/>
            </p:nvSpPr>
            <p:spPr>
              <a:xfrm>
                <a:off x="2743200" y="3886200"/>
                <a:ext cx="3378297" cy="393313"/>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l-GR" b="0" i="1" smtClean="0">
                          <a:latin typeface="Cambria Math"/>
                          <a:ea typeface="Cambria Math"/>
                        </a:rPr>
                        <m:t>Φ</m:t>
                      </m:r>
                      <m:r>
                        <a:rPr lang="en-US" b="0" i="1" smtClean="0">
                          <a:latin typeface="Cambria Math"/>
                          <a:ea typeface="Cambria Math"/>
                        </a:rPr>
                        <m:t>=</m:t>
                      </m:r>
                      <m:r>
                        <a:rPr lang="en-US" b="0" i="1" smtClean="0">
                          <a:latin typeface="Cambria Math"/>
                          <a:ea typeface="Cambria Math"/>
                        </a:rPr>
                        <m:t>𝑤𝐿</m:t>
                      </m:r>
                      <m:r>
                        <a:rPr lang="en-US" b="0" i="1" smtClean="0">
                          <a:latin typeface="Cambria Math"/>
                          <a:ea typeface="Cambria Math"/>
                        </a:rPr>
                        <m:t>+</m:t>
                      </m:r>
                      <m:r>
                        <a:rPr lang="en-US" b="0" i="1" smtClean="0">
                          <a:latin typeface="Cambria Math"/>
                          <a:ea typeface="Cambria Math"/>
                        </a:rPr>
                        <m:t>𝑟𝐾</m:t>
                      </m:r>
                      <m:r>
                        <a:rPr lang="en-US" b="0" i="1" smtClean="0">
                          <a:latin typeface="Cambria Math"/>
                          <a:ea typeface="Cambria Math"/>
                        </a:rPr>
                        <m:t>−</m:t>
                      </m:r>
                      <m:r>
                        <a:rPr lang="en-US" b="0" i="1" smtClean="0">
                          <a:latin typeface="Cambria Math"/>
                          <a:ea typeface="Cambria Math"/>
                        </a:rPr>
                        <m:t>𝜆</m:t>
                      </m:r>
                      <m:r>
                        <a:rPr lang="en-IN"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𝐴𝐾</m:t>
                          </m:r>
                        </m:e>
                        <m:sup>
                          <m:r>
                            <a:rPr lang="en-US" b="0" i="1" smtClean="0">
                              <a:latin typeface="Cambria Math"/>
                              <a:ea typeface="Cambria Math"/>
                            </a:rPr>
                            <m:t>𝛼</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sup>
                      </m:sSup>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𝑞</m:t>
                          </m:r>
                        </m:e>
                        <m:sub>
                          <m:r>
                            <a:rPr lang="en-US" b="0" i="1" smtClean="0">
                              <a:latin typeface="Cambria Math"/>
                              <a:ea typeface="Cambria Math"/>
                            </a:rPr>
                            <m:t>0</m:t>
                          </m:r>
                        </m:sub>
                      </m:sSub>
                      <m:r>
                        <a:rPr lang="en-US" b="0" i="1" smtClean="0">
                          <a:latin typeface="Cambria Math"/>
                          <a:ea typeface="Cambria Math"/>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743200" y="3886200"/>
                <a:ext cx="3378297" cy="393313"/>
              </a:xfrm>
              <a:prstGeom prst="rect">
                <a:avLst/>
              </a:prstGeom>
              <a:blipFill rotWithShape="1">
                <a:blip r:embed="rId3"/>
                <a:stretch>
                  <a:fillRect b="-12500"/>
                </a:stretch>
              </a:blipFill>
            </p:spPr>
            <p:txBody>
              <a:bodyPr/>
              <a:lstStyle/>
              <a:p>
                <a:r>
                  <a:rPr lang="en-IN">
                    <a:noFill/>
                  </a:rPr>
                  <a:t> </a:t>
                </a:r>
              </a:p>
            </p:txBody>
          </p:sp>
        </mc:Fallback>
      </mc:AlternateContent>
      <p:sp>
        <p:nvSpPr>
          <p:cNvPr id="3" name="Rectangle 2"/>
          <p:cNvSpPr/>
          <p:nvPr/>
        </p:nvSpPr>
        <p:spPr>
          <a:xfrm>
            <a:off x="447675" y="4537064"/>
            <a:ext cx="8239125" cy="646331"/>
          </a:xfrm>
          <a:prstGeom prst="rect">
            <a:avLst/>
          </a:prstGeom>
        </p:spPr>
        <p:txBody>
          <a:bodyPr wrap="square">
            <a:spAutoFit/>
          </a:bodyPr>
          <a:lstStyle/>
          <a:p>
            <a:pPr>
              <a:buNone/>
            </a:pPr>
            <a:r>
              <a:rPr lang="en-US" dirty="0">
                <a:latin typeface="+mn-lt"/>
              </a:rPr>
              <a:t>Differentiating with respect to </a:t>
            </a:r>
            <a:r>
              <a:rPr lang="en-US" i="1" dirty="0">
                <a:latin typeface="+mn-lt"/>
              </a:rPr>
              <a:t>L</a:t>
            </a:r>
            <a:r>
              <a:rPr lang="en-US" dirty="0">
                <a:latin typeface="+mn-lt"/>
              </a:rPr>
              <a:t>, </a:t>
            </a:r>
            <a:r>
              <a:rPr lang="en-US" i="1" dirty="0">
                <a:latin typeface="+mn-lt"/>
              </a:rPr>
              <a:t>K</a:t>
            </a:r>
            <a:r>
              <a:rPr lang="en-US" dirty="0">
                <a:latin typeface="+mn-lt"/>
              </a:rPr>
              <a:t>, and </a:t>
            </a:r>
            <a:r>
              <a:rPr lang="el-GR" dirty="0">
                <a:latin typeface="+mn-lt"/>
                <a:cs typeface="Arial"/>
              </a:rPr>
              <a:t>λ</a:t>
            </a:r>
            <a:r>
              <a:rPr lang="en-US" dirty="0">
                <a:latin typeface="+mn-lt"/>
              </a:rPr>
              <a:t>, and setting those derivatives equal</a:t>
            </a:r>
          </a:p>
          <a:p>
            <a:pPr>
              <a:buNone/>
            </a:pPr>
            <a:r>
              <a:rPr lang="en-US" dirty="0">
                <a:latin typeface="+mn-lt"/>
              </a:rPr>
              <a:t>to 0, we obtain</a:t>
            </a:r>
          </a:p>
        </p:txBody>
      </p:sp>
      <mc:AlternateContent xmlns:mc="http://schemas.openxmlformats.org/markup-compatibility/2006" xmlns:a14="http://schemas.microsoft.com/office/drawing/2010/main">
        <mc:Choice Requires="a14">
          <p:sp>
            <p:nvSpPr>
              <p:cNvPr id="19" name="TextBox 18"/>
              <p:cNvSpPr txBox="1"/>
              <p:nvPr/>
            </p:nvSpPr>
            <p:spPr>
              <a:xfrm>
                <a:off x="2936725" y="5489456"/>
                <a:ext cx="3403881" cy="382284"/>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𝐿</m:t>
                          </m:r>
                          <m:r>
                            <a:rPr lang="en-US" b="0" i="1" smtClean="0">
                              <a:latin typeface="Cambria Math"/>
                              <a:ea typeface="Cambria Math"/>
                            </a:rPr>
                            <m:t>=</m:t>
                          </m:r>
                          <m:r>
                            <a:rPr lang="en-US" b="0" i="1" smtClean="0">
                              <a:latin typeface="Cambria Math"/>
                              <a:ea typeface="Cambria Math"/>
                            </a:rPr>
                            <m:t>𝑤</m:t>
                          </m:r>
                          <m:r>
                            <a:rPr lang="en-US" b="0" i="1" smtClean="0">
                              <a:latin typeface="Cambria Math"/>
                              <a:ea typeface="Cambria Math"/>
                            </a:rPr>
                            <m:t>−</m:t>
                          </m:r>
                          <m:r>
                            <a:rPr lang="en-US" b="0" i="1" smtClean="0">
                              <a:latin typeface="Cambria Math"/>
                              <a:ea typeface="Cambria Math"/>
                            </a:rPr>
                            <m:t>𝜆𝛽</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𝐴𝐾</m:t>
                              </m:r>
                            </m:e>
                            <m:sup>
                              <m:r>
                                <a:rPr lang="en-US" b="0" i="1" smtClean="0">
                                  <a:latin typeface="Cambria Math"/>
                                  <a:ea typeface="Cambria Math"/>
                                </a:rPr>
                                <m:t>𝛼</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r>
                                <a:rPr lang="en-US" b="0" i="1" smtClean="0">
                                  <a:latin typeface="Cambria Math"/>
                                  <a:ea typeface="Cambria Math"/>
                                </a:rPr>
                                <m:t>−1</m:t>
                              </m:r>
                            </m:sup>
                          </m:sSup>
                          <m:r>
                            <a:rPr lang="en-US" b="0" i="1" smtClean="0">
                              <a:latin typeface="Cambria Math"/>
                              <a:ea typeface="Cambria Math"/>
                            </a:rPr>
                            <m:t>=0</m:t>
                          </m:r>
                        </m:den>
                      </m:f>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936725" y="5489456"/>
                <a:ext cx="3403881" cy="382284"/>
              </a:xfrm>
              <a:prstGeom prst="rect">
                <a:avLst/>
              </a:prstGeom>
              <a:blipFill rotWithShape="1">
                <a:blip r:embed="rId4"/>
                <a:stretch>
                  <a:fillRect t="-109677" b="-1758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950134" y="5877208"/>
                <a:ext cx="3404137" cy="392993"/>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𝐾</m:t>
                          </m:r>
                          <m:r>
                            <a:rPr lang="en-US" b="0" i="1" smtClean="0">
                              <a:latin typeface="Cambria Math"/>
                              <a:ea typeface="Cambria Math"/>
                            </a:rPr>
                            <m:t>=</m:t>
                          </m:r>
                          <m:r>
                            <a:rPr lang="en-US" b="0" i="1" smtClean="0">
                              <a:latin typeface="Cambria Math"/>
                              <a:ea typeface="Cambria Math"/>
                            </a:rPr>
                            <m:t>𝑟</m:t>
                          </m:r>
                          <m:r>
                            <a:rPr lang="en-US" b="0" i="1" smtClean="0">
                              <a:latin typeface="Cambria Math"/>
                              <a:ea typeface="Cambria Math"/>
                            </a:rPr>
                            <m:t>−</m:t>
                          </m:r>
                          <m:r>
                            <a:rPr lang="en-US" b="0" i="1" smtClean="0">
                              <a:latin typeface="Cambria Math"/>
                              <a:ea typeface="Cambria Math"/>
                            </a:rPr>
                            <m:t>𝜆𝛼</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𝐴𝐾</m:t>
                              </m:r>
                            </m:e>
                            <m:sup>
                              <m:r>
                                <a:rPr lang="en-US" b="0" i="1" smtClean="0">
                                  <a:latin typeface="Cambria Math"/>
                                  <a:ea typeface="Cambria Math"/>
                                </a:rPr>
                                <m:t>𝛼</m:t>
                              </m:r>
                              <m:r>
                                <a:rPr lang="en-US" b="0" i="1" smtClean="0">
                                  <a:latin typeface="Cambria Math"/>
                                  <a:ea typeface="Cambria Math"/>
                                </a:rPr>
                                <m:t>−1</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sup>
                          </m:sSup>
                          <m:r>
                            <a:rPr lang="en-US" i="1">
                              <a:latin typeface="Cambria Math"/>
                              <a:ea typeface="Cambria Math"/>
                            </a:rPr>
                            <m:t>=0</m:t>
                          </m:r>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950134" y="5877208"/>
                <a:ext cx="3404137" cy="392993"/>
              </a:xfrm>
              <a:prstGeom prst="rect">
                <a:avLst/>
              </a:prstGeom>
              <a:blipFill rotWithShape="1">
                <a:blip r:embed="rId5"/>
                <a:stretch>
                  <a:fillRect t="-104615" b="-16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936725" y="6247116"/>
                <a:ext cx="2864694" cy="382284"/>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f>
                        <m:fPr>
                          <m:type m:val="lin"/>
                          <m:ctrlPr>
                            <a:rPr lang="el-GR" i="1" smtClean="0">
                              <a:latin typeface="Cambria Math" panose="02040503050406030204" pitchFamily="18" charset="0"/>
                              <a:ea typeface="Cambria Math"/>
                            </a:rPr>
                          </m:ctrlPr>
                        </m:fPr>
                        <m:num>
                          <m:r>
                            <a:rPr lang="el-GR" i="1" smtClean="0">
                              <a:latin typeface="Cambria Math"/>
                              <a:ea typeface="Cambria Math"/>
                            </a:rPr>
                            <m:t>𝜕</m:t>
                          </m:r>
                          <m:r>
                            <m:rPr>
                              <m:sty m:val="p"/>
                            </m:rPr>
                            <a:rPr lang="el-GR" i="1" smtClean="0">
                              <a:latin typeface="Cambria Math"/>
                              <a:ea typeface="Cambria Math"/>
                            </a:rPr>
                            <m:t>Φ</m:t>
                          </m:r>
                        </m:num>
                        <m:den>
                          <m:r>
                            <a:rPr lang="el-GR" i="1" smtClean="0">
                              <a:latin typeface="Cambria Math"/>
                              <a:ea typeface="Cambria Math"/>
                            </a:rPr>
                            <m:t>𝜕</m:t>
                          </m:r>
                          <m:r>
                            <a:rPr lang="en-US" b="0" i="1" smtClean="0">
                              <a:latin typeface="Cambria Math"/>
                              <a:ea typeface="Cambria Math"/>
                            </a:rPr>
                            <m:t>𝜆</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𝐴𝐾</m:t>
                              </m:r>
                            </m:e>
                            <m:sup>
                              <m:r>
                                <a:rPr lang="en-US" b="0" i="1" smtClean="0">
                                  <a:latin typeface="Cambria Math"/>
                                  <a:ea typeface="Cambria Math"/>
                                </a:rPr>
                                <m:t>𝛼</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𝐿</m:t>
                              </m:r>
                            </m:e>
                            <m:sup>
                              <m:r>
                                <a:rPr lang="en-US" b="0" i="1" smtClean="0">
                                  <a:latin typeface="Cambria Math"/>
                                  <a:ea typeface="Cambria Math"/>
                                </a:rPr>
                                <m:t>𝛽</m:t>
                              </m:r>
                            </m:sup>
                          </m:sSup>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𝑞</m:t>
                              </m:r>
                            </m:e>
                            <m:sub>
                              <m:r>
                                <a:rPr lang="en-US" b="0" i="1" smtClean="0">
                                  <a:latin typeface="Cambria Math"/>
                                  <a:ea typeface="Cambria Math"/>
                                </a:rPr>
                                <m:t>0</m:t>
                              </m:r>
                            </m:sub>
                          </m:sSub>
                          <m:r>
                            <a:rPr lang="en-US" b="0" i="1" smtClean="0">
                              <a:latin typeface="Cambria Math"/>
                              <a:ea typeface="Cambria Math"/>
                            </a:rPr>
                            <m:t>=0</m:t>
                          </m:r>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936725" y="6247116"/>
                <a:ext cx="2864694" cy="382284"/>
              </a:xfrm>
              <a:prstGeom prst="rect">
                <a:avLst/>
              </a:prstGeom>
              <a:blipFill rotWithShape="1">
                <a:blip r:embed="rId7"/>
                <a:stretch>
                  <a:fillRect t="-109524" b="-169841"/>
                </a:stretch>
              </a:blipFill>
            </p:spPr>
            <p:txBody>
              <a:bodyPr/>
              <a:lstStyle/>
              <a:p>
                <a:r>
                  <a:rPr lang="en-US">
                    <a:noFill/>
                  </a:rPr>
                  <a:t> </a:t>
                </a:r>
              </a:p>
            </p:txBody>
          </p:sp>
        </mc:Fallback>
      </mc:AlternateContent>
      <p:sp>
        <p:nvSpPr>
          <p:cNvPr id="33" name="TextBox 32"/>
          <p:cNvSpPr txBox="1"/>
          <p:nvPr/>
        </p:nvSpPr>
        <p:spPr>
          <a:xfrm>
            <a:off x="7754930" y="5495932"/>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(16)</a:t>
            </a:r>
          </a:p>
        </p:txBody>
      </p:sp>
      <p:sp>
        <p:nvSpPr>
          <p:cNvPr id="34" name="TextBox 33"/>
          <p:cNvSpPr txBox="1"/>
          <p:nvPr/>
        </p:nvSpPr>
        <p:spPr>
          <a:xfrm>
            <a:off x="7754930" y="5877208"/>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(17)</a:t>
            </a:r>
          </a:p>
        </p:txBody>
      </p:sp>
      <p:sp>
        <p:nvSpPr>
          <p:cNvPr id="35" name="TextBox 34"/>
          <p:cNvSpPr txBox="1"/>
          <p:nvPr/>
        </p:nvSpPr>
        <p:spPr>
          <a:xfrm>
            <a:off x="7754930" y="6219375"/>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(18)</a:t>
            </a:r>
          </a:p>
        </p:txBody>
      </p:sp>
      <mc:AlternateContent xmlns:mc="http://schemas.openxmlformats.org/markup-compatibility/2006" xmlns:a14="http://schemas.microsoft.com/office/drawing/2010/main">
        <mc:Choice Requires="a14">
          <p:sp>
            <p:nvSpPr>
              <p:cNvPr id="4" name="TextBox 3"/>
              <p:cNvSpPr txBox="1"/>
              <p:nvPr/>
            </p:nvSpPr>
            <p:spPr>
              <a:xfrm>
                <a:off x="3199970" y="1828800"/>
                <a:ext cx="1967205" cy="382284"/>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rPr>
                            <m:t>𝐾</m:t>
                          </m:r>
                          <m:r>
                            <a:rPr lang="en-US" b="0" i="1" smtClean="0">
                              <a:latin typeface="Cambria Math"/>
                            </a:rPr>
                            <m:t>, </m:t>
                          </m:r>
                          <m:r>
                            <a:rPr lang="en-US" b="0" i="1" smtClean="0">
                              <a:latin typeface="Cambria Math"/>
                            </a:rPr>
                            <m:t>𝐿</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𝐴𝐾</m:t>
                          </m:r>
                        </m:e>
                        <m:sup>
                          <m:r>
                            <a:rPr lang="en-US" b="0" i="1" smtClean="0">
                              <a:latin typeface="Cambria Math"/>
                              <a:ea typeface="Cambria Math"/>
                            </a:rPr>
                            <m:t>𝛼</m:t>
                          </m:r>
                        </m:sup>
                      </m:sSup>
                      <m:sSup>
                        <m:sSupPr>
                          <m:ctrlPr>
                            <a:rPr lang="en-US" b="0" i="1" smtClean="0">
                              <a:latin typeface="Cambria Math" panose="02040503050406030204" pitchFamily="18" charset="0"/>
                            </a:rPr>
                          </m:ctrlPr>
                        </m:sSupPr>
                        <m:e>
                          <m:r>
                            <a:rPr lang="en-US" b="0" i="1" smtClean="0">
                              <a:latin typeface="Cambria Math"/>
                            </a:rPr>
                            <m:t>𝐿</m:t>
                          </m:r>
                        </m:e>
                        <m:sup>
                          <m:r>
                            <a:rPr lang="en-US" b="0" i="1" smtClean="0">
                              <a:latin typeface="Cambria Math"/>
                              <a:ea typeface="Cambria Math"/>
                            </a:rPr>
                            <m:t>𝛽</m:t>
                          </m:r>
                        </m:sup>
                      </m:s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199970" y="1828800"/>
                <a:ext cx="1967205" cy="382284"/>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478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92EE3EE4CA244BBB4FDC68BC28200" ma:contentTypeVersion="2" ma:contentTypeDescription="Create a new document." ma:contentTypeScope="" ma:versionID="83b82c38b95a3f68b34d6269b50dbfe8">
  <xsd:schema xmlns:xsd="http://www.w3.org/2001/XMLSchema" xmlns:xs="http://www.w3.org/2001/XMLSchema" xmlns:p="http://schemas.microsoft.com/office/2006/metadata/properties" xmlns:ns2="f8cafe66-d628-4cd4-a4db-db73dd5d200c" targetNamespace="http://schemas.microsoft.com/office/2006/metadata/properties" ma:root="true" ma:fieldsID="9ac5fc33f4590c58760fc378694a39d2" ns2:_="">
    <xsd:import namespace="f8cafe66-d628-4cd4-a4db-db73dd5d20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afe66-d628-4cd4-a4db-db73dd5d20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B36AFB-FDFE-4694-A025-3A694CAED1B7}"/>
</file>

<file path=customXml/itemProps2.xml><?xml version="1.0" encoding="utf-8"?>
<ds:datastoreItem xmlns:ds="http://schemas.openxmlformats.org/officeDocument/2006/customXml" ds:itemID="{D7E0DD0A-221A-4642-997A-1B7A055931F8}"/>
</file>

<file path=customXml/itemProps3.xml><?xml version="1.0" encoding="utf-8"?>
<ds:datastoreItem xmlns:ds="http://schemas.openxmlformats.org/officeDocument/2006/customXml" ds:itemID="{26BEE60A-A927-491A-BF1E-E5239B46B099}"/>
</file>

<file path=docProps/app.xml><?xml version="1.0" encoding="utf-8"?>
<Properties xmlns="http://schemas.openxmlformats.org/officeDocument/2006/extended-properties" xmlns:vt="http://schemas.openxmlformats.org/officeDocument/2006/docPropsVTypes">
  <TotalTime>357</TotalTime>
  <Words>1351</Words>
  <Application>Microsoft Office PowerPoint</Application>
  <PresentationFormat>On-screen Show (4:3)</PresentationFormat>
  <Paragraphs>185</Paragraphs>
  <Slides>17</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Cambria Math</vt:lpstr>
      <vt:lpstr>Palatino</vt:lpstr>
      <vt:lpstr>Office Theme</vt:lpstr>
      <vt:lpstr>Equation</vt:lpstr>
      <vt:lpstr>Theory of Firm</vt:lpstr>
      <vt:lpstr>Cost of production</vt:lpstr>
      <vt:lpstr>PowerPoint Presentation</vt:lpstr>
      <vt:lpstr>PowerPoint Presentation</vt:lpstr>
      <vt:lpstr>COST IN THE LONG RUN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Production</dc:title>
  <dc:creator>A A</dc:creator>
  <cp:lastModifiedBy>anwesha</cp:lastModifiedBy>
  <cp:revision>60</cp:revision>
  <dcterms:created xsi:type="dcterms:W3CDTF">2006-08-16T00:00:00Z</dcterms:created>
  <dcterms:modified xsi:type="dcterms:W3CDTF">2022-01-08T16:15:49Z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0x010100EBE92EE3EE4CA244BBB4FDC68BC28200</vt:lpwstr>
  </property>
</Properties>
</file>