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95" r:id="rId4"/>
    <p:sldId id="262" r:id="rId5"/>
    <p:sldId id="263" r:id="rId6"/>
    <p:sldId id="315" r:id="rId7"/>
    <p:sldId id="266" r:id="rId8"/>
    <p:sldId id="296" r:id="rId9"/>
    <p:sldId id="269" r:id="rId10"/>
    <p:sldId id="311" r:id="rId11"/>
    <p:sldId id="318" r:id="rId12"/>
    <p:sldId id="316" r:id="rId13"/>
    <p:sldId id="313" r:id="rId14"/>
    <p:sldId id="314" r:id="rId15"/>
    <p:sldId id="298" r:id="rId16"/>
    <p:sldId id="283" r:id="rId17"/>
    <p:sldId id="285" r:id="rId18"/>
    <p:sldId id="317" r:id="rId19"/>
    <p:sldId id="319" r:id="rId20"/>
    <p:sldId id="303" r:id="rId21"/>
    <p:sldId id="323" r:id="rId22"/>
    <p:sldId id="322" r:id="rId23"/>
    <p:sldId id="320" r:id="rId24"/>
    <p:sldId id="321" r:id="rId25"/>
    <p:sldId id="301" r:id="rId26"/>
    <p:sldId id="309" r:id="rId27"/>
    <p:sldId id="310" r:id="rId28"/>
    <p:sldId id="290" r:id="rId29"/>
    <p:sldId id="326" r:id="rId30"/>
    <p:sldId id="293" r:id="rId31"/>
    <p:sldId id="32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8.wmf"/><Relationship Id="rId1" Type="http://schemas.openxmlformats.org/officeDocument/2006/relationships/image" Target="../media/image45.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89650-38CE-4A81-870A-5CAC31CD0EF1}" type="datetimeFigureOut">
              <a:rPr lang="en-IN" smtClean="0"/>
              <a:t>03-01-2022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FAE1F-6A52-40BA-8F16-F7D4BD7FCA23}" type="slidenum">
              <a:rPr lang="en-IN" smtClean="0"/>
              <a:t>‹#›</a:t>
            </a:fld>
            <a:endParaRPr lang="en-IN"/>
          </a:p>
        </p:txBody>
      </p:sp>
    </p:spTree>
    <p:extLst>
      <p:ext uri="{BB962C8B-B14F-4D97-AF65-F5344CB8AC3E}">
        <p14:creationId xmlns:p14="http://schemas.microsoft.com/office/powerpoint/2010/main" val="1407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FFAE1F-6A52-40BA-8F16-F7D4BD7FCA23}" type="slidenum">
              <a:rPr lang="en-IN" smtClean="0"/>
              <a:t>26</a:t>
            </a:fld>
            <a:endParaRPr lang="en-IN"/>
          </a:p>
        </p:txBody>
      </p:sp>
    </p:spTree>
    <p:extLst>
      <p:ext uri="{BB962C8B-B14F-4D97-AF65-F5344CB8AC3E}">
        <p14:creationId xmlns:p14="http://schemas.microsoft.com/office/powerpoint/2010/main" val="222636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31B4AEC-5878-48CD-84AA-FA80374022F9}" type="slidenum">
              <a:rPr lang="en-US" smtClean="0"/>
              <a:pPr/>
              <a:t>30</a:t>
            </a:fld>
            <a:endParaRPr lang="en-US"/>
          </a:p>
        </p:txBody>
      </p:sp>
    </p:spTree>
    <p:extLst>
      <p:ext uri="{BB962C8B-B14F-4D97-AF65-F5344CB8AC3E}">
        <p14:creationId xmlns:p14="http://schemas.microsoft.com/office/powerpoint/2010/main" val="219216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7391400" cy="487363"/>
          </a:xfrm>
        </p:spPr>
        <p:txBody>
          <a:bodyPr/>
          <a:lstStyle/>
          <a:p>
            <a:r>
              <a:rPr lang="en-US"/>
              <a:t>Click to edit Master title style</a:t>
            </a:r>
          </a:p>
        </p:txBody>
      </p:sp>
      <p:sp>
        <p:nvSpPr>
          <p:cNvPr id="3" name="Text Placeholder 2"/>
          <p:cNvSpPr>
            <a:spLocks noGrp="1"/>
          </p:cNvSpPr>
          <p:nvPr>
            <p:ph type="body" sz="half" idx="1"/>
          </p:nvPr>
        </p:nvSpPr>
        <p:spPr>
          <a:xfrm>
            <a:off x="457200" y="1165225"/>
            <a:ext cx="40386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65225"/>
            <a:ext cx="4038600" cy="511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648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Text,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09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3.bin"/><Relationship Id="rId18" Type="http://schemas.openxmlformats.org/officeDocument/2006/relationships/image" Target="../media/image28.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5.wmf"/><Relationship Id="rId17" Type="http://schemas.openxmlformats.org/officeDocument/2006/relationships/oleObject" Target="../embeddings/oleObject15.bin"/><Relationship Id="rId2" Type="http://schemas.openxmlformats.org/officeDocument/2006/relationships/slideLayout" Target="../slideLayouts/slideLayout12.xml"/><Relationship Id="rId16" Type="http://schemas.openxmlformats.org/officeDocument/2006/relationships/image" Target="../media/image27.wmf"/><Relationship Id="rId1" Type="http://schemas.openxmlformats.org/officeDocument/2006/relationships/vmlDrawing" Target="../drawings/vmlDrawing4.vml"/><Relationship Id="rId6" Type="http://schemas.openxmlformats.org/officeDocument/2006/relationships/image" Target="../media/image22.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1.bin"/><Relationship Id="rId14" Type="http://schemas.openxmlformats.org/officeDocument/2006/relationships/image" Target="../media/image26.wmf"/></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41.wmf"/><Relationship Id="rId5" Type="http://schemas.openxmlformats.org/officeDocument/2006/relationships/oleObject" Target="../embeddings/oleObject17.bin"/><Relationship Id="rId4" Type="http://schemas.openxmlformats.org/officeDocument/2006/relationships/image" Target="../media/image40.wmf"/></Relationships>
</file>

<file path=ppt/slides/_rels/slide22.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47.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44.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0.wmf"/><Relationship Id="rId3" Type="http://schemas.openxmlformats.org/officeDocument/2006/relationships/notesSlide" Target="../notesSlides/notesSlide1.xml"/><Relationship Id="rId7" Type="http://schemas.openxmlformats.org/officeDocument/2006/relationships/image" Target="../media/image48.wmf"/><Relationship Id="rId12"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25.bin"/><Relationship Id="rId11" Type="http://schemas.openxmlformats.org/officeDocument/2006/relationships/image" Target="../media/image49.wmf"/><Relationship Id="rId5" Type="http://schemas.openxmlformats.org/officeDocument/2006/relationships/image" Target="../media/image45.wmf"/><Relationship Id="rId15" Type="http://schemas.openxmlformats.org/officeDocument/2006/relationships/image" Target="../media/image51.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47.wmf"/><Relationship Id="rId14"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760.png"/><Relationship Id="rId7"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Theory of Cost</a:t>
            </a:r>
          </a:p>
        </p:txBody>
      </p:sp>
      <p:sp>
        <p:nvSpPr>
          <p:cNvPr id="3" name="Subtitle 2"/>
          <p:cNvSpPr>
            <a:spLocks noGrp="1"/>
          </p:cNvSpPr>
          <p:nvPr>
            <p:ph type="subTitle" idx="1"/>
          </p:nvPr>
        </p:nvSpPr>
        <p:spPr/>
        <p:txBody>
          <a:bodyPr>
            <a:normAutofit fontScale="47500" lnSpcReduction="20000"/>
          </a:bodyPr>
          <a:lstStyle/>
          <a:p>
            <a:r>
              <a:rPr lang="en-IN" dirty="0" err="1"/>
              <a:t>Dr.</a:t>
            </a:r>
            <a:r>
              <a:rPr lang="en-IN" dirty="0"/>
              <a:t> </a:t>
            </a:r>
            <a:r>
              <a:rPr lang="en-IN" dirty="0" err="1"/>
              <a:t>Anwesha</a:t>
            </a:r>
            <a:r>
              <a:rPr lang="en-IN" dirty="0"/>
              <a:t> </a:t>
            </a:r>
            <a:r>
              <a:rPr lang="en-IN" dirty="0" err="1"/>
              <a:t>Aditya</a:t>
            </a:r>
            <a:endParaRPr lang="en-IN" dirty="0"/>
          </a:p>
          <a:p>
            <a:r>
              <a:rPr lang="en-IN" dirty="0"/>
              <a:t>IIT </a:t>
            </a:r>
            <a:r>
              <a:rPr lang="en-IN" dirty="0" err="1"/>
              <a:t>Kharagpur</a:t>
            </a:r>
            <a:r>
              <a:rPr lang="en-IN" dirty="0"/>
              <a:t> </a:t>
            </a:r>
          </a:p>
          <a:p>
            <a:endParaRPr lang="en-IN" dirty="0"/>
          </a:p>
          <a:p>
            <a:r>
              <a:rPr lang="en-IN" b="1" dirty="0">
                <a:solidFill>
                  <a:srgbClr val="002060"/>
                </a:solidFill>
              </a:rPr>
              <a:t>References</a:t>
            </a:r>
          </a:p>
          <a:p>
            <a:r>
              <a:rPr lang="en-IN" b="1" dirty="0">
                <a:solidFill>
                  <a:srgbClr val="002060"/>
                </a:solidFill>
              </a:rPr>
              <a:t> </a:t>
            </a:r>
            <a:r>
              <a:rPr lang="en-IN" b="1" dirty="0" err="1">
                <a:solidFill>
                  <a:srgbClr val="002060"/>
                </a:solidFill>
              </a:rPr>
              <a:t>Pindyck</a:t>
            </a:r>
            <a:r>
              <a:rPr lang="en-IN" b="1" dirty="0">
                <a:solidFill>
                  <a:srgbClr val="002060"/>
                </a:solidFill>
              </a:rPr>
              <a:t> &amp; </a:t>
            </a:r>
            <a:r>
              <a:rPr lang="en-IN" b="1" dirty="0" err="1">
                <a:solidFill>
                  <a:srgbClr val="002060"/>
                </a:solidFill>
              </a:rPr>
              <a:t>Rubinfeld</a:t>
            </a:r>
            <a:endParaRPr lang="en-IN" b="1" dirty="0">
              <a:solidFill>
                <a:srgbClr val="002060"/>
              </a:solidFill>
            </a:endParaRPr>
          </a:p>
          <a:p>
            <a:r>
              <a:rPr lang="en-IN" b="1" dirty="0">
                <a:solidFill>
                  <a:srgbClr val="002060"/>
                </a:solidFill>
              </a:rPr>
              <a:t>Silberberg &amp; </a:t>
            </a:r>
            <a:r>
              <a:rPr lang="en-IN" b="1" dirty="0" err="1">
                <a:solidFill>
                  <a:srgbClr val="002060"/>
                </a:solidFill>
              </a:rPr>
              <a:t>Suen</a:t>
            </a:r>
            <a:r>
              <a:rPr lang="en-IN" b="1" dirty="0">
                <a:solidFill>
                  <a:srgbClr val="002060"/>
                </a:solidFill>
              </a:rPr>
              <a:t> </a:t>
            </a:r>
            <a:r>
              <a:rPr lang="en-IN" sz="2200" b="1" dirty="0">
                <a:solidFill>
                  <a:srgbClr val="002060"/>
                </a:solidFill>
              </a:rPr>
              <a:t>(The structure of Economics: A Mathematical Analysis)</a:t>
            </a:r>
          </a:p>
          <a:p>
            <a:r>
              <a:rPr lang="en-IN" b="1" dirty="0">
                <a:solidFill>
                  <a:srgbClr val="002060"/>
                </a:solidFill>
              </a:rPr>
              <a:t>Henderson &amp; </a:t>
            </a:r>
            <a:r>
              <a:rPr lang="en-IN" b="1" dirty="0" err="1">
                <a:solidFill>
                  <a:srgbClr val="002060"/>
                </a:solidFill>
              </a:rPr>
              <a:t>Quandt</a:t>
            </a:r>
            <a:endParaRPr lang="en-IN" b="1" dirty="0">
              <a:solidFill>
                <a:srgbClr val="002060"/>
              </a:solidFill>
            </a:endParaRPr>
          </a:p>
        </p:txBody>
      </p:sp>
    </p:spTree>
    <p:extLst>
      <p:ext uri="{BB962C8B-B14F-4D97-AF65-F5344CB8AC3E}">
        <p14:creationId xmlns:p14="http://schemas.microsoft.com/office/powerpoint/2010/main" val="328449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9"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a:spLocks noGrp="1" noChangeArrowheads="1"/>
          </p:cNvSpPr>
          <p:nvPr>
            <p:ph type="body" idx="1"/>
          </p:nvPr>
        </p:nvSpPr>
        <p:spPr>
          <a:xfrm>
            <a:off x="2220829" y="433388"/>
            <a:ext cx="5867400" cy="511175"/>
          </a:xfrm>
        </p:spPr>
        <p:txBody>
          <a:bodyPr/>
          <a:lstStyle/>
          <a:p>
            <a:pPr eaLnBrk="1" hangingPunct="1">
              <a:buFontTx/>
              <a:buNone/>
            </a:pPr>
            <a:r>
              <a:rPr lang="en-US" sz="2000" b="1" dirty="0">
                <a:solidFill>
                  <a:srgbClr val="FF0000"/>
                </a:solidFill>
              </a:rPr>
              <a:t>The Shapes of the Cost Curves</a:t>
            </a:r>
          </a:p>
        </p:txBody>
      </p:sp>
      <p:sp>
        <p:nvSpPr>
          <p:cNvPr id="8" name="Rectangle 5"/>
          <p:cNvSpPr>
            <a:spLocks noChangeArrowheads="1"/>
          </p:cNvSpPr>
          <p:nvPr/>
        </p:nvSpPr>
        <p:spPr bwMode="auto">
          <a:xfrm>
            <a:off x="838200" y="1828800"/>
            <a:ext cx="2057400" cy="304800"/>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marL="342900" indent="-342900">
              <a:spcBef>
                <a:spcPct val="20000"/>
              </a:spcBef>
            </a:pPr>
            <a:r>
              <a:rPr lang="en-US" sz="1200" b="1">
                <a:latin typeface="Arial" charset="0"/>
              </a:rPr>
              <a:t>Cost Curves for a Firm</a:t>
            </a:r>
          </a:p>
        </p:txBody>
      </p:sp>
      <p:sp>
        <p:nvSpPr>
          <p:cNvPr id="9" name="Rectangle 4"/>
          <p:cNvSpPr>
            <a:spLocks noChangeArrowheads="1"/>
          </p:cNvSpPr>
          <p:nvPr/>
        </p:nvSpPr>
        <p:spPr bwMode="auto">
          <a:xfrm>
            <a:off x="838200" y="2209800"/>
            <a:ext cx="2228850" cy="3429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400">
                <a:latin typeface="Arial" charset="0"/>
              </a:rPr>
              <a:t>In </a:t>
            </a:r>
            <a:r>
              <a:rPr lang="en-US" sz="1400" b="1">
                <a:latin typeface="Arial" charset="0"/>
              </a:rPr>
              <a:t>(a)</a:t>
            </a:r>
            <a:r>
              <a:rPr lang="en-US" sz="1400">
                <a:latin typeface="Arial" charset="0"/>
              </a:rPr>
              <a:t> total cost TC is the vertical sum of fixed cost FC and variable cost VC. </a:t>
            </a:r>
          </a:p>
          <a:p>
            <a:pPr>
              <a:spcBef>
                <a:spcPct val="20000"/>
              </a:spcBef>
            </a:pPr>
            <a:r>
              <a:rPr lang="en-US" sz="1400">
                <a:latin typeface="Arial" charset="0"/>
              </a:rPr>
              <a:t>In </a:t>
            </a:r>
            <a:r>
              <a:rPr lang="en-US" sz="1400" b="1">
                <a:latin typeface="Arial" charset="0"/>
              </a:rPr>
              <a:t>(b)</a:t>
            </a:r>
            <a:r>
              <a:rPr lang="en-US" sz="1400">
                <a:latin typeface="Arial" charset="0"/>
              </a:rPr>
              <a:t> average total cost ATC is the sum of average variable cost AVC and average fixed cost AFC. </a:t>
            </a:r>
          </a:p>
          <a:p>
            <a:pPr>
              <a:spcBef>
                <a:spcPct val="20000"/>
              </a:spcBef>
            </a:pPr>
            <a:r>
              <a:rPr lang="en-US" sz="1400">
                <a:latin typeface="Arial" charset="0"/>
              </a:rPr>
              <a:t>Marginal cost MC crosses the average variable cost and average total cost curves at their minimum points.</a:t>
            </a:r>
          </a:p>
        </p:txBody>
      </p:sp>
      <p:pic>
        <p:nvPicPr>
          <p:cNvPr id="17418" name="Picture 7" descr="C:\Documents and Settings\Kyle M. Thiel\Desktop\pindyckDone\ch07\fig7.01\fig7.01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238250"/>
            <a:ext cx="46672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8" descr="C:\Documents and Settings\Kyle M. Thiel\Desktop\pindyckDone\ch07\fig7.01\fig7.01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38250"/>
            <a:ext cx="46672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9" descr="C:\Documents and Settings\Kyle M. Thiel\Desktop\pindyckDone\ch07\fig7.01\fig7.01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238250"/>
            <a:ext cx="46672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10" descr="C:\Documents and Settings\Kyle M. Thiel\Desktop\pindyckDone\ch07\fig7.01\fig7.01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238250"/>
            <a:ext cx="46672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4" name="Picture 13" descr="C:\Documents and Settings\Kyle M. Thiel\Desktop\pindyckDone\ch07\fig7.01\fig7.01_07.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238250"/>
            <a:ext cx="46672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5" name="Picture 14" descr="C:\Documents and Settings\Kyle M. Thiel\Desktop\pindyckDone\ch07\fig7.01\fig7.01_08.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238250"/>
            <a:ext cx="46672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6" name="Picture 15" descr="C:\Documents and Settings\Kyle M. Thiel\Desktop\pindyckDone\ch07\fig7.01\fig7.01_09.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1238250"/>
            <a:ext cx="46672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7" name="Picture 16" descr="C:\Documents and Settings\Kyle M. Thiel\Desktop\pindyckDone\ch07\fig7.01\fig7.01_10.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1238250"/>
            <a:ext cx="46672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8" name="Picture 17" descr="C:\Documents and Settings\Kyle M. Thiel\Desktop\pindyckDone\ch07\fig7.01\fig7.01_11.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1238250"/>
            <a:ext cx="46672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20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654175" y="1179243"/>
            <a:ext cx="4038600" cy="511175"/>
          </a:xfrm>
        </p:spPr>
        <p:txBody>
          <a:bodyPr>
            <a:normAutofit fontScale="92500" lnSpcReduction="10000"/>
          </a:bodyPr>
          <a:lstStyle/>
          <a:p>
            <a:pPr marL="0" lvl="0" indent="0">
              <a:buNone/>
            </a:pPr>
            <a:r>
              <a:rPr lang="en-US" altLang="en-US" b="1" dirty="0">
                <a:latin typeface="Calibri" panose="020F0502020204030204" pitchFamily="34" charset="0"/>
                <a:ea typeface="Calibri" panose="020F0502020204030204" pitchFamily="34" charset="0"/>
                <a:cs typeface="Times New Roman" panose="02020603050405020304" pitchFamily="18" charset="0"/>
              </a:rPr>
              <a:t>Properties</a:t>
            </a:r>
          </a:p>
          <a:p>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3158394041"/>
              </p:ext>
            </p:extLst>
          </p:nvPr>
        </p:nvGraphicFramePr>
        <p:xfrm>
          <a:off x="1625600" y="3582988"/>
          <a:ext cx="1655763" cy="573087"/>
        </p:xfrm>
        <a:graphic>
          <a:graphicData uri="http://schemas.openxmlformats.org/presentationml/2006/ole">
            <mc:AlternateContent xmlns:mc="http://schemas.openxmlformats.org/markup-compatibility/2006">
              <mc:Choice xmlns:v="urn:schemas-microsoft-com:vml" Requires="v">
                <p:oleObj spid="_x0000_s2050" name="Equation" r:id="rId3" imgW="1066680" imgH="419040" progId="Equation.3">
                  <p:embed/>
                </p:oleObj>
              </mc:Choice>
              <mc:Fallback>
                <p:oleObj name="Equation" r:id="rId3" imgW="1066680" imgH="419040" progId="Equation.3">
                  <p:embed/>
                  <p:pic>
                    <p:nvPicPr>
                      <p:cNvPr id="0" name="Object 2"/>
                      <p:cNvPicPr>
                        <a:picLocks noChangeAspect="1" noChangeArrowheads="1"/>
                      </p:cNvPicPr>
                      <p:nvPr/>
                    </p:nvPicPr>
                    <p:blipFill>
                      <a:blip r:embed="rId4"/>
                      <a:srcRect/>
                      <a:stretch>
                        <a:fillRect/>
                      </a:stretch>
                    </p:blipFill>
                    <p:spPr bwMode="auto">
                      <a:xfrm>
                        <a:off x="1625600" y="3582988"/>
                        <a:ext cx="1655763" cy="573087"/>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5380516"/>
              </p:ext>
            </p:extLst>
          </p:nvPr>
        </p:nvGraphicFramePr>
        <p:xfrm>
          <a:off x="1654175" y="4724400"/>
          <a:ext cx="1179095" cy="638175"/>
        </p:xfrm>
        <a:graphic>
          <a:graphicData uri="http://schemas.openxmlformats.org/presentationml/2006/ole">
            <mc:AlternateContent xmlns:mc="http://schemas.openxmlformats.org/markup-compatibility/2006">
              <mc:Choice xmlns:v="urn:schemas-microsoft-com:vml" Requires="v">
                <p:oleObj spid="_x0000_s2051" name="Equation" r:id="rId5" imgW="799920" imgH="431640" progId="Equation.3">
                  <p:embed/>
                </p:oleObj>
              </mc:Choice>
              <mc:Fallback>
                <p:oleObj name="Equation" r:id="rId5" imgW="799920" imgH="431640" progId="Equation.3">
                  <p:embed/>
                  <p:pic>
                    <p:nvPicPr>
                      <p:cNvPr id="0" name="Object 1"/>
                      <p:cNvPicPr>
                        <a:picLocks noChangeAspect="1" noChangeArrowheads="1"/>
                      </p:cNvPicPr>
                      <p:nvPr/>
                    </p:nvPicPr>
                    <p:blipFill>
                      <a:blip r:embed="rId6"/>
                      <a:srcRect/>
                      <a:stretch>
                        <a:fillRect/>
                      </a:stretch>
                    </p:blipFill>
                    <p:spPr bwMode="auto">
                      <a:xfrm>
                        <a:off x="1654175" y="4724400"/>
                        <a:ext cx="1179095" cy="638175"/>
                      </a:xfrm>
                      <a:prstGeom prst="rect">
                        <a:avLst/>
                      </a:prstGeom>
                      <a:noFill/>
                    </p:spPr>
                  </p:pic>
                </p:oleObj>
              </mc:Fallback>
            </mc:AlternateContent>
          </a:graphicData>
        </a:graphic>
      </p:graphicFrame>
      <p:sp>
        <p:nvSpPr>
          <p:cNvPr id="7" name="Rectangle 3"/>
          <p:cNvSpPr>
            <a:spLocks noChangeArrowheads="1"/>
          </p:cNvSpPr>
          <p:nvPr/>
        </p:nvSpPr>
        <p:spPr bwMode="auto">
          <a:xfrm>
            <a:off x="1654175" y="1959803"/>
            <a:ext cx="4038600"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Q=0 =&gt; STC=F</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1752600" y="3619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041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4580"/>
            <a:ext cx="7924800" cy="581857"/>
          </a:xfrm>
        </p:spPr>
        <p:txBody>
          <a:bodyPr>
            <a:noAutofit/>
          </a:bodyPr>
          <a:lstStyle/>
          <a:p>
            <a:r>
              <a:rPr lang="en-IN" sz="3600" dirty="0">
                <a:solidFill>
                  <a:srgbClr val="FF0000"/>
                </a:solidFill>
              </a:rPr>
              <a:t>Relationship among SAVC, SATC, SMC Mathematically</a:t>
            </a:r>
          </a:p>
        </p:txBody>
      </p:sp>
      <p:graphicFrame>
        <p:nvGraphicFramePr>
          <p:cNvPr id="5" name="Object 4"/>
          <p:cNvGraphicFramePr>
            <a:graphicFrameLocks noChangeAspect="1"/>
          </p:cNvGraphicFramePr>
          <p:nvPr>
            <p:extLst>
              <p:ext uri="{D42A27DB-BD31-4B8C-83A1-F6EECF244321}">
                <p14:modId xmlns:p14="http://schemas.microsoft.com/office/powerpoint/2010/main" val="408236118"/>
              </p:ext>
            </p:extLst>
          </p:nvPr>
        </p:nvGraphicFramePr>
        <p:xfrm>
          <a:off x="914400" y="1859066"/>
          <a:ext cx="4000500" cy="857250"/>
        </p:xfrm>
        <a:graphic>
          <a:graphicData uri="http://schemas.openxmlformats.org/presentationml/2006/ole">
            <mc:AlternateContent xmlns:mc="http://schemas.openxmlformats.org/markup-compatibility/2006">
              <mc:Choice xmlns:v="urn:schemas-microsoft-com:vml" Requires="v">
                <p:oleObj spid="_x0000_s3074" name="Equation" r:id="rId3" imgW="3200400" imgH="685800" progId="Equation.3">
                  <p:embed/>
                </p:oleObj>
              </mc:Choice>
              <mc:Fallback>
                <p:oleObj name="Equation" r:id="rId3" imgW="3200400" imgH="6858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859066"/>
                        <a:ext cx="4000500" cy="85725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98439172"/>
              </p:ext>
            </p:extLst>
          </p:nvPr>
        </p:nvGraphicFramePr>
        <p:xfrm>
          <a:off x="1273572" y="3129793"/>
          <a:ext cx="2043112" cy="523875"/>
        </p:xfrm>
        <a:graphic>
          <a:graphicData uri="http://schemas.openxmlformats.org/presentationml/2006/ole">
            <mc:AlternateContent xmlns:mc="http://schemas.openxmlformats.org/markup-compatibility/2006">
              <mc:Choice xmlns:v="urn:schemas-microsoft-com:vml" Requires="v">
                <p:oleObj spid="_x0000_s3075" name="Equation" r:id="rId5" imgW="1638000" imgH="419040" progId="Equation.3">
                  <p:embed/>
                </p:oleObj>
              </mc:Choice>
              <mc:Fallback>
                <p:oleObj name="Equation" r:id="rId5" imgW="1638000" imgH="419040" progId="Equation.3">
                  <p:embed/>
                  <p:pic>
                    <p:nvPicPr>
                      <p:cNvPr id="6" name="Object 5"/>
                      <p:cNvPicPr>
                        <a:picLocks noChangeAspect="1" noChangeArrowheads="1"/>
                      </p:cNvPicPr>
                      <p:nvPr/>
                    </p:nvPicPr>
                    <p:blipFill>
                      <a:blip r:embed="rId6"/>
                      <a:srcRect/>
                      <a:stretch>
                        <a:fillRect/>
                      </a:stretch>
                    </p:blipFill>
                    <p:spPr bwMode="auto">
                      <a:xfrm>
                        <a:off x="1273572" y="3129793"/>
                        <a:ext cx="2043112" cy="523875"/>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33560514"/>
              </p:ext>
            </p:extLst>
          </p:nvPr>
        </p:nvGraphicFramePr>
        <p:xfrm>
          <a:off x="1246208" y="3852498"/>
          <a:ext cx="2027238" cy="523875"/>
        </p:xfrm>
        <a:graphic>
          <a:graphicData uri="http://schemas.openxmlformats.org/presentationml/2006/ole">
            <mc:AlternateContent xmlns:mc="http://schemas.openxmlformats.org/markup-compatibility/2006">
              <mc:Choice xmlns:v="urn:schemas-microsoft-com:vml" Requires="v">
                <p:oleObj spid="_x0000_s3076" name="Equation" r:id="rId7" imgW="1625400" imgH="419040" progId="Equation.3">
                  <p:embed/>
                </p:oleObj>
              </mc:Choice>
              <mc:Fallback>
                <p:oleObj name="Equation" r:id="rId7" imgW="1625400" imgH="419040" progId="Equation.3">
                  <p:embed/>
                  <p:pic>
                    <p:nvPicPr>
                      <p:cNvPr id="7" name="Object 6"/>
                      <p:cNvPicPr>
                        <a:picLocks noChangeAspect="1" noChangeArrowheads="1"/>
                      </p:cNvPicPr>
                      <p:nvPr/>
                    </p:nvPicPr>
                    <p:blipFill>
                      <a:blip r:embed="rId8"/>
                      <a:srcRect/>
                      <a:stretch>
                        <a:fillRect/>
                      </a:stretch>
                    </p:blipFill>
                    <p:spPr bwMode="auto">
                      <a:xfrm>
                        <a:off x="1246208" y="3852498"/>
                        <a:ext cx="2027238" cy="523875"/>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25265711"/>
              </p:ext>
            </p:extLst>
          </p:nvPr>
        </p:nvGraphicFramePr>
        <p:xfrm>
          <a:off x="1214124" y="4622065"/>
          <a:ext cx="2027238" cy="523875"/>
        </p:xfrm>
        <a:graphic>
          <a:graphicData uri="http://schemas.openxmlformats.org/presentationml/2006/ole">
            <mc:AlternateContent xmlns:mc="http://schemas.openxmlformats.org/markup-compatibility/2006">
              <mc:Choice xmlns:v="urn:schemas-microsoft-com:vml" Requires="v">
                <p:oleObj spid="_x0000_s3077" name="Equation" r:id="rId9" imgW="1625400" imgH="419040" progId="Equation.3">
                  <p:embed/>
                </p:oleObj>
              </mc:Choice>
              <mc:Fallback>
                <p:oleObj name="Equation" r:id="rId9" imgW="1625400" imgH="419040" progId="Equation.3">
                  <p:embed/>
                  <p:pic>
                    <p:nvPicPr>
                      <p:cNvPr id="8" name="Object 7"/>
                      <p:cNvPicPr>
                        <a:picLocks noChangeAspect="1" noChangeArrowheads="1"/>
                      </p:cNvPicPr>
                      <p:nvPr/>
                    </p:nvPicPr>
                    <p:blipFill>
                      <a:blip r:embed="rId10"/>
                      <a:srcRect/>
                      <a:stretch>
                        <a:fillRect/>
                      </a:stretch>
                    </p:blipFill>
                    <p:spPr bwMode="auto">
                      <a:xfrm>
                        <a:off x="1214124" y="4622065"/>
                        <a:ext cx="2027238" cy="523875"/>
                      </a:xfrm>
                      <a:prstGeom prst="rect">
                        <a:avLst/>
                      </a:prstGeom>
                      <a:noFill/>
                    </p:spPr>
                  </p:pic>
                </p:oleObj>
              </mc:Fallback>
            </mc:AlternateContent>
          </a:graphicData>
        </a:graphic>
      </p:graphicFrame>
      <p:sp>
        <p:nvSpPr>
          <p:cNvPr id="9" name="Rectangle 5"/>
          <p:cNvSpPr>
            <a:spLocks noChangeArrowheads="1"/>
          </p:cNvSpPr>
          <p:nvPr/>
        </p:nvSpPr>
        <p:spPr bwMode="auto">
          <a:xfrm>
            <a:off x="922338" y="1308982"/>
            <a:ext cx="27455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SATC= SAVC + AFC = C/Q + F/Q</a:t>
            </a:r>
            <a:endParaRPr kumimoji="0" lang="en-US" altLang="en-US" sz="9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Rectangle 7"/>
          <p:cNvSpPr>
            <a:spLocks noChangeArrowheads="1"/>
          </p:cNvSpPr>
          <p:nvPr/>
        </p:nvSpPr>
        <p:spPr bwMode="auto">
          <a:xfrm>
            <a:off x="528324" y="3900544"/>
            <a:ext cx="685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When </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2" name="Rectangle 8"/>
          <p:cNvSpPr>
            <a:spLocks noChangeArrowheads="1"/>
          </p:cNvSpPr>
          <p:nvPr/>
        </p:nvSpPr>
        <p:spPr bwMode="auto">
          <a:xfrm>
            <a:off x="914400" y="5114895"/>
            <a:ext cx="7696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2000" b="1"/>
          </a:p>
        </p:txBody>
      </p:sp>
      <p:sp>
        <p:nvSpPr>
          <p:cNvPr id="13" name="Rectangle 9"/>
          <p:cNvSpPr>
            <a:spLocks noChangeArrowheads="1"/>
          </p:cNvSpPr>
          <p:nvPr/>
        </p:nvSpPr>
        <p:spPr bwMode="auto">
          <a:xfrm>
            <a:off x="1214124" y="5489377"/>
            <a:ext cx="27455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SAVC = w</a:t>
            </a:r>
            <a:r>
              <a:rPr kumimoji="0" lang="en-US" altLang="en-US" sz="1400" b="1"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a:t>
            </a:r>
            <a:r>
              <a:rPr kumimoji="0" lang="en-US" altLang="en-US" sz="1400" b="1"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 y)/ Q = w</a:t>
            </a:r>
            <a:r>
              <a:rPr kumimoji="0" lang="en-US" altLang="en-US" sz="1400" b="1"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a:t>
            </a:r>
            <a:r>
              <a:rPr kumimoji="0" lang="en-US" altLang="en-US" sz="1400" b="1"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4" name="Rectangle 7"/>
          <p:cNvSpPr>
            <a:spLocks noChangeArrowheads="1"/>
          </p:cNvSpPr>
          <p:nvPr/>
        </p:nvSpPr>
        <p:spPr bwMode="auto">
          <a:xfrm>
            <a:off x="528324" y="4715050"/>
            <a:ext cx="685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When </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5" name="Rectangle 9"/>
          <p:cNvSpPr>
            <a:spLocks noChangeArrowheads="1"/>
          </p:cNvSpPr>
          <p:nvPr/>
        </p:nvSpPr>
        <p:spPr bwMode="auto">
          <a:xfrm>
            <a:off x="571103" y="5929403"/>
            <a:ext cx="274558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Similarly, SMC =</a:t>
            </a:r>
            <a:r>
              <a:rPr kumimoji="0" lang="en-US" altLang="en-US" sz="1400" b="1" i="0" u="none" strike="noStrike" cap="none" normalizeH="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t>
            </a:r>
            <a:r>
              <a:rPr kumimoji="0" lang="en-US" altLang="en-US" sz="1400" b="1"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/MP</a:t>
            </a:r>
            <a:r>
              <a:rPr kumimoji="0" lang="en-US" altLang="en-US" sz="1400" b="1"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70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3"/>
          <p:cNvSpPr txBox="1">
            <a:spLocks noChangeArrowheads="1"/>
          </p:cNvSpPr>
          <p:nvPr/>
        </p:nvSpPr>
        <p:spPr bwMode="auto">
          <a:xfrm>
            <a:off x="188913" y="152400"/>
            <a:ext cx="1471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Q = TP</a:t>
            </a:r>
          </a:p>
        </p:txBody>
      </p:sp>
      <p:sp>
        <p:nvSpPr>
          <p:cNvPr id="138244" name="Line 4"/>
          <p:cNvSpPr>
            <a:spLocks noChangeShapeType="1"/>
          </p:cNvSpPr>
          <p:nvPr/>
        </p:nvSpPr>
        <p:spPr bwMode="auto">
          <a:xfrm>
            <a:off x="915988" y="568325"/>
            <a:ext cx="0" cy="263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8245" name="Line 5"/>
          <p:cNvSpPr>
            <a:spLocks noChangeShapeType="1"/>
          </p:cNvSpPr>
          <p:nvPr/>
        </p:nvSpPr>
        <p:spPr bwMode="auto">
          <a:xfrm flipV="1">
            <a:off x="915988" y="3200400"/>
            <a:ext cx="4265612" cy="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8246" name="Text Box 6"/>
          <p:cNvSpPr txBox="1">
            <a:spLocks noChangeArrowheads="1"/>
          </p:cNvSpPr>
          <p:nvPr/>
        </p:nvSpPr>
        <p:spPr bwMode="auto">
          <a:xfrm>
            <a:off x="4953000" y="3276600"/>
            <a:ext cx="35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138247" name="Arc 7"/>
          <p:cNvSpPr>
            <a:spLocks/>
          </p:cNvSpPr>
          <p:nvPr/>
        </p:nvSpPr>
        <p:spPr bwMode="auto">
          <a:xfrm flipV="1">
            <a:off x="915988" y="2241550"/>
            <a:ext cx="1395412" cy="965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48" name="Arc 8"/>
          <p:cNvSpPr>
            <a:spLocks/>
          </p:cNvSpPr>
          <p:nvPr/>
        </p:nvSpPr>
        <p:spPr bwMode="auto">
          <a:xfrm rot="10619233" flipV="1">
            <a:off x="2284413" y="1265238"/>
            <a:ext cx="2606675" cy="965200"/>
          </a:xfrm>
          <a:custGeom>
            <a:avLst/>
            <a:gdLst>
              <a:gd name="G0" fmla="+- 18742 0 0"/>
              <a:gd name="G1" fmla="+- 21600 0 0"/>
              <a:gd name="G2" fmla="+- 21600 0 0"/>
              <a:gd name="T0" fmla="*/ 0 w 40342"/>
              <a:gd name="T1" fmla="*/ 10862 h 21600"/>
              <a:gd name="T2" fmla="*/ 40342 w 40342"/>
              <a:gd name="T3" fmla="*/ 21600 h 21600"/>
              <a:gd name="T4" fmla="*/ 18742 w 40342"/>
              <a:gd name="T5" fmla="*/ 21600 h 21600"/>
            </a:gdLst>
            <a:ahLst/>
            <a:cxnLst>
              <a:cxn ang="0">
                <a:pos x="T0" y="T1"/>
              </a:cxn>
              <a:cxn ang="0">
                <a:pos x="T2" y="T3"/>
              </a:cxn>
              <a:cxn ang="0">
                <a:pos x="T4" y="T5"/>
              </a:cxn>
            </a:cxnLst>
            <a:rect l="0" t="0" r="r" b="b"/>
            <a:pathLst>
              <a:path w="40342" h="21600" fill="none" extrusionOk="0">
                <a:moveTo>
                  <a:pt x="0" y="10862"/>
                </a:moveTo>
                <a:cubicBezTo>
                  <a:pt x="3849" y="4144"/>
                  <a:pt x="10999" y="-1"/>
                  <a:pt x="18742" y="0"/>
                </a:cubicBezTo>
                <a:cubicBezTo>
                  <a:pt x="30671" y="0"/>
                  <a:pt x="40342" y="9670"/>
                  <a:pt x="40342" y="21600"/>
                </a:cubicBezTo>
              </a:path>
              <a:path w="40342" h="21600" stroke="0" extrusionOk="0">
                <a:moveTo>
                  <a:pt x="0" y="10862"/>
                </a:moveTo>
                <a:cubicBezTo>
                  <a:pt x="3849" y="4144"/>
                  <a:pt x="10999" y="-1"/>
                  <a:pt x="18742" y="0"/>
                </a:cubicBezTo>
                <a:cubicBezTo>
                  <a:pt x="30671" y="0"/>
                  <a:pt x="40342" y="9670"/>
                  <a:pt x="40342" y="21600"/>
                </a:cubicBezTo>
                <a:lnTo>
                  <a:pt x="18742"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52" name="Text Box 12"/>
          <p:cNvSpPr txBox="1">
            <a:spLocks noChangeArrowheads="1"/>
          </p:cNvSpPr>
          <p:nvPr/>
        </p:nvSpPr>
        <p:spPr bwMode="auto">
          <a:xfrm>
            <a:off x="304800" y="3435350"/>
            <a:ext cx="679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MP AP</a:t>
            </a:r>
          </a:p>
        </p:txBody>
      </p:sp>
      <p:sp>
        <p:nvSpPr>
          <p:cNvPr id="138253" name="Line 13"/>
          <p:cNvSpPr>
            <a:spLocks noChangeShapeType="1"/>
          </p:cNvSpPr>
          <p:nvPr/>
        </p:nvSpPr>
        <p:spPr bwMode="auto">
          <a:xfrm>
            <a:off x="915988" y="3486150"/>
            <a:ext cx="0" cy="264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8254" name="Line 14"/>
          <p:cNvSpPr>
            <a:spLocks noChangeShapeType="1"/>
          </p:cNvSpPr>
          <p:nvPr/>
        </p:nvSpPr>
        <p:spPr bwMode="auto">
          <a:xfrm flipV="1">
            <a:off x="915988" y="6096000"/>
            <a:ext cx="4341812" cy="30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8255" name="Text Box 15"/>
          <p:cNvSpPr txBox="1">
            <a:spLocks noChangeArrowheads="1"/>
          </p:cNvSpPr>
          <p:nvPr/>
        </p:nvSpPr>
        <p:spPr bwMode="auto">
          <a:xfrm>
            <a:off x="4953000" y="6172200"/>
            <a:ext cx="35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138256" name="Oval 16"/>
          <p:cNvSpPr>
            <a:spLocks noChangeArrowheads="1"/>
          </p:cNvSpPr>
          <p:nvPr/>
        </p:nvSpPr>
        <p:spPr bwMode="auto">
          <a:xfrm>
            <a:off x="3748088" y="1203325"/>
            <a:ext cx="136525" cy="10953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58" name="Arc 18"/>
          <p:cNvSpPr>
            <a:spLocks/>
          </p:cNvSpPr>
          <p:nvPr/>
        </p:nvSpPr>
        <p:spPr bwMode="auto">
          <a:xfrm rot="10800000" flipV="1">
            <a:off x="936625" y="4084638"/>
            <a:ext cx="3486150" cy="1730375"/>
          </a:xfrm>
          <a:custGeom>
            <a:avLst/>
            <a:gdLst>
              <a:gd name="G0" fmla="+- 20477 0 0"/>
              <a:gd name="G1" fmla="+- 21600 0 0"/>
              <a:gd name="G2" fmla="+- 21600 0 0"/>
              <a:gd name="T0" fmla="*/ 0 w 40375"/>
              <a:gd name="T1" fmla="*/ 14725 h 21600"/>
              <a:gd name="T2" fmla="*/ 40375 w 40375"/>
              <a:gd name="T3" fmla="*/ 13197 h 21600"/>
              <a:gd name="T4" fmla="*/ 20477 w 40375"/>
              <a:gd name="T5" fmla="*/ 21600 h 21600"/>
            </a:gdLst>
            <a:ahLst/>
            <a:cxnLst>
              <a:cxn ang="0">
                <a:pos x="T0" y="T1"/>
              </a:cxn>
              <a:cxn ang="0">
                <a:pos x="T2" y="T3"/>
              </a:cxn>
              <a:cxn ang="0">
                <a:pos x="T4" y="T5"/>
              </a:cxn>
            </a:cxnLst>
            <a:rect l="0" t="0" r="r" b="b"/>
            <a:pathLst>
              <a:path w="40375" h="21600" fill="none" extrusionOk="0">
                <a:moveTo>
                  <a:pt x="0" y="14725"/>
                </a:moveTo>
                <a:cubicBezTo>
                  <a:pt x="2953" y="5927"/>
                  <a:pt x="11196" y="-1"/>
                  <a:pt x="20477" y="0"/>
                </a:cubicBezTo>
                <a:cubicBezTo>
                  <a:pt x="29159" y="0"/>
                  <a:pt x="36997" y="5198"/>
                  <a:pt x="40375" y="13196"/>
                </a:cubicBezTo>
              </a:path>
              <a:path w="40375" h="21600" stroke="0" extrusionOk="0">
                <a:moveTo>
                  <a:pt x="0" y="14725"/>
                </a:moveTo>
                <a:cubicBezTo>
                  <a:pt x="2953" y="5927"/>
                  <a:pt x="11196" y="-1"/>
                  <a:pt x="20477" y="0"/>
                </a:cubicBezTo>
                <a:cubicBezTo>
                  <a:pt x="29159" y="0"/>
                  <a:pt x="36997" y="5198"/>
                  <a:pt x="40375" y="13196"/>
                </a:cubicBezTo>
                <a:lnTo>
                  <a:pt x="20477"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59" name="Arc 19"/>
          <p:cNvSpPr>
            <a:spLocks/>
          </p:cNvSpPr>
          <p:nvPr/>
        </p:nvSpPr>
        <p:spPr bwMode="auto">
          <a:xfrm rot="10800000" flipV="1">
            <a:off x="903288" y="3975100"/>
            <a:ext cx="1427162" cy="1638300"/>
          </a:xfrm>
          <a:custGeom>
            <a:avLst/>
            <a:gdLst>
              <a:gd name="G0" fmla="+- 0 0 0"/>
              <a:gd name="G1" fmla="+- 21600 0 0"/>
              <a:gd name="G2" fmla="+- 21600 0 0"/>
              <a:gd name="T0" fmla="*/ 0 w 21016"/>
              <a:gd name="T1" fmla="*/ 0 h 21600"/>
              <a:gd name="T2" fmla="*/ 21016 w 21016"/>
              <a:gd name="T3" fmla="*/ 16613 h 21600"/>
              <a:gd name="T4" fmla="*/ 0 w 21016"/>
              <a:gd name="T5" fmla="*/ 21600 h 21600"/>
            </a:gdLst>
            <a:ahLst/>
            <a:cxnLst>
              <a:cxn ang="0">
                <a:pos x="T0" y="T1"/>
              </a:cxn>
              <a:cxn ang="0">
                <a:pos x="T2" y="T3"/>
              </a:cxn>
              <a:cxn ang="0">
                <a:pos x="T4" y="T5"/>
              </a:cxn>
            </a:cxnLst>
            <a:rect l="0" t="0" r="r" b="b"/>
            <a:pathLst>
              <a:path w="21016" h="21600" fill="none" extrusionOk="0">
                <a:moveTo>
                  <a:pt x="0" y="0"/>
                </a:moveTo>
                <a:cubicBezTo>
                  <a:pt x="10008" y="0"/>
                  <a:pt x="18705" y="6875"/>
                  <a:pt x="21016" y="16612"/>
                </a:cubicBezTo>
              </a:path>
              <a:path w="21016" h="21600" stroke="0" extrusionOk="0">
                <a:moveTo>
                  <a:pt x="0" y="0"/>
                </a:moveTo>
                <a:cubicBezTo>
                  <a:pt x="10008" y="0"/>
                  <a:pt x="18705" y="6875"/>
                  <a:pt x="21016" y="16612"/>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60" name="Arc 20"/>
          <p:cNvSpPr>
            <a:spLocks/>
          </p:cNvSpPr>
          <p:nvPr/>
        </p:nvSpPr>
        <p:spPr bwMode="auto">
          <a:xfrm>
            <a:off x="2219325" y="3975100"/>
            <a:ext cx="1581150" cy="27305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61" name="Line 21"/>
          <p:cNvSpPr>
            <a:spLocks noChangeShapeType="1"/>
          </p:cNvSpPr>
          <p:nvPr/>
        </p:nvSpPr>
        <p:spPr bwMode="auto">
          <a:xfrm>
            <a:off x="3800475" y="1335088"/>
            <a:ext cx="0" cy="48244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8263" name="Text Box 23"/>
          <p:cNvSpPr txBox="1">
            <a:spLocks noChangeArrowheads="1"/>
          </p:cNvSpPr>
          <p:nvPr/>
        </p:nvSpPr>
        <p:spPr bwMode="auto">
          <a:xfrm>
            <a:off x="1458913" y="4510088"/>
            <a:ext cx="903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AP</a:t>
            </a:r>
          </a:p>
        </p:txBody>
      </p:sp>
      <p:sp>
        <p:nvSpPr>
          <p:cNvPr id="138264" name="Text Box 24"/>
          <p:cNvSpPr txBox="1">
            <a:spLocks noChangeArrowheads="1"/>
          </p:cNvSpPr>
          <p:nvPr/>
        </p:nvSpPr>
        <p:spPr bwMode="auto">
          <a:xfrm>
            <a:off x="1155700" y="3900488"/>
            <a:ext cx="901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MP</a:t>
            </a:r>
          </a:p>
        </p:txBody>
      </p:sp>
      <p:sp>
        <p:nvSpPr>
          <p:cNvPr id="138274" name="Oval 34"/>
          <p:cNvSpPr>
            <a:spLocks noChangeArrowheads="1"/>
          </p:cNvSpPr>
          <p:nvPr/>
        </p:nvSpPr>
        <p:spPr bwMode="auto">
          <a:xfrm>
            <a:off x="3709988" y="6019800"/>
            <a:ext cx="134937" cy="10953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Rectangle 26"/>
          <p:cNvSpPr/>
          <p:nvPr/>
        </p:nvSpPr>
        <p:spPr>
          <a:xfrm>
            <a:off x="4016570" y="6216134"/>
            <a:ext cx="397866" cy="369332"/>
          </a:xfrm>
          <a:prstGeom prst="rect">
            <a:avLst/>
          </a:prstGeom>
        </p:spPr>
        <p:txBody>
          <a:bodyPr wrap="none">
            <a:spAutoFit/>
          </a:bodyPr>
          <a:lstStyle/>
          <a:p>
            <a:r>
              <a:rPr lang="en-IN" dirty="0"/>
              <a:t>L*</a:t>
            </a:r>
          </a:p>
        </p:txBody>
      </p:sp>
      <p:sp>
        <p:nvSpPr>
          <p:cNvPr id="3" name="TextBox 2"/>
          <p:cNvSpPr txBox="1"/>
          <p:nvPr/>
        </p:nvSpPr>
        <p:spPr>
          <a:xfrm>
            <a:off x="5705476" y="4076700"/>
            <a:ext cx="3133724" cy="923330"/>
          </a:xfrm>
          <a:prstGeom prst="rect">
            <a:avLst/>
          </a:prstGeom>
          <a:noFill/>
        </p:spPr>
        <p:txBody>
          <a:bodyPr wrap="square" rtlCol="0">
            <a:spAutoFit/>
          </a:bodyPr>
          <a:lstStyle/>
          <a:p>
            <a:r>
              <a:rPr lang="en-IN" dirty="0"/>
              <a:t>SMC is mirror image of MP.</a:t>
            </a:r>
          </a:p>
          <a:p>
            <a:endParaRPr lang="en-IN" dirty="0"/>
          </a:p>
          <a:p>
            <a:r>
              <a:rPr lang="en-IN" dirty="0"/>
              <a:t>SAVC is mirror image of AP.</a:t>
            </a:r>
          </a:p>
        </p:txBody>
      </p:sp>
    </p:spTree>
    <p:extLst>
      <p:ext uri="{BB962C8B-B14F-4D97-AF65-F5344CB8AC3E}">
        <p14:creationId xmlns:p14="http://schemas.microsoft.com/office/powerpoint/2010/main" val="246781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7"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388" name="Rectangle 52"/>
          <p:cNvSpPr>
            <a:spLocks noGrp="1" noChangeArrowheads="1"/>
          </p:cNvSpPr>
          <p:nvPr>
            <p:ph type="body" idx="1"/>
          </p:nvPr>
        </p:nvSpPr>
        <p:spPr>
          <a:xfrm>
            <a:off x="790575" y="1087480"/>
            <a:ext cx="5867400" cy="511175"/>
          </a:xfrm>
        </p:spPr>
        <p:txBody>
          <a:bodyPr/>
          <a:lstStyle/>
          <a:p>
            <a:pPr eaLnBrk="1" hangingPunct="1">
              <a:buFontTx/>
              <a:buNone/>
            </a:pPr>
            <a:r>
              <a:rPr lang="en-US" sz="2000" b="1" dirty="0">
                <a:solidFill>
                  <a:srgbClr val="00B050"/>
                </a:solidFill>
              </a:rPr>
              <a:t>Example of a firm’s cost</a:t>
            </a:r>
          </a:p>
        </p:txBody>
      </p:sp>
      <p:pic>
        <p:nvPicPr>
          <p:cNvPr id="14343" name="Picture 13" descr="table7.01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575" y="2057400"/>
            <a:ext cx="75628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762000" y="2386013"/>
            <a:ext cx="7620000" cy="701675"/>
          </a:xfrm>
          <a:prstGeom prst="rect">
            <a:avLst/>
          </a:prstGeom>
          <a:noFill/>
        </p:spPr>
        <p:txBody>
          <a:bodyPr>
            <a:spAutoFit/>
          </a:bodyPr>
          <a:lstStyle/>
          <a:p>
            <a:pPr>
              <a:tabLst>
                <a:tab pos="457200" algn="ctr"/>
                <a:tab pos="1379538" algn="ctr"/>
                <a:tab pos="2293938" algn="ctr"/>
                <a:tab pos="3208338" algn="ctr"/>
                <a:tab pos="4122738" algn="ctr"/>
                <a:tab pos="5037138" algn="ctr"/>
                <a:tab pos="5951538" algn="ctr"/>
                <a:tab pos="6865938" algn="ctr"/>
              </a:tabLst>
              <a:defRPr/>
            </a:pPr>
            <a:r>
              <a:rPr lang="en-US" sz="1050" dirty="0">
                <a:latin typeface="Arial" pitchFamily="34" charset="0"/>
                <a:cs typeface="Arial" pitchFamily="34" charset="0"/>
              </a:rPr>
              <a:t>	</a:t>
            </a:r>
            <a:r>
              <a:rPr lang="en-US" sz="1050" b="1" dirty="0">
                <a:latin typeface="Arial" pitchFamily="34" charset="0"/>
                <a:cs typeface="Arial" pitchFamily="34" charset="0"/>
              </a:rPr>
              <a:t>Rate of	Fixed	Variable	Total	Marginal	Average	</a:t>
            </a:r>
            <a:r>
              <a:rPr lang="en-US" sz="1050" b="1" dirty="0" err="1">
                <a:latin typeface="Arial" pitchFamily="34" charset="0"/>
                <a:cs typeface="Arial" pitchFamily="34" charset="0"/>
              </a:rPr>
              <a:t>Average</a:t>
            </a:r>
            <a:r>
              <a:rPr lang="en-US" sz="1050" b="1" dirty="0">
                <a:latin typeface="Arial" pitchFamily="34" charset="0"/>
                <a:cs typeface="Arial" pitchFamily="34" charset="0"/>
              </a:rPr>
              <a:t>	</a:t>
            </a:r>
            <a:r>
              <a:rPr lang="en-US" sz="1050" b="1" dirty="0" err="1">
                <a:latin typeface="Arial" pitchFamily="34" charset="0"/>
                <a:cs typeface="Arial" pitchFamily="34" charset="0"/>
              </a:rPr>
              <a:t>Average</a:t>
            </a:r>
            <a:endParaRPr lang="en-US" sz="1050" b="1" dirty="0">
              <a:latin typeface="Arial" pitchFamily="34" charset="0"/>
              <a:cs typeface="Arial" pitchFamily="34" charset="0"/>
            </a:endParaRPr>
          </a:p>
          <a:p>
            <a:pPr>
              <a:tabLst>
                <a:tab pos="457200" algn="ctr"/>
                <a:tab pos="1379538" algn="ctr"/>
                <a:tab pos="2293938" algn="ctr"/>
                <a:tab pos="3208338" algn="ctr"/>
                <a:tab pos="4122738" algn="ctr"/>
                <a:tab pos="5037138" algn="ctr"/>
                <a:tab pos="5951538" algn="ctr"/>
                <a:tab pos="6865938" algn="ctr"/>
              </a:tabLst>
              <a:defRPr/>
            </a:pPr>
            <a:r>
              <a:rPr lang="en-US" sz="1050" b="1" dirty="0">
                <a:latin typeface="Arial" pitchFamily="34" charset="0"/>
                <a:cs typeface="Arial" pitchFamily="34" charset="0"/>
              </a:rPr>
              <a:t>	Output	Cost	</a:t>
            </a:r>
            <a:r>
              <a:rPr lang="en-US" sz="1050" b="1" dirty="0" err="1">
                <a:latin typeface="Arial" pitchFamily="34" charset="0"/>
                <a:cs typeface="Arial" pitchFamily="34" charset="0"/>
              </a:rPr>
              <a:t>Cost</a:t>
            </a:r>
            <a:r>
              <a:rPr lang="en-US" sz="1050" b="1" dirty="0">
                <a:latin typeface="Arial" pitchFamily="34" charset="0"/>
                <a:cs typeface="Arial" pitchFamily="34" charset="0"/>
              </a:rPr>
              <a:t>	</a:t>
            </a:r>
            <a:r>
              <a:rPr lang="en-US" sz="1050" b="1" dirty="0" err="1">
                <a:latin typeface="Arial" pitchFamily="34" charset="0"/>
                <a:cs typeface="Arial" pitchFamily="34" charset="0"/>
              </a:rPr>
              <a:t>Cost</a:t>
            </a:r>
            <a:r>
              <a:rPr lang="en-US" sz="1050" b="1" dirty="0">
                <a:latin typeface="Arial" pitchFamily="34" charset="0"/>
                <a:cs typeface="Arial" pitchFamily="34" charset="0"/>
              </a:rPr>
              <a:t>	</a:t>
            </a:r>
            <a:r>
              <a:rPr lang="en-US" sz="1050" b="1" dirty="0" err="1">
                <a:latin typeface="Arial" pitchFamily="34" charset="0"/>
                <a:cs typeface="Arial" pitchFamily="34" charset="0"/>
              </a:rPr>
              <a:t>Cost</a:t>
            </a:r>
            <a:r>
              <a:rPr lang="en-US" sz="1050" b="1" dirty="0">
                <a:latin typeface="Arial" pitchFamily="34" charset="0"/>
                <a:cs typeface="Arial" pitchFamily="34" charset="0"/>
              </a:rPr>
              <a:t>	Fixed Cost	Variable Cost	Total Cost</a:t>
            </a:r>
          </a:p>
          <a:p>
            <a:pPr>
              <a:tabLst>
                <a:tab pos="457200" algn="ctr"/>
                <a:tab pos="1379538" algn="ctr"/>
                <a:tab pos="2293938" algn="ctr"/>
                <a:tab pos="3208338" algn="ctr"/>
                <a:tab pos="4122738" algn="ctr"/>
                <a:tab pos="5037138" algn="ctr"/>
                <a:tab pos="5951538" algn="ctr"/>
                <a:tab pos="6865938" algn="ctr"/>
              </a:tabLst>
              <a:defRPr/>
            </a:pPr>
            <a:r>
              <a:rPr lang="en-US" sz="1050" b="1" dirty="0">
                <a:latin typeface="Arial" pitchFamily="34" charset="0"/>
                <a:cs typeface="Arial" pitchFamily="34" charset="0"/>
              </a:rPr>
              <a:t>	(Units	(Dollars	(Dollars	(Dollars	(Dollars	(Dollars	(Dollars	(Dollars</a:t>
            </a:r>
          </a:p>
          <a:p>
            <a:pPr>
              <a:tabLst>
                <a:tab pos="457200" algn="ctr"/>
                <a:tab pos="1379538" algn="ctr"/>
                <a:tab pos="2293938" algn="ctr"/>
                <a:tab pos="3208338" algn="ctr"/>
                <a:tab pos="4122738" algn="ctr"/>
                <a:tab pos="5037138" algn="ctr"/>
                <a:tab pos="5951538" algn="ctr"/>
                <a:tab pos="6865938" algn="ctr"/>
              </a:tabLst>
              <a:defRPr/>
            </a:pPr>
            <a:r>
              <a:rPr lang="en-US" sz="1050" b="1" dirty="0">
                <a:latin typeface="Arial" pitchFamily="34" charset="0"/>
                <a:cs typeface="Arial" pitchFamily="34" charset="0"/>
              </a:rPr>
              <a:t>	per Year)	per Year)	per Year)	per Year)	per Unit)	per Unit)	per Unit)	per Unit)</a:t>
            </a:r>
          </a:p>
        </p:txBody>
      </p:sp>
      <p:sp>
        <p:nvSpPr>
          <p:cNvPr id="20" name="TextBox 19"/>
          <p:cNvSpPr txBox="1"/>
          <p:nvPr/>
        </p:nvSpPr>
        <p:spPr>
          <a:xfrm>
            <a:off x="762000" y="3090863"/>
            <a:ext cx="7620000" cy="415925"/>
          </a:xfrm>
          <a:prstGeom prst="rect">
            <a:avLst/>
          </a:prstGeom>
          <a:noFill/>
        </p:spPr>
        <p:txBody>
          <a:bodyPr>
            <a:spAutoFit/>
          </a:bodyPr>
          <a:lstStyle/>
          <a:p>
            <a:pPr>
              <a:tabLst>
                <a:tab pos="457200" algn="ctr"/>
                <a:tab pos="1379538" algn="ctr"/>
                <a:tab pos="2293938" algn="ctr"/>
                <a:tab pos="3208338" algn="ctr"/>
                <a:tab pos="4122738" algn="ctr"/>
                <a:tab pos="5037138" algn="ctr"/>
                <a:tab pos="5951538" algn="ctr"/>
                <a:tab pos="6865938" algn="ctr"/>
              </a:tabLst>
              <a:defRPr/>
            </a:pPr>
            <a:r>
              <a:rPr lang="en-US" sz="1050" b="1" dirty="0">
                <a:latin typeface="Arial" pitchFamily="34" charset="0"/>
                <a:cs typeface="Arial" pitchFamily="34" charset="0"/>
              </a:rPr>
              <a:t>		(FC)	(VC)	(TC)	(MC)	(AFC)	(AVC)	(ATC)</a:t>
            </a:r>
          </a:p>
          <a:p>
            <a:pPr>
              <a:tabLst>
                <a:tab pos="457200" algn="ctr"/>
                <a:tab pos="1379538" algn="ctr"/>
                <a:tab pos="2293938" algn="ctr"/>
                <a:tab pos="3208338" algn="ctr"/>
                <a:tab pos="4122738" algn="ctr"/>
                <a:tab pos="5037138" algn="ctr"/>
                <a:tab pos="5951538" algn="ctr"/>
                <a:tab pos="6865938" algn="ctr"/>
              </a:tabLst>
              <a:defRPr/>
            </a:pPr>
            <a:r>
              <a:rPr lang="en-US" sz="1050" b="1" dirty="0">
                <a:latin typeface="Arial" pitchFamily="34" charset="0"/>
                <a:cs typeface="Arial" pitchFamily="34" charset="0"/>
              </a:rPr>
              <a:t>		(1)	(2)	(3)	(4)	(5)	(6)	(7)</a:t>
            </a:r>
          </a:p>
        </p:txBody>
      </p:sp>
      <p:sp>
        <p:nvSpPr>
          <p:cNvPr id="14347" name="TextBox 20"/>
          <p:cNvSpPr txBox="1">
            <a:spLocks noChangeArrowheads="1"/>
          </p:cNvSpPr>
          <p:nvPr/>
        </p:nvSpPr>
        <p:spPr bwMode="auto">
          <a:xfrm>
            <a:off x="762000" y="3505200"/>
            <a:ext cx="7620000"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tabLst>
                <a:tab pos="508000" algn="r"/>
                <a:tab pos="1481138" algn="r"/>
                <a:tab pos="2395538" algn="r"/>
                <a:tab pos="3309938" algn="r"/>
                <a:tab pos="4224338" algn="r"/>
                <a:tab pos="4919663" algn="l"/>
                <a:tab pos="5834063" algn="l"/>
                <a:tab pos="6691313" algn="l"/>
              </a:tabLst>
              <a:defRPr>
                <a:solidFill>
                  <a:schemeClr val="tx1"/>
                </a:solidFill>
                <a:latin typeface="Palatino" pitchFamily="2" charset="0"/>
              </a:defRPr>
            </a:lvl1pPr>
            <a:lvl2pPr marL="6350" eaLnBrk="0" hangingPunct="0">
              <a:tabLst>
                <a:tab pos="508000" algn="r"/>
                <a:tab pos="1481138" algn="r"/>
                <a:tab pos="2395538" algn="r"/>
                <a:tab pos="3309938" algn="r"/>
                <a:tab pos="4224338" algn="r"/>
                <a:tab pos="4919663" algn="l"/>
                <a:tab pos="5834063" algn="l"/>
                <a:tab pos="6691313" algn="l"/>
              </a:tabLst>
              <a:defRPr>
                <a:solidFill>
                  <a:schemeClr val="tx1"/>
                </a:solidFill>
                <a:latin typeface="Palatino" pitchFamily="2" charset="0"/>
              </a:defRPr>
            </a:lvl2pPr>
            <a:lvl3pPr marL="1143000" indent="-228600" eaLnBrk="0" hangingPunct="0">
              <a:tabLst>
                <a:tab pos="508000" algn="r"/>
                <a:tab pos="1481138" algn="r"/>
                <a:tab pos="2395538" algn="r"/>
                <a:tab pos="3309938" algn="r"/>
                <a:tab pos="4224338" algn="r"/>
                <a:tab pos="4919663" algn="l"/>
                <a:tab pos="5834063" algn="l"/>
                <a:tab pos="6691313" algn="l"/>
              </a:tabLst>
              <a:defRPr>
                <a:solidFill>
                  <a:schemeClr val="tx1"/>
                </a:solidFill>
                <a:latin typeface="Palatino" pitchFamily="2" charset="0"/>
              </a:defRPr>
            </a:lvl3pPr>
            <a:lvl4pPr marL="1600200" indent="-228600" eaLnBrk="0" hangingPunct="0">
              <a:tabLst>
                <a:tab pos="508000" algn="r"/>
                <a:tab pos="1481138" algn="r"/>
                <a:tab pos="2395538" algn="r"/>
                <a:tab pos="3309938" algn="r"/>
                <a:tab pos="4224338" algn="r"/>
                <a:tab pos="4919663" algn="l"/>
                <a:tab pos="5834063" algn="l"/>
                <a:tab pos="6691313" algn="l"/>
              </a:tabLst>
              <a:defRPr>
                <a:solidFill>
                  <a:schemeClr val="tx1"/>
                </a:solidFill>
                <a:latin typeface="Palatino" pitchFamily="2" charset="0"/>
              </a:defRPr>
            </a:lvl4pPr>
            <a:lvl5pPr marL="2057400" indent="-228600" eaLnBrk="0" hangingPunct="0">
              <a:tabLst>
                <a:tab pos="508000" algn="r"/>
                <a:tab pos="1481138" algn="r"/>
                <a:tab pos="2395538" algn="r"/>
                <a:tab pos="3309938" algn="r"/>
                <a:tab pos="4224338" algn="r"/>
                <a:tab pos="4919663" algn="l"/>
                <a:tab pos="5834063" algn="l"/>
                <a:tab pos="6691313" algn="l"/>
              </a:tabLst>
              <a:defRPr>
                <a:solidFill>
                  <a:schemeClr val="tx1"/>
                </a:solidFill>
                <a:latin typeface="Palatino" pitchFamily="2" charset="0"/>
              </a:defRPr>
            </a:lvl5pPr>
            <a:lvl6pPr marL="2514600" indent="-228600" eaLnBrk="0" fontAlgn="base" hangingPunct="0">
              <a:spcBef>
                <a:spcPct val="0"/>
              </a:spcBef>
              <a:spcAft>
                <a:spcPct val="0"/>
              </a:spcAft>
              <a:tabLst>
                <a:tab pos="508000" algn="r"/>
                <a:tab pos="1481138" algn="r"/>
                <a:tab pos="2395538" algn="r"/>
                <a:tab pos="3309938" algn="r"/>
                <a:tab pos="4224338" algn="r"/>
                <a:tab pos="4919663" algn="l"/>
                <a:tab pos="5834063" algn="l"/>
                <a:tab pos="6691313" algn="l"/>
              </a:tabLst>
              <a:defRPr>
                <a:solidFill>
                  <a:schemeClr val="tx1"/>
                </a:solidFill>
                <a:latin typeface="Palatino" pitchFamily="2" charset="0"/>
              </a:defRPr>
            </a:lvl6pPr>
            <a:lvl7pPr marL="2971800" indent="-228600" eaLnBrk="0" fontAlgn="base" hangingPunct="0">
              <a:spcBef>
                <a:spcPct val="0"/>
              </a:spcBef>
              <a:spcAft>
                <a:spcPct val="0"/>
              </a:spcAft>
              <a:tabLst>
                <a:tab pos="508000" algn="r"/>
                <a:tab pos="1481138" algn="r"/>
                <a:tab pos="2395538" algn="r"/>
                <a:tab pos="3309938" algn="r"/>
                <a:tab pos="4224338" algn="r"/>
                <a:tab pos="4919663" algn="l"/>
                <a:tab pos="5834063" algn="l"/>
                <a:tab pos="6691313" algn="l"/>
              </a:tabLst>
              <a:defRPr>
                <a:solidFill>
                  <a:schemeClr val="tx1"/>
                </a:solidFill>
                <a:latin typeface="Palatino" pitchFamily="2" charset="0"/>
              </a:defRPr>
            </a:lvl7pPr>
            <a:lvl8pPr marL="3429000" indent="-228600" eaLnBrk="0" fontAlgn="base" hangingPunct="0">
              <a:spcBef>
                <a:spcPct val="0"/>
              </a:spcBef>
              <a:spcAft>
                <a:spcPct val="0"/>
              </a:spcAft>
              <a:tabLst>
                <a:tab pos="508000" algn="r"/>
                <a:tab pos="1481138" algn="r"/>
                <a:tab pos="2395538" algn="r"/>
                <a:tab pos="3309938" algn="r"/>
                <a:tab pos="4224338" algn="r"/>
                <a:tab pos="4919663" algn="l"/>
                <a:tab pos="5834063" algn="l"/>
                <a:tab pos="6691313" algn="l"/>
              </a:tabLst>
              <a:defRPr>
                <a:solidFill>
                  <a:schemeClr val="tx1"/>
                </a:solidFill>
                <a:latin typeface="Palatino" pitchFamily="2" charset="0"/>
              </a:defRPr>
            </a:lvl8pPr>
            <a:lvl9pPr marL="3886200" indent="-228600" eaLnBrk="0" fontAlgn="base" hangingPunct="0">
              <a:spcBef>
                <a:spcPct val="0"/>
              </a:spcBef>
              <a:spcAft>
                <a:spcPct val="0"/>
              </a:spcAft>
              <a:tabLst>
                <a:tab pos="508000" algn="r"/>
                <a:tab pos="1481138" algn="r"/>
                <a:tab pos="2395538" algn="r"/>
                <a:tab pos="3309938" algn="r"/>
                <a:tab pos="4224338" algn="r"/>
                <a:tab pos="4919663" algn="l"/>
                <a:tab pos="5834063" algn="l"/>
                <a:tab pos="6691313" algn="l"/>
              </a:tabLst>
              <a:defRPr>
                <a:solidFill>
                  <a:schemeClr val="tx1"/>
                </a:solidFill>
                <a:latin typeface="Palatino" pitchFamily="2" charset="0"/>
              </a:defRPr>
            </a:lvl9pPr>
          </a:lstStyle>
          <a:p>
            <a:pPr lvl="1" eaLnBrk="1" hangingPunct="1">
              <a:spcAft>
                <a:spcPts val="400"/>
              </a:spcAft>
            </a:pPr>
            <a:r>
              <a:rPr lang="en-US" sz="1200" dirty="0">
                <a:latin typeface="Arial" charset="0"/>
                <a:cs typeface="Arial" charset="0"/>
              </a:rPr>
              <a:t>	0	50	0	50	--	--	--	   --</a:t>
            </a:r>
          </a:p>
          <a:p>
            <a:pPr lvl="1" eaLnBrk="1" hangingPunct="1">
              <a:spcAft>
                <a:spcPts val="400"/>
              </a:spcAft>
            </a:pPr>
            <a:r>
              <a:rPr lang="en-US" sz="1200" dirty="0">
                <a:latin typeface="Arial" charset="0"/>
                <a:cs typeface="Arial" charset="0"/>
              </a:rPr>
              <a:t>	1	50	50	100	50	50	50	100</a:t>
            </a:r>
          </a:p>
          <a:p>
            <a:pPr lvl="1" eaLnBrk="1" hangingPunct="1">
              <a:spcAft>
                <a:spcPts val="400"/>
              </a:spcAft>
            </a:pPr>
            <a:r>
              <a:rPr lang="en-US" sz="1200" dirty="0">
                <a:latin typeface="Arial" charset="0"/>
                <a:cs typeface="Arial" charset="0"/>
              </a:rPr>
              <a:t>	2	50	78	128	28	25	39	  64</a:t>
            </a:r>
          </a:p>
          <a:p>
            <a:pPr lvl="1" eaLnBrk="1" hangingPunct="1">
              <a:spcAft>
                <a:spcPts val="400"/>
              </a:spcAft>
            </a:pPr>
            <a:r>
              <a:rPr lang="en-US" sz="1200" dirty="0">
                <a:latin typeface="Arial" charset="0"/>
                <a:cs typeface="Arial" charset="0"/>
              </a:rPr>
              <a:t>	3	 50	98	148	20	16.7	32.7	  49.3</a:t>
            </a:r>
          </a:p>
          <a:p>
            <a:pPr lvl="1" eaLnBrk="1" hangingPunct="1">
              <a:spcAft>
                <a:spcPts val="400"/>
              </a:spcAft>
            </a:pPr>
            <a:r>
              <a:rPr lang="en-US" sz="1200" dirty="0">
                <a:latin typeface="Arial" charset="0"/>
                <a:cs typeface="Arial" charset="0"/>
              </a:rPr>
              <a:t>	4	 50	112	162	14	12.5	28	  40.5</a:t>
            </a:r>
          </a:p>
          <a:p>
            <a:pPr lvl="1" eaLnBrk="1" hangingPunct="1">
              <a:spcAft>
                <a:spcPts val="400"/>
              </a:spcAft>
            </a:pPr>
            <a:r>
              <a:rPr lang="en-US" sz="1200" dirty="0">
                <a:latin typeface="Arial" charset="0"/>
                <a:cs typeface="Arial" charset="0"/>
              </a:rPr>
              <a:t>	5	 50	130	180	18	10	26	  36</a:t>
            </a:r>
          </a:p>
          <a:p>
            <a:pPr lvl="1" eaLnBrk="1" hangingPunct="1">
              <a:spcAft>
                <a:spcPts val="400"/>
              </a:spcAft>
            </a:pPr>
            <a:r>
              <a:rPr lang="en-US" sz="1200" dirty="0">
                <a:latin typeface="Arial" charset="0"/>
                <a:cs typeface="Arial" charset="0"/>
              </a:rPr>
              <a:t>	6	 50	150	200	20	  8.3	25	  33.3</a:t>
            </a:r>
          </a:p>
          <a:p>
            <a:pPr lvl="1" eaLnBrk="1" hangingPunct="1">
              <a:spcAft>
                <a:spcPts val="400"/>
              </a:spcAft>
            </a:pPr>
            <a:r>
              <a:rPr lang="en-US" sz="1200" dirty="0">
                <a:latin typeface="Arial" charset="0"/>
                <a:cs typeface="Arial" charset="0"/>
              </a:rPr>
              <a:t>	7	 50	175	225	25	  7.1	25	  32.1</a:t>
            </a:r>
          </a:p>
          <a:p>
            <a:pPr lvl="1" eaLnBrk="1" hangingPunct="1">
              <a:spcAft>
                <a:spcPts val="400"/>
              </a:spcAft>
            </a:pPr>
            <a:r>
              <a:rPr lang="en-US" sz="1200" dirty="0">
                <a:latin typeface="Arial" charset="0"/>
                <a:cs typeface="Arial" charset="0"/>
              </a:rPr>
              <a:t>	8	 50	204	254	29	  6.3	25.5	  31.8</a:t>
            </a:r>
          </a:p>
          <a:p>
            <a:pPr lvl="1" eaLnBrk="1" hangingPunct="1">
              <a:spcAft>
                <a:spcPts val="400"/>
              </a:spcAft>
            </a:pPr>
            <a:r>
              <a:rPr lang="en-US" sz="1200" dirty="0">
                <a:latin typeface="Arial" charset="0"/>
                <a:cs typeface="Arial" charset="0"/>
              </a:rPr>
              <a:t>	9	 50	242	292	38	  5.6	26.9	  32.4</a:t>
            </a:r>
          </a:p>
          <a:p>
            <a:pPr lvl="1" eaLnBrk="1" hangingPunct="1">
              <a:spcAft>
                <a:spcPts val="400"/>
              </a:spcAft>
            </a:pPr>
            <a:r>
              <a:rPr lang="en-US" sz="1200" dirty="0">
                <a:latin typeface="Arial" charset="0"/>
                <a:cs typeface="Arial" charset="0"/>
              </a:rPr>
              <a:t>	10	 50	300	350	58	  5	30	  35</a:t>
            </a:r>
          </a:p>
          <a:p>
            <a:pPr lvl="1" eaLnBrk="1" hangingPunct="1">
              <a:spcAft>
                <a:spcPts val="400"/>
              </a:spcAft>
            </a:pPr>
            <a:r>
              <a:rPr lang="en-US" sz="1200" dirty="0">
                <a:latin typeface="Arial" charset="0"/>
                <a:cs typeface="Arial" charset="0"/>
              </a:rPr>
              <a:t>	11	 50	385	435	85	  4.5	35	  39.5</a:t>
            </a:r>
          </a:p>
        </p:txBody>
      </p:sp>
    </p:spTree>
    <p:extLst>
      <p:ext uri="{BB962C8B-B14F-4D97-AF65-F5344CB8AC3E}">
        <p14:creationId xmlns:p14="http://schemas.microsoft.com/office/powerpoint/2010/main" val="3028368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96570757"/>
              </p:ext>
            </p:extLst>
          </p:nvPr>
        </p:nvGraphicFramePr>
        <p:xfrm>
          <a:off x="1347787" y="2028856"/>
          <a:ext cx="1285875" cy="228600"/>
        </p:xfrm>
        <a:graphic>
          <a:graphicData uri="http://schemas.openxmlformats.org/presentationml/2006/ole">
            <mc:AlternateContent xmlns:mc="http://schemas.openxmlformats.org/markup-compatibility/2006">
              <mc:Choice xmlns:v="urn:schemas-microsoft-com:vml" Requires="v">
                <p:oleObj spid="_x0000_s4098" name="Equation" r:id="rId3" imgW="1282700" imgH="228600" progId="Equation.3">
                  <p:embed/>
                </p:oleObj>
              </mc:Choice>
              <mc:Fallback>
                <p:oleObj name="Equation" r:id="rId3" imgW="12827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787" y="2028856"/>
                        <a:ext cx="1285875" cy="228600"/>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79534380"/>
              </p:ext>
            </p:extLst>
          </p:nvPr>
        </p:nvGraphicFramePr>
        <p:xfrm>
          <a:off x="1371600" y="2538443"/>
          <a:ext cx="609600" cy="276225"/>
        </p:xfrm>
        <a:graphic>
          <a:graphicData uri="http://schemas.openxmlformats.org/presentationml/2006/ole">
            <mc:AlternateContent xmlns:mc="http://schemas.openxmlformats.org/markup-compatibility/2006">
              <mc:Choice xmlns:v="urn:schemas-microsoft-com:vml" Requires="v">
                <p:oleObj spid="_x0000_s4099" name="Equation" r:id="rId5" imgW="609600" imgH="279400" progId="Equation.3">
                  <p:embed/>
                </p:oleObj>
              </mc:Choice>
              <mc:Fallback>
                <p:oleObj name="Equation" r:id="rId5" imgW="609600" imgH="279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538443"/>
                        <a:ext cx="609600" cy="276225"/>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90662883"/>
              </p:ext>
            </p:extLst>
          </p:nvPr>
        </p:nvGraphicFramePr>
        <p:xfrm>
          <a:off x="1323974" y="3112309"/>
          <a:ext cx="1000125" cy="276225"/>
        </p:xfrm>
        <a:graphic>
          <a:graphicData uri="http://schemas.openxmlformats.org/presentationml/2006/ole">
            <mc:AlternateContent xmlns:mc="http://schemas.openxmlformats.org/markup-compatibility/2006">
              <mc:Choice xmlns:v="urn:schemas-microsoft-com:vml" Requires="v">
                <p:oleObj spid="_x0000_s4100" name="Equation" r:id="rId7" imgW="1002865" imgH="279279" progId="Equation.3">
                  <p:embed/>
                </p:oleObj>
              </mc:Choice>
              <mc:Fallback>
                <p:oleObj name="Equation" r:id="rId7" imgW="1002865" imgH="27927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3974" y="3112309"/>
                        <a:ext cx="1000125" cy="276225"/>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43056244"/>
              </p:ext>
            </p:extLst>
          </p:nvPr>
        </p:nvGraphicFramePr>
        <p:xfrm>
          <a:off x="1343273" y="3638550"/>
          <a:ext cx="904875" cy="276225"/>
        </p:xfrm>
        <a:graphic>
          <a:graphicData uri="http://schemas.openxmlformats.org/presentationml/2006/ole">
            <mc:AlternateContent xmlns:mc="http://schemas.openxmlformats.org/markup-compatibility/2006">
              <mc:Choice xmlns:v="urn:schemas-microsoft-com:vml" Requires="v">
                <p:oleObj spid="_x0000_s4101" name="Equation" r:id="rId9" imgW="901309" imgH="279279" progId="Equation.3">
                  <p:embed/>
                </p:oleObj>
              </mc:Choice>
              <mc:Fallback>
                <p:oleObj name="Equation" r:id="rId9" imgW="901309" imgH="279279"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3273" y="3638550"/>
                        <a:ext cx="904875" cy="276225"/>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45138134"/>
              </p:ext>
            </p:extLst>
          </p:nvPr>
        </p:nvGraphicFramePr>
        <p:xfrm>
          <a:off x="1340838" y="4040966"/>
          <a:ext cx="1038225" cy="342900"/>
        </p:xfrm>
        <a:graphic>
          <a:graphicData uri="http://schemas.openxmlformats.org/presentationml/2006/ole">
            <mc:AlternateContent xmlns:mc="http://schemas.openxmlformats.org/markup-compatibility/2006">
              <mc:Choice xmlns:v="urn:schemas-microsoft-com:vml" Requires="v">
                <p:oleObj spid="_x0000_s4102" name="Equation" r:id="rId11" imgW="1040948" imgH="342751" progId="Equation.3">
                  <p:embed/>
                </p:oleObj>
              </mc:Choice>
              <mc:Fallback>
                <p:oleObj name="Equation" r:id="rId11" imgW="1040948" imgH="342751"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0838" y="4040966"/>
                        <a:ext cx="1038225" cy="342900"/>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03328703"/>
              </p:ext>
            </p:extLst>
          </p:nvPr>
        </p:nvGraphicFramePr>
        <p:xfrm>
          <a:off x="1340838" y="4569995"/>
          <a:ext cx="1857375" cy="428625"/>
        </p:xfrm>
        <a:graphic>
          <a:graphicData uri="http://schemas.openxmlformats.org/presentationml/2006/ole">
            <mc:AlternateContent xmlns:mc="http://schemas.openxmlformats.org/markup-compatibility/2006">
              <mc:Choice xmlns:v="urn:schemas-microsoft-com:vml" Requires="v">
                <p:oleObj spid="_x0000_s4103" name="Equation" r:id="rId13" imgW="1854200" imgH="431800" progId="Equation.3">
                  <p:embed/>
                </p:oleObj>
              </mc:Choice>
              <mc:Fallback>
                <p:oleObj name="Equation" r:id="rId13" imgW="1854200" imgH="431800"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0838" y="4569995"/>
                        <a:ext cx="1857375" cy="428625"/>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558811048"/>
              </p:ext>
            </p:extLst>
          </p:nvPr>
        </p:nvGraphicFramePr>
        <p:xfrm>
          <a:off x="1340838" y="5277852"/>
          <a:ext cx="1571625" cy="457200"/>
        </p:xfrm>
        <a:graphic>
          <a:graphicData uri="http://schemas.openxmlformats.org/presentationml/2006/ole">
            <mc:AlternateContent xmlns:mc="http://schemas.openxmlformats.org/markup-compatibility/2006">
              <mc:Choice xmlns:v="urn:schemas-microsoft-com:vml" Requires="v">
                <p:oleObj spid="_x0000_s4104" name="Equation" r:id="rId15" imgW="1574800" imgH="457200" progId="Equation.3">
                  <p:embed/>
                </p:oleObj>
              </mc:Choice>
              <mc:Fallback>
                <p:oleObj name="Equation" r:id="rId15" imgW="1574800" imgH="457200" progId="Equation.3">
                  <p:embed/>
                  <p:pic>
                    <p:nvPicPr>
                      <p:cNvPr id="0"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0838" y="5277852"/>
                        <a:ext cx="1571625" cy="457200"/>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863741977"/>
              </p:ext>
            </p:extLst>
          </p:nvPr>
        </p:nvGraphicFramePr>
        <p:xfrm>
          <a:off x="1323974" y="5963652"/>
          <a:ext cx="2514600" cy="457200"/>
        </p:xfrm>
        <a:graphic>
          <a:graphicData uri="http://schemas.openxmlformats.org/presentationml/2006/ole">
            <mc:AlternateContent xmlns:mc="http://schemas.openxmlformats.org/markup-compatibility/2006">
              <mc:Choice xmlns:v="urn:schemas-microsoft-com:vml" Requires="v">
                <p:oleObj spid="_x0000_s4105" name="Equation" r:id="rId17" imgW="2514600" imgH="457200" progId="Equation.3">
                  <p:embed/>
                </p:oleObj>
              </mc:Choice>
              <mc:Fallback>
                <p:oleObj name="Equation" r:id="rId17" imgW="2514600" imgH="457200" progId="Equation.3">
                  <p:embed/>
                  <p:pic>
                    <p:nvPicPr>
                      <p:cNvPr id="0" name="Object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23974" y="5963652"/>
                        <a:ext cx="2514600" cy="457200"/>
                      </a:xfrm>
                      <a:prstGeom prst="rect">
                        <a:avLst/>
                      </a:prstGeom>
                      <a:noFill/>
                    </p:spPr>
                  </p:pic>
                </p:oleObj>
              </mc:Fallback>
            </mc:AlternateContent>
          </a:graphicData>
        </a:graphic>
      </p:graphicFrame>
      <p:sp>
        <p:nvSpPr>
          <p:cNvPr id="13" name="Rectangle 9"/>
          <p:cNvSpPr>
            <a:spLocks noChangeArrowheads="1"/>
          </p:cNvSpPr>
          <p:nvPr/>
        </p:nvSpPr>
        <p:spPr bwMode="auto">
          <a:xfrm>
            <a:off x="436167" y="418077"/>
            <a:ext cx="7869633"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Derivation of SR cost function from a production function: Example of Cobb-Douglas production function:</a:t>
            </a:r>
            <a:endParaRPr kumimoji="0" lang="en-US" altLang="en-US" sz="1200" b="1"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p:txBody>
      </p:sp>
      <p:sp>
        <p:nvSpPr>
          <p:cNvPr id="14" name="Rectangle 10"/>
          <p:cNvSpPr>
            <a:spLocks noChangeArrowheads="1"/>
          </p:cNvSpPr>
          <p:nvPr/>
        </p:nvSpPr>
        <p:spPr bwMode="auto">
          <a:xfrm>
            <a:off x="0" y="685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1"/>
          <p:cNvSpPr>
            <a:spLocks noChangeArrowheads="1"/>
          </p:cNvSpPr>
          <p:nvPr/>
        </p:nvSpPr>
        <p:spPr bwMode="auto">
          <a:xfrm>
            <a:off x="0" y="1419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2"/>
          <p:cNvSpPr>
            <a:spLocks noChangeArrowheads="1"/>
          </p:cNvSpPr>
          <p:nvPr/>
        </p:nvSpPr>
        <p:spPr bwMode="auto">
          <a:xfrm>
            <a:off x="0" y="2152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3"/>
          <p:cNvSpPr>
            <a:spLocks noChangeArrowheads="1"/>
          </p:cNvSpPr>
          <p:nvPr/>
        </p:nvSpPr>
        <p:spPr bwMode="auto">
          <a:xfrm>
            <a:off x="1219200" y="1326118"/>
            <a:ext cx="1866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C= </a:t>
            </a:r>
            <a:r>
              <a:rPr lang="en-US" altLang="en-US" dirty="0" err="1">
                <a:latin typeface="Calibri" panose="020F0502020204030204" pitchFamily="34" charset="0"/>
                <a:ea typeface="Calibri" panose="020F0502020204030204" pitchFamily="34" charset="0"/>
                <a:cs typeface="Times New Roman" panose="02020603050405020304" pitchFamily="18" charset="0"/>
              </a:rPr>
              <a:t>wL</a:t>
            </a:r>
            <a:r>
              <a:rPr lang="en-US" altLang="en-US" dirty="0">
                <a:latin typeface="Calibri" panose="020F0502020204030204" pitchFamily="34" charset="0"/>
                <a:ea typeface="Calibri" panose="020F0502020204030204" pitchFamily="34" charset="0"/>
                <a:cs typeface="Times New Roman" panose="02020603050405020304" pitchFamily="18" charset="0"/>
              </a:rPr>
              <a:t> + </a:t>
            </a:r>
            <a:r>
              <a:rPr lang="en-US" altLang="en-US" dirty="0" err="1">
                <a:latin typeface="Calibri" panose="020F0502020204030204" pitchFamily="34" charset="0"/>
                <a:ea typeface="Calibri" panose="020F0502020204030204" pitchFamily="34" charset="0"/>
                <a:cs typeface="Times New Roman" panose="02020603050405020304" pitchFamily="18" charset="0"/>
              </a:rPr>
              <a:t>rK</a:t>
            </a:r>
            <a:r>
              <a:rPr lang="en-US" altLang="en-US" dirty="0">
                <a:latin typeface="Calibri" panose="020F0502020204030204" pitchFamily="34" charset="0"/>
                <a:ea typeface="Calibri" panose="020F0502020204030204" pitchFamily="34" charset="0"/>
                <a:cs typeface="Times New Roman" panose="02020603050405020304" pitchFamily="18" charset="0"/>
              </a:rPr>
              <a:t> = </a:t>
            </a:r>
            <a:r>
              <a:rPr lang="en-US" altLang="en-US" dirty="0" err="1">
                <a:latin typeface="Calibri" panose="020F0502020204030204" pitchFamily="34" charset="0"/>
                <a:ea typeface="Calibri" panose="020F0502020204030204" pitchFamily="34" charset="0"/>
                <a:cs typeface="Times New Roman" panose="02020603050405020304" pitchFamily="18" charset="0"/>
              </a:rPr>
              <a:t>wL+F</a:t>
            </a:r>
            <a:endParaRPr lang="en-US" altLang="en-US" sz="1100" dirty="0"/>
          </a:p>
        </p:txBody>
      </p:sp>
      <p:sp>
        <p:nvSpPr>
          <p:cNvPr id="18" name="Rectangle 14"/>
          <p:cNvSpPr>
            <a:spLocks noChangeArrowheads="1"/>
          </p:cNvSpPr>
          <p:nvPr/>
        </p:nvSpPr>
        <p:spPr bwMode="auto">
          <a:xfrm>
            <a:off x="0" y="3686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15"/>
          <p:cNvSpPr>
            <a:spLocks noChangeArrowheads="1"/>
          </p:cNvSpPr>
          <p:nvPr/>
        </p:nvSpPr>
        <p:spPr bwMode="auto">
          <a:xfrm>
            <a:off x="0" y="4572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16"/>
          <p:cNvSpPr>
            <a:spLocks noChangeArrowheads="1"/>
          </p:cNvSpPr>
          <p:nvPr/>
        </p:nvSpPr>
        <p:spPr bwMode="auto">
          <a:xfrm>
            <a:off x="0" y="548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17"/>
          <p:cNvSpPr>
            <a:spLocks noChangeArrowheads="1"/>
          </p:cNvSpPr>
          <p:nvPr/>
        </p:nvSpPr>
        <p:spPr bwMode="auto">
          <a:xfrm>
            <a:off x="0" y="6400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4205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fig7.07_08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36" descr="C:\Documents and Settings\Kyle M. Thiel\Desktop\pindyckDone\ch07\fig7.07\fig7.07_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40" descr="C:\Documents and Settings\Kyle M. Thiel\Desktop\pindyckDone\ch07\fig7.07\fig7.07_07.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37" descr="C:\Documents and Settings\Kyle M. Thiel\Desktop\pindyckDone\ch07\fig7.07\fig7.07_0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0" name="Picture 41" descr="C:\Documents and Settings\Kyle M. Thiel\Desktop\pindyckDone\ch07\fig7.07\fig7.07_08.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38" descr="C:\Documents and Settings\Kyle M. Thiel\Desktop\pindyckDone\ch07\fig7.07\fig7.07_03.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39" descr="C:\Documents and Settings\Kyle M. Thiel\Desktop\pindyckDone\ch07\fig7.07\fig7.07_05.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1" name="Picture 42" descr="C:\Documents and Settings\Kyle M. Thiel\Desktop\pindyckDone\ch07\fig7.07\fig7.07_08a.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43" descr="C:\Documents and Settings\Kyle M. Thiel\Desktop\pindyckDone\ch07\fig7.07\fig7.07_04.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44" descr="C:\Documents and Settings\Kyle M. Thiel\Desktop\pindyckDone\ch07\fig7.07\fig7.07_06.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4" name="Picture 45" descr="C:\Documents and Settings\Kyle M. Thiel\Desktop\pindyckDone\ch07\fig7.07\fig7.07_01.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0875" y="1762125"/>
            <a:ext cx="5800725"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5"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Rectangle 5"/>
          <p:cNvSpPr>
            <a:spLocks noChangeArrowheads="1"/>
          </p:cNvSpPr>
          <p:nvPr/>
        </p:nvSpPr>
        <p:spPr bwMode="auto">
          <a:xfrm>
            <a:off x="723900" y="1219381"/>
            <a:ext cx="5105400" cy="676155"/>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spcBef>
                <a:spcPct val="20000"/>
              </a:spcBef>
            </a:pPr>
            <a:r>
              <a:rPr lang="en-US" sz="1200" b="1" dirty="0">
                <a:latin typeface="Arial" charset="0"/>
              </a:rPr>
              <a:t>The Inflexibility of Short-Run Production</a:t>
            </a:r>
          </a:p>
        </p:txBody>
      </p:sp>
      <p:sp>
        <p:nvSpPr>
          <p:cNvPr id="13" name="Rectangle 4"/>
          <p:cNvSpPr>
            <a:spLocks noChangeArrowheads="1"/>
          </p:cNvSpPr>
          <p:nvPr/>
        </p:nvSpPr>
        <p:spPr bwMode="auto">
          <a:xfrm>
            <a:off x="666750" y="2438400"/>
            <a:ext cx="26098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pPr>
            <a:r>
              <a:rPr lang="en-US" sz="1400" dirty="0">
                <a:latin typeface="Arial" charset="0"/>
              </a:rPr>
              <a:t>When a firm operates in the short run, its cost of production may not be minimized because of inflexibility in the use of capital inputs. </a:t>
            </a:r>
          </a:p>
          <a:p>
            <a:pPr algn="just">
              <a:spcBef>
                <a:spcPct val="20000"/>
              </a:spcBef>
            </a:pPr>
            <a:r>
              <a:rPr lang="en-US" sz="1400" dirty="0">
                <a:latin typeface="Arial" charset="0"/>
              </a:rPr>
              <a:t>Output is initially at level </a:t>
            </a:r>
            <a:r>
              <a:rPr lang="en-US" sz="1400" i="1" dirty="0">
                <a:latin typeface="Arial" charset="0"/>
              </a:rPr>
              <a:t>q</a:t>
            </a:r>
            <a:r>
              <a:rPr lang="en-US" sz="1400" baseline="-25000" dirty="0">
                <a:latin typeface="Arial" charset="0"/>
              </a:rPr>
              <a:t>1</a:t>
            </a:r>
            <a:r>
              <a:rPr lang="en-US" sz="1400" dirty="0">
                <a:latin typeface="Arial" charset="0"/>
              </a:rPr>
              <a:t>. </a:t>
            </a:r>
          </a:p>
          <a:p>
            <a:pPr algn="just">
              <a:spcBef>
                <a:spcPct val="20000"/>
              </a:spcBef>
            </a:pPr>
            <a:r>
              <a:rPr lang="en-US" sz="1400" dirty="0">
                <a:latin typeface="Arial" charset="0"/>
              </a:rPr>
              <a:t>In the short run, output </a:t>
            </a:r>
            <a:r>
              <a:rPr lang="en-US" sz="1400" i="1" dirty="0">
                <a:latin typeface="Arial" charset="0"/>
              </a:rPr>
              <a:t>q</a:t>
            </a:r>
            <a:r>
              <a:rPr lang="en-US" sz="1400" baseline="-25000" dirty="0">
                <a:latin typeface="Arial" charset="0"/>
              </a:rPr>
              <a:t>2</a:t>
            </a:r>
            <a:r>
              <a:rPr lang="en-US" sz="1400" dirty="0">
                <a:latin typeface="Arial" charset="0"/>
              </a:rPr>
              <a:t> can be produced only by increasing labor from </a:t>
            </a:r>
            <a:r>
              <a:rPr lang="en-US" sz="1400" i="1" dirty="0">
                <a:latin typeface="Arial" charset="0"/>
              </a:rPr>
              <a:t>L</a:t>
            </a:r>
            <a:r>
              <a:rPr lang="en-US" sz="1400" baseline="-25000" dirty="0">
                <a:latin typeface="Arial" charset="0"/>
              </a:rPr>
              <a:t>1</a:t>
            </a:r>
            <a:r>
              <a:rPr lang="en-US" sz="1400" dirty="0">
                <a:latin typeface="Arial" charset="0"/>
              </a:rPr>
              <a:t> to </a:t>
            </a:r>
            <a:r>
              <a:rPr lang="en-US" sz="1400" i="1" dirty="0">
                <a:latin typeface="Arial" charset="0"/>
              </a:rPr>
              <a:t>L</a:t>
            </a:r>
            <a:r>
              <a:rPr lang="en-US" sz="1400" baseline="-25000" dirty="0">
                <a:latin typeface="Arial" charset="0"/>
              </a:rPr>
              <a:t>3</a:t>
            </a:r>
            <a:r>
              <a:rPr lang="en-US" sz="1400" dirty="0">
                <a:latin typeface="Arial" charset="0"/>
              </a:rPr>
              <a:t> because capital is fixed at </a:t>
            </a:r>
            <a:r>
              <a:rPr lang="en-US" sz="1400" i="1" dirty="0">
                <a:latin typeface="Arial" charset="0"/>
              </a:rPr>
              <a:t>K</a:t>
            </a:r>
            <a:r>
              <a:rPr lang="en-US" sz="1400" baseline="-25000" dirty="0">
                <a:latin typeface="Arial" charset="0"/>
              </a:rPr>
              <a:t>1</a:t>
            </a:r>
            <a:r>
              <a:rPr lang="en-US" sz="1400" dirty="0">
                <a:latin typeface="Arial" charset="0"/>
              </a:rPr>
              <a:t>. </a:t>
            </a:r>
          </a:p>
          <a:p>
            <a:pPr algn="just">
              <a:spcBef>
                <a:spcPct val="20000"/>
              </a:spcBef>
            </a:pPr>
            <a:r>
              <a:rPr lang="en-US" sz="1400" dirty="0">
                <a:latin typeface="Arial" charset="0"/>
              </a:rPr>
              <a:t>In the long run, the same output can be produced more cheaply by increasing labor from </a:t>
            </a:r>
            <a:r>
              <a:rPr lang="en-US" sz="1400" i="1" dirty="0">
                <a:latin typeface="Arial" charset="0"/>
              </a:rPr>
              <a:t>L</a:t>
            </a:r>
            <a:r>
              <a:rPr lang="en-US" sz="1400" baseline="-25000" dirty="0">
                <a:latin typeface="Arial" charset="0"/>
              </a:rPr>
              <a:t>1</a:t>
            </a:r>
            <a:r>
              <a:rPr lang="en-US" sz="1400" dirty="0">
                <a:latin typeface="Arial" charset="0"/>
              </a:rPr>
              <a:t> to </a:t>
            </a:r>
            <a:r>
              <a:rPr lang="en-US" sz="1400" i="1" dirty="0">
                <a:latin typeface="Arial" charset="0"/>
              </a:rPr>
              <a:t>L</a:t>
            </a:r>
            <a:r>
              <a:rPr lang="en-US" sz="1400" baseline="-25000" dirty="0">
                <a:latin typeface="Arial" charset="0"/>
              </a:rPr>
              <a:t>2</a:t>
            </a:r>
            <a:r>
              <a:rPr lang="en-US" sz="1400" dirty="0">
                <a:latin typeface="Arial" charset="0"/>
              </a:rPr>
              <a:t> and capital from </a:t>
            </a:r>
            <a:r>
              <a:rPr lang="en-US" sz="1400" i="1" dirty="0">
                <a:latin typeface="Arial" charset="0"/>
              </a:rPr>
              <a:t>K</a:t>
            </a:r>
            <a:r>
              <a:rPr lang="en-US" sz="1400" baseline="-25000" dirty="0">
                <a:latin typeface="Arial" charset="0"/>
              </a:rPr>
              <a:t>1</a:t>
            </a:r>
            <a:r>
              <a:rPr lang="en-US" sz="1400" dirty="0">
                <a:latin typeface="Arial" charset="0"/>
              </a:rPr>
              <a:t> to </a:t>
            </a:r>
            <a:r>
              <a:rPr lang="en-US" sz="1400" i="1" dirty="0">
                <a:latin typeface="Arial" charset="0"/>
              </a:rPr>
              <a:t>K</a:t>
            </a:r>
            <a:r>
              <a:rPr lang="en-US" sz="1400" baseline="-25000" dirty="0">
                <a:latin typeface="Arial" charset="0"/>
              </a:rPr>
              <a:t>2</a:t>
            </a:r>
            <a:r>
              <a:rPr lang="en-US" sz="1400" dirty="0">
                <a:latin typeface="Arial" charset="0"/>
              </a:rPr>
              <a:t>.</a:t>
            </a:r>
          </a:p>
        </p:txBody>
      </p:sp>
      <p:sp>
        <p:nvSpPr>
          <p:cNvPr id="16" name="Rectangle 15"/>
          <p:cNvSpPr/>
          <p:nvPr/>
        </p:nvSpPr>
        <p:spPr>
          <a:xfrm>
            <a:off x="646697" y="489023"/>
            <a:ext cx="6934200" cy="392159"/>
          </a:xfrm>
          <a:prstGeom prst="rect">
            <a:avLst/>
          </a:prstGeom>
        </p:spPr>
        <p:txBody>
          <a:bodyPr wrap="square">
            <a:spAutoFit/>
          </a:bodyPr>
          <a:lstStyle/>
          <a:p>
            <a:pPr>
              <a:lnSpc>
                <a:spcPct val="115000"/>
              </a:lnSpc>
              <a:spcAft>
                <a:spcPts val="1000"/>
              </a:spcAft>
            </a:pPr>
            <a:r>
              <a:rPr lang="en-IN"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Note that short run cost is not necessarily the minimum cost.</a:t>
            </a:r>
          </a:p>
        </p:txBody>
      </p:sp>
    </p:spTree>
    <p:extLst>
      <p:ext uri="{BB962C8B-B14F-4D97-AF65-F5344CB8AC3E}">
        <p14:creationId xmlns:p14="http://schemas.microsoft.com/office/powerpoint/2010/main" val="168250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a:xfrm>
            <a:off x="877094" y="625141"/>
            <a:ext cx="7315200" cy="487363"/>
          </a:xfrm>
        </p:spPr>
        <p:txBody>
          <a:bodyPr/>
          <a:lstStyle/>
          <a:p>
            <a:pPr eaLnBrk="1" hangingPunct="1"/>
            <a:r>
              <a:rPr lang="en-US" sz="2000" b="0"/>
              <a:t>LONG-RUN VERSUS SHORT-RUN COST CURVES</a:t>
            </a:r>
          </a:p>
        </p:txBody>
      </p:sp>
      <p:sp>
        <p:nvSpPr>
          <p:cNvPr id="15" name="Text Box 53"/>
          <p:cNvSpPr txBox="1">
            <a:spLocks noChangeArrowheads="1"/>
          </p:cNvSpPr>
          <p:nvPr/>
        </p:nvSpPr>
        <p:spPr bwMode="auto">
          <a:xfrm>
            <a:off x="1844675" y="1676400"/>
            <a:ext cx="53800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just" eaLnBrk="1" hangingPunct="1">
              <a:buClr>
                <a:schemeClr val="bg2"/>
              </a:buClr>
            </a:pPr>
            <a:r>
              <a:rPr lang="en-US" b="1" dirty="0">
                <a:solidFill>
                  <a:schemeClr val="bg2"/>
                </a:solidFill>
                <a:latin typeface="Arial" charset="0"/>
              </a:rPr>
              <a:t>●</a:t>
            </a:r>
            <a:r>
              <a:rPr lang="en-US" b="1" dirty="0">
                <a:solidFill>
                  <a:srgbClr val="382344"/>
                </a:solidFill>
                <a:latin typeface="Arial" charset="0"/>
              </a:rPr>
              <a:t>	long-run average cost curve (LAC)    </a:t>
            </a:r>
            <a:r>
              <a:rPr lang="en-US" dirty="0">
                <a:solidFill>
                  <a:srgbClr val="382344"/>
                </a:solidFill>
                <a:latin typeface="Arial" charset="0"/>
              </a:rPr>
              <a:t>Curve relating average cost of production to output when all inputs, including capital, are variable.</a:t>
            </a:r>
            <a:endParaRPr lang="en-US" dirty="0">
              <a:latin typeface="Arial" charset="0"/>
            </a:endParaRPr>
          </a:p>
        </p:txBody>
      </p:sp>
      <p:sp>
        <p:nvSpPr>
          <p:cNvPr id="16" name="Text Box 53"/>
          <p:cNvSpPr txBox="1">
            <a:spLocks noChangeArrowheads="1"/>
          </p:cNvSpPr>
          <p:nvPr/>
        </p:nvSpPr>
        <p:spPr bwMode="auto">
          <a:xfrm>
            <a:off x="1828800" y="3048000"/>
            <a:ext cx="5486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just" eaLnBrk="1" hangingPunct="1">
              <a:buClr>
                <a:schemeClr val="bg2"/>
              </a:buClr>
            </a:pPr>
            <a:r>
              <a:rPr lang="en-US" b="1" dirty="0">
                <a:solidFill>
                  <a:schemeClr val="bg2"/>
                </a:solidFill>
                <a:latin typeface="Arial" charset="0"/>
              </a:rPr>
              <a:t>●</a:t>
            </a:r>
            <a:r>
              <a:rPr lang="en-US" b="1" dirty="0">
                <a:solidFill>
                  <a:srgbClr val="382344"/>
                </a:solidFill>
                <a:latin typeface="Arial" charset="0"/>
              </a:rPr>
              <a:t>	short-run average cost curve (SAC)    </a:t>
            </a:r>
            <a:r>
              <a:rPr lang="en-US" dirty="0">
                <a:solidFill>
                  <a:srgbClr val="382344"/>
                </a:solidFill>
                <a:latin typeface="Arial" charset="0"/>
              </a:rPr>
              <a:t>Curve relating average cost of production to output when level of capital is fixed.</a:t>
            </a:r>
            <a:endParaRPr lang="en-US" dirty="0">
              <a:latin typeface="Arial" charset="0"/>
            </a:endParaRPr>
          </a:p>
        </p:txBody>
      </p:sp>
      <p:sp>
        <p:nvSpPr>
          <p:cNvPr id="17" name="Text Box 53"/>
          <p:cNvSpPr txBox="1">
            <a:spLocks noChangeArrowheads="1"/>
          </p:cNvSpPr>
          <p:nvPr/>
        </p:nvSpPr>
        <p:spPr bwMode="auto">
          <a:xfrm>
            <a:off x="1828800" y="4495800"/>
            <a:ext cx="5486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just" eaLnBrk="1" hangingPunct="1">
              <a:buClr>
                <a:schemeClr val="bg2"/>
              </a:buClr>
            </a:pPr>
            <a:r>
              <a:rPr lang="en-US" b="1">
                <a:solidFill>
                  <a:schemeClr val="bg2"/>
                </a:solidFill>
                <a:latin typeface="Arial" charset="0"/>
              </a:rPr>
              <a:t>●</a:t>
            </a:r>
            <a:r>
              <a:rPr lang="en-US" b="1">
                <a:solidFill>
                  <a:srgbClr val="382344"/>
                </a:solidFill>
                <a:latin typeface="Arial" charset="0"/>
              </a:rPr>
              <a:t>	long-run marginal cost curve (LMC) </a:t>
            </a:r>
            <a:r>
              <a:rPr lang="en-US">
                <a:solidFill>
                  <a:srgbClr val="382344"/>
                </a:solidFill>
                <a:latin typeface="Arial" charset="0"/>
              </a:rPr>
              <a:t>Curve showing the change in long-run total cost as output is increased incrementally by 1 unit.</a:t>
            </a:r>
            <a:endParaRPr lang="en-US">
              <a:latin typeface="Arial" charset="0"/>
            </a:endParaRPr>
          </a:p>
        </p:txBody>
      </p:sp>
    </p:spTree>
    <p:extLst>
      <p:ext uri="{BB962C8B-B14F-4D97-AF65-F5344CB8AC3E}">
        <p14:creationId xmlns:p14="http://schemas.microsoft.com/office/powerpoint/2010/main" val="275412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14400"/>
            <a:ext cx="7391400" cy="487363"/>
          </a:xfrm>
        </p:spPr>
        <p:txBody>
          <a:bodyPr>
            <a:normAutofit fontScale="90000"/>
          </a:bodyPr>
          <a:lstStyle/>
          <a:p>
            <a:r>
              <a:rPr lang="en-IN" dirty="0"/>
              <a:t>Plant size and family of SAVCs</a:t>
            </a:r>
          </a:p>
        </p:txBody>
      </p:sp>
      <p:cxnSp>
        <p:nvCxnSpPr>
          <p:cNvPr id="5" name="Straight Arrow Connector 4"/>
          <p:cNvCxnSpPr/>
          <p:nvPr/>
        </p:nvCxnSpPr>
        <p:spPr>
          <a:xfrm flipV="1">
            <a:off x="3048000" y="2209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048000" y="4648200"/>
            <a:ext cx="5600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Arc 6"/>
          <p:cNvSpPr/>
          <p:nvPr/>
        </p:nvSpPr>
        <p:spPr>
          <a:xfrm rot="10800000">
            <a:off x="3657600" y="2209800"/>
            <a:ext cx="1905000" cy="1371600"/>
          </a:xfrm>
          <a:prstGeom prst="arc">
            <a:avLst>
              <a:gd name="adj1" fmla="val 10719705"/>
              <a:gd name="adj2" fmla="val 381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p:cNvSpPr txBox="1"/>
          <p:nvPr/>
        </p:nvSpPr>
        <p:spPr>
          <a:xfrm>
            <a:off x="2896266" y="1891347"/>
            <a:ext cx="609600" cy="369332"/>
          </a:xfrm>
          <a:prstGeom prst="rect">
            <a:avLst/>
          </a:prstGeom>
          <a:noFill/>
        </p:spPr>
        <p:txBody>
          <a:bodyPr wrap="square" rtlCol="0">
            <a:spAutoFit/>
          </a:bodyPr>
          <a:lstStyle/>
          <a:p>
            <a:r>
              <a:rPr lang="en-IN" dirty="0"/>
              <a:t>C</a:t>
            </a:r>
          </a:p>
        </p:txBody>
      </p:sp>
      <p:sp>
        <p:nvSpPr>
          <p:cNvPr id="9" name="TextBox 8"/>
          <p:cNvSpPr txBox="1"/>
          <p:nvPr/>
        </p:nvSpPr>
        <p:spPr>
          <a:xfrm>
            <a:off x="8439149" y="4719282"/>
            <a:ext cx="419100" cy="369332"/>
          </a:xfrm>
          <a:prstGeom prst="rect">
            <a:avLst/>
          </a:prstGeom>
          <a:noFill/>
        </p:spPr>
        <p:txBody>
          <a:bodyPr wrap="square" rtlCol="0">
            <a:spAutoFit/>
          </a:bodyPr>
          <a:lstStyle/>
          <a:p>
            <a:r>
              <a:rPr lang="en-IN" dirty="0"/>
              <a:t>Q</a:t>
            </a:r>
          </a:p>
        </p:txBody>
      </p:sp>
      <p:sp>
        <p:nvSpPr>
          <p:cNvPr id="11" name="Arc 10"/>
          <p:cNvSpPr/>
          <p:nvPr/>
        </p:nvSpPr>
        <p:spPr>
          <a:xfrm rot="10800000">
            <a:off x="4700337" y="2260679"/>
            <a:ext cx="1905000" cy="1371600"/>
          </a:xfrm>
          <a:prstGeom prst="arc">
            <a:avLst>
              <a:gd name="adj1" fmla="val 10719705"/>
              <a:gd name="adj2" fmla="val 381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Arc 11"/>
          <p:cNvSpPr/>
          <p:nvPr/>
        </p:nvSpPr>
        <p:spPr>
          <a:xfrm rot="10800000">
            <a:off x="5924550" y="2238918"/>
            <a:ext cx="1905000" cy="1371600"/>
          </a:xfrm>
          <a:prstGeom prst="arc">
            <a:avLst>
              <a:gd name="adj1" fmla="val 10719705"/>
              <a:gd name="adj2" fmla="val 381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p:cNvSpPr txBox="1"/>
          <p:nvPr/>
        </p:nvSpPr>
        <p:spPr>
          <a:xfrm>
            <a:off x="4800599" y="2417683"/>
            <a:ext cx="990601" cy="369332"/>
          </a:xfrm>
          <a:prstGeom prst="rect">
            <a:avLst/>
          </a:prstGeom>
          <a:noFill/>
        </p:spPr>
        <p:txBody>
          <a:bodyPr wrap="square" rtlCol="0">
            <a:spAutoFit/>
          </a:bodyPr>
          <a:lstStyle/>
          <a:p>
            <a:r>
              <a:rPr lang="en-IN" dirty="0"/>
              <a:t>SATC(F</a:t>
            </a:r>
            <a:r>
              <a:rPr lang="en-IN" sz="1050" dirty="0"/>
              <a:t>1</a:t>
            </a:r>
            <a:r>
              <a:rPr lang="en-IN" dirty="0"/>
              <a:t>)</a:t>
            </a:r>
          </a:p>
        </p:txBody>
      </p:sp>
      <p:sp>
        <p:nvSpPr>
          <p:cNvPr id="15" name="TextBox 14"/>
          <p:cNvSpPr txBox="1"/>
          <p:nvPr/>
        </p:nvSpPr>
        <p:spPr>
          <a:xfrm>
            <a:off x="6172200" y="2455005"/>
            <a:ext cx="1162050" cy="369332"/>
          </a:xfrm>
          <a:prstGeom prst="rect">
            <a:avLst/>
          </a:prstGeom>
          <a:noFill/>
        </p:spPr>
        <p:txBody>
          <a:bodyPr wrap="square" rtlCol="0">
            <a:spAutoFit/>
          </a:bodyPr>
          <a:lstStyle/>
          <a:p>
            <a:r>
              <a:rPr lang="en-IN" dirty="0"/>
              <a:t>SATC(F</a:t>
            </a:r>
            <a:r>
              <a:rPr lang="en-IN" sz="1200" dirty="0"/>
              <a:t>2</a:t>
            </a:r>
            <a:r>
              <a:rPr lang="en-IN" dirty="0"/>
              <a:t>)</a:t>
            </a:r>
          </a:p>
        </p:txBody>
      </p:sp>
      <p:sp>
        <p:nvSpPr>
          <p:cNvPr id="16" name="TextBox 15"/>
          <p:cNvSpPr txBox="1"/>
          <p:nvPr/>
        </p:nvSpPr>
        <p:spPr>
          <a:xfrm>
            <a:off x="7648074" y="2485561"/>
            <a:ext cx="1000625" cy="369332"/>
          </a:xfrm>
          <a:prstGeom prst="rect">
            <a:avLst/>
          </a:prstGeom>
          <a:noFill/>
        </p:spPr>
        <p:txBody>
          <a:bodyPr wrap="square" rtlCol="0">
            <a:spAutoFit/>
          </a:bodyPr>
          <a:lstStyle/>
          <a:p>
            <a:r>
              <a:rPr lang="en-IN" dirty="0"/>
              <a:t>SATC(F</a:t>
            </a:r>
            <a:r>
              <a:rPr lang="en-IN" sz="1050" dirty="0"/>
              <a:t>3</a:t>
            </a:r>
            <a:r>
              <a:rPr lang="en-IN" dirty="0"/>
              <a:t>)</a:t>
            </a:r>
          </a:p>
        </p:txBody>
      </p:sp>
      <p:cxnSp>
        <p:nvCxnSpPr>
          <p:cNvPr id="18" name="Straight Connector 17"/>
          <p:cNvCxnSpPr/>
          <p:nvPr/>
        </p:nvCxnSpPr>
        <p:spPr>
          <a:xfrm>
            <a:off x="5105400" y="34290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24600" y="3429000"/>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35907" y="4699079"/>
            <a:ext cx="914399" cy="369332"/>
          </a:xfrm>
          <a:prstGeom prst="rect">
            <a:avLst/>
          </a:prstGeom>
          <a:noFill/>
        </p:spPr>
        <p:txBody>
          <a:bodyPr wrap="square" rtlCol="0">
            <a:spAutoFit/>
          </a:bodyPr>
          <a:lstStyle/>
          <a:p>
            <a:r>
              <a:rPr lang="en-IN" dirty="0"/>
              <a:t>Q</a:t>
            </a:r>
            <a:r>
              <a:rPr lang="en-IN" sz="1050" dirty="0"/>
              <a:t>0</a:t>
            </a:r>
            <a:endParaRPr lang="en-IN" dirty="0"/>
          </a:p>
        </p:txBody>
      </p:sp>
      <p:sp>
        <p:nvSpPr>
          <p:cNvPr id="24" name="TextBox 23"/>
          <p:cNvSpPr txBox="1"/>
          <p:nvPr/>
        </p:nvSpPr>
        <p:spPr>
          <a:xfrm>
            <a:off x="6148137" y="4683219"/>
            <a:ext cx="914399" cy="369332"/>
          </a:xfrm>
          <a:prstGeom prst="rect">
            <a:avLst/>
          </a:prstGeom>
          <a:noFill/>
        </p:spPr>
        <p:txBody>
          <a:bodyPr wrap="square" rtlCol="0">
            <a:spAutoFit/>
          </a:bodyPr>
          <a:lstStyle/>
          <a:p>
            <a:r>
              <a:rPr lang="en-IN" dirty="0"/>
              <a:t>Q</a:t>
            </a:r>
            <a:r>
              <a:rPr lang="en-IN" sz="1050" dirty="0"/>
              <a:t>2</a:t>
            </a:r>
            <a:endParaRPr lang="en-IN" dirty="0"/>
          </a:p>
        </p:txBody>
      </p:sp>
      <p:cxnSp>
        <p:nvCxnSpPr>
          <p:cNvPr id="25" name="Straight Connector 24"/>
          <p:cNvCxnSpPr/>
          <p:nvPr/>
        </p:nvCxnSpPr>
        <p:spPr>
          <a:xfrm>
            <a:off x="4700337" y="3124200"/>
            <a:ext cx="0" cy="155712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29466" y="4706206"/>
            <a:ext cx="914399" cy="369332"/>
          </a:xfrm>
          <a:prstGeom prst="rect">
            <a:avLst/>
          </a:prstGeom>
          <a:noFill/>
        </p:spPr>
        <p:txBody>
          <a:bodyPr wrap="square" rtlCol="0">
            <a:spAutoFit/>
          </a:bodyPr>
          <a:lstStyle/>
          <a:p>
            <a:r>
              <a:rPr lang="en-IN" dirty="0"/>
              <a:t>Q</a:t>
            </a:r>
            <a:r>
              <a:rPr lang="en-IN" sz="1050" dirty="0"/>
              <a:t>1</a:t>
            </a:r>
            <a:endParaRPr lang="en-IN" dirty="0"/>
          </a:p>
        </p:txBody>
      </p:sp>
    </p:spTree>
    <p:extLst>
      <p:ext uri="{BB962C8B-B14F-4D97-AF65-F5344CB8AC3E}">
        <p14:creationId xmlns:p14="http://schemas.microsoft.com/office/powerpoint/2010/main" val="416895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LR versus SR Cost</a:t>
            </a:r>
          </a:p>
        </p:txBody>
      </p:sp>
      <p:sp>
        <p:nvSpPr>
          <p:cNvPr id="5" name="Rectangle 4"/>
          <p:cNvSpPr/>
          <p:nvPr/>
        </p:nvSpPr>
        <p:spPr>
          <a:xfrm>
            <a:off x="1235242" y="1676400"/>
            <a:ext cx="4572000" cy="1366528"/>
          </a:xfrm>
          <a:prstGeom prst="rect">
            <a:avLst/>
          </a:prstGeom>
        </p:spPr>
        <p:txBody>
          <a:bodyPr>
            <a:spAutoFit/>
          </a:bodyPr>
          <a:lstStyle/>
          <a:p>
            <a:pPr marL="685800">
              <a:lnSpc>
                <a:spcPct val="115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Long run: planning period</a:t>
            </a:r>
          </a:p>
          <a:p>
            <a:pPr marL="685800">
              <a:lnSpc>
                <a:spcPct val="115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a:t>
            </a:r>
          </a:p>
          <a:p>
            <a:pPr marL="685800">
              <a:lnSpc>
                <a:spcPct val="115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Short run: operating period</a:t>
            </a:r>
          </a:p>
          <a:p>
            <a:pPr marL="685800">
              <a:lnSpc>
                <a:spcPct val="115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Rectangle 5"/>
          <p:cNvSpPr/>
          <p:nvPr/>
        </p:nvSpPr>
        <p:spPr>
          <a:xfrm>
            <a:off x="1219200" y="3581400"/>
            <a:ext cx="7391400" cy="1047979"/>
          </a:xfrm>
          <a:prstGeom prst="rect">
            <a:avLst/>
          </a:prstGeom>
        </p:spPr>
        <p:txBody>
          <a:bodyPr wrap="square">
            <a:spAutoFit/>
          </a:bodyPr>
          <a:lstStyle/>
          <a:p>
            <a:pPr marL="685800">
              <a:lnSpc>
                <a:spcPct val="115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Long run cost function is governed by the law of returns to scale.  </a:t>
            </a:r>
          </a:p>
          <a:p>
            <a:pPr marL="685800">
              <a:lnSpc>
                <a:spcPct val="115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Short run  function is governed by the law of variable proportion. </a:t>
            </a:r>
          </a:p>
        </p:txBody>
      </p:sp>
    </p:spTree>
    <p:extLst>
      <p:ext uri="{BB962C8B-B14F-4D97-AF65-F5344CB8AC3E}">
        <p14:creationId xmlns:p14="http://schemas.microsoft.com/office/powerpoint/2010/main" val="290258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612" name="Rectangle 52"/>
          <p:cNvSpPr>
            <a:spLocks noGrp="1" noChangeArrowheads="1"/>
          </p:cNvSpPr>
          <p:nvPr>
            <p:ph type="body" idx="1"/>
          </p:nvPr>
        </p:nvSpPr>
        <p:spPr>
          <a:xfrm>
            <a:off x="2167689" y="571018"/>
            <a:ext cx="5867400" cy="511175"/>
          </a:xfrm>
        </p:spPr>
        <p:txBody>
          <a:bodyPr/>
          <a:lstStyle/>
          <a:p>
            <a:pPr eaLnBrk="1" hangingPunct="1">
              <a:buFontTx/>
              <a:buNone/>
            </a:pPr>
            <a:r>
              <a:rPr lang="en-US" sz="2000" b="1" dirty="0">
                <a:solidFill>
                  <a:srgbClr val="FF0000"/>
                </a:solidFill>
              </a:rPr>
              <a:t>Economic Cost versus Accounting Cost</a:t>
            </a:r>
          </a:p>
        </p:txBody>
      </p:sp>
      <p:sp>
        <p:nvSpPr>
          <p:cNvPr id="578613" name="Text Box 53"/>
          <p:cNvSpPr txBox="1">
            <a:spLocks noChangeArrowheads="1"/>
          </p:cNvSpPr>
          <p:nvPr/>
        </p:nvSpPr>
        <p:spPr bwMode="auto">
          <a:xfrm>
            <a:off x="226595" y="1524375"/>
            <a:ext cx="4343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just" eaLnBrk="1" hangingPunct="1">
              <a:buClr>
                <a:schemeClr val="bg2"/>
              </a:buClr>
            </a:pPr>
            <a:r>
              <a:rPr lang="en-US" b="1" dirty="0">
                <a:solidFill>
                  <a:srgbClr val="382344"/>
                </a:solidFill>
              </a:rPr>
              <a:t>	</a:t>
            </a:r>
            <a:r>
              <a:rPr lang="en-US" b="1" dirty="0">
                <a:solidFill>
                  <a:srgbClr val="382344"/>
                </a:solidFill>
                <a:latin typeface="Arial" charset="0"/>
              </a:rPr>
              <a:t>Accounting cost </a:t>
            </a:r>
            <a:r>
              <a:rPr lang="en-US" dirty="0">
                <a:solidFill>
                  <a:srgbClr val="382344"/>
                </a:solidFill>
                <a:latin typeface="Arial" charset="0"/>
              </a:rPr>
              <a:t>Actual expenses plus depreciation charges for capital equipment.</a:t>
            </a:r>
            <a:endParaRPr lang="en-US" dirty="0">
              <a:latin typeface="Arial" charset="0"/>
            </a:endParaRPr>
          </a:p>
        </p:txBody>
      </p:sp>
      <p:sp>
        <p:nvSpPr>
          <p:cNvPr id="19" name="Text Box 53"/>
          <p:cNvSpPr txBox="1">
            <a:spLocks noChangeArrowheads="1"/>
          </p:cNvSpPr>
          <p:nvPr/>
        </p:nvSpPr>
        <p:spPr bwMode="auto">
          <a:xfrm>
            <a:off x="4343400" y="1524375"/>
            <a:ext cx="4343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just" eaLnBrk="1" hangingPunct="1">
              <a:buClr>
                <a:schemeClr val="bg2"/>
              </a:buClr>
            </a:pPr>
            <a:r>
              <a:rPr lang="en-US" b="1" dirty="0">
                <a:solidFill>
                  <a:srgbClr val="382344"/>
                </a:solidFill>
              </a:rPr>
              <a:t>	</a:t>
            </a:r>
            <a:r>
              <a:rPr lang="en-US" b="1" dirty="0">
                <a:solidFill>
                  <a:srgbClr val="382344"/>
                </a:solidFill>
                <a:latin typeface="Arial" charset="0"/>
              </a:rPr>
              <a:t>Economic cost </a:t>
            </a:r>
            <a:r>
              <a:rPr lang="en-US" dirty="0">
                <a:solidFill>
                  <a:srgbClr val="382344"/>
                </a:solidFill>
                <a:latin typeface="Arial" charset="0"/>
              </a:rPr>
              <a:t>Cost to a firm of utilizing economic resources in production, including opportunity cost.</a:t>
            </a:r>
            <a:endParaRPr lang="en-US" dirty="0">
              <a:latin typeface="Arial" charset="0"/>
            </a:endParaRPr>
          </a:p>
        </p:txBody>
      </p:sp>
      <p:sp>
        <p:nvSpPr>
          <p:cNvPr id="21" name="Text Box 53"/>
          <p:cNvSpPr txBox="1">
            <a:spLocks noChangeArrowheads="1"/>
          </p:cNvSpPr>
          <p:nvPr/>
        </p:nvSpPr>
        <p:spPr bwMode="auto">
          <a:xfrm>
            <a:off x="1866900" y="4839083"/>
            <a:ext cx="4648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just" eaLnBrk="1" hangingPunct="1">
              <a:buClr>
                <a:schemeClr val="bg2"/>
              </a:buClr>
            </a:pPr>
            <a:r>
              <a:rPr lang="en-US" b="1" dirty="0">
                <a:solidFill>
                  <a:srgbClr val="FF0000"/>
                </a:solidFill>
              </a:rPr>
              <a:t>	</a:t>
            </a:r>
            <a:r>
              <a:rPr lang="en-US" b="1" dirty="0">
                <a:solidFill>
                  <a:srgbClr val="FF0000"/>
                </a:solidFill>
                <a:latin typeface="Arial" charset="0"/>
              </a:rPr>
              <a:t>Opportunity cost  </a:t>
            </a:r>
            <a:r>
              <a:rPr lang="en-US" dirty="0" err="1">
                <a:solidFill>
                  <a:srgbClr val="382344"/>
                </a:solidFill>
                <a:latin typeface="Arial" charset="0"/>
              </a:rPr>
              <a:t>Cost</a:t>
            </a:r>
            <a:r>
              <a:rPr lang="en-US" dirty="0">
                <a:solidFill>
                  <a:srgbClr val="382344"/>
                </a:solidFill>
                <a:latin typeface="Arial" charset="0"/>
              </a:rPr>
              <a:t> associated with opportunities that are forgone when a firm’s resources are not put to their best alternative use.</a:t>
            </a:r>
            <a:endParaRPr lang="en-US" dirty="0">
              <a:latin typeface="Arial" charset="0"/>
            </a:endParaRPr>
          </a:p>
        </p:txBody>
      </p:sp>
      <p:sp>
        <p:nvSpPr>
          <p:cNvPr id="2" name="Rectangle 1"/>
          <p:cNvSpPr/>
          <p:nvPr/>
        </p:nvSpPr>
        <p:spPr>
          <a:xfrm>
            <a:off x="381000" y="2771900"/>
            <a:ext cx="3356811" cy="729430"/>
          </a:xfrm>
          <a:prstGeom prst="rect">
            <a:avLst/>
          </a:prstGeom>
        </p:spPr>
        <p:txBody>
          <a:bodyPr wrap="square">
            <a:spAutoFit/>
          </a:bodyPr>
          <a:lstStyle/>
          <a:p>
            <a:pPr>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Explicit cost  </a:t>
            </a:r>
            <a:r>
              <a:rPr lang="en-IN" dirty="0" err="1">
                <a:latin typeface="Arial" panose="020B0604020202020204" pitchFamily="34" charset="0"/>
                <a:ea typeface="Calibri" panose="020F0502020204030204" pitchFamily="34" charset="0"/>
                <a:cs typeface="Arial" panose="020B0604020202020204" pitchFamily="34" charset="0"/>
              </a:rPr>
              <a:t>Cost</a:t>
            </a:r>
            <a:r>
              <a:rPr lang="en-IN" dirty="0">
                <a:latin typeface="Arial" panose="020B0604020202020204" pitchFamily="34" charset="0"/>
                <a:ea typeface="Calibri" panose="020F0502020204030204" pitchFamily="34" charset="0"/>
                <a:cs typeface="Arial" panose="020B0604020202020204" pitchFamily="34" charset="0"/>
              </a:rPr>
              <a:t> associated with factor payment</a:t>
            </a:r>
          </a:p>
        </p:txBody>
      </p:sp>
      <p:sp>
        <p:nvSpPr>
          <p:cNvPr id="3" name="Rectangle 2"/>
          <p:cNvSpPr/>
          <p:nvPr/>
        </p:nvSpPr>
        <p:spPr>
          <a:xfrm>
            <a:off x="4495800" y="2771900"/>
            <a:ext cx="4572000" cy="1366528"/>
          </a:xfrm>
          <a:prstGeom prst="rect">
            <a:avLst/>
          </a:prstGeom>
        </p:spPr>
        <p:txBody>
          <a:bodyPr>
            <a:spAutoFit/>
          </a:bodyPr>
          <a:lstStyle/>
          <a:p>
            <a:pPr algn="just">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Implicit cost   </a:t>
            </a:r>
            <a:r>
              <a:rPr lang="en-IN" dirty="0">
                <a:latin typeface="Arial" panose="020B0604020202020204" pitchFamily="34" charset="0"/>
                <a:ea typeface="Calibri" panose="020F0502020204030204" pitchFamily="34" charset="0"/>
                <a:cs typeface="Arial" panose="020B0604020202020204" pitchFamily="34" charset="0"/>
              </a:rPr>
              <a:t>Missed out costs/ opportunity cost- the return that a factor could have earned from the next best alternative</a:t>
            </a:r>
          </a:p>
        </p:txBody>
      </p:sp>
    </p:spTree>
    <p:extLst>
      <p:ext uri="{BB962C8B-B14F-4D97-AF65-F5344CB8AC3E}">
        <p14:creationId xmlns:p14="http://schemas.microsoft.com/office/powerpoint/2010/main" val="231180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4724400" cy="762000"/>
          </a:xfrm>
        </p:spPr>
        <p:txBody>
          <a:bodyPr>
            <a:normAutofit/>
          </a:bodyPr>
          <a:lstStyle/>
          <a:p>
            <a:r>
              <a:rPr lang="en-IN" dirty="0">
                <a:solidFill>
                  <a:srgbClr val="FF0000"/>
                </a:solidFill>
              </a:rPr>
              <a:t>Shape of LAC</a:t>
            </a:r>
          </a:p>
        </p:txBody>
      </p:sp>
      <p:sp>
        <p:nvSpPr>
          <p:cNvPr id="3" name="Text Placeholder 2"/>
          <p:cNvSpPr>
            <a:spLocks noGrp="1"/>
          </p:cNvSpPr>
          <p:nvPr>
            <p:ph type="body" sz="half" idx="1"/>
          </p:nvPr>
        </p:nvSpPr>
        <p:spPr>
          <a:xfrm>
            <a:off x="1744579" y="2209800"/>
            <a:ext cx="4038600" cy="511175"/>
          </a:xfrm>
        </p:spPr>
        <p:txBody>
          <a:bodyPr>
            <a:normAutofit fontScale="55000" lnSpcReduction="20000"/>
          </a:bodyPr>
          <a:lstStyle/>
          <a:p>
            <a:r>
              <a:rPr lang="en-IN" dirty="0"/>
              <a:t>Economies and diseconomies of scale</a:t>
            </a:r>
          </a:p>
        </p:txBody>
      </p:sp>
      <p:sp>
        <p:nvSpPr>
          <p:cNvPr id="4" name="Content Placeholder 3"/>
          <p:cNvSpPr>
            <a:spLocks noGrp="1"/>
          </p:cNvSpPr>
          <p:nvPr>
            <p:ph sz="half" idx="2"/>
          </p:nvPr>
        </p:nvSpPr>
        <p:spPr>
          <a:xfrm>
            <a:off x="1752600" y="3124200"/>
            <a:ext cx="4038600" cy="511175"/>
          </a:xfrm>
        </p:spPr>
        <p:txBody>
          <a:bodyPr>
            <a:normAutofit fontScale="55000" lnSpcReduction="20000"/>
          </a:bodyPr>
          <a:lstStyle/>
          <a:p>
            <a:r>
              <a:rPr lang="en-IN" dirty="0"/>
              <a:t>Law of Returns to scale</a:t>
            </a:r>
          </a:p>
        </p:txBody>
      </p:sp>
    </p:spTree>
    <p:extLst>
      <p:ext uri="{BB962C8B-B14F-4D97-AF65-F5344CB8AC3E}">
        <p14:creationId xmlns:p14="http://schemas.microsoft.com/office/powerpoint/2010/main" val="361347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Cost elasticity</a:t>
            </a:r>
            <a:br>
              <a:rPr lang="en-IN" dirty="0"/>
            </a:br>
            <a:endParaRPr lang="en-IN" dirty="0"/>
          </a:p>
        </p:txBody>
      </p:sp>
      <p:graphicFrame>
        <p:nvGraphicFramePr>
          <p:cNvPr id="6" name="Object 5"/>
          <p:cNvGraphicFramePr>
            <a:graphicFrameLocks noChangeAspect="1"/>
          </p:cNvGraphicFramePr>
          <p:nvPr/>
        </p:nvGraphicFramePr>
        <p:xfrm>
          <a:off x="903288" y="2087562"/>
          <a:ext cx="1382712" cy="674951"/>
        </p:xfrm>
        <a:graphic>
          <a:graphicData uri="http://schemas.openxmlformats.org/presentationml/2006/ole">
            <mc:AlternateContent xmlns:mc="http://schemas.openxmlformats.org/markup-compatibility/2006">
              <mc:Choice xmlns:v="urn:schemas-microsoft-com:vml" Requires="v">
                <p:oleObj spid="_x0000_s5122" name="Equation" r:id="rId3" imgW="939600" imgH="457200" progId="Equation.3">
                  <p:embed/>
                </p:oleObj>
              </mc:Choice>
              <mc:Fallback>
                <p:oleObj name="Equation" r:id="rId3" imgW="939600" imgH="457200" progId="Equation.3">
                  <p:embed/>
                  <p:pic>
                    <p:nvPicPr>
                      <p:cNvPr id="6" name="Object 5"/>
                      <p:cNvPicPr>
                        <a:picLocks noChangeAspect="1" noChangeArrowheads="1"/>
                      </p:cNvPicPr>
                      <p:nvPr/>
                    </p:nvPicPr>
                    <p:blipFill>
                      <a:blip r:embed="rId4"/>
                      <a:srcRect/>
                      <a:stretch>
                        <a:fillRect/>
                      </a:stretch>
                    </p:blipFill>
                    <p:spPr bwMode="auto">
                      <a:xfrm>
                        <a:off x="903288" y="2087562"/>
                        <a:ext cx="1382712" cy="674951"/>
                      </a:xfrm>
                      <a:prstGeom prst="rect">
                        <a:avLst/>
                      </a:prstGeom>
                      <a:no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5552266"/>
              </p:ext>
            </p:extLst>
          </p:nvPr>
        </p:nvGraphicFramePr>
        <p:xfrm>
          <a:off x="984250" y="4495800"/>
          <a:ext cx="620713" cy="354013"/>
        </p:xfrm>
        <a:graphic>
          <a:graphicData uri="http://schemas.openxmlformats.org/presentationml/2006/ole">
            <mc:AlternateContent xmlns:mc="http://schemas.openxmlformats.org/markup-compatibility/2006">
              <mc:Choice xmlns:v="urn:schemas-microsoft-com:vml" Requires="v">
                <p:oleObj spid="_x0000_s5123" name="Equation" r:id="rId5" imgW="355320" imgH="203040" progId="Equation.3">
                  <p:embed/>
                </p:oleObj>
              </mc:Choice>
              <mc:Fallback>
                <p:oleObj name="Equation" r:id="rId5" imgW="355320" imgH="203040" progId="Equation.3">
                  <p:embed/>
                  <p:pic>
                    <p:nvPicPr>
                      <p:cNvPr id="7" name="Object 6"/>
                      <p:cNvPicPr/>
                      <p:nvPr/>
                    </p:nvPicPr>
                    <p:blipFill>
                      <a:blip r:embed="rId6"/>
                      <a:stretch>
                        <a:fillRect/>
                      </a:stretch>
                    </p:blipFill>
                    <p:spPr>
                      <a:xfrm>
                        <a:off x="984250" y="4495800"/>
                        <a:ext cx="620713" cy="3540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17757648"/>
              </p:ext>
            </p:extLst>
          </p:nvPr>
        </p:nvGraphicFramePr>
        <p:xfrm>
          <a:off x="944563" y="3409950"/>
          <a:ext cx="598487" cy="354013"/>
        </p:xfrm>
        <a:graphic>
          <a:graphicData uri="http://schemas.openxmlformats.org/presentationml/2006/ole">
            <mc:AlternateContent xmlns:mc="http://schemas.openxmlformats.org/markup-compatibility/2006">
              <mc:Choice xmlns:v="urn:schemas-microsoft-com:vml" Requires="v">
                <p:oleObj spid="_x0000_s5124" name="Equation" r:id="rId7" imgW="342720" imgH="203040" progId="Equation.3">
                  <p:embed/>
                </p:oleObj>
              </mc:Choice>
              <mc:Fallback>
                <p:oleObj name="Equation" r:id="rId7" imgW="342720" imgH="203040" progId="Equation.3">
                  <p:embed/>
                  <p:pic>
                    <p:nvPicPr>
                      <p:cNvPr id="8" name="Object 7"/>
                      <p:cNvPicPr/>
                      <p:nvPr/>
                    </p:nvPicPr>
                    <p:blipFill>
                      <a:blip r:embed="rId8"/>
                      <a:stretch>
                        <a:fillRect/>
                      </a:stretch>
                    </p:blipFill>
                    <p:spPr>
                      <a:xfrm>
                        <a:off x="944563" y="3409950"/>
                        <a:ext cx="598487" cy="354013"/>
                      </a:xfrm>
                      <a:prstGeom prst="rect">
                        <a:avLst/>
                      </a:prstGeom>
                    </p:spPr>
                  </p:pic>
                </p:oleObj>
              </mc:Fallback>
            </mc:AlternateContent>
          </a:graphicData>
        </a:graphic>
      </p:graphicFrame>
      <p:sp>
        <p:nvSpPr>
          <p:cNvPr id="9" name="TextBox 8"/>
          <p:cNvSpPr txBox="1"/>
          <p:nvPr/>
        </p:nvSpPr>
        <p:spPr>
          <a:xfrm>
            <a:off x="2057400" y="3409687"/>
            <a:ext cx="4419600"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Economies of scale (LAC&gt;LMC) </a:t>
            </a:r>
          </a:p>
        </p:txBody>
      </p:sp>
      <p:sp>
        <p:nvSpPr>
          <p:cNvPr id="10" name="Rectangle 9"/>
          <p:cNvSpPr/>
          <p:nvPr/>
        </p:nvSpPr>
        <p:spPr>
          <a:xfrm>
            <a:off x="2057400" y="4503821"/>
            <a:ext cx="3673698" cy="369332"/>
          </a:xfrm>
          <a:prstGeom prst="rect">
            <a:avLst/>
          </a:prstGeom>
        </p:spPr>
        <p:txBody>
          <a:bodyPr wrap="none">
            <a:spAutoFit/>
          </a:bodyPr>
          <a:lstStyle/>
          <a:p>
            <a:pPr marL="285750" indent="-285750">
              <a:buFont typeface="Wingdings" panose="05000000000000000000" pitchFamily="2" charset="2"/>
              <a:buChar char="Ø"/>
            </a:pPr>
            <a:r>
              <a:rPr lang="en-IN" dirty="0"/>
              <a:t>Diseconomies of scale (LAC&gt;LMC) </a:t>
            </a:r>
          </a:p>
        </p:txBody>
      </p:sp>
    </p:spTree>
    <p:extLst>
      <p:ext uri="{BB962C8B-B14F-4D97-AF65-F5344CB8AC3E}">
        <p14:creationId xmlns:p14="http://schemas.microsoft.com/office/powerpoint/2010/main" val="12092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02871"/>
            <a:ext cx="7391400" cy="487363"/>
          </a:xfrm>
        </p:spPr>
        <p:txBody>
          <a:bodyPr>
            <a:normAutofit fontScale="90000"/>
          </a:bodyPr>
          <a:lstStyle/>
          <a:p>
            <a:r>
              <a:rPr lang="en-IN" dirty="0"/>
              <a:t>Function coefficient</a:t>
            </a:r>
            <a:br>
              <a:rPr lang="en-IN" dirty="0"/>
            </a:br>
            <a:endParaRPr lang="en-IN" dirty="0"/>
          </a:p>
        </p:txBody>
      </p:sp>
      <p:graphicFrame>
        <p:nvGraphicFramePr>
          <p:cNvPr id="5" name="Object 4"/>
          <p:cNvGraphicFramePr>
            <a:graphicFrameLocks noChangeAspect="1"/>
          </p:cNvGraphicFramePr>
          <p:nvPr/>
        </p:nvGraphicFramePr>
        <p:xfrm>
          <a:off x="1352167" y="1683073"/>
          <a:ext cx="1572126" cy="746362"/>
        </p:xfrm>
        <a:graphic>
          <a:graphicData uri="http://schemas.openxmlformats.org/presentationml/2006/ole">
            <mc:AlternateContent xmlns:mc="http://schemas.openxmlformats.org/markup-compatibility/2006">
              <mc:Choice xmlns:v="urn:schemas-microsoft-com:vml" Requires="v">
                <p:oleObj spid="_x0000_s6146" name="Equation" r:id="rId3" imgW="939392" imgH="444307" progId="Equation.3">
                  <p:embed/>
                </p:oleObj>
              </mc:Choice>
              <mc:Fallback>
                <p:oleObj name="Equation" r:id="rId3" imgW="939392" imgH="444307"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167" y="1683073"/>
                        <a:ext cx="1572126" cy="746362"/>
                      </a:xfrm>
                      <a:prstGeom prst="rect">
                        <a:avLst/>
                      </a:prstGeom>
                      <a:noFill/>
                    </p:spPr>
                  </p:pic>
                </p:oleObj>
              </mc:Fallback>
            </mc:AlternateContent>
          </a:graphicData>
        </a:graphic>
      </p:graphicFrame>
      <p:graphicFrame>
        <p:nvGraphicFramePr>
          <p:cNvPr id="6" name="Object 5"/>
          <p:cNvGraphicFramePr>
            <a:graphicFrameLocks noChangeAspect="1"/>
          </p:cNvGraphicFramePr>
          <p:nvPr/>
        </p:nvGraphicFramePr>
        <p:xfrm>
          <a:off x="4544236" y="1881667"/>
          <a:ext cx="1371600" cy="457200"/>
        </p:xfrm>
        <a:graphic>
          <a:graphicData uri="http://schemas.openxmlformats.org/presentationml/2006/ole">
            <mc:AlternateContent xmlns:mc="http://schemas.openxmlformats.org/markup-compatibility/2006">
              <mc:Choice xmlns:v="urn:schemas-microsoft-com:vml" Requires="v">
                <p:oleObj spid="_x0000_s6147" name="Equation" r:id="rId5" imgW="685800" imgH="228600" progId="Equation.3">
                  <p:embed/>
                </p:oleObj>
              </mc:Choice>
              <mc:Fallback>
                <p:oleObj name="Equation" r:id="rId5" imgW="685800" imgH="228600" progId="Equation.3">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4236" y="1881667"/>
                        <a:ext cx="1371600" cy="457200"/>
                      </a:xfrm>
                      <a:prstGeom prst="rect">
                        <a:avLst/>
                      </a:prstGeom>
                      <a:noFill/>
                    </p:spPr>
                  </p:pic>
                </p:oleObj>
              </mc:Fallback>
            </mc:AlternateContent>
          </a:graphicData>
        </a:graphic>
      </p:graphicFrame>
      <p:sp>
        <p:nvSpPr>
          <p:cNvPr id="7" name="Rectangle 3"/>
          <p:cNvSpPr>
            <a:spLocks noChangeArrowheads="1"/>
          </p:cNvSpPr>
          <p:nvPr/>
        </p:nvSpPr>
        <p:spPr bwMode="auto">
          <a:xfrm>
            <a:off x="1676400" y="2362199"/>
            <a:ext cx="67056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4"/>
          <p:cNvSpPr>
            <a:spLocks noChangeArrowheads="1"/>
          </p:cNvSpPr>
          <p:nvPr/>
        </p:nvSpPr>
        <p:spPr bwMode="auto">
          <a:xfrm>
            <a:off x="3698015" y="1925601"/>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where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9" name="Object 8"/>
          <p:cNvGraphicFramePr>
            <a:graphicFrameLocks noChangeAspect="1"/>
          </p:cNvGraphicFramePr>
          <p:nvPr/>
        </p:nvGraphicFramePr>
        <p:xfrm>
          <a:off x="1368911" y="3754162"/>
          <a:ext cx="458586" cy="243811"/>
        </p:xfrm>
        <a:graphic>
          <a:graphicData uri="http://schemas.openxmlformats.org/presentationml/2006/ole">
            <mc:AlternateContent xmlns:mc="http://schemas.openxmlformats.org/markup-compatibility/2006">
              <mc:Choice xmlns:v="urn:schemas-microsoft-com:vml" Requires="v">
                <p:oleObj spid="_x0000_s6148" name="Equation" r:id="rId7" imgW="330120" imgH="177480" progId="Equation.3">
                  <p:embed/>
                </p:oleObj>
              </mc:Choice>
              <mc:Fallback>
                <p:oleObj name="Equation" r:id="rId7" imgW="330120" imgH="177480" progId="Equation.3">
                  <p:embed/>
                  <p:pic>
                    <p:nvPicPr>
                      <p:cNvPr id="9" name="Object 8"/>
                      <p:cNvPicPr/>
                      <p:nvPr/>
                    </p:nvPicPr>
                    <p:blipFill>
                      <a:blip r:embed="rId8"/>
                      <a:stretch>
                        <a:fillRect/>
                      </a:stretch>
                    </p:blipFill>
                    <p:spPr>
                      <a:xfrm>
                        <a:off x="1368911" y="3754162"/>
                        <a:ext cx="458586" cy="243811"/>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1388834" y="4944302"/>
          <a:ext cx="458586" cy="323809"/>
        </p:xfrm>
        <a:graphic>
          <a:graphicData uri="http://schemas.openxmlformats.org/presentationml/2006/ole">
            <mc:AlternateContent xmlns:mc="http://schemas.openxmlformats.org/markup-compatibility/2006">
              <mc:Choice xmlns:v="urn:schemas-microsoft-com:vml" Requires="v">
                <p:oleObj spid="_x0000_s6149" name="Equation" r:id="rId9" imgW="330120" imgH="177480" progId="Equation.3">
                  <p:embed/>
                </p:oleObj>
              </mc:Choice>
              <mc:Fallback>
                <p:oleObj name="Equation" r:id="rId9" imgW="330120" imgH="177480" progId="Equation.3">
                  <p:embed/>
                  <p:pic>
                    <p:nvPicPr>
                      <p:cNvPr id="10" name="Object 9"/>
                      <p:cNvPicPr/>
                      <p:nvPr/>
                    </p:nvPicPr>
                    <p:blipFill>
                      <a:blip r:embed="rId10"/>
                      <a:stretch>
                        <a:fillRect/>
                      </a:stretch>
                    </p:blipFill>
                    <p:spPr>
                      <a:xfrm>
                        <a:off x="1388834" y="4944302"/>
                        <a:ext cx="458586" cy="323809"/>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1344146" y="4363832"/>
          <a:ext cx="495383" cy="284085"/>
        </p:xfrm>
        <a:graphic>
          <a:graphicData uri="http://schemas.openxmlformats.org/presentationml/2006/ole">
            <mc:AlternateContent xmlns:mc="http://schemas.openxmlformats.org/markup-compatibility/2006">
              <mc:Choice xmlns:v="urn:schemas-microsoft-com:vml" Requires="v">
                <p:oleObj spid="_x0000_s6150" name="Equation" r:id="rId11" imgW="330120" imgH="177480" progId="Equation.3">
                  <p:embed/>
                </p:oleObj>
              </mc:Choice>
              <mc:Fallback>
                <p:oleObj name="Equation" r:id="rId11" imgW="330120" imgH="177480" progId="Equation.3">
                  <p:embed/>
                  <p:pic>
                    <p:nvPicPr>
                      <p:cNvPr id="11" name="Object 10"/>
                      <p:cNvPicPr/>
                      <p:nvPr/>
                    </p:nvPicPr>
                    <p:blipFill>
                      <a:blip r:embed="rId12"/>
                      <a:stretch>
                        <a:fillRect/>
                      </a:stretch>
                    </p:blipFill>
                    <p:spPr>
                      <a:xfrm>
                        <a:off x="1344146" y="4363832"/>
                        <a:ext cx="495383" cy="284085"/>
                      </a:xfrm>
                      <a:prstGeom prst="rect">
                        <a:avLst/>
                      </a:prstGeom>
                    </p:spPr>
                  </p:pic>
                </p:oleObj>
              </mc:Fallback>
            </mc:AlternateContent>
          </a:graphicData>
        </a:graphic>
      </p:graphicFrame>
      <p:sp>
        <p:nvSpPr>
          <p:cNvPr id="12" name="TextBox 11"/>
          <p:cNvSpPr txBox="1"/>
          <p:nvPr/>
        </p:nvSpPr>
        <p:spPr>
          <a:xfrm>
            <a:off x="2190320" y="3737076"/>
            <a:ext cx="1403684" cy="372390"/>
          </a:xfrm>
          <a:prstGeom prst="rect">
            <a:avLst/>
          </a:prstGeom>
          <a:noFill/>
        </p:spPr>
        <p:txBody>
          <a:bodyPr wrap="square" rtlCol="0">
            <a:spAutoFit/>
          </a:bodyPr>
          <a:lstStyle/>
          <a:p>
            <a:pPr marL="285750" indent="-285750">
              <a:buFont typeface="Wingdings" panose="05000000000000000000" pitchFamily="2" charset="2"/>
              <a:buChar char="Ø"/>
            </a:pPr>
            <a:r>
              <a:rPr lang="en-IN" dirty="0"/>
              <a:t>IRS</a:t>
            </a:r>
          </a:p>
        </p:txBody>
      </p:sp>
      <p:sp>
        <p:nvSpPr>
          <p:cNvPr id="13" name="TextBox 12"/>
          <p:cNvSpPr txBox="1"/>
          <p:nvPr/>
        </p:nvSpPr>
        <p:spPr>
          <a:xfrm>
            <a:off x="2206362" y="4363832"/>
            <a:ext cx="1403684" cy="372390"/>
          </a:xfrm>
          <a:prstGeom prst="rect">
            <a:avLst/>
          </a:prstGeom>
          <a:noFill/>
        </p:spPr>
        <p:txBody>
          <a:bodyPr wrap="square" rtlCol="0">
            <a:spAutoFit/>
          </a:bodyPr>
          <a:lstStyle/>
          <a:p>
            <a:pPr marL="285750" indent="-285750">
              <a:buFont typeface="Wingdings" panose="05000000000000000000" pitchFamily="2" charset="2"/>
              <a:buChar char="Ø"/>
            </a:pPr>
            <a:r>
              <a:rPr lang="en-IN" dirty="0"/>
              <a:t>CRS</a:t>
            </a:r>
          </a:p>
        </p:txBody>
      </p:sp>
      <p:sp>
        <p:nvSpPr>
          <p:cNvPr id="14" name="TextBox 13"/>
          <p:cNvSpPr txBox="1"/>
          <p:nvPr/>
        </p:nvSpPr>
        <p:spPr>
          <a:xfrm>
            <a:off x="2190320" y="4926347"/>
            <a:ext cx="1403684" cy="372390"/>
          </a:xfrm>
          <a:prstGeom prst="rect">
            <a:avLst/>
          </a:prstGeom>
          <a:noFill/>
        </p:spPr>
        <p:txBody>
          <a:bodyPr wrap="square" rtlCol="0">
            <a:spAutoFit/>
          </a:bodyPr>
          <a:lstStyle/>
          <a:p>
            <a:pPr marL="285750" indent="-285750">
              <a:buFont typeface="Wingdings" panose="05000000000000000000" pitchFamily="2" charset="2"/>
              <a:buChar char="Ø"/>
            </a:pPr>
            <a:r>
              <a:rPr lang="en-IN" dirty="0"/>
              <a:t>DRS</a:t>
            </a:r>
          </a:p>
        </p:txBody>
      </p:sp>
    </p:spTree>
    <p:extLst>
      <p:ext uri="{BB962C8B-B14F-4D97-AF65-F5344CB8AC3E}">
        <p14:creationId xmlns:p14="http://schemas.microsoft.com/office/powerpoint/2010/main" val="2391309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52"/>
          <p:cNvSpPr>
            <a:spLocks noGrp="1" noChangeArrowheads="1"/>
          </p:cNvSpPr>
          <p:nvPr>
            <p:ph type="body" idx="1"/>
          </p:nvPr>
        </p:nvSpPr>
        <p:spPr>
          <a:xfrm>
            <a:off x="990600" y="618452"/>
            <a:ext cx="7391400" cy="676948"/>
          </a:xfrm>
        </p:spPr>
        <p:txBody>
          <a:bodyPr>
            <a:noAutofit/>
          </a:bodyPr>
          <a:lstStyle/>
          <a:p>
            <a:pPr eaLnBrk="1" hangingPunct="1">
              <a:buFontTx/>
              <a:buNone/>
            </a:pPr>
            <a:r>
              <a:rPr lang="en-US" b="1" dirty="0">
                <a:solidFill>
                  <a:srgbClr val="FF0000"/>
                </a:solidFill>
              </a:rPr>
              <a:t>Economies and Diseconomies of Scale</a:t>
            </a:r>
          </a:p>
        </p:txBody>
      </p:sp>
      <p:sp>
        <p:nvSpPr>
          <p:cNvPr id="15" name="Rectangle 65"/>
          <p:cNvSpPr>
            <a:spLocks noChangeArrowheads="1"/>
          </p:cNvSpPr>
          <p:nvPr/>
        </p:nvSpPr>
        <p:spPr bwMode="auto">
          <a:xfrm>
            <a:off x="990600" y="1747838"/>
            <a:ext cx="716280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Arial" charset="0"/>
                <a:cs typeface="Arial" charset="0"/>
              </a:rPr>
              <a:t>As output increases, the firm’s average cost of producing that output is likely to decline, at least to a point. </a:t>
            </a:r>
          </a:p>
          <a:p>
            <a:endParaRPr lang="en-US" sz="1000" dirty="0">
              <a:latin typeface="Arial" charset="0"/>
              <a:cs typeface="Arial" charset="0"/>
            </a:endParaRPr>
          </a:p>
          <a:p>
            <a:r>
              <a:rPr lang="en-US" dirty="0">
                <a:latin typeface="Arial" charset="0"/>
                <a:cs typeface="Arial" charset="0"/>
              </a:rPr>
              <a:t>Probable reasons:</a:t>
            </a:r>
          </a:p>
          <a:p>
            <a:endParaRPr lang="en-US" sz="1000" dirty="0">
              <a:latin typeface="Arial" charset="0"/>
              <a:cs typeface="Arial" charset="0"/>
            </a:endParaRPr>
          </a:p>
          <a:p>
            <a:pPr marL="800100" lvl="1" indent="-342900">
              <a:buFont typeface="Arial" charset="0"/>
              <a:buAutoNum type="arabicPeriod"/>
            </a:pPr>
            <a:r>
              <a:rPr lang="en-US" b="1" dirty="0">
                <a:latin typeface="Arial" charset="0"/>
                <a:cs typeface="Arial" charset="0"/>
              </a:rPr>
              <a:t> </a:t>
            </a:r>
            <a:r>
              <a:rPr lang="en-US" dirty="0">
                <a:latin typeface="Arial" charset="0"/>
                <a:cs typeface="Arial" charset="0"/>
              </a:rPr>
              <a:t>If the firm operates on a larger scale, workers can specialize</a:t>
            </a:r>
            <a:br>
              <a:rPr lang="en-US" dirty="0">
                <a:latin typeface="Arial" charset="0"/>
                <a:cs typeface="Arial" charset="0"/>
              </a:rPr>
            </a:br>
            <a:r>
              <a:rPr lang="en-US" dirty="0">
                <a:latin typeface="Arial" charset="0"/>
                <a:cs typeface="Arial" charset="0"/>
              </a:rPr>
              <a:t> in the activities at which they are most productive.</a:t>
            </a:r>
          </a:p>
          <a:p>
            <a:pPr marL="800100" lvl="1" indent="-342900">
              <a:buFont typeface="Arial" charset="0"/>
              <a:buAutoNum type="arabicPeriod"/>
            </a:pPr>
            <a:endParaRPr lang="en-US" sz="1000" dirty="0">
              <a:latin typeface="Arial" charset="0"/>
              <a:cs typeface="Arial" charset="0"/>
            </a:endParaRPr>
          </a:p>
          <a:p>
            <a:pPr marL="800100" lvl="1" indent="-342900" algn="just">
              <a:buFont typeface="Arial" charset="0"/>
              <a:buAutoNum type="arabicPeriod"/>
            </a:pPr>
            <a:r>
              <a:rPr lang="en-US" b="1" dirty="0">
                <a:latin typeface="Arial" charset="0"/>
                <a:cs typeface="Arial" charset="0"/>
              </a:rPr>
              <a:t> </a:t>
            </a:r>
            <a:r>
              <a:rPr lang="en-US" dirty="0">
                <a:latin typeface="Arial" charset="0"/>
                <a:cs typeface="Arial" charset="0"/>
              </a:rPr>
              <a:t>Scale can provide flexibility. By varying the combination of</a:t>
            </a:r>
            <a:br>
              <a:rPr lang="en-US" dirty="0">
                <a:latin typeface="Arial" charset="0"/>
                <a:cs typeface="Arial" charset="0"/>
              </a:rPr>
            </a:br>
            <a:r>
              <a:rPr lang="en-US" dirty="0">
                <a:latin typeface="Arial" charset="0"/>
                <a:cs typeface="Arial" charset="0"/>
              </a:rPr>
              <a:t> inputs utilized to produce the firm’s output, managers can</a:t>
            </a:r>
            <a:br>
              <a:rPr lang="en-US" dirty="0">
                <a:latin typeface="Arial" charset="0"/>
                <a:cs typeface="Arial" charset="0"/>
              </a:rPr>
            </a:br>
            <a:r>
              <a:rPr lang="en-US" dirty="0">
                <a:latin typeface="Arial" charset="0"/>
                <a:cs typeface="Arial" charset="0"/>
              </a:rPr>
              <a:t> organize the production process more effectively.</a:t>
            </a:r>
          </a:p>
          <a:p>
            <a:pPr marL="800100" lvl="1" indent="-342900">
              <a:buFont typeface="Arial" charset="0"/>
              <a:buAutoNum type="arabicPeriod"/>
            </a:pPr>
            <a:endParaRPr lang="en-US" sz="1000" dirty="0">
              <a:latin typeface="Arial" charset="0"/>
              <a:cs typeface="Arial" charset="0"/>
            </a:endParaRPr>
          </a:p>
          <a:p>
            <a:pPr marL="800100" lvl="1" indent="-342900" algn="just">
              <a:buFont typeface="Arial" charset="0"/>
              <a:buAutoNum type="arabicPeriod"/>
            </a:pPr>
            <a:r>
              <a:rPr lang="en-US" b="1" dirty="0">
                <a:latin typeface="Arial" charset="0"/>
                <a:cs typeface="Arial" charset="0"/>
              </a:rPr>
              <a:t> </a:t>
            </a:r>
            <a:r>
              <a:rPr lang="en-US" dirty="0">
                <a:latin typeface="Arial" charset="0"/>
                <a:cs typeface="Arial" charset="0"/>
              </a:rPr>
              <a:t>The firm may be able to acquire some production inputs at</a:t>
            </a:r>
            <a:br>
              <a:rPr lang="en-US" dirty="0">
                <a:latin typeface="Arial" charset="0"/>
                <a:cs typeface="Arial" charset="0"/>
              </a:rPr>
            </a:br>
            <a:r>
              <a:rPr lang="en-US" dirty="0">
                <a:latin typeface="Arial" charset="0"/>
                <a:cs typeface="Arial" charset="0"/>
              </a:rPr>
              <a:t> lower cost because it is buying them in large quantities and</a:t>
            </a:r>
            <a:br>
              <a:rPr lang="en-US" dirty="0">
                <a:latin typeface="Arial" charset="0"/>
                <a:cs typeface="Arial" charset="0"/>
              </a:rPr>
            </a:br>
            <a:r>
              <a:rPr lang="en-US" dirty="0">
                <a:latin typeface="Arial" charset="0"/>
                <a:cs typeface="Arial" charset="0"/>
              </a:rPr>
              <a:t> can therefore negotiate better prices. The mix of inputs</a:t>
            </a:r>
            <a:br>
              <a:rPr lang="en-US" dirty="0">
                <a:latin typeface="Arial" charset="0"/>
                <a:cs typeface="Arial" charset="0"/>
              </a:rPr>
            </a:br>
            <a:r>
              <a:rPr lang="en-US" dirty="0">
                <a:latin typeface="Arial" charset="0"/>
                <a:cs typeface="Arial" charset="0"/>
              </a:rPr>
              <a:t> might change with the scale of firm’s operation if</a:t>
            </a:r>
            <a:br>
              <a:rPr lang="en-US" dirty="0">
                <a:latin typeface="Arial" charset="0"/>
                <a:cs typeface="Arial" charset="0"/>
              </a:rPr>
            </a:br>
            <a:r>
              <a:rPr lang="en-US" dirty="0">
                <a:latin typeface="Arial" charset="0"/>
                <a:cs typeface="Arial" charset="0"/>
              </a:rPr>
              <a:t> managers take advantage of lower-cost inputs.</a:t>
            </a:r>
          </a:p>
        </p:txBody>
      </p:sp>
    </p:spTree>
    <p:extLst>
      <p:ext uri="{BB962C8B-B14F-4D97-AF65-F5344CB8AC3E}">
        <p14:creationId xmlns:p14="http://schemas.microsoft.com/office/powerpoint/2010/main" val="2071577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798" name="Rectangle 65"/>
          <p:cNvSpPr>
            <a:spLocks noChangeArrowheads="1"/>
          </p:cNvSpPr>
          <p:nvPr/>
        </p:nvSpPr>
        <p:spPr bwMode="auto">
          <a:xfrm>
            <a:off x="990600" y="1371600"/>
            <a:ext cx="71628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latin typeface="Arial" charset="0"/>
                <a:cs typeface="Arial" charset="0"/>
              </a:rPr>
              <a:t>At some point, however, it is likely that the average cost of production will begin to increase with output. </a:t>
            </a:r>
          </a:p>
          <a:p>
            <a:pPr algn="just"/>
            <a:endParaRPr lang="en-US" sz="1000" dirty="0">
              <a:latin typeface="Arial" charset="0"/>
              <a:cs typeface="Arial" charset="0"/>
            </a:endParaRPr>
          </a:p>
          <a:p>
            <a:pPr algn="just"/>
            <a:endParaRPr lang="en-US" dirty="0">
              <a:latin typeface="Arial" charset="0"/>
              <a:cs typeface="Arial" charset="0"/>
            </a:endParaRPr>
          </a:p>
          <a:p>
            <a:pPr algn="just"/>
            <a:r>
              <a:rPr lang="en-US" dirty="0">
                <a:latin typeface="Arial" charset="0"/>
                <a:cs typeface="Arial" charset="0"/>
              </a:rPr>
              <a:t>There are three reasons for this shift:</a:t>
            </a:r>
          </a:p>
          <a:p>
            <a:pPr algn="just"/>
            <a:endParaRPr lang="en-US" sz="1000" dirty="0">
              <a:latin typeface="Arial" charset="0"/>
              <a:cs typeface="Arial" charset="0"/>
            </a:endParaRPr>
          </a:p>
          <a:p>
            <a:pPr marL="800100" lvl="1" indent="-342900" algn="just">
              <a:buFont typeface="Arial" charset="0"/>
              <a:buAutoNum type="arabicPeriod"/>
            </a:pPr>
            <a:r>
              <a:rPr lang="en-US" b="1" dirty="0">
                <a:latin typeface="Arial" charset="0"/>
                <a:cs typeface="Arial" charset="0"/>
              </a:rPr>
              <a:t> </a:t>
            </a:r>
            <a:r>
              <a:rPr lang="en-US" dirty="0">
                <a:latin typeface="Arial" charset="0"/>
                <a:cs typeface="Arial" charset="0"/>
              </a:rPr>
              <a:t>At least in the short run, factory space and machinery may</a:t>
            </a:r>
            <a:br>
              <a:rPr lang="en-US" dirty="0">
                <a:latin typeface="Arial" charset="0"/>
                <a:cs typeface="Arial" charset="0"/>
              </a:rPr>
            </a:br>
            <a:r>
              <a:rPr lang="en-US" dirty="0">
                <a:latin typeface="Arial" charset="0"/>
                <a:cs typeface="Arial" charset="0"/>
              </a:rPr>
              <a:t> make it more difficult for workers to do their jobs effectively.</a:t>
            </a:r>
          </a:p>
          <a:p>
            <a:pPr marL="800100" lvl="1" indent="-342900" algn="just">
              <a:buFont typeface="Arial" charset="0"/>
              <a:buAutoNum type="arabicPeriod"/>
            </a:pPr>
            <a:endParaRPr lang="en-US" sz="1000" dirty="0">
              <a:latin typeface="Arial" charset="0"/>
              <a:cs typeface="Arial" charset="0"/>
            </a:endParaRPr>
          </a:p>
          <a:p>
            <a:pPr marL="800100" lvl="1" indent="-342900" algn="just">
              <a:buFont typeface="Arial" charset="0"/>
              <a:buAutoNum type="arabicPeriod"/>
            </a:pPr>
            <a:r>
              <a:rPr lang="en-US" b="1" dirty="0">
                <a:latin typeface="Arial" charset="0"/>
                <a:cs typeface="Arial" charset="0"/>
              </a:rPr>
              <a:t> </a:t>
            </a:r>
            <a:r>
              <a:rPr lang="en-US" dirty="0">
                <a:latin typeface="Arial" charset="0"/>
                <a:cs typeface="Arial" charset="0"/>
              </a:rPr>
              <a:t>Managing a larger firm may become more complex and</a:t>
            </a:r>
            <a:br>
              <a:rPr lang="en-US" dirty="0">
                <a:latin typeface="Arial" charset="0"/>
                <a:cs typeface="Arial" charset="0"/>
              </a:rPr>
            </a:br>
            <a:r>
              <a:rPr lang="en-US" dirty="0">
                <a:latin typeface="Arial" charset="0"/>
                <a:cs typeface="Arial" charset="0"/>
              </a:rPr>
              <a:t> inefficient as the number of tasks increases.</a:t>
            </a:r>
          </a:p>
          <a:p>
            <a:pPr marL="800100" lvl="1" indent="-342900" algn="just">
              <a:buFont typeface="Arial" charset="0"/>
              <a:buAutoNum type="arabicPeriod"/>
            </a:pPr>
            <a:endParaRPr lang="en-US" sz="1000" dirty="0">
              <a:latin typeface="Arial" charset="0"/>
              <a:cs typeface="Arial" charset="0"/>
            </a:endParaRPr>
          </a:p>
          <a:p>
            <a:pPr marL="800100" lvl="1" indent="-342900" algn="just">
              <a:buFont typeface="Arial" charset="0"/>
              <a:buAutoNum type="arabicPeriod"/>
            </a:pPr>
            <a:r>
              <a:rPr lang="en-US" b="1" dirty="0">
                <a:latin typeface="Arial" charset="0"/>
                <a:cs typeface="Arial" charset="0"/>
              </a:rPr>
              <a:t> </a:t>
            </a:r>
            <a:r>
              <a:rPr lang="en-US" dirty="0">
                <a:latin typeface="Arial" charset="0"/>
                <a:cs typeface="Arial" charset="0"/>
              </a:rPr>
              <a:t>The advantages of buying in bulk may have disappeared</a:t>
            </a:r>
            <a:br>
              <a:rPr lang="en-US" dirty="0">
                <a:latin typeface="Arial" charset="0"/>
                <a:cs typeface="Arial" charset="0"/>
              </a:rPr>
            </a:br>
            <a:r>
              <a:rPr lang="en-US" dirty="0">
                <a:latin typeface="Arial" charset="0"/>
                <a:cs typeface="Arial" charset="0"/>
              </a:rPr>
              <a:t> once certain quantities are reached. At some point,</a:t>
            </a:r>
            <a:br>
              <a:rPr lang="en-US" dirty="0">
                <a:latin typeface="Arial" charset="0"/>
                <a:cs typeface="Arial" charset="0"/>
              </a:rPr>
            </a:br>
            <a:r>
              <a:rPr lang="en-US" dirty="0">
                <a:latin typeface="Arial" charset="0"/>
                <a:cs typeface="Arial" charset="0"/>
              </a:rPr>
              <a:t> available supplies of key inputs may be limited, pushing</a:t>
            </a:r>
            <a:br>
              <a:rPr lang="en-US" dirty="0">
                <a:latin typeface="Arial" charset="0"/>
                <a:cs typeface="Arial" charset="0"/>
              </a:rPr>
            </a:br>
            <a:r>
              <a:rPr lang="en-US" dirty="0">
                <a:latin typeface="Arial" charset="0"/>
                <a:cs typeface="Arial" charset="0"/>
              </a:rPr>
              <a:t> their costs up.</a:t>
            </a:r>
          </a:p>
        </p:txBody>
      </p:sp>
    </p:spTree>
    <p:extLst>
      <p:ext uri="{BB962C8B-B14F-4D97-AF65-F5344CB8AC3E}">
        <p14:creationId xmlns:p14="http://schemas.microsoft.com/office/powerpoint/2010/main" val="1238241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74" y="1295400"/>
            <a:ext cx="7391400" cy="487363"/>
          </a:xfrm>
        </p:spPr>
        <p:txBody>
          <a:bodyPr>
            <a:normAutofit fontScale="90000"/>
          </a:bodyPr>
          <a:lstStyle/>
          <a:p>
            <a:r>
              <a:rPr lang="en-IN" dirty="0">
                <a:solidFill>
                  <a:srgbClr val="00B050"/>
                </a:solidFill>
              </a:rPr>
              <a:t>Properties of Long Run Cost Function:</a:t>
            </a:r>
            <a:br>
              <a:rPr lang="en-IN" dirty="0">
                <a:solidFill>
                  <a:srgbClr val="00B050"/>
                </a:solidFill>
              </a:rPr>
            </a:br>
            <a:endParaRPr lang="en-IN" dirty="0">
              <a:solidFill>
                <a:srgbClr val="00B050"/>
              </a:solidFill>
            </a:endParaRPr>
          </a:p>
        </p:txBody>
      </p:sp>
      <p:sp>
        <p:nvSpPr>
          <p:cNvPr id="5" name="Rectangle 4"/>
          <p:cNvSpPr/>
          <p:nvPr/>
        </p:nvSpPr>
        <p:spPr>
          <a:xfrm>
            <a:off x="838200" y="2590800"/>
            <a:ext cx="6938211" cy="3277820"/>
          </a:xfrm>
          <a:prstGeom prst="rect">
            <a:avLst/>
          </a:prstGeom>
        </p:spPr>
        <p:txBody>
          <a:bodyPr wrap="square">
            <a:spAutoFit/>
          </a:bodyPr>
          <a:lstStyle/>
          <a:p>
            <a:pPr marL="342900" lvl="0" indent="-342900" algn="just">
              <a:lnSpc>
                <a:spcPct val="115000"/>
              </a:lnSpc>
              <a:spcAft>
                <a:spcPts val="0"/>
              </a:spcAft>
              <a:buFont typeface="+mj-lt"/>
              <a:buAutoNum type="romanLcPeriod"/>
            </a:pPr>
            <a:r>
              <a:rPr lang="en-IN" dirty="0">
                <a:latin typeface="Calibri" panose="020F0502020204030204" pitchFamily="34" charset="0"/>
                <a:ea typeface="Calibri" panose="020F0502020204030204" pitchFamily="34" charset="0"/>
                <a:cs typeface="Times New Roman" panose="02020603050405020304" pitchFamily="18" charset="0"/>
              </a:rPr>
              <a:t>LAC is the lower envelope of all SACs.</a:t>
            </a:r>
          </a:p>
          <a:p>
            <a:pPr marL="342900" lvl="0" indent="-342900" algn="just">
              <a:lnSpc>
                <a:spcPct val="115000"/>
              </a:lnSpc>
              <a:spcAft>
                <a:spcPts val="0"/>
              </a:spcAft>
              <a:buFont typeface="+mj-lt"/>
              <a:buAutoNum type="romanLcPeriod"/>
            </a:pPr>
            <a:r>
              <a:rPr lang="en-IN" dirty="0">
                <a:latin typeface="Calibri" panose="020F0502020204030204" pitchFamily="34" charset="0"/>
                <a:ea typeface="Calibri" panose="020F0502020204030204" pitchFamily="34" charset="0"/>
                <a:cs typeface="Times New Roman" panose="02020603050405020304" pitchFamily="18" charset="0"/>
              </a:rPr>
              <a:t>Each point on LMC represents SMC for the corresponding level of output.</a:t>
            </a:r>
          </a:p>
          <a:p>
            <a:pPr marL="342900" lvl="0" indent="-342900" algn="just">
              <a:lnSpc>
                <a:spcPct val="115000"/>
              </a:lnSpc>
              <a:spcAft>
                <a:spcPts val="0"/>
              </a:spcAft>
              <a:buFont typeface="+mj-lt"/>
              <a:buAutoNum type="romanLcPeriod"/>
            </a:pPr>
            <a:r>
              <a:rPr lang="en-IN" dirty="0">
                <a:latin typeface="Calibri" panose="020F0502020204030204" pitchFamily="34" charset="0"/>
                <a:ea typeface="Calibri" panose="020F0502020204030204" pitchFamily="34" charset="0"/>
                <a:cs typeface="Times New Roman" panose="02020603050405020304" pitchFamily="18" charset="0"/>
              </a:rPr>
              <a:t>Each point on TC &amp;/or LAC represents minimum cost for the corresponding level of output. </a:t>
            </a:r>
          </a:p>
          <a:p>
            <a:pPr marL="342900" lvl="0" indent="-342900" algn="just">
              <a:lnSpc>
                <a:spcPct val="115000"/>
              </a:lnSpc>
              <a:spcAft>
                <a:spcPts val="0"/>
              </a:spcAft>
              <a:buFont typeface="+mj-lt"/>
              <a:buAutoNum type="romanLcPeriod"/>
            </a:pPr>
            <a:r>
              <a:rPr lang="en-IN" dirty="0">
                <a:latin typeface="Calibri" panose="020F0502020204030204" pitchFamily="34" charset="0"/>
                <a:ea typeface="Calibri" panose="020F0502020204030204" pitchFamily="34" charset="0"/>
                <a:cs typeface="Times New Roman" panose="02020603050405020304" pitchFamily="18" charset="0"/>
              </a:rPr>
              <a:t>If a production function first obeys IRS, then CRS, followed by DRS then the associated LAC must be U-shaped. </a:t>
            </a:r>
          </a:p>
          <a:p>
            <a:pPr marL="342900" indent="-342900" algn="just">
              <a:lnSpc>
                <a:spcPct val="115000"/>
              </a:lnSpc>
              <a:buFont typeface="+mj-lt"/>
              <a:buAutoNum type="romanLcPeriod"/>
            </a:pPr>
            <a:r>
              <a:rPr lang="en-IN" dirty="0"/>
              <a:t>Cost elasticity varies along with a U-shaped LAC.  </a:t>
            </a:r>
          </a:p>
          <a:p>
            <a:pPr marL="342900" indent="-342900" algn="just">
              <a:lnSpc>
                <a:spcPct val="115000"/>
              </a:lnSpc>
              <a:buFont typeface="+mj-lt"/>
              <a:buAutoNum type="romanLcPeriod"/>
            </a:pPr>
            <a:r>
              <a:rPr lang="en-IN" dirty="0"/>
              <a:t>LTC, LAC and LMC are homogeneous of degree one in factor prices. </a:t>
            </a:r>
          </a:p>
          <a:p>
            <a:pPr marL="342900" lvl="0" indent="-342900" algn="just">
              <a:lnSpc>
                <a:spcPct val="115000"/>
              </a:lnSpc>
              <a:spcAft>
                <a:spcPts val="0"/>
              </a:spcAft>
              <a:buFont typeface="+mj-lt"/>
              <a:buAutoNum type="romanLcPeriod"/>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2"/>
          <p:cNvSpPr>
            <a:spLocks noChangeArrowheads="1"/>
          </p:cNvSpPr>
          <p:nvPr/>
        </p:nvSpPr>
        <p:spPr bwMode="auto">
          <a:xfrm>
            <a:off x="457200" y="523044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0178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cxnSp>
        <p:nvCxnSpPr>
          <p:cNvPr id="6" name="Straight Arrow Connector 5"/>
          <p:cNvCxnSpPr/>
          <p:nvPr/>
        </p:nvCxnSpPr>
        <p:spPr>
          <a:xfrm flipV="1">
            <a:off x="3048000" y="2209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048000" y="4648200"/>
            <a:ext cx="358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rot="10800000">
            <a:off x="3657600" y="2209800"/>
            <a:ext cx="1828800" cy="1905000"/>
          </a:xfrm>
          <a:prstGeom prst="arc">
            <a:avLst>
              <a:gd name="adj1" fmla="val 10373952"/>
              <a:gd name="adj2" fmla="val 381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Arc 9"/>
          <p:cNvSpPr/>
          <p:nvPr/>
        </p:nvSpPr>
        <p:spPr>
          <a:xfrm rot="6059990">
            <a:off x="3334522" y="3080957"/>
            <a:ext cx="1551197" cy="1172700"/>
          </a:xfrm>
          <a:prstGeom prst="arc">
            <a:avLst>
              <a:gd name="adj1" fmla="val 14888837"/>
              <a:gd name="adj2" fmla="val 22308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p:cNvSpPr txBox="1"/>
          <p:nvPr/>
        </p:nvSpPr>
        <p:spPr>
          <a:xfrm>
            <a:off x="4389521" y="3162300"/>
            <a:ext cx="609600" cy="369332"/>
          </a:xfrm>
          <a:prstGeom prst="rect">
            <a:avLst/>
          </a:prstGeom>
          <a:noFill/>
        </p:spPr>
        <p:txBody>
          <a:bodyPr wrap="square" rtlCol="0">
            <a:spAutoFit/>
          </a:bodyPr>
          <a:lstStyle/>
          <a:p>
            <a:r>
              <a:rPr lang="en-IN" dirty="0"/>
              <a:t>LMC</a:t>
            </a:r>
          </a:p>
        </p:txBody>
      </p:sp>
      <p:sp>
        <p:nvSpPr>
          <p:cNvPr id="12" name="TextBox 11"/>
          <p:cNvSpPr txBox="1"/>
          <p:nvPr/>
        </p:nvSpPr>
        <p:spPr>
          <a:xfrm>
            <a:off x="5628107" y="2667000"/>
            <a:ext cx="609600" cy="369332"/>
          </a:xfrm>
          <a:prstGeom prst="rect">
            <a:avLst/>
          </a:prstGeom>
          <a:noFill/>
        </p:spPr>
        <p:txBody>
          <a:bodyPr wrap="square" rtlCol="0">
            <a:spAutoFit/>
          </a:bodyPr>
          <a:lstStyle/>
          <a:p>
            <a:r>
              <a:rPr lang="en-IN" dirty="0"/>
              <a:t>LAC</a:t>
            </a:r>
          </a:p>
        </p:txBody>
      </p:sp>
      <p:sp>
        <p:nvSpPr>
          <p:cNvPr id="13" name="TextBox 12"/>
          <p:cNvSpPr txBox="1"/>
          <p:nvPr/>
        </p:nvSpPr>
        <p:spPr>
          <a:xfrm>
            <a:off x="2896266" y="1891347"/>
            <a:ext cx="609600" cy="369332"/>
          </a:xfrm>
          <a:prstGeom prst="rect">
            <a:avLst/>
          </a:prstGeom>
          <a:noFill/>
        </p:spPr>
        <p:txBody>
          <a:bodyPr wrap="square" rtlCol="0">
            <a:spAutoFit/>
          </a:bodyPr>
          <a:lstStyle/>
          <a:p>
            <a:r>
              <a:rPr lang="en-IN" dirty="0"/>
              <a:t>C</a:t>
            </a:r>
          </a:p>
        </p:txBody>
      </p:sp>
      <p:sp>
        <p:nvSpPr>
          <p:cNvPr id="14" name="TextBox 13"/>
          <p:cNvSpPr txBox="1"/>
          <p:nvPr/>
        </p:nvSpPr>
        <p:spPr>
          <a:xfrm>
            <a:off x="6667500" y="4648200"/>
            <a:ext cx="419100" cy="369332"/>
          </a:xfrm>
          <a:prstGeom prst="rect">
            <a:avLst/>
          </a:prstGeom>
          <a:noFill/>
        </p:spPr>
        <p:txBody>
          <a:bodyPr wrap="square" rtlCol="0">
            <a:spAutoFit/>
          </a:bodyPr>
          <a:lstStyle/>
          <a:p>
            <a:r>
              <a:rPr lang="en-IN" dirty="0"/>
              <a:t>Q</a:t>
            </a:r>
          </a:p>
        </p:txBody>
      </p:sp>
      <p:graphicFrame>
        <p:nvGraphicFramePr>
          <p:cNvPr id="16" name="Object 15"/>
          <p:cNvGraphicFramePr>
            <a:graphicFrameLocks noChangeAspect="1"/>
          </p:cNvGraphicFramePr>
          <p:nvPr/>
        </p:nvGraphicFramePr>
        <p:xfrm>
          <a:off x="3505866" y="3820110"/>
          <a:ext cx="458586" cy="243811"/>
        </p:xfrm>
        <a:graphic>
          <a:graphicData uri="http://schemas.openxmlformats.org/presentationml/2006/ole">
            <mc:AlternateContent xmlns:mc="http://schemas.openxmlformats.org/markup-compatibility/2006">
              <mc:Choice xmlns:v="urn:schemas-microsoft-com:vml" Requires="v">
                <p:oleObj spid="_x0000_s7170" name="Equation" r:id="rId4" imgW="330120" imgH="177480" progId="Equation.3">
                  <p:embed/>
                </p:oleObj>
              </mc:Choice>
              <mc:Fallback>
                <p:oleObj name="Equation" r:id="rId4" imgW="330120" imgH="177480" progId="Equation.3">
                  <p:embed/>
                  <p:pic>
                    <p:nvPicPr>
                      <p:cNvPr id="16" name="Object 15"/>
                      <p:cNvPicPr/>
                      <p:nvPr/>
                    </p:nvPicPr>
                    <p:blipFill>
                      <a:blip r:embed="rId5"/>
                      <a:stretch>
                        <a:fillRect/>
                      </a:stretch>
                    </p:blipFill>
                    <p:spPr>
                      <a:xfrm>
                        <a:off x="3505866" y="3820110"/>
                        <a:ext cx="458586" cy="243811"/>
                      </a:xfrm>
                      <a:prstGeom prst="rect">
                        <a:avLst/>
                      </a:prstGeom>
                    </p:spPr>
                  </p:pic>
                </p:oleObj>
              </mc:Fallback>
            </mc:AlternateContent>
          </a:graphicData>
        </a:graphic>
      </p:graphicFrame>
      <p:graphicFrame>
        <p:nvGraphicFramePr>
          <p:cNvPr id="17" name="Object 16"/>
          <p:cNvGraphicFramePr>
            <a:graphicFrameLocks noChangeAspect="1"/>
          </p:cNvGraphicFramePr>
          <p:nvPr/>
        </p:nvGraphicFramePr>
        <p:xfrm>
          <a:off x="5257107" y="3790992"/>
          <a:ext cx="458586" cy="323809"/>
        </p:xfrm>
        <a:graphic>
          <a:graphicData uri="http://schemas.openxmlformats.org/presentationml/2006/ole">
            <mc:AlternateContent xmlns:mc="http://schemas.openxmlformats.org/markup-compatibility/2006">
              <mc:Choice xmlns:v="urn:schemas-microsoft-com:vml" Requires="v">
                <p:oleObj spid="_x0000_s7171" name="Equation" r:id="rId6" imgW="330120" imgH="177480" progId="Equation.3">
                  <p:embed/>
                </p:oleObj>
              </mc:Choice>
              <mc:Fallback>
                <p:oleObj name="Equation" r:id="rId6" imgW="330120" imgH="177480" progId="Equation.3">
                  <p:embed/>
                  <p:pic>
                    <p:nvPicPr>
                      <p:cNvPr id="17" name="Object 16"/>
                      <p:cNvPicPr/>
                      <p:nvPr/>
                    </p:nvPicPr>
                    <p:blipFill>
                      <a:blip r:embed="rId7"/>
                      <a:stretch>
                        <a:fillRect/>
                      </a:stretch>
                    </p:blipFill>
                    <p:spPr>
                      <a:xfrm>
                        <a:off x="5257107" y="3790992"/>
                        <a:ext cx="458586" cy="323809"/>
                      </a:xfrm>
                      <a:prstGeom prst="rect">
                        <a:avLst/>
                      </a:prstGeom>
                    </p:spPr>
                  </p:pic>
                </p:oleObj>
              </mc:Fallback>
            </mc:AlternateContent>
          </a:graphicData>
        </a:graphic>
      </p:graphicFrame>
      <p:graphicFrame>
        <p:nvGraphicFramePr>
          <p:cNvPr id="18" name="Object 17"/>
          <p:cNvGraphicFramePr>
            <a:graphicFrameLocks noChangeAspect="1"/>
          </p:cNvGraphicFramePr>
          <p:nvPr/>
        </p:nvGraphicFramePr>
        <p:xfrm>
          <a:off x="4503738" y="4198937"/>
          <a:ext cx="495383" cy="284085"/>
        </p:xfrm>
        <a:graphic>
          <a:graphicData uri="http://schemas.openxmlformats.org/presentationml/2006/ole">
            <mc:AlternateContent xmlns:mc="http://schemas.openxmlformats.org/markup-compatibility/2006">
              <mc:Choice xmlns:v="urn:schemas-microsoft-com:vml" Requires="v">
                <p:oleObj spid="_x0000_s7172" name="Equation" r:id="rId8" imgW="330120" imgH="177480" progId="Equation.3">
                  <p:embed/>
                </p:oleObj>
              </mc:Choice>
              <mc:Fallback>
                <p:oleObj name="Equation" r:id="rId8" imgW="330120" imgH="177480" progId="Equation.3">
                  <p:embed/>
                  <p:pic>
                    <p:nvPicPr>
                      <p:cNvPr id="18" name="Object 17"/>
                      <p:cNvPicPr/>
                      <p:nvPr/>
                    </p:nvPicPr>
                    <p:blipFill>
                      <a:blip r:embed="rId9"/>
                      <a:stretch>
                        <a:fillRect/>
                      </a:stretch>
                    </p:blipFill>
                    <p:spPr>
                      <a:xfrm>
                        <a:off x="4503738" y="4198937"/>
                        <a:ext cx="495383" cy="284085"/>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791201" y="3292775"/>
          <a:ext cx="598320" cy="354560"/>
        </p:xfrm>
        <a:graphic>
          <a:graphicData uri="http://schemas.openxmlformats.org/presentationml/2006/ole">
            <mc:AlternateContent xmlns:mc="http://schemas.openxmlformats.org/markup-compatibility/2006">
              <mc:Choice xmlns:v="urn:schemas-microsoft-com:vml" Requires="v">
                <p:oleObj spid="_x0000_s7173" name="Equation" r:id="rId10" imgW="342720" imgH="203040" progId="Equation.3">
                  <p:embed/>
                </p:oleObj>
              </mc:Choice>
              <mc:Fallback>
                <p:oleObj name="Equation" r:id="rId10" imgW="342720" imgH="203040" progId="Equation.3">
                  <p:embed/>
                  <p:pic>
                    <p:nvPicPr>
                      <p:cNvPr id="5" name="Object 4"/>
                      <p:cNvPicPr/>
                      <p:nvPr/>
                    </p:nvPicPr>
                    <p:blipFill>
                      <a:blip r:embed="rId11"/>
                      <a:stretch>
                        <a:fillRect/>
                      </a:stretch>
                    </p:blipFill>
                    <p:spPr>
                      <a:xfrm>
                        <a:off x="3791201" y="3292775"/>
                        <a:ext cx="598320" cy="354560"/>
                      </a:xfrm>
                      <a:prstGeom prst="rect">
                        <a:avLst/>
                      </a:prstGeom>
                    </p:spPr>
                  </p:pic>
                </p:oleObj>
              </mc:Fallback>
            </mc:AlternateContent>
          </a:graphicData>
        </a:graphic>
      </p:graphicFrame>
      <p:graphicFrame>
        <p:nvGraphicFramePr>
          <p:cNvPr id="19" name="Object 18"/>
          <p:cNvGraphicFramePr>
            <a:graphicFrameLocks noChangeAspect="1"/>
          </p:cNvGraphicFramePr>
          <p:nvPr/>
        </p:nvGraphicFramePr>
        <p:xfrm>
          <a:off x="4862513" y="3219450"/>
          <a:ext cx="620712" cy="354013"/>
        </p:xfrm>
        <a:graphic>
          <a:graphicData uri="http://schemas.openxmlformats.org/presentationml/2006/ole">
            <mc:AlternateContent xmlns:mc="http://schemas.openxmlformats.org/markup-compatibility/2006">
              <mc:Choice xmlns:v="urn:schemas-microsoft-com:vml" Requires="v">
                <p:oleObj spid="_x0000_s7174" name="Equation" r:id="rId12" imgW="355320" imgH="203040" progId="Equation.3">
                  <p:embed/>
                </p:oleObj>
              </mc:Choice>
              <mc:Fallback>
                <p:oleObj name="Equation" r:id="rId12" imgW="355320" imgH="203040" progId="Equation.3">
                  <p:embed/>
                  <p:pic>
                    <p:nvPicPr>
                      <p:cNvPr id="19" name="Object 18"/>
                      <p:cNvPicPr/>
                      <p:nvPr/>
                    </p:nvPicPr>
                    <p:blipFill>
                      <a:blip r:embed="rId13"/>
                      <a:stretch>
                        <a:fillRect/>
                      </a:stretch>
                    </p:blipFill>
                    <p:spPr>
                      <a:xfrm>
                        <a:off x="4862513" y="3219450"/>
                        <a:ext cx="620712" cy="354013"/>
                      </a:xfrm>
                      <a:prstGeom prst="rect">
                        <a:avLst/>
                      </a:prstGeom>
                    </p:spPr>
                  </p:pic>
                </p:oleObj>
              </mc:Fallback>
            </mc:AlternateContent>
          </a:graphicData>
        </a:graphic>
      </p:graphicFrame>
      <p:graphicFrame>
        <p:nvGraphicFramePr>
          <p:cNvPr id="20" name="Object 19"/>
          <p:cNvGraphicFramePr>
            <a:graphicFrameLocks noChangeAspect="1"/>
          </p:cNvGraphicFramePr>
          <p:nvPr/>
        </p:nvGraphicFramePr>
        <p:xfrm>
          <a:off x="4327622" y="3777810"/>
          <a:ext cx="620712" cy="354013"/>
        </p:xfrm>
        <a:graphic>
          <a:graphicData uri="http://schemas.openxmlformats.org/presentationml/2006/ole">
            <mc:AlternateContent xmlns:mc="http://schemas.openxmlformats.org/markup-compatibility/2006">
              <mc:Choice xmlns:v="urn:schemas-microsoft-com:vml" Requires="v">
                <p:oleObj spid="_x0000_s7175" name="Equation" r:id="rId14" imgW="355320" imgH="203040" progId="Equation.3">
                  <p:embed/>
                </p:oleObj>
              </mc:Choice>
              <mc:Fallback>
                <p:oleObj name="Equation" r:id="rId14" imgW="355320" imgH="203040" progId="Equation.3">
                  <p:embed/>
                  <p:pic>
                    <p:nvPicPr>
                      <p:cNvPr id="20" name="Object 19"/>
                      <p:cNvPicPr/>
                      <p:nvPr/>
                    </p:nvPicPr>
                    <p:blipFill>
                      <a:blip r:embed="rId15"/>
                      <a:stretch>
                        <a:fillRect/>
                      </a:stretch>
                    </p:blipFill>
                    <p:spPr>
                      <a:xfrm>
                        <a:off x="4327622" y="3777810"/>
                        <a:ext cx="620712" cy="354013"/>
                      </a:xfrm>
                      <a:prstGeom prst="rect">
                        <a:avLst/>
                      </a:prstGeom>
                    </p:spPr>
                  </p:pic>
                </p:oleObj>
              </mc:Fallback>
            </mc:AlternateContent>
          </a:graphicData>
        </a:graphic>
      </p:graphicFrame>
    </p:spTree>
    <p:extLst>
      <p:ext uri="{BB962C8B-B14F-4D97-AF65-F5344CB8AC3E}">
        <p14:creationId xmlns:p14="http://schemas.microsoft.com/office/powerpoint/2010/main" val="743293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2"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Rectangle 5"/>
          <p:cNvSpPr>
            <a:spLocks noChangeArrowheads="1"/>
          </p:cNvSpPr>
          <p:nvPr/>
        </p:nvSpPr>
        <p:spPr bwMode="auto">
          <a:xfrm>
            <a:off x="1981200" y="924045"/>
            <a:ext cx="5029200" cy="752355"/>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spcBef>
                <a:spcPct val="20000"/>
              </a:spcBef>
            </a:pPr>
            <a:r>
              <a:rPr lang="en-US" sz="1200" b="1" dirty="0">
                <a:latin typeface="Arial" charset="0"/>
              </a:rPr>
              <a:t>Long-Run Average and Marginal Cost</a:t>
            </a:r>
          </a:p>
        </p:txBody>
      </p:sp>
      <p:sp>
        <p:nvSpPr>
          <p:cNvPr id="13" name="Rectangle 4"/>
          <p:cNvSpPr>
            <a:spLocks noChangeArrowheads="1"/>
          </p:cNvSpPr>
          <p:nvPr/>
        </p:nvSpPr>
        <p:spPr bwMode="auto">
          <a:xfrm>
            <a:off x="666750" y="2590800"/>
            <a:ext cx="25336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400">
                <a:latin typeface="Arial" charset="0"/>
              </a:rPr>
              <a:t>When a firm is producing at an output at which the long-run average cost LAC is falling, the long-run marginal cost LMC is less than LAC.</a:t>
            </a:r>
          </a:p>
          <a:p>
            <a:pPr>
              <a:spcBef>
                <a:spcPct val="20000"/>
              </a:spcBef>
            </a:pPr>
            <a:r>
              <a:rPr lang="en-US" sz="1400">
                <a:latin typeface="Arial" charset="0"/>
              </a:rPr>
              <a:t>Conversely, when LAC is increasing, LMC is greater than LAC. </a:t>
            </a:r>
          </a:p>
          <a:p>
            <a:pPr>
              <a:spcBef>
                <a:spcPct val="20000"/>
              </a:spcBef>
            </a:pPr>
            <a:r>
              <a:rPr lang="en-US" sz="1400">
                <a:latin typeface="Arial" charset="0"/>
              </a:rPr>
              <a:t>The two curves intersect at </a:t>
            </a:r>
            <a:r>
              <a:rPr lang="en-US" sz="1400" i="1">
                <a:latin typeface="Arial" charset="0"/>
              </a:rPr>
              <a:t>A</a:t>
            </a:r>
            <a:r>
              <a:rPr lang="en-US" sz="1400">
                <a:latin typeface="Arial" charset="0"/>
              </a:rPr>
              <a:t>, where the LAC curve achieves its minimum.</a:t>
            </a:r>
          </a:p>
        </p:txBody>
      </p:sp>
      <p:pic>
        <p:nvPicPr>
          <p:cNvPr id="30729" name="Picture 2" descr="C:\Documents and Settings\Kyle M. Thiel\Desktop\pindyckDone\ch07\fig7.08\fig7.08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475" y="1828800"/>
            <a:ext cx="59531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3" descr="C:\Documents and Settings\Kyle M. Thiel\Desktop\pindyckDone\ch07\fig7.08\fig7.08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75" y="1828800"/>
            <a:ext cx="59531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1" name="Picture 4" descr="C:\Documents and Settings\Kyle M. Thiel\Desktop\pindyckDone\ch07\fig7.08\fig7.08_0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475" y="1828800"/>
            <a:ext cx="59531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2" name="Picture 5" descr="C:\Documents and Settings\Kyle M. Thiel\Desktop\pindyckDone\ch07\fig7.08\fig7.08_0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475" y="1828800"/>
            <a:ext cx="59531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944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88" name="Picture 66" descr="fig7.09_0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4"/>
          <p:cNvSpPr>
            <a:spLocks noGrp="1" noChangeArrowheads="1"/>
          </p:cNvSpPr>
          <p:nvPr>
            <p:ph type="title"/>
          </p:nvPr>
        </p:nvSpPr>
        <p:spPr>
          <a:xfrm>
            <a:off x="1371600" y="381000"/>
            <a:ext cx="7315200" cy="487363"/>
          </a:xfrm>
        </p:spPr>
        <p:txBody>
          <a:bodyPr/>
          <a:lstStyle/>
          <a:p>
            <a:pPr eaLnBrk="1" hangingPunct="1"/>
            <a:r>
              <a:rPr lang="en-US" sz="2000" b="0"/>
              <a:t>LONG-RUN VERSUS SHORT-RUN COST CURVES</a:t>
            </a:r>
          </a:p>
        </p:txBody>
      </p:sp>
      <p:sp>
        <p:nvSpPr>
          <p:cNvPr id="7" name="Rectangle 52"/>
          <p:cNvSpPr>
            <a:spLocks noGrp="1" noChangeArrowheads="1"/>
          </p:cNvSpPr>
          <p:nvPr>
            <p:ph type="body" idx="1"/>
          </p:nvPr>
        </p:nvSpPr>
        <p:spPr>
          <a:xfrm>
            <a:off x="457200" y="990600"/>
            <a:ext cx="6858000" cy="511175"/>
          </a:xfrm>
        </p:spPr>
        <p:txBody>
          <a:bodyPr/>
          <a:lstStyle/>
          <a:p>
            <a:pPr eaLnBrk="1" hangingPunct="1">
              <a:buFontTx/>
              <a:buNone/>
            </a:pPr>
            <a:r>
              <a:rPr lang="en-US" sz="2000"/>
              <a:t>The Relationship Between Short-Run and Long-Run Cost</a:t>
            </a:r>
          </a:p>
        </p:txBody>
      </p:sp>
      <p:sp>
        <p:nvSpPr>
          <p:cNvPr id="10" name="Rectangle 5"/>
          <p:cNvSpPr>
            <a:spLocks noChangeArrowheads="1"/>
          </p:cNvSpPr>
          <p:nvPr/>
        </p:nvSpPr>
        <p:spPr bwMode="auto">
          <a:xfrm>
            <a:off x="685800" y="1990725"/>
            <a:ext cx="2362200" cy="600075"/>
          </a:xfrm>
          <a:prstGeom prst="rect">
            <a:avLst/>
          </a:prstGeom>
          <a:solidFill>
            <a:srgbClr val="B27CB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p>
            <a:pPr>
              <a:spcBef>
                <a:spcPct val="20000"/>
              </a:spcBef>
            </a:pPr>
            <a:r>
              <a:rPr lang="en-US" sz="1200" b="1">
                <a:latin typeface="Arial" charset="0"/>
              </a:rPr>
              <a:t>Long-Run Cost with Economies and Diseconomies of Scale</a:t>
            </a:r>
          </a:p>
        </p:txBody>
      </p:sp>
      <p:sp>
        <p:nvSpPr>
          <p:cNvPr id="11" name="Rectangle 4"/>
          <p:cNvSpPr>
            <a:spLocks noChangeArrowheads="1"/>
          </p:cNvSpPr>
          <p:nvPr/>
        </p:nvSpPr>
        <p:spPr bwMode="auto">
          <a:xfrm>
            <a:off x="666750" y="2667000"/>
            <a:ext cx="24574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1400">
                <a:latin typeface="Arial" charset="0"/>
              </a:rPr>
              <a:t>The long-run average cost curve LAC is the envelope of the short-run average cost curves SAC</a:t>
            </a:r>
            <a:r>
              <a:rPr lang="en-US" sz="1400" baseline="-25000">
                <a:latin typeface="Arial" charset="0"/>
              </a:rPr>
              <a:t>1</a:t>
            </a:r>
            <a:r>
              <a:rPr lang="en-US" sz="1400">
                <a:latin typeface="Arial" charset="0"/>
              </a:rPr>
              <a:t>, SAC</a:t>
            </a:r>
            <a:r>
              <a:rPr lang="en-US" sz="1400" baseline="-25000">
                <a:latin typeface="Arial" charset="0"/>
              </a:rPr>
              <a:t>2</a:t>
            </a:r>
            <a:r>
              <a:rPr lang="en-US" sz="1400">
                <a:latin typeface="Arial" charset="0"/>
              </a:rPr>
              <a:t>, and SAC</a:t>
            </a:r>
            <a:r>
              <a:rPr lang="en-US" sz="1400" baseline="-25000">
                <a:latin typeface="Arial" charset="0"/>
              </a:rPr>
              <a:t>3</a:t>
            </a:r>
            <a:r>
              <a:rPr lang="en-US" sz="1400">
                <a:latin typeface="Arial" charset="0"/>
              </a:rPr>
              <a:t>. </a:t>
            </a:r>
          </a:p>
          <a:p>
            <a:pPr>
              <a:spcBef>
                <a:spcPct val="20000"/>
              </a:spcBef>
            </a:pPr>
            <a:r>
              <a:rPr lang="en-US" sz="1400">
                <a:latin typeface="Arial" charset="0"/>
              </a:rPr>
              <a:t>With economies and diseconomies of scale, the minimum points of the short-run average cost curves do not lie on the long-run average cost curve.</a:t>
            </a:r>
          </a:p>
        </p:txBody>
      </p:sp>
      <p:pic>
        <p:nvPicPr>
          <p:cNvPr id="36873" name="Picture 17" descr="C:\Documents and Settings\Kyle M. Thiel\Desktop\pindyckDone\ch07\fig7.09\fig7.09_0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8" descr="C:\Documents and Settings\Kyle M. Thiel\Desktop\pindyckDone\ch07\fig7.09\fig7.09_06.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5" name="Picture 19" descr="C:\Documents and Settings\Kyle M. Thiel\Desktop\pindyckDone\ch07\fig7.09\fig7.09_07.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20" descr="C:\Documents and Settings\Kyle M. Thiel\Desktop\pindyckDone\ch07\fig7.09\fig7.09_08.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7" name="Picture 21" descr="C:\Documents and Settings\Kyle M. Thiel\Desktop\pindyckDone\ch07\fig7.09\fig7.09_02.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8" name="Picture 22" descr="C:\Documents and Settings\Kyle M. Thiel\Desktop\pindyckDone\ch07\fig7.09\fig7.09_03.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24" descr="C:\Documents and Settings\Kyle M. Thiel\Desktop\pindyckDone\ch07\fig7.09\fig7.09_14.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0" name="Picture 23" descr="C:\Documents and Settings\Kyle M. Thiel\Desktop\pindyckDone\ch07\fig7.09\fig7.09_15.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1" name="Picture 25" descr="C:\Documents and Settings\Kyle M. Thiel\Desktop\pindyckDone\ch07\fig7.09\fig7.09_13.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2" name="Picture 26" descr="C:\Documents and Settings\Kyle M. Thiel\Desktop\pindyckDone\ch07\fig7.09\fig7.09_04.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3" name="Picture 27" descr="C:\Documents and Settings\Kyle M. Thiel\Desktop\pindyckDone\ch07\fig7.09\fig7.09_09.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4" name="Picture 28" descr="C:\Documents and Settings\Kyle M. Thiel\Desktop\pindyckDone\ch07\fig7.09\fig7.09_09a.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5" name="Picture 29" descr="C:\Documents and Settings\Kyle M. Thiel\Desktop\pindyckDone\ch07\fig7.09\fig7.09_10.g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30" descr="C:\Documents and Settings\Kyle M. Thiel\Desktop\pindyckDone\ch07\fig7.09\fig7.09_11.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7" name="Picture 31" descr="C:\Documents and Settings\Kyle M. Thiel\Desktop\pindyckDone\ch07\fig7.09\fig7.09_12.gi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14700" y="2209800"/>
            <a:ext cx="5600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1509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7D48-2FD6-4643-9D6F-3B8E3228EAF2}"/>
              </a:ext>
            </a:extLst>
          </p:cNvPr>
          <p:cNvSpPr>
            <a:spLocks noGrp="1"/>
          </p:cNvSpPr>
          <p:nvPr>
            <p:ph type="title"/>
          </p:nvPr>
        </p:nvSpPr>
        <p:spPr>
          <a:xfrm>
            <a:off x="1447800" y="1066800"/>
            <a:ext cx="4648200" cy="487363"/>
          </a:xfrm>
        </p:spPr>
        <p:txBody>
          <a:bodyPr>
            <a:normAutofit fontScale="90000"/>
          </a:bodyPr>
          <a:lstStyle/>
          <a:p>
            <a:r>
              <a:rPr lang="en-IN" b="1" dirty="0"/>
              <a:t>Remark</a:t>
            </a:r>
          </a:p>
        </p:txBody>
      </p:sp>
      <p:sp>
        <p:nvSpPr>
          <p:cNvPr id="3" name="Text Placeholder 2">
            <a:extLst>
              <a:ext uri="{FF2B5EF4-FFF2-40B4-BE49-F238E27FC236}">
                <a16:creationId xmlns:a16="http://schemas.microsoft.com/office/drawing/2014/main" id="{BA32B8AD-C36B-4AA6-8171-567CFC6577B6}"/>
              </a:ext>
            </a:extLst>
          </p:cNvPr>
          <p:cNvSpPr>
            <a:spLocks noGrp="1"/>
          </p:cNvSpPr>
          <p:nvPr>
            <p:ph type="body" sz="half" idx="1"/>
          </p:nvPr>
        </p:nvSpPr>
        <p:spPr>
          <a:xfrm>
            <a:off x="914400" y="4011791"/>
            <a:ext cx="4038600" cy="511175"/>
          </a:xfrm>
        </p:spPr>
        <p:txBody>
          <a:bodyPr>
            <a:normAutofit/>
          </a:bodyPr>
          <a:lstStyle/>
          <a:p>
            <a:r>
              <a:rPr lang="en-IN" sz="2000" dirty="0">
                <a:latin typeface="Times New Roman" panose="02020603050405020304" pitchFamily="18" charset="0"/>
                <a:ea typeface="Calibri" panose="020F0502020204030204" pitchFamily="34" charset="0"/>
                <a:cs typeface="Times New Roman" panose="02020603050405020304" pitchFamily="18" charset="0"/>
              </a:rPr>
              <a:t>Samuelson</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solved it.</a:t>
            </a:r>
          </a:p>
        </p:txBody>
      </p:sp>
      <p:sp>
        <p:nvSpPr>
          <p:cNvPr id="4" name="Content Placeholder 3">
            <a:extLst>
              <a:ext uri="{FF2B5EF4-FFF2-40B4-BE49-F238E27FC236}">
                <a16:creationId xmlns:a16="http://schemas.microsoft.com/office/drawing/2014/main" id="{DA34DB00-186D-431F-A6E7-112F6C5D1251}"/>
              </a:ext>
            </a:extLst>
          </p:cNvPr>
          <p:cNvSpPr>
            <a:spLocks noGrp="1"/>
          </p:cNvSpPr>
          <p:nvPr>
            <p:ph sz="half" idx="2"/>
          </p:nvPr>
        </p:nvSpPr>
        <p:spPr>
          <a:xfrm>
            <a:off x="931333" y="4522966"/>
            <a:ext cx="7696200" cy="1143000"/>
          </a:xfrm>
        </p:spPr>
        <p:txBody>
          <a:bodyPr>
            <a:normAutofit fontScale="92500" lnSpcReduction="10000"/>
          </a:bodyPr>
          <a:lstStyle/>
          <a:p>
            <a:pPr algn="just"/>
            <a:r>
              <a:rPr lang="en-IN" sz="2000" dirty="0">
                <a:latin typeface="Times New Roman" panose="02020603050405020304" pitchFamily="18" charset="0"/>
                <a:cs typeface="Times New Roman" panose="02020603050405020304" pitchFamily="18" charset="0"/>
              </a:rPr>
              <a:t>LAC is lower envelope to SAC but not at the minimum point of SAC, apart from the minimum point of LAC. Only in one special case when the production function is CRS throughout, LAC passes through the minimum point of all SACs.</a:t>
            </a:r>
          </a:p>
        </p:txBody>
      </p:sp>
      <p:sp>
        <p:nvSpPr>
          <p:cNvPr id="6" name="TextBox 5">
            <a:extLst>
              <a:ext uri="{FF2B5EF4-FFF2-40B4-BE49-F238E27FC236}">
                <a16:creationId xmlns:a16="http://schemas.microsoft.com/office/drawing/2014/main" id="{4E165BFB-A4C7-4A8F-892B-7358385D60E5}"/>
              </a:ext>
            </a:extLst>
          </p:cNvPr>
          <p:cNvSpPr txBox="1"/>
          <p:nvPr/>
        </p:nvSpPr>
        <p:spPr>
          <a:xfrm>
            <a:off x="914400" y="2438400"/>
            <a:ext cx="7162800" cy="1477328"/>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Jacob Viner during 1930s </a:t>
            </a:r>
            <a:r>
              <a:rPr lang="en-IN" sz="1800" dirty="0" err="1">
                <a:latin typeface="Times New Roman" panose="02020603050405020304" pitchFamily="18" charset="0"/>
                <a:cs typeface="Times New Roman" panose="02020603050405020304" pitchFamily="18" charset="0"/>
              </a:rPr>
              <a:t>analyzed</a:t>
            </a:r>
            <a:r>
              <a:rPr lang="en-IN" sz="1800" dirty="0">
                <a:latin typeface="Times New Roman" panose="02020603050405020304" pitchFamily="18" charset="0"/>
                <a:cs typeface="Times New Roman" panose="02020603050405020304" pitchFamily="18" charset="0"/>
              </a:rPr>
              <a:t> the relationship between SR and LR costs. He </a:t>
            </a:r>
            <a:r>
              <a:rPr lang="en-IN" dirty="0">
                <a:latin typeface="Times New Roman" panose="02020603050405020304" pitchFamily="18" charset="0"/>
                <a:ea typeface="Calibri" panose="020F0502020204030204" pitchFamily="34" charset="0"/>
                <a:cs typeface="Times New Roman" panose="02020603050405020304" pitchFamily="18" charset="0"/>
              </a:rPr>
              <a:t>concluded that LAC is the lower envelope of all SACs. He, however, was confused.</a:t>
            </a:r>
            <a:r>
              <a:rPr lang="en-IN" sz="1800" dirty="0">
                <a:latin typeface="Times New Roman" panose="02020603050405020304" pitchFamily="18" charset="0"/>
                <a:cs typeface="Times New Roman" panose="02020603050405020304" pitchFamily="18" charset="0"/>
              </a:rPr>
              <a:t> In the falling part of LAC, slope is negative. In the rising part of LAC, slope is </a:t>
            </a:r>
            <a:r>
              <a:rPr lang="en-IN" dirty="0">
                <a:latin typeface="Times New Roman" panose="02020603050405020304" pitchFamily="18" charset="0"/>
                <a:cs typeface="Times New Roman" panose="02020603050405020304" pitchFamily="18" charset="0"/>
              </a:rPr>
              <a:t>posi</a:t>
            </a:r>
            <a:r>
              <a:rPr lang="en-IN" sz="1800" dirty="0">
                <a:latin typeface="Times New Roman" panose="02020603050405020304" pitchFamily="18" charset="0"/>
                <a:cs typeface="Times New Roman" panose="02020603050405020304" pitchFamily="18" charset="0"/>
              </a:rPr>
              <a:t>tive. At the minimum points, slope of SAC is zero. </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6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408846"/>
            <a:ext cx="3733800" cy="609600"/>
          </a:xfrm>
        </p:spPr>
        <p:txBody>
          <a:bodyPr>
            <a:normAutofit fontScale="90000"/>
          </a:bodyPr>
          <a:lstStyle/>
          <a:p>
            <a:r>
              <a:rPr lang="en-IN" dirty="0">
                <a:solidFill>
                  <a:srgbClr val="FF0000"/>
                </a:solidFill>
                <a:latin typeface="Calibri" panose="020F0502020204030204" pitchFamily="34" charset="0"/>
                <a:ea typeface="Calibri" panose="020F0502020204030204" pitchFamily="34" charset="0"/>
                <a:cs typeface="Times New Roman" panose="02020603050405020304" pitchFamily="18" charset="0"/>
              </a:rPr>
              <a:t>Sunk cost</a:t>
            </a:r>
            <a:endParaRPr lang="en-IN" dirty="0">
              <a:solidFill>
                <a:srgbClr val="FF0000"/>
              </a:solidFill>
            </a:endParaRPr>
          </a:p>
        </p:txBody>
      </p:sp>
      <p:sp>
        <p:nvSpPr>
          <p:cNvPr id="3" name="Text Placeholder 2"/>
          <p:cNvSpPr>
            <a:spLocks noGrp="1"/>
          </p:cNvSpPr>
          <p:nvPr>
            <p:ph type="body" sz="half" idx="1"/>
          </p:nvPr>
        </p:nvSpPr>
        <p:spPr>
          <a:xfrm>
            <a:off x="914400" y="1866360"/>
            <a:ext cx="4038600" cy="511175"/>
          </a:xfrm>
        </p:spPr>
        <p:txBody>
          <a:bodyPr>
            <a:normAutofit/>
          </a:bodyPr>
          <a:lstStyle/>
          <a:p>
            <a:r>
              <a:rPr lang="en-IN" sz="1800" b="1" dirty="0">
                <a:latin typeface="Calibri" panose="020F0502020204030204" pitchFamily="34" charset="0"/>
                <a:ea typeface="Calibri" panose="020F0502020204030204" pitchFamily="34" charset="0"/>
                <a:cs typeface="Times New Roman" panose="02020603050405020304" pitchFamily="18" charset="0"/>
              </a:rPr>
              <a:t>Main features:</a:t>
            </a:r>
          </a:p>
          <a:p>
            <a:endParaRPr lang="en-IN" sz="4000" b="1" dirty="0"/>
          </a:p>
        </p:txBody>
      </p:sp>
      <p:sp>
        <p:nvSpPr>
          <p:cNvPr id="5" name="Rectangle 4"/>
          <p:cNvSpPr/>
          <p:nvPr/>
        </p:nvSpPr>
        <p:spPr>
          <a:xfrm>
            <a:off x="1143000" y="2416510"/>
            <a:ext cx="7010400" cy="1685077"/>
          </a:xfrm>
          <a:prstGeom prst="rect">
            <a:avLst/>
          </a:prstGeom>
        </p:spPr>
        <p:txBody>
          <a:bodyPr wrap="square">
            <a:spAutoFit/>
          </a:bodyPr>
          <a:lstStyle/>
          <a:p>
            <a:pPr marL="342900" lvl="0" indent="-342900">
              <a:lnSpc>
                <a:spcPct val="115000"/>
              </a:lnSpc>
              <a:spcAft>
                <a:spcPts val="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Irrecoverable after stopping production;</a:t>
            </a:r>
            <a:r>
              <a:rPr lang="en-US" dirty="0">
                <a:latin typeface="Arial" panose="020B0604020202020204" pitchFamily="34" charset="0"/>
                <a:cs typeface="Arial" panose="020B0604020202020204" pitchFamily="34" charset="0"/>
              </a:rPr>
              <a:t> it should not influence the firm’s decisions.</a:t>
            </a:r>
            <a:endParaRPr lang="en-IN"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15000"/>
              </a:lnSpc>
              <a:spcAft>
                <a:spcPts val="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It has zero opportunity cost</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has no alternative use</a:t>
            </a:r>
            <a:r>
              <a:rPr lang="en-IN" dirty="0">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15000"/>
              </a:lnSpc>
              <a:spcAft>
                <a:spcPts val="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Independent of level of output;</a:t>
            </a:r>
          </a:p>
          <a:p>
            <a:pPr marL="342900" lvl="0" indent="-342900">
              <a:lnSpc>
                <a:spcPct val="115000"/>
              </a:lnSpc>
              <a:spcAft>
                <a:spcPts val="100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Contractual payments are sunk during the period contract</a:t>
            </a:r>
          </a:p>
        </p:txBody>
      </p:sp>
      <p:sp>
        <p:nvSpPr>
          <p:cNvPr id="6" name="Text Box 53"/>
          <p:cNvSpPr txBox="1">
            <a:spLocks noChangeArrowheads="1"/>
          </p:cNvSpPr>
          <p:nvPr/>
        </p:nvSpPr>
        <p:spPr bwMode="auto">
          <a:xfrm>
            <a:off x="703848" y="1152809"/>
            <a:ext cx="8059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b="1" dirty="0">
                <a:solidFill>
                  <a:srgbClr val="382344"/>
                </a:solidFill>
                <a:latin typeface="Arial" charset="0"/>
              </a:rPr>
              <a:t>Sunk cost    </a:t>
            </a:r>
            <a:r>
              <a:rPr lang="en-US" dirty="0">
                <a:solidFill>
                  <a:srgbClr val="382344"/>
                </a:solidFill>
                <a:latin typeface="Arial" charset="0"/>
              </a:rPr>
              <a:t>Expenditure that has been made and cannot be recovered.</a:t>
            </a:r>
            <a:endParaRPr lang="en-US" dirty="0">
              <a:latin typeface="Arial" charset="0"/>
            </a:endParaRPr>
          </a:p>
        </p:txBody>
      </p:sp>
      <p:sp>
        <p:nvSpPr>
          <p:cNvPr id="7" name="Rectangle 6"/>
          <p:cNvSpPr/>
          <p:nvPr/>
        </p:nvSpPr>
        <p:spPr>
          <a:xfrm>
            <a:off x="926432" y="4419600"/>
            <a:ext cx="7391400" cy="1754326"/>
          </a:xfrm>
          <a:prstGeom prst="rect">
            <a:avLst/>
          </a:prstGeom>
        </p:spPr>
        <p:txBody>
          <a:bodyPr wrap="square">
            <a:spAutoFit/>
          </a:bodyPr>
          <a:lstStyle/>
          <a:p>
            <a:pPr algn="just"/>
            <a:r>
              <a:rPr lang="en-US" dirty="0">
                <a:latin typeface="Arial" charset="0"/>
                <a:cs typeface="Arial" charset="0"/>
              </a:rPr>
              <a:t>Example: Consider the purchase of specialized equipment for a plant.  Suppose the equipment can be used to do only what it was originally designed for and cannot be converted for alternative use. The expenditure on this equipment is a sunk cost. Thus it should not be included as part of the firm’s economic costs.</a:t>
            </a:r>
          </a:p>
          <a:p>
            <a:endParaRPr lang="en-IN" dirty="0"/>
          </a:p>
        </p:txBody>
      </p:sp>
    </p:spTree>
    <p:extLst>
      <p:ext uri="{BB962C8B-B14F-4D97-AF65-F5344CB8AC3E}">
        <p14:creationId xmlns:p14="http://schemas.microsoft.com/office/powerpoint/2010/main" val="1551446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7711375" y="3772983"/>
            <a:ext cx="97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buNone/>
              <a:defRPr>
                <a:latin typeface="+mj-lt"/>
              </a:defRPr>
            </a:lvl1pPr>
          </a:lstStyle>
          <a:p>
            <a:r>
              <a:rPr lang="en-US" b="1" dirty="0"/>
              <a:t>(26)</a:t>
            </a:r>
          </a:p>
        </p:txBody>
      </p:sp>
      <p:sp>
        <p:nvSpPr>
          <p:cNvPr id="7" name="Rectangle 6"/>
          <p:cNvSpPr/>
          <p:nvPr/>
        </p:nvSpPr>
        <p:spPr>
          <a:xfrm>
            <a:off x="428622" y="2111159"/>
            <a:ext cx="8231021" cy="1200329"/>
          </a:xfrm>
          <a:prstGeom prst="rect">
            <a:avLst/>
          </a:prstGeom>
        </p:spPr>
        <p:txBody>
          <a:bodyPr wrap="square">
            <a:spAutoFit/>
          </a:bodyPr>
          <a:lstStyle/>
          <a:p>
            <a:pPr>
              <a:buNone/>
            </a:pPr>
            <a:r>
              <a:rPr lang="en-US" dirty="0">
                <a:latin typeface="+mn-lt"/>
              </a:rPr>
              <a:t>The total cost of producing </a:t>
            </a:r>
            <a:r>
              <a:rPr lang="en-US" i="1" dirty="0">
                <a:latin typeface="+mn-lt"/>
              </a:rPr>
              <a:t>any output q </a:t>
            </a:r>
            <a:r>
              <a:rPr lang="en-US" dirty="0">
                <a:latin typeface="+mn-lt"/>
              </a:rPr>
              <a:t>can be obtained by substituting equations (</a:t>
            </a:r>
            <a:r>
              <a:rPr lang="en-US" b="1" i="1" dirty="0">
                <a:latin typeface="+mn-lt"/>
              </a:rPr>
              <a:t>24…of the preceding PPT on theory of firm</a:t>
            </a:r>
            <a:r>
              <a:rPr lang="en-US" dirty="0">
                <a:latin typeface="+mn-lt"/>
              </a:rPr>
              <a:t>) for </a:t>
            </a:r>
            <a:r>
              <a:rPr lang="en-US" i="1" dirty="0">
                <a:latin typeface="+mn-lt"/>
              </a:rPr>
              <a:t>K </a:t>
            </a:r>
            <a:r>
              <a:rPr lang="en-US" dirty="0">
                <a:latin typeface="+mn-lt"/>
              </a:rPr>
              <a:t>and (25) for </a:t>
            </a:r>
            <a:r>
              <a:rPr lang="en-US" i="1" dirty="0">
                <a:latin typeface="+mn-lt"/>
              </a:rPr>
              <a:t>L </a:t>
            </a:r>
            <a:r>
              <a:rPr lang="en-US" dirty="0">
                <a:latin typeface="+mn-lt"/>
              </a:rPr>
              <a:t>into the equation </a:t>
            </a:r>
            <a:r>
              <a:rPr lang="en-US" i="1" dirty="0">
                <a:latin typeface="+mn-lt"/>
              </a:rPr>
              <a:t>C </a:t>
            </a:r>
            <a:r>
              <a:rPr lang="en-US" dirty="0">
                <a:latin typeface="+mn-lt"/>
              </a:rPr>
              <a:t>= </a:t>
            </a:r>
            <a:r>
              <a:rPr lang="en-US" i="1" dirty="0" err="1">
                <a:latin typeface="+mn-lt"/>
              </a:rPr>
              <a:t>wL</a:t>
            </a:r>
            <a:r>
              <a:rPr lang="en-US" i="1" dirty="0">
                <a:latin typeface="+mn-lt"/>
              </a:rPr>
              <a:t> </a:t>
            </a:r>
            <a:r>
              <a:rPr lang="en-US" dirty="0">
                <a:latin typeface="+mn-lt"/>
              </a:rPr>
              <a:t>+ </a:t>
            </a:r>
            <a:r>
              <a:rPr lang="en-US" i="1" dirty="0" err="1">
                <a:latin typeface="+mn-lt"/>
              </a:rPr>
              <a:t>rK</a:t>
            </a:r>
            <a:r>
              <a:rPr lang="en-US" i="1" dirty="0">
                <a:latin typeface="+mn-lt"/>
              </a:rPr>
              <a:t>. </a:t>
            </a:r>
            <a:br>
              <a:rPr lang="en-US" i="1" dirty="0">
                <a:latin typeface="+mn-lt"/>
              </a:rPr>
            </a:br>
            <a:r>
              <a:rPr lang="en-US" dirty="0">
                <a:latin typeface="+mn-lt"/>
              </a:rPr>
              <a:t>After some algebraic manipulation we find that</a:t>
            </a:r>
          </a:p>
        </p:txBody>
      </p:sp>
      <mc:AlternateContent xmlns:mc="http://schemas.openxmlformats.org/markup-compatibility/2006" xmlns:a14="http://schemas.microsoft.com/office/drawing/2010/main">
        <mc:Choice Requires="a14">
          <p:sp>
            <p:nvSpPr>
              <p:cNvPr id="8" name="TextBox 7"/>
              <p:cNvSpPr txBox="1"/>
              <p:nvPr/>
            </p:nvSpPr>
            <p:spPr>
              <a:xfrm>
                <a:off x="976014" y="3508043"/>
                <a:ext cx="6216061" cy="835357"/>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C</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𝑤</m:t>
                          </m:r>
                        </m:e>
                        <m:sup>
                          <m:f>
                            <m:fPr>
                              <m:type m:val="lin"/>
                              <m:ctrlPr>
                                <a:rPr lang="en-US" b="0" i="1" smtClean="0">
                                  <a:latin typeface="Cambria Math" panose="02040503050406030204" pitchFamily="18" charset="0"/>
                                </a:rPr>
                              </m:ctrlPr>
                            </m:fPr>
                            <m:num>
                              <m:r>
                                <a:rPr lang="en-US" b="0" i="1" smtClean="0">
                                  <a:latin typeface="Cambria Math"/>
                                  <a:ea typeface="Cambria Math"/>
                                </a:rPr>
                                <m:t>𝛽</m:t>
                              </m:r>
                            </m:num>
                            <m:den>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r>
                                <a:rPr lang="en-US" b="0" i="1" smtClean="0">
                                  <a:latin typeface="Cambria Math"/>
                                  <a:ea typeface="Cambria Math"/>
                                </a:rPr>
                                <m:t>)</m:t>
                              </m:r>
                            </m:den>
                          </m:f>
                        </m:sup>
                      </m:sSup>
                      <m:sSup>
                        <m:sSupPr>
                          <m:ctrlPr>
                            <a:rPr lang="en-US" b="0" i="1" smtClean="0">
                              <a:latin typeface="Cambria Math" panose="02040503050406030204" pitchFamily="18" charset="0"/>
                            </a:rPr>
                          </m:ctrlPr>
                        </m:sSupPr>
                        <m:e>
                          <m:r>
                            <a:rPr lang="en-US" b="0" i="1" smtClean="0">
                              <a:latin typeface="Cambria Math"/>
                            </a:rPr>
                            <m:t>𝑟</m:t>
                          </m:r>
                        </m:e>
                        <m:sup>
                          <m:f>
                            <m:fPr>
                              <m:type m:val="lin"/>
                              <m:ctrlPr>
                                <a:rPr lang="en-US" b="0" i="1" smtClean="0">
                                  <a:latin typeface="Cambria Math" panose="02040503050406030204" pitchFamily="18" charset="0"/>
                                </a:rPr>
                              </m:ctrlPr>
                            </m:fPr>
                            <m:num>
                              <m:r>
                                <a:rPr lang="en-US" b="0" i="1" smtClean="0">
                                  <a:latin typeface="Cambria Math"/>
                                  <a:ea typeface="Cambria Math"/>
                                </a:rPr>
                                <m:t>𝛼</m:t>
                              </m:r>
                            </m:num>
                            <m:den>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r>
                                <a:rPr lang="en-US" b="0" i="1" smtClean="0">
                                  <a:latin typeface="Cambria Math"/>
                                  <a:ea typeface="Cambria Math"/>
                                </a:rPr>
                                <m:t>)</m:t>
                              </m:r>
                            </m:den>
                          </m:f>
                        </m:sup>
                      </m:sSup>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ea typeface="Cambria Math"/>
                                        </a:rPr>
                                        <m:t>𝛼</m:t>
                                      </m:r>
                                    </m:num>
                                    <m:den>
                                      <m:r>
                                        <a:rPr lang="en-US" b="0" i="1" smtClean="0">
                                          <a:latin typeface="Cambria Math"/>
                                          <a:ea typeface="Cambria Math"/>
                                        </a:rPr>
                                        <m:t>𝛽</m:t>
                                      </m:r>
                                    </m:den>
                                  </m:f>
                                </m:e>
                              </m:d>
                            </m:e>
                            <m:sup>
                              <m:f>
                                <m:fPr>
                                  <m:type m:val="lin"/>
                                  <m:ctrlPr>
                                    <a:rPr lang="en-US" b="0" i="1" smtClean="0">
                                      <a:latin typeface="Cambria Math" panose="02040503050406030204" pitchFamily="18" charset="0"/>
                                    </a:rPr>
                                  </m:ctrlPr>
                                </m:fPr>
                                <m:num>
                                  <m:r>
                                    <a:rPr lang="en-US" b="0" i="1" smtClean="0">
                                      <a:latin typeface="Cambria Math"/>
                                      <a:ea typeface="Cambria Math"/>
                                    </a:rPr>
                                    <m:t>𝛽</m:t>
                                  </m:r>
                                </m:num>
                                <m:den>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r>
                                    <a:rPr lang="en-US" b="0" i="1" smtClean="0">
                                      <a:latin typeface="Cambria Math"/>
                                      <a:ea typeface="Cambria Math"/>
                                    </a:rPr>
                                    <m:t>)</m:t>
                                  </m:r>
                                </m:den>
                              </m:f>
                            </m:sup>
                          </m:sSup>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ea typeface="Cambria Math"/>
                                        </a:rPr>
                                        <m:t>𝛼</m:t>
                                      </m:r>
                                    </m:num>
                                    <m:den>
                                      <m:r>
                                        <a:rPr lang="en-US" b="0" i="1" smtClean="0">
                                          <a:latin typeface="Cambria Math"/>
                                          <a:ea typeface="Cambria Math"/>
                                        </a:rPr>
                                        <m:t>𝛽</m:t>
                                      </m:r>
                                    </m:den>
                                  </m:f>
                                </m:e>
                              </m:d>
                            </m:e>
                            <m:sup>
                              <m:f>
                                <m:fPr>
                                  <m:type m:val="lin"/>
                                  <m:ctrlPr>
                                    <a:rPr lang="en-US" b="0" i="1" smtClean="0">
                                      <a:latin typeface="Cambria Math" panose="02040503050406030204" pitchFamily="18" charset="0"/>
                                    </a:rPr>
                                  </m:ctrlPr>
                                </m:fPr>
                                <m:num>
                                  <m:r>
                                    <a:rPr lang="en-US" b="0" i="1" smtClean="0">
                                      <a:latin typeface="Cambria Math"/>
                                    </a:rPr>
                                    <m:t>−</m:t>
                                  </m:r>
                                  <m:r>
                                    <a:rPr lang="en-US" b="0" i="1" smtClean="0">
                                      <a:latin typeface="Cambria Math"/>
                                      <a:ea typeface="Cambria Math"/>
                                    </a:rPr>
                                    <m:t>𝛼</m:t>
                                  </m:r>
                                </m:num>
                                <m:den>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r>
                                    <a:rPr lang="en-US" b="0" i="1" smtClean="0">
                                      <a:latin typeface="Cambria Math"/>
                                      <a:ea typeface="Cambria Math"/>
                                    </a:rPr>
                                    <m:t>)</m:t>
                                  </m:r>
                                </m:den>
                              </m:f>
                            </m:sup>
                          </m:sSup>
                        </m:e>
                      </m:d>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a:rPr>
                                <m:t>𝑞</m:t>
                              </m:r>
                            </m:num>
                            <m:den>
                              <m:r>
                                <a:rPr lang="en-US" b="0" i="1" smtClean="0">
                                  <a:latin typeface="Cambria Math"/>
                                </a:rPr>
                                <m:t>𝐴</m:t>
                              </m:r>
                            </m:den>
                          </m:f>
                        </m:e>
                        <m:sup>
                          <m:f>
                            <m:fPr>
                              <m:type m:val="lin"/>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m:t>
                              </m:r>
                              <m:r>
                                <a:rPr lang="en-US" b="0" i="1" smtClean="0">
                                  <a:latin typeface="Cambria Math"/>
                                  <a:ea typeface="Cambria Math"/>
                                </a:rPr>
                                <m:t>𝛼</m:t>
                              </m:r>
                              <m:r>
                                <a:rPr lang="en-US" b="0" i="1" smtClean="0">
                                  <a:latin typeface="Cambria Math"/>
                                  <a:ea typeface="Cambria Math"/>
                                </a:rPr>
                                <m:t>+</m:t>
                              </m:r>
                              <m:r>
                                <a:rPr lang="en-US" b="0" i="1" smtClean="0">
                                  <a:latin typeface="Cambria Math"/>
                                  <a:ea typeface="Cambria Math"/>
                                </a:rPr>
                                <m:t>𝛽</m:t>
                              </m:r>
                              <m:r>
                                <a:rPr lang="en-US" b="0" i="1" smtClean="0">
                                  <a:latin typeface="Cambria Math"/>
                                  <a:ea typeface="Cambria Math"/>
                                </a:rPr>
                                <m:t>)</m:t>
                              </m:r>
                            </m:den>
                          </m:f>
                        </m:sup>
                      </m:sSup>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976014" y="3508043"/>
                <a:ext cx="6216061" cy="835357"/>
              </a:xfrm>
              <a:prstGeom prst="rect">
                <a:avLst/>
              </a:prstGeom>
              <a:blipFill>
                <a:blip r:embed="rId3"/>
                <a:stretch>
                  <a:fillRect/>
                </a:stretch>
              </a:blipFill>
            </p:spPr>
            <p:txBody>
              <a:bodyPr/>
              <a:lstStyle/>
              <a:p>
                <a:r>
                  <a:rPr lang="en-IN">
                    <a:noFill/>
                  </a:rPr>
                  <a:t> </a:t>
                </a:r>
              </a:p>
            </p:txBody>
          </p:sp>
        </mc:Fallback>
      </mc:AlternateContent>
      <p:sp>
        <p:nvSpPr>
          <p:cNvPr id="9" name="Rectangle 8"/>
          <p:cNvSpPr/>
          <p:nvPr/>
        </p:nvSpPr>
        <p:spPr>
          <a:xfrm>
            <a:off x="459706" y="4634689"/>
            <a:ext cx="8240547" cy="923330"/>
          </a:xfrm>
          <a:prstGeom prst="rect">
            <a:avLst/>
          </a:prstGeom>
        </p:spPr>
        <p:txBody>
          <a:bodyPr wrap="square">
            <a:spAutoFit/>
          </a:bodyPr>
          <a:lstStyle/>
          <a:p>
            <a:pPr>
              <a:buNone/>
            </a:pPr>
            <a:r>
              <a:rPr lang="en-US" dirty="0">
                <a:latin typeface="+mn-lt"/>
              </a:rPr>
              <a:t>This </a:t>
            </a:r>
            <a:r>
              <a:rPr lang="en-US" i="1" dirty="0">
                <a:latin typeface="+mn-lt"/>
              </a:rPr>
              <a:t>cost function </a:t>
            </a:r>
            <a:r>
              <a:rPr lang="en-US" dirty="0">
                <a:latin typeface="+mn-lt"/>
              </a:rPr>
              <a:t>tells us (1) how the total cost of production increases as the</a:t>
            </a:r>
          </a:p>
          <a:p>
            <a:pPr>
              <a:buNone/>
            </a:pPr>
            <a:r>
              <a:rPr lang="en-US" dirty="0">
                <a:latin typeface="+mn-lt"/>
              </a:rPr>
              <a:t>level of output </a:t>
            </a:r>
            <a:r>
              <a:rPr lang="en-US" i="1" dirty="0">
                <a:latin typeface="+mn-lt"/>
              </a:rPr>
              <a:t>q </a:t>
            </a:r>
            <a:r>
              <a:rPr lang="en-US" dirty="0">
                <a:latin typeface="+mn-lt"/>
              </a:rPr>
              <a:t>increases, and (2) how cost changes as input prices change.</a:t>
            </a:r>
          </a:p>
          <a:p>
            <a:pPr>
              <a:buNone/>
            </a:pPr>
            <a:r>
              <a:rPr lang="en-US" dirty="0">
                <a:latin typeface="+mn-lt"/>
              </a:rPr>
              <a:t>For CRS </a:t>
            </a:r>
            <a:r>
              <a:rPr lang="en-US">
                <a:latin typeface="+mn-lt"/>
              </a:rPr>
              <a:t>equation (26) </a:t>
            </a:r>
            <a:r>
              <a:rPr lang="en-US" dirty="0">
                <a:latin typeface="+mn-lt"/>
              </a:rPr>
              <a:t>simplifies to</a:t>
            </a:r>
          </a:p>
        </p:txBody>
      </p:sp>
      <mc:AlternateContent xmlns:mc="http://schemas.openxmlformats.org/markup-compatibility/2006" xmlns:a14="http://schemas.microsoft.com/office/drawing/2010/main">
        <mc:Choice Requires="a14">
          <p:sp>
            <p:nvSpPr>
              <p:cNvPr id="10" name="TextBox 9"/>
              <p:cNvSpPr txBox="1"/>
              <p:nvPr/>
            </p:nvSpPr>
            <p:spPr>
              <a:xfrm>
                <a:off x="2552202" y="5943600"/>
                <a:ext cx="4031488" cy="382605"/>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C</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𝑤</m:t>
                          </m:r>
                        </m:e>
                        <m:sup>
                          <m:r>
                            <a:rPr lang="en-US" b="0" i="1" smtClean="0">
                              <a:latin typeface="Cambria Math"/>
                              <a:ea typeface="Cambria Math"/>
                            </a:rPr>
                            <m:t>𝛽</m:t>
                          </m:r>
                        </m:sup>
                      </m:sSup>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ea typeface="Cambria Math"/>
                            </a:rPr>
                            <m:t>𝛼</m:t>
                          </m:r>
                        </m:sup>
                      </m:sSup>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a:ea typeface="Cambria Math"/>
                                    </a:rPr>
                                    <m:t>𝛼</m:t>
                                  </m:r>
                                </m:num>
                                <m:den>
                                  <m:r>
                                    <a:rPr lang="en-US" b="0" i="1" smtClean="0">
                                      <a:latin typeface="Cambria Math"/>
                                      <a:ea typeface="Cambria Math"/>
                                    </a:rPr>
                                    <m:t>𝛽</m:t>
                                  </m:r>
                                </m:den>
                              </m:f>
                            </m:e>
                          </m:d>
                        </m:e>
                        <m:sup>
                          <m:r>
                            <a:rPr lang="en-US" b="0" i="1" smtClean="0">
                              <a:latin typeface="Cambria Math"/>
                              <a:ea typeface="Cambria Math"/>
                            </a:rPr>
                            <m:t>𝛽</m:t>
                          </m:r>
                        </m:sup>
                      </m:sSup>
                      <m:r>
                        <a:rPr lang="en-US" b="0" i="1" smtClean="0">
                          <a:latin typeface="Cambria Math"/>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a:ea typeface="Cambria Math"/>
                                    </a:rPr>
                                    <m:t>𝛼</m:t>
                                  </m:r>
                                </m:num>
                                <m:den>
                                  <m:r>
                                    <a:rPr lang="en-US" b="0" i="1" smtClean="0">
                                      <a:latin typeface="Cambria Math"/>
                                      <a:ea typeface="Cambria Math"/>
                                    </a:rPr>
                                    <m:t>𝛽</m:t>
                                  </m:r>
                                </m:den>
                              </m:f>
                            </m:e>
                          </m:d>
                        </m:e>
                        <m:sup>
                          <m:r>
                            <a:rPr lang="en-US" b="0" i="1" smtClean="0">
                              <a:latin typeface="Cambria Math"/>
                            </a:rPr>
                            <m:t>−</m:t>
                          </m:r>
                          <m:r>
                            <a:rPr lang="en-US" b="0" i="1" smtClean="0">
                              <a:latin typeface="Cambria Math"/>
                              <a:ea typeface="Cambria Math"/>
                            </a:rPr>
                            <m:t>𝛼</m:t>
                          </m:r>
                        </m:sup>
                      </m:sSup>
                      <m:r>
                        <a:rPr lang="en-US" b="0" i="1" smtClean="0">
                          <a:latin typeface="Cambria Math"/>
                        </a:rPr>
                        <m:t>]</m:t>
                      </m:r>
                      <m:d>
                        <m:dPr>
                          <m:ctrlPr>
                            <a:rPr lang="en-US" b="0" i="1" smtClean="0">
                              <a:latin typeface="Cambria Math" panose="02040503050406030204" pitchFamily="18" charset="0"/>
                            </a:rPr>
                          </m:ctrlPr>
                        </m:dPr>
                        <m:e>
                          <m:f>
                            <m:fPr>
                              <m:type m:val="lin"/>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𝐴</m:t>
                              </m:r>
                            </m:den>
                          </m:f>
                        </m:e>
                      </m:d>
                      <m:r>
                        <a:rPr lang="en-US" b="0" i="1" smtClean="0">
                          <a:latin typeface="Cambria Math"/>
                        </a:rPr>
                        <m:t>𝑞</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552202" y="5943600"/>
                <a:ext cx="4031488" cy="382605"/>
              </a:xfrm>
              <a:prstGeom prst="rect">
                <a:avLst/>
              </a:prstGeom>
              <a:blipFill rotWithShape="1">
                <a:blip r:embed="rId7"/>
                <a:stretch>
                  <a:fillRect t="-109524" r="-5144" b="-169841"/>
                </a:stretch>
              </a:blipFill>
            </p:spPr>
            <p:txBody>
              <a:bodyPr/>
              <a:lstStyle/>
              <a:p>
                <a:r>
                  <a:rPr lang="en-US">
                    <a:noFill/>
                  </a:rPr>
                  <a:t> </a:t>
                </a:r>
              </a:p>
            </p:txBody>
          </p:sp>
        </mc:Fallback>
      </mc:AlternateContent>
      <p:sp>
        <p:nvSpPr>
          <p:cNvPr id="13" name="Rectangle 52"/>
          <p:cNvSpPr txBox="1">
            <a:spLocks noChangeArrowheads="1"/>
          </p:cNvSpPr>
          <p:nvPr/>
        </p:nvSpPr>
        <p:spPr>
          <a:xfrm>
            <a:off x="485224" y="685799"/>
            <a:ext cx="7972975" cy="932985"/>
          </a:xfrm>
          <a:prstGeom prst="rect">
            <a:avLst/>
          </a:prstGeom>
          <a:noFill/>
        </p:spPr>
        <p:txBody>
          <a:bodyPr/>
          <a:lstStyle>
            <a:lvl1pPr marL="342900" indent="-342900" algn="l" rtl="0" eaLnBrk="0" fontAlgn="base" hangingPunct="0">
              <a:spcBef>
                <a:spcPct val="20000"/>
              </a:spcBef>
              <a:spcAft>
                <a:spcPct val="0"/>
              </a:spcAft>
              <a:defRPr sz="2400">
                <a:solidFill>
                  <a:srgbClr val="0066B3"/>
                </a:solidFill>
                <a:latin typeface="+mn-lt"/>
                <a:ea typeface="+mn-ea"/>
                <a:cs typeface="+mn-cs"/>
              </a:defRPr>
            </a:lvl1pPr>
            <a:lvl2pPr marL="742950" indent="-285750" algn="l" rtl="0" eaLnBrk="0" fontAlgn="base" hangingPunct="0">
              <a:spcBef>
                <a:spcPct val="20000"/>
              </a:spcBef>
              <a:spcAft>
                <a:spcPct val="0"/>
              </a:spcAft>
              <a:defRPr sz="2000" b="1" i="1">
                <a:solidFill>
                  <a:srgbClr val="F7955A"/>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IN" sz="3200" dirty="0">
                <a:solidFill>
                  <a:srgbClr val="00B050"/>
                </a:solidFill>
              </a:rPr>
              <a:t>Derivation of LR cost function from a Production function: </a:t>
            </a:r>
          </a:p>
        </p:txBody>
      </p:sp>
    </p:spTree>
    <p:extLst>
      <p:ext uri="{BB962C8B-B14F-4D97-AF65-F5344CB8AC3E}">
        <p14:creationId xmlns:p14="http://schemas.microsoft.com/office/powerpoint/2010/main" val="4253356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371600"/>
            <a:ext cx="7162800" cy="3293209"/>
          </a:xfrm>
          <a:prstGeom prst="rect">
            <a:avLst/>
          </a:prstGeom>
          <a:noFill/>
        </p:spPr>
        <p:txBody>
          <a:bodyPr wrap="square" rtlCol="0">
            <a:spAutoFit/>
          </a:bodyPr>
          <a:lstStyle/>
          <a:p>
            <a:r>
              <a:rPr lang="en-IN" sz="2800" b="1" dirty="0"/>
              <a:t>Concepts to be read From </a:t>
            </a:r>
            <a:r>
              <a:rPr lang="en-IN" sz="2800" b="1" dirty="0" err="1"/>
              <a:t>Pindyck</a:t>
            </a:r>
            <a:r>
              <a:rPr lang="en-IN" sz="2800" b="1" dirty="0"/>
              <a:t> &amp; </a:t>
            </a:r>
            <a:r>
              <a:rPr lang="en-IN" sz="2800" b="1" dirty="0" err="1"/>
              <a:t>Rubinfeld</a:t>
            </a:r>
            <a:r>
              <a:rPr lang="en-IN" sz="2800" b="1" dirty="0"/>
              <a:t>:</a:t>
            </a:r>
          </a:p>
          <a:p>
            <a:endParaRPr lang="en-IN" dirty="0"/>
          </a:p>
          <a:p>
            <a:r>
              <a:rPr lang="en-IN" dirty="0"/>
              <a:t>Learning: Dynamic changes in Cost; Learning curve;</a:t>
            </a:r>
          </a:p>
          <a:p>
            <a:endParaRPr lang="en-IN" dirty="0"/>
          </a:p>
          <a:p>
            <a:r>
              <a:rPr lang="en-IN" dirty="0"/>
              <a:t>Joint production;</a:t>
            </a:r>
          </a:p>
          <a:p>
            <a:endParaRPr lang="en-IN" dirty="0"/>
          </a:p>
          <a:p>
            <a:r>
              <a:rPr lang="en-IN" dirty="0"/>
              <a:t>Economies and Diseconomies of scope;</a:t>
            </a:r>
          </a:p>
          <a:p>
            <a:endParaRPr lang="en-IN" dirty="0"/>
          </a:p>
          <a:p>
            <a:r>
              <a:rPr lang="en-IN" dirty="0"/>
              <a:t>Product Transformation curve.</a:t>
            </a:r>
          </a:p>
          <a:p>
            <a:endParaRPr lang="en-IN" dirty="0"/>
          </a:p>
          <a:p>
            <a:endParaRPr lang="en-IN" dirty="0"/>
          </a:p>
        </p:txBody>
      </p:sp>
    </p:spTree>
    <p:extLst>
      <p:ext uri="{BB962C8B-B14F-4D97-AF65-F5344CB8AC3E}">
        <p14:creationId xmlns:p14="http://schemas.microsoft.com/office/powerpoint/2010/main" val="258074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612" name="Rectangle 52"/>
          <p:cNvSpPr>
            <a:spLocks noGrp="1" noChangeArrowheads="1"/>
          </p:cNvSpPr>
          <p:nvPr>
            <p:ph type="body" idx="1"/>
          </p:nvPr>
        </p:nvSpPr>
        <p:spPr>
          <a:xfrm>
            <a:off x="2434389" y="286023"/>
            <a:ext cx="4576011" cy="659124"/>
          </a:xfrm>
        </p:spPr>
        <p:txBody>
          <a:bodyPr>
            <a:noAutofit/>
          </a:bodyPr>
          <a:lstStyle/>
          <a:p>
            <a:pPr eaLnBrk="1" hangingPunct="1">
              <a:buFontTx/>
              <a:buNone/>
            </a:pPr>
            <a:r>
              <a:rPr lang="en-US" sz="2400" b="1" dirty="0">
                <a:solidFill>
                  <a:srgbClr val="FF0000"/>
                </a:solidFill>
              </a:rPr>
              <a:t>Fixed Costs and Variable Costs</a:t>
            </a:r>
          </a:p>
        </p:txBody>
      </p:sp>
      <p:sp>
        <p:nvSpPr>
          <p:cNvPr id="578613" name="Text Box 53"/>
          <p:cNvSpPr txBox="1">
            <a:spLocks noChangeArrowheads="1"/>
          </p:cNvSpPr>
          <p:nvPr/>
        </p:nvSpPr>
        <p:spPr bwMode="auto">
          <a:xfrm>
            <a:off x="300789" y="945147"/>
            <a:ext cx="8161421" cy="95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b="1" dirty="0">
                <a:solidFill>
                  <a:schemeClr val="bg2"/>
                </a:solidFill>
              </a:rPr>
              <a:t>●</a:t>
            </a:r>
            <a:r>
              <a:rPr lang="en-US" b="1" dirty="0">
                <a:solidFill>
                  <a:srgbClr val="382344"/>
                </a:solidFill>
              </a:rPr>
              <a:t>	</a:t>
            </a:r>
            <a:r>
              <a:rPr lang="en-US" b="1" dirty="0">
                <a:solidFill>
                  <a:srgbClr val="382344"/>
                </a:solidFill>
                <a:latin typeface="Arial" charset="0"/>
              </a:rPr>
              <a:t>Total cost (TC </a:t>
            </a:r>
            <a:r>
              <a:rPr lang="en-US" dirty="0">
                <a:solidFill>
                  <a:srgbClr val="382344"/>
                </a:solidFill>
                <a:latin typeface="Arial" charset="0"/>
              </a:rPr>
              <a:t>or </a:t>
            </a:r>
            <a:r>
              <a:rPr lang="en-US" b="1" dirty="0">
                <a:solidFill>
                  <a:srgbClr val="382344"/>
                </a:solidFill>
                <a:latin typeface="Arial" charset="0"/>
              </a:rPr>
              <a:t>C)</a:t>
            </a:r>
            <a:r>
              <a:rPr lang="en-US" dirty="0">
                <a:solidFill>
                  <a:srgbClr val="382344"/>
                </a:solidFill>
                <a:latin typeface="Arial" charset="0"/>
              </a:rPr>
              <a:t>    Total economic cost of production, consisting of fixed and variable costs.</a:t>
            </a:r>
            <a:endParaRPr lang="en-US" dirty="0">
              <a:latin typeface="Arial" charset="0"/>
            </a:endParaRPr>
          </a:p>
          <a:p>
            <a:pPr eaLnBrk="1" hangingPunct="1">
              <a:buClr>
                <a:schemeClr val="bg2"/>
              </a:buClr>
            </a:pPr>
            <a:endParaRPr lang="en-US" dirty="0">
              <a:latin typeface="Arial" charset="0"/>
            </a:endParaRPr>
          </a:p>
        </p:txBody>
      </p:sp>
      <p:sp>
        <p:nvSpPr>
          <p:cNvPr id="19" name="Text Box 53"/>
          <p:cNvSpPr txBox="1">
            <a:spLocks noChangeArrowheads="1"/>
          </p:cNvSpPr>
          <p:nvPr/>
        </p:nvSpPr>
        <p:spPr bwMode="auto">
          <a:xfrm>
            <a:off x="300789" y="1995970"/>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b="1" dirty="0">
                <a:solidFill>
                  <a:schemeClr val="bg2"/>
                </a:solidFill>
              </a:rPr>
              <a:t>●</a:t>
            </a:r>
            <a:r>
              <a:rPr lang="en-US" b="1" dirty="0">
                <a:solidFill>
                  <a:srgbClr val="382344"/>
                </a:solidFill>
              </a:rPr>
              <a:t>	</a:t>
            </a:r>
            <a:r>
              <a:rPr lang="en-US" b="1" dirty="0">
                <a:solidFill>
                  <a:srgbClr val="382344"/>
                </a:solidFill>
                <a:latin typeface="Arial" charset="0"/>
              </a:rPr>
              <a:t>Fixed cost (FC)    </a:t>
            </a:r>
            <a:r>
              <a:rPr lang="en-US" dirty="0">
                <a:solidFill>
                  <a:srgbClr val="382344"/>
                </a:solidFill>
                <a:latin typeface="Arial" charset="0"/>
              </a:rPr>
              <a:t>Cost that does not vary with the level of output and that can be eliminated only by shutting down.</a:t>
            </a:r>
          </a:p>
          <a:p>
            <a:pPr eaLnBrk="1" hangingPunct="1">
              <a:buClr>
                <a:schemeClr val="bg2"/>
              </a:buClr>
            </a:pPr>
            <a:r>
              <a:rPr lang="en-US" dirty="0">
                <a:latin typeface="Arial" charset="0"/>
                <a:cs typeface="Arial" charset="0"/>
              </a:rPr>
              <a:t>    </a:t>
            </a:r>
          </a:p>
          <a:p>
            <a:pPr eaLnBrk="1" hangingPunct="1">
              <a:buClr>
                <a:schemeClr val="bg2"/>
              </a:buClr>
            </a:pPr>
            <a:endParaRPr lang="en-US" dirty="0">
              <a:latin typeface="Arial" charset="0"/>
            </a:endParaRPr>
          </a:p>
        </p:txBody>
      </p:sp>
      <p:sp>
        <p:nvSpPr>
          <p:cNvPr id="3" name="Rectangle 2"/>
          <p:cNvSpPr/>
          <p:nvPr/>
        </p:nvSpPr>
        <p:spPr>
          <a:xfrm>
            <a:off x="449178" y="3056834"/>
            <a:ext cx="7239000" cy="1813317"/>
          </a:xfrm>
          <a:prstGeom prst="rect">
            <a:avLst/>
          </a:prstGeom>
        </p:spPr>
        <p:txBody>
          <a:bodyPr wrap="square">
            <a:spAutoFit/>
          </a:bodyPr>
          <a:lstStyle/>
          <a:p>
            <a:pPr marL="228600">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Features:</a:t>
            </a:r>
          </a:p>
          <a:p>
            <a:pPr marL="342900" lvl="0" indent="-342900">
              <a:lnSpc>
                <a:spcPct val="115000"/>
              </a:lnSpc>
              <a:spcAft>
                <a:spcPts val="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Doesn’t depend on level of output;</a:t>
            </a:r>
          </a:p>
          <a:p>
            <a:pPr marL="342900" lvl="0" indent="-342900">
              <a:lnSpc>
                <a:spcPct val="115000"/>
              </a:lnSpc>
              <a:spcAft>
                <a:spcPts val="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Not a sunk cost as it is recoverable after stopping production;</a:t>
            </a:r>
          </a:p>
          <a:p>
            <a:pPr marL="342900" lvl="0" indent="-342900">
              <a:lnSpc>
                <a:spcPct val="115000"/>
              </a:lnSpc>
              <a:spcAft>
                <a:spcPts val="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Exists only in short run;</a:t>
            </a:r>
          </a:p>
          <a:p>
            <a:pPr marL="342900" lvl="0" indent="-342900">
              <a:lnSpc>
                <a:spcPct val="115000"/>
              </a:lnSpc>
              <a:spcAft>
                <a:spcPts val="100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Cost incurred on fixed factors</a:t>
            </a:r>
          </a:p>
        </p:txBody>
      </p:sp>
      <p:sp>
        <p:nvSpPr>
          <p:cNvPr id="4" name="Rectangle 3"/>
          <p:cNvSpPr/>
          <p:nvPr/>
        </p:nvSpPr>
        <p:spPr>
          <a:xfrm>
            <a:off x="609600" y="5257800"/>
            <a:ext cx="7692189" cy="923330"/>
          </a:xfrm>
          <a:prstGeom prst="rect">
            <a:avLst/>
          </a:prstGeom>
        </p:spPr>
        <p:txBody>
          <a:bodyPr wrap="square">
            <a:spAutoFit/>
          </a:bodyPr>
          <a:lstStyle/>
          <a:p>
            <a:r>
              <a:rPr lang="en-US" dirty="0">
                <a:latin typeface="Arial" charset="0"/>
                <a:cs typeface="Arial" charset="0"/>
              </a:rPr>
              <a:t>Over a very short time horizon—say, a few months—most costs are fixed.  Over such a short period, a firm is usually obligated to pay for contracted shipments of materials.</a:t>
            </a:r>
            <a:endParaRPr lang="en-IN" dirty="0"/>
          </a:p>
        </p:txBody>
      </p:sp>
    </p:spTree>
    <p:extLst>
      <p:ext uri="{BB962C8B-B14F-4D97-AF65-F5344CB8AC3E}">
        <p14:creationId xmlns:p14="http://schemas.microsoft.com/office/powerpoint/2010/main" val="388488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a:spLocks noChangeArrowheads="1"/>
          </p:cNvSpPr>
          <p:nvPr/>
        </p:nvSpPr>
        <p:spPr bwMode="auto">
          <a:xfrm>
            <a:off x="693820" y="4724400"/>
            <a:ext cx="80691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sz="1600" dirty="0">
                <a:latin typeface="Arial" charset="0"/>
                <a:cs typeface="Arial" charset="0"/>
              </a:rPr>
              <a:t>Over a very long time horizon—say, ten years—nearly all costs are variable.  Workers and managers can be laid off (or employment can be reduced by attrition), and much of the machinery can be sold off or replaced as it becomes obsolete and is scrapped.</a:t>
            </a:r>
          </a:p>
        </p:txBody>
      </p:sp>
      <p:sp>
        <p:nvSpPr>
          <p:cNvPr id="5" name="Text Box 53"/>
          <p:cNvSpPr txBox="1">
            <a:spLocks noChangeArrowheads="1"/>
          </p:cNvSpPr>
          <p:nvPr/>
        </p:nvSpPr>
        <p:spPr bwMode="auto">
          <a:xfrm>
            <a:off x="693821" y="1219200"/>
            <a:ext cx="7086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b="1" dirty="0">
                <a:solidFill>
                  <a:schemeClr val="bg2"/>
                </a:solidFill>
              </a:rPr>
              <a:t>●</a:t>
            </a:r>
            <a:r>
              <a:rPr lang="en-US" b="1" dirty="0">
                <a:solidFill>
                  <a:srgbClr val="382344"/>
                </a:solidFill>
              </a:rPr>
              <a:t>	</a:t>
            </a:r>
            <a:r>
              <a:rPr lang="en-US" b="1" dirty="0">
                <a:solidFill>
                  <a:srgbClr val="382344"/>
                </a:solidFill>
                <a:latin typeface="Arial" charset="0"/>
              </a:rPr>
              <a:t>Variable cost (VC)    </a:t>
            </a:r>
            <a:r>
              <a:rPr lang="en-US" dirty="0">
                <a:solidFill>
                  <a:srgbClr val="382344"/>
                </a:solidFill>
                <a:latin typeface="Arial" charset="0"/>
              </a:rPr>
              <a:t>Cost that varies as output varies.</a:t>
            </a:r>
            <a:endParaRPr lang="en-US" dirty="0">
              <a:latin typeface="Arial" charset="0"/>
            </a:endParaRPr>
          </a:p>
        </p:txBody>
      </p:sp>
      <p:sp>
        <p:nvSpPr>
          <p:cNvPr id="2" name="Rectangle 1"/>
          <p:cNvSpPr/>
          <p:nvPr/>
        </p:nvSpPr>
        <p:spPr>
          <a:xfrm>
            <a:off x="838199" y="2420743"/>
            <a:ext cx="6942221" cy="1494768"/>
          </a:xfrm>
          <a:prstGeom prst="rect">
            <a:avLst/>
          </a:prstGeom>
        </p:spPr>
        <p:txBody>
          <a:bodyPr wrap="square">
            <a:spAutoFit/>
          </a:bodyPr>
          <a:lstStyle/>
          <a:p>
            <a:pPr marL="228600">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Features:</a:t>
            </a:r>
          </a:p>
          <a:p>
            <a:pPr marL="342900" lvl="0" indent="-342900">
              <a:lnSpc>
                <a:spcPct val="115000"/>
              </a:lnSpc>
              <a:spcAft>
                <a:spcPts val="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Costs associated with variable factors;</a:t>
            </a:r>
          </a:p>
          <a:p>
            <a:pPr marL="342900" lvl="0" indent="-342900">
              <a:lnSpc>
                <a:spcPct val="115000"/>
              </a:lnSpc>
              <a:spcAft>
                <a:spcPts val="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In short run labour cost is the only variable cost;</a:t>
            </a:r>
          </a:p>
          <a:p>
            <a:pPr marL="342900" lvl="0" indent="-342900">
              <a:lnSpc>
                <a:spcPct val="115000"/>
              </a:lnSpc>
              <a:spcAft>
                <a:spcPts val="1000"/>
              </a:spcAft>
              <a:buFont typeface="+mj-lt"/>
              <a:buAutoNum type="romanLcPeriod"/>
            </a:pPr>
            <a:r>
              <a:rPr lang="en-IN" dirty="0">
                <a:latin typeface="Arial" panose="020B0604020202020204" pitchFamily="34" charset="0"/>
                <a:ea typeface="Calibri" panose="020F0502020204030204" pitchFamily="34" charset="0"/>
                <a:cs typeface="Arial" panose="020B0604020202020204" pitchFamily="34" charset="0"/>
              </a:rPr>
              <a:t>In long run all costs are variable. </a:t>
            </a:r>
          </a:p>
        </p:txBody>
      </p:sp>
    </p:spTree>
    <p:extLst>
      <p:ext uri="{BB962C8B-B14F-4D97-AF65-F5344CB8AC3E}">
        <p14:creationId xmlns:p14="http://schemas.microsoft.com/office/powerpoint/2010/main" val="68211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9" name="Line 7"/>
          <p:cNvSpPr>
            <a:spLocks noChangeShapeType="1"/>
          </p:cNvSpPr>
          <p:nvPr/>
        </p:nvSpPr>
        <p:spPr bwMode="auto">
          <a:xfrm>
            <a:off x="457200" y="240"/>
            <a:ext cx="8229600" cy="0"/>
          </a:xfrm>
          <a:prstGeom prst="line">
            <a:avLst/>
          </a:prstGeom>
          <a:noFill/>
          <a:ln w="9525">
            <a:solidFill>
              <a:srgbClr val="53BE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Rectangle 52"/>
          <p:cNvSpPr txBox="1">
            <a:spLocks noChangeArrowheads="1"/>
          </p:cNvSpPr>
          <p:nvPr/>
        </p:nvSpPr>
        <p:spPr bwMode="auto">
          <a:xfrm>
            <a:off x="2819400" y="1249122"/>
            <a:ext cx="4038600" cy="511175"/>
          </a:xfrm>
          <a:prstGeom prst="rect">
            <a:avLst/>
          </a:prstGeom>
          <a:noFill/>
          <a:ln w="9525">
            <a:noFill/>
            <a:miter lim="800000"/>
            <a:headEnd/>
            <a:tailEnd/>
          </a:ln>
          <a:effectLst/>
        </p:spPr>
        <p:txBody>
          <a:bodyPr/>
          <a:lstStyle/>
          <a:p>
            <a:pPr marL="342900" indent="-342900">
              <a:spcBef>
                <a:spcPct val="20000"/>
              </a:spcBef>
              <a:defRPr/>
            </a:pPr>
            <a:r>
              <a:rPr lang="en-US" sz="2800" b="1" kern="0" dirty="0">
                <a:solidFill>
                  <a:srgbClr val="0066B3"/>
                </a:solidFill>
                <a:latin typeface="+mn-lt"/>
              </a:rPr>
              <a:t>Average Cost</a:t>
            </a:r>
          </a:p>
        </p:txBody>
      </p:sp>
      <p:sp>
        <p:nvSpPr>
          <p:cNvPr id="12" name="Text Box 53"/>
          <p:cNvSpPr txBox="1">
            <a:spLocks noChangeArrowheads="1"/>
          </p:cNvSpPr>
          <p:nvPr/>
        </p:nvSpPr>
        <p:spPr bwMode="auto">
          <a:xfrm>
            <a:off x="2590800" y="2311400"/>
            <a:ext cx="3657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just" eaLnBrk="1" hangingPunct="1">
              <a:buClr>
                <a:schemeClr val="bg2"/>
              </a:buClr>
            </a:pPr>
            <a:r>
              <a:rPr lang="en-US" b="1" dirty="0">
                <a:solidFill>
                  <a:schemeClr val="bg2"/>
                </a:solidFill>
              </a:rPr>
              <a:t>●</a:t>
            </a:r>
            <a:r>
              <a:rPr lang="en-US" b="1" dirty="0">
                <a:solidFill>
                  <a:srgbClr val="382344"/>
                </a:solidFill>
              </a:rPr>
              <a:t>	</a:t>
            </a:r>
            <a:r>
              <a:rPr lang="en-US" b="1" dirty="0">
                <a:solidFill>
                  <a:srgbClr val="382344"/>
                </a:solidFill>
                <a:latin typeface="Arial" charset="0"/>
              </a:rPr>
              <a:t>average total cost (ATC)    </a:t>
            </a:r>
            <a:r>
              <a:rPr lang="en-US" dirty="0">
                <a:solidFill>
                  <a:srgbClr val="382344"/>
                </a:solidFill>
                <a:latin typeface="Arial" charset="0"/>
              </a:rPr>
              <a:t>Firm’s total cost divided by its level of output.</a:t>
            </a:r>
            <a:endParaRPr lang="en-US" dirty="0">
              <a:latin typeface="Arial" charset="0"/>
            </a:endParaRPr>
          </a:p>
        </p:txBody>
      </p:sp>
      <p:sp>
        <p:nvSpPr>
          <p:cNvPr id="13" name="Text Box 53"/>
          <p:cNvSpPr txBox="1">
            <a:spLocks noChangeArrowheads="1"/>
          </p:cNvSpPr>
          <p:nvPr/>
        </p:nvSpPr>
        <p:spPr bwMode="auto">
          <a:xfrm>
            <a:off x="2590800" y="3503613"/>
            <a:ext cx="38862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just" eaLnBrk="1" hangingPunct="1">
              <a:buClr>
                <a:schemeClr val="bg2"/>
              </a:buClr>
            </a:pPr>
            <a:r>
              <a:rPr lang="en-US" b="1" dirty="0">
                <a:solidFill>
                  <a:schemeClr val="bg2"/>
                </a:solidFill>
              </a:rPr>
              <a:t>●</a:t>
            </a:r>
            <a:r>
              <a:rPr lang="en-US" b="1" dirty="0">
                <a:solidFill>
                  <a:srgbClr val="382344"/>
                </a:solidFill>
              </a:rPr>
              <a:t>	</a:t>
            </a:r>
            <a:r>
              <a:rPr lang="en-US" b="1" dirty="0">
                <a:solidFill>
                  <a:srgbClr val="382344"/>
                </a:solidFill>
                <a:latin typeface="Arial" charset="0"/>
              </a:rPr>
              <a:t>average fixed cost (AFC)    </a:t>
            </a:r>
            <a:r>
              <a:rPr lang="en-US" dirty="0">
                <a:solidFill>
                  <a:srgbClr val="382344"/>
                </a:solidFill>
                <a:latin typeface="Arial" charset="0"/>
              </a:rPr>
              <a:t>Fixed cost divided by the level of output.</a:t>
            </a:r>
            <a:endParaRPr lang="en-US" dirty="0">
              <a:latin typeface="Arial" charset="0"/>
            </a:endParaRPr>
          </a:p>
        </p:txBody>
      </p:sp>
      <p:sp>
        <p:nvSpPr>
          <p:cNvPr id="14" name="Text Box 53"/>
          <p:cNvSpPr txBox="1">
            <a:spLocks noChangeArrowheads="1"/>
          </p:cNvSpPr>
          <p:nvPr/>
        </p:nvSpPr>
        <p:spPr bwMode="auto">
          <a:xfrm>
            <a:off x="2590800" y="4722813"/>
            <a:ext cx="4114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algn="just" eaLnBrk="1" hangingPunct="1">
              <a:buClr>
                <a:schemeClr val="bg2"/>
              </a:buClr>
            </a:pPr>
            <a:r>
              <a:rPr lang="en-US" b="1" dirty="0">
                <a:solidFill>
                  <a:schemeClr val="bg2"/>
                </a:solidFill>
              </a:rPr>
              <a:t>●</a:t>
            </a:r>
            <a:r>
              <a:rPr lang="en-US" b="1" dirty="0">
                <a:solidFill>
                  <a:srgbClr val="382344"/>
                </a:solidFill>
              </a:rPr>
              <a:t>	</a:t>
            </a:r>
            <a:r>
              <a:rPr lang="en-US" b="1" dirty="0">
                <a:solidFill>
                  <a:srgbClr val="382344"/>
                </a:solidFill>
                <a:latin typeface="Arial" charset="0"/>
              </a:rPr>
              <a:t>average variable cost (AVC)    </a:t>
            </a:r>
            <a:r>
              <a:rPr lang="en-US" dirty="0">
                <a:solidFill>
                  <a:srgbClr val="382344"/>
                </a:solidFill>
                <a:latin typeface="Arial" charset="0"/>
              </a:rPr>
              <a:t>Variable cost divided by the level of output.</a:t>
            </a:r>
            <a:endParaRPr lang="en-US" dirty="0">
              <a:latin typeface="Arial" charset="0"/>
            </a:endParaRPr>
          </a:p>
        </p:txBody>
      </p:sp>
    </p:spTree>
    <p:extLst>
      <p:ext uri="{BB962C8B-B14F-4D97-AF65-F5344CB8AC3E}">
        <p14:creationId xmlns:p14="http://schemas.microsoft.com/office/powerpoint/2010/main" val="48148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52"/>
          <p:cNvSpPr txBox="1">
            <a:spLocks noChangeArrowheads="1"/>
          </p:cNvSpPr>
          <p:nvPr/>
        </p:nvSpPr>
        <p:spPr bwMode="auto">
          <a:xfrm>
            <a:off x="952500" y="685800"/>
            <a:ext cx="4305300" cy="638612"/>
          </a:xfrm>
          <a:prstGeom prst="rect">
            <a:avLst/>
          </a:prstGeom>
          <a:noFill/>
          <a:ln w="9525">
            <a:noFill/>
            <a:miter lim="800000"/>
            <a:headEnd/>
            <a:tailEnd/>
          </a:ln>
          <a:effectLst/>
        </p:spPr>
        <p:txBody>
          <a:bodyPr/>
          <a:lstStyle/>
          <a:p>
            <a:pPr marL="342900" indent="-342900">
              <a:spcBef>
                <a:spcPct val="20000"/>
              </a:spcBef>
              <a:defRPr/>
            </a:pPr>
            <a:r>
              <a:rPr lang="en-US" b="1" kern="0" dirty="0">
                <a:solidFill>
                  <a:srgbClr val="0066B3"/>
                </a:solidFill>
                <a:latin typeface="+mn-lt"/>
              </a:rPr>
              <a:t>Marginal Cost (MC)</a:t>
            </a:r>
          </a:p>
        </p:txBody>
      </p:sp>
      <p:sp>
        <p:nvSpPr>
          <p:cNvPr id="12" name="Text Box 53"/>
          <p:cNvSpPr txBox="1">
            <a:spLocks noChangeArrowheads="1"/>
          </p:cNvSpPr>
          <p:nvPr/>
        </p:nvSpPr>
        <p:spPr bwMode="auto">
          <a:xfrm>
            <a:off x="762000" y="1600200"/>
            <a:ext cx="792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1775" indent="-231775"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buClr>
                <a:schemeClr val="bg2"/>
              </a:buClr>
            </a:pPr>
            <a:r>
              <a:rPr lang="en-US" b="1" dirty="0">
                <a:solidFill>
                  <a:schemeClr val="bg2"/>
                </a:solidFill>
              </a:rPr>
              <a:t>●</a:t>
            </a:r>
            <a:r>
              <a:rPr lang="en-US" dirty="0">
                <a:solidFill>
                  <a:srgbClr val="382344"/>
                </a:solidFill>
                <a:latin typeface="Arial" charset="0"/>
              </a:rPr>
              <a:t>Increase in cost resulting from the production of one extra unit of output.</a:t>
            </a:r>
            <a:endParaRPr lang="en-US" dirty="0">
              <a:latin typeface="Arial" charset="0"/>
            </a:endParaRPr>
          </a:p>
        </p:txBody>
      </p:sp>
      <p:pic>
        <p:nvPicPr>
          <p:cNvPr id="13320" name="Picture 14" descr="eqA.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503082"/>
            <a:ext cx="32004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p:nvSpPr>
        <p:spPr bwMode="auto">
          <a:xfrm>
            <a:off x="770021" y="2884269"/>
            <a:ext cx="76962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dirty="0">
                <a:latin typeface="Arial" charset="0"/>
                <a:cs typeface="Arial" charset="0"/>
              </a:rPr>
              <a:t>Because fixed cost does not change as the firm’s level of output changes, marginal cost is equal to the increase in variable cost or the increase in total cost that results from an extra unit of output. </a:t>
            </a:r>
          </a:p>
          <a:p>
            <a:pPr eaLnBrk="1" hangingPunct="1"/>
            <a:endParaRPr lang="en-US" sz="1000" dirty="0">
              <a:latin typeface="Arial" charset="0"/>
              <a:cs typeface="Arial" charset="0"/>
            </a:endParaRPr>
          </a:p>
          <a:p>
            <a:pPr eaLnBrk="1" hangingPunct="1"/>
            <a:r>
              <a:rPr lang="en-US" dirty="0">
                <a:latin typeface="Arial" charset="0"/>
                <a:cs typeface="Arial" charset="0"/>
              </a:rPr>
              <a:t>We can therefore write marginal cost as</a:t>
            </a:r>
          </a:p>
        </p:txBody>
      </p:sp>
    </p:spTree>
    <p:extLst>
      <p:ext uri="{BB962C8B-B14F-4D97-AF65-F5344CB8AC3E}">
        <p14:creationId xmlns:p14="http://schemas.microsoft.com/office/powerpoint/2010/main" val="152442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850232" y="2479186"/>
            <a:ext cx="31121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Let the input vector be:</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43264688"/>
              </p:ext>
            </p:extLst>
          </p:nvPr>
        </p:nvGraphicFramePr>
        <p:xfrm>
          <a:off x="3073400" y="2522538"/>
          <a:ext cx="2617788" cy="315912"/>
        </p:xfrm>
        <a:graphic>
          <a:graphicData uri="http://schemas.openxmlformats.org/presentationml/2006/ole">
            <mc:AlternateContent xmlns:mc="http://schemas.openxmlformats.org/markup-compatibility/2006">
              <mc:Choice xmlns:v="urn:schemas-microsoft-com:vml" Requires="v">
                <p:oleObj spid="_x0000_s1026" name="Equation" r:id="rId3" imgW="1815840" imgH="215640" progId="Equation.3">
                  <p:embed/>
                </p:oleObj>
              </mc:Choice>
              <mc:Fallback>
                <p:oleObj name="Equation" r:id="rId3" imgW="1815840" imgH="215640" progId="Equation.3">
                  <p:embed/>
                  <p:pic>
                    <p:nvPicPr>
                      <p:cNvPr id="0" name="Object 4"/>
                      <p:cNvPicPr>
                        <a:picLocks noChangeAspect="1" noChangeArrowheads="1"/>
                      </p:cNvPicPr>
                      <p:nvPr/>
                    </p:nvPicPr>
                    <p:blipFill>
                      <a:blip r:embed="rId4"/>
                      <a:srcRect/>
                      <a:stretch>
                        <a:fillRect/>
                      </a:stretch>
                    </p:blipFill>
                    <p:spPr bwMode="auto">
                      <a:xfrm>
                        <a:off x="3073400" y="2522538"/>
                        <a:ext cx="2617788" cy="315912"/>
                      </a:xfrm>
                      <a:prstGeom prst="rect">
                        <a:avLst/>
                      </a:prstGeom>
                      <a:noFill/>
                    </p:spPr>
                  </p:pic>
                </p:oleObj>
              </mc:Fallback>
            </mc:AlternateContent>
          </a:graphicData>
        </a:graphic>
      </p:graphicFrame>
      <p:sp>
        <p:nvSpPr>
          <p:cNvPr id="11" name="Rectangle 6"/>
          <p:cNvSpPr>
            <a:spLocks noChangeArrowheads="1"/>
          </p:cNvSpPr>
          <p:nvPr/>
        </p:nvSpPr>
        <p:spPr bwMode="auto">
          <a:xfrm>
            <a:off x="850232" y="3276600"/>
            <a:ext cx="7620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Cost equation: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 = w</a:t>
            </a:r>
            <a:r>
              <a:rPr kumimoji="0" lang="en-US" alt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x</a:t>
            </a:r>
            <a:r>
              <a:rPr kumimoji="0" lang="en-US" alt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 </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a:t>
            </a:r>
            <a:r>
              <a:rPr kumimoji="0" lang="en-US" altLang="en-US" sz="1600" b="0" i="0" u="none" strike="noStrike" cap="none" normalizeH="0" baseline="-30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a:t>
            </a:r>
            <a:r>
              <a:rPr kumimoji="0" lang="en-US" altLang="en-US"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x</a:t>
            </a:r>
            <a:r>
              <a:rPr kumimoji="0" lang="en-US" altLang="en-US" sz="1600" b="0" i="0" u="none" strike="noStrike" cap="none" normalizeH="0" baseline="-30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a:t>
            </a:r>
            <a:r>
              <a:rPr kumimoji="0" lang="en-US" alt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w</a:t>
            </a:r>
            <a:r>
              <a:rPr kumimoji="0" lang="en-US" alt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x</a:t>
            </a:r>
            <a:r>
              <a:rPr kumimoji="0" lang="en-US" alt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(Q, x</a:t>
            </a:r>
            <a:r>
              <a:rPr kumimoji="0" lang="en-US" alt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Choice of variable factor doesn’t depend on wage in short run but it depends in long run.</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STC= C(Q, y, w) + F</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extBox 1"/>
          <p:cNvSpPr txBox="1"/>
          <p:nvPr/>
        </p:nvSpPr>
        <p:spPr>
          <a:xfrm>
            <a:off x="866274" y="1336950"/>
            <a:ext cx="5029200" cy="461665"/>
          </a:xfrm>
          <a:prstGeom prst="rect">
            <a:avLst/>
          </a:prstGeom>
          <a:noFill/>
        </p:spPr>
        <p:txBody>
          <a:bodyPr wrap="square" rtlCol="0">
            <a:spAutoFit/>
          </a:bodyPr>
          <a:lstStyle/>
          <a:p>
            <a:r>
              <a:rPr lang="en-IN" sz="2400" b="1" dirty="0">
                <a:solidFill>
                  <a:srgbClr val="FF0000"/>
                </a:solidFill>
              </a:rPr>
              <a:t>Short run cost function</a:t>
            </a:r>
          </a:p>
        </p:txBody>
      </p:sp>
    </p:spTree>
    <p:extLst>
      <p:ext uri="{BB962C8B-B14F-4D97-AF65-F5344CB8AC3E}">
        <p14:creationId xmlns:p14="http://schemas.microsoft.com/office/powerpoint/2010/main" val="237665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2"/>
          <p:cNvSpPr>
            <a:spLocks noGrp="1" noChangeArrowheads="1"/>
          </p:cNvSpPr>
          <p:nvPr>
            <p:ph type="body" idx="1"/>
          </p:nvPr>
        </p:nvSpPr>
        <p:spPr>
          <a:xfrm>
            <a:off x="814388" y="785813"/>
            <a:ext cx="5867400" cy="511175"/>
          </a:xfrm>
        </p:spPr>
        <p:txBody>
          <a:bodyPr/>
          <a:lstStyle/>
          <a:p>
            <a:pPr eaLnBrk="1" hangingPunct="1">
              <a:buFontTx/>
              <a:buNone/>
            </a:pPr>
            <a:r>
              <a:rPr lang="en-US" sz="2000" b="1" dirty="0">
                <a:solidFill>
                  <a:srgbClr val="FF0000"/>
                </a:solidFill>
              </a:rPr>
              <a:t>The Determinants of Short-Run Cost</a:t>
            </a:r>
          </a:p>
        </p:txBody>
      </p:sp>
      <p:sp>
        <p:nvSpPr>
          <p:cNvPr id="9" name="TextBox 8"/>
          <p:cNvSpPr txBox="1">
            <a:spLocks noChangeArrowheads="1"/>
          </p:cNvSpPr>
          <p:nvPr/>
        </p:nvSpPr>
        <p:spPr bwMode="auto">
          <a:xfrm>
            <a:off x="762000" y="1603375"/>
            <a:ext cx="7696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dirty="0">
                <a:latin typeface="Arial" charset="0"/>
                <a:cs typeface="Arial" charset="0"/>
              </a:rPr>
              <a:t>The change in variable cost is the per-unit cost of the extra labor </a:t>
            </a:r>
            <a:r>
              <a:rPr lang="en-US" i="1" dirty="0">
                <a:latin typeface="Arial" charset="0"/>
                <a:cs typeface="Arial" charset="0"/>
              </a:rPr>
              <a:t>w</a:t>
            </a:r>
            <a:r>
              <a:rPr lang="en-US" dirty="0">
                <a:latin typeface="Arial" charset="0"/>
                <a:cs typeface="Arial" charset="0"/>
              </a:rPr>
              <a:t> times the amount of extra labor needed to produce the extra output Δ</a:t>
            </a:r>
            <a:r>
              <a:rPr lang="en-US" i="1" dirty="0">
                <a:latin typeface="Arial" charset="0"/>
                <a:cs typeface="Arial" charset="0"/>
              </a:rPr>
              <a:t>L</a:t>
            </a:r>
            <a:r>
              <a:rPr lang="en-US" dirty="0">
                <a:latin typeface="Arial" charset="0"/>
                <a:cs typeface="Arial" charset="0"/>
              </a:rPr>
              <a:t>. Because ΔVC = </a:t>
            </a:r>
            <a:r>
              <a:rPr lang="en-US" i="1" dirty="0" err="1">
                <a:latin typeface="Arial" charset="0"/>
                <a:cs typeface="Arial" charset="0"/>
              </a:rPr>
              <a:t>w</a:t>
            </a:r>
            <a:r>
              <a:rPr lang="en-US" dirty="0" err="1">
                <a:latin typeface="Arial" charset="0"/>
                <a:cs typeface="Arial" charset="0"/>
              </a:rPr>
              <a:t>Δ</a:t>
            </a:r>
            <a:r>
              <a:rPr lang="en-US" i="1" dirty="0" err="1">
                <a:latin typeface="Arial" charset="0"/>
                <a:cs typeface="Arial" charset="0"/>
              </a:rPr>
              <a:t>L</a:t>
            </a:r>
            <a:r>
              <a:rPr lang="en-US" dirty="0">
                <a:latin typeface="Arial" charset="0"/>
                <a:cs typeface="Arial" charset="0"/>
              </a:rPr>
              <a:t>, it follows that</a:t>
            </a:r>
          </a:p>
        </p:txBody>
      </p:sp>
      <p:pic>
        <p:nvPicPr>
          <p:cNvPr id="16391" name="Picture 9" descr="eqB.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6088" y="2593975"/>
            <a:ext cx="3171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762000" y="3200400"/>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a:latin typeface="Arial" charset="0"/>
                <a:cs typeface="Arial" charset="0"/>
              </a:rPr>
              <a:t>The extra labor needed to obtain an extra unit of output is Δ</a:t>
            </a:r>
            <a:r>
              <a:rPr lang="en-US" i="1">
                <a:latin typeface="Arial" charset="0"/>
                <a:cs typeface="Arial" charset="0"/>
              </a:rPr>
              <a:t>L</a:t>
            </a:r>
            <a:r>
              <a:rPr lang="en-US">
                <a:latin typeface="Arial" charset="0"/>
                <a:cs typeface="Arial" charset="0"/>
              </a:rPr>
              <a:t>/Δ</a:t>
            </a:r>
            <a:r>
              <a:rPr lang="en-US" i="1">
                <a:latin typeface="Arial" charset="0"/>
                <a:cs typeface="Arial" charset="0"/>
              </a:rPr>
              <a:t>q</a:t>
            </a:r>
            <a:r>
              <a:rPr lang="en-US">
                <a:latin typeface="Arial" charset="0"/>
                <a:cs typeface="Arial" charset="0"/>
              </a:rPr>
              <a:t> = 1/MP</a:t>
            </a:r>
            <a:r>
              <a:rPr lang="en-US" baseline="-25000">
                <a:latin typeface="Arial" charset="0"/>
                <a:cs typeface="Arial" charset="0"/>
              </a:rPr>
              <a:t>L</a:t>
            </a:r>
            <a:r>
              <a:rPr lang="en-US">
                <a:latin typeface="Arial" charset="0"/>
                <a:cs typeface="Arial" charset="0"/>
              </a:rPr>
              <a:t>. As a result,</a:t>
            </a:r>
            <a:endParaRPr lang="en-US" baseline="-25000">
              <a:latin typeface="Arial" charset="0"/>
              <a:cs typeface="Arial" charset="0"/>
            </a:endParaRPr>
          </a:p>
        </p:txBody>
      </p:sp>
      <p:pic>
        <p:nvPicPr>
          <p:cNvPr id="16393" name="Picture 13" descr="eq7.0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8088" y="3876675"/>
            <a:ext cx="1647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553200" y="3886200"/>
            <a:ext cx="762000" cy="338138"/>
          </a:xfrm>
          <a:prstGeom prst="rect">
            <a:avLst/>
          </a:prstGeom>
          <a:noFill/>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sz="1600" b="1" dirty="0">
                <a:latin typeface="Arial" charset="0"/>
                <a:cs typeface="Times New Roman" pitchFamily="18" charset="0"/>
              </a:rPr>
              <a:t>(1)</a:t>
            </a:r>
          </a:p>
        </p:txBody>
      </p:sp>
      <p:sp>
        <p:nvSpPr>
          <p:cNvPr id="18" name="Rectangle 52"/>
          <p:cNvSpPr txBox="1">
            <a:spLocks noChangeArrowheads="1"/>
          </p:cNvSpPr>
          <p:nvPr/>
        </p:nvSpPr>
        <p:spPr bwMode="auto">
          <a:xfrm>
            <a:off x="762000" y="4497387"/>
            <a:ext cx="6934200" cy="511175"/>
          </a:xfrm>
          <a:prstGeom prst="rect">
            <a:avLst/>
          </a:prstGeom>
          <a:noFill/>
          <a:ln w="9525">
            <a:noFill/>
            <a:miter lim="800000"/>
            <a:headEnd/>
            <a:tailEnd/>
          </a:ln>
          <a:effectLst/>
        </p:spPr>
        <p:txBody>
          <a:bodyPr/>
          <a:lstStyle/>
          <a:p>
            <a:pPr marL="342900" indent="-342900">
              <a:spcBef>
                <a:spcPct val="20000"/>
              </a:spcBef>
              <a:defRPr/>
            </a:pPr>
            <a:r>
              <a:rPr lang="en-US" b="1" kern="0" dirty="0">
                <a:solidFill>
                  <a:srgbClr val="0066B3"/>
                </a:solidFill>
                <a:latin typeface="+mn-lt"/>
              </a:rPr>
              <a:t>Diminishing Marginal Returns and Marginal Cost</a:t>
            </a:r>
          </a:p>
        </p:txBody>
      </p:sp>
      <p:sp>
        <p:nvSpPr>
          <p:cNvPr id="19" name="TextBox 18"/>
          <p:cNvSpPr txBox="1">
            <a:spLocks noChangeArrowheads="1"/>
          </p:cNvSpPr>
          <p:nvPr/>
        </p:nvSpPr>
        <p:spPr bwMode="auto">
          <a:xfrm>
            <a:off x="762000" y="4965700"/>
            <a:ext cx="75438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pitchFamily="2" charset="0"/>
              </a:defRPr>
            </a:lvl1pPr>
            <a:lvl2pPr marL="742950" indent="-285750" eaLnBrk="0" hangingPunct="0">
              <a:defRPr>
                <a:solidFill>
                  <a:schemeClr val="tx1"/>
                </a:solidFill>
                <a:latin typeface="Palatino" pitchFamily="2" charset="0"/>
              </a:defRPr>
            </a:lvl2pPr>
            <a:lvl3pPr marL="1143000" indent="-228600" eaLnBrk="0" hangingPunct="0">
              <a:defRPr>
                <a:solidFill>
                  <a:schemeClr val="tx1"/>
                </a:solidFill>
                <a:latin typeface="Palatino" pitchFamily="2" charset="0"/>
              </a:defRPr>
            </a:lvl3pPr>
            <a:lvl4pPr marL="1600200" indent="-228600" eaLnBrk="0" hangingPunct="0">
              <a:defRPr>
                <a:solidFill>
                  <a:schemeClr val="tx1"/>
                </a:solidFill>
                <a:latin typeface="Palatino" pitchFamily="2" charset="0"/>
              </a:defRPr>
            </a:lvl4pPr>
            <a:lvl5pPr marL="2057400" indent="-228600" eaLnBrk="0" hangingPunct="0">
              <a:defRPr>
                <a:solidFill>
                  <a:schemeClr val="tx1"/>
                </a:solidFill>
                <a:latin typeface="Palatino" pitchFamily="2" charset="0"/>
              </a:defRPr>
            </a:lvl5pPr>
            <a:lvl6pPr marL="2514600" indent="-228600" eaLnBrk="0" fontAlgn="base" hangingPunct="0">
              <a:spcBef>
                <a:spcPct val="0"/>
              </a:spcBef>
              <a:spcAft>
                <a:spcPct val="0"/>
              </a:spcAft>
              <a:defRPr>
                <a:solidFill>
                  <a:schemeClr val="tx1"/>
                </a:solidFill>
                <a:latin typeface="Palatino" pitchFamily="2" charset="0"/>
              </a:defRPr>
            </a:lvl6pPr>
            <a:lvl7pPr marL="2971800" indent="-228600" eaLnBrk="0" fontAlgn="base" hangingPunct="0">
              <a:spcBef>
                <a:spcPct val="0"/>
              </a:spcBef>
              <a:spcAft>
                <a:spcPct val="0"/>
              </a:spcAft>
              <a:defRPr>
                <a:solidFill>
                  <a:schemeClr val="tx1"/>
                </a:solidFill>
                <a:latin typeface="Palatino" pitchFamily="2" charset="0"/>
              </a:defRPr>
            </a:lvl7pPr>
            <a:lvl8pPr marL="3429000" indent="-228600" eaLnBrk="0" fontAlgn="base" hangingPunct="0">
              <a:spcBef>
                <a:spcPct val="0"/>
              </a:spcBef>
              <a:spcAft>
                <a:spcPct val="0"/>
              </a:spcAft>
              <a:defRPr>
                <a:solidFill>
                  <a:schemeClr val="tx1"/>
                </a:solidFill>
                <a:latin typeface="Palatino" pitchFamily="2" charset="0"/>
              </a:defRPr>
            </a:lvl8pPr>
            <a:lvl9pPr marL="3886200" indent="-228600" eaLnBrk="0" fontAlgn="base" hangingPunct="0">
              <a:spcBef>
                <a:spcPct val="0"/>
              </a:spcBef>
              <a:spcAft>
                <a:spcPct val="0"/>
              </a:spcAft>
              <a:defRPr>
                <a:solidFill>
                  <a:schemeClr val="tx1"/>
                </a:solidFill>
                <a:latin typeface="Palatino" pitchFamily="2" charset="0"/>
              </a:defRPr>
            </a:lvl9pPr>
          </a:lstStyle>
          <a:p>
            <a:pPr eaLnBrk="1" hangingPunct="1"/>
            <a:r>
              <a:rPr lang="en-US" dirty="0">
                <a:latin typeface="Arial" charset="0"/>
                <a:cs typeface="Arial" charset="0"/>
              </a:rPr>
              <a:t>Diminishing marginal returns means that the marginal product of labor declines as the quantity of labor employed increases. </a:t>
            </a:r>
          </a:p>
          <a:p>
            <a:pPr eaLnBrk="1" hangingPunct="1"/>
            <a:endParaRPr lang="en-US" sz="1000" dirty="0">
              <a:latin typeface="Arial" charset="0"/>
              <a:cs typeface="Arial" charset="0"/>
            </a:endParaRPr>
          </a:p>
          <a:p>
            <a:pPr eaLnBrk="1" hangingPunct="1"/>
            <a:r>
              <a:rPr lang="en-US" dirty="0">
                <a:latin typeface="Arial" charset="0"/>
                <a:cs typeface="Arial" charset="0"/>
              </a:rPr>
              <a:t>As a result, when there are diminishing marginal returns, marginal cost will increase as output increases.</a:t>
            </a:r>
          </a:p>
        </p:txBody>
      </p:sp>
    </p:spTree>
    <p:extLst>
      <p:ext uri="{BB962C8B-B14F-4D97-AF65-F5344CB8AC3E}">
        <p14:creationId xmlns:p14="http://schemas.microsoft.com/office/powerpoint/2010/main" val="413500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E92EE3EE4CA244BBB4FDC68BC28200" ma:contentTypeVersion="0" ma:contentTypeDescription="Create a new document." ma:contentTypeScope="" ma:versionID="7e00402d04c5b17e6bd634092371ef0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421D74-69AB-4B80-B69C-70816864D0A8}"/>
</file>

<file path=customXml/itemProps2.xml><?xml version="1.0" encoding="utf-8"?>
<ds:datastoreItem xmlns:ds="http://schemas.openxmlformats.org/officeDocument/2006/customXml" ds:itemID="{71D90377-35CA-4158-95C5-1E676BE7B826}"/>
</file>

<file path=customXml/itemProps3.xml><?xml version="1.0" encoding="utf-8"?>
<ds:datastoreItem xmlns:ds="http://schemas.openxmlformats.org/officeDocument/2006/customXml" ds:itemID="{4E30DE13-4D33-43B4-977B-BB804EE93D1C}"/>
</file>

<file path=docProps/app.xml><?xml version="1.0" encoding="utf-8"?>
<Properties xmlns="http://schemas.openxmlformats.org/officeDocument/2006/extended-properties" xmlns:vt="http://schemas.openxmlformats.org/officeDocument/2006/docPropsVTypes">
  <TotalTime>897</TotalTime>
  <Words>2335</Words>
  <Application>Microsoft Office PowerPoint</Application>
  <PresentationFormat>On-screen Show (4:3)</PresentationFormat>
  <Paragraphs>211</Paragraphs>
  <Slides>31</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Cambria Math</vt:lpstr>
      <vt:lpstr>Palatino</vt:lpstr>
      <vt:lpstr>Times New Roman</vt:lpstr>
      <vt:lpstr>Wingdings</vt:lpstr>
      <vt:lpstr>Office Theme</vt:lpstr>
      <vt:lpstr>Equation</vt:lpstr>
      <vt:lpstr>Theory of Cost</vt:lpstr>
      <vt:lpstr>PowerPoint Presentation</vt:lpstr>
      <vt:lpstr>Sunk cost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 among SAVC, SATC, SMC Mathematically</vt:lpstr>
      <vt:lpstr>PowerPoint Presentation</vt:lpstr>
      <vt:lpstr>PowerPoint Presentation</vt:lpstr>
      <vt:lpstr>PowerPoint Presentation</vt:lpstr>
      <vt:lpstr>PowerPoint Presentation</vt:lpstr>
      <vt:lpstr>LONG-RUN VERSUS SHORT-RUN COST CURVES</vt:lpstr>
      <vt:lpstr>Plant size and family of SAVCs</vt:lpstr>
      <vt:lpstr>LR versus SR Cost</vt:lpstr>
      <vt:lpstr>Shape of LAC</vt:lpstr>
      <vt:lpstr>Cost elasticity </vt:lpstr>
      <vt:lpstr>Function coefficient </vt:lpstr>
      <vt:lpstr>PowerPoint Presentation</vt:lpstr>
      <vt:lpstr>PowerPoint Presentation</vt:lpstr>
      <vt:lpstr>Properties of Long Run Cost Function: </vt:lpstr>
      <vt:lpstr>PowerPoint Presentation</vt:lpstr>
      <vt:lpstr>PowerPoint Presentation</vt:lpstr>
      <vt:lpstr>LONG-RUN VERSUS SHORT-RUN COST CURVES</vt:lpstr>
      <vt:lpstr>Remark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cost</dc:title>
  <dc:creator>A A</dc:creator>
  <cp:lastModifiedBy>anwesha</cp:lastModifiedBy>
  <cp:revision>84</cp:revision>
  <dcterms:created xsi:type="dcterms:W3CDTF">2006-08-16T00:00:00Z</dcterms:created>
  <dcterms:modified xsi:type="dcterms:W3CDTF">2022-01-03T15:56:31Z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0x010100EBE92EE3EE4CA244BBB4FDC68BC28200</vt:lpwstr>
  </property>
</Properties>
</file>