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5" r:id="rId1"/>
  </p:sldMasterIdLst>
  <p:notesMasterIdLst>
    <p:notesMasterId r:id="rId38"/>
  </p:notesMasterIdLst>
  <p:sldIdLst>
    <p:sldId id="303" r:id="rId2"/>
    <p:sldId id="301" r:id="rId3"/>
    <p:sldId id="265" r:id="rId4"/>
    <p:sldId id="306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302" r:id="rId16"/>
    <p:sldId id="262" r:id="rId17"/>
    <p:sldId id="280" r:id="rId18"/>
    <p:sldId id="281" r:id="rId19"/>
    <p:sldId id="305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</p:sldIdLst>
  <p:sldSz cx="4610100" cy="3460750"/>
  <p:notesSz cx="4610100" cy="3460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4" d="100"/>
          <a:sy n="174" d="100"/>
        </p:scale>
        <p:origin x="131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411B3-0C61-4402-8223-C2CC43056FA4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6E554-C171-48C3-9447-0EA5136B7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26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6E554-C171-48C3-9447-0EA5136B7A4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865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758" y="566377"/>
            <a:ext cx="3918585" cy="1204854"/>
          </a:xfrm>
        </p:spPr>
        <p:txBody>
          <a:bodyPr anchor="b"/>
          <a:lstStyle>
            <a:lvl1pPr algn="ctr">
              <a:defRPr sz="30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263" y="1817695"/>
            <a:ext cx="3457575" cy="835547"/>
          </a:xfrm>
        </p:spPr>
        <p:txBody>
          <a:bodyPr/>
          <a:lstStyle>
            <a:lvl1pPr marL="0" indent="0" algn="ctr">
              <a:buNone/>
              <a:defRPr sz="1210"/>
            </a:lvl1pPr>
            <a:lvl2pPr marL="230520" indent="0" algn="ctr">
              <a:buNone/>
              <a:defRPr sz="1008"/>
            </a:lvl2pPr>
            <a:lvl3pPr marL="461040" indent="0" algn="ctr">
              <a:buNone/>
              <a:defRPr sz="908"/>
            </a:lvl3pPr>
            <a:lvl4pPr marL="691561" indent="0" algn="ctr">
              <a:buNone/>
              <a:defRPr sz="807"/>
            </a:lvl4pPr>
            <a:lvl5pPr marL="922081" indent="0" algn="ctr">
              <a:buNone/>
              <a:defRPr sz="807"/>
            </a:lvl5pPr>
            <a:lvl6pPr marL="1152601" indent="0" algn="ctr">
              <a:buNone/>
              <a:defRPr sz="807"/>
            </a:lvl6pPr>
            <a:lvl7pPr marL="1383121" indent="0" algn="ctr">
              <a:buNone/>
              <a:defRPr sz="807"/>
            </a:lvl7pPr>
            <a:lvl8pPr marL="1613642" indent="0" algn="ctr">
              <a:buNone/>
              <a:defRPr sz="807"/>
            </a:lvl8pPr>
            <a:lvl9pPr marL="1844162" indent="0" algn="ctr">
              <a:buNone/>
              <a:defRPr sz="8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670"/>
              </a:lnSpc>
            </a:pPr>
            <a:r>
              <a:rPr lang="en-IN"/>
              <a:t>January 1,</a:t>
            </a:r>
            <a:r>
              <a:rPr lang="en-IN" spc="-5"/>
              <a:t> </a:t>
            </a:r>
            <a:r>
              <a:rPr lang="en-IN"/>
              <a:t>2017     </a:t>
            </a:r>
            <a:r>
              <a:rPr lang="en-IN" spc="130"/>
              <a:t> </a:t>
            </a:r>
            <a:fld id="{81D60167-4931-47E6-BA6A-407CBD079E47}" type="slidenum">
              <a:rPr smtClean="0"/>
              <a:t>‹#›</a:t>
            </a:fld>
            <a:r>
              <a:rPr spc="-30"/>
              <a:t> </a:t>
            </a:r>
            <a:r>
              <a:t>/</a:t>
            </a:r>
            <a:r>
              <a:rPr spc="-35"/>
              <a:t> </a:t>
            </a:r>
            <a:r>
              <a:t>17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683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670"/>
              </a:lnSpc>
            </a:pPr>
            <a:r>
              <a:rPr lang="en-IN"/>
              <a:t>January 1,</a:t>
            </a:r>
            <a:r>
              <a:rPr lang="en-IN" spc="-5"/>
              <a:t> </a:t>
            </a:r>
            <a:r>
              <a:rPr lang="en-IN"/>
              <a:t>2017     </a:t>
            </a:r>
            <a:r>
              <a:rPr lang="en-IN" spc="130"/>
              <a:t> </a:t>
            </a:r>
            <a:fld id="{81D60167-4931-47E6-BA6A-407CBD079E47}" type="slidenum">
              <a:rPr smtClean="0"/>
              <a:t>‹#›</a:t>
            </a:fld>
            <a:r>
              <a:rPr spc="-30"/>
              <a:t> </a:t>
            </a:r>
            <a:r>
              <a:t>/</a:t>
            </a:r>
            <a:r>
              <a:rPr spc="-35"/>
              <a:t> </a:t>
            </a:r>
            <a:r>
              <a:t>17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595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" y="184253"/>
            <a:ext cx="994053" cy="2932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945" y="184253"/>
            <a:ext cx="2924532" cy="29328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670"/>
              </a:lnSpc>
            </a:pPr>
            <a:r>
              <a:rPr lang="en-IN"/>
              <a:t>January 1,</a:t>
            </a:r>
            <a:r>
              <a:rPr lang="en-IN" spc="-5"/>
              <a:t> </a:t>
            </a:r>
            <a:r>
              <a:rPr lang="en-IN"/>
              <a:t>2017     </a:t>
            </a:r>
            <a:r>
              <a:rPr lang="en-IN" spc="130"/>
              <a:t> </a:t>
            </a:r>
            <a:fld id="{81D60167-4931-47E6-BA6A-407CBD079E47}" type="slidenum">
              <a:rPr smtClean="0"/>
              <a:t>‹#›</a:t>
            </a:fld>
            <a:r>
              <a:rPr spc="-30"/>
              <a:t> </a:t>
            </a:r>
            <a:r>
              <a:t>/</a:t>
            </a:r>
            <a:r>
              <a:rPr spc="-35"/>
              <a:t> </a:t>
            </a:r>
            <a:r>
              <a:t>17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3601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72527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dirty="0"/>
              <a:t>January 1,</a:t>
            </a:r>
            <a:r>
              <a:rPr spc="-5" dirty="0"/>
              <a:t> </a:t>
            </a:r>
            <a:r>
              <a:rPr dirty="0"/>
              <a:t>2017     </a:t>
            </a:r>
            <a:r>
              <a:rPr spc="130" dirty="0"/>
              <a:t> </a:t>
            </a:r>
            <a:fld id="{81D60167-4931-47E6-BA6A-407CBD079E47}" type="slidenum">
              <a:rPr dirty="0"/>
              <a:t>‹#›</a:t>
            </a:fld>
            <a:r>
              <a:rPr spc="-30" dirty="0"/>
              <a:t> </a:t>
            </a:r>
            <a:r>
              <a:rPr dirty="0"/>
              <a:t>/</a:t>
            </a:r>
            <a:r>
              <a:rPr spc="-35" dirty="0"/>
              <a:t> </a:t>
            </a:r>
            <a:r>
              <a:rPr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7120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670"/>
              </a:lnSpc>
            </a:pPr>
            <a:r>
              <a:rPr lang="en-IN"/>
              <a:t>January 1,</a:t>
            </a:r>
            <a:r>
              <a:rPr lang="en-IN" spc="-5"/>
              <a:t> </a:t>
            </a:r>
            <a:r>
              <a:rPr lang="en-IN"/>
              <a:t>2017     </a:t>
            </a:r>
            <a:r>
              <a:rPr lang="en-IN" spc="130"/>
              <a:t> </a:t>
            </a:r>
            <a:fld id="{81D60167-4931-47E6-BA6A-407CBD079E47}" type="slidenum">
              <a:rPr smtClean="0"/>
              <a:t>‹#›</a:t>
            </a:fld>
            <a:r>
              <a:rPr spc="-30"/>
              <a:t> </a:t>
            </a:r>
            <a:r>
              <a:t>/</a:t>
            </a:r>
            <a:r>
              <a:rPr spc="-35"/>
              <a:t> </a:t>
            </a:r>
            <a:r>
              <a:t>17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809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544" y="862785"/>
            <a:ext cx="3976211" cy="1439576"/>
          </a:xfrm>
        </p:spPr>
        <p:txBody>
          <a:bodyPr anchor="b"/>
          <a:lstStyle>
            <a:lvl1pPr>
              <a:defRPr sz="30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544" y="2315980"/>
            <a:ext cx="3976211" cy="757039"/>
          </a:xfrm>
        </p:spPr>
        <p:txBody>
          <a:bodyPr/>
          <a:lstStyle>
            <a:lvl1pPr marL="0" indent="0">
              <a:buNone/>
              <a:defRPr sz="1210">
                <a:solidFill>
                  <a:schemeClr val="tx1"/>
                </a:solidFill>
              </a:defRPr>
            </a:lvl1pPr>
            <a:lvl2pPr marL="23052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670"/>
              </a:lnSpc>
            </a:pPr>
            <a:r>
              <a:rPr lang="en-IN"/>
              <a:t>January 1,</a:t>
            </a:r>
            <a:r>
              <a:rPr lang="en-IN" spc="-5"/>
              <a:t> </a:t>
            </a:r>
            <a:r>
              <a:rPr lang="en-IN"/>
              <a:t>2017     </a:t>
            </a:r>
            <a:r>
              <a:rPr lang="en-IN" spc="130"/>
              <a:t> </a:t>
            </a:r>
            <a:fld id="{81D60167-4931-47E6-BA6A-407CBD079E47}" type="slidenum">
              <a:rPr smtClean="0"/>
              <a:t>‹#›</a:t>
            </a:fld>
            <a:r>
              <a:rPr spc="-30"/>
              <a:t> </a:t>
            </a:r>
            <a:r>
              <a:t>/</a:t>
            </a:r>
            <a:r>
              <a:rPr spc="-35"/>
              <a:t> </a:t>
            </a:r>
            <a:r>
              <a:t>17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26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944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3863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670"/>
              </a:lnSpc>
            </a:pPr>
            <a:r>
              <a:rPr lang="en-IN"/>
              <a:t>January 1,</a:t>
            </a:r>
            <a:r>
              <a:rPr lang="en-IN" spc="-5"/>
              <a:t> </a:t>
            </a:r>
            <a:r>
              <a:rPr lang="en-IN"/>
              <a:t>2017     </a:t>
            </a:r>
            <a:r>
              <a:rPr lang="en-IN" spc="130"/>
              <a:t> </a:t>
            </a:r>
            <a:fld id="{81D60167-4931-47E6-BA6A-407CBD079E47}" type="slidenum">
              <a:rPr smtClean="0"/>
              <a:t>‹#›</a:t>
            </a:fld>
            <a:r>
              <a:rPr spc="-30"/>
              <a:t> </a:t>
            </a:r>
            <a:r>
              <a:t>/</a:t>
            </a:r>
            <a:r>
              <a:rPr spc="-35"/>
              <a:t> </a:t>
            </a:r>
            <a:r>
              <a:t>17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507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45" y="184254"/>
            <a:ext cx="3976211" cy="668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545" y="848365"/>
            <a:ext cx="1950288" cy="415770"/>
          </a:xfrm>
        </p:spPr>
        <p:txBody>
          <a:bodyPr anchor="b"/>
          <a:lstStyle>
            <a:lvl1pPr marL="0" indent="0">
              <a:buNone/>
              <a:defRPr sz="1210" b="1"/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545" y="1264135"/>
            <a:ext cx="1950288" cy="18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3863" y="848365"/>
            <a:ext cx="1959893" cy="415770"/>
          </a:xfrm>
        </p:spPr>
        <p:txBody>
          <a:bodyPr anchor="b"/>
          <a:lstStyle>
            <a:lvl1pPr marL="0" indent="0">
              <a:buNone/>
              <a:defRPr sz="1210" b="1"/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3863" y="1264135"/>
            <a:ext cx="1959893" cy="18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670"/>
              </a:lnSpc>
            </a:pPr>
            <a:r>
              <a:rPr lang="en-IN"/>
              <a:t>January 1,</a:t>
            </a:r>
            <a:r>
              <a:rPr lang="en-IN" spc="-5"/>
              <a:t> </a:t>
            </a:r>
            <a:r>
              <a:rPr lang="en-IN"/>
              <a:t>2017     </a:t>
            </a:r>
            <a:r>
              <a:rPr lang="en-IN" spc="130"/>
              <a:t> </a:t>
            </a:r>
            <a:fld id="{81D60167-4931-47E6-BA6A-407CBD079E47}" type="slidenum">
              <a:rPr smtClean="0"/>
              <a:t>‹#›</a:t>
            </a:fld>
            <a:r>
              <a:rPr spc="-30"/>
              <a:t> </a:t>
            </a:r>
            <a:r>
              <a:t>/</a:t>
            </a:r>
            <a:r>
              <a:rPr spc="-35"/>
              <a:t> </a:t>
            </a:r>
            <a:r>
              <a:t>17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401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670"/>
              </a:lnSpc>
            </a:pPr>
            <a:r>
              <a:rPr lang="en-IN"/>
              <a:t>January 1,</a:t>
            </a:r>
            <a:r>
              <a:rPr lang="en-IN" spc="-5"/>
              <a:t> </a:t>
            </a:r>
            <a:r>
              <a:rPr lang="en-IN"/>
              <a:t>2017     </a:t>
            </a:r>
            <a:r>
              <a:rPr lang="en-IN" spc="130"/>
              <a:t> </a:t>
            </a:r>
            <a:fld id="{81D60167-4931-47E6-BA6A-407CBD079E47}" type="slidenum">
              <a:rPr smtClean="0"/>
              <a:t>‹#›</a:t>
            </a:fld>
            <a:r>
              <a:rPr spc="-30"/>
              <a:t> </a:t>
            </a:r>
            <a:r>
              <a:t>/</a:t>
            </a:r>
            <a:r>
              <a:rPr spc="-35"/>
              <a:t> </a:t>
            </a:r>
            <a:r>
              <a:t>17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083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670"/>
              </a:lnSpc>
            </a:pPr>
            <a:r>
              <a:rPr lang="en-IN"/>
              <a:t>January 1,</a:t>
            </a:r>
            <a:r>
              <a:rPr lang="en-IN" spc="-5"/>
              <a:t> </a:t>
            </a:r>
            <a:r>
              <a:rPr lang="en-IN"/>
              <a:t>2017     </a:t>
            </a:r>
            <a:r>
              <a:rPr lang="en-IN" spc="130"/>
              <a:t> </a:t>
            </a:r>
            <a:fld id="{81D60167-4931-47E6-BA6A-407CBD079E47}" type="slidenum">
              <a:rPr smtClean="0"/>
              <a:t>‹#›</a:t>
            </a:fld>
            <a:r>
              <a:rPr spc="-30"/>
              <a:t> </a:t>
            </a:r>
            <a:r>
              <a:t>/</a:t>
            </a:r>
            <a:r>
              <a:rPr spc="-35"/>
              <a:t> </a:t>
            </a:r>
            <a:r>
              <a:t>17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768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6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>
              <a:defRPr sz="1613"/>
            </a:lvl1pPr>
            <a:lvl2pPr>
              <a:defRPr sz="1412"/>
            </a:lvl2pPr>
            <a:lvl3pPr>
              <a:defRPr sz="1210"/>
            </a:lvl3pPr>
            <a:lvl4pPr>
              <a:defRPr sz="1008"/>
            </a:lvl4pPr>
            <a:lvl5pPr>
              <a:defRPr sz="1008"/>
            </a:lvl5pPr>
            <a:lvl6pPr>
              <a:defRPr sz="1008"/>
            </a:lvl6pPr>
            <a:lvl7pPr>
              <a:defRPr sz="1008"/>
            </a:lvl7pPr>
            <a:lvl8pPr>
              <a:defRPr sz="1008"/>
            </a:lvl8pPr>
            <a:lvl9pPr>
              <a:defRPr sz="10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807"/>
            </a:lvl1pPr>
            <a:lvl2pPr marL="230520" indent="0">
              <a:buNone/>
              <a:defRPr sz="706"/>
            </a:lvl2pPr>
            <a:lvl3pPr marL="461040" indent="0">
              <a:buNone/>
              <a:defRPr sz="605"/>
            </a:lvl3pPr>
            <a:lvl4pPr marL="691561" indent="0">
              <a:buNone/>
              <a:defRPr sz="504"/>
            </a:lvl4pPr>
            <a:lvl5pPr marL="922081" indent="0">
              <a:buNone/>
              <a:defRPr sz="504"/>
            </a:lvl5pPr>
            <a:lvl6pPr marL="1152601" indent="0">
              <a:buNone/>
              <a:defRPr sz="504"/>
            </a:lvl6pPr>
            <a:lvl7pPr marL="1383121" indent="0">
              <a:buNone/>
              <a:defRPr sz="504"/>
            </a:lvl7pPr>
            <a:lvl8pPr marL="1613642" indent="0">
              <a:buNone/>
              <a:defRPr sz="504"/>
            </a:lvl8pPr>
            <a:lvl9pPr marL="1844162" indent="0">
              <a:buNone/>
              <a:defRPr sz="5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670"/>
              </a:lnSpc>
            </a:pPr>
            <a:r>
              <a:rPr lang="en-IN"/>
              <a:t>January 1,</a:t>
            </a:r>
            <a:r>
              <a:rPr lang="en-IN" spc="-5"/>
              <a:t> </a:t>
            </a:r>
            <a:r>
              <a:rPr lang="en-IN"/>
              <a:t>2017     </a:t>
            </a:r>
            <a:r>
              <a:rPr lang="en-IN" spc="130"/>
              <a:t> </a:t>
            </a:r>
            <a:fld id="{81D60167-4931-47E6-BA6A-407CBD079E47}" type="slidenum">
              <a:rPr smtClean="0"/>
              <a:t>‹#›</a:t>
            </a:fld>
            <a:r>
              <a:rPr spc="-30"/>
              <a:t> </a:t>
            </a:r>
            <a:r>
              <a:t>/</a:t>
            </a:r>
            <a:r>
              <a:rPr spc="-35"/>
              <a:t> </a:t>
            </a:r>
            <a:r>
              <a:t>17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95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6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893" y="498284"/>
            <a:ext cx="2333863" cy="2459376"/>
          </a:xfrm>
        </p:spPr>
        <p:txBody>
          <a:bodyPr anchor="t"/>
          <a:lstStyle>
            <a:lvl1pPr marL="0" indent="0">
              <a:buNone/>
              <a:defRPr sz="1613"/>
            </a:lvl1pPr>
            <a:lvl2pPr marL="230520" indent="0">
              <a:buNone/>
              <a:defRPr sz="1412"/>
            </a:lvl2pPr>
            <a:lvl3pPr marL="461040" indent="0">
              <a:buNone/>
              <a:defRPr sz="1210"/>
            </a:lvl3pPr>
            <a:lvl4pPr marL="691561" indent="0">
              <a:buNone/>
              <a:defRPr sz="1008"/>
            </a:lvl4pPr>
            <a:lvl5pPr marL="922081" indent="0">
              <a:buNone/>
              <a:defRPr sz="1008"/>
            </a:lvl5pPr>
            <a:lvl6pPr marL="1152601" indent="0">
              <a:buNone/>
              <a:defRPr sz="1008"/>
            </a:lvl6pPr>
            <a:lvl7pPr marL="1383121" indent="0">
              <a:buNone/>
              <a:defRPr sz="1008"/>
            </a:lvl7pPr>
            <a:lvl8pPr marL="1613642" indent="0">
              <a:buNone/>
              <a:defRPr sz="1008"/>
            </a:lvl8pPr>
            <a:lvl9pPr marL="1844162" indent="0">
              <a:buNone/>
              <a:defRPr sz="100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807"/>
            </a:lvl1pPr>
            <a:lvl2pPr marL="230520" indent="0">
              <a:buNone/>
              <a:defRPr sz="706"/>
            </a:lvl2pPr>
            <a:lvl3pPr marL="461040" indent="0">
              <a:buNone/>
              <a:defRPr sz="605"/>
            </a:lvl3pPr>
            <a:lvl4pPr marL="691561" indent="0">
              <a:buNone/>
              <a:defRPr sz="504"/>
            </a:lvl4pPr>
            <a:lvl5pPr marL="922081" indent="0">
              <a:buNone/>
              <a:defRPr sz="504"/>
            </a:lvl5pPr>
            <a:lvl6pPr marL="1152601" indent="0">
              <a:buNone/>
              <a:defRPr sz="504"/>
            </a:lvl6pPr>
            <a:lvl7pPr marL="1383121" indent="0">
              <a:buNone/>
              <a:defRPr sz="504"/>
            </a:lvl7pPr>
            <a:lvl8pPr marL="1613642" indent="0">
              <a:buNone/>
              <a:defRPr sz="504"/>
            </a:lvl8pPr>
            <a:lvl9pPr marL="1844162" indent="0">
              <a:buNone/>
              <a:defRPr sz="5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670"/>
              </a:lnSpc>
            </a:pPr>
            <a:r>
              <a:rPr lang="en-IN"/>
              <a:t>January 1,</a:t>
            </a:r>
            <a:r>
              <a:rPr lang="en-IN" spc="-5"/>
              <a:t> </a:t>
            </a:r>
            <a:r>
              <a:rPr lang="en-IN"/>
              <a:t>2017     </a:t>
            </a:r>
            <a:r>
              <a:rPr lang="en-IN" spc="130"/>
              <a:t> </a:t>
            </a:r>
            <a:fld id="{81D60167-4931-47E6-BA6A-407CBD079E47}" type="slidenum">
              <a:rPr smtClean="0"/>
              <a:t>‹#›</a:t>
            </a:fld>
            <a:r>
              <a:rPr spc="-30"/>
              <a:t> </a:t>
            </a:r>
            <a:r>
              <a:t>/</a:t>
            </a:r>
            <a:r>
              <a:rPr spc="-35"/>
              <a:t> </a:t>
            </a:r>
            <a:r>
              <a:t>17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251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945" y="184254"/>
            <a:ext cx="3976211" cy="66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945" y="921265"/>
            <a:ext cx="3976211" cy="219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944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7096" y="3207603"/>
            <a:ext cx="155590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5883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670"/>
              </a:lnSpc>
            </a:pPr>
            <a:r>
              <a:rPr lang="en-IN"/>
              <a:t>January 1,</a:t>
            </a:r>
            <a:r>
              <a:rPr lang="en-IN" spc="-5"/>
              <a:t> </a:t>
            </a:r>
            <a:r>
              <a:rPr lang="en-IN"/>
              <a:t>2017     </a:t>
            </a:r>
            <a:r>
              <a:rPr lang="en-IN" spc="130"/>
              <a:t> </a:t>
            </a:r>
            <a:fld id="{81D60167-4931-47E6-BA6A-407CBD079E47}" type="slidenum">
              <a:rPr smtClean="0"/>
              <a:t>‹#›</a:t>
            </a:fld>
            <a:r>
              <a:rPr spc="-30"/>
              <a:t> </a:t>
            </a:r>
            <a:r>
              <a:t>/</a:t>
            </a:r>
            <a:r>
              <a:rPr spc="-35"/>
              <a:t> </a:t>
            </a:r>
            <a:r>
              <a:t>17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46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l" defTabSz="461040" rtl="0" eaLnBrk="1" latinLnBrk="0" hangingPunct="1">
        <a:lnSpc>
          <a:spcPct val="90000"/>
        </a:lnSpc>
        <a:spcBef>
          <a:spcPct val="0"/>
        </a:spcBef>
        <a:buNone/>
        <a:defRPr sz="22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260" indent="-115260" algn="l" defTabSz="461040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412" kern="1200">
          <a:solidFill>
            <a:schemeClr val="tx1"/>
          </a:solidFill>
          <a:latin typeface="+mn-lt"/>
          <a:ea typeface="+mn-ea"/>
          <a:cs typeface="+mn-cs"/>
        </a:defRPr>
      </a:lvl1pPr>
      <a:lvl2pPr marL="345780" indent="-115260" algn="l" defTabSz="461040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2pPr>
      <a:lvl3pPr marL="576301" indent="-115260" algn="l" defTabSz="461040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3pPr>
      <a:lvl4pPr marL="806821" indent="-115260" algn="l" defTabSz="461040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1037341" indent="-115260" algn="l" defTabSz="461040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267861" indent="-115260" algn="l" defTabSz="461040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498382" indent="-115260" algn="l" defTabSz="461040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728902" indent="-115260" algn="l" defTabSz="461040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959422" indent="-115260" algn="l" defTabSz="461040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4D61-9AE9-4FFD-B9C6-24B94A37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Random variables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611FF-D002-471E-92E6-A334D2D13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Continuous Random Variables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Joint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27970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415884"/>
            <a:ext cx="3886200" cy="44287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1460" marR="5080" indent="-239395">
              <a:lnSpc>
                <a:spcPct val="106700"/>
              </a:lnSpc>
              <a:spcBef>
                <a:spcPts val="20"/>
              </a:spcBef>
            </a:pPr>
            <a:r>
              <a:rPr sz="1400" dirty="0">
                <a:solidFill>
                  <a:srgbClr val="C00000"/>
                </a:solidFill>
                <a:latin typeface="Tahoma"/>
                <a:cs typeface="Tahoma"/>
              </a:rPr>
              <a:t>Joint</a:t>
            </a:r>
            <a:r>
              <a:rPr sz="1400" spc="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00000"/>
                </a:solidFill>
                <a:latin typeface="Tahoma"/>
                <a:cs typeface="Tahoma"/>
              </a:rPr>
              <a:t>Distributions,</a:t>
            </a:r>
            <a:r>
              <a:rPr sz="1400" spc="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C00000"/>
                </a:solidFill>
                <a:latin typeface="Tahoma"/>
                <a:cs typeface="Tahoma"/>
              </a:rPr>
              <a:t>Independence </a:t>
            </a:r>
            <a:r>
              <a:rPr sz="1400" spc="-4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C00000"/>
                </a:solidFill>
                <a:latin typeface="Tahoma"/>
                <a:cs typeface="Tahoma"/>
              </a:rPr>
              <a:t>Covariance</a:t>
            </a:r>
            <a:r>
              <a:rPr sz="1400" spc="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C00000"/>
                </a:solidFill>
                <a:latin typeface="Tahoma"/>
                <a:cs typeface="Tahoma"/>
              </a:rPr>
              <a:t>and</a:t>
            </a:r>
            <a:r>
              <a:rPr lang="en-IN" sz="1400" spc="3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00000"/>
                </a:solidFill>
                <a:latin typeface="Tahoma"/>
                <a:cs typeface="Tahoma"/>
              </a:rPr>
              <a:t>Correlation</a:t>
            </a:r>
            <a:endParaRPr sz="1400" dirty="0">
              <a:solidFill>
                <a:srgbClr val="C00000"/>
              </a:solidFill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5497" y="1379749"/>
          <a:ext cx="2828921" cy="15172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2085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50" i="1" spc="135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1050" i="1" spc="135" dirty="0">
                          <a:latin typeface="Arial"/>
                          <a:cs typeface="Arial"/>
                        </a:rPr>
                        <a:t>\</a:t>
                      </a:r>
                      <a:r>
                        <a:rPr sz="1050" i="1" spc="135" dirty="0">
                          <a:latin typeface="Verdana"/>
                          <a:cs typeface="Verdana"/>
                        </a:rPr>
                        <a:t>Y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4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5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171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143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142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143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4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143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5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406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20" dirty="0">
                          <a:latin typeface="Calibri"/>
                          <a:cs typeface="Calibri"/>
                        </a:rPr>
                        <a:t>1/36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5455"/>
            <a:ext cx="2971750" cy="3586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rgbClr val="C00000"/>
                </a:solidFill>
              </a:rPr>
              <a:t>Joint</a:t>
            </a:r>
            <a:r>
              <a:rPr b="1" spc="-5" dirty="0">
                <a:solidFill>
                  <a:srgbClr val="C00000"/>
                </a:solidFill>
              </a:rPr>
              <a:t> </a:t>
            </a:r>
            <a:r>
              <a:rPr b="1" spc="-25" dirty="0">
                <a:solidFill>
                  <a:srgbClr val="C00000"/>
                </a:solidFill>
              </a:rPr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663574"/>
            <a:ext cx="4419550" cy="201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68580">
              <a:lnSpc>
                <a:spcPct val="138400"/>
              </a:lnSpc>
              <a:spcBef>
                <a:spcPts val="100"/>
              </a:spcBef>
            </a:pPr>
            <a:endParaRPr lang="en-IN" sz="1200" i="1" spc="-30" dirty="0">
              <a:latin typeface="Arial"/>
              <a:cs typeface="Arial"/>
            </a:endParaRPr>
          </a:p>
          <a:p>
            <a:pPr marL="76200" marR="68580">
              <a:lnSpc>
                <a:spcPct val="138400"/>
              </a:lnSpc>
              <a:spcBef>
                <a:spcPts val="100"/>
              </a:spcBef>
            </a:pPr>
            <a:r>
              <a:rPr sz="1200" i="1" spc="-3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i="1" spc="-30" dirty="0">
                <a:latin typeface="Arial"/>
                <a:cs typeface="Arial"/>
              </a:rPr>
              <a:t>Y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Tahoma"/>
                <a:cs typeface="Tahoma"/>
              </a:rPr>
              <a:t>are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0000FF"/>
                </a:solidFill>
                <a:latin typeface="Tahoma"/>
                <a:cs typeface="Tahoma"/>
              </a:rPr>
              <a:t>jointly </a:t>
            </a:r>
            <a:r>
              <a:rPr sz="1200" spc="-45" dirty="0">
                <a:solidFill>
                  <a:srgbClr val="0000FF"/>
                </a:solidFill>
                <a:latin typeface="Tahoma"/>
                <a:cs typeface="Tahoma"/>
              </a:rPr>
              <a:t>distributed </a:t>
            </a:r>
            <a:r>
              <a:rPr sz="1200" spc="-65" dirty="0">
                <a:latin typeface="Tahoma"/>
                <a:cs typeface="Tahoma"/>
              </a:rPr>
              <a:t>random </a:t>
            </a:r>
            <a:r>
              <a:rPr sz="1200" spc="-60" dirty="0">
                <a:latin typeface="Tahoma"/>
                <a:cs typeface="Tahoma"/>
              </a:rPr>
              <a:t>variables.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Discrete:</a:t>
            </a:r>
            <a:r>
              <a:rPr sz="1200" spc="14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Probability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mass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function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(</a:t>
            </a:r>
            <a:r>
              <a:rPr sz="1200" spc="-35" dirty="0" err="1">
                <a:latin typeface="Tahoma"/>
                <a:cs typeface="Tahoma"/>
              </a:rPr>
              <a:t>pmf</a:t>
            </a:r>
            <a:r>
              <a:rPr lang="en-IN" sz="1200" spc="-35" dirty="0">
                <a:latin typeface="Tahoma"/>
                <a:cs typeface="Tahoma"/>
              </a:rPr>
              <a:t>): </a:t>
            </a:r>
            <a:r>
              <a:rPr sz="1200" i="1" spc="-25" dirty="0">
                <a:latin typeface="Arial"/>
                <a:cs typeface="Arial"/>
              </a:rPr>
              <a:t>p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30" baseline="-13888" dirty="0">
                <a:latin typeface="Arial"/>
                <a:cs typeface="Arial"/>
              </a:rPr>
              <a:t>i</a:t>
            </a:r>
            <a:r>
              <a:rPr sz="1200" i="1" spc="-142" baseline="-13888" dirty="0">
                <a:latin typeface="Arial"/>
                <a:cs typeface="Arial"/>
              </a:rPr>
              <a:t> 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70" dirty="0">
                <a:latin typeface="Arial"/>
                <a:cs typeface="Arial"/>
              </a:rPr>
              <a:t>y</a:t>
            </a:r>
            <a:r>
              <a:rPr sz="1200" i="1" spc="67" baseline="-13888" dirty="0">
                <a:latin typeface="Arial"/>
                <a:cs typeface="Arial"/>
              </a:rPr>
              <a:t>j</a:t>
            </a:r>
            <a:r>
              <a:rPr sz="1200" i="1" spc="-150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 dirty="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</a:pPr>
            <a:r>
              <a:rPr sz="1200" spc="-55" dirty="0">
                <a:latin typeface="Tahoma"/>
                <a:cs typeface="Tahoma"/>
              </a:rPr>
              <a:t>Continuous:</a:t>
            </a:r>
            <a:r>
              <a:rPr sz="1200" spc="14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probability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density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function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(pdf):</a:t>
            </a:r>
            <a:r>
              <a:rPr lang="en-IN" sz="1200" dirty="0">
                <a:latin typeface="Tahoma"/>
                <a:cs typeface="Tahoma"/>
              </a:rPr>
              <a:t> </a:t>
            </a:r>
            <a:r>
              <a:rPr sz="1200" i="1" spc="20" dirty="0">
                <a:latin typeface="Arial"/>
                <a:cs typeface="Arial"/>
              </a:rPr>
              <a:t>f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i="1" spc="40" dirty="0">
                <a:latin typeface="Arial"/>
                <a:cs typeface="Arial"/>
              </a:rPr>
              <a:t>x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70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 dirty="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795"/>
              </a:spcBef>
            </a:pPr>
            <a:r>
              <a:rPr sz="1200" spc="-30" dirty="0">
                <a:latin typeface="Tahoma"/>
                <a:cs typeface="Tahoma"/>
              </a:rPr>
              <a:t>Both:</a:t>
            </a:r>
            <a:r>
              <a:rPr sz="1200" spc="13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cumulative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distribution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function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(</a:t>
            </a:r>
            <a:r>
              <a:rPr sz="1200" spc="-30" dirty="0" err="1">
                <a:latin typeface="Tahoma"/>
                <a:cs typeface="Tahoma"/>
              </a:rPr>
              <a:t>cdf</a:t>
            </a:r>
            <a:r>
              <a:rPr sz="1200" spc="-30" dirty="0">
                <a:latin typeface="Tahoma"/>
                <a:cs typeface="Tahoma"/>
              </a:rPr>
              <a:t>):</a:t>
            </a:r>
            <a:r>
              <a:rPr lang="en-IN" sz="1200" dirty="0">
                <a:latin typeface="Tahoma"/>
                <a:cs typeface="Tahoma"/>
              </a:rPr>
              <a:t> </a:t>
            </a:r>
            <a:r>
              <a:rPr sz="1200" i="1" spc="-70" dirty="0">
                <a:latin typeface="Arial"/>
                <a:cs typeface="Arial"/>
              </a:rPr>
              <a:t>F</a:t>
            </a:r>
            <a:r>
              <a:rPr sz="1200" i="1" spc="-175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i="1" spc="40" dirty="0">
                <a:latin typeface="Arial"/>
                <a:cs typeface="Arial"/>
              </a:rPr>
              <a:t>x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70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-45" dirty="0">
                <a:latin typeface="Tahoma"/>
                <a:cs typeface="Tahoma"/>
              </a:rPr>
              <a:t> </a:t>
            </a:r>
            <a:endParaRPr lang="en-IN" sz="1200" spc="-45" dirty="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795"/>
              </a:spcBef>
            </a:pP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i="1" spc="40" dirty="0">
                <a:latin typeface="Arial"/>
                <a:cs typeface="Arial"/>
              </a:rPr>
              <a:t>P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i="1" spc="-30" dirty="0">
                <a:latin typeface="Arial"/>
                <a:cs typeface="Arial"/>
              </a:rPr>
              <a:t>X</a:t>
            </a:r>
            <a:r>
              <a:rPr sz="1200" i="1" spc="155" dirty="0">
                <a:latin typeface="Arial"/>
                <a:cs typeface="Arial"/>
              </a:rPr>
              <a:t> </a:t>
            </a:r>
            <a:r>
              <a:rPr sz="1200" i="1" spc="270" dirty="0">
                <a:latin typeface="Arial"/>
                <a:cs typeface="Arial"/>
              </a:rPr>
              <a:t>≤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40" dirty="0">
                <a:latin typeface="Arial"/>
                <a:cs typeface="Arial"/>
              </a:rPr>
              <a:t>x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30" dirty="0">
                <a:latin typeface="Arial"/>
                <a:cs typeface="Arial"/>
              </a:rPr>
              <a:t>Y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270" dirty="0">
                <a:latin typeface="Arial"/>
                <a:cs typeface="Arial"/>
              </a:rPr>
              <a:t>≤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</a:t>
            </a:r>
            <a:endParaRPr sz="12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5455"/>
            <a:ext cx="3524855" cy="3586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-35" dirty="0">
                <a:solidFill>
                  <a:srgbClr val="C00000"/>
                </a:solidFill>
              </a:rPr>
              <a:t>Discrete</a:t>
            </a:r>
            <a:r>
              <a:rPr b="1" spc="20" dirty="0">
                <a:solidFill>
                  <a:srgbClr val="C00000"/>
                </a:solidFill>
              </a:rPr>
              <a:t> </a:t>
            </a:r>
            <a:r>
              <a:rPr b="1" spc="-20" dirty="0">
                <a:solidFill>
                  <a:srgbClr val="C00000"/>
                </a:solidFill>
              </a:rPr>
              <a:t>joint</a:t>
            </a:r>
            <a:r>
              <a:rPr b="1" spc="20" dirty="0">
                <a:solidFill>
                  <a:srgbClr val="C00000"/>
                </a:solidFill>
              </a:rPr>
              <a:t> </a:t>
            </a:r>
            <a:r>
              <a:rPr b="1" spc="-65" dirty="0">
                <a:solidFill>
                  <a:srgbClr val="C00000"/>
                </a:solidFill>
              </a:rPr>
              <a:t>pmf:</a:t>
            </a:r>
            <a:r>
              <a:rPr b="1" spc="170" dirty="0">
                <a:solidFill>
                  <a:srgbClr val="C00000"/>
                </a:solidFill>
              </a:rPr>
              <a:t> </a:t>
            </a:r>
            <a:r>
              <a:rPr b="1" spc="-65" dirty="0">
                <a:solidFill>
                  <a:srgbClr val="C00000"/>
                </a:solidFill>
              </a:rPr>
              <a:t>example</a:t>
            </a:r>
            <a:r>
              <a:rPr b="1" spc="20" dirty="0">
                <a:solidFill>
                  <a:srgbClr val="C00000"/>
                </a:solidFill>
              </a:rPr>
              <a:t> </a:t>
            </a:r>
            <a:r>
              <a:rPr b="1" spc="-65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692" y="449859"/>
            <a:ext cx="3967479" cy="866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14094" algn="l"/>
              </a:tabLst>
            </a:pPr>
            <a:r>
              <a:rPr sz="1200" spc="-15" dirty="0">
                <a:latin typeface="Tahoma"/>
                <a:cs typeface="Tahoma"/>
              </a:rPr>
              <a:t>Roll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two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dice:	</a:t>
            </a:r>
            <a:r>
              <a:rPr sz="1200" i="1" spc="-30" dirty="0">
                <a:latin typeface="Arial"/>
                <a:cs typeface="Arial"/>
              </a:rPr>
              <a:t>X</a:t>
            </a:r>
            <a:r>
              <a:rPr sz="1200" i="1" spc="210" dirty="0">
                <a:latin typeface="Arial"/>
                <a:cs typeface="Arial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100" dirty="0">
                <a:latin typeface="Tahoma"/>
                <a:cs typeface="Tahoma"/>
              </a:rPr>
              <a:t>#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ﬁrst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die,</a:t>
            </a:r>
            <a:r>
              <a:rPr sz="1200" spc="595" dirty="0">
                <a:latin typeface="Tahoma"/>
                <a:cs typeface="Tahoma"/>
              </a:rPr>
              <a:t> </a:t>
            </a:r>
            <a:r>
              <a:rPr sz="1200" i="1" spc="-30" dirty="0">
                <a:latin typeface="Arial"/>
                <a:cs typeface="Arial"/>
              </a:rPr>
              <a:t>Y</a:t>
            </a:r>
            <a:r>
              <a:rPr sz="1200" i="1" spc="250" dirty="0">
                <a:latin typeface="Arial"/>
                <a:cs typeface="Arial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100" dirty="0">
                <a:latin typeface="Tahoma"/>
                <a:cs typeface="Tahoma"/>
              </a:rPr>
              <a:t>#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second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die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i="1" spc="-30" dirty="0">
                <a:latin typeface="Arial"/>
                <a:cs typeface="Arial"/>
              </a:rPr>
              <a:t>X </a:t>
            </a:r>
            <a:r>
              <a:rPr sz="1200" i="1" spc="-120" dirty="0">
                <a:latin typeface="Arial"/>
                <a:cs typeface="Arial"/>
              </a:rPr>
              <a:t> </a:t>
            </a:r>
            <a:r>
              <a:rPr sz="1200" spc="-30" dirty="0">
                <a:latin typeface="Tahoma"/>
                <a:cs typeface="Tahoma"/>
              </a:rPr>
              <a:t>ta</a:t>
            </a:r>
            <a:r>
              <a:rPr sz="1200" spc="-65" dirty="0">
                <a:latin typeface="Tahoma"/>
                <a:cs typeface="Tahoma"/>
              </a:rPr>
              <a:t>k</a:t>
            </a:r>
            <a:r>
              <a:rPr sz="1200" spc="-100" dirty="0">
                <a:latin typeface="Tahoma"/>
                <a:cs typeface="Tahoma"/>
              </a:rPr>
              <a:t>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values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1,</a:t>
            </a:r>
            <a:r>
              <a:rPr sz="1200" dirty="0">
                <a:latin typeface="Tahoma"/>
                <a:cs typeface="Tahoma"/>
              </a:rPr>
              <a:t>  </a:t>
            </a:r>
            <a:r>
              <a:rPr sz="1200" spc="-15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2,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.</a:t>
            </a:r>
            <a:r>
              <a:rPr sz="1200" spc="-18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.</a:t>
            </a:r>
            <a:r>
              <a:rPr sz="1200" spc="-18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.</a:t>
            </a:r>
            <a:r>
              <a:rPr sz="1200" spc="-18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6,</a:t>
            </a:r>
            <a:r>
              <a:rPr sz="1200" dirty="0">
                <a:latin typeface="Tahoma"/>
                <a:cs typeface="Tahoma"/>
              </a:rPr>
              <a:t>  </a:t>
            </a:r>
            <a:r>
              <a:rPr sz="1200" spc="-155" dirty="0">
                <a:latin typeface="Tahoma"/>
                <a:cs typeface="Tahoma"/>
              </a:rPr>
              <a:t> </a:t>
            </a:r>
            <a:r>
              <a:rPr sz="1200" i="1" spc="-30" dirty="0">
                <a:latin typeface="Arial"/>
                <a:cs typeface="Arial"/>
              </a:rPr>
              <a:t>Y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 </a:t>
            </a:r>
            <a:r>
              <a:rPr sz="1200" spc="-30" dirty="0">
                <a:latin typeface="Tahoma"/>
                <a:cs typeface="Tahoma"/>
              </a:rPr>
              <a:t>ta</a:t>
            </a:r>
            <a:r>
              <a:rPr sz="1200" spc="-65" dirty="0">
                <a:latin typeface="Tahoma"/>
                <a:cs typeface="Tahoma"/>
              </a:rPr>
              <a:t>k</a:t>
            </a:r>
            <a:r>
              <a:rPr sz="1200" spc="-100" dirty="0">
                <a:latin typeface="Tahoma"/>
                <a:cs typeface="Tahoma"/>
              </a:rPr>
              <a:t>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values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1,</a:t>
            </a:r>
            <a:r>
              <a:rPr sz="1200" dirty="0">
                <a:latin typeface="Tahoma"/>
                <a:cs typeface="Tahoma"/>
              </a:rPr>
              <a:t>  </a:t>
            </a:r>
            <a:r>
              <a:rPr sz="1200" spc="-15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2,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.</a:t>
            </a:r>
            <a:r>
              <a:rPr sz="1200" spc="-18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.</a:t>
            </a:r>
            <a:r>
              <a:rPr sz="1200" spc="-18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.</a:t>
            </a:r>
            <a:r>
              <a:rPr sz="1200" spc="-18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30" dirty="0">
                <a:latin typeface="Arial"/>
                <a:cs typeface="Arial"/>
              </a:rPr>
              <a:t>Joint</a:t>
            </a:r>
            <a:r>
              <a:rPr sz="1200" b="1" spc="80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probability</a:t>
            </a:r>
            <a:r>
              <a:rPr sz="1200" b="1" spc="9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table: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6329" y="1350502"/>
          <a:ext cx="2703826" cy="1450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7661"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i="1" spc="13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1000" i="1" spc="130" dirty="0">
                          <a:latin typeface="Arial"/>
                          <a:cs typeface="Arial"/>
                        </a:rPr>
                        <a:t>\</a:t>
                      </a:r>
                      <a:r>
                        <a:rPr sz="1000" i="1" spc="130" dirty="0">
                          <a:latin typeface="Verdana"/>
                          <a:cs typeface="Verdana"/>
                        </a:rPr>
                        <a:t>Y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5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5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04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05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05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72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25779" y="2871470"/>
            <a:ext cx="33077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latin typeface="Tahoma"/>
                <a:cs typeface="Tahoma"/>
              </a:rPr>
              <a:t>pmf: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i="1" spc="-25" dirty="0">
                <a:latin typeface="Arial"/>
                <a:cs typeface="Arial"/>
              </a:rPr>
              <a:t>p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i="1" spc="120" dirty="0">
                <a:latin typeface="Arial"/>
                <a:cs typeface="Arial"/>
              </a:rPr>
              <a:t>i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150" dirty="0">
                <a:latin typeface="Arial"/>
                <a:cs typeface="Arial"/>
              </a:rPr>
              <a:t>j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1</a:t>
            </a:r>
            <a:r>
              <a:rPr sz="1200" i="1" spc="35" dirty="0">
                <a:latin typeface="Verdana"/>
                <a:cs typeface="Verdana"/>
              </a:rPr>
              <a:t>/</a:t>
            </a:r>
            <a:r>
              <a:rPr sz="1200" spc="-75" dirty="0">
                <a:latin typeface="Tahoma"/>
                <a:cs typeface="Tahoma"/>
              </a:rPr>
              <a:t>36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95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i="1" spc="5" dirty="0">
                <a:latin typeface="Arial"/>
                <a:cs typeface="Arial"/>
              </a:rPr>
              <a:t>i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160" dirty="0">
                <a:latin typeface="Arial"/>
                <a:cs typeface="Arial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i="1" spc="40" dirty="0">
                <a:latin typeface="Arial"/>
                <a:cs typeface="Arial"/>
              </a:rPr>
              <a:t>j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165" dirty="0">
                <a:latin typeface="Arial"/>
                <a:cs typeface="Arial"/>
              </a:rPr>
              <a:t> </a:t>
            </a:r>
            <a:r>
              <a:rPr sz="1200" spc="-35" dirty="0">
                <a:latin typeface="Tahoma"/>
                <a:cs typeface="Tahoma"/>
              </a:rPr>
              <a:t>b</a:t>
            </a:r>
            <a:r>
              <a:rPr sz="1200" spc="-60" dirty="0">
                <a:latin typeface="Tahoma"/>
                <a:cs typeface="Tahoma"/>
              </a:rPr>
              <a:t>e</a:t>
            </a:r>
            <a:r>
              <a:rPr sz="1200" spc="-75" dirty="0">
                <a:latin typeface="Tahoma"/>
                <a:cs typeface="Tahoma"/>
              </a:rPr>
              <a:t>t</a:t>
            </a:r>
            <a:r>
              <a:rPr sz="1200" spc="-135" dirty="0">
                <a:latin typeface="Tahoma"/>
                <a:cs typeface="Tahoma"/>
              </a:rPr>
              <a:t>w</a:t>
            </a:r>
            <a:r>
              <a:rPr sz="1200" spc="-100" dirty="0">
                <a:latin typeface="Tahoma"/>
                <a:cs typeface="Tahoma"/>
              </a:rPr>
              <a:t>een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1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-65" dirty="0">
                <a:latin typeface="Tahoma"/>
                <a:cs typeface="Tahoma"/>
              </a:rPr>
              <a:t>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6.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9"/>
            <a:ext cx="3683635" cy="8140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35" dirty="0">
                <a:solidFill>
                  <a:srgbClr val="C00000"/>
                </a:solidFill>
                <a:latin typeface="Tahoma"/>
                <a:cs typeface="Tahoma"/>
              </a:rPr>
              <a:t>Discrete</a:t>
            </a:r>
            <a:r>
              <a:rPr sz="1400" b="1" spc="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C00000"/>
                </a:solidFill>
                <a:latin typeface="Tahoma"/>
                <a:cs typeface="Tahoma"/>
              </a:rPr>
              <a:t>joint</a:t>
            </a:r>
            <a:r>
              <a:rPr sz="1400" b="1" spc="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C00000"/>
                </a:solidFill>
                <a:latin typeface="Tahoma"/>
                <a:cs typeface="Tahoma"/>
              </a:rPr>
              <a:t>pmf:</a:t>
            </a:r>
            <a:r>
              <a:rPr sz="1400" b="1" spc="17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C00000"/>
                </a:solidFill>
                <a:latin typeface="Tahoma"/>
                <a:cs typeface="Tahoma"/>
              </a:rPr>
              <a:t>example</a:t>
            </a:r>
            <a:r>
              <a:rPr sz="1400" b="1" spc="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C00000"/>
                </a:solidFill>
                <a:latin typeface="Tahoma"/>
                <a:cs typeface="Tahoma"/>
              </a:rPr>
              <a:t>2</a:t>
            </a:r>
            <a:endParaRPr sz="1400" b="1" dirty="0">
              <a:solidFill>
                <a:srgbClr val="C00000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Tahoma"/>
              <a:cs typeface="Tahoma"/>
            </a:endParaRPr>
          </a:p>
          <a:p>
            <a:pPr marL="43180">
              <a:lnSpc>
                <a:spcPct val="100000"/>
              </a:lnSpc>
            </a:pPr>
            <a:r>
              <a:rPr sz="1200" spc="-15" dirty="0">
                <a:latin typeface="Tahoma"/>
                <a:cs typeface="Tahoma"/>
              </a:rPr>
              <a:t>Roll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two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dice: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i="1" spc="-30" dirty="0">
                <a:latin typeface="Arial"/>
                <a:cs typeface="Arial"/>
              </a:rPr>
              <a:t>X</a:t>
            </a:r>
            <a:r>
              <a:rPr sz="1200" i="1" spc="215" dirty="0">
                <a:latin typeface="Arial"/>
                <a:cs typeface="Arial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100" dirty="0">
                <a:latin typeface="Tahoma"/>
                <a:cs typeface="Tahoma"/>
              </a:rPr>
              <a:t>#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ﬁrst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die,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i="1" spc="60" dirty="0">
                <a:latin typeface="Arial"/>
                <a:cs typeface="Arial"/>
              </a:rPr>
              <a:t>T</a:t>
            </a:r>
            <a:r>
              <a:rPr sz="1200" i="1" spc="215" dirty="0">
                <a:latin typeface="Arial"/>
                <a:cs typeface="Arial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total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both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dice</a:t>
            </a:r>
            <a:endParaRPr sz="1200" dirty="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1057" y="1221415"/>
          <a:ext cx="4057646" cy="1305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4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40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40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40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40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40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04893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i="1" spc="12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900" i="1" spc="120" dirty="0">
                          <a:latin typeface="Arial"/>
                          <a:cs typeface="Arial"/>
                        </a:rPr>
                        <a:t>\</a:t>
                      </a:r>
                      <a:r>
                        <a:rPr sz="900" i="1" spc="120" dirty="0">
                          <a:latin typeface="Verdana"/>
                          <a:cs typeface="Verdana"/>
                        </a:rPr>
                        <a:t>T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243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243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242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243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243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447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47611"/>
            <a:ext cx="3738945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spc="-40" dirty="0">
                <a:solidFill>
                  <a:srgbClr val="C00000"/>
                </a:solidFill>
              </a:rPr>
              <a:t>Continuous</a:t>
            </a:r>
            <a:r>
              <a:rPr sz="1800" b="1" dirty="0">
                <a:solidFill>
                  <a:srgbClr val="C00000"/>
                </a:solidFill>
              </a:rPr>
              <a:t> </a:t>
            </a:r>
            <a:r>
              <a:rPr sz="1800" b="1" spc="-20" dirty="0">
                <a:solidFill>
                  <a:srgbClr val="C00000"/>
                </a:solidFill>
              </a:rPr>
              <a:t>joint</a:t>
            </a:r>
            <a:r>
              <a:rPr sz="1800" b="1" dirty="0">
                <a:solidFill>
                  <a:srgbClr val="C00000"/>
                </a:solidFill>
              </a:rPr>
              <a:t> </a:t>
            </a:r>
            <a:r>
              <a:rPr sz="1800" b="1" spc="-30" dirty="0">
                <a:solidFill>
                  <a:srgbClr val="C00000"/>
                </a:solidFill>
              </a:rPr>
              <a:t>distributions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438010"/>
            <a:ext cx="65265" cy="652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621690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805370"/>
            <a:ext cx="65265" cy="6526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89123" y="1518042"/>
            <a:ext cx="2592070" cy="1296035"/>
            <a:chOff x="989123" y="1518042"/>
            <a:chExt cx="2592070" cy="1296035"/>
          </a:xfrm>
        </p:grpSpPr>
        <p:sp>
          <p:nvSpPr>
            <p:cNvPr id="7" name="object 7"/>
            <p:cNvSpPr/>
            <p:nvPr/>
          </p:nvSpPr>
          <p:spPr>
            <a:xfrm>
              <a:off x="989123" y="1518042"/>
              <a:ext cx="2592070" cy="1296035"/>
            </a:xfrm>
            <a:custGeom>
              <a:avLst/>
              <a:gdLst/>
              <a:ahLst/>
              <a:cxnLst/>
              <a:rect l="l" t="t" r="r" b="b"/>
              <a:pathLst>
                <a:path w="2592070" h="1296035">
                  <a:moveTo>
                    <a:pt x="2592009" y="0"/>
                  </a:moveTo>
                  <a:lnTo>
                    <a:pt x="0" y="0"/>
                  </a:lnTo>
                  <a:lnTo>
                    <a:pt x="0" y="1296004"/>
                  </a:lnTo>
                  <a:lnTo>
                    <a:pt x="2592009" y="1296004"/>
                  </a:lnTo>
                  <a:lnTo>
                    <a:pt x="2592009" y="0"/>
                  </a:lnTo>
                  <a:close/>
                </a:path>
              </a:pathLst>
            </a:custGeom>
            <a:solidFill>
              <a:srgbClr val="FFB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5130" y="1842040"/>
              <a:ext cx="324485" cy="324485"/>
            </a:xfrm>
            <a:custGeom>
              <a:avLst/>
              <a:gdLst/>
              <a:ahLst/>
              <a:cxnLst/>
              <a:rect l="l" t="t" r="r" b="b"/>
              <a:pathLst>
                <a:path w="324485" h="324485">
                  <a:moveTo>
                    <a:pt x="324004" y="0"/>
                  </a:moveTo>
                  <a:lnTo>
                    <a:pt x="0" y="0"/>
                  </a:lnTo>
                  <a:lnTo>
                    <a:pt x="0" y="324004"/>
                  </a:lnTo>
                  <a:lnTo>
                    <a:pt x="324004" y="324004"/>
                  </a:lnTo>
                  <a:lnTo>
                    <a:pt x="324004" y="0"/>
                  </a:lnTo>
                  <a:close/>
                </a:path>
              </a:pathLst>
            </a:custGeom>
            <a:solidFill>
              <a:srgbClr val="FF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5130" y="1842040"/>
              <a:ext cx="324485" cy="324485"/>
            </a:xfrm>
            <a:custGeom>
              <a:avLst/>
              <a:gdLst/>
              <a:ahLst/>
              <a:cxnLst/>
              <a:rect l="l" t="t" r="r" b="b"/>
              <a:pathLst>
                <a:path w="324485" h="324485">
                  <a:moveTo>
                    <a:pt x="0" y="324004"/>
                  </a:moveTo>
                  <a:lnTo>
                    <a:pt x="0" y="0"/>
                  </a:lnTo>
                  <a:lnTo>
                    <a:pt x="324004" y="0"/>
                  </a:lnTo>
                  <a:lnTo>
                    <a:pt x="324004" y="324004"/>
                  </a:lnTo>
                  <a:lnTo>
                    <a:pt x="0" y="324004"/>
                  </a:lnTo>
                  <a:close/>
                </a:path>
              </a:pathLst>
            </a:custGeom>
            <a:ln w="4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1131" y="1744835"/>
              <a:ext cx="486409" cy="259715"/>
            </a:xfrm>
            <a:custGeom>
              <a:avLst/>
              <a:gdLst/>
              <a:ahLst/>
              <a:cxnLst/>
              <a:rect l="l" t="t" r="r" b="b"/>
              <a:pathLst>
                <a:path w="486410" h="259714">
                  <a:moveTo>
                    <a:pt x="486000" y="259207"/>
                  </a:moveTo>
                  <a:lnTo>
                    <a:pt x="0" y="0"/>
                  </a:lnTo>
                </a:path>
              </a:pathLst>
            </a:custGeom>
            <a:ln w="4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89123" y="1518042"/>
            <a:ext cx="2592070" cy="1296035"/>
          </a:xfrm>
          <a:prstGeom prst="rect">
            <a:avLst/>
          </a:prstGeom>
          <a:ln w="4549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R="1083945" algn="r">
              <a:lnSpc>
                <a:spcPct val="100000"/>
              </a:lnSpc>
              <a:spcBef>
                <a:spcPts val="345"/>
              </a:spcBef>
            </a:pPr>
            <a:r>
              <a:rPr sz="900" spc="40" dirty="0">
                <a:latin typeface="Calibri"/>
                <a:cs typeface="Calibri"/>
              </a:rPr>
              <a:t>Prob. 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245" dirty="0">
                <a:latin typeface="Calibri"/>
                <a:cs typeface="Calibri"/>
              </a:rPr>
              <a:t>=</a:t>
            </a:r>
            <a:r>
              <a:rPr sz="900" spc="95" dirty="0">
                <a:latin typeface="Calibri"/>
                <a:cs typeface="Calibri"/>
              </a:rPr>
              <a:t> </a:t>
            </a:r>
            <a:r>
              <a:rPr sz="900" i="1" spc="160" dirty="0">
                <a:latin typeface="Calibri"/>
                <a:cs typeface="Calibri"/>
              </a:rPr>
              <a:t>f</a:t>
            </a:r>
            <a:r>
              <a:rPr sz="900" i="1" spc="-110" dirty="0">
                <a:latin typeface="Calibri"/>
                <a:cs typeface="Calibri"/>
              </a:rPr>
              <a:t> </a:t>
            </a:r>
            <a:r>
              <a:rPr sz="900" spc="75" dirty="0">
                <a:latin typeface="Calibri"/>
                <a:cs typeface="Calibri"/>
              </a:rPr>
              <a:t>(</a:t>
            </a:r>
            <a:r>
              <a:rPr sz="900" i="1" spc="70" dirty="0">
                <a:latin typeface="Calibri"/>
                <a:cs typeface="Calibri"/>
              </a:rPr>
              <a:t>x,</a:t>
            </a:r>
            <a:r>
              <a:rPr sz="900" i="1" spc="-55" dirty="0">
                <a:latin typeface="Calibri"/>
                <a:cs typeface="Calibri"/>
              </a:rPr>
              <a:t> </a:t>
            </a:r>
            <a:r>
              <a:rPr sz="900" i="1" spc="65" dirty="0">
                <a:latin typeface="Calibri"/>
                <a:cs typeface="Calibri"/>
              </a:rPr>
              <a:t>y</a:t>
            </a:r>
            <a:r>
              <a:rPr sz="900" spc="75" dirty="0">
                <a:latin typeface="Calibri"/>
                <a:cs typeface="Calibri"/>
              </a:rPr>
              <a:t>)</a:t>
            </a:r>
            <a:r>
              <a:rPr sz="900" spc="-55" dirty="0">
                <a:latin typeface="Calibri"/>
                <a:cs typeface="Calibri"/>
              </a:rPr>
              <a:t> </a:t>
            </a:r>
            <a:r>
              <a:rPr sz="900" i="1" spc="60" dirty="0">
                <a:latin typeface="Calibri"/>
                <a:cs typeface="Calibri"/>
              </a:rPr>
              <a:t>dx</a:t>
            </a:r>
            <a:r>
              <a:rPr sz="900" i="1" spc="-55" dirty="0">
                <a:latin typeface="Calibri"/>
                <a:cs typeface="Calibri"/>
              </a:rPr>
              <a:t> </a:t>
            </a:r>
            <a:r>
              <a:rPr sz="900" i="1" spc="20" dirty="0">
                <a:latin typeface="Calibri"/>
                <a:cs typeface="Calibri"/>
              </a:rPr>
              <a:t>dy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 dirty="0">
              <a:latin typeface="Calibri"/>
              <a:cs typeface="Calibri"/>
            </a:endParaRPr>
          </a:p>
          <a:p>
            <a:pPr marL="1659889">
              <a:lnSpc>
                <a:spcPct val="100000"/>
              </a:lnSpc>
              <a:spcBef>
                <a:spcPts val="625"/>
              </a:spcBef>
            </a:pPr>
            <a:r>
              <a:rPr sz="900" i="1" spc="20" dirty="0">
                <a:latin typeface="Calibri"/>
                <a:cs typeface="Calibri"/>
              </a:rPr>
              <a:t>dy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 dirty="0">
              <a:latin typeface="Calibri"/>
              <a:cs typeface="Calibri"/>
            </a:endParaRPr>
          </a:p>
          <a:p>
            <a:pPr marR="1063625" algn="r">
              <a:lnSpc>
                <a:spcPct val="100000"/>
              </a:lnSpc>
            </a:pPr>
            <a:r>
              <a:rPr sz="900" i="1" spc="60" dirty="0">
                <a:latin typeface="Calibri"/>
                <a:cs typeface="Calibri"/>
              </a:rPr>
              <a:t>dx</a:t>
            </a:r>
            <a:endParaRPr sz="9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2581" y="1355960"/>
            <a:ext cx="3242945" cy="1784985"/>
            <a:chOff x="662581" y="1355960"/>
            <a:chExt cx="3242945" cy="1784985"/>
          </a:xfrm>
        </p:grpSpPr>
        <p:sp>
          <p:nvSpPr>
            <p:cNvPr id="13" name="object 13"/>
            <p:cNvSpPr/>
            <p:nvPr/>
          </p:nvSpPr>
          <p:spPr>
            <a:xfrm>
              <a:off x="665121" y="3057048"/>
              <a:ext cx="3235325" cy="0"/>
            </a:xfrm>
            <a:custGeom>
              <a:avLst/>
              <a:gdLst/>
              <a:ahLst/>
              <a:cxnLst/>
              <a:rect l="l" t="t" r="r" b="b"/>
              <a:pathLst>
                <a:path w="3235325">
                  <a:moveTo>
                    <a:pt x="0" y="0"/>
                  </a:moveTo>
                  <a:lnTo>
                    <a:pt x="3234782" y="0"/>
                  </a:lnTo>
                </a:path>
              </a:pathLst>
            </a:custGeom>
            <a:ln w="4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37" y="3038829"/>
              <a:ext cx="17145" cy="36830"/>
            </a:xfrm>
            <a:custGeom>
              <a:avLst/>
              <a:gdLst/>
              <a:ahLst/>
              <a:cxnLst/>
              <a:rect l="l" t="t" r="r" b="b"/>
              <a:pathLst>
                <a:path w="17145" h="36830">
                  <a:moveTo>
                    <a:pt x="0" y="0"/>
                  </a:moveTo>
                  <a:lnTo>
                    <a:pt x="1142" y="6835"/>
                  </a:lnTo>
                  <a:lnTo>
                    <a:pt x="13670" y="17076"/>
                  </a:lnTo>
                  <a:lnTo>
                    <a:pt x="17076" y="18219"/>
                  </a:lnTo>
                  <a:lnTo>
                    <a:pt x="13670" y="19362"/>
                  </a:lnTo>
                  <a:lnTo>
                    <a:pt x="1142" y="29603"/>
                  </a:lnTo>
                  <a:lnTo>
                    <a:pt x="0" y="36438"/>
                  </a:lnTo>
                </a:path>
              </a:pathLst>
            </a:custGeom>
            <a:ln w="3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6122" y="1361279"/>
              <a:ext cx="0" cy="1777364"/>
            </a:xfrm>
            <a:custGeom>
              <a:avLst/>
              <a:gdLst/>
              <a:ahLst/>
              <a:cxnLst/>
              <a:rect l="l" t="t" r="r" b="b"/>
              <a:pathLst>
                <a:path h="1777364">
                  <a:moveTo>
                    <a:pt x="0" y="1776770"/>
                  </a:moveTo>
                  <a:lnTo>
                    <a:pt x="0" y="0"/>
                  </a:lnTo>
                </a:path>
              </a:pathLst>
            </a:custGeom>
            <a:ln w="4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7903" y="1357865"/>
              <a:ext cx="36830" cy="17145"/>
            </a:xfrm>
            <a:custGeom>
              <a:avLst/>
              <a:gdLst/>
              <a:ahLst/>
              <a:cxnLst/>
              <a:rect l="l" t="t" r="r" b="b"/>
              <a:pathLst>
                <a:path w="36829" h="17144">
                  <a:moveTo>
                    <a:pt x="0" y="17076"/>
                  </a:moveTo>
                  <a:lnTo>
                    <a:pt x="6835" y="15933"/>
                  </a:lnTo>
                  <a:lnTo>
                    <a:pt x="17076" y="3406"/>
                  </a:lnTo>
                  <a:lnTo>
                    <a:pt x="18219" y="0"/>
                  </a:lnTo>
                  <a:lnTo>
                    <a:pt x="19362" y="3406"/>
                  </a:lnTo>
                  <a:lnTo>
                    <a:pt x="29603" y="15933"/>
                  </a:lnTo>
                  <a:lnTo>
                    <a:pt x="36438" y="17076"/>
                  </a:lnTo>
                </a:path>
              </a:pathLst>
            </a:custGeom>
            <a:ln w="3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5844" y="341922"/>
            <a:ext cx="3708400" cy="11560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9560" marR="152400">
              <a:lnSpc>
                <a:spcPct val="100000"/>
              </a:lnSpc>
              <a:spcBef>
                <a:spcPts val="95"/>
              </a:spcBef>
              <a:tabLst>
                <a:tab pos="2101850" algn="l"/>
              </a:tabLst>
            </a:pPr>
            <a:endParaRPr lang="en-IN" sz="1000" i="1" spc="-30" dirty="0">
              <a:latin typeface="Arial"/>
              <a:cs typeface="Arial"/>
            </a:endParaRPr>
          </a:p>
          <a:p>
            <a:pPr marL="289560" marR="152400">
              <a:lnSpc>
                <a:spcPct val="100000"/>
              </a:lnSpc>
              <a:spcBef>
                <a:spcPts val="95"/>
              </a:spcBef>
              <a:tabLst>
                <a:tab pos="2101850" algn="l"/>
              </a:tabLst>
            </a:pPr>
            <a:r>
              <a:rPr sz="1000" i="1" spc="-30" dirty="0">
                <a:latin typeface="Arial"/>
                <a:cs typeface="Arial"/>
              </a:rPr>
              <a:t>X 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spc="-30" dirty="0">
                <a:latin typeface="Tahoma"/>
                <a:cs typeface="Tahoma"/>
              </a:rPr>
              <a:t>ta</a:t>
            </a:r>
            <a:r>
              <a:rPr sz="1000" spc="-65" dirty="0">
                <a:latin typeface="Tahoma"/>
                <a:cs typeface="Tahoma"/>
              </a:rPr>
              <a:t>k</a:t>
            </a:r>
            <a:r>
              <a:rPr sz="1000" spc="-100" dirty="0">
                <a:latin typeface="Tahoma"/>
                <a:cs typeface="Tahoma"/>
              </a:rPr>
              <a:t>es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values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25" dirty="0">
                <a:latin typeface="Tahoma"/>
                <a:cs typeface="Tahoma"/>
              </a:rPr>
              <a:t>[</a:t>
            </a:r>
            <a:r>
              <a:rPr sz="1000" i="1" spc="-95" dirty="0">
                <a:latin typeface="Arial"/>
                <a:cs typeface="Arial"/>
              </a:rPr>
              <a:t>a</a:t>
            </a:r>
            <a:r>
              <a:rPr sz="1000" i="1" spc="-114" dirty="0">
                <a:latin typeface="Verdana"/>
                <a:cs typeface="Verdana"/>
              </a:rPr>
              <a:t>,</a:t>
            </a:r>
            <a:r>
              <a:rPr sz="1000" i="1" spc="-225" dirty="0">
                <a:latin typeface="Verdana"/>
                <a:cs typeface="Verdana"/>
              </a:rPr>
              <a:t> </a:t>
            </a:r>
            <a:r>
              <a:rPr sz="1000" i="1" spc="-35" dirty="0">
                <a:latin typeface="Arial"/>
                <a:cs typeface="Arial"/>
              </a:rPr>
              <a:t>b</a:t>
            </a:r>
            <a:r>
              <a:rPr sz="1000" spc="-85" dirty="0">
                <a:latin typeface="Tahoma"/>
                <a:cs typeface="Tahoma"/>
              </a:rPr>
              <a:t>],</a:t>
            </a:r>
            <a:r>
              <a:rPr sz="1000" i="1" spc="-30" dirty="0">
                <a:latin typeface="Arial"/>
                <a:cs typeface="Arial"/>
              </a:rPr>
              <a:t>Y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i="1" spc="-75" dirty="0">
                <a:latin typeface="Arial"/>
                <a:cs typeface="Arial"/>
              </a:rPr>
              <a:t> </a:t>
            </a:r>
            <a:r>
              <a:rPr sz="1000" spc="-30" dirty="0">
                <a:latin typeface="Tahoma"/>
                <a:cs typeface="Tahoma"/>
              </a:rPr>
              <a:t>ta</a:t>
            </a:r>
            <a:r>
              <a:rPr sz="1000" spc="-65" dirty="0">
                <a:latin typeface="Tahoma"/>
                <a:cs typeface="Tahoma"/>
              </a:rPr>
              <a:t>k</a:t>
            </a:r>
            <a:r>
              <a:rPr sz="1000" spc="-100" dirty="0">
                <a:latin typeface="Tahoma"/>
                <a:cs typeface="Tahoma"/>
              </a:rPr>
              <a:t>es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values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25" dirty="0">
                <a:latin typeface="Tahoma"/>
                <a:cs typeface="Tahoma"/>
              </a:rPr>
              <a:t>[</a:t>
            </a:r>
            <a:r>
              <a:rPr sz="1000" i="1" spc="20" dirty="0">
                <a:latin typeface="Arial"/>
                <a:cs typeface="Arial"/>
              </a:rPr>
              <a:t>c</a:t>
            </a:r>
            <a:r>
              <a:rPr sz="1000" i="1" spc="-114" dirty="0">
                <a:latin typeface="Verdana"/>
                <a:cs typeface="Verdana"/>
              </a:rPr>
              <a:t>,</a:t>
            </a:r>
            <a:r>
              <a:rPr sz="1000" i="1" spc="-225" dirty="0">
                <a:latin typeface="Verdana"/>
                <a:cs typeface="Verdana"/>
              </a:rPr>
              <a:t> </a:t>
            </a:r>
            <a:r>
              <a:rPr sz="1000" i="1" spc="-70" dirty="0">
                <a:latin typeface="Arial"/>
                <a:cs typeface="Arial"/>
              </a:rPr>
              <a:t>d</a:t>
            </a:r>
            <a:r>
              <a:rPr sz="1000" i="1" spc="-220" dirty="0">
                <a:latin typeface="Arial"/>
                <a:cs typeface="Arial"/>
              </a:rPr>
              <a:t> </a:t>
            </a:r>
            <a:r>
              <a:rPr sz="1000" spc="-110" dirty="0">
                <a:latin typeface="Tahoma"/>
                <a:cs typeface="Tahoma"/>
              </a:rPr>
              <a:t>]  </a:t>
            </a:r>
            <a:endParaRPr lang="en-IN" sz="1000" spc="-110" dirty="0">
              <a:latin typeface="Tahoma"/>
              <a:cs typeface="Tahoma"/>
            </a:endParaRPr>
          </a:p>
          <a:p>
            <a:pPr marL="289560" marR="152400">
              <a:lnSpc>
                <a:spcPct val="100000"/>
              </a:lnSpc>
              <a:spcBef>
                <a:spcPts val="95"/>
              </a:spcBef>
              <a:tabLst>
                <a:tab pos="2101850" algn="l"/>
              </a:tabLst>
            </a:pPr>
            <a:r>
              <a:rPr sz="1000" spc="-10" dirty="0">
                <a:latin typeface="Tahoma"/>
                <a:cs typeface="Tahoma"/>
              </a:rPr>
              <a:t>(</a:t>
            </a:r>
            <a:r>
              <a:rPr sz="1000" i="1" spc="-30" dirty="0">
                <a:latin typeface="Arial"/>
                <a:cs typeface="Arial"/>
              </a:rPr>
              <a:t>X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i="1" spc="-114" dirty="0">
                <a:latin typeface="Verdana"/>
                <a:cs typeface="Verdana"/>
              </a:rPr>
              <a:t>,</a:t>
            </a:r>
            <a:r>
              <a:rPr sz="1000" i="1" spc="-225" dirty="0">
                <a:latin typeface="Verdana"/>
                <a:cs typeface="Verdana"/>
              </a:rPr>
              <a:t> </a:t>
            </a:r>
            <a:r>
              <a:rPr sz="1000" i="1" spc="-30" dirty="0">
                <a:latin typeface="Arial"/>
                <a:cs typeface="Arial"/>
              </a:rPr>
              <a:t>Y</a:t>
            </a:r>
            <a:r>
              <a:rPr sz="1000" i="1" spc="-130" dirty="0">
                <a:latin typeface="Arial"/>
                <a:cs typeface="Arial"/>
              </a:rPr>
              <a:t> </a:t>
            </a:r>
            <a:r>
              <a:rPr sz="1000" spc="-10" dirty="0">
                <a:latin typeface="Tahoma"/>
                <a:cs typeface="Tahoma"/>
              </a:rPr>
              <a:t>)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ta</a:t>
            </a:r>
            <a:r>
              <a:rPr sz="1000" spc="-65" dirty="0">
                <a:latin typeface="Tahoma"/>
                <a:cs typeface="Tahoma"/>
              </a:rPr>
              <a:t>k</a:t>
            </a:r>
            <a:r>
              <a:rPr sz="1000" spc="-100" dirty="0">
                <a:latin typeface="Tahoma"/>
                <a:cs typeface="Tahoma"/>
              </a:rPr>
              <a:t>es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values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25" dirty="0">
                <a:latin typeface="Tahoma"/>
                <a:cs typeface="Tahoma"/>
              </a:rPr>
              <a:t>[</a:t>
            </a:r>
            <a:r>
              <a:rPr sz="1000" i="1" spc="-95" dirty="0">
                <a:latin typeface="Arial"/>
                <a:cs typeface="Arial"/>
              </a:rPr>
              <a:t>a</a:t>
            </a:r>
            <a:r>
              <a:rPr sz="1000" i="1" spc="-114" dirty="0">
                <a:latin typeface="Verdana"/>
                <a:cs typeface="Verdana"/>
              </a:rPr>
              <a:t>,</a:t>
            </a:r>
            <a:r>
              <a:rPr sz="1000" i="1" spc="-225" dirty="0">
                <a:latin typeface="Verdana"/>
                <a:cs typeface="Verdana"/>
              </a:rPr>
              <a:t> </a:t>
            </a:r>
            <a:r>
              <a:rPr sz="1000" i="1" spc="-35" dirty="0">
                <a:latin typeface="Arial"/>
                <a:cs typeface="Arial"/>
              </a:rPr>
              <a:t>b</a:t>
            </a:r>
            <a:r>
              <a:rPr sz="1000" spc="-125" dirty="0">
                <a:latin typeface="Tahoma"/>
                <a:cs typeface="Tahoma"/>
              </a:rPr>
              <a:t>]</a:t>
            </a:r>
            <a:r>
              <a:rPr sz="1000" spc="-110" dirty="0">
                <a:latin typeface="Tahoma"/>
                <a:cs typeface="Tahoma"/>
              </a:rPr>
              <a:t> </a:t>
            </a:r>
            <a:r>
              <a:rPr sz="1000" i="1" spc="225" dirty="0">
                <a:latin typeface="Arial"/>
                <a:cs typeface="Arial"/>
              </a:rPr>
              <a:t>×</a:t>
            </a:r>
            <a:r>
              <a:rPr sz="1000" i="1" spc="-70" dirty="0">
                <a:latin typeface="Arial"/>
                <a:cs typeface="Arial"/>
              </a:rPr>
              <a:t> </a:t>
            </a:r>
            <a:r>
              <a:rPr sz="1000" spc="-125" dirty="0">
                <a:latin typeface="Tahoma"/>
                <a:cs typeface="Tahoma"/>
              </a:rPr>
              <a:t>[</a:t>
            </a:r>
            <a:r>
              <a:rPr sz="1000" i="1" spc="20" dirty="0">
                <a:latin typeface="Arial"/>
                <a:cs typeface="Arial"/>
              </a:rPr>
              <a:t>c</a:t>
            </a:r>
            <a:r>
              <a:rPr sz="1000" i="1" spc="-114" dirty="0">
                <a:latin typeface="Verdana"/>
                <a:cs typeface="Verdana"/>
              </a:rPr>
              <a:t>,</a:t>
            </a:r>
            <a:r>
              <a:rPr sz="1000" i="1" spc="-225" dirty="0">
                <a:latin typeface="Verdana"/>
                <a:cs typeface="Verdana"/>
              </a:rPr>
              <a:t> </a:t>
            </a:r>
            <a:r>
              <a:rPr sz="1000" i="1" spc="-70" dirty="0">
                <a:latin typeface="Arial"/>
                <a:cs typeface="Arial"/>
              </a:rPr>
              <a:t>d</a:t>
            </a:r>
            <a:r>
              <a:rPr sz="1000" i="1" spc="-220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].</a:t>
            </a:r>
            <a:endParaRPr lang="en-IN" sz="1000" dirty="0">
              <a:latin typeface="Tahoma"/>
              <a:cs typeface="Tahoma"/>
            </a:endParaRPr>
          </a:p>
          <a:p>
            <a:pPr marL="289560" marR="152400">
              <a:lnSpc>
                <a:spcPct val="100000"/>
              </a:lnSpc>
              <a:spcBef>
                <a:spcPts val="95"/>
              </a:spcBef>
              <a:tabLst>
                <a:tab pos="2101850" algn="l"/>
              </a:tabLst>
            </a:pPr>
            <a:r>
              <a:rPr sz="1000" spc="-15" dirty="0">
                <a:solidFill>
                  <a:srgbClr val="0000FF"/>
                </a:solidFill>
                <a:latin typeface="Tahoma"/>
                <a:cs typeface="Tahoma"/>
              </a:rPr>
              <a:t>Joint</a:t>
            </a:r>
            <a:r>
              <a:rPr sz="10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000" spc="-10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1000" spc="-35" dirty="0">
                <a:solidFill>
                  <a:srgbClr val="0000FF"/>
                </a:solidFill>
                <a:latin typeface="Tahoma"/>
                <a:cs typeface="Tahoma"/>
              </a:rPr>
              <a:t>robabili</a:t>
            </a:r>
            <a:r>
              <a:rPr sz="1000" spc="-65" dirty="0">
                <a:solidFill>
                  <a:srgbClr val="0000FF"/>
                </a:solidFill>
                <a:latin typeface="Tahoma"/>
                <a:cs typeface="Tahoma"/>
              </a:rPr>
              <a:t>ty</a:t>
            </a:r>
            <a:r>
              <a:rPr sz="10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0000FF"/>
                </a:solidFill>
                <a:latin typeface="Tahoma"/>
                <a:cs typeface="Tahoma"/>
              </a:rPr>
              <a:t>densi</a:t>
            </a:r>
            <a:r>
              <a:rPr sz="1000" spc="-7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1000" spc="-65" dirty="0">
                <a:solidFill>
                  <a:srgbClr val="0000FF"/>
                </a:solidFill>
                <a:latin typeface="Tahoma"/>
                <a:cs typeface="Tahoma"/>
              </a:rPr>
              <a:t>y</a:t>
            </a:r>
            <a:r>
              <a:rPr sz="10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0000FF"/>
                </a:solidFill>
                <a:latin typeface="Tahoma"/>
                <a:cs typeface="Tahoma"/>
              </a:rPr>
              <a:t>function</a:t>
            </a:r>
            <a:r>
              <a:rPr sz="10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(</a:t>
            </a:r>
            <a:r>
              <a:rPr sz="1000" spc="-15" dirty="0">
                <a:latin typeface="Tahoma"/>
                <a:cs typeface="Tahoma"/>
              </a:rPr>
              <a:t>p</a:t>
            </a:r>
            <a:r>
              <a:rPr sz="1000" spc="-60" dirty="0">
                <a:latin typeface="Tahoma"/>
                <a:cs typeface="Tahoma"/>
              </a:rPr>
              <a:t>d</a:t>
            </a:r>
            <a:r>
              <a:rPr sz="1000" spc="45" dirty="0">
                <a:latin typeface="Tahoma"/>
                <a:cs typeface="Tahoma"/>
              </a:rPr>
              <a:t>f</a:t>
            </a:r>
            <a:r>
              <a:rPr sz="1000" spc="-10" dirty="0">
                <a:latin typeface="Tahoma"/>
                <a:cs typeface="Tahoma"/>
              </a:rPr>
              <a:t>)</a:t>
            </a:r>
            <a:r>
              <a:rPr sz="1000" dirty="0">
                <a:latin typeface="Tahoma"/>
                <a:cs typeface="Tahoma"/>
              </a:rPr>
              <a:t>  </a:t>
            </a:r>
            <a:r>
              <a:rPr sz="1000" spc="-150" dirty="0">
                <a:latin typeface="Tahoma"/>
                <a:cs typeface="Tahoma"/>
              </a:rPr>
              <a:t> </a:t>
            </a:r>
            <a:r>
              <a:rPr sz="1000" i="1" spc="20" dirty="0">
                <a:latin typeface="Arial"/>
                <a:cs typeface="Arial"/>
              </a:rPr>
              <a:t>f</a:t>
            </a:r>
            <a:r>
              <a:rPr sz="1000" i="1" spc="-80" dirty="0">
                <a:latin typeface="Arial"/>
                <a:cs typeface="Arial"/>
              </a:rPr>
              <a:t> </a:t>
            </a:r>
            <a:r>
              <a:rPr sz="1000" spc="-10" dirty="0">
                <a:latin typeface="Tahoma"/>
                <a:cs typeface="Tahoma"/>
              </a:rPr>
              <a:t>(</a:t>
            </a:r>
            <a:r>
              <a:rPr sz="1000" i="1" spc="40" dirty="0">
                <a:latin typeface="Arial"/>
                <a:cs typeface="Arial"/>
              </a:rPr>
              <a:t>x</a:t>
            </a:r>
            <a:r>
              <a:rPr sz="1000" i="1" spc="-114" dirty="0">
                <a:latin typeface="Verdana"/>
                <a:cs typeface="Verdana"/>
              </a:rPr>
              <a:t>,</a:t>
            </a:r>
            <a:r>
              <a:rPr sz="1000" i="1" spc="-225" dirty="0">
                <a:latin typeface="Verdana"/>
                <a:cs typeface="Verdana"/>
              </a:rPr>
              <a:t> </a:t>
            </a:r>
            <a:r>
              <a:rPr sz="1000" i="1" spc="-70" dirty="0">
                <a:latin typeface="Arial"/>
                <a:cs typeface="Arial"/>
              </a:rPr>
              <a:t>y</a:t>
            </a:r>
            <a:r>
              <a:rPr sz="1000" i="1" spc="-204" dirty="0">
                <a:latin typeface="Arial"/>
                <a:cs typeface="Arial"/>
              </a:rPr>
              <a:t> </a:t>
            </a:r>
            <a:r>
              <a:rPr sz="1000" spc="-10" dirty="0">
                <a:latin typeface="Tahoma"/>
                <a:cs typeface="Tahoma"/>
              </a:rPr>
              <a:t>)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latin typeface="Arial"/>
                <a:cs typeface="Arial"/>
              </a:rPr>
              <a:t>f</a:t>
            </a:r>
            <a:r>
              <a:rPr sz="1000" i="1" spc="-80" dirty="0">
                <a:latin typeface="Arial"/>
                <a:cs typeface="Arial"/>
              </a:rPr>
              <a:t> </a:t>
            </a:r>
            <a:r>
              <a:rPr sz="1000" spc="-25" dirty="0">
                <a:latin typeface="Tahoma"/>
                <a:cs typeface="Tahoma"/>
              </a:rPr>
              <a:t>(</a:t>
            </a:r>
            <a:r>
              <a:rPr sz="1000" i="1" spc="-25" dirty="0">
                <a:latin typeface="Arial"/>
                <a:cs typeface="Arial"/>
              </a:rPr>
              <a:t>x</a:t>
            </a:r>
            <a:r>
              <a:rPr sz="1000" i="1" spc="-25" dirty="0">
                <a:latin typeface="Verdana"/>
                <a:cs typeface="Verdana"/>
              </a:rPr>
              <a:t>,</a:t>
            </a:r>
            <a:r>
              <a:rPr sz="1000" i="1" spc="-225" dirty="0">
                <a:latin typeface="Verdana"/>
                <a:cs typeface="Verdana"/>
              </a:rPr>
              <a:t> </a:t>
            </a:r>
            <a:r>
              <a:rPr sz="1000" i="1" spc="-70" dirty="0">
                <a:latin typeface="Arial"/>
                <a:cs typeface="Arial"/>
              </a:rPr>
              <a:t>y</a:t>
            </a:r>
            <a:r>
              <a:rPr sz="1000" i="1" spc="-204" dirty="0">
                <a:latin typeface="Arial"/>
                <a:cs typeface="Arial"/>
              </a:rPr>
              <a:t> </a:t>
            </a:r>
            <a:r>
              <a:rPr sz="1000" spc="-10" dirty="0">
                <a:latin typeface="Tahoma"/>
                <a:cs typeface="Tahoma"/>
              </a:rPr>
              <a:t>)</a:t>
            </a:r>
            <a:r>
              <a:rPr sz="1000" spc="-180" dirty="0">
                <a:latin typeface="Tahoma"/>
                <a:cs typeface="Tahoma"/>
              </a:rPr>
              <a:t> </a:t>
            </a:r>
            <a:r>
              <a:rPr sz="1000" i="1" spc="-70" dirty="0">
                <a:latin typeface="Arial"/>
                <a:cs typeface="Arial"/>
              </a:rPr>
              <a:t>dx</a:t>
            </a:r>
            <a:r>
              <a:rPr sz="1000" i="1" spc="-25" dirty="0">
                <a:latin typeface="Arial"/>
                <a:cs typeface="Arial"/>
              </a:rPr>
              <a:t> </a:t>
            </a:r>
            <a:r>
              <a:rPr sz="1000" i="1" spc="-70" dirty="0">
                <a:latin typeface="Arial"/>
                <a:cs typeface="Arial"/>
              </a:rPr>
              <a:t>dy</a:t>
            </a:r>
            <a:r>
              <a:rPr sz="1000" i="1" spc="185" dirty="0">
                <a:latin typeface="Arial"/>
                <a:cs typeface="Arial"/>
              </a:rPr>
              <a:t> </a:t>
            </a:r>
            <a:r>
              <a:rPr sz="1000" spc="-45" dirty="0">
                <a:latin typeface="Tahoma"/>
                <a:cs typeface="Tahoma"/>
              </a:rPr>
              <a:t>is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probability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being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the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small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5" dirty="0">
                <a:latin typeface="Tahoma"/>
                <a:cs typeface="Tahoma"/>
              </a:rPr>
              <a:t>square</a:t>
            </a:r>
            <a:r>
              <a:rPr sz="1200" spc="-75" dirty="0">
                <a:latin typeface="Tahoma"/>
                <a:cs typeface="Tahoma"/>
              </a:rPr>
              <a:t>.</a:t>
            </a:r>
            <a:endParaRPr sz="1200" dirty="0">
              <a:latin typeface="Tahoma"/>
              <a:cs typeface="Tahoma"/>
            </a:endParaRPr>
          </a:p>
          <a:p>
            <a:pPr marL="660400">
              <a:lnSpc>
                <a:spcPct val="100000"/>
              </a:lnSpc>
              <a:spcBef>
                <a:spcPts val="630"/>
              </a:spcBef>
            </a:pPr>
            <a:r>
              <a:rPr sz="900" i="1" spc="35" dirty="0">
                <a:latin typeface="Calibri"/>
                <a:cs typeface="Calibri"/>
              </a:rPr>
              <a:t>y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32624" y="2954988"/>
            <a:ext cx="908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120" dirty="0">
                <a:latin typeface="Calibri"/>
                <a:cs typeface="Calibri"/>
              </a:rPr>
              <a:t>x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89123" y="3057048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0"/>
                </a:moveTo>
                <a:lnTo>
                  <a:pt x="0" y="49034"/>
                </a:lnTo>
              </a:path>
            </a:pathLst>
          </a:custGeom>
          <a:ln w="4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46328" y="3068762"/>
            <a:ext cx="857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10" dirty="0">
                <a:latin typeface="Calibri"/>
                <a:cs typeface="Calibri"/>
              </a:rPr>
              <a:t>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81138" y="3057048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0"/>
                </a:moveTo>
                <a:lnTo>
                  <a:pt x="0" y="49034"/>
                </a:lnTo>
              </a:path>
            </a:pathLst>
          </a:custGeom>
          <a:ln w="4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43961" y="3098811"/>
            <a:ext cx="742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80" dirty="0">
                <a:latin typeface="Calibri"/>
                <a:cs typeface="Calibri"/>
              </a:rPr>
              <a:t>b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7088" y="281404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034" y="0"/>
                </a:moveTo>
                <a:lnTo>
                  <a:pt x="0" y="0"/>
                </a:lnTo>
              </a:path>
            </a:pathLst>
          </a:custGeom>
          <a:ln w="4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94881" y="2711988"/>
            <a:ext cx="749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10" dirty="0">
                <a:latin typeface="Calibri"/>
                <a:cs typeface="Calibri"/>
              </a:rPr>
              <a:t>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97088" y="151804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49034" y="0"/>
                </a:moveTo>
                <a:lnTo>
                  <a:pt x="0" y="0"/>
                </a:lnTo>
              </a:path>
            </a:pathLst>
          </a:custGeom>
          <a:ln w="4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84891" y="1431025"/>
            <a:ext cx="850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dirty="0">
                <a:latin typeface="Calibri"/>
                <a:cs typeface="Calibri"/>
              </a:rPr>
              <a:t>d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6EC8-CBF8-4374-BCA6-CD90ACDA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30" dirty="0">
                <a:solidFill>
                  <a:srgbClr val="C00000"/>
                </a:solidFill>
              </a:rPr>
              <a:t>Properties</a:t>
            </a:r>
            <a:r>
              <a:rPr lang="en-US" b="1" spc="20" dirty="0">
                <a:solidFill>
                  <a:srgbClr val="C00000"/>
                </a:solidFill>
              </a:rPr>
              <a:t> </a:t>
            </a:r>
            <a:r>
              <a:rPr lang="en-US" b="1" spc="-40" dirty="0">
                <a:solidFill>
                  <a:srgbClr val="C00000"/>
                </a:solidFill>
              </a:rPr>
              <a:t>of</a:t>
            </a:r>
            <a:r>
              <a:rPr lang="en-US" b="1" spc="25" dirty="0">
                <a:solidFill>
                  <a:srgbClr val="C00000"/>
                </a:solidFill>
              </a:rPr>
              <a:t> </a:t>
            </a:r>
            <a:r>
              <a:rPr lang="en-US" b="1" spc="-50" dirty="0">
                <a:solidFill>
                  <a:srgbClr val="C00000"/>
                </a:solidFill>
              </a:rPr>
              <a:t>the</a:t>
            </a:r>
            <a:r>
              <a:rPr lang="en-US" b="1" spc="20" dirty="0">
                <a:solidFill>
                  <a:srgbClr val="C00000"/>
                </a:solidFill>
              </a:rPr>
              <a:t> </a:t>
            </a:r>
            <a:r>
              <a:rPr lang="en-US" b="1" spc="-20" dirty="0">
                <a:solidFill>
                  <a:srgbClr val="C00000"/>
                </a:solidFill>
              </a:rPr>
              <a:t>joint</a:t>
            </a:r>
            <a:r>
              <a:rPr lang="en-US" b="1" spc="25" dirty="0">
                <a:solidFill>
                  <a:srgbClr val="C00000"/>
                </a:solidFill>
              </a:rPr>
              <a:t> </a:t>
            </a:r>
            <a:r>
              <a:rPr lang="en-US" b="1" spc="-50" dirty="0" err="1">
                <a:solidFill>
                  <a:srgbClr val="C00000"/>
                </a:solidFill>
              </a:rPr>
              <a:t>pmf</a:t>
            </a:r>
            <a:r>
              <a:rPr lang="en-US" b="1" spc="25" dirty="0">
                <a:solidFill>
                  <a:srgbClr val="C00000"/>
                </a:solidFill>
              </a:rPr>
              <a:t> </a:t>
            </a:r>
            <a:r>
              <a:rPr lang="en-US" b="1" spc="-60" dirty="0">
                <a:solidFill>
                  <a:srgbClr val="C00000"/>
                </a:solidFill>
              </a:rPr>
              <a:t>and</a:t>
            </a:r>
            <a:r>
              <a:rPr lang="en-US" b="1" spc="20" dirty="0">
                <a:solidFill>
                  <a:srgbClr val="C00000"/>
                </a:solidFill>
              </a:rPr>
              <a:t> </a:t>
            </a:r>
            <a:r>
              <a:rPr lang="en-US" b="1" spc="-30" dirty="0">
                <a:solidFill>
                  <a:srgbClr val="C00000"/>
                </a:solidFill>
              </a:rPr>
              <a:t>pdf</a:t>
            </a:r>
            <a:endParaRPr lang="en-IN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19C14-B4E9-4342-84D8-8E728CB2F4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ts val="1420"/>
                  </a:lnSpc>
                  <a:spcBef>
                    <a:spcPts val="95"/>
                  </a:spcBef>
                  <a:buNone/>
                </a:pPr>
                <a:r>
                  <a:rPr lang="en-US" sz="1600" b="1" spc="-35" dirty="0">
                    <a:latin typeface="Arial"/>
                    <a:cs typeface="Arial"/>
                  </a:rPr>
                  <a:t>Discrete</a:t>
                </a:r>
                <a:r>
                  <a:rPr lang="en-US" sz="1600" b="1" spc="105" dirty="0">
                    <a:latin typeface="Arial"/>
                    <a:cs typeface="Arial"/>
                  </a:rPr>
                  <a:t> </a:t>
                </a:r>
                <a:r>
                  <a:rPr lang="en-US" sz="1600" b="1" spc="-80" dirty="0">
                    <a:latin typeface="Arial"/>
                    <a:cs typeface="Arial"/>
                  </a:rPr>
                  <a:t>case:</a:t>
                </a:r>
                <a:r>
                  <a:rPr lang="en-US" sz="1600" b="1" spc="250" dirty="0">
                    <a:latin typeface="Arial"/>
                    <a:cs typeface="Arial"/>
                  </a:rPr>
                  <a:t> </a:t>
                </a:r>
                <a:r>
                  <a:rPr lang="en-US" sz="1600" b="1" spc="-45" dirty="0">
                    <a:latin typeface="Arial"/>
                    <a:cs typeface="Arial"/>
                  </a:rPr>
                  <a:t>probability</a:t>
                </a:r>
                <a:r>
                  <a:rPr lang="en-US" sz="1600" b="1" spc="105" dirty="0">
                    <a:latin typeface="Arial"/>
                    <a:cs typeface="Arial"/>
                  </a:rPr>
                  <a:t> </a:t>
                </a:r>
                <a:r>
                  <a:rPr lang="en-US" sz="1600" b="1" spc="-100" dirty="0">
                    <a:latin typeface="Arial"/>
                    <a:cs typeface="Arial"/>
                  </a:rPr>
                  <a:t>mass</a:t>
                </a:r>
                <a:r>
                  <a:rPr lang="en-US" sz="1600" b="1" spc="110" dirty="0">
                    <a:latin typeface="Arial"/>
                    <a:cs typeface="Arial"/>
                  </a:rPr>
                  <a:t> </a:t>
                </a:r>
                <a:r>
                  <a:rPr lang="en-US" sz="1600" b="1" spc="-40" dirty="0">
                    <a:latin typeface="Arial"/>
                    <a:cs typeface="Arial"/>
                  </a:rPr>
                  <a:t>function</a:t>
                </a:r>
                <a:r>
                  <a:rPr lang="en-US" sz="1600" b="1" spc="110" dirty="0">
                    <a:latin typeface="Arial"/>
                    <a:cs typeface="Arial"/>
                  </a:rPr>
                  <a:t> </a:t>
                </a:r>
                <a:r>
                  <a:rPr lang="en-US" sz="1600" b="1" spc="40" dirty="0">
                    <a:latin typeface="Arial"/>
                    <a:cs typeface="Arial"/>
                  </a:rPr>
                  <a:t>(</a:t>
                </a:r>
                <a:r>
                  <a:rPr lang="en-US" sz="1600" b="1" spc="40" dirty="0" err="1">
                    <a:latin typeface="Arial"/>
                    <a:cs typeface="Arial"/>
                  </a:rPr>
                  <a:t>pmf</a:t>
                </a:r>
                <a:r>
                  <a:rPr lang="en-US" sz="1600" b="1" spc="40" dirty="0">
                    <a:latin typeface="Arial"/>
                    <a:cs typeface="Arial"/>
                  </a:rPr>
                  <a:t>)</a:t>
                </a:r>
                <a:endParaRPr lang="en-US" sz="1600" spc="-55" dirty="0">
                  <a:latin typeface="Tahoma"/>
                  <a:cs typeface="Tahoma"/>
                </a:endParaRPr>
              </a:p>
              <a:p>
                <a:pPr>
                  <a:lnSpc>
                    <a:spcPts val="1420"/>
                  </a:lnSpc>
                  <a:buFont typeface="Wingdings" panose="05000000000000000000" pitchFamily="2" charset="2"/>
                  <a:buChar char="§"/>
                </a:pPr>
                <a:r>
                  <a:rPr lang="en-US" sz="1600" spc="145" dirty="0">
                    <a:latin typeface="Tahoma"/>
                    <a:cs typeface="Tahoma"/>
                  </a:rPr>
                  <a:t>0</a:t>
                </a:r>
                <a:r>
                  <a:rPr lang="en-US" sz="1600" spc="-45" dirty="0">
                    <a:latin typeface="Tahoma"/>
                    <a:cs typeface="Tahoma"/>
                  </a:rPr>
                  <a:t> </a:t>
                </a:r>
                <a:r>
                  <a:rPr lang="en-US" sz="1600" i="1" spc="270" dirty="0">
                    <a:latin typeface="Arial"/>
                    <a:cs typeface="Arial"/>
                  </a:rPr>
                  <a:t>≤</a:t>
                </a:r>
                <a:r>
                  <a:rPr lang="en-US" sz="1600" i="1" dirty="0">
                    <a:latin typeface="Arial"/>
                    <a:cs typeface="Arial"/>
                  </a:rPr>
                  <a:t> </a:t>
                </a:r>
                <a:r>
                  <a:rPr lang="en-US" sz="1600" i="1" spc="-25" dirty="0">
                    <a:latin typeface="Arial"/>
                    <a:cs typeface="Arial"/>
                  </a:rPr>
                  <a:t>p</a:t>
                </a:r>
                <a:r>
                  <a:rPr lang="en-US" sz="1600" spc="-10" dirty="0">
                    <a:latin typeface="Tahoma"/>
                    <a:cs typeface="Tahoma"/>
                  </a:rPr>
                  <a:t>(</a:t>
                </a:r>
                <a:r>
                  <a:rPr lang="en-US" sz="1600" i="1" spc="-70" dirty="0">
                    <a:latin typeface="Arial"/>
                    <a:cs typeface="Arial"/>
                  </a:rPr>
                  <a:t>x</a:t>
                </a:r>
                <a:r>
                  <a:rPr lang="en-US" sz="1600" i="1" spc="30" baseline="-13888" dirty="0">
                    <a:latin typeface="Arial"/>
                    <a:cs typeface="Arial"/>
                  </a:rPr>
                  <a:t>i</a:t>
                </a:r>
                <a:r>
                  <a:rPr lang="en-US" sz="1600" i="1" spc="-142" baseline="-13888" dirty="0">
                    <a:latin typeface="Arial"/>
                    <a:cs typeface="Arial"/>
                  </a:rPr>
                  <a:t> </a:t>
                </a:r>
                <a:r>
                  <a:rPr lang="en-US" sz="1600" i="1" spc="-114" dirty="0">
                    <a:latin typeface="Verdana"/>
                    <a:cs typeface="Verdana"/>
                  </a:rPr>
                  <a:t>,</a:t>
                </a:r>
                <a:r>
                  <a:rPr lang="en-US" sz="1600" i="1" spc="-225" dirty="0">
                    <a:latin typeface="Verdana"/>
                    <a:cs typeface="Verdana"/>
                  </a:rPr>
                  <a:t> </a:t>
                </a:r>
                <a:r>
                  <a:rPr lang="en-US" sz="1600" i="1" spc="-70" dirty="0" err="1">
                    <a:latin typeface="Arial"/>
                    <a:cs typeface="Arial"/>
                  </a:rPr>
                  <a:t>y</a:t>
                </a:r>
                <a:r>
                  <a:rPr lang="en-US" sz="1600" i="1" spc="67" baseline="-13888" dirty="0" err="1">
                    <a:latin typeface="Arial"/>
                    <a:cs typeface="Arial"/>
                  </a:rPr>
                  <a:t>j</a:t>
                </a:r>
                <a:r>
                  <a:rPr lang="en-US" sz="1600" i="1" spc="-150" baseline="-13888" dirty="0">
                    <a:latin typeface="Arial"/>
                    <a:cs typeface="Arial"/>
                  </a:rPr>
                  <a:t> </a:t>
                </a:r>
                <a:r>
                  <a:rPr lang="en-US" sz="1600" spc="-10" dirty="0">
                    <a:latin typeface="Tahoma"/>
                    <a:cs typeface="Tahoma"/>
                  </a:rPr>
                  <a:t>)</a:t>
                </a:r>
                <a:r>
                  <a:rPr lang="en-US" sz="1600" spc="-45" dirty="0">
                    <a:latin typeface="Tahoma"/>
                    <a:cs typeface="Tahoma"/>
                  </a:rPr>
                  <a:t> </a:t>
                </a:r>
                <a:r>
                  <a:rPr lang="en-US" sz="1600" i="1" spc="270" dirty="0">
                    <a:latin typeface="Arial"/>
                    <a:cs typeface="Arial"/>
                  </a:rPr>
                  <a:t>≤</a:t>
                </a:r>
                <a:r>
                  <a:rPr lang="en-US" sz="1600" i="1" dirty="0">
                    <a:latin typeface="Arial"/>
                    <a:cs typeface="Arial"/>
                  </a:rPr>
                  <a:t> </a:t>
                </a:r>
                <a:r>
                  <a:rPr lang="en-US" sz="1600" spc="-75" dirty="0">
                    <a:latin typeface="Tahoma"/>
                    <a:cs typeface="Tahoma"/>
                  </a:rPr>
                  <a:t>1</a:t>
                </a:r>
                <a:endParaRPr lang="en-US" sz="1600" dirty="0">
                  <a:latin typeface="Tahoma"/>
                  <a:cs typeface="Tahoma"/>
                </a:endParaRPr>
              </a:p>
              <a:p>
                <a:pPr>
                  <a:lnSpc>
                    <a:spcPct val="100000"/>
                  </a:lnSpc>
                  <a:spcBef>
                    <a:spcPts val="484"/>
                  </a:spcBef>
                  <a:buFont typeface="Wingdings" panose="05000000000000000000" pitchFamily="2" charset="2"/>
                  <a:buChar char="§"/>
                </a:pPr>
                <a:r>
                  <a:rPr lang="en-US" sz="1600" spc="-25" dirty="0">
                    <a:latin typeface="Tahoma"/>
                    <a:cs typeface="Tahoma"/>
                  </a:rPr>
                  <a:t>Total</a:t>
                </a:r>
                <a:r>
                  <a:rPr lang="en-US" sz="1600" spc="5" dirty="0">
                    <a:latin typeface="Tahoma"/>
                    <a:cs typeface="Tahoma"/>
                  </a:rPr>
                  <a:t> </a:t>
                </a:r>
                <a:r>
                  <a:rPr lang="en-US" sz="1600" spc="-45" dirty="0">
                    <a:latin typeface="Tahoma"/>
                    <a:cs typeface="Tahoma"/>
                  </a:rPr>
                  <a:t>probability</a:t>
                </a:r>
                <a:r>
                  <a:rPr lang="en-US" sz="1600" spc="-5" dirty="0">
                    <a:latin typeface="Tahoma"/>
                    <a:cs typeface="Tahoma"/>
                  </a:rPr>
                  <a:t>=</a:t>
                </a:r>
                <a:r>
                  <a:rPr lang="en-US" sz="1600" spc="-55" dirty="0">
                    <a:latin typeface="Tahoma"/>
                    <a:cs typeface="Tahoma"/>
                  </a:rPr>
                  <a:t>1. </a:t>
                </a:r>
                <a:r>
                  <a:rPr lang="en-US" sz="1600" spc="-55" dirty="0" err="1">
                    <a:latin typeface="Tahoma"/>
                    <a:cs typeface="Tahoma"/>
                  </a:rPr>
                  <a:t>i.e</a:t>
                </a:r>
                <a:r>
                  <a:rPr lang="en-US" sz="1600" spc="-55" dirty="0">
                    <a:latin typeface="Tahoma"/>
                    <a:cs typeface="Tahom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 spc="-55" smtClean="0">
                            <a:latin typeface="Cambria Math" panose="02040503050406030204" pitchFamily="18" charset="0"/>
                            <a:cs typeface="Tahoma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600" b="0" i="1" spc="-55" smtClean="0">
                            <a:latin typeface="Cambria Math" panose="02040503050406030204" pitchFamily="18" charset="0"/>
                            <a:cs typeface="Tahoma"/>
                          </a:rPr>
                          <m:t>𝑖</m:t>
                        </m:r>
                        <m:r>
                          <a:rPr lang="en-IN" sz="1600" b="0" i="1" spc="-55" smtClean="0">
                            <a:latin typeface="Cambria Math" panose="02040503050406030204" pitchFamily="18" charset="0"/>
                            <a:cs typeface="Tahoma"/>
                          </a:rPr>
                          <m:t>=1</m:t>
                        </m:r>
                      </m:sub>
                      <m:sup>
                        <m:r>
                          <a:rPr lang="en-IN" sz="1600" b="0" i="1" spc="-55" smtClean="0">
                            <a:latin typeface="Cambria Math" panose="02040503050406030204" pitchFamily="18" charset="0"/>
                            <a:cs typeface="Tahoma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600" i="1" spc="-55" smtClean="0"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600" b="0" i="1" spc="-55" smtClean="0">
                                <a:latin typeface="Cambria Math" panose="02040503050406030204" pitchFamily="18" charset="0"/>
                                <a:cs typeface="Tahoma"/>
                              </a:rPr>
                              <m:t>𝑗</m:t>
                            </m:r>
                            <m:r>
                              <a:rPr lang="en-IN" sz="1600" b="0" i="1" spc="-55" smtClean="0">
                                <a:latin typeface="Cambria Math" panose="02040503050406030204" pitchFamily="18" charset="0"/>
                                <a:cs typeface="Tahoma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600" b="0" i="1" spc="-55" smtClean="0">
                                <a:latin typeface="Cambria Math" panose="02040503050406030204" pitchFamily="18" charset="0"/>
                                <a:cs typeface="Tahoma"/>
                              </a:rPr>
                              <m:t>𝑚</m:t>
                            </m:r>
                          </m:sup>
                          <m:e>
                            <m:r>
                              <a:rPr lang="en-IN" sz="1600" b="0" i="1" spc="-55" smtClean="0">
                                <a:latin typeface="Cambria Math" panose="02040503050406030204" pitchFamily="18" charset="0"/>
                                <a:cs typeface="Tahoma"/>
                              </a:rPr>
                              <m:t>𝑝</m:t>
                            </m:r>
                            <m:r>
                              <a:rPr lang="en-IN" sz="1600" b="0" i="1" spc="-55" smtClean="0">
                                <a:latin typeface="Cambria Math" panose="02040503050406030204" pitchFamily="18" charset="0"/>
                                <a:cs typeface="Tahoma"/>
                              </a:rPr>
                              <m:t> (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1400" i="1" spc="-70" dirty="0">
                    <a:latin typeface="Arial"/>
                    <a:cs typeface="Arial"/>
                  </a:rPr>
                  <a:t> x</a:t>
                </a:r>
                <a:r>
                  <a:rPr lang="en-US" sz="1400" i="1" spc="30" baseline="-13888" dirty="0">
                    <a:latin typeface="Arial"/>
                    <a:cs typeface="Arial"/>
                  </a:rPr>
                  <a:t>i</a:t>
                </a:r>
                <a:r>
                  <a:rPr lang="en-US" sz="1400" i="1" spc="-142" baseline="-13888" dirty="0">
                    <a:latin typeface="Arial"/>
                    <a:cs typeface="Arial"/>
                  </a:rPr>
                  <a:t> </a:t>
                </a:r>
                <a:r>
                  <a:rPr lang="en-US" sz="1400" i="1" spc="-114" dirty="0">
                    <a:latin typeface="Verdana"/>
                    <a:cs typeface="Verdana"/>
                  </a:rPr>
                  <a:t>,</a:t>
                </a:r>
                <a:r>
                  <a:rPr lang="en-US" sz="1400" i="1" spc="-225" dirty="0">
                    <a:latin typeface="Verdana"/>
                    <a:cs typeface="Verdan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pc="-225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pc="-225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400" b="0" i="1" spc="-225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 ) = 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484"/>
                  </a:spcBef>
                  <a:buNone/>
                </a:pPr>
                <a:endParaRPr lang="en-IN" dirty="0"/>
              </a:p>
              <a:p>
                <a:pPr marL="0" indent="0">
                  <a:lnSpc>
                    <a:spcPts val="1420"/>
                  </a:lnSpc>
                  <a:spcBef>
                    <a:spcPts val="95"/>
                  </a:spcBef>
                  <a:buNone/>
                </a:pPr>
                <a:endParaRPr lang="en-IN" dirty="0"/>
              </a:p>
              <a:p>
                <a:pPr marL="0" indent="0">
                  <a:lnSpc>
                    <a:spcPts val="1420"/>
                  </a:lnSpc>
                  <a:spcBef>
                    <a:spcPts val="95"/>
                  </a:spcBef>
                  <a:buNone/>
                </a:pPr>
                <a:r>
                  <a:rPr lang="en-US" sz="1600" b="1" spc="-60" dirty="0">
                    <a:latin typeface="Arial"/>
                    <a:cs typeface="Arial"/>
                  </a:rPr>
                  <a:t>Continuous</a:t>
                </a:r>
                <a:r>
                  <a:rPr lang="en-US" sz="1600" b="1" spc="110" dirty="0">
                    <a:latin typeface="Arial"/>
                    <a:cs typeface="Arial"/>
                  </a:rPr>
                  <a:t> </a:t>
                </a:r>
                <a:r>
                  <a:rPr lang="en-US" sz="1600" b="1" spc="-80" dirty="0">
                    <a:latin typeface="Arial"/>
                    <a:cs typeface="Arial"/>
                  </a:rPr>
                  <a:t>case:</a:t>
                </a:r>
                <a:r>
                  <a:rPr lang="en-US" sz="1600" b="1" spc="250" dirty="0">
                    <a:latin typeface="Arial"/>
                    <a:cs typeface="Arial"/>
                  </a:rPr>
                  <a:t> </a:t>
                </a:r>
                <a:r>
                  <a:rPr lang="en-US" sz="1600" b="1" spc="-45" dirty="0">
                    <a:latin typeface="Arial"/>
                    <a:cs typeface="Arial"/>
                  </a:rPr>
                  <a:t>probability</a:t>
                </a:r>
                <a:r>
                  <a:rPr lang="en-US" sz="1600" b="1" spc="110" dirty="0">
                    <a:latin typeface="Arial"/>
                    <a:cs typeface="Arial"/>
                  </a:rPr>
                  <a:t> </a:t>
                </a:r>
                <a:r>
                  <a:rPr lang="en-US" sz="1600" b="1" spc="-60" dirty="0">
                    <a:latin typeface="Arial"/>
                    <a:cs typeface="Arial"/>
                  </a:rPr>
                  <a:t>density</a:t>
                </a:r>
                <a:r>
                  <a:rPr lang="en-US" sz="1600" b="1" spc="110" dirty="0">
                    <a:latin typeface="Arial"/>
                    <a:cs typeface="Arial"/>
                  </a:rPr>
                  <a:t> </a:t>
                </a:r>
                <a:r>
                  <a:rPr lang="en-US" sz="1600" b="1" spc="-40" dirty="0">
                    <a:latin typeface="Arial"/>
                    <a:cs typeface="Arial"/>
                  </a:rPr>
                  <a:t>function</a:t>
                </a:r>
                <a:r>
                  <a:rPr lang="en-US" sz="1600" b="1" spc="110" dirty="0">
                    <a:latin typeface="Arial"/>
                    <a:cs typeface="Arial"/>
                  </a:rPr>
                  <a:t> </a:t>
                </a:r>
                <a:r>
                  <a:rPr lang="en-US" sz="1600" b="1" spc="40" dirty="0">
                    <a:latin typeface="Arial"/>
                    <a:cs typeface="Arial"/>
                  </a:rPr>
                  <a:t>(pdf)</a:t>
                </a:r>
                <a:endParaRPr lang="en-US" sz="1600" dirty="0">
                  <a:latin typeface="Arial"/>
                  <a:cs typeface="Arial"/>
                </a:endParaRPr>
              </a:p>
              <a:p>
                <a:pPr>
                  <a:lnSpc>
                    <a:spcPts val="1420"/>
                  </a:lnSpc>
                  <a:buFont typeface="Wingdings" panose="05000000000000000000" pitchFamily="2" charset="2"/>
                  <a:buChar char="§"/>
                </a:pPr>
                <a:r>
                  <a:rPr lang="en-US" sz="1600" spc="-75" dirty="0">
                    <a:latin typeface="Tahoma"/>
                    <a:cs typeface="Tahoma"/>
                  </a:rPr>
                  <a:t>0</a:t>
                </a:r>
                <a:r>
                  <a:rPr lang="en-US" sz="1600" spc="-45" dirty="0">
                    <a:latin typeface="Tahoma"/>
                    <a:cs typeface="Tahoma"/>
                  </a:rPr>
                  <a:t> </a:t>
                </a:r>
                <a:r>
                  <a:rPr lang="en-US" sz="1600" i="1" spc="270" dirty="0">
                    <a:latin typeface="Arial"/>
                    <a:cs typeface="Arial"/>
                  </a:rPr>
                  <a:t>≤</a:t>
                </a:r>
                <a:r>
                  <a:rPr lang="en-US" sz="1600" i="1" dirty="0">
                    <a:latin typeface="Arial"/>
                    <a:cs typeface="Arial"/>
                  </a:rPr>
                  <a:t> </a:t>
                </a:r>
                <a:r>
                  <a:rPr lang="en-US" sz="1600" i="1" spc="20" dirty="0">
                    <a:latin typeface="Arial"/>
                    <a:cs typeface="Arial"/>
                  </a:rPr>
                  <a:t>f</a:t>
                </a:r>
                <a:r>
                  <a:rPr lang="en-US" sz="1600" i="1" spc="-80" dirty="0">
                    <a:latin typeface="Arial"/>
                    <a:cs typeface="Arial"/>
                  </a:rPr>
                  <a:t> </a:t>
                </a:r>
                <a:r>
                  <a:rPr lang="en-US" sz="1600" spc="-10" dirty="0">
                    <a:latin typeface="Tahoma"/>
                    <a:cs typeface="Tahoma"/>
                  </a:rPr>
                  <a:t>(</a:t>
                </a:r>
                <a:r>
                  <a:rPr lang="en-US" sz="1600" i="1" spc="40" dirty="0">
                    <a:latin typeface="Arial"/>
                    <a:cs typeface="Arial"/>
                  </a:rPr>
                  <a:t>x</a:t>
                </a:r>
                <a:r>
                  <a:rPr lang="en-US" sz="1600" i="1" spc="-114" dirty="0">
                    <a:latin typeface="Verdana"/>
                    <a:cs typeface="Verdana"/>
                  </a:rPr>
                  <a:t>,</a:t>
                </a:r>
                <a:r>
                  <a:rPr lang="en-US" sz="1600" i="1" spc="-225" dirty="0">
                    <a:latin typeface="Verdana"/>
                    <a:cs typeface="Verdana"/>
                  </a:rPr>
                  <a:t> </a:t>
                </a:r>
                <a:r>
                  <a:rPr lang="en-US" sz="1600" i="1" spc="-70" dirty="0">
                    <a:latin typeface="Arial"/>
                    <a:cs typeface="Arial"/>
                  </a:rPr>
                  <a:t>y</a:t>
                </a:r>
                <a:r>
                  <a:rPr lang="en-US" sz="1600" i="1" spc="-204" dirty="0">
                    <a:latin typeface="Arial"/>
                    <a:cs typeface="Arial"/>
                  </a:rPr>
                  <a:t> </a:t>
                </a:r>
                <a:r>
                  <a:rPr lang="en-US" sz="1600" spc="-10" dirty="0">
                    <a:latin typeface="Tahoma"/>
                    <a:cs typeface="Tahoma"/>
                  </a:rPr>
                  <a:t>)  </a:t>
                </a:r>
                <a14:m>
                  <m:oMath xmlns:m="http://schemas.openxmlformats.org/officeDocument/2006/math">
                    <m:r>
                      <a:rPr lang="en-US" sz="1600" i="1" spc="-1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∀</m:t>
                    </m:r>
                    <m:r>
                      <a:rPr lang="en-IN" sz="1600" b="0" i="1" spc="-1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 </m:t>
                    </m:r>
                    <m:d>
                      <m:dPr>
                        <m:ctrlPr>
                          <a:rPr lang="en-IN" sz="1600" b="0" i="1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</m:ctrlPr>
                      </m:dPr>
                      <m:e>
                        <m:r>
                          <a:rPr lang="en-IN" sz="1600" b="0" i="1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𝑥</m:t>
                        </m:r>
                        <m:r>
                          <a:rPr lang="en-IN" sz="1600" b="0" i="1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,</m:t>
                        </m:r>
                        <m:r>
                          <a:rPr lang="en-IN" sz="1600" b="0" i="1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𝑦</m:t>
                        </m:r>
                      </m:e>
                    </m:d>
                    <m:r>
                      <a:rPr lang="en-IN" sz="1600" b="0" i="1" spc="-1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∈</m:t>
                    </m:r>
                    <m:d>
                      <m:dPr>
                        <m:ctrlPr>
                          <a:rPr lang="en-IN" sz="1600" b="0" i="1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</m:ctrlPr>
                      </m:dPr>
                      <m:e>
                        <m:r>
                          <a:rPr lang="en-IN" sz="1600" b="0" i="1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𝑎</m:t>
                        </m:r>
                        <m:r>
                          <a:rPr lang="en-IN" sz="1600" b="0" i="1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,</m:t>
                        </m:r>
                        <m:r>
                          <a:rPr lang="en-IN" sz="1600" b="0" i="1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𝑏</m:t>
                        </m:r>
                      </m:e>
                    </m:d>
                    <m:r>
                      <a:rPr lang="en-IN" sz="1600" b="0" i="1" spc="-1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 </m:t>
                    </m:r>
                    <m:r>
                      <a:rPr lang="en-IN" sz="1600" b="0" i="1" spc="-1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𝑋</m:t>
                    </m:r>
                    <m:r>
                      <a:rPr lang="en-IN" sz="1600" b="0" i="1" spc="-1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 </m:t>
                    </m:r>
                    <m:d>
                      <m:dPr>
                        <m:ctrlPr>
                          <a:rPr lang="en-IN" sz="1600" b="0" i="1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</m:ctrlPr>
                      </m:dPr>
                      <m:e>
                        <m:r>
                          <a:rPr lang="en-IN" sz="1600" b="0" i="1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𝑐</m:t>
                        </m:r>
                        <m:r>
                          <a:rPr lang="en-IN" sz="1600" b="0" i="1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,</m:t>
                        </m:r>
                        <m:r>
                          <a:rPr lang="en-IN" sz="1600" b="0" i="1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𝑑</m:t>
                        </m:r>
                      </m:e>
                    </m:d>
                  </m:oMath>
                </a14:m>
                <a:endParaRPr lang="en-IN" sz="1600" b="0" spc="-10" dirty="0">
                  <a:latin typeface="Tahoma"/>
                  <a:ea typeface="Cambria Math" panose="02040503050406030204" pitchFamily="18" charset="0"/>
                  <a:cs typeface="Tahoma"/>
                </a:endParaRPr>
              </a:p>
              <a:p>
                <a:pPr>
                  <a:lnSpc>
                    <a:spcPts val="1420"/>
                  </a:lnSpc>
                  <a:buFont typeface="Wingdings" panose="05000000000000000000" pitchFamily="2" charset="2"/>
                  <a:buChar char="§"/>
                </a:pPr>
                <a:r>
                  <a:rPr lang="en-US" sz="1600" spc="-25" dirty="0">
                    <a:latin typeface="Tahoma"/>
                    <a:cs typeface="Tahoma"/>
                  </a:rPr>
                  <a:t>Total</a:t>
                </a:r>
                <a:r>
                  <a:rPr lang="en-US" sz="1600" spc="5" dirty="0">
                    <a:latin typeface="Tahoma"/>
                    <a:cs typeface="Tahoma"/>
                  </a:rPr>
                  <a:t> </a:t>
                </a:r>
                <a:r>
                  <a:rPr lang="en-US" sz="1600" spc="-45" dirty="0">
                    <a:latin typeface="Tahoma"/>
                    <a:cs typeface="Tahoma"/>
                  </a:rPr>
                  <a:t>probability</a:t>
                </a:r>
                <a:r>
                  <a:rPr lang="en-US" sz="1600" spc="-5" dirty="0">
                    <a:latin typeface="Tahoma"/>
                    <a:cs typeface="Tahoma"/>
                  </a:rPr>
                  <a:t>=</a:t>
                </a:r>
                <a:r>
                  <a:rPr lang="en-US" sz="1600" spc="-55" dirty="0">
                    <a:latin typeface="Tahoma"/>
                    <a:cs typeface="Tahoma"/>
                  </a:rPr>
                  <a:t>1. </a:t>
                </a:r>
                <a:r>
                  <a:rPr lang="en-US" sz="1600" spc="-55" dirty="0" err="1">
                    <a:latin typeface="Tahoma"/>
                    <a:cs typeface="Tahoma"/>
                  </a:rPr>
                  <a:t>i.e</a:t>
                </a:r>
                <a:r>
                  <a:rPr lang="en-US" sz="1600" spc="-55" dirty="0">
                    <a:latin typeface="Tahoma"/>
                    <a:cs typeface="Tahom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1600" i="1" spc="-55" smtClean="0">
                            <a:latin typeface="Cambria Math" panose="02040503050406030204" pitchFamily="18" charset="0"/>
                            <a:cs typeface="Tahoma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600" b="0" i="1" spc="-55" smtClean="0">
                            <a:latin typeface="Cambria Math" panose="02040503050406030204" pitchFamily="18" charset="0"/>
                            <a:cs typeface="Tahoma"/>
                          </a:rPr>
                          <m:t>𝑎</m:t>
                        </m:r>
                      </m:sub>
                      <m:sup>
                        <m:r>
                          <a:rPr lang="en-IN" sz="1600" b="0" i="1" spc="-55" smtClean="0">
                            <a:latin typeface="Cambria Math" panose="02040503050406030204" pitchFamily="18" charset="0"/>
                            <a:cs typeface="Tahoma"/>
                          </a:rPr>
                          <m:t>𝑏</m:t>
                        </m:r>
                      </m:sup>
                      <m:e>
                        <m:nary>
                          <m:naryPr>
                            <m:ctrlPr>
                              <a:rPr lang="en-US" sz="1600" i="1" spc="-55" smtClean="0"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600" b="0" i="1" spc="-55" smtClean="0">
                                <a:latin typeface="Cambria Math" panose="02040503050406030204" pitchFamily="18" charset="0"/>
                                <a:cs typeface="Tahoma"/>
                              </a:rPr>
                              <m:t>𝑐</m:t>
                            </m:r>
                          </m:sub>
                          <m:sup>
                            <m:r>
                              <a:rPr lang="en-IN" sz="1600" b="0" i="1" spc="-55" smtClean="0">
                                <a:latin typeface="Cambria Math" panose="02040503050406030204" pitchFamily="18" charset="0"/>
                                <a:cs typeface="Tahoma"/>
                              </a:rPr>
                              <m:t>𝑑</m:t>
                            </m:r>
                          </m:sup>
                          <m:e>
                            <m:r>
                              <a:rPr lang="en-IN" sz="1600" b="0" i="1" spc="-55" smtClean="0">
                                <a:latin typeface="Cambria Math" panose="02040503050406030204" pitchFamily="18" charset="0"/>
                                <a:cs typeface="Tahoma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sz="1600" b="0" i="1" spc="-55" smtClean="0">
                                    <a:latin typeface="Cambria Math" panose="02040503050406030204" pitchFamily="18" charset="0"/>
                                    <a:cs typeface="Tahoma"/>
                                  </a:rPr>
                                </m:ctrlPr>
                              </m:dPr>
                              <m:e>
                                <m:r>
                                  <a:rPr lang="en-IN" sz="1600" b="0" i="1" spc="-55" smtClean="0">
                                    <a:latin typeface="Cambria Math" panose="02040503050406030204" pitchFamily="18" charset="0"/>
                                    <a:cs typeface="Tahoma"/>
                                  </a:rPr>
                                  <m:t>𝑥</m:t>
                                </m:r>
                                <m:r>
                                  <a:rPr lang="en-IN" sz="1600" b="0" i="1" spc="-55" smtClean="0">
                                    <a:latin typeface="Cambria Math" panose="02040503050406030204" pitchFamily="18" charset="0"/>
                                    <a:cs typeface="Tahoma"/>
                                  </a:rPr>
                                  <m:t>,</m:t>
                                </m:r>
                                <m:r>
                                  <a:rPr lang="en-IN" sz="1600" b="0" i="1" spc="-55" smtClean="0">
                                    <a:latin typeface="Cambria Math" panose="02040503050406030204" pitchFamily="18" charset="0"/>
                                    <a:cs typeface="Tahoma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IN" sz="1600" b="0" i="1" spc="-55" smtClean="0">
                                <a:latin typeface="Cambria Math" panose="02040503050406030204" pitchFamily="18" charset="0"/>
                                <a:cs typeface="Tahoma"/>
                              </a:rPr>
                              <m:t>𝑑𝑦</m:t>
                            </m:r>
                            <m:r>
                              <a:rPr lang="en-IN" sz="1600" b="0" i="1" spc="-55" smtClean="0">
                                <a:latin typeface="Cambria Math" panose="02040503050406030204" pitchFamily="18" charset="0"/>
                                <a:cs typeface="Tahoma"/>
                              </a:rPr>
                              <m:t> </m:t>
                            </m:r>
                            <m:r>
                              <a:rPr lang="en-IN" sz="1600" b="0" i="1" spc="-55" smtClean="0">
                                <a:latin typeface="Cambria Math" panose="02040503050406030204" pitchFamily="18" charset="0"/>
                                <a:cs typeface="Tahoma"/>
                              </a:rPr>
                              <m:t>𝑑𝑥</m:t>
                            </m:r>
                            <m:r>
                              <a:rPr lang="en-IN" sz="1600" b="0" i="1" spc="-55" smtClean="0">
                                <a:latin typeface="Cambria Math" panose="02040503050406030204" pitchFamily="18" charset="0"/>
                                <a:cs typeface="Tahoma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r>
                  <a:rPr lang="en-IN" sz="1600" dirty="0"/>
                  <a:t>= 1</a:t>
                </a:r>
              </a:p>
              <a:p>
                <a:pPr>
                  <a:lnSpc>
                    <a:spcPts val="1420"/>
                  </a:lnSpc>
                  <a:buFont typeface="Wingdings" panose="05000000000000000000" pitchFamily="2" charset="2"/>
                  <a:buChar char="§"/>
                </a:pPr>
                <a:r>
                  <a:rPr lang="en-US" sz="1600" spc="-50" dirty="0">
                    <a:latin typeface="Tahoma"/>
                    <a:cs typeface="Tahoma"/>
                  </a:rPr>
                  <a:t>Note:</a:t>
                </a:r>
                <a:r>
                  <a:rPr lang="en-US" sz="1600" spc="150" dirty="0">
                    <a:latin typeface="Tahoma"/>
                    <a:cs typeface="Tahoma"/>
                  </a:rPr>
                  <a:t> </a:t>
                </a:r>
                <a:r>
                  <a:rPr lang="en-US" sz="1600" i="1" spc="20" dirty="0">
                    <a:latin typeface="Arial"/>
                    <a:cs typeface="Arial"/>
                  </a:rPr>
                  <a:t>f</a:t>
                </a:r>
                <a:r>
                  <a:rPr lang="en-US" sz="1600" i="1" spc="-75" dirty="0">
                    <a:latin typeface="Arial"/>
                    <a:cs typeface="Arial"/>
                  </a:rPr>
                  <a:t> </a:t>
                </a:r>
                <a:r>
                  <a:rPr lang="en-US" sz="1600" spc="-25" dirty="0">
                    <a:latin typeface="Tahoma"/>
                    <a:cs typeface="Tahoma"/>
                  </a:rPr>
                  <a:t>(</a:t>
                </a:r>
                <a:r>
                  <a:rPr lang="en-US" sz="1600" i="1" spc="-25" dirty="0">
                    <a:latin typeface="Arial"/>
                    <a:cs typeface="Arial"/>
                  </a:rPr>
                  <a:t>x</a:t>
                </a:r>
                <a:r>
                  <a:rPr lang="en-US" sz="1600" i="1" spc="-25" dirty="0">
                    <a:latin typeface="Verdana"/>
                    <a:cs typeface="Verdana"/>
                  </a:rPr>
                  <a:t>,</a:t>
                </a:r>
                <a:r>
                  <a:rPr lang="en-US" sz="1600" i="1" spc="-225" dirty="0">
                    <a:latin typeface="Verdana"/>
                    <a:cs typeface="Verdana"/>
                  </a:rPr>
                  <a:t> </a:t>
                </a:r>
                <a:r>
                  <a:rPr lang="en-US" sz="1600" i="1" spc="-70" dirty="0">
                    <a:latin typeface="Arial"/>
                    <a:cs typeface="Arial"/>
                  </a:rPr>
                  <a:t>y</a:t>
                </a:r>
                <a:r>
                  <a:rPr lang="en-US" sz="1600" i="1" spc="-204" dirty="0">
                    <a:latin typeface="Arial"/>
                    <a:cs typeface="Arial"/>
                  </a:rPr>
                  <a:t> </a:t>
                </a:r>
                <a:r>
                  <a:rPr lang="en-US" sz="1600" spc="-10" dirty="0">
                    <a:latin typeface="Tahoma"/>
                    <a:cs typeface="Tahoma"/>
                  </a:rPr>
                  <a:t>)</a:t>
                </a:r>
                <a:r>
                  <a:rPr lang="en-US" sz="1600" spc="20" dirty="0">
                    <a:latin typeface="Tahoma"/>
                    <a:cs typeface="Tahoma"/>
                  </a:rPr>
                  <a:t> </a:t>
                </a:r>
                <a:r>
                  <a:rPr lang="en-US" sz="1600" spc="-60" dirty="0">
                    <a:latin typeface="Tahoma"/>
                    <a:cs typeface="Tahoma"/>
                  </a:rPr>
                  <a:t>can</a:t>
                </a:r>
                <a:r>
                  <a:rPr lang="en-US" sz="1600" spc="20" dirty="0">
                    <a:latin typeface="Tahoma"/>
                    <a:cs typeface="Tahoma"/>
                  </a:rPr>
                  <a:t> </a:t>
                </a:r>
                <a:r>
                  <a:rPr lang="en-US" sz="1600" spc="-75" dirty="0">
                    <a:latin typeface="Tahoma"/>
                    <a:cs typeface="Tahoma"/>
                  </a:rPr>
                  <a:t>be</a:t>
                </a:r>
                <a:r>
                  <a:rPr lang="en-US" sz="1600" spc="15" dirty="0">
                    <a:latin typeface="Tahoma"/>
                    <a:cs typeface="Tahoma"/>
                  </a:rPr>
                  <a:t> </a:t>
                </a:r>
                <a:r>
                  <a:rPr lang="en-US" sz="1600" spc="-65" dirty="0">
                    <a:latin typeface="Tahoma"/>
                    <a:cs typeface="Tahoma"/>
                  </a:rPr>
                  <a:t>greater</a:t>
                </a:r>
                <a:r>
                  <a:rPr lang="en-US" sz="1600" spc="25" dirty="0">
                    <a:latin typeface="Tahoma"/>
                    <a:cs typeface="Tahoma"/>
                  </a:rPr>
                  <a:t> </a:t>
                </a:r>
                <a:r>
                  <a:rPr lang="en-US" sz="1600" spc="-50" dirty="0">
                    <a:latin typeface="Tahoma"/>
                    <a:cs typeface="Tahoma"/>
                  </a:rPr>
                  <a:t>than</a:t>
                </a:r>
                <a:r>
                  <a:rPr lang="en-US" sz="1600" spc="20" dirty="0">
                    <a:latin typeface="Tahoma"/>
                    <a:cs typeface="Tahoma"/>
                  </a:rPr>
                  <a:t> </a:t>
                </a:r>
                <a:r>
                  <a:rPr lang="en-US" sz="1600" spc="-90" dirty="0">
                    <a:latin typeface="Tahoma"/>
                    <a:cs typeface="Tahoma"/>
                  </a:rPr>
                  <a:t>1:</a:t>
                </a:r>
                <a:r>
                  <a:rPr lang="en-US" sz="1600" spc="150" dirty="0">
                    <a:latin typeface="Tahoma"/>
                    <a:cs typeface="Tahoma"/>
                  </a:rPr>
                  <a:t> </a:t>
                </a:r>
                <a:r>
                  <a:rPr lang="en-US" sz="1600" spc="10" dirty="0">
                    <a:latin typeface="Tahoma"/>
                    <a:cs typeface="Tahoma"/>
                  </a:rPr>
                  <a:t>it</a:t>
                </a:r>
                <a:r>
                  <a:rPr lang="en-US" sz="1600" spc="20" dirty="0">
                    <a:latin typeface="Tahoma"/>
                    <a:cs typeface="Tahoma"/>
                  </a:rPr>
                  <a:t> </a:t>
                </a:r>
                <a:r>
                  <a:rPr lang="en-US" sz="1600" spc="-45" dirty="0">
                    <a:latin typeface="Tahoma"/>
                    <a:cs typeface="Tahoma"/>
                  </a:rPr>
                  <a:t>is</a:t>
                </a:r>
                <a:r>
                  <a:rPr lang="en-US" sz="1600" spc="20" dirty="0">
                    <a:latin typeface="Tahoma"/>
                    <a:cs typeface="Tahoma"/>
                  </a:rPr>
                  <a:t> </a:t>
                </a:r>
                <a:r>
                  <a:rPr lang="en-US" sz="1600" spc="-75" dirty="0">
                    <a:latin typeface="Tahoma"/>
                    <a:cs typeface="Tahoma"/>
                  </a:rPr>
                  <a:t>a</a:t>
                </a:r>
                <a:r>
                  <a:rPr lang="en-US" sz="1600" spc="20" dirty="0">
                    <a:latin typeface="Tahoma"/>
                    <a:cs typeface="Tahoma"/>
                  </a:rPr>
                  <a:t> </a:t>
                </a:r>
                <a:r>
                  <a:rPr lang="en-US" sz="1600" spc="-60" dirty="0">
                    <a:latin typeface="Tahoma"/>
                    <a:cs typeface="Tahoma"/>
                  </a:rPr>
                  <a:t>density</a:t>
                </a:r>
                <a:r>
                  <a:rPr lang="en-US" sz="1600" spc="20" dirty="0">
                    <a:latin typeface="Tahoma"/>
                    <a:cs typeface="Tahoma"/>
                  </a:rPr>
                  <a:t> </a:t>
                </a:r>
                <a:r>
                  <a:rPr lang="en-US" sz="1600" i="1" spc="-25" dirty="0">
                    <a:latin typeface="Arial"/>
                    <a:cs typeface="Arial"/>
                  </a:rPr>
                  <a:t>not</a:t>
                </a:r>
                <a:r>
                  <a:rPr lang="en-US" sz="1600" i="1" spc="60" dirty="0">
                    <a:latin typeface="Arial"/>
                    <a:cs typeface="Arial"/>
                  </a:rPr>
                  <a:t> </a:t>
                </a:r>
                <a:r>
                  <a:rPr lang="en-US" sz="1600" spc="-75" dirty="0">
                    <a:latin typeface="Tahoma"/>
                    <a:cs typeface="Tahoma"/>
                  </a:rPr>
                  <a:t>a</a:t>
                </a:r>
                <a:r>
                  <a:rPr lang="en-US" sz="1600" spc="20" dirty="0">
                    <a:latin typeface="Tahoma"/>
                    <a:cs typeface="Tahoma"/>
                  </a:rPr>
                  <a:t> </a:t>
                </a:r>
                <a:r>
                  <a:rPr lang="en-US" sz="1600" spc="-55" dirty="0">
                    <a:latin typeface="Tahoma"/>
                    <a:cs typeface="Tahoma"/>
                  </a:rPr>
                  <a:t>probability.</a:t>
                </a:r>
                <a:endParaRPr lang="en-US" sz="1600" dirty="0">
                  <a:latin typeface="Tahoma"/>
                  <a:cs typeface="Tahom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484"/>
                  </a:spcBef>
                </a:pPr>
                <a:endParaRPr lang="en-IN" sz="1600" dirty="0"/>
              </a:p>
              <a:p>
                <a:pPr marL="12700">
                  <a:lnSpc>
                    <a:spcPct val="100000"/>
                  </a:lnSpc>
                  <a:spcBef>
                    <a:spcPts val="484"/>
                  </a:spcBef>
                </a:pPr>
                <a:endParaRPr lang="en-US" sz="1600" dirty="0">
                  <a:latin typeface="Tahoma"/>
                  <a:cs typeface="Tahoma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484"/>
                  </a:spcBef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19C14-B4E9-4342-84D8-8E728CB2F4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8" b="-2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36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8277" y="8814"/>
            <a:ext cx="4233545" cy="1899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5785">
              <a:lnSpc>
                <a:spcPct val="132300"/>
              </a:lnSpc>
              <a:spcBef>
                <a:spcPts val="100"/>
              </a:spcBef>
            </a:pPr>
            <a:r>
              <a:rPr lang="en-IN" sz="1200" b="1" spc="-15" dirty="0">
                <a:solidFill>
                  <a:srgbClr val="C00000"/>
                </a:solidFill>
                <a:latin typeface="Tahoma"/>
                <a:cs typeface="Tahoma"/>
              </a:rPr>
              <a:t>Discrete Events – Example</a:t>
            </a:r>
          </a:p>
          <a:p>
            <a:pPr marL="12700" marR="565785">
              <a:lnSpc>
                <a:spcPct val="132300"/>
              </a:lnSpc>
              <a:spcBef>
                <a:spcPts val="100"/>
              </a:spcBef>
            </a:pPr>
            <a:endParaRPr lang="en-IN" sz="1200" b="1" spc="-15" dirty="0">
              <a:solidFill>
                <a:srgbClr val="C00000"/>
              </a:solidFill>
              <a:latin typeface="Tahoma"/>
              <a:cs typeface="Tahoma"/>
            </a:endParaRPr>
          </a:p>
          <a:p>
            <a:pPr marL="12700" marR="565785">
              <a:lnSpc>
                <a:spcPct val="132300"/>
              </a:lnSpc>
              <a:spcBef>
                <a:spcPts val="100"/>
              </a:spcBef>
            </a:pPr>
            <a:r>
              <a:rPr sz="1000" spc="-15" dirty="0">
                <a:latin typeface="Tahoma"/>
                <a:cs typeface="Tahoma"/>
              </a:rPr>
              <a:t>Roll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75" dirty="0">
                <a:latin typeface="Tahoma"/>
                <a:cs typeface="Tahoma"/>
              </a:rPr>
              <a:t>two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dice:</a:t>
            </a:r>
            <a:r>
              <a:rPr sz="1000" spc="145" dirty="0">
                <a:latin typeface="Tahoma"/>
                <a:cs typeface="Tahoma"/>
              </a:rPr>
              <a:t> </a:t>
            </a:r>
            <a:r>
              <a:rPr sz="1000" i="1" spc="-30" dirty="0">
                <a:latin typeface="Arial"/>
                <a:cs typeface="Arial"/>
              </a:rPr>
              <a:t>X</a:t>
            </a:r>
            <a:r>
              <a:rPr sz="1000" i="1" spc="210" dirty="0">
                <a:latin typeface="Arial"/>
                <a:cs typeface="Arial"/>
              </a:rPr>
              <a:t> </a:t>
            </a:r>
            <a:r>
              <a:rPr sz="1000" spc="35" dirty="0">
                <a:latin typeface="Tahoma"/>
                <a:cs typeface="Tahoma"/>
              </a:rPr>
              <a:t>=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100" dirty="0">
                <a:latin typeface="Tahoma"/>
                <a:cs typeface="Tahoma"/>
              </a:rPr>
              <a:t>#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ﬁrst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die,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spc="-30" dirty="0">
                <a:latin typeface="Arial"/>
                <a:cs typeface="Arial"/>
              </a:rPr>
              <a:t>Y</a:t>
            </a:r>
            <a:r>
              <a:rPr sz="1000" i="1" spc="260" dirty="0">
                <a:latin typeface="Arial"/>
                <a:cs typeface="Arial"/>
              </a:rPr>
              <a:t> </a:t>
            </a:r>
            <a:r>
              <a:rPr sz="1000" spc="35" dirty="0">
                <a:latin typeface="Tahoma"/>
                <a:cs typeface="Tahoma"/>
              </a:rPr>
              <a:t>=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100" dirty="0">
                <a:latin typeface="Tahoma"/>
                <a:cs typeface="Tahoma"/>
              </a:rPr>
              <a:t>#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5" dirty="0">
                <a:latin typeface="Tahoma"/>
                <a:cs typeface="Tahoma"/>
              </a:rPr>
              <a:t>second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die. </a:t>
            </a:r>
            <a:r>
              <a:rPr sz="1000" spc="-36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Consider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5" dirty="0">
                <a:latin typeface="Tahoma"/>
                <a:cs typeface="Tahoma"/>
              </a:rPr>
              <a:t>event:</a:t>
            </a:r>
            <a:r>
              <a:rPr sz="1000" spc="140" dirty="0">
                <a:latin typeface="Tahoma"/>
                <a:cs typeface="Tahoma"/>
              </a:rPr>
              <a:t> </a:t>
            </a:r>
            <a:r>
              <a:rPr sz="1000" i="1" spc="-30" dirty="0">
                <a:latin typeface="Arial"/>
                <a:cs typeface="Arial"/>
              </a:rPr>
              <a:t>A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spc="35" dirty="0">
                <a:latin typeface="Tahoma"/>
                <a:cs typeface="Tahoma"/>
              </a:rPr>
              <a:t>=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‘</a:t>
            </a:r>
            <a:r>
              <a:rPr sz="1000" i="1" spc="20" dirty="0">
                <a:latin typeface="Arial"/>
                <a:cs typeface="Arial"/>
              </a:rPr>
              <a:t>Y</a:t>
            </a:r>
            <a:r>
              <a:rPr sz="1000" i="1" spc="130" dirty="0">
                <a:latin typeface="Arial"/>
                <a:cs typeface="Arial"/>
              </a:rPr>
              <a:t> </a:t>
            </a:r>
            <a:r>
              <a:rPr sz="1000" i="1" spc="225" dirty="0">
                <a:latin typeface="Arial"/>
                <a:cs typeface="Arial"/>
              </a:rPr>
              <a:t>−</a:t>
            </a:r>
            <a:r>
              <a:rPr sz="1000" i="1" spc="-70" dirty="0">
                <a:latin typeface="Arial"/>
                <a:cs typeface="Arial"/>
              </a:rPr>
              <a:t> </a:t>
            </a:r>
            <a:r>
              <a:rPr sz="1000" i="1" spc="-30" dirty="0">
                <a:latin typeface="Arial"/>
                <a:cs typeface="Arial"/>
              </a:rPr>
              <a:t>X</a:t>
            </a:r>
            <a:r>
              <a:rPr sz="1000" i="1" spc="150" dirty="0">
                <a:latin typeface="Arial"/>
                <a:cs typeface="Arial"/>
              </a:rPr>
              <a:t> </a:t>
            </a:r>
            <a:r>
              <a:rPr sz="1000" i="1" spc="270" dirty="0">
                <a:latin typeface="Arial"/>
                <a:cs typeface="Arial"/>
              </a:rPr>
              <a:t>≥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2’</a:t>
            </a: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000" spc="-50" dirty="0">
                <a:latin typeface="Tahoma"/>
                <a:cs typeface="Tahoma"/>
              </a:rPr>
              <a:t>Describe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the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event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30" dirty="0">
                <a:latin typeface="Arial"/>
                <a:cs typeface="Arial"/>
              </a:rPr>
              <a:t>A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spc="-70" dirty="0">
                <a:latin typeface="Tahoma"/>
                <a:cs typeface="Tahoma"/>
              </a:rPr>
              <a:t>and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ﬁnd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its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probability.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000" b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ans</a:t>
            </a:r>
            <a:r>
              <a:rPr sz="1000" b="1" u="sng" spc="-1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</a:t>
            </a:r>
            <a:r>
              <a:rPr sz="1000" b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er</a:t>
            </a:r>
            <a:r>
              <a:rPr sz="1000" b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1000" b="1" spc="55" dirty="0">
                <a:latin typeface="Arial"/>
                <a:cs typeface="Arial"/>
              </a:rPr>
              <a:t> </a:t>
            </a:r>
            <a:r>
              <a:rPr sz="1000" spc="-20" dirty="0">
                <a:latin typeface="Tahoma"/>
                <a:cs typeface="Tahoma"/>
              </a:rPr>
              <a:t>W</a:t>
            </a:r>
            <a:r>
              <a:rPr sz="1000" spc="-114" dirty="0">
                <a:latin typeface="Tahoma"/>
                <a:cs typeface="Tahoma"/>
              </a:rPr>
              <a:t>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can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descri</a:t>
            </a:r>
            <a:r>
              <a:rPr sz="1000" spc="-40" dirty="0">
                <a:latin typeface="Tahoma"/>
                <a:cs typeface="Tahoma"/>
              </a:rPr>
              <a:t>b</a:t>
            </a:r>
            <a:r>
              <a:rPr sz="1000" spc="-114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30" dirty="0">
                <a:latin typeface="Arial"/>
                <a:cs typeface="Arial"/>
              </a:rPr>
              <a:t>A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spc="-80" dirty="0">
                <a:latin typeface="Tahoma"/>
                <a:cs typeface="Tahoma"/>
              </a:rPr>
              <a:t>as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5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set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(</a:t>
            </a:r>
            <a:r>
              <a:rPr sz="1000" i="1" spc="-30" dirty="0">
                <a:latin typeface="Arial"/>
                <a:cs typeface="Arial"/>
              </a:rPr>
              <a:t>X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i="1" spc="-114" dirty="0">
                <a:latin typeface="Verdana"/>
                <a:cs typeface="Verdana"/>
              </a:rPr>
              <a:t>,</a:t>
            </a:r>
            <a:r>
              <a:rPr sz="1000" i="1" spc="-225" dirty="0">
                <a:latin typeface="Verdana"/>
                <a:cs typeface="Verdana"/>
              </a:rPr>
              <a:t> </a:t>
            </a:r>
            <a:r>
              <a:rPr sz="1000" i="1" spc="-30" dirty="0">
                <a:latin typeface="Arial"/>
                <a:cs typeface="Arial"/>
              </a:rPr>
              <a:t>Y</a:t>
            </a:r>
            <a:r>
              <a:rPr sz="1000" i="1" spc="-130" dirty="0">
                <a:latin typeface="Arial"/>
                <a:cs typeface="Arial"/>
              </a:rPr>
              <a:t> </a:t>
            </a:r>
            <a:r>
              <a:rPr sz="1000" spc="-10" dirty="0">
                <a:latin typeface="Tahoma"/>
                <a:cs typeface="Tahoma"/>
              </a:rPr>
              <a:t>)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pairs:</a:t>
            </a:r>
            <a:endParaRPr sz="1000" dirty="0">
              <a:latin typeface="Tahoma"/>
              <a:cs typeface="Tahoma"/>
            </a:endParaRPr>
          </a:p>
          <a:p>
            <a:pPr marL="134620">
              <a:lnSpc>
                <a:spcPct val="100000"/>
              </a:lnSpc>
              <a:spcBef>
                <a:spcPts val="850"/>
              </a:spcBef>
            </a:pPr>
            <a:r>
              <a:rPr sz="1000" i="1" spc="-10" dirty="0">
                <a:latin typeface="Arial"/>
                <a:cs typeface="Arial"/>
              </a:rPr>
              <a:t>A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i="1" spc="5" dirty="0">
                <a:latin typeface="Arial"/>
                <a:cs typeface="Arial"/>
              </a:rPr>
              <a:t>{</a:t>
            </a:r>
            <a:r>
              <a:rPr sz="1000" spc="5" dirty="0">
                <a:latin typeface="Tahoma"/>
                <a:cs typeface="Tahoma"/>
              </a:rPr>
              <a:t>(1</a:t>
            </a:r>
            <a:r>
              <a:rPr sz="1000" i="1" spc="5" dirty="0">
                <a:latin typeface="Verdana"/>
                <a:cs typeface="Verdana"/>
              </a:rPr>
              <a:t>,</a:t>
            </a:r>
            <a:r>
              <a:rPr sz="1000" i="1" spc="-204" dirty="0">
                <a:latin typeface="Verdana"/>
                <a:cs typeface="Verdana"/>
              </a:rPr>
              <a:t> </a:t>
            </a:r>
            <a:r>
              <a:rPr sz="1000" spc="-55" dirty="0">
                <a:latin typeface="Tahoma"/>
                <a:cs typeface="Tahoma"/>
              </a:rPr>
              <a:t>3)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195" dirty="0">
                <a:latin typeface="Verdana"/>
                <a:cs typeface="Verdana"/>
              </a:rPr>
              <a:t> </a:t>
            </a:r>
            <a:r>
              <a:rPr sz="1000" spc="-55" dirty="0">
                <a:latin typeface="Tahoma"/>
                <a:cs typeface="Tahoma"/>
              </a:rPr>
              <a:t>(1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204" dirty="0">
                <a:latin typeface="Verdana"/>
                <a:cs typeface="Verdana"/>
              </a:rPr>
              <a:t> </a:t>
            </a:r>
            <a:r>
              <a:rPr sz="1000" spc="-55" dirty="0">
                <a:latin typeface="Tahoma"/>
                <a:cs typeface="Tahoma"/>
              </a:rPr>
              <a:t>4)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195" dirty="0">
                <a:latin typeface="Verdana"/>
                <a:cs typeface="Verdana"/>
              </a:rPr>
              <a:t> </a:t>
            </a:r>
            <a:r>
              <a:rPr sz="1000" spc="-55" dirty="0">
                <a:latin typeface="Tahoma"/>
                <a:cs typeface="Tahoma"/>
              </a:rPr>
              <a:t>(1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204" dirty="0">
                <a:latin typeface="Verdana"/>
                <a:cs typeface="Verdana"/>
              </a:rPr>
              <a:t> </a:t>
            </a:r>
            <a:r>
              <a:rPr sz="1000" spc="-55" dirty="0">
                <a:latin typeface="Tahoma"/>
                <a:cs typeface="Tahoma"/>
              </a:rPr>
              <a:t>5)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195" dirty="0">
                <a:latin typeface="Verdana"/>
                <a:cs typeface="Verdana"/>
              </a:rPr>
              <a:t> </a:t>
            </a:r>
            <a:r>
              <a:rPr sz="1000" spc="-55" dirty="0">
                <a:latin typeface="Tahoma"/>
                <a:cs typeface="Tahoma"/>
              </a:rPr>
              <a:t>(1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204" dirty="0">
                <a:latin typeface="Verdana"/>
                <a:cs typeface="Verdana"/>
              </a:rPr>
              <a:t> </a:t>
            </a:r>
            <a:r>
              <a:rPr sz="1000" spc="-55" dirty="0">
                <a:latin typeface="Tahoma"/>
                <a:cs typeface="Tahoma"/>
              </a:rPr>
              <a:t>6)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200" dirty="0">
                <a:latin typeface="Verdana"/>
                <a:cs typeface="Verdana"/>
              </a:rPr>
              <a:t> </a:t>
            </a:r>
            <a:r>
              <a:rPr sz="1000" spc="-55" dirty="0">
                <a:latin typeface="Tahoma"/>
                <a:cs typeface="Tahoma"/>
              </a:rPr>
              <a:t>(2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200" dirty="0">
                <a:latin typeface="Verdana"/>
                <a:cs typeface="Verdana"/>
              </a:rPr>
              <a:t> </a:t>
            </a:r>
            <a:r>
              <a:rPr sz="1000" spc="-55" dirty="0">
                <a:latin typeface="Tahoma"/>
                <a:cs typeface="Tahoma"/>
              </a:rPr>
              <a:t>4)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200" dirty="0">
                <a:latin typeface="Verdana"/>
                <a:cs typeface="Verdana"/>
              </a:rPr>
              <a:t> </a:t>
            </a:r>
            <a:r>
              <a:rPr sz="1000" spc="-55" dirty="0">
                <a:latin typeface="Tahoma"/>
                <a:cs typeface="Tahoma"/>
              </a:rPr>
              <a:t>(2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200" dirty="0">
                <a:latin typeface="Verdana"/>
                <a:cs typeface="Verdana"/>
              </a:rPr>
              <a:t> </a:t>
            </a:r>
            <a:r>
              <a:rPr sz="1000" spc="-55" dirty="0">
                <a:latin typeface="Tahoma"/>
                <a:cs typeface="Tahoma"/>
              </a:rPr>
              <a:t>5)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200" dirty="0">
                <a:latin typeface="Verdana"/>
                <a:cs typeface="Verdana"/>
              </a:rPr>
              <a:t> </a:t>
            </a:r>
            <a:r>
              <a:rPr sz="1000" spc="-55" dirty="0">
                <a:latin typeface="Tahoma"/>
                <a:cs typeface="Tahoma"/>
              </a:rPr>
              <a:t>(2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200" dirty="0">
                <a:latin typeface="Verdana"/>
                <a:cs typeface="Verdana"/>
              </a:rPr>
              <a:t> </a:t>
            </a:r>
            <a:r>
              <a:rPr sz="1000" spc="-55" dirty="0">
                <a:latin typeface="Tahoma"/>
                <a:cs typeface="Tahoma"/>
              </a:rPr>
              <a:t>6)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200" dirty="0">
                <a:latin typeface="Verdana"/>
                <a:cs typeface="Verdana"/>
              </a:rPr>
              <a:t> </a:t>
            </a:r>
            <a:r>
              <a:rPr sz="1000" spc="-55" dirty="0">
                <a:latin typeface="Tahoma"/>
                <a:cs typeface="Tahoma"/>
              </a:rPr>
              <a:t>(3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200" dirty="0">
                <a:latin typeface="Verdana"/>
                <a:cs typeface="Verdana"/>
              </a:rPr>
              <a:t> </a:t>
            </a:r>
            <a:r>
              <a:rPr sz="1000" spc="-55" dirty="0">
                <a:latin typeface="Tahoma"/>
                <a:cs typeface="Tahoma"/>
              </a:rPr>
              <a:t>5)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200" dirty="0">
                <a:latin typeface="Verdana"/>
                <a:cs typeface="Verdana"/>
              </a:rPr>
              <a:t> </a:t>
            </a:r>
            <a:r>
              <a:rPr sz="1000" spc="-55" dirty="0">
                <a:latin typeface="Tahoma"/>
                <a:cs typeface="Tahoma"/>
              </a:rPr>
              <a:t>(3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200" dirty="0">
                <a:latin typeface="Verdana"/>
                <a:cs typeface="Verdana"/>
              </a:rPr>
              <a:t> </a:t>
            </a:r>
            <a:r>
              <a:rPr sz="1000" spc="-55" dirty="0">
                <a:latin typeface="Tahoma"/>
                <a:cs typeface="Tahoma"/>
              </a:rPr>
              <a:t>6)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200" dirty="0">
                <a:latin typeface="Verdana"/>
                <a:cs typeface="Verdana"/>
              </a:rPr>
              <a:t> </a:t>
            </a:r>
            <a:r>
              <a:rPr sz="1000" spc="-55" dirty="0">
                <a:latin typeface="Tahoma"/>
                <a:cs typeface="Tahoma"/>
              </a:rPr>
              <a:t>(4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200" dirty="0">
                <a:latin typeface="Verdana"/>
                <a:cs typeface="Verdana"/>
              </a:rPr>
              <a:t> </a:t>
            </a:r>
            <a:r>
              <a:rPr sz="1000" spc="5" dirty="0">
                <a:latin typeface="Tahoma"/>
                <a:cs typeface="Tahoma"/>
              </a:rPr>
              <a:t>6)</a:t>
            </a:r>
            <a:r>
              <a:rPr sz="1000" i="1" spc="5" dirty="0">
                <a:latin typeface="Arial"/>
                <a:cs typeface="Arial"/>
              </a:rPr>
              <a:t>}</a:t>
            </a:r>
            <a:r>
              <a:rPr sz="1000" i="1" spc="5" dirty="0"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  <a:p>
            <a:pPr marL="62230">
              <a:lnSpc>
                <a:spcPct val="100000"/>
              </a:lnSpc>
              <a:spcBef>
                <a:spcPts val="805"/>
              </a:spcBef>
            </a:pPr>
            <a:r>
              <a:rPr sz="1000" spc="-15" dirty="0">
                <a:latin typeface="Tahoma"/>
                <a:cs typeface="Tahoma"/>
              </a:rPr>
              <a:t>Or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35" dirty="0">
                <a:latin typeface="Tahoma"/>
                <a:cs typeface="Tahoma"/>
              </a:rPr>
              <a:t>w</a:t>
            </a:r>
            <a:r>
              <a:rPr sz="1000" spc="-114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can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visualize</a:t>
            </a:r>
            <a:r>
              <a:rPr sz="1000" spc="10" dirty="0">
                <a:latin typeface="Tahoma"/>
                <a:cs typeface="Tahoma"/>
              </a:rPr>
              <a:t> it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0" dirty="0">
                <a:latin typeface="Tahoma"/>
                <a:cs typeface="Tahoma"/>
              </a:rPr>
              <a:t>b</a:t>
            </a:r>
            <a:r>
              <a:rPr sz="1000" spc="-65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shading</a:t>
            </a:r>
            <a:r>
              <a:rPr sz="1000" spc="15" dirty="0">
                <a:latin typeface="Tahoma"/>
                <a:cs typeface="Tahoma"/>
              </a:rPr>
              <a:t> t</a:t>
            </a:r>
            <a:r>
              <a:rPr sz="1000" spc="-95" dirty="0">
                <a:latin typeface="Tahoma"/>
                <a:cs typeface="Tahoma"/>
              </a:rPr>
              <a:t>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table</a:t>
            </a:r>
            <a:r>
              <a:rPr sz="1200" spc="-55" dirty="0">
                <a:latin typeface="Tahoma"/>
                <a:cs typeface="Tahoma"/>
              </a:rPr>
              <a:t>:</a:t>
            </a:r>
            <a:endParaRPr sz="1200" dirty="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861396"/>
              </p:ext>
            </p:extLst>
          </p:nvPr>
        </p:nvGraphicFramePr>
        <p:xfrm>
          <a:off x="1314450" y="2020919"/>
          <a:ext cx="2040433" cy="953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5590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00" i="1" spc="105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800" i="1" spc="105" dirty="0">
                          <a:latin typeface="Arial"/>
                          <a:cs typeface="Arial"/>
                        </a:rPr>
                        <a:t>\</a:t>
                      </a:r>
                      <a:r>
                        <a:rPr sz="800" i="1" spc="105" dirty="0">
                          <a:latin typeface="Verdana"/>
                          <a:cs typeface="Verdana"/>
                        </a:rPr>
                        <a:t>Y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12700">
                      <a:solidFill>
                        <a:srgbClr val="FF7F00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270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270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270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270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270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270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2700">
                      <a:solidFill>
                        <a:srgbClr val="FF7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8255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12700">
                      <a:solidFill>
                        <a:srgbClr val="FF7F00"/>
                      </a:solidFill>
                      <a:prstDash val="solid"/>
                    </a:lnR>
                    <a:lnT w="1270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1270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4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1270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4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1270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4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1270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4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1270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1270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1/36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5844" y="3093250"/>
            <a:ext cx="33381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P</a:t>
            </a:r>
            <a:r>
              <a:rPr sz="1200" dirty="0">
                <a:latin typeface="Tahoma"/>
                <a:cs typeface="Tahoma"/>
              </a:rPr>
              <a:t>(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dirty="0">
                <a:latin typeface="Tahoma"/>
                <a:cs typeface="Tahoma"/>
              </a:rPr>
              <a:t>)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sum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probabilities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shaded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cells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10/36.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5455"/>
            <a:ext cx="4190950" cy="3586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b="1" spc="-45" dirty="0">
                <a:solidFill>
                  <a:srgbClr val="C00000"/>
                </a:solidFill>
              </a:rPr>
              <a:t>C</a:t>
            </a:r>
            <a:r>
              <a:rPr b="1" spc="-45" dirty="0" err="1">
                <a:solidFill>
                  <a:srgbClr val="C00000"/>
                </a:solidFill>
              </a:rPr>
              <a:t>ontinuous</a:t>
            </a:r>
            <a:r>
              <a:rPr b="1" spc="20" dirty="0">
                <a:solidFill>
                  <a:srgbClr val="C00000"/>
                </a:solidFill>
              </a:rPr>
              <a:t> </a:t>
            </a:r>
            <a:r>
              <a:rPr b="1" spc="-70" dirty="0">
                <a:solidFill>
                  <a:srgbClr val="C00000"/>
                </a:solidFill>
              </a:rPr>
              <a:t>events</a:t>
            </a:r>
            <a:r>
              <a:rPr lang="en-IN" b="1" spc="-70" dirty="0">
                <a:solidFill>
                  <a:srgbClr val="C00000"/>
                </a:solidFill>
              </a:rPr>
              <a:t> - Example</a:t>
            </a:r>
            <a:endParaRPr b="1" spc="-7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446915"/>
            <a:ext cx="4099414" cy="95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9415">
              <a:lnSpc>
                <a:spcPct val="138400"/>
              </a:lnSpc>
              <a:spcBef>
                <a:spcPts val="100"/>
              </a:spcBef>
            </a:pPr>
            <a:r>
              <a:rPr lang="en-IN" sz="1200" spc="-55" dirty="0">
                <a:latin typeface="Tahoma"/>
                <a:cs typeface="Tahoma"/>
              </a:rPr>
              <a:t>S</a:t>
            </a:r>
            <a:r>
              <a:rPr sz="1200" spc="-55" dirty="0" err="1">
                <a:latin typeface="Tahoma"/>
                <a:cs typeface="Tahoma"/>
              </a:rPr>
              <a:t>up</a:t>
            </a:r>
            <a:r>
              <a:rPr sz="1200" spc="-25" dirty="0" err="1">
                <a:latin typeface="Tahoma"/>
                <a:cs typeface="Tahoma"/>
              </a:rPr>
              <a:t>p</a:t>
            </a:r>
            <a:r>
              <a:rPr sz="1200" spc="-90" dirty="0" err="1">
                <a:latin typeface="Tahoma"/>
                <a:cs typeface="Tahoma"/>
              </a:rPr>
              <a:t>ose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i="1" spc="-30" dirty="0">
                <a:latin typeface="Arial"/>
                <a:cs typeface="Arial"/>
              </a:rPr>
              <a:t>X</a:t>
            </a:r>
            <a:r>
              <a:rPr sz="1200" i="1" spc="-175" dirty="0">
                <a:latin typeface="Arial"/>
                <a:cs typeface="Arial"/>
              </a:rPr>
              <a:t> 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30" dirty="0">
                <a:latin typeface="Arial"/>
                <a:cs typeface="Arial"/>
              </a:rPr>
              <a:t>Y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ta</a:t>
            </a:r>
            <a:r>
              <a:rPr sz="1200" spc="-65" dirty="0">
                <a:latin typeface="Tahoma"/>
                <a:cs typeface="Tahoma"/>
              </a:rPr>
              <a:t>k</a:t>
            </a:r>
            <a:r>
              <a:rPr sz="1200" spc="-100" dirty="0">
                <a:latin typeface="Tahoma"/>
                <a:cs typeface="Tahoma"/>
              </a:rPr>
              <a:t>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values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[</a:t>
            </a:r>
            <a:r>
              <a:rPr sz="1200" spc="-120" dirty="0">
                <a:latin typeface="Tahoma"/>
                <a:cs typeface="Tahoma"/>
              </a:rPr>
              <a:t>0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spc="-100" dirty="0">
                <a:latin typeface="Tahoma"/>
                <a:cs typeface="Tahoma"/>
              </a:rPr>
              <a:t>1]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i="1" spc="225" dirty="0">
                <a:latin typeface="Arial"/>
                <a:cs typeface="Arial"/>
              </a:rPr>
              <a:t>×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spc="-100" dirty="0">
                <a:latin typeface="Tahoma"/>
                <a:cs typeface="Tahoma"/>
              </a:rPr>
              <a:t>[0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spc="-70" dirty="0">
                <a:latin typeface="Tahoma"/>
                <a:cs typeface="Tahoma"/>
              </a:rPr>
              <a:t>1].  </a:t>
            </a:r>
            <a:r>
              <a:rPr sz="1200" spc="-30" dirty="0">
                <a:latin typeface="Tahoma"/>
                <a:cs typeface="Tahoma"/>
              </a:rPr>
              <a:t>Unif</a:t>
            </a:r>
            <a:r>
              <a:rPr sz="1200" spc="-75" dirty="0">
                <a:latin typeface="Tahoma"/>
                <a:cs typeface="Tahoma"/>
              </a:rPr>
              <a:t>o</a:t>
            </a:r>
            <a:r>
              <a:rPr sz="1200" spc="-60" dirty="0">
                <a:latin typeface="Tahoma"/>
                <a:cs typeface="Tahoma"/>
              </a:rPr>
              <a:t>rm</a:t>
            </a:r>
            <a:r>
              <a:rPr lang="en-IN"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densi</a:t>
            </a:r>
            <a:r>
              <a:rPr sz="1200" spc="-75" dirty="0">
                <a:latin typeface="Tahoma"/>
                <a:cs typeface="Tahoma"/>
              </a:rPr>
              <a:t>t</a:t>
            </a:r>
            <a:r>
              <a:rPr sz="1200" spc="-65" dirty="0">
                <a:latin typeface="Tahoma"/>
                <a:cs typeface="Tahoma"/>
              </a:rPr>
              <a:t>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i="1" spc="20" dirty="0">
                <a:latin typeface="Arial"/>
                <a:cs typeface="Arial"/>
              </a:rPr>
              <a:t>f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i="1" spc="40" dirty="0">
                <a:latin typeface="Arial"/>
                <a:cs typeface="Arial"/>
              </a:rPr>
              <a:t>x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70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1.</a:t>
            </a:r>
            <a:r>
              <a:rPr lang="en-IN" sz="120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Visualize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event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‘</a:t>
            </a:r>
            <a:r>
              <a:rPr sz="1200" i="1" spc="20" dirty="0">
                <a:latin typeface="Arial"/>
                <a:cs typeface="Arial"/>
              </a:rPr>
              <a:t>X</a:t>
            </a:r>
            <a:r>
              <a:rPr sz="1200" i="1" spc="155" dirty="0">
                <a:latin typeface="Arial"/>
                <a:cs typeface="Arial"/>
              </a:rPr>
              <a:t> </a:t>
            </a:r>
            <a:r>
              <a:rPr sz="1200" i="1" spc="-75" dirty="0">
                <a:latin typeface="Verdana"/>
                <a:cs typeface="Verdana"/>
              </a:rPr>
              <a:t>&gt;</a:t>
            </a:r>
            <a:r>
              <a:rPr sz="1200" i="1" spc="-90" dirty="0">
                <a:latin typeface="Verdana"/>
                <a:cs typeface="Verdana"/>
              </a:rPr>
              <a:t> </a:t>
            </a:r>
            <a:r>
              <a:rPr sz="1200" i="1" spc="-30" dirty="0">
                <a:latin typeface="Arial"/>
                <a:cs typeface="Arial"/>
              </a:rPr>
              <a:t>Y</a:t>
            </a:r>
            <a:r>
              <a:rPr sz="1200" i="1" spc="-125" dirty="0">
                <a:latin typeface="Arial"/>
                <a:cs typeface="Arial"/>
              </a:rPr>
              <a:t> </a:t>
            </a:r>
            <a:r>
              <a:rPr sz="1200" spc="70" dirty="0">
                <a:latin typeface="Tahoma"/>
                <a:cs typeface="Tahoma"/>
              </a:rPr>
              <a:t>’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ﬁnd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its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probability.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ts val="1420"/>
              </a:lnSpc>
            </a:pPr>
            <a:r>
              <a:rPr sz="1200" b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answer: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83321" y="1327192"/>
            <a:ext cx="1297940" cy="1298575"/>
            <a:chOff x="1583321" y="1327192"/>
            <a:chExt cx="1297940" cy="1298575"/>
          </a:xfrm>
        </p:grpSpPr>
        <p:sp>
          <p:nvSpPr>
            <p:cNvPr id="5" name="object 5"/>
            <p:cNvSpPr/>
            <p:nvPr/>
          </p:nvSpPr>
          <p:spPr>
            <a:xfrm>
              <a:off x="1584591" y="2492874"/>
              <a:ext cx="1291590" cy="2540"/>
            </a:xfrm>
            <a:custGeom>
              <a:avLst/>
              <a:gdLst/>
              <a:ahLst/>
              <a:cxnLst/>
              <a:rect l="l" t="t" r="r" b="b"/>
              <a:pathLst>
                <a:path w="1291589" h="2539">
                  <a:moveTo>
                    <a:pt x="0" y="0"/>
                  </a:moveTo>
                  <a:lnTo>
                    <a:pt x="1291361" y="0"/>
                  </a:lnTo>
                </a:path>
                <a:path w="1291589" h="2539">
                  <a:moveTo>
                    <a:pt x="0" y="2021"/>
                  </a:moveTo>
                  <a:lnTo>
                    <a:pt x="1291361" y="202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3802" y="2477690"/>
              <a:ext cx="15240" cy="32384"/>
            </a:xfrm>
            <a:custGeom>
              <a:avLst/>
              <a:gdLst/>
              <a:ahLst/>
              <a:cxnLst/>
              <a:rect l="l" t="t" r="r" b="b"/>
              <a:pathLst>
                <a:path w="15239" h="32385">
                  <a:moveTo>
                    <a:pt x="0" y="0"/>
                  </a:moveTo>
                  <a:lnTo>
                    <a:pt x="1016" y="6075"/>
                  </a:lnTo>
                  <a:lnTo>
                    <a:pt x="12151" y="15179"/>
                  </a:lnTo>
                  <a:lnTo>
                    <a:pt x="15179" y="16195"/>
                  </a:lnTo>
                  <a:lnTo>
                    <a:pt x="12151" y="17211"/>
                  </a:lnTo>
                  <a:lnTo>
                    <a:pt x="1016" y="26314"/>
                  </a:lnTo>
                  <a:lnTo>
                    <a:pt x="0" y="32390"/>
                  </a:lnTo>
                </a:path>
              </a:pathLst>
            </a:custGeom>
            <a:ln w="3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14193" y="1332125"/>
              <a:ext cx="0" cy="1291590"/>
            </a:xfrm>
            <a:custGeom>
              <a:avLst/>
              <a:gdLst/>
              <a:ahLst/>
              <a:cxnLst/>
              <a:rect l="l" t="t" r="r" b="b"/>
              <a:pathLst>
                <a:path h="1291589">
                  <a:moveTo>
                    <a:pt x="0" y="1291361"/>
                  </a:moveTo>
                  <a:lnTo>
                    <a:pt x="0" y="0"/>
                  </a:lnTo>
                </a:path>
              </a:pathLst>
            </a:custGeom>
            <a:ln w="4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97998" y="1329097"/>
              <a:ext cx="32384" cy="15240"/>
            </a:xfrm>
            <a:custGeom>
              <a:avLst/>
              <a:gdLst/>
              <a:ahLst/>
              <a:cxnLst/>
              <a:rect l="l" t="t" r="r" b="b"/>
              <a:pathLst>
                <a:path w="32385" h="15240">
                  <a:moveTo>
                    <a:pt x="0" y="15179"/>
                  </a:moveTo>
                  <a:lnTo>
                    <a:pt x="6075" y="14163"/>
                  </a:lnTo>
                  <a:lnTo>
                    <a:pt x="15179" y="3027"/>
                  </a:lnTo>
                  <a:lnTo>
                    <a:pt x="16195" y="0"/>
                  </a:lnTo>
                  <a:lnTo>
                    <a:pt x="17211" y="3027"/>
                  </a:lnTo>
                  <a:lnTo>
                    <a:pt x="26314" y="14163"/>
                  </a:lnTo>
                  <a:lnTo>
                    <a:pt x="32390" y="15179"/>
                  </a:lnTo>
                </a:path>
              </a:pathLst>
            </a:custGeom>
            <a:ln w="3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903649" y="2401754"/>
            <a:ext cx="838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05" dirty="0">
                <a:latin typeface="Calibri"/>
                <a:cs typeface="Calibri"/>
              </a:rPr>
              <a:t>x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7256" y="1225516"/>
            <a:ext cx="755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0" dirty="0">
                <a:latin typeface="Calibri"/>
                <a:cs typeface="Calibri"/>
              </a:rPr>
              <a:t>y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12171" y="1455051"/>
            <a:ext cx="1041400" cy="1041400"/>
            <a:chOff x="1712171" y="1455051"/>
            <a:chExt cx="1041400" cy="1041400"/>
          </a:xfrm>
        </p:grpSpPr>
        <p:sp>
          <p:nvSpPr>
            <p:cNvPr id="12" name="object 12"/>
            <p:cNvSpPr/>
            <p:nvPr/>
          </p:nvSpPr>
          <p:spPr>
            <a:xfrm>
              <a:off x="1714193" y="1457073"/>
              <a:ext cx="1036955" cy="1036955"/>
            </a:xfrm>
            <a:custGeom>
              <a:avLst/>
              <a:gdLst/>
              <a:ahLst/>
              <a:cxnLst/>
              <a:rect l="l" t="t" r="r" b="b"/>
              <a:pathLst>
                <a:path w="1036955" h="1036955">
                  <a:moveTo>
                    <a:pt x="1036811" y="0"/>
                  </a:moveTo>
                  <a:lnTo>
                    <a:pt x="0" y="0"/>
                  </a:lnTo>
                  <a:lnTo>
                    <a:pt x="0" y="1036811"/>
                  </a:lnTo>
                  <a:lnTo>
                    <a:pt x="1036811" y="1036811"/>
                  </a:lnTo>
                  <a:lnTo>
                    <a:pt x="1036811" y="0"/>
                  </a:lnTo>
                  <a:close/>
                </a:path>
              </a:pathLst>
            </a:custGeom>
            <a:solidFill>
              <a:srgbClr val="FFB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4193" y="1457073"/>
              <a:ext cx="1036955" cy="1036955"/>
            </a:xfrm>
            <a:custGeom>
              <a:avLst/>
              <a:gdLst/>
              <a:ahLst/>
              <a:cxnLst/>
              <a:rect l="l" t="t" r="r" b="b"/>
              <a:pathLst>
                <a:path w="1036955" h="1036955">
                  <a:moveTo>
                    <a:pt x="1036811" y="0"/>
                  </a:moveTo>
                  <a:lnTo>
                    <a:pt x="0" y="1036811"/>
                  </a:lnTo>
                  <a:lnTo>
                    <a:pt x="1036811" y="1036811"/>
                  </a:lnTo>
                  <a:lnTo>
                    <a:pt x="1036811" y="0"/>
                  </a:lnTo>
                  <a:close/>
                </a:path>
              </a:pathLst>
            </a:custGeom>
            <a:solidFill>
              <a:srgbClr val="FF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14193" y="1457073"/>
              <a:ext cx="1036955" cy="1036955"/>
            </a:xfrm>
            <a:custGeom>
              <a:avLst/>
              <a:gdLst/>
              <a:ahLst/>
              <a:cxnLst/>
              <a:rect l="l" t="t" r="r" b="b"/>
              <a:pathLst>
                <a:path w="1036955" h="1036955">
                  <a:moveTo>
                    <a:pt x="0" y="1036811"/>
                  </a:moveTo>
                  <a:lnTo>
                    <a:pt x="1036811" y="0"/>
                  </a:lnTo>
                  <a:lnTo>
                    <a:pt x="1036811" y="1036811"/>
                  </a:lnTo>
                  <a:lnTo>
                    <a:pt x="0" y="1036811"/>
                  </a:lnTo>
                  <a:close/>
                </a:path>
              </a:pathLst>
            </a:custGeom>
            <a:ln w="4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712986" y="2524538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40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71536" y="1375783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40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11746" y="1445672"/>
            <a:ext cx="1036955" cy="1036955"/>
          </a:xfrm>
          <a:prstGeom prst="rect">
            <a:avLst/>
          </a:prstGeom>
          <a:ln w="40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Times New Roman"/>
              <a:cs typeface="Times New Roman"/>
            </a:endParaRPr>
          </a:p>
          <a:p>
            <a:pPr marL="594995">
              <a:lnSpc>
                <a:spcPct val="100000"/>
              </a:lnSpc>
            </a:pPr>
            <a:r>
              <a:rPr sz="800" spc="145" dirty="0">
                <a:latin typeface="Tahoma"/>
                <a:cs typeface="Tahoma"/>
              </a:rPr>
              <a:t>‘</a:t>
            </a:r>
            <a:r>
              <a:rPr sz="800" i="1" spc="145" dirty="0">
                <a:latin typeface="Calibri"/>
                <a:cs typeface="Calibri"/>
              </a:rPr>
              <a:t>X</a:t>
            </a:r>
            <a:r>
              <a:rPr sz="800" i="1" spc="70" dirty="0">
                <a:latin typeface="Calibri"/>
                <a:cs typeface="Calibri"/>
              </a:rPr>
              <a:t> </a:t>
            </a:r>
            <a:r>
              <a:rPr sz="800" i="1" spc="220" dirty="0">
                <a:latin typeface="Calibri"/>
                <a:cs typeface="Calibri"/>
              </a:rPr>
              <a:t>&gt;</a:t>
            </a:r>
            <a:r>
              <a:rPr sz="800" i="1" spc="20" dirty="0">
                <a:latin typeface="Calibri"/>
                <a:cs typeface="Calibri"/>
              </a:rPr>
              <a:t> </a:t>
            </a:r>
            <a:r>
              <a:rPr sz="800" i="1" spc="70" dirty="0">
                <a:latin typeface="Calibri"/>
                <a:cs typeface="Calibri"/>
              </a:rPr>
              <a:t>Y</a:t>
            </a:r>
            <a:r>
              <a:rPr sz="800" i="1" spc="-20" dirty="0">
                <a:latin typeface="Calibri"/>
                <a:cs typeface="Calibri"/>
              </a:rPr>
              <a:t> </a:t>
            </a:r>
            <a:r>
              <a:rPr sz="800" spc="50" dirty="0">
                <a:latin typeface="Tahoma"/>
                <a:cs typeface="Tahoma"/>
              </a:rPr>
              <a:t>’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844" y="2860382"/>
            <a:ext cx="4272915" cy="37973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5"/>
              </a:spcBef>
            </a:pPr>
            <a:r>
              <a:rPr sz="1200" spc="-30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event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takes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up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half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square.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Since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density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uniform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this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half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probability.</a:t>
            </a:r>
            <a:r>
              <a:rPr sz="1200" spc="1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dirty="0">
                <a:latin typeface="Tahoma"/>
                <a:cs typeface="Tahoma"/>
              </a:rPr>
              <a:t>(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160" dirty="0">
                <a:latin typeface="Arial"/>
                <a:cs typeface="Arial"/>
              </a:rPr>
              <a:t> </a:t>
            </a:r>
            <a:r>
              <a:rPr sz="1200" i="1" spc="-75" dirty="0">
                <a:latin typeface="Verdana"/>
                <a:cs typeface="Verdana"/>
              </a:rPr>
              <a:t>&gt;</a:t>
            </a:r>
            <a:r>
              <a:rPr sz="1200" i="1" spc="-90" dirty="0">
                <a:latin typeface="Verdana"/>
                <a:cs typeface="Verdana"/>
              </a:rPr>
              <a:t> </a:t>
            </a:r>
            <a:r>
              <a:rPr sz="1200" i="1" spc="-30" dirty="0">
                <a:latin typeface="Arial"/>
                <a:cs typeface="Arial"/>
              </a:rPr>
              <a:t>Y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0</a:t>
            </a:r>
            <a:r>
              <a:rPr sz="1200" i="1" spc="-85" dirty="0">
                <a:latin typeface="Verdana"/>
                <a:cs typeface="Verdana"/>
              </a:rPr>
              <a:t>.</a:t>
            </a:r>
            <a:r>
              <a:rPr sz="1200" spc="-85" dirty="0"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4326" y="1208113"/>
            <a:ext cx="318135" cy="0"/>
          </a:xfrm>
          <a:custGeom>
            <a:avLst/>
            <a:gdLst/>
            <a:ahLst/>
            <a:cxnLst/>
            <a:rect l="l" t="t" r="r" b="b"/>
            <a:pathLst>
              <a:path w="318135">
                <a:moveTo>
                  <a:pt x="0" y="0"/>
                </a:moveTo>
                <a:lnTo>
                  <a:pt x="31798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15455"/>
            <a:ext cx="3962350" cy="3586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-35" dirty="0">
                <a:solidFill>
                  <a:srgbClr val="C00000"/>
                </a:solidFill>
              </a:rPr>
              <a:t>Cumulative</a:t>
            </a:r>
            <a:r>
              <a:rPr b="1" dirty="0">
                <a:solidFill>
                  <a:srgbClr val="C00000"/>
                </a:solidFill>
              </a:rPr>
              <a:t> </a:t>
            </a:r>
            <a:r>
              <a:rPr b="1" spc="-25" dirty="0">
                <a:solidFill>
                  <a:srgbClr val="C00000"/>
                </a:solidFill>
              </a:rPr>
              <a:t>distribution</a:t>
            </a:r>
            <a:r>
              <a:rPr b="1" spc="-5" dirty="0">
                <a:solidFill>
                  <a:srgbClr val="C00000"/>
                </a:solidFill>
              </a:rPr>
              <a:t> </a:t>
            </a:r>
            <a:r>
              <a:rPr b="1" spc="-30" dirty="0">
                <a:solidFill>
                  <a:srgbClr val="C00000"/>
                </a:solidFill>
              </a:rPr>
              <a:t>function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52331" y="502920"/>
            <a:ext cx="3035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0665" algn="l"/>
              </a:tabLst>
            </a:pPr>
            <a:r>
              <a:rPr sz="800" i="1" spc="-15" dirty="0">
                <a:latin typeface="Arial"/>
                <a:cs typeface="Arial"/>
              </a:rPr>
              <a:t>y	x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1380" y="614108"/>
            <a:ext cx="1846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latin typeface="Arial"/>
                <a:cs typeface="Arial"/>
              </a:rPr>
              <a:t>F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50" dirty="0">
                <a:latin typeface="Arial"/>
                <a:cs typeface="Arial"/>
              </a:rPr>
              <a:t>x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50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50" dirty="0"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i="1" spc="240" dirty="0">
                <a:latin typeface="Arial"/>
                <a:cs typeface="Arial"/>
              </a:rPr>
              <a:t>≤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50" dirty="0">
                <a:latin typeface="Arial"/>
                <a:cs typeface="Arial"/>
              </a:rPr>
              <a:t>x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5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120" dirty="0">
                <a:latin typeface="Arial"/>
                <a:cs typeface="Arial"/>
              </a:rPr>
              <a:t> </a:t>
            </a:r>
            <a:r>
              <a:rPr sz="1100" i="1" spc="240" dirty="0">
                <a:latin typeface="Arial"/>
                <a:cs typeface="Arial"/>
              </a:rPr>
              <a:t>≤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9315" y="614108"/>
            <a:ext cx="8077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Arial"/>
                <a:cs typeface="Arial"/>
              </a:rPr>
              <a:t>f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5" dirty="0">
                <a:latin typeface="Arial"/>
                <a:cs typeface="Arial"/>
              </a:rPr>
              <a:t>u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50" dirty="0">
                <a:latin typeface="Arial"/>
                <a:cs typeface="Arial"/>
              </a:rPr>
              <a:t>v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du</a:t>
            </a:r>
            <a:r>
              <a:rPr sz="1100" i="1" spc="-80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d</a:t>
            </a:r>
            <a:r>
              <a:rPr sz="1100" i="1" spc="65" dirty="0">
                <a:latin typeface="Arial"/>
                <a:cs typeface="Arial"/>
              </a:rPr>
              <a:t>v</a:t>
            </a:r>
            <a:r>
              <a:rPr sz="1100" i="1" spc="-100" dirty="0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0761" y="777062"/>
            <a:ext cx="3060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0665" algn="l"/>
              </a:tabLst>
            </a:pPr>
            <a:r>
              <a:rPr sz="800" i="1" spc="-25" dirty="0">
                <a:latin typeface="Arial"/>
                <a:cs typeface="Arial"/>
              </a:rPr>
              <a:t>c	</a:t>
            </a:r>
            <a:r>
              <a:rPr sz="800" i="1" spc="-40" dirty="0">
                <a:latin typeface="Arial"/>
                <a:cs typeface="Arial"/>
              </a:rPr>
              <a:t>a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55837" y="997775"/>
            <a:ext cx="2965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latin typeface="Verdana"/>
                <a:cs typeface="Verdana"/>
              </a:rPr>
              <a:t>∂</a:t>
            </a:r>
            <a:r>
              <a:rPr sz="1200" spc="-44" baseline="27777" dirty="0">
                <a:latin typeface="Tahoma"/>
                <a:cs typeface="Tahoma"/>
              </a:rPr>
              <a:t>2</a:t>
            </a:r>
            <a:r>
              <a:rPr sz="1100" i="1" spc="-3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4523" y="1091431"/>
            <a:ext cx="5689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Arial"/>
                <a:cs typeface="Arial"/>
              </a:rPr>
              <a:t>f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50" dirty="0">
                <a:latin typeface="Arial"/>
                <a:cs typeface="Arial"/>
              </a:rPr>
              <a:t>x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50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4848" y="1091431"/>
            <a:ext cx="38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(</a:t>
            </a:r>
            <a:r>
              <a:rPr sz="1100" i="1" spc="50" dirty="0">
                <a:latin typeface="Arial"/>
                <a:cs typeface="Arial"/>
              </a:rPr>
              <a:t>x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50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spc="-100" dirty="0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41788" y="1186472"/>
            <a:ext cx="3282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65" dirty="0">
                <a:latin typeface="Verdana"/>
                <a:cs typeface="Verdana"/>
              </a:rPr>
              <a:t>∂</a:t>
            </a:r>
            <a:r>
              <a:rPr sz="1100" i="1" spc="50" dirty="0">
                <a:latin typeface="Arial"/>
                <a:cs typeface="Arial"/>
              </a:rPr>
              <a:t>x</a:t>
            </a:r>
            <a:r>
              <a:rPr sz="1100" i="1" spc="-65" dirty="0">
                <a:latin typeface="Verdana"/>
                <a:cs typeface="Verdana"/>
              </a:rPr>
              <a:t>∂</a:t>
            </a:r>
            <a:r>
              <a:rPr sz="1100" i="1" spc="-50" dirty="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692" y="1367583"/>
            <a:ext cx="4074160" cy="1748789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200" b="1" spc="-35" dirty="0">
                <a:latin typeface="Arial"/>
                <a:cs typeface="Arial"/>
              </a:rPr>
              <a:t>Properties</a:t>
            </a:r>
            <a:endParaRPr sz="1200">
              <a:latin typeface="Arial"/>
              <a:cs typeface="Arial"/>
            </a:endParaRPr>
          </a:p>
          <a:p>
            <a:pPr marL="197485" marR="5080" indent="-184785">
              <a:lnSpc>
                <a:spcPts val="1400"/>
              </a:lnSpc>
              <a:spcBef>
                <a:spcPts val="330"/>
              </a:spcBef>
              <a:buClr>
                <a:srgbClr val="3333B2"/>
              </a:buClr>
              <a:buFont typeface="Tahoma"/>
              <a:buAutoNum type="arabicPeriod"/>
              <a:tabLst>
                <a:tab pos="198120" algn="l"/>
              </a:tabLst>
            </a:pPr>
            <a:r>
              <a:rPr sz="1200" i="1" spc="-70" dirty="0">
                <a:latin typeface="Arial"/>
                <a:cs typeface="Arial"/>
              </a:rPr>
              <a:t>F</a:t>
            </a:r>
            <a:r>
              <a:rPr sz="1200" i="1" spc="-175" dirty="0">
                <a:latin typeface="Arial"/>
                <a:cs typeface="Arial"/>
              </a:rPr>
              <a:t> </a:t>
            </a:r>
            <a:r>
              <a:rPr sz="1200" spc="-25" dirty="0">
                <a:latin typeface="Tahoma"/>
                <a:cs typeface="Tahoma"/>
              </a:rPr>
              <a:t>(</a:t>
            </a:r>
            <a:r>
              <a:rPr sz="1200" i="1" spc="-25" dirty="0">
                <a:latin typeface="Arial"/>
                <a:cs typeface="Arial"/>
              </a:rPr>
              <a:t>x</a:t>
            </a:r>
            <a:r>
              <a:rPr sz="1200" i="1" spc="-25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70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non-decreasing.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as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165" dirty="0">
                <a:latin typeface="Arial"/>
                <a:cs typeface="Arial"/>
              </a:rPr>
              <a:t> </a:t>
            </a:r>
            <a:r>
              <a:rPr sz="1200" spc="-70" dirty="0">
                <a:latin typeface="Tahoma"/>
                <a:cs typeface="Tahoma"/>
              </a:rPr>
              <a:t>or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i="1" spc="-70" dirty="0">
                <a:latin typeface="Arial"/>
                <a:cs typeface="Arial"/>
              </a:rPr>
              <a:t>y</a:t>
            </a:r>
            <a:r>
              <a:rPr sz="1200" i="1" spc="185" dirty="0">
                <a:latin typeface="Arial"/>
                <a:cs typeface="Arial"/>
              </a:rPr>
              <a:t> </a:t>
            </a:r>
            <a:r>
              <a:rPr sz="1200" spc="-70" dirty="0">
                <a:latin typeface="Tahoma"/>
                <a:cs typeface="Tahoma"/>
              </a:rPr>
              <a:t>increases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i="1" spc="-70" dirty="0">
                <a:latin typeface="Arial"/>
                <a:cs typeface="Arial"/>
              </a:rPr>
              <a:t>F</a:t>
            </a:r>
            <a:r>
              <a:rPr sz="1200" i="1" spc="-175" dirty="0">
                <a:latin typeface="Arial"/>
                <a:cs typeface="Arial"/>
              </a:rPr>
              <a:t> </a:t>
            </a:r>
            <a:r>
              <a:rPr sz="1200" spc="-25" dirty="0">
                <a:latin typeface="Tahoma"/>
                <a:cs typeface="Tahoma"/>
              </a:rPr>
              <a:t>(</a:t>
            </a:r>
            <a:r>
              <a:rPr sz="1200" i="1" spc="-25" dirty="0">
                <a:latin typeface="Arial"/>
                <a:cs typeface="Arial"/>
              </a:rPr>
              <a:t>x</a:t>
            </a:r>
            <a:r>
              <a:rPr sz="1200" i="1" spc="-25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70" dirty="0">
                <a:latin typeface="Arial"/>
                <a:cs typeface="Arial"/>
              </a:rPr>
              <a:t>y</a:t>
            </a:r>
            <a:r>
              <a:rPr sz="1200" i="1" spc="-200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increases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remains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constant.</a:t>
            </a:r>
            <a:endParaRPr sz="1200">
              <a:latin typeface="Tahoma"/>
              <a:cs typeface="Tahoma"/>
            </a:endParaRPr>
          </a:p>
          <a:p>
            <a:pPr marL="197485" indent="-185420">
              <a:lnSpc>
                <a:spcPts val="1420"/>
              </a:lnSpc>
              <a:spcBef>
                <a:spcPts val="210"/>
              </a:spcBef>
              <a:buClr>
                <a:srgbClr val="3333B2"/>
              </a:buClr>
              <a:buFont typeface="Tahoma"/>
              <a:buAutoNum type="arabicPeriod"/>
              <a:tabLst>
                <a:tab pos="198120" algn="l"/>
              </a:tabLst>
            </a:pPr>
            <a:r>
              <a:rPr sz="1200" i="1" spc="-70" dirty="0">
                <a:latin typeface="Arial"/>
                <a:cs typeface="Arial"/>
              </a:rPr>
              <a:t>F</a:t>
            </a:r>
            <a:r>
              <a:rPr sz="1200" i="1" spc="-175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i="1" spc="40" dirty="0">
                <a:latin typeface="Arial"/>
                <a:cs typeface="Arial"/>
              </a:rPr>
              <a:t>x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70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0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</a:t>
            </a:r>
            <a:r>
              <a:rPr sz="1200" spc="-85" dirty="0">
                <a:latin typeface="Tahoma"/>
                <a:cs typeface="Tahoma"/>
              </a:rPr>
              <a:t>o</a:t>
            </a:r>
            <a:r>
              <a:rPr sz="1200" spc="-135" dirty="0">
                <a:latin typeface="Tahoma"/>
                <a:cs typeface="Tahoma"/>
              </a:rPr>
              <a:t>w</a:t>
            </a:r>
            <a:r>
              <a:rPr sz="1200" spc="-75" dirty="0">
                <a:latin typeface="Tahoma"/>
                <a:cs typeface="Tahoma"/>
              </a:rPr>
              <a:t>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left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its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range.</a:t>
            </a:r>
            <a:endParaRPr sz="1200">
              <a:latin typeface="Tahoma"/>
              <a:cs typeface="Tahoma"/>
            </a:endParaRPr>
          </a:p>
          <a:p>
            <a:pPr marL="197485">
              <a:lnSpc>
                <a:spcPts val="1420"/>
              </a:lnSpc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</a:t>
            </a:r>
            <a:r>
              <a:rPr sz="1200" spc="-85" dirty="0">
                <a:latin typeface="Tahoma"/>
                <a:cs typeface="Tahoma"/>
              </a:rPr>
              <a:t>o</a:t>
            </a:r>
            <a:r>
              <a:rPr sz="1200" spc="-135" dirty="0">
                <a:latin typeface="Tahoma"/>
                <a:cs typeface="Tahoma"/>
              </a:rPr>
              <a:t>w</a:t>
            </a:r>
            <a:r>
              <a:rPr sz="1200" spc="-75" dirty="0">
                <a:latin typeface="Tahoma"/>
                <a:cs typeface="Tahoma"/>
              </a:rPr>
              <a:t>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left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i="1" spc="280" dirty="0">
                <a:latin typeface="Arial"/>
                <a:cs typeface="Arial"/>
              </a:rPr>
              <a:t>−∞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280" dirty="0">
                <a:latin typeface="Arial"/>
                <a:cs typeface="Arial"/>
              </a:rPr>
              <a:t>−∞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this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means</a:t>
            </a:r>
            <a:endParaRPr sz="1200">
              <a:latin typeface="Tahoma"/>
              <a:cs typeface="Tahoma"/>
            </a:endParaRPr>
          </a:p>
          <a:p>
            <a:pPr marL="1779270">
              <a:lnSpc>
                <a:spcPts val="1320"/>
              </a:lnSpc>
              <a:spcBef>
                <a:spcPts val="1050"/>
              </a:spcBef>
              <a:tabLst>
                <a:tab pos="2316480" algn="l"/>
              </a:tabLst>
            </a:pPr>
            <a:r>
              <a:rPr sz="1200" spc="-30" dirty="0">
                <a:latin typeface="Tahoma"/>
                <a:cs typeface="Tahoma"/>
              </a:rPr>
              <a:t>lim	</a:t>
            </a:r>
            <a:r>
              <a:rPr sz="1200" i="1" spc="-70" dirty="0">
                <a:latin typeface="Arial"/>
                <a:cs typeface="Arial"/>
              </a:rPr>
              <a:t>F</a:t>
            </a:r>
            <a:r>
              <a:rPr sz="1200" i="1" spc="-175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i="1" spc="40" dirty="0">
                <a:latin typeface="Arial"/>
                <a:cs typeface="Arial"/>
              </a:rPr>
              <a:t>x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70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0</a:t>
            </a:r>
            <a:r>
              <a:rPr sz="1200" i="1" spc="-114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  <a:p>
            <a:pPr marR="318770" algn="ctr">
              <a:lnSpc>
                <a:spcPts val="840"/>
              </a:lnSpc>
            </a:pPr>
            <a:r>
              <a:rPr sz="800" spc="20" dirty="0">
                <a:latin typeface="Tahoma"/>
                <a:cs typeface="Tahoma"/>
              </a:rPr>
              <a:t>(</a:t>
            </a:r>
            <a:r>
              <a:rPr sz="800" i="1" spc="55" dirty="0">
                <a:latin typeface="Arial"/>
                <a:cs typeface="Arial"/>
              </a:rPr>
              <a:t>x</a:t>
            </a:r>
            <a:r>
              <a:rPr sz="800" i="1" spc="-5" dirty="0">
                <a:latin typeface="Sitka Text"/>
                <a:cs typeface="Sitka Text"/>
              </a:rPr>
              <a:t>,</a:t>
            </a:r>
            <a:r>
              <a:rPr sz="800" i="1" spc="-15" dirty="0">
                <a:latin typeface="Arial"/>
                <a:cs typeface="Arial"/>
              </a:rPr>
              <a:t>y</a:t>
            </a:r>
            <a:r>
              <a:rPr sz="800" i="1" spc="-135" dirty="0">
                <a:latin typeface="Arial"/>
                <a:cs typeface="Arial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i="1" spc="45" dirty="0">
                <a:latin typeface="Arial"/>
                <a:cs typeface="Arial"/>
              </a:rPr>
              <a:t>→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i="1" spc="229" dirty="0">
                <a:latin typeface="Arial"/>
                <a:cs typeface="Arial"/>
              </a:rPr>
              <a:t>−∞</a:t>
            </a:r>
            <a:r>
              <a:rPr sz="800" i="1" spc="-5" dirty="0">
                <a:latin typeface="Sitka Text"/>
                <a:cs typeface="Sitka Text"/>
              </a:rPr>
              <a:t>,</a:t>
            </a:r>
            <a:r>
              <a:rPr sz="800" i="1" spc="229" dirty="0">
                <a:latin typeface="Arial"/>
                <a:cs typeface="Arial"/>
              </a:rPr>
              <a:t>−∞</a:t>
            </a:r>
            <a:r>
              <a:rPr sz="800" spc="20" dirty="0">
                <a:latin typeface="Tahoma"/>
                <a:cs typeface="Tahoma"/>
              </a:rPr>
              <a:t>)</a:t>
            </a:r>
            <a:endParaRPr sz="800">
              <a:latin typeface="Tahoma"/>
              <a:cs typeface="Tahoma"/>
            </a:endParaRPr>
          </a:p>
          <a:p>
            <a:pPr marL="197485" indent="-185420">
              <a:lnSpc>
                <a:spcPct val="100000"/>
              </a:lnSpc>
              <a:spcBef>
                <a:spcPts val="1055"/>
              </a:spcBef>
              <a:buClr>
                <a:srgbClr val="3333B2"/>
              </a:buClr>
              <a:buFont typeface="Tahoma"/>
              <a:buAutoNum type="arabicPeriod" startAt="3"/>
              <a:tabLst>
                <a:tab pos="198120" algn="l"/>
              </a:tabLst>
            </a:pPr>
            <a:r>
              <a:rPr sz="1200" i="1" spc="-70" dirty="0">
                <a:latin typeface="Arial"/>
                <a:cs typeface="Arial"/>
              </a:rPr>
              <a:t>F</a:t>
            </a:r>
            <a:r>
              <a:rPr sz="1200" i="1" spc="-175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i="1" spc="40" dirty="0">
                <a:latin typeface="Arial"/>
                <a:cs typeface="Arial"/>
              </a:rPr>
              <a:t>x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70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1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up</a:t>
            </a:r>
            <a:r>
              <a:rPr sz="1200" spc="-35" dirty="0">
                <a:latin typeface="Tahoma"/>
                <a:cs typeface="Tahoma"/>
              </a:rPr>
              <a:t>p</a:t>
            </a:r>
            <a:r>
              <a:rPr sz="1200" spc="-75" dirty="0">
                <a:latin typeface="Tahoma"/>
                <a:cs typeface="Tahoma"/>
              </a:rPr>
              <a:t>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right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its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range.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78378" y="617766"/>
            <a:ext cx="330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0665" algn="l"/>
              </a:tabLst>
            </a:pPr>
            <a:r>
              <a:rPr sz="1100" spc="-495" dirty="0">
                <a:latin typeface="SimSun"/>
                <a:cs typeface="SimSun"/>
              </a:rPr>
              <a:t>∫	∫</a:t>
            </a:r>
            <a:endParaRPr sz="1100" dirty="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385" y="11524"/>
            <a:ext cx="3829050" cy="88806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lang="en-IN" sz="1050" b="1" spc="-25" dirty="0">
                <a:solidFill>
                  <a:srgbClr val="C00000"/>
                </a:solidFill>
              </a:rPr>
              <a:t>Marginal</a:t>
            </a:r>
            <a:r>
              <a:rPr lang="en-IN" sz="1050" b="1" spc="5" dirty="0">
                <a:solidFill>
                  <a:srgbClr val="C00000"/>
                </a:solidFill>
              </a:rPr>
              <a:t> </a:t>
            </a:r>
            <a:r>
              <a:rPr lang="en-IN" sz="1050" b="1" spc="-50" dirty="0" err="1">
                <a:solidFill>
                  <a:srgbClr val="C00000"/>
                </a:solidFill>
              </a:rPr>
              <a:t>pmf</a:t>
            </a:r>
            <a:r>
              <a:rPr lang="en-IN" sz="1050" b="1" spc="15" dirty="0">
                <a:solidFill>
                  <a:srgbClr val="C00000"/>
                </a:solidFill>
              </a:rPr>
              <a:t> </a:t>
            </a:r>
            <a:r>
              <a:rPr lang="en-IN" sz="1050" b="1" spc="-60" dirty="0">
                <a:solidFill>
                  <a:srgbClr val="C00000"/>
                </a:solidFill>
              </a:rPr>
              <a:t>and</a:t>
            </a:r>
            <a:r>
              <a:rPr lang="en-IN" sz="1050" b="1" spc="10" dirty="0">
                <a:solidFill>
                  <a:srgbClr val="C00000"/>
                </a:solidFill>
              </a:rPr>
              <a:t> </a:t>
            </a:r>
            <a:r>
              <a:rPr lang="en-IN" sz="1050" b="1" spc="-30" dirty="0">
                <a:solidFill>
                  <a:srgbClr val="C00000"/>
                </a:solidFill>
              </a:rPr>
              <a:t>pdf</a:t>
            </a:r>
            <a:endParaRPr lang="en-IN" sz="1200" b="1" spc="-15" dirty="0">
              <a:solidFill>
                <a:srgbClr val="C00000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900" spc="-15" dirty="0">
                <a:latin typeface="Tahoma"/>
                <a:cs typeface="Tahoma"/>
              </a:rPr>
              <a:t>Roll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75" dirty="0">
                <a:latin typeface="Tahoma"/>
                <a:cs typeface="Tahoma"/>
              </a:rPr>
              <a:t>two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65" dirty="0">
                <a:latin typeface="Tahoma"/>
                <a:cs typeface="Tahoma"/>
              </a:rPr>
              <a:t>dice:</a:t>
            </a:r>
            <a:r>
              <a:rPr sz="900" spc="145" dirty="0">
                <a:latin typeface="Tahoma"/>
                <a:cs typeface="Tahoma"/>
              </a:rPr>
              <a:t> </a:t>
            </a:r>
            <a:r>
              <a:rPr sz="900" i="1" spc="-30" dirty="0">
                <a:latin typeface="Arial"/>
                <a:cs typeface="Arial"/>
              </a:rPr>
              <a:t>X</a:t>
            </a:r>
            <a:r>
              <a:rPr sz="900" i="1" spc="210" dirty="0">
                <a:latin typeface="Arial"/>
                <a:cs typeface="Arial"/>
              </a:rPr>
              <a:t> </a:t>
            </a:r>
            <a:r>
              <a:rPr sz="900" spc="35" dirty="0">
                <a:latin typeface="Tahoma"/>
                <a:cs typeface="Tahoma"/>
              </a:rPr>
              <a:t>=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100" dirty="0">
                <a:latin typeface="Tahoma"/>
                <a:cs typeface="Tahoma"/>
              </a:rPr>
              <a:t>#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on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ﬁrst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55" dirty="0">
                <a:latin typeface="Tahoma"/>
                <a:cs typeface="Tahoma"/>
              </a:rPr>
              <a:t>die,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i="1" spc="60" dirty="0">
                <a:latin typeface="Arial"/>
                <a:cs typeface="Arial"/>
              </a:rPr>
              <a:t>T</a:t>
            </a:r>
            <a:r>
              <a:rPr sz="900" i="1" spc="210" dirty="0">
                <a:latin typeface="Arial"/>
                <a:cs typeface="Arial"/>
              </a:rPr>
              <a:t> </a:t>
            </a:r>
            <a:r>
              <a:rPr sz="900" spc="35" dirty="0">
                <a:latin typeface="Tahoma"/>
                <a:cs typeface="Tahoma"/>
              </a:rPr>
              <a:t>=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total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on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both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dice.</a:t>
            </a:r>
            <a:endParaRPr sz="9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  <a:spcBef>
                <a:spcPts val="635"/>
              </a:spcBef>
            </a:pPr>
            <a:r>
              <a:rPr sz="900" spc="-30" dirty="0">
                <a:latin typeface="Tahoma"/>
                <a:cs typeface="Tahoma"/>
              </a:rPr>
              <a:t>The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-55" dirty="0">
                <a:latin typeface="Tahoma"/>
                <a:cs typeface="Tahoma"/>
              </a:rPr>
              <a:t>marginal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60" dirty="0">
                <a:latin typeface="Tahoma"/>
                <a:cs typeface="Tahoma"/>
              </a:rPr>
              <a:t>pmf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of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i="1" spc="-30" dirty="0">
                <a:latin typeface="Arial"/>
                <a:cs typeface="Arial"/>
              </a:rPr>
              <a:t>X</a:t>
            </a:r>
            <a:r>
              <a:rPr sz="900" i="1" spc="215" dirty="0">
                <a:latin typeface="Arial"/>
                <a:cs typeface="Arial"/>
              </a:rPr>
              <a:t> </a:t>
            </a:r>
            <a:r>
              <a:rPr sz="900" spc="-45" dirty="0">
                <a:latin typeface="Tahoma"/>
                <a:cs typeface="Tahoma"/>
              </a:rPr>
              <a:t>is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60" dirty="0">
                <a:latin typeface="Tahoma"/>
                <a:cs typeface="Tahoma"/>
              </a:rPr>
              <a:t>found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85" dirty="0">
                <a:latin typeface="Tahoma"/>
                <a:cs typeface="Tahoma"/>
              </a:rPr>
              <a:t>by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summing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55" dirty="0">
                <a:latin typeface="Tahoma"/>
                <a:cs typeface="Tahoma"/>
              </a:rPr>
              <a:t>the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75" dirty="0">
                <a:latin typeface="Tahoma"/>
                <a:cs typeface="Tahoma"/>
              </a:rPr>
              <a:t>rows.</a:t>
            </a:r>
            <a:r>
              <a:rPr sz="900" spc="14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The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55" dirty="0">
                <a:latin typeface="Tahoma"/>
                <a:cs typeface="Tahoma"/>
              </a:rPr>
              <a:t>marginal </a:t>
            </a:r>
            <a:r>
              <a:rPr sz="900" spc="-360" dirty="0">
                <a:latin typeface="Tahoma"/>
                <a:cs typeface="Tahoma"/>
              </a:rPr>
              <a:t> </a:t>
            </a:r>
            <a:r>
              <a:rPr sz="900" spc="-60" dirty="0">
                <a:latin typeface="Tahoma"/>
                <a:cs typeface="Tahoma"/>
              </a:rPr>
              <a:t>pmf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of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i="1" spc="60" dirty="0">
                <a:latin typeface="Arial"/>
                <a:cs typeface="Arial"/>
              </a:rPr>
              <a:t>T</a:t>
            </a:r>
            <a:r>
              <a:rPr sz="900" i="1" spc="215" dirty="0">
                <a:latin typeface="Arial"/>
                <a:cs typeface="Arial"/>
              </a:rPr>
              <a:t> </a:t>
            </a:r>
            <a:r>
              <a:rPr sz="900" spc="-45" dirty="0">
                <a:latin typeface="Tahoma"/>
                <a:cs typeface="Tahoma"/>
              </a:rPr>
              <a:t>is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60" dirty="0">
                <a:latin typeface="Tahoma"/>
                <a:cs typeface="Tahoma"/>
              </a:rPr>
              <a:t>found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85" dirty="0">
                <a:latin typeface="Tahoma"/>
                <a:cs typeface="Tahoma"/>
              </a:rPr>
              <a:t>by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summing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55" dirty="0">
                <a:latin typeface="Tahoma"/>
                <a:cs typeface="Tahoma"/>
              </a:rPr>
              <a:t>the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60" dirty="0">
                <a:latin typeface="Tahoma"/>
                <a:cs typeface="Tahoma"/>
              </a:rPr>
              <a:t>columns</a:t>
            </a:r>
            <a:endParaRPr sz="900" dirty="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0921" y="1160232"/>
          <a:ext cx="4056376" cy="12789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09447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i="1" spc="12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900" i="1" spc="120" dirty="0">
                          <a:latin typeface="Arial"/>
                          <a:cs typeface="Arial"/>
                        </a:rPr>
                        <a:t>\</a:t>
                      </a:r>
                      <a:r>
                        <a:rPr sz="900" i="1" spc="120" dirty="0">
                          <a:latin typeface="Verdana"/>
                          <a:cs typeface="Verdana"/>
                        </a:rPr>
                        <a:t>T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243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966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521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243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243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238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0031" y="1169341"/>
          <a:ext cx="4371973" cy="14384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447"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i="1" spc="3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900" spc="3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900" i="1" spc="35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900" i="1" spc="52" baseline="-13888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spc="35" dirty="0">
                          <a:latin typeface="Calibri"/>
                          <a:cs typeface="Calibri"/>
                        </a:rPr>
                        <a:t>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243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25" dirty="0">
                          <a:latin typeface="Calibri"/>
                          <a:cs typeface="Calibri"/>
                        </a:rPr>
                        <a:t>1/6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966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25" dirty="0">
                          <a:latin typeface="Calibri"/>
                          <a:cs typeface="Calibri"/>
                        </a:rPr>
                        <a:t>1/6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B2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spc="25" dirty="0">
                          <a:latin typeface="Calibri"/>
                          <a:cs typeface="Calibri"/>
                        </a:rPr>
                        <a:t>1/6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2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25" dirty="0">
                          <a:latin typeface="Calibri"/>
                          <a:cs typeface="Calibri"/>
                        </a:rPr>
                        <a:t>1/6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2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25" dirty="0">
                          <a:latin typeface="Calibri"/>
                          <a:cs typeface="Calibri"/>
                        </a:rPr>
                        <a:t>1/6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25" dirty="0">
                          <a:latin typeface="Calibri"/>
                          <a:cs typeface="Calibri"/>
                        </a:rPr>
                        <a:t>1/6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526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i="1" spc="2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900" i="1" spc="2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900" i="1" spc="30" baseline="-13888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900" i="1" spc="-82" baseline="-13888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75" dirty="0">
                          <a:latin typeface="Calibri"/>
                          <a:cs typeface="Calibri"/>
                        </a:rPr>
                        <a:t>)  </a:t>
                      </a:r>
                      <a:r>
                        <a:rPr sz="9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1/36  </a:t>
                      </a:r>
                      <a:r>
                        <a:rPr sz="9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2/36  </a:t>
                      </a:r>
                      <a:r>
                        <a:rPr sz="9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3/36  </a:t>
                      </a:r>
                      <a:r>
                        <a:rPr sz="9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4/36  </a:t>
                      </a:r>
                      <a:r>
                        <a:rPr sz="9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5/36  </a:t>
                      </a:r>
                      <a:r>
                        <a:rPr sz="9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6/36  </a:t>
                      </a:r>
                      <a:r>
                        <a:rPr sz="9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5/36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4/36  </a:t>
                      </a:r>
                      <a:r>
                        <a:rPr sz="9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3/36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2/36  </a:t>
                      </a:r>
                      <a:r>
                        <a:rPr sz="9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0352" y="2860446"/>
            <a:ext cx="3985260" cy="365293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30480">
              <a:lnSpc>
                <a:spcPts val="1400"/>
              </a:lnSpc>
              <a:spcBef>
                <a:spcPts val="175"/>
              </a:spcBef>
            </a:pPr>
            <a:r>
              <a:rPr sz="1000" spc="-45" dirty="0">
                <a:latin typeface="Tahoma"/>
                <a:cs typeface="Tahoma"/>
              </a:rPr>
              <a:t>For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continuous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distributions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the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marginal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pdf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25" dirty="0">
                <a:latin typeface="Arial"/>
                <a:cs typeface="Arial"/>
              </a:rPr>
              <a:t>f</a:t>
            </a:r>
            <a:r>
              <a:rPr sz="1000" i="1" spc="37" baseline="-13888" dirty="0">
                <a:latin typeface="Arial"/>
                <a:cs typeface="Arial"/>
              </a:rPr>
              <a:t>X</a:t>
            </a:r>
            <a:r>
              <a:rPr sz="1000" i="1" spc="-104" baseline="-13888" dirty="0">
                <a:latin typeface="Arial"/>
                <a:cs typeface="Arial"/>
              </a:rPr>
              <a:t> </a:t>
            </a:r>
            <a:r>
              <a:rPr sz="1000" spc="-40" dirty="0">
                <a:latin typeface="Tahoma"/>
                <a:cs typeface="Tahoma"/>
              </a:rPr>
              <a:t>(</a:t>
            </a:r>
            <a:r>
              <a:rPr sz="1000" i="1" spc="-40" dirty="0">
                <a:latin typeface="Arial"/>
                <a:cs typeface="Arial"/>
              </a:rPr>
              <a:t>x</a:t>
            </a:r>
            <a:r>
              <a:rPr sz="1000" i="1" spc="-225" dirty="0">
                <a:latin typeface="Arial"/>
                <a:cs typeface="Arial"/>
              </a:rPr>
              <a:t> </a:t>
            </a:r>
            <a:r>
              <a:rPr sz="1000" spc="-10" dirty="0">
                <a:latin typeface="Tahoma"/>
                <a:cs typeface="Tahoma"/>
              </a:rPr>
              <a:t>)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is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found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by </a:t>
            </a:r>
            <a:r>
              <a:rPr sz="1000" spc="-360" dirty="0"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0000FF"/>
                </a:solidFill>
                <a:latin typeface="Tahoma"/>
                <a:cs typeface="Tahoma"/>
              </a:rPr>
              <a:t>integrating</a:t>
            </a:r>
            <a:r>
              <a:rPr sz="10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0000FF"/>
                </a:solidFill>
                <a:latin typeface="Tahoma"/>
                <a:cs typeface="Tahoma"/>
              </a:rPr>
              <a:t>out</a:t>
            </a:r>
            <a:r>
              <a:rPr sz="10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the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i="1" spc="-70" dirty="0">
                <a:latin typeface="Arial"/>
                <a:cs typeface="Arial"/>
              </a:rPr>
              <a:t>y</a:t>
            </a:r>
            <a:r>
              <a:rPr sz="1000" i="1" spc="-204" dirty="0">
                <a:latin typeface="Arial"/>
                <a:cs typeface="Arial"/>
              </a:rPr>
              <a:t> </a:t>
            </a:r>
            <a:r>
              <a:rPr sz="1000" spc="-40" dirty="0">
                <a:latin typeface="Tahoma"/>
                <a:cs typeface="Tahoma"/>
              </a:rPr>
              <a:t>.</a:t>
            </a:r>
            <a:r>
              <a:rPr sz="1000" spc="14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Likewise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for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25" dirty="0">
                <a:latin typeface="Arial"/>
                <a:cs typeface="Arial"/>
              </a:rPr>
              <a:t>f</a:t>
            </a:r>
            <a:r>
              <a:rPr sz="1000" i="1" spc="37" baseline="-13888" dirty="0">
                <a:latin typeface="Arial"/>
                <a:cs typeface="Arial"/>
              </a:rPr>
              <a:t>Y</a:t>
            </a:r>
            <a:r>
              <a:rPr sz="1000" i="1" spc="-52" baseline="-13888" dirty="0">
                <a:latin typeface="Arial"/>
                <a:cs typeface="Arial"/>
              </a:rPr>
              <a:t> </a:t>
            </a:r>
            <a:r>
              <a:rPr sz="1000" spc="-40" dirty="0">
                <a:latin typeface="Tahoma"/>
                <a:cs typeface="Tahoma"/>
              </a:rPr>
              <a:t>(</a:t>
            </a:r>
            <a:r>
              <a:rPr sz="1000" i="1" spc="-40" dirty="0">
                <a:latin typeface="Arial"/>
                <a:cs typeface="Arial"/>
              </a:rPr>
              <a:t>y</a:t>
            </a:r>
            <a:r>
              <a:rPr sz="1000" i="1" spc="-204" dirty="0">
                <a:latin typeface="Arial"/>
                <a:cs typeface="Arial"/>
              </a:rPr>
              <a:t> </a:t>
            </a:r>
            <a:r>
              <a:rPr sz="1000" spc="-25" dirty="0">
                <a:latin typeface="Tahoma"/>
                <a:cs typeface="Tahoma"/>
              </a:rPr>
              <a:t>).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4846B-486C-4892-936F-4F03E2B8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Continuous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2AF472-16CD-4FAB-855D-CC75287D7A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1400" dirty="0"/>
                  <a:t>Continuous range of values:</a:t>
                </a:r>
              </a:p>
              <a:p>
                <a:pPr marL="0" indent="0">
                  <a:buNone/>
                </a:pPr>
                <a:r>
                  <a:rPr lang="pt-BR" sz="1400" spc="-100" dirty="0">
                    <a:latin typeface="Tahoma"/>
                    <a:cs typeface="Tahoma"/>
                  </a:rPr>
                  <a:t>[0</a:t>
                </a:r>
                <a:r>
                  <a:rPr lang="pt-BR" sz="1400" i="1" spc="-125" dirty="0">
                    <a:latin typeface="Verdana"/>
                    <a:cs typeface="Verdana"/>
                  </a:rPr>
                  <a:t>,</a:t>
                </a:r>
                <a:r>
                  <a:rPr lang="pt-BR" sz="1400" i="1" spc="-254" dirty="0">
                    <a:latin typeface="Verdana"/>
                    <a:cs typeface="Verdana"/>
                  </a:rPr>
                  <a:t> </a:t>
                </a:r>
                <a:r>
                  <a:rPr lang="pt-BR" sz="1400" spc="-100" dirty="0">
                    <a:latin typeface="Tahoma"/>
                    <a:cs typeface="Tahoma"/>
                  </a:rPr>
                  <a:t>1]  </a:t>
                </a:r>
                <a:r>
                  <a:rPr lang="pt-BR" sz="1400" i="1" spc="-125" dirty="0">
                    <a:latin typeface="Verdana"/>
                    <a:cs typeface="Verdana"/>
                  </a:rPr>
                  <a:t>,</a:t>
                </a:r>
                <a:r>
                  <a:rPr lang="pt-BR" sz="1400" i="1" spc="-15" dirty="0">
                    <a:latin typeface="Verdana"/>
                    <a:cs typeface="Verdana"/>
                  </a:rPr>
                  <a:t> </a:t>
                </a:r>
                <a:r>
                  <a:rPr lang="pt-BR" sz="1400" spc="-135" dirty="0">
                    <a:latin typeface="Tahoma"/>
                    <a:cs typeface="Tahoma"/>
                  </a:rPr>
                  <a:t>[</a:t>
                </a:r>
                <a:r>
                  <a:rPr lang="pt-BR" sz="1400" i="1" spc="-90" dirty="0">
                    <a:latin typeface="Arial"/>
                    <a:cs typeface="Arial"/>
                  </a:rPr>
                  <a:t>a</a:t>
                </a:r>
                <a:r>
                  <a:rPr lang="pt-BR" sz="1400" i="1" spc="-125" dirty="0">
                    <a:latin typeface="Verdana"/>
                    <a:cs typeface="Verdana"/>
                  </a:rPr>
                  <a:t>,</a:t>
                </a:r>
                <a:r>
                  <a:rPr lang="pt-BR" sz="1400" i="1" spc="-254" dirty="0">
                    <a:latin typeface="Verdana"/>
                    <a:cs typeface="Verdana"/>
                  </a:rPr>
                  <a:t> </a:t>
                </a:r>
                <a:r>
                  <a:rPr lang="pt-BR" sz="1400" i="1" spc="-20" dirty="0">
                    <a:latin typeface="Arial"/>
                    <a:cs typeface="Arial"/>
                  </a:rPr>
                  <a:t>b</a:t>
                </a:r>
                <a:r>
                  <a:rPr lang="pt-BR" sz="1400" spc="-135" dirty="0">
                    <a:latin typeface="Tahoma"/>
                    <a:cs typeface="Tahoma"/>
                  </a:rPr>
                  <a:t>]  </a:t>
                </a:r>
                <a:r>
                  <a:rPr lang="pt-BR" sz="1400" i="1" spc="-125" dirty="0">
                    <a:latin typeface="Verdana"/>
                    <a:cs typeface="Verdana"/>
                  </a:rPr>
                  <a:t>,</a:t>
                </a:r>
                <a:r>
                  <a:rPr lang="pt-BR" sz="1400" i="1" spc="-15" dirty="0">
                    <a:latin typeface="Verdana"/>
                    <a:cs typeface="Verdana"/>
                  </a:rPr>
                  <a:t> </a:t>
                </a:r>
                <a:r>
                  <a:rPr lang="pt-BR" sz="1400" spc="-100" dirty="0">
                    <a:latin typeface="Tahoma"/>
                    <a:cs typeface="Tahoma"/>
                  </a:rPr>
                  <a:t>[0</a:t>
                </a:r>
                <a:r>
                  <a:rPr lang="pt-BR" sz="1400" i="1" spc="-125" dirty="0">
                    <a:latin typeface="Verdana"/>
                    <a:cs typeface="Verdana"/>
                  </a:rPr>
                  <a:t>,</a:t>
                </a:r>
                <a:r>
                  <a:rPr lang="pt-BR" sz="1400" i="1" spc="-254" dirty="0">
                    <a:latin typeface="Verdana"/>
                    <a:cs typeface="Verdana"/>
                  </a:rPr>
                  <a:t> </a:t>
                </a:r>
                <a:r>
                  <a:rPr lang="pt-BR" sz="1400" spc="114" dirty="0">
                    <a:latin typeface="Lucida Sans Unicode"/>
                    <a:cs typeface="Lucida Sans Unicode"/>
                  </a:rPr>
                  <a:t>∞</a:t>
                </a:r>
                <a:r>
                  <a:rPr lang="pt-BR" sz="1400" spc="5" dirty="0">
                    <a:latin typeface="Tahoma"/>
                    <a:cs typeface="Tahoma"/>
                  </a:rPr>
                  <a:t>) </a:t>
                </a:r>
                <a:r>
                  <a:rPr lang="pt-BR" sz="1400" i="1" spc="-125" dirty="0">
                    <a:latin typeface="Verdana"/>
                    <a:cs typeface="Verdana"/>
                  </a:rPr>
                  <a:t>,</a:t>
                </a:r>
                <a:r>
                  <a:rPr lang="pt-BR" sz="1400" i="1" spc="-15" dirty="0">
                    <a:latin typeface="Verdana"/>
                    <a:cs typeface="Verdana"/>
                  </a:rPr>
                  <a:t> </a:t>
                </a:r>
                <a:r>
                  <a:rPr lang="pt-BR" sz="1400" spc="5" dirty="0">
                    <a:latin typeface="Tahoma"/>
                    <a:cs typeface="Tahoma"/>
                  </a:rPr>
                  <a:t>(</a:t>
                </a:r>
                <a:r>
                  <a:rPr lang="pt-BR" sz="1400" spc="60" dirty="0">
                    <a:latin typeface="Lucida Sans Unicode"/>
                    <a:cs typeface="Lucida Sans Unicode"/>
                  </a:rPr>
                  <a:t>−∞</a:t>
                </a:r>
                <a:r>
                  <a:rPr lang="pt-BR" sz="1400" i="1" spc="-125" dirty="0">
                    <a:latin typeface="Verdana"/>
                    <a:cs typeface="Verdana"/>
                  </a:rPr>
                  <a:t>,</a:t>
                </a:r>
                <a:r>
                  <a:rPr lang="pt-BR" sz="1400" i="1" spc="-254" dirty="0">
                    <a:latin typeface="Verdana"/>
                    <a:cs typeface="Verdana"/>
                  </a:rPr>
                  <a:t> </a:t>
                </a:r>
                <a:r>
                  <a:rPr lang="pt-BR" sz="1400" spc="114" dirty="0">
                    <a:latin typeface="Lucida Sans Unicode"/>
                    <a:cs typeface="Lucida Sans Unicode"/>
                  </a:rPr>
                  <a:t>∞</a:t>
                </a:r>
                <a:r>
                  <a:rPr lang="pt-BR" sz="1400" spc="5" dirty="0">
                    <a:latin typeface="Tahoma"/>
                    <a:cs typeface="Tahoma"/>
                  </a:rPr>
                  <a:t>)</a:t>
                </a:r>
                <a:r>
                  <a:rPr lang="pt-BR" sz="1400" i="1" spc="-125" dirty="0">
                    <a:latin typeface="Verdana"/>
                    <a:cs typeface="Verdana"/>
                  </a:rPr>
                  <a:t>.</a:t>
                </a:r>
              </a:p>
              <a:p>
                <a:pPr marL="0" indent="0">
                  <a:buNone/>
                </a:pPr>
                <a:endParaRPr lang="pt-BR" sz="1400" i="1" spc="-125" dirty="0">
                  <a:latin typeface="Verdana"/>
                  <a:cs typeface="Verdana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1400" spc="-15" dirty="0">
                    <a:latin typeface="Tahoma"/>
                    <a:cs typeface="Tahoma"/>
                  </a:rPr>
                  <a:t>Probability</a:t>
                </a:r>
                <a:r>
                  <a:rPr lang="en-IN" sz="1400" spc="10" dirty="0">
                    <a:latin typeface="Tahoma"/>
                    <a:cs typeface="Tahoma"/>
                  </a:rPr>
                  <a:t> </a:t>
                </a:r>
                <a:r>
                  <a:rPr lang="en-IN" sz="1400" spc="-55" dirty="0">
                    <a:latin typeface="Tahoma"/>
                    <a:cs typeface="Tahoma"/>
                  </a:rPr>
                  <a:t>density</a:t>
                </a:r>
                <a:r>
                  <a:rPr lang="en-IN" sz="1400" spc="20" dirty="0">
                    <a:latin typeface="Tahoma"/>
                    <a:cs typeface="Tahoma"/>
                  </a:rPr>
                  <a:t> </a:t>
                </a:r>
                <a:r>
                  <a:rPr lang="en-IN" sz="1400" spc="-30" dirty="0">
                    <a:latin typeface="Tahoma"/>
                    <a:cs typeface="Tahoma"/>
                  </a:rPr>
                  <a:t>function</a:t>
                </a:r>
                <a:r>
                  <a:rPr lang="en-IN" sz="1400" spc="20" dirty="0">
                    <a:latin typeface="Tahoma"/>
                    <a:cs typeface="Tahoma"/>
                  </a:rPr>
                  <a:t> </a:t>
                </a:r>
                <a:r>
                  <a:rPr lang="en-IN" sz="1400" dirty="0">
                    <a:latin typeface="Tahoma"/>
                    <a:cs typeface="Tahoma"/>
                  </a:rPr>
                  <a:t>(pdf)</a:t>
                </a:r>
              </a:p>
              <a:p>
                <a:pPr marL="0" indent="0">
                  <a:buNone/>
                </a:pPr>
                <a:r>
                  <a:rPr lang="en-IN" sz="1400" i="1" spc="40" dirty="0">
                    <a:latin typeface="Arial"/>
                    <a:cs typeface="Arial"/>
                  </a:rPr>
                  <a:t>f</a:t>
                </a:r>
                <a:r>
                  <a:rPr lang="en-IN" sz="1400" i="1" spc="-80" dirty="0">
                    <a:latin typeface="Arial"/>
                    <a:cs typeface="Arial"/>
                  </a:rPr>
                  <a:t> </a:t>
                </a:r>
                <a:r>
                  <a:rPr lang="en-IN" sz="1400" spc="5" dirty="0">
                    <a:latin typeface="Tahoma"/>
                    <a:cs typeface="Tahoma"/>
                  </a:rPr>
                  <a:t>(</a:t>
                </a:r>
                <a:r>
                  <a:rPr lang="en-IN" sz="1400" i="1" spc="-60" dirty="0">
                    <a:latin typeface="Arial"/>
                    <a:cs typeface="Arial"/>
                  </a:rPr>
                  <a:t>x</a:t>
                </a:r>
                <a:r>
                  <a:rPr lang="en-IN" sz="1400" i="1" spc="-260" dirty="0">
                    <a:latin typeface="Arial"/>
                    <a:cs typeface="Arial"/>
                  </a:rPr>
                  <a:t> </a:t>
                </a:r>
                <a:r>
                  <a:rPr lang="en-IN" sz="1400" spc="5" dirty="0">
                    <a:latin typeface="Tahoma"/>
                    <a:cs typeface="Tahoma"/>
                  </a:rPr>
                  <a:t>)</a:t>
                </a:r>
                <a:r>
                  <a:rPr lang="en-IN" sz="1400" spc="-40" dirty="0">
                    <a:latin typeface="Tahoma"/>
                    <a:cs typeface="Tahoma"/>
                  </a:rPr>
                  <a:t> </a:t>
                </a:r>
                <a:r>
                  <a:rPr lang="en-IN" sz="1400" dirty="0">
                    <a:latin typeface="Lucida Sans Unicode"/>
                    <a:cs typeface="Lucida Sans Unicode"/>
                  </a:rPr>
                  <a:t>≥</a:t>
                </a:r>
                <a:r>
                  <a:rPr lang="en-IN" sz="1400" spc="-45" dirty="0">
                    <a:latin typeface="Lucida Sans Unicode"/>
                    <a:cs typeface="Lucida Sans Unicode"/>
                  </a:rPr>
                  <a:t> </a:t>
                </a:r>
                <a:r>
                  <a:rPr lang="en-IN" sz="1400" spc="-85" dirty="0">
                    <a:latin typeface="Tahoma"/>
                    <a:cs typeface="Tahoma"/>
                  </a:rPr>
                  <a:t>0  &amp;  f (x)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1400" i="1" spc="-85" smtClean="0">
                            <a:latin typeface="Cambria Math" panose="02040503050406030204" pitchFamily="18" charset="0"/>
                            <a:cs typeface="Tahoma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1400" i="1" spc="-85" smtClean="0"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1400" i="0" spc="-85" smtClean="0">
                                <a:latin typeface="Cambria Math" panose="02040503050406030204" pitchFamily="18" charset="0"/>
                                <a:cs typeface="Tahoma"/>
                              </a:rPr>
                              <m:t>lim</m:t>
                            </m:r>
                          </m:e>
                          <m:lim>
                            <m:r>
                              <a:rPr lang="en-IN" sz="1400" i="1" spc="-85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/>
                              </a:rPr>
                              <m:t>𝜀</m:t>
                            </m:r>
                            <m:r>
                              <a:rPr lang="en-IN" sz="1400" b="0" i="1" spc="-85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IN" sz="1400" b="0" i="1" spc="-85" smtClean="0">
                            <a:latin typeface="Cambria Math" panose="02040503050406030204" pitchFamily="18" charset="0"/>
                            <a:cs typeface="Tahoma"/>
                          </a:rPr>
                          <m:t>𝑃</m:t>
                        </m:r>
                        <m:r>
                          <a:rPr lang="en-IN" sz="1400" b="0" i="1" spc="-85" smtClean="0">
                            <a:latin typeface="Cambria Math" panose="02040503050406030204" pitchFamily="18" charset="0"/>
                            <a:cs typeface="Tahoma"/>
                          </a:rPr>
                          <m:t> ( </m:t>
                        </m:r>
                        <m:r>
                          <a:rPr lang="en-IN" sz="1400" b="0" i="1" spc="-85" smtClean="0">
                            <a:latin typeface="Cambria Math" panose="02040503050406030204" pitchFamily="18" charset="0"/>
                            <a:cs typeface="Tahoma"/>
                          </a:rPr>
                          <m:t>𝑋</m:t>
                        </m:r>
                        <m:r>
                          <a:rPr lang="en-IN" sz="1400" b="0" i="1" spc="-85" smtClean="0">
                            <a:latin typeface="Cambria Math" panose="02040503050406030204" pitchFamily="18" charset="0"/>
                            <a:cs typeface="Tahoma"/>
                          </a:rPr>
                          <m:t> ∈(</m:t>
                        </m:r>
                        <m:r>
                          <a:rPr lang="en-IN" sz="1400" b="0" i="1" spc="-8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𝑥</m:t>
                        </m:r>
                        <m:r>
                          <a:rPr lang="en-IN" sz="1400" b="0" i="1" spc="-8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 −</m:t>
                        </m:r>
                        <m:r>
                          <a:rPr lang="en-IN" sz="1400" b="0" i="1" spc="-8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𝜀</m:t>
                        </m:r>
                        <m:r>
                          <a:rPr lang="en-IN" sz="1400" b="0" i="1" spc="-8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 ,  </m:t>
                        </m:r>
                        <m:r>
                          <a:rPr lang="en-IN" sz="1400" b="0" i="1" spc="-8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𝑥</m:t>
                        </m:r>
                        <m:r>
                          <a:rPr lang="en-IN" sz="1400" b="0" i="1" spc="-8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+ </m:t>
                        </m:r>
                        <m:r>
                          <a:rPr lang="en-IN" sz="1400" b="0" i="1" spc="-8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𝜀</m:t>
                        </m:r>
                      </m:e>
                    </m:func>
                    <m:r>
                      <a:rPr lang="en-IN" sz="1400" b="0" i="1" spc="-85" smtClean="0">
                        <a:latin typeface="Cambria Math" panose="02040503050406030204" pitchFamily="18" charset="0"/>
                        <a:cs typeface="Tahoma"/>
                      </a:rPr>
                      <m:t>))</m:t>
                    </m:r>
                  </m:oMath>
                </a14:m>
                <a:r>
                  <a:rPr lang="en-IN" sz="1400" spc="-85" dirty="0">
                    <a:latin typeface="Tahoma"/>
                    <a:cs typeface="Tahoma"/>
                  </a:rPr>
                  <a:t> </a:t>
                </a:r>
                <a:r>
                  <a:rPr lang="en-IN" sz="1400" dirty="0">
                    <a:latin typeface="Tahoma"/>
                    <a:cs typeface="Tahoma"/>
                  </a:rPr>
                  <a:t>	</a:t>
                </a:r>
              </a:p>
              <a:p>
                <a:pPr marL="0" indent="0">
                  <a:buNone/>
                </a:pPr>
                <a:endParaRPr lang="en-IN" sz="1400" i="1" spc="-45" dirty="0">
                  <a:latin typeface="Arial"/>
                  <a:cs typeface="Arial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1400" i="1" spc="-45" dirty="0">
                    <a:latin typeface="Arial"/>
                    <a:cs typeface="Arial"/>
                  </a:rPr>
                  <a:t>P</a:t>
                </a:r>
                <a:r>
                  <a:rPr lang="en-IN" sz="1400" i="1" spc="-270" dirty="0">
                    <a:latin typeface="Arial"/>
                    <a:cs typeface="Arial"/>
                  </a:rPr>
                  <a:t> </a:t>
                </a:r>
                <a:r>
                  <a:rPr lang="en-IN" sz="1400" spc="5" dirty="0">
                    <a:latin typeface="Tahoma"/>
                    <a:cs typeface="Tahoma"/>
                  </a:rPr>
                  <a:t>(</a:t>
                </a:r>
                <a:r>
                  <a:rPr lang="en-IN" sz="1400" i="1" spc="-80" dirty="0">
                    <a:latin typeface="Arial"/>
                    <a:cs typeface="Arial"/>
                  </a:rPr>
                  <a:t>c</a:t>
                </a:r>
                <a:r>
                  <a:rPr lang="en-IN" sz="1400" i="1" spc="125" dirty="0">
                    <a:latin typeface="Arial"/>
                    <a:cs typeface="Arial"/>
                  </a:rPr>
                  <a:t> </a:t>
                </a:r>
                <a:r>
                  <a:rPr lang="en-IN" sz="1400" dirty="0">
                    <a:latin typeface="Lucida Sans Unicode"/>
                    <a:cs typeface="Lucida Sans Unicode"/>
                  </a:rPr>
                  <a:t>≤</a:t>
                </a:r>
                <a:r>
                  <a:rPr lang="en-IN" sz="1400" spc="-45" dirty="0">
                    <a:latin typeface="Lucida Sans Unicode"/>
                    <a:cs typeface="Lucida Sans Unicode"/>
                  </a:rPr>
                  <a:t> </a:t>
                </a:r>
                <a:r>
                  <a:rPr lang="en-IN" sz="1400" i="1" spc="-60" dirty="0">
                    <a:latin typeface="Arial"/>
                    <a:cs typeface="Arial"/>
                  </a:rPr>
                  <a:t>x</a:t>
                </a:r>
                <a:r>
                  <a:rPr lang="en-IN" sz="1400" i="1" spc="140" dirty="0">
                    <a:latin typeface="Arial"/>
                    <a:cs typeface="Arial"/>
                  </a:rPr>
                  <a:t> </a:t>
                </a:r>
                <a:r>
                  <a:rPr lang="en-IN" sz="1400" dirty="0">
                    <a:latin typeface="Lucida Sans Unicode"/>
                    <a:cs typeface="Lucida Sans Unicode"/>
                  </a:rPr>
                  <a:t>≤</a:t>
                </a:r>
                <a:r>
                  <a:rPr lang="en-IN" sz="1400" spc="-45" dirty="0">
                    <a:latin typeface="Lucida Sans Unicode"/>
                    <a:cs typeface="Lucida Sans Unicode"/>
                  </a:rPr>
                  <a:t> </a:t>
                </a:r>
                <a:r>
                  <a:rPr lang="en-IN" sz="1400" i="1" spc="-60" dirty="0">
                    <a:latin typeface="Arial"/>
                    <a:cs typeface="Arial"/>
                  </a:rPr>
                  <a:t>d</a:t>
                </a:r>
                <a:r>
                  <a:rPr lang="en-IN" sz="1400" i="1" spc="-250" dirty="0">
                    <a:latin typeface="Arial"/>
                    <a:cs typeface="Arial"/>
                  </a:rPr>
                  <a:t> </a:t>
                </a:r>
                <a:r>
                  <a:rPr lang="en-IN" sz="1400" spc="5" dirty="0">
                    <a:latin typeface="Tahoma"/>
                    <a:cs typeface="Tahoma"/>
                  </a:rPr>
                  <a:t>)</a:t>
                </a:r>
                <a:r>
                  <a:rPr lang="en-IN" sz="1400" spc="-40" dirty="0">
                    <a:latin typeface="Tahoma"/>
                    <a:cs typeface="Tahoma"/>
                  </a:rPr>
                  <a:t> </a:t>
                </a:r>
                <a:r>
                  <a:rPr lang="en-IN" sz="1400" spc="70" dirty="0">
                    <a:latin typeface="Tahoma"/>
                    <a:cs typeface="Tahoma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sz="1400" i="1" spc="70" smtClean="0">
                            <a:latin typeface="Cambria Math" panose="02040503050406030204" pitchFamily="18" charset="0"/>
                            <a:cs typeface="Tahoma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1400" b="0" i="1" spc="70" smtClean="0">
                            <a:latin typeface="Cambria Math" panose="02040503050406030204" pitchFamily="18" charset="0"/>
                            <a:cs typeface="Tahoma"/>
                          </a:rPr>
                          <m:t>𝑐</m:t>
                        </m:r>
                      </m:sub>
                      <m:sup>
                        <m:r>
                          <a:rPr lang="en-IN" sz="1400" b="0" i="1" spc="70" smtClean="0">
                            <a:latin typeface="Cambria Math" panose="02040503050406030204" pitchFamily="18" charset="0"/>
                            <a:cs typeface="Tahoma"/>
                          </a:rPr>
                          <m:t>𝑑</m:t>
                        </m:r>
                      </m:sup>
                      <m:e>
                        <m:r>
                          <a:rPr lang="en-IN" sz="1400" b="0" i="1" spc="70" smtClean="0">
                            <a:latin typeface="Cambria Math" panose="02040503050406030204" pitchFamily="18" charset="0"/>
                            <a:cs typeface="Tahoma"/>
                          </a:rPr>
                          <m:t>𝑓</m:t>
                        </m:r>
                        <m:d>
                          <m:dPr>
                            <m:ctrlPr>
                              <a:rPr lang="en-IN" sz="1400" b="0" i="1" spc="70" smtClean="0"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dPr>
                          <m:e>
                            <m:r>
                              <a:rPr lang="en-IN" sz="1400" b="0" i="1" spc="70" smtClean="0">
                                <a:latin typeface="Cambria Math" panose="02040503050406030204" pitchFamily="18" charset="0"/>
                                <a:cs typeface="Tahoma"/>
                              </a:rPr>
                              <m:t>𝑥</m:t>
                            </m:r>
                          </m:e>
                        </m:d>
                        <m:r>
                          <a:rPr lang="en-IN" sz="1400" b="0" i="1" spc="70" smtClean="0">
                            <a:latin typeface="Cambria Math" panose="02040503050406030204" pitchFamily="18" charset="0"/>
                            <a:cs typeface="Tahoma"/>
                          </a:rPr>
                          <m:t>𝑑𝑥</m:t>
                        </m:r>
                      </m:e>
                    </m:nary>
                  </m:oMath>
                </a14:m>
                <a:endParaRPr lang="en-IN" sz="1400" dirty="0">
                  <a:latin typeface="Tahoma"/>
                  <a:cs typeface="Tahoma"/>
                </a:endParaRPr>
              </a:p>
              <a:p>
                <a:pPr marL="0" indent="0">
                  <a:buNone/>
                </a:pPr>
                <a:endParaRPr lang="pt-BR" sz="1400" i="1" spc="-125" dirty="0">
                  <a:latin typeface="Verdana"/>
                  <a:cs typeface="Verdana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1400" spc="-35" dirty="0">
                    <a:latin typeface="Tahoma"/>
                    <a:cs typeface="Tahoma"/>
                  </a:rPr>
                  <a:t>Cumulative</a:t>
                </a:r>
                <a:r>
                  <a:rPr lang="en-IN" sz="1400" spc="15" dirty="0">
                    <a:latin typeface="Tahoma"/>
                    <a:cs typeface="Tahoma"/>
                  </a:rPr>
                  <a:t> </a:t>
                </a:r>
                <a:r>
                  <a:rPr lang="en-IN" sz="1400" spc="-25" dirty="0">
                    <a:latin typeface="Tahoma"/>
                    <a:cs typeface="Tahoma"/>
                  </a:rPr>
                  <a:t>distribution</a:t>
                </a:r>
                <a:r>
                  <a:rPr lang="en-IN" sz="1400" spc="10" dirty="0">
                    <a:latin typeface="Tahoma"/>
                    <a:cs typeface="Tahoma"/>
                  </a:rPr>
                  <a:t> </a:t>
                </a:r>
                <a:r>
                  <a:rPr lang="en-IN" sz="1400" spc="-30" dirty="0">
                    <a:latin typeface="Tahoma"/>
                    <a:cs typeface="Tahoma"/>
                  </a:rPr>
                  <a:t>function</a:t>
                </a:r>
                <a:r>
                  <a:rPr lang="en-IN" sz="1400" spc="10" dirty="0">
                    <a:latin typeface="Tahoma"/>
                    <a:cs typeface="Tahoma"/>
                  </a:rPr>
                  <a:t> </a:t>
                </a:r>
                <a:r>
                  <a:rPr lang="en-IN" sz="1400" dirty="0">
                    <a:latin typeface="Tahoma"/>
                    <a:cs typeface="Tahoma"/>
                  </a:rPr>
                  <a:t>(</a:t>
                </a:r>
                <a:r>
                  <a:rPr lang="en-IN" sz="1400" dirty="0" err="1">
                    <a:latin typeface="Tahoma"/>
                    <a:cs typeface="Tahoma"/>
                  </a:rPr>
                  <a:t>cdf</a:t>
                </a:r>
                <a:r>
                  <a:rPr lang="en-IN" sz="1400" dirty="0">
                    <a:latin typeface="Tahoma"/>
                    <a:cs typeface="Tahoma"/>
                  </a:rPr>
                  <a:t>)</a:t>
                </a:r>
              </a:p>
              <a:p>
                <a:pPr marL="0" indent="0">
                  <a:buNone/>
                </a:pPr>
                <a:endParaRPr lang="en-IN" sz="1400" dirty="0">
                  <a:latin typeface="Tahoma"/>
                  <a:cs typeface="Tahoma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35"/>
                  </a:spcBef>
                  <a:buNone/>
                  <a:tabLst>
                    <a:tab pos="2090420" algn="l"/>
                  </a:tabLst>
                </a:pPr>
                <a:r>
                  <a:rPr lang="de-DE" sz="1400" i="1" spc="-60" dirty="0">
                    <a:latin typeface="Arial"/>
                    <a:cs typeface="Arial"/>
                  </a:rPr>
                  <a:t>F</a:t>
                </a:r>
                <a:r>
                  <a:rPr lang="de-DE" sz="1400" i="1" spc="-200" dirty="0">
                    <a:latin typeface="Arial"/>
                    <a:cs typeface="Arial"/>
                  </a:rPr>
                  <a:t> </a:t>
                </a:r>
                <a:r>
                  <a:rPr lang="de-DE" sz="1400" spc="5" dirty="0">
                    <a:latin typeface="Tahoma"/>
                    <a:cs typeface="Tahoma"/>
                  </a:rPr>
                  <a:t>(</a:t>
                </a:r>
                <a:r>
                  <a:rPr lang="de-DE" sz="1400" i="1" spc="-60" dirty="0">
                    <a:latin typeface="Arial"/>
                    <a:cs typeface="Arial"/>
                  </a:rPr>
                  <a:t>x</a:t>
                </a:r>
                <a:r>
                  <a:rPr lang="de-DE" sz="1400" i="1" spc="-260" dirty="0">
                    <a:latin typeface="Arial"/>
                    <a:cs typeface="Arial"/>
                  </a:rPr>
                  <a:t> </a:t>
                </a:r>
                <a:r>
                  <a:rPr lang="de-DE" sz="1400" spc="5" dirty="0">
                    <a:latin typeface="Tahoma"/>
                    <a:cs typeface="Tahoma"/>
                  </a:rPr>
                  <a:t>)</a:t>
                </a:r>
                <a:r>
                  <a:rPr lang="de-DE" sz="1400" spc="200" dirty="0">
                    <a:latin typeface="Tahoma"/>
                    <a:cs typeface="Tahoma"/>
                  </a:rPr>
                  <a:t> </a:t>
                </a:r>
                <a:r>
                  <a:rPr lang="de-DE" sz="1400" spc="70" dirty="0">
                    <a:latin typeface="Tahoma"/>
                    <a:cs typeface="Tahoma"/>
                  </a:rPr>
                  <a:t>=</a:t>
                </a:r>
                <a:r>
                  <a:rPr lang="de-DE" sz="1400" spc="200" dirty="0">
                    <a:latin typeface="Tahoma"/>
                    <a:cs typeface="Tahoma"/>
                  </a:rPr>
                  <a:t> </a:t>
                </a:r>
                <a:r>
                  <a:rPr lang="de-DE" sz="1400" i="1" spc="-45" dirty="0">
                    <a:latin typeface="Arial"/>
                    <a:cs typeface="Arial"/>
                  </a:rPr>
                  <a:t>P</a:t>
                </a:r>
                <a:r>
                  <a:rPr lang="de-DE" sz="1400" i="1" spc="-270" dirty="0">
                    <a:latin typeface="Arial"/>
                    <a:cs typeface="Arial"/>
                  </a:rPr>
                  <a:t> </a:t>
                </a:r>
                <a:r>
                  <a:rPr lang="de-DE" sz="1400" spc="5" dirty="0">
                    <a:latin typeface="Tahoma"/>
                    <a:cs typeface="Tahoma"/>
                  </a:rPr>
                  <a:t>(</a:t>
                </a:r>
                <a:r>
                  <a:rPr lang="de-DE" sz="1400" i="1" spc="-10" dirty="0">
                    <a:latin typeface="Arial"/>
                    <a:cs typeface="Arial"/>
                  </a:rPr>
                  <a:t>X</a:t>
                </a:r>
                <a:r>
                  <a:rPr lang="de-DE" sz="1400" i="1" dirty="0">
                    <a:latin typeface="Arial"/>
                    <a:cs typeface="Arial"/>
                  </a:rPr>
                  <a:t> </a:t>
                </a:r>
                <a:r>
                  <a:rPr lang="de-DE" sz="1400" i="1" spc="-190" dirty="0">
                    <a:latin typeface="Arial"/>
                    <a:cs typeface="Arial"/>
                  </a:rPr>
                  <a:t> </a:t>
                </a:r>
                <a:r>
                  <a:rPr lang="de-DE" sz="1400" dirty="0">
                    <a:latin typeface="Lucida Sans Unicode"/>
                    <a:cs typeface="Lucida Sans Unicode"/>
                  </a:rPr>
                  <a:t>≤</a:t>
                </a:r>
                <a:r>
                  <a:rPr lang="de-DE" sz="1400" spc="-45" dirty="0">
                    <a:latin typeface="Lucida Sans Unicode"/>
                    <a:cs typeface="Lucida Sans Unicode"/>
                  </a:rPr>
                  <a:t> </a:t>
                </a:r>
                <a:r>
                  <a:rPr lang="de-DE" sz="1400" i="1" spc="-60" dirty="0">
                    <a:latin typeface="Arial"/>
                    <a:cs typeface="Arial"/>
                  </a:rPr>
                  <a:t>x</a:t>
                </a:r>
                <a:r>
                  <a:rPr lang="de-DE" sz="1400" i="1" spc="-260" dirty="0">
                    <a:latin typeface="Arial"/>
                    <a:cs typeface="Arial"/>
                  </a:rPr>
                  <a:t> </a:t>
                </a:r>
                <a:r>
                  <a:rPr lang="de-DE" sz="1400" spc="5" dirty="0">
                    <a:latin typeface="Tahoma"/>
                    <a:cs typeface="Tahoma"/>
                  </a:rPr>
                  <a:t>)</a:t>
                </a:r>
                <a:r>
                  <a:rPr lang="de-DE" sz="1400" spc="200" dirty="0">
                    <a:latin typeface="Tahoma"/>
                    <a:cs typeface="Tahoma"/>
                  </a:rPr>
                  <a:t> </a:t>
                </a:r>
                <a:r>
                  <a:rPr lang="de-DE" sz="1400" spc="70" dirty="0">
                    <a:latin typeface="Tahoma"/>
                    <a:cs typeface="Tahoma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de-DE" sz="1400" i="1" spc="70" smtClean="0">
                            <a:latin typeface="Cambria Math" panose="02040503050406030204" pitchFamily="18" charset="0"/>
                            <a:cs typeface="Tahoma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400" b="0" i="1" spc="70" smtClean="0">
                            <a:latin typeface="Cambria Math" panose="02040503050406030204" pitchFamily="18" charset="0"/>
                            <a:cs typeface="Tahoma"/>
                          </a:rPr>
                          <m:t>−</m:t>
                        </m:r>
                        <m:r>
                          <a:rPr lang="en-IN" sz="1400" b="0" i="1" spc="7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∞</m:t>
                        </m:r>
                      </m:sub>
                      <m:sup>
                        <m:r>
                          <a:rPr lang="en-IN" sz="1400" b="0" i="1" spc="70" smtClean="0">
                            <a:latin typeface="Cambria Math" panose="02040503050406030204" pitchFamily="18" charset="0"/>
                            <a:cs typeface="Tahoma"/>
                          </a:rPr>
                          <m:t>𝑥</m:t>
                        </m:r>
                      </m:sup>
                      <m:e>
                        <m:r>
                          <m:rPr>
                            <m:nor/>
                          </m:rPr>
                          <a:rPr lang="de-DE" sz="1400" i="1" spc="40" dirty="0">
                            <a:latin typeface="Arial"/>
                            <a:cs typeface="Arial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de-DE" sz="1400" i="1" spc="-80" dirty="0">
                            <a:latin typeface="Arial"/>
                            <a:cs typeface="Ari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sz="1400" spc="5" dirty="0">
                            <a:latin typeface="Tahoma"/>
                            <a:cs typeface="Tahoma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de-DE" sz="1400" i="1" spc="220" dirty="0">
                            <a:latin typeface="Arial"/>
                            <a:cs typeface="Arial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de-DE" sz="1400" spc="5" dirty="0">
                            <a:latin typeface="Tahoma"/>
                            <a:cs typeface="Tahoma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de-DE" sz="1400" spc="-200" dirty="0">
                            <a:latin typeface="Tahoma"/>
                            <a:cs typeface="Tahoma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sz="1400" i="1" spc="35" dirty="0">
                            <a:latin typeface="Arial"/>
                            <a:cs typeface="Arial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de-DE" sz="1400" i="1" spc="120" dirty="0">
                            <a:latin typeface="Arial"/>
                            <a:cs typeface="Arial"/>
                          </a:rPr>
                          <m:t>t</m:t>
                        </m:r>
                      </m:e>
                    </m:nary>
                  </m:oMath>
                </a14:m>
                <a:endParaRPr lang="en-IN" sz="1400" dirty="0">
                  <a:latin typeface="Tahoma"/>
                  <a:cs typeface="Tahoma"/>
                </a:endParaRPr>
              </a:p>
              <a:p>
                <a:pPr marL="0" indent="0">
                  <a:buNone/>
                </a:pPr>
                <a:endParaRPr lang="pt-BR" sz="1400" i="1" spc="-125" dirty="0">
                  <a:latin typeface="Verdana"/>
                  <a:cs typeface="Verdana"/>
                </a:endParaRPr>
              </a:p>
              <a:p>
                <a:pPr marL="0" indent="0">
                  <a:buNone/>
                </a:pPr>
                <a:endParaRPr lang="pt-BR" sz="1400" i="1" spc="-125" dirty="0">
                  <a:latin typeface="Verdana"/>
                  <a:cs typeface="Verdana"/>
                </a:endParaRPr>
              </a:p>
              <a:p>
                <a:pPr marL="0" indent="0">
                  <a:buNone/>
                </a:pPr>
                <a:endParaRPr lang="pt-BR" sz="1600" i="1" spc="-125" dirty="0">
                  <a:latin typeface="Verdana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2AF472-16CD-4FAB-855D-CC75287D7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3" t="-1944" b="-23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731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889" y="1108506"/>
            <a:ext cx="74930" cy="0"/>
          </a:xfrm>
          <a:custGeom>
            <a:avLst/>
            <a:gdLst/>
            <a:ahLst/>
            <a:cxnLst/>
            <a:rect l="l" t="t" r="r" b="b"/>
            <a:pathLst>
              <a:path w="74930">
                <a:moveTo>
                  <a:pt x="0" y="0"/>
                </a:moveTo>
                <a:lnTo>
                  <a:pt x="74333" y="0"/>
                </a:lnTo>
              </a:path>
            </a:pathLst>
          </a:custGeom>
          <a:ln w="60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15455"/>
            <a:ext cx="2752090" cy="3586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b="1" spc="-30" dirty="0">
                <a:solidFill>
                  <a:srgbClr val="C00000"/>
                </a:solidFill>
              </a:rPr>
              <a:t>Concept</a:t>
            </a:r>
            <a:r>
              <a:rPr b="1" spc="-35" dirty="0">
                <a:solidFill>
                  <a:srgbClr val="C00000"/>
                </a:solidFill>
              </a:rPr>
              <a:t> </a:t>
            </a:r>
            <a:r>
              <a:rPr b="1" spc="-50" dirty="0">
                <a:solidFill>
                  <a:srgbClr val="C00000"/>
                </a:solidFill>
              </a:rPr>
              <a:t>question</a:t>
            </a:r>
            <a:r>
              <a:rPr lang="en-IN" b="1" spc="-50" dirty="0">
                <a:solidFill>
                  <a:srgbClr val="C00000"/>
                </a:solidFill>
              </a:rPr>
              <a:t> 5</a:t>
            </a:r>
            <a:endParaRPr b="1" spc="-50" dirty="0">
              <a:solidFill>
                <a:srgbClr val="C00000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787920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5844" y="443204"/>
            <a:ext cx="2752090" cy="455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080" indent="-277495">
              <a:lnSpc>
                <a:spcPct val="117600"/>
              </a:lnSpc>
              <a:spcBef>
                <a:spcPts val="100"/>
              </a:spcBef>
            </a:pPr>
            <a:r>
              <a:rPr sz="1200" spc="-65" dirty="0">
                <a:latin typeface="Tahoma"/>
                <a:cs typeface="Tahoma"/>
              </a:rPr>
              <a:t>Suppose </a:t>
            </a:r>
            <a:r>
              <a:rPr sz="1200" i="1" spc="-3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i="1" spc="-30" dirty="0">
                <a:latin typeface="Arial"/>
                <a:cs typeface="Arial"/>
              </a:rPr>
              <a:t>Y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Tahoma"/>
                <a:cs typeface="Tahoma"/>
              </a:rPr>
              <a:t>are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random </a:t>
            </a:r>
            <a:r>
              <a:rPr sz="1200" spc="-60" dirty="0">
                <a:latin typeface="Tahoma"/>
                <a:cs typeface="Tahoma"/>
              </a:rPr>
              <a:t>variables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i="1" spc="-30" dirty="0">
                <a:latin typeface="Arial"/>
                <a:cs typeface="Arial"/>
              </a:rPr>
              <a:t>X</a:t>
            </a:r>
            <a:r>
              <a:rPr sz="1200" i="1" spc="-175" dirty="0">
                <a:latin typeface="Arial"/>
                <a:cs typeface="Arial"/>
              </a:rPr>
              <a:t> 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30" dirty="0">
                <a:latin typeface="Arial"/>
                <a:cs typeface="Arial"/>
              </a:rPr>
              <a:t>Y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ta</a:t>
            </a:r>
            <a:r>
              <a:rPr sz="1200" spc="-65" dirty="0">
                <a:latin typeface="Tahoma"/>
                <a:cs typeface="Tahoma"/>
              </a:rPr>
              <a:t>k</a:t>
            </a:r>
            <a:r>
              <a:rPr sz="1200" spc="-100" dirty="0">
                <a:latin typeface="Tahoma"/>
                <a:cs typeface="Tahoma"/>
              </a:rPr>
              <a:t>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values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[0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spc="-100" dirty="0">
                <a:latin typeface="Tahoma"/>
                <a:cs typeface="Tahoma"/>
              </a:rPr>
              <a:t>1]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i="1" spc="225" dirty="0">
                <a:latin typeface="Arial"/>
                <a:cs typeface="Arial"/>
              </a:rPr>
              <a:t>×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spc="-100" dirty="0">
                <a:latin typeface="Tahoma"/>
                <a:cs typeface="Tahoma"/>
              </a:rPr>
              <a:t>[0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spc="-80" dirty="0">
                <a:latin typeface="Tahoma"/>
                <a:cs typeface="Tahoma"/>
              </a:rPr>
              <a:t>1].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078661"/>
            <a:ext cx="65265" cy="6526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77532" y="879289"/>
            <a:ext cx="1520825" cy="31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360" algn="ctr">
              <a:lnSpc>
                <a:spcPts val="1125"/>
              </a:lnSpc>
              <a:spcBef>
                <a:spcPts val="95"/>
              </a:spcBef>
            </a:pPr>
            <a:r>
              <a:rPr sz="1200" spc="-75" dirty="0"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ts val="1125"/>
              </a:lnSpc>
              <a:tabLst>
                <a:tab pos="817244" algn="l"/>
              </a:tabLst>
            </a:pP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p</a:t>
            </a:r>
            <a:r>
              <a:rPr sz="1200" spc="-45" dirty="0">
                <a:latin typeface="Tahoma"/>
                <a:cs typeface="Tahoma"/>
              </a:rPr>
              <a:t>df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dirty="0">
                <a:latin typeface="Tahoma"/>
                <a:cs typeface="Tahoma"/>
              </a:rPr>
              <a:t>	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spc="-22" baseline="34722" dirty="0">
                <a:latin typeface="Tahoma"/>
                <a:cs typeface="Tahoma"/>
              </a:rPr>
              <a:t>2</a:t>
            </a:r>
            <a:r>
              <a:rPr sz="1200" spc="97" baseline="34722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+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i="1" spc="-70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52" baseline="34722" dirty="0">
                <a:latin typeface="Tahoma"/>
                <a:cs typeface="Tahoma"/>
              </a:rPr>
              <a:t>2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i="1" spc="-114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1149" y="1086080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5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828" y="1331435"/>
            <a:ext cx="2522220" cy="8483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200" spc="-55" dirty="0">
                <a:latin typeface="Tahoma"/>
                <a:cs typeface="Tahoma"/>
              </a:rPr>
              <a:t>Sh</a:t>
            </a:r>
            <a:r>
              <a:rPr sz="1200" spc="-90" dirty="0">
                <a:latin typeface="Tahoma"/>
                <a:cs typeface="Tahoma"/>
              </a:rPr>
              <a:t>o</a:t>
            </a:r>
            <a:r>
              <a:rPr sz="1200" spc="-100" dirty="0">
                <a:latin typeface="Tahoma"/>
                <a:cs typeface="Tahoma"/>
              </a:rPr>
              <a:t>w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i="1" spc="20" dirty="0">
                <a:latin typeface="Arial"/>
                <a:cs typeface="Arial"/>
              </a:rPr>
              <a:t>f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i="1" spc="40" dirty="0">
                <a:latin typeface="Arial"/>
                <a:cs typeface="Arial"/>
              </a:rPr>
              <a:t>x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70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valid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p</a:t>
            </a:r>
            <a:r>
              <a:rPr sz="1200" spc="-45" dirty="0">
                <a:latin typeface="Tahoma"/>
                <a:cs typeface="Tahoma"/>
              </a:rPr>
              <a:t>df.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ts val="1420"/>
              </a:lnSpc>
              <a:spcBef>
                <a:spcPts val="250"/>
              </a:spcBef>
            </a:pPr>
            <a:r>
              <a:rPr sz="1200" spc="-35" dirty="0">
                <a:latin typeface="Tahoma"/>
                <a:cs typeface="Tahoma"/>
              </a:rPr>
              <a:t>Visualize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event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i="1" spc="-30" dirty="0">
                <a:latin typeface="Arial"/>
                <a:cs typeface="Arial"/>
              </a:rPr>
              <a:t>A</a:t>
            </a:r>
            <a:r>
              <a:rPr sz="1200" i="1" spc="55" dirty="0">
                <a:latin typeface="Arial"/>
                <a:cs typeface="Arial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70" dirty="0">
                <a:latin typeface="Tahoma"/>
                <a:cs typeface="Tahoma"/>
              </a:rPr>
              <a:t>‘</a:t>
            </a:r>
            <a:r>
              <a:rPr sz="1200" i="1" spc="-30" dirty="0">
                <a:latin typeface="Arial"/>
                <a:cs typeface="Arial"/>
              </a:rPr>
              <a:t>X</a:t>
            </a:r>
            <a:r>
              <a:rPr sz="1200" i="1" spc="155" dirty="0">
                <a:latin typeface="Arial"/>
                <a:cs typeface="Arial"/>
              </a:rPr>
              <a:t> </a:t>
            </a:r>
            <a:r>
              <a:rPr sz="1200" i="1" spc="-75" dirty="0">
                <a:latin typeface="Verdana"/>
                <a:cs typeface="Verdana"/>
              </a:rPr>
              <a:t>&gt;</a:t>
            </a:r>
            <a:r>
              <a:rPr sz="1200" i="1" spc="-90" dirty="0">
                <a:latin typeface="Verdana"/>
                <a:cs typeface="Verdana"/>
              </a:rPr>
              <a:t> </a:t>
            </a:r>
            <a:r>
              <a:rPr sz="1200" spc="-75" dirty="0">
                <a:latin typeface="Tahoma"/>
                <a:cs typeface="Tahoma"/>
              </a:rPr>
              <a:t>0</a:t>
            </a:r>
            <a:r>
              <a:rPr sz="1200" i="1" spc="-114" dirty="0">
                <a:latin typeface="Verdana"/>
                <a:cs typeface="Verdana"/>
              </a:rPr>
              <a:t>.</a:t>
            </a:r>
            <a:r>
              <a:rPr sz="1200" spc="-75" dirty="0">
                <a:latin typeface="Tahoma"/>
                <a:cs typeface="Tahoma"/>
              </a:rPr>
              <a:t>3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i="1" spc="-30" dirty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</a:pPr>
            <a:r>
              <a:rPr sz="1200" spc="-55" dirty="0">
                <a:latin typeface="Tahoma"/>
                <a:cs typeface="Tahoma"/>
              </a:rPr>
              <a:t>probability.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200" spc="-25" dirty="0">
                <a:latin typeface="Tahoma"/>
                <a:cs typeface="Tahoma"/>
              </a:rPr>
              <a:t>Find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cdf</a:t>
            </a:r>
            <a:r>
              <a:rPr sz="1200" dirty="0">
                <a:latin typeface="Tahoma"/>
                <a:cs typeface="Tahoma"/>
              </a:rPr>
              <a:t>  </a:t>
            </a:r>
            <a:r>
              <a:rPr sz="1200" spc="-150" dirty="0">
                <a:latin typeface="Tahoma"/>
                <a:cs typeface="Tahoma"/>
              </a:rPr>
              <a:t> </a:t>
            </a:r>
            <a:r>
              <a:rPr sz="1200" i="1" spc="-70" dirty="0">
                <a:latin typeface="Arial"/>
                <a:cs typeface="Arial"/>
              </a:rPr>
              <a:t>F</a:t>
            </a:r>
            <a:r>
              <a:rPr sz="1200" i="1" spc="-175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i="1" spc="40" dirty="0">
                <a:latin typeface="Arial"/>
                <a:cs typeface="Arial"/>
              </a:rPr>
              <a:t>x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70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-25" dirty="0">
                <a:latin typeface="Tahoma"/>
                <a:cs typeface="Tahoma"/>
              </a:rPr>
              <a:t>).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67970" y="1579522"/>
            <a:ext cx="9893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5" dirty="0">
                <a:latin typeface="Verdana"/>
                <a:cs typeface="Verdana"/>
              </a:rPr>
              <a:t>&gt;</a:t>
            </a:r>
            <a:r>
              <a:rPr sz="1200" i="1" spc="-90" dirty="0">
                <a:latin typeface="Verdana"/>
                <a:cs typeface="Verdana"/>
              </a:rPr>
              <a:t> </a:t>
            </a:r>
            <a:r>
              <a:rPr sz="1200" spc="-75" dirty="0">
                <a:latin typeface="Tahoma"/>
                <a:cs typeface="Tahoma"/>
              </a:rPr>
              <a:t>0</a:t>
            </a:r>
            <a:r>
              <a:rPr sz="1200" i="1" spc="-114" dirty="0">
                <a:latin typeface="Verdana"/>
                <a:cs typeface="Verdana"/>
              </a:rPr>
              <a:t>.</a:t>
            </a:r>
            <a:r>
              <a:rPr sz="1200" spc="-15" dirty="0">
                <a:latin typeface="Tahoma"/>
                <a:cs typeface="Tahoma"/>
              </a:rPr>
              <a:t>5’.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Find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its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7428" y="2154179"/>
            <a:ext cx="3690620" cy="84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7600"/>
              </a:lnSpc>
              <a:spcBef>
                <a:spcPts val="100"/>
              </a:spcBef>
            </a:pPr>
            <a:r>
              <a:rPr sz="1200" spc="-25" dirty="0">
                <a:latin typeface="Tahoma"/>
                <a:cs typeface="Tahoma"/>
              </a:rPr>
              <a:t>Find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ma</a:t>
            </a:r>
            <a:r>
              <a:rPr sz="1200" spc="-45" dirty="0">
                <a:latin typeface="Tahoma"/>
                <a:cs typeface="Tahoma"/>
              </a:rPr>
              <a:t>rginal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p</a:t>
            </a:r>
            <a:r>
              <a:rPr sz="1200" spc="-45" dirty="0">
                <a:latin typeface="Tahoma"/>
                <a:cs typeface="Tahoma"/>
              </a:rPr>
              <a:t>df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i="1" spc="20" dirty="0">
                <a:latin typeface="Arial"/>
                <a:cs typeface="Arial"/>
              </a:rPr>
              <a:t>f</a:t>
            </a:r>
            <a:r>
              <a:rPr sz="1200" i="1" spc="44" baseline="-13888" dirty="0">
                <a:latin typeface="Arial"/>
                <a:cs typeface="Arial"/>
              </a:rPr>
              <a:t>X</a:t>
            </a:r>
            <a:r>
              <a:rPr sz="1200" i="1" spc="-104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spc="-25" dirty="0">
                <a:latin typeface="Tahoma"/>
                <a:cs typeface="Tahoma"/>
              </a:rPr>
              <a:t>).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Use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this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ﬁnd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i="1" spc="40" dirty="0">
                <a:latin typeface="Arial"/>
                <a:cs typeface="Arial"/>
              </a:rPr>
              <a:t>P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i="1" spc="-30" dirty="0">
                <a:latin typeface="Arial"/>
                <a:cs typeface="Arial"/>
              </a:rPr>
              <a:t>X</a:t>
            </a:r>
            <a:r>
              <a:rPr sz="1200" i="1" spc="155" dirty="0">
                <a:latin typeface="Arial"/>
                <a:cs typeface="Arial"/>
              </a:rPr>
              <a:t> </a:t>
            </a:r>
            <a:r>
              <a:rPr sz="1200" i="1" spc="-75" dirty="0">
                <a:latin typeface="Verdana"/>
                <a:cs typeface="Verdana"/>
              </a:rPr>
              <a:t>&lt;</a:t>
            </a:r>
            <a:r>
              <a:rPr sz="1200" i="1" spc="-90" dirty="0">
                <a:latin typeface="Verdana"/>
                <a:cs typeface="Verdana"/>
              </a:rPr>
              <a:t> </a:t>
            </a:r>
            <a:r>
              <a:rPr sz="1200" spc="-75" dirty="0">
                <a:latin typeface="Tahoma"/>
                <a:cs typeface="Tahoma"/>
              </a:rPr>
              <a:t>0</a:t>
            </a:r>
            <a:r>
              <a:rPr sz="1200" i="1" spc="-114" dirty="0">
                <a:latin typeface="Verdana"/>
                <a:cs typeface="Verdana"/>
              </a:rPr>
              <a:t>.</a:t>
            </a:r>
            <a:r>
              <a:rPr sz="1200" spc="-35" dirty="0">
                <a:latin typeface="Tahoma"/>
                <a:cs typeface="Tahoma"/>
              </a:rPr>
              <a:t>5).  </a:t>
            </a:r>
            <a:r>
              <a:rPr sz="1200" spc="-65" dirty="0">
                <a:latin typeface="Tahoma"/>
                <a:cs typeface="Tahoma"/>
              </a:rPr>
              <a:t>Use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cdf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i="1" spc="-70" dirty="0">
                <a:latin typeface="Arial"/>
                <a:cs typeface="Arial"/>
              </a:rPr>
              <a:t>F</a:t>
            </a:r>
            <a:r>
              <a:rPr sz="1200" i="1" spc="-175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i="1" spc="40" dirty="0">
                <a:latin typeface="Arial"/>
                <a:cs typeface="Arial"/>
              </a:rPr>
              <a:t>x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70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ﬁnd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ma</a:t>
            </a:r>
            <a:r>
              <a:rPr sz="1200" spc="-45" dirty="0">
                <a:latin typeface="Tahoma"/>
                <a:cs typeface="Tahoma"/>
              </a:rPr>
              <a:t>rginal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cdf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i="1" spc="-70" dirty="0">
                <a:latin typeface="Arial"/>
                <a:cs typeface="Arial"/>
              </a:rPr>
              <a:t>F</a:t>
            </a:r>
            <a:r>
              <a:rPr sz="1200" i="1" spc="44" baseline="-13888" dirty="0">
                <a:latin typeface="Arial"/>
                <a:cs typeface="Arial"/>
              </a:rPr>
              <a:t>X</a:t>
            </a:r>
            <a:r>
              <a:rPr sz="1200" i="1" spc="-104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endParaRPr sz="1200">
              <a:latin typeface="Tahoma"/>
              <a:cs typeface="Tahoma"/>
            </a:endParaRPr>
          </a:p>
          <a:p>
            <a:pPr marL="38100">
              <a:lnSpc>
                <a:spcPts val="1395"/>
              </a:lnSpc>
            </a:pPr>
            <a:r>
              <a:rPr sz="1200" i="1" spc="40" dirty="0">
                <a:latin typeface="Arial"/>
                <a:cs typeface="Arial"/>
              </a:rPr>
              <a:t>P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i="1" spc="-30" dirty="0">
                <a:latin typeface="Arial"/>
                <a:cs typeface="Arial"/>
              </a:rPr>
              <a:t>X</a:t>
            </a:r>
            <a:r>
              <a:rPr sz="1200" i="1" spc="155" dirty="0">
                <a:latin typeface="Arial"/>
                <a:cs typeface="Arial"/>
              </a:rPr>
              <a:t> </a:t>
            </a:r>
            <a:r>
              <a:rPr sz="1200" i="1" spc="-75" dirty="0">
                <a:latin typeface="Verdana"/>
                <a:cs typeface="Verdana"/>
              </a:rPr>
              <a:t>&lt;</a:t>
            </a:r>
            <a:r>
              <a:rPr sz="1200" i="1" spc="-90" dirty="0">
                <a:latin typeface="Verdana"/>
                <a:cs typeface="Verdana"/>
              </a:rPr>
              <a:t> </a:t>
            </a:r>
            <a:r>
              <a:rPr sz="1200" spc="-75" dirty="0">
                <a:latin typeface="Tahoma"/>
                <a:cs typeface="Tahoma"/>
              </a:rPr>
              <a:t>0</a:t>
            </a:r>
            <a:r>
              <a:rPr sz="1200" i="1" spc="-114" dirty="0">
                <a:latin typeface="Verdana"/>
                <a:cs typeface="Verdana"/>
              </a:rPr>
              <a:t>.</a:t>
            </a:r>
            <a:r>
              <a:rPr sz="1200" spc="-40" dirty="0">
                <a:latin typeface="Tahoma"/>
                <a:cs typeface="Tahoma"/>
              </a:rPr>
              <a:t>5).</a:t>
            </a:r>
            <a:endParaRPr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54"/>
              </a:spcBef>
            </a:pPr>
            <a:r>
              <a:rPr sz="1200" spc="-85" dirty="0">
                <a:latin typeface="Tahoma"/>
                <a:cs typeface="Tahoma"/>
              </a:rPr>
              <a:t>See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next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slide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767" y="1427997"/>
            <a:ext cx="114214" cy="11421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46024" y="1415059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767" y="1643097"/>
            <a:ext cx="114214" cy="11421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46024" y="1630159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767" y="2035324"/>
            <a:ext cx="114214" cy="11421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46024" y="2022386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767" y="2250411"/>
            <a:ext cx="114214" cy="11421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46024" y="2237486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767" y="2465511"/>
            <a:ext cx="114214" cy="11421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46024" y="2452573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767" y="2857738"/>
            <a:ext cx="114214" cy="11421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46024" y="2844800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9"/>
            <a:ext cx="2819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1400" b="1" spc="-30" dirty="0">
                <a:solidFill>
                  <a:srgbClr val="C00000"/>
                </a:solidFill>
                <a:latin typeface="Tahoma"/>
                <a:cs typeface="Tahoma"/>
              </a:rPr>
              <a:t>Concept</a:t>
            </a:r>
            <a:r>
              <a:rPr sz="1400" b="1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b="1" spc="-50" dirty="0">
                <a:solidFill>
                  <a:srgbClr val="C00000"/>
                </a:solidFill>
                <a:latin typeface="Tahoma"/>
                <a:cs typeface="Tahoma"/>
              </a:rPr>
              <a:t>question</a:t>
            </a:r>
            <a:r>
              <a:rPr sz="1400" b="1" spc="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IN" sz="1400" b="1" spc="-45" dirty="0">
                <a:solidFill>
                  <a:srgbClr val="C00000"/>
                </a:solidFill>
                <a:latin typeface="Tahoma"/>
                <a:cs typeface="Tahoma"/>
              </a:rPr>
              <a:t>6</a:t>
            </a:r>
            <a:endParaRPr sz="1400" b="1" dirty="0">
              <a:solidFill>
                <a:srgbClr val="C00000"/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558165"/>
            <a:ext cx="39236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000000"/>
                </a:solidFill>
              </a:rPr>
              <a:t>F</a:t>
            </a:r>
            <a:r>
              <a:rPr sz="1200" spc="-45" dirty="0">
                <a:solidFill>
                  <a:srgbClr val="000000"/>
                </a:solidFill>
              </a:rPr>
              <a:t>r</a:t>
            </a:r>
            <a:r>
              <a:rPr sz="1200" spc="-75" dirty="0">
                <a:solidFill>
                  <a:srgbClr val="000000"/>
                </a:solidFill>
              </a:rPr>
              <a:t>om</a:t>
            </a:r>
            <a:r>
              <a:rPr sz="1200" spc="15" dirty="0">
                <a:solidFill>
                  <a:srgbClr val="000000"/>
                </a:solidFill>
              </a:rPr>
              <a:t> </a:t>
            </a:r>
            <a:r>
              <a:rPr sz="1200" spc="-55" dirty="0">
                <a:solidFill>
                  <a:srgbClr val="000000"/>
                </a:solidFill>
              </a:rPr>
              <a:t>the</a:t>
            </a:r>
            <a:r>
              <a:rPr sz="1200" spc="10" dirty="0">
                <a:solidFill>
                  <a:srgbClr val="000000"/>
                </a:solidFill>
              </a:rPr>
              <a:t> </a:t>
            </a:r>
            <a:r>
              <a:rPr sz="1200" spc="-30" dirty="0">
                <a:solidFill>
                  <a:srgbClr val="000000"/>
                </a:solidFill>
              </a:rPr>
              <a:t>foll</a:t>
            </a:r>
            <a:r>
              <a:rPr sz="1200" spc="-85" dirty="0">
                <a:solidFill>
                  <a:srgbClr val="000000"/>
                </a:solidFill>
              </a:rPr>
              <a:t>o</a:t>
            </a:r>
            <a:r>
              <a:rPr sz="1200" spc="-65" dirty="0">
                <a:solidFill>
                  <a:srgbClr val="000000"/>
                </a:solidFill>
              </a:rPr>
              <a:t>wing</a:t>
            </a:r>
            <a:r>
              <a:rPr sz="1200" spc="15" dirty="0">
                <a:solidFill>
                  <a:srgbClr val="000000"/>
                </a:solidFill>
              </a:rPr>
              <a:t> </a:t>
            </a:r>
            <a:r>
              <a:rPr sz="1200" spc="-45" dirty="0">
                <a:solidFill>
                  <a:srgbClr val="000000"/>
                </a:solidFill>
              </a:rPr>
              <a:t>table</a:t>
            </a:r>
            <a:r>
              <a:rPr sz="1200" spc="15" dirty="0">
                <a:solidFill>
                  <a:srgbClr val="000000"/>
                </a:solidFill>
              </a:rPr>
              <a:t> </a:t>
            </a:r>
            <a:r>
              <a:rPr sz="1200" spc="-60" dirty="0">
                <a:solidFill>
                  <a:srgbClr val="000000"/>
                </a:solidFill>
              </a:rPr>
              <a:t>compute</a:t>
            </a:r>
            <a:r>
              <a:rPr sz="1200" spc="10" dirty="0">
                <a:solidFill>
                  <a:srgbClr val="000000"/>
                </a:solidFill>
              </a:rPr>
              <a:t> </a:t>
            </a:r>
            <a:r>
              <a:rPr sz="1200" i="1" spc="-70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1200" i="1" spc="-1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000000"/>
                </a:solidFill>
              </a:rPr>
              <a:t>(3</a:t>
            </a:r>
            <a:r>
              <a:rPr sz="1200" i="1" spc="-114" dirty="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r>
              <a:rPr sz="1200" spc="-75" dirty="0">
                <a:solidFill>
                  <a:srgbClr val="000000"/>
                </a:solidFill>
              </a:rPr>
              <a:t>5</a:t>
            </a:r>
            <a:r>
              <a:rPr sz="1200" i="1" spc="-114" dirty="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1200" i="1" spc="-2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000000"/>
                </a:solidFill>
              </a:rPr>
              <a:t>4).</a:t>
            </a:r>
            <a:endParaRPr sz="1200" dirty="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6329" y="955736"/>
          <a:ext cx="2703826" cy="1450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7661"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i="1" spc="13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1000" i="1" spc="130" dirty="0">
                          <a:latin typeface="Arial"/>
                          <a:cs typeface="Arial"/>
                        </a:rPr>
                        <a:t>\</a:t>
                      </a:r>
                      <a:r>
                        <a:rPr sz="1000" i="1" spc="130" dirty="0">
                          <a:latin typeface="Verdana"/>
                          <a:cs typeface="Verdana"/>
                        </a:rPr>
                        <a:t>Y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5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5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04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05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05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72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5455"/>
            <a:ext cx="1981150" cy="3586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-80" dirty="0">
                <a:solidFill>
                  <a:srgbClr val="C00000"/>
                </a:solidFill>
              </a:rPr>
              <a:t>Independence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44" y="502907"/>
            <a:ext cx="3448685" cy="2371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Events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independent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if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ahoma"/>
              <a:cs typeface="Tahoma"/>
            </a:endParaRPr>
          </a:p>
          <a:p>
            <a:pPr marL="1034415" algn="ctr">
              <a:lnSpc>
                <a:spcPct val="100000"/>
              </a:lnSpc>
            </a:pPr>
            <a:r>
              <a:rPr sz="1100" i="1" spc="50" dirty="0"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∩ </a:t>
            </a:r>
            <a:r>
              <a:rPr sz="1100" i="1" spc="80" dirty="0">
                <a:latin typeface="Arial"/>
                <a:cs typeface="Arial"/>
              </a:rPr>
              <a:t>B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50" dirty="0"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spc="50" dirty="0"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80" dirty="0">
                <a:latin typeface="Arial"/>
                <a:cs typeface="Arial"/>
              </a:rPr>
              <a:t>B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spc="-100" dirty="0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  <a:p>
            <a:pPr marL="76200">
              <a:lnSpc>
                <a:spcPct val="100000"/>
              </a:lnSpc>
              <a:spcBef>
                <a:spcPts val="1130"/>
              </a:spcBef>
            </a:pPr>
            <a:r>
              <a:rPr sz="1100" spc="-40" dirty="0">
                <a:latin typeface="Tahoma"/>
                <a:cs typeface="Tahoma"/>
              </a:rPr>
              <a:t>Random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variables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200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245" dirty="0">
                <a:latin typeface="Arial"/>
                <a:cs typeface="Arial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independent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if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ahoma"/>
              <a:cs typeface="Tahoma"/>
            </a:endParaRPr>
          </a:p>
          <a:p>
            <a:pPr marL="1034415" algn="ctr">
              <a:lnSpc>
                <a:spcPct val="100000"/>
              </a:lnSpc>
            </a:pPr>
            <a:r>
              <a:rPr sz="1100" i="1" spc="-55" dirty="0">
                <a:latin typeface="Arial"/>
                <a:cs typeface="Arial"/>
              </a:rPr>
              <a:t>F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50" dirty="0">
                <a:latin typeface="Arial"/>
                <a:cs typeface="Arial"/>
              </a:rPr>
              <a:t>x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50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F</a:t>
            </a:r>
            <a:r>
              <a:rPr sz="1200" i="1" spc="44" baseline="-13888" dirty="0">
                <a:latin typeface="Arial"/>
                <a:cs typeface="Arial"/>
              </a:rPr>
              <a:t>X</a:t>
            </a:r>
            <a:r>
              <a:rPr sz="1200" i="1" spc="-104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spc="-55" dirty="0">
                <a:latin typeface="Arial"/>
                <a:cs typeface="Arial"/>
              </a:rPr>
              <a:t>F</a:t>
            </a:r>
            <a:r>
              <a:rPr sz="1200" i="1" spc="44" baseline="-13888" dirty="0">
                <a:latin typeface="Arial"/>
                <a:cs typeface="Arial"/>
              </a:rPr>
              <a:t>Y</a:t>
            </a:r>
            <a:r>
              <a:rPr sz="1200" i="1" spc="-5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50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spc="-100" dirty="0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</a:pPr>
            <a:r>
              <a:rPr sz="1100" spc="-30" dirty="0">
                <a:latin typeface="Tahoma"/>
                <a:cs typeface="Tahoma"/>
              </a:rPr>
              <a:t>Discrete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random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variables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200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245" dirty="0">
                <a:latin typeface="Arial"/>
                <a:cs typeface="Arial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independent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if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ahoma"/>
              <a:cs typeface="Tahoma"/>
            </a:endParaRPr>
          </a:p>
          <a:p>
            <a:pPr marL="1034415" algn="ctr">
              <a:lnSpc>
                <a:spcPct val="100000"/>
              </a:lnSpc>
            </a:pPr>
            <a:r>
              <a:rPr sz="1100" i="1" spc="-10" dirty="0"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200" i="1" spc="30" baseline="-10416" dirty="0">
                <a:latin typeface="Arial"/>
                <a:cs typeface="Arial"/>
              </a:rPr>
              <a:t>i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55" dirty="0">
                <a:latin typeface="Arial"/>
                <a:cs typeface="Arial"/>
              </a:rPr>
              <a:t>y</a:t>
            </a:r>
            <a:r>
              <a:rPr sz="1200" i="1" spc="67" baseline="-10416" dirty="0">
                <a:latin typeface="Arial"/>
                <a:cs typeface="Arial"/>
              </a:rPr>
              <a:t>j</a:t>
            </a:r>
            <a:r>
              <a:rPr sz="1200" i="1" spc="-150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p</a:t>
            </a:r>
            <a:r>
              <a:rPr sz="1200" i="1" spc="44" baseline="-13888" dirty="0">
                <a:latin typeface="Arial"/>
                <a:cs typeface="Arial"/>
              </a:rPr>
              <a:t>X</a:t>
            </a:r>
            <a:r>
              <a:rPr sz="1200" i="1" spc="-104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200" i="1" spc="30" baseline="-10416" dirty="0">
                <a:latin typeface="Arial"/>
                <a:cs typeface="Arial"/>
              </a:rPr>
              <a:t>i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spc="-50" dirty="0">
                <a:latin typeface="Arial"/>
                <a:cs typeface="Arial"/>
              </a:rPr>
              <a:t>p</a:t>
            </a:r>
            <a:r>
              <a:rPr sz="1200" i="1" spc="44" baseline="-13888" dirty="0">
                <a:latin typeface="Arial"/>
                <a:cs typeface="Arial"/>
              </a:rPr>
              <a:t>Y</a:t>
            </a:r>
            <a:r>
              <a:rPr sz="1200" i="1" spc="-5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50" dirty="0">
                <a:latin typeface="Arial"/>
                <a:cs typeface="Arial"/>
              </a:rPr>
              <a:t>y</a:t>
            </a:r>
            <a:r>
              <a:rPr sz="1200" i="1" spc="67" baseline="-10416" dirty="0">
                <a:latin typeface="Arial"/>
                <a:cs typeface="Arial"/>
              </a:rPr>
              <a:t>j</a:t>
            </a:r>
            <a:r>
              <a:rPr sz="1200" i="1" spc="-150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spc="-100" dirty="0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Verdana"/>
              <a:cs typeface="Verdana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100" spc="-40" dirty="0">
                <a:latin typeface="Tahoma"/>
                <a:cs typeface="Tahoma"/>
              </a:rPr>
              <a:t>Continuous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random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200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245" dirty="0">
                <a:latin typeface="Arial"/>
                <a:cs typeface="Arial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independent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if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Tahoma"/>
              <a:cs typeface="Tahoma"/>
            </a:endParaRPr>
          </a:p>
          <a:p>
            <a:pPr marL="1034415" algn="ctr">
              <a:lnSpc>
                <a:spcPct val="100000"/>
              </a:lnSpc>
              <a:spcBef>
                <a:spcPts val="5"/>
              </a:spcBef>
            </a:pPr>
            <a:r>
              <a:rPr sz="1100" i="1" spc="25" dirty="0">
                <a:latin typeface="Arial"/>
                <a:cs typeface="Arial"/>
              </a:rPr>
              <a:t>f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50" dirty="0">
                <a:latin typeface="Arial"/>
                <a:cs typeface="Arial"/>
              </a:rPr>
              <a:t>x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50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20" dirty="0">
                <a:latin typeface="Arial"/>
                <a:cs typeface="Arial"/>
              </a:rPr>
              <a:t>f</a:t>
            </a:r>
            <a:r>
              <a:rPr sz="1200" i="1" spc="44" baseline="-13888" dirty="0">
                <a:latin typeface="Arial"/>
                <a:cs typeface="Arial"/>
              </a:rPr>
              <a:t>X</a:t>
            </a:r>
            <a:r>
              <a:rPr sz="1200" i="1" spc="-104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spc="25" dirty="0">
                <a:latin typeface="Arial"/>
                <a:cs typeface="Arial"/>
              </a:rPr>
              <a:t>f</a:t>
            </a:r>
            <a:r>
              <a:rPr sz="1200" i="1" spc="44" baseline="-13888" dirty="0">
                <a:latin typeface="Arial"/>
                <a:cs typeface="Arial"/>
              </a:rPr>
              <a:t>Y</a:t>
            </a:r>
            <a:r>
              <a:rPr sz="1200" i="1" spc="-5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50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spc="-100" dirty="0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9"/>
            <a:ext cx="3447415" cy="622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C00000"/>
                </a:solidFill>
                <a:latin typeface="Tahoma"/>
                <a:cs typeface="Tahoma"/>
              </a:rPr>
              <a:t>Concept</a:t>
            </a:r>
            <a:r>
              <a:rPr sz="1400" spc="1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C00000"/>
                </a:solidFill>
                <a:latin typeface="Tahoma"/>
                <a:cs typeface="Tahoma"/>
              </a:rPr>
              <a:t>question</a:t>
            </a:r>
            <a:r>
              <a:rPr lang="en-IN" sz="1400" spc="-55" dirty="0">
                <a:solidFill>
                  <a:srgbClr val="C00000"/>
                </a:solidFill>
                <a:latin typeface="Tahoma"/>
                <a:cs typeface="Tahoma"/>
              </a:rPr>
              <a:t> 7</a:t>
            </a:r>
            <a:r>
              <a:rPr sz="1400" spc="-55" dirty="0">
                <a:solidFill>
                  <a:srgbClr val="C00000"/>
                </a:solidFill>
                <a:latin typeface="Tahoma"/>
                <a:cs typeface="Tahoma"/>
              </a:rPr>
              <a:t>:</a:t>
            </a:r>
            <a:r>
              <a:rPr sz="1400" spc="16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IN" sz="1400" spc="-65" dirty="0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sz="1400" spc="-65" dirty="0" err="1">
                <a:solidFill>
                  <a:srgbClr val="C00000"/>
                </a:solidFill>
                <a:latin typeface="Tahoma"/>
                <a:cs typeface="Tahoma"/>
              </a:rPr>
              <a:t>ndependence</a:t>
            </a:r>
            <a:r>
              <a:rPr sz="1400" spc="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endParaRPr sz="1400" dirty="0">
              <a:solidFill>
                <a:srgbClr val="C00000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>
              <a:solidFill>
                <a:srgbClr val="C00000"/>
              </a:solidFill>
              <a:latin typeface="Tahoma"/>
              <a:cs typeface="Tahoma"/>
            </a:endParaRPr>
          </a:p>
          <a:p>
            <a:pPr marL="43180">
              <a:lnSpc>
                <a:spcPct val="100000"/>
              </a:lnSpc>
              <a:tabLst>
                <a:tab pos="979169" algn="l"/>
              </a:tabLst>
            </a:pPr>
            <a:r>
              <a:rPr sz="1100" spc="-5" dirty="0">
                <a:latin typeface="Tahoma"/>
                <a:cs typeface="Tahoma"/>
              </a:rPr>
              <a:t>Roll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two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dice:	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200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ﬁrst,</a:t>
            </a:r>
            <a:r>
              <a:rPr sz="1100" spc="56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24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second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2785060"/>
            <a:ext cx="16154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20" dirty="0">
                <a:latin typeface="Tahoma"/>
                <a:cs typeface="Tahoma"/>
              </a:rPr>
              <a:t>Are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18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229" dirty="0">
                <a:latin typeface="Arial"/>
                <a:cs typeface="Arial"/>
              </a:rPr>
              <a:t> </a:t>
            </a:r>
            <a:r>
              <a:rPr sz="1100" spc="-45" dirty="0">
                <a:latin typeface="Tahoma"/>
                <a:cs typeface="Tahoma"/>
              </a:rPr>
              <a:t>independent?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3965" y="2785060"/>
            <a:ext cx="39052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45" dirty="0">
                <a:latin typeface="Tahoma"/>
                <a:cs typeface="Tahoma"/>
              </a:rPr>
              <a:t>1.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Yes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2253" y="2785060"/>
            <a:ext cx="3625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45" dirty="0">
                <a:latin typeface="Tahoma"/>
                <a:cs typeface="Tahoma"/>
              </a:rPr>
              <a:t>2.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No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8131" y="882695"/>
          <a:ext cx="3006721" cy="15982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2721"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i="1" spc="229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000" i="1" spc="229" dirty="0">
                          <a:latin typeface="Arial"/>
                          <a:cs typeface="Arial"/>
                        </a:rPr>
                        <a:t>\</a:t>
                      </a:r>
                      <a:r>
                        <a:rPr sz="1000" i="1" spc="229" dirty="0">
                          <a:latin typeface="Calibri"/>
                          <a:cs typeface="Calibri"/>
                        </a:rPr>
                        <a:t>Y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i="1" spc="9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000" spc="9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000" i="1" spc="9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050" i="1" spc="135" baseline="-11904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000" spc="90" dirty="0">
                          <a:latin typeface="Calibri"/>
                          <a:cs typeface="Calibri"/>
                        </a:rPr>
                        <a:t>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FF7F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5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30" dirty="0">
                          <a:latin typeface="Calibri"/>
                          <a:cs typeface="Calibri"/>
                        </a:rPr>
                        <a:t>1/6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FF7F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5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30" dirty="0">
                          <a:latin typeface="Calibri"/>
                          <a:cs typeface="Calibri"/>
                        </a:rPr>
                        <a:t>1/6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FF7F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05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30" dirty="0">
                          <a:latin typeface="Calibri"/>
                          <a:cs typeface="Calibri"/>
                        </a:rPr>
                        <a:t>1/6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FF7F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05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30" dirty="0">
                          <a:latin typeface="Calibri"/>
                          <a:cs typeface="Calibri"/>
                        </a:rPr>
                        <a:t>1/6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FF7F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05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30" dirty="0">
                          <a:latin typeface="Calibri"/>
                          <a:cs typeface="Calibri"/>
                        </a:rPr>
                        <a:t>1/6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FF7F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04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1/36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30" dirty="0">
                          <a:latin typeface="Calibri"/>
                          <a:cs typeface="Calibri"/>
                        </a:rPr>
                        <a:t>1/6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28575">
                      <a:solidFill>
                        <a:srgbClr val="FF7F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25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i="1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000" i="1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050" i="1" baseline="-11904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050" i="1" spc="-104" baseline="-119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T w="28575">
                      <a:solidFill>
                        <a:srgbClr val="FF7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30" dirty="0">
                          <a:latin typeface="Calibri"/>
                          <a:cs typeface="Calibri"/>
                        </a:rPr>
                        <a:t>1/6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T w="28575">
                      <a:solidFill>
                        <a:srgbClr val="FF7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30" dirty="0">
                          <a:latin typeface="Calibri"/>
                          <a:cs typeface="Calibri"/>
                        </a:rPr>
                        <a:t>1/6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T w="28575">
                      <a:solidFill>
                        <a:srgbClr val="FF7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30" dirty="0">
                          <a:latin typeface="Calibri"/>
                          <a:cs typeface="Calibri"/>
                        </a:rPr>
                        <a:t>1/6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T w="28575">
                      <a:solidFill>
                        <a:srgbClr val="FF7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30" dirty="0">
                          <a:latin typeface="Calibri"/>
                          <a:cs typeface="Calibri"/>
                        </a:rPr>
                        <a:t>1/6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T w="28575">
                      <a:solidFill>
                        <a:srgbClr val="FF7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30" dirty="0">
                          <a:latin typeface="Calibri"/>
                          <a:cs typeface="Calibri"/>
                        </a:rPr>
                        <a:t>1/6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T w="28575">
                      <a:solidFill>
                        <a:srgbClr val="FF7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30" dirty="0">
                          <a:latin typeface="Calibri"/>
                          <a:cs typeface="Calibri"/>
                        </a:rPr>
                        <a:t>1/6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T w="28575">
                      <a:solidFill>
                        <a:srgbClr val="FF7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5454"/>
            <a:ext cx="4190950" cy="3586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-35" dirty="0">
                <a:solidFill>
                  <a:srgbClr val="C00000"/>
                </a:solidFill>
              </a:rPr>
              <a:t>Concept</a:t>
            </a:r>
            <a:r>
              <a:rPr b="1" spc="10" dirty="0">
                <a:solidFill>
                  <a:srgbClr val="C00000"/>
                </a:solidFill>
              </a:rPr>
              <a:t> </a:t>
            </a:r>
            <a:r>
              <a:rPr b="1" spc="-55" dirty="0">
                <a:solidFill>
                  <a:srgbClr val="C00000"/>
                </a:solidFill>
              </a:rPr>
              <a:t>question</a:t>
            </a:r>
            <a:r>
              <a:rPr lang="en-IN" b="1" spc="-55" dirty="0">
                <a:solidFill>
                  <a:srgbClr val="C00000"/>
                </a:solidFill>
              </a:rPr>
              <a:t> 8</a:t>
            </a:r>
            <a:r>
              <a:rPr b="1" spc="-55" dirty="0">
                <a:solidFill>
                  <a:srgbClr val="C00000"/>
                </a:solidFill>
              </a:rPr>
              <a:t>:</a:t>
            </a:r>
            <a:r>
              <a:rPr b="1" spc="155" dirty="0">
                <a:solidFill>
                  <a:srgbClr val="C00000"/>
                </a:solidFill>
              </a:rPr>
              <a:t> </a:t>
            </a:r>
            <a:r>
              <a:rPr b="1" spc="-65" dirty="0">
                <a:solidFill>
                  <a:srgbClr val="C00000"/>
                </a:solidFill>
              </a:rPr>
              <a:t>independence</a:t>
            </a:r>
            <a:r>
              <a:rPr b="1" spc="10" dirty="0">
                <a:solidFill>
                  <a:srgbClr val="C00000"/>
                </a:solidFill>
              </a:rPr>
              <a:t> </a:t>
            </a:r>
            <a:r>
              <a:rPr b="1" spc="-125" dirty="0">
                <a:solidFill>
                  <a:srgbClr val="C00000"/>
                </a:solidFill>
              </a:rPr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73252"/>
            <a:ext cx="8153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Tahoma"/>
                <a:cs typeface="Tahoma"/>
              </a:rPr>
              <a:t>Roll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two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dice: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1988" y="573252"/>
            <a:ext cx="11296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18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ﬁrst,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1732" y="573252"/>
            <a:ext cx="5734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65" dirty="0">
                <a:latin typeface="Arial"/>
                <a:cs typeface="Arial"/>
              </a:rPr>
              <a:t>T</a:t>
            </a:r>
            <a:r>
              <a:rPr sz="1100" i="1" spc="15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sum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0916" y="947790"/>
          <a:ext cx="4386573" cy="14384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46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4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4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46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05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09447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i="1" spc="204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900" i="1" spc="204" dirty="0">
                          <a:latin typeface="Arial"/>
                          <a:cs typeface="Arial"/>
                        </a:rPr>
                        <a:t>\</a:t>
                      </a:r>
                      <a:r>
                        <a:rPr sz="900" i="1" spc="204" dirty="0">
                          <a:latin typeface="Calibri"/>
                          <a:cs typeface="Calibri"/>
                        </a:rPr>
                        <a:t>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12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i="1" spc="8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900" spc="8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900" i="1" spc="8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900" i="1" spc="120" baseline="-13888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spc="80" dirty="0">
                          <a:latin typeface="Calibri"/>
                          <a:cs typeface="Calibri"/>
                        </a:rPr>
                        <a:t>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FF7F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243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190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25" dirty="0">
                          <a:latin typeface="Calibri"/>
                          <a:cs typeface="Calibri"/>
                        </a:rPr>
                        <a:t>1/6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7F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243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25" dirty="0">
                          <a:latin typeface="Calibri"/>
                          <a:cs typeface="Calibri"/>
                        </a:rPr>
                        <a:t>1/6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7F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243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25" dirty="0">
                          <a:latin typeface="Calibri"/>
                          <a:cs typeface="Calibri"/>
                        </a:rPr>
                        <a:t>1/6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7F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243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25" dirty="0">
                          <a:latin typeface="Calibri"/>
                          <a:cs typeface="Calibri"/>
                        </a:rPr>
                        <a:t>1/6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7F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243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25" dirty="0">
                          <a:latin typeface="Calibri"/>
                          <a:cs typeface="Calibri"/>
                        </a:rPr>
                        <a:t>1/6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7F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238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25" dirty="0">
                          <a:latin typeface="Calibri"/>
                          <a:cs typeface="Calibri"/>
                        </a:rPr>
                        <a:t>1/6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7F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526">
                <a:tc gridSpan="3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i="1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900" i="1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900" i="1" baseline="-13888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900" i="1" spc="-82" baseline="-13888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)   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1/36   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2/36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T w="19050">
                      <a:solidFill>
                        <a:srgbClr val="FF7F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3/36  </a:t>
                      </a:r>
                      <a:r>
                        <a:rPr sz="9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4/36  </a:t>
                      </a:r>
                      <a:r>
                        <a:rPr sz="9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5/36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T w="19050">
                      <a:solidFill>
                        <a:srgbClr val="FF7F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6/36  </a:t>
                      </a:r>
                      <a:r>
                        <a:rPr sz="9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5/36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T w="19050">
                      <a:solidFill>
                        <a:srgbClr val="FF7F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15" dirty="0">
                          <a:latin typeface="Calibri"/>
                          <a:cs typeface="Calibri"/>
                        </a:rPr>
                        <a:t>4/36  </a:t>
                      </a:r>
                      <a:r>
                        <a:rPr sz="9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3/36  </a:t>
                      </a:r>
                      <a:r>
                        <a:rPr sz="90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2/36  </a:t>
                      </a:r>
                      <a:r>
                        <a:rPr sz="90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1/36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T w="19050">
                      <a:solidFill>
                        <a:srgbClr val="FF7F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25844" y="2647111"/>
            <a:ext cx="1615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Tahoma"/>
                <a:cs typeface="Tahoma"/>
              </a:rPr>
              <a:t>Are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18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229" dirty="0">
                <a:latin typeface="Arial"/>
                <a:cs typeface="Arial"/>
              </a:rPr>
              <a:t> </a:t>
            </a:r>
            <a:r>
              <a:rPr sz="1100" spc="-45" dirty="0">
                <a:latin typeface="Tahoma"/>
                <a:cs typeface="Tahoma"/>
              </a:rPr>
              <a:t>independent?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3965" y="2647111"/>
            <a:ext cx="3905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</a:rPr>
              <a:t>1.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Yes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2253" y="2647111"/>
            <a:ext cx="362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</a:rPr>
              <a:t>2.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No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5455"/>
            <a:ext cx="2514550" cy="3586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-35" dirty="0">
                <a:solidFill>
                  <a:srgbClr val="C00000"/>
                </a:solidFill>
              </a:rPr>
              <a:t>Concept</a:t>
            </a:r>
            <a:r>
              <a:rPr b="1" spc="-15" dirty="0">
                <a:solidFill>
                  <a:srgbClr val="C00000"/>
                </a:solidFill>
              </a:rPr>
              <a:t> </a:t>
            </a:r>
            <a:r>
              <a:rPr b="1" spc="-40" dirty="0">
                <a:solidFill>
                  <a:srgbClr val="C00000"/>
                </a:solidFill>
              </a:rPr>
              <a:t>Question</a:t>
            </a:r>
            <a:r>
              <a:rPr lang="en-IN" b="1" spc="-40" dirty="0">
                <a:solidFill>
                  <a:srgbClr val="C00000"/>
                </a:solidFill>
              </a:rPr>
              <a:t> 9</a:t>
            </a:r>
            <a:endParaRPr b="1" spc="-4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587121"/>
            <a:ext cx="401510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Tahoma"/>
                <a:cs typeface="Tahoma"/>
              </a:rPr>
              <a:t>Among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following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pdf’s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which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independent?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(Each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92" y="844470"/>
            <a:ext cx="3879850" cy="624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671445" algn="l"/>
              </a:tabLst>
            </a:pPr>
            <a:r>
              <a:rPr sz="1200" spc="-80" dirty="0">
                <a:latin typeface="Tahoma"/>
                <a:cs typeface="Tahoma"/>
              </a:rPr>
              <a:t>ranges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rectangle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chosen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that</a:t>
            </a:r>
            <a:r>
              <a:rPr sz="1200" dirty="0">
                <a:latin typeface="Tahoma"/>
                <a:cs typeface="Tahoma"/>
              </a:rPr>
              <a:t>	</a:t>
            </a:r>
            <a:r>
              <a:rPr sz="1200" i="1" spc="20" dirty="0">
                <a:latin typeface="Arial"/>
                <a:cs typeface="Arial"/>
              </a:rPr>
              <a:t>f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i="1" spc="40" dirty="0">
                <a:latin typeface="Arial"/>
                <a:cs typeface="Arial"/>
              </a:rPr>
              <a:t>x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70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-180" dirty="0">
                <a:latin typeface="Tahoma"/>
                <a:cs typeface="Tahoma"/>
              </a:rPr>
              <a:t> </a:t>
            </a:r>
            <a:r>
              <a:rPr sz="1200" i="1" spc="-70" dirty="0">
                <a:latin typeface="Arial"/>
                <a:cs typeface="Arial"/>
              </a:rPr>
              <a:t>dx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dy</a:t>
            </a:r>
            <a:r>
              <a:rPr sz="1200" i="1" spc="130" dirty="0">
                <a:latin typeface="Arial"/>
                <a:cs typeface="Arial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1.)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1200" b="1" spc="60" dirty="0">
                <a:latin typeface="Arial"/>
                <a:cs typeface="Arial"/>
              </a:rPr>
              <a:t>(i)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i="1" spc="20" dirty="0">
                <a:latin typeface="Arial"/>
                <a:cs typeface="Arial"/>
              </a:rPr>
              <a:t>f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i="1" spc="40" dirty="0">
                <a:latin typeface="Arial"/>
                <a:cs typeface="Arial"/>
              </a:rPr>
              <a:t>x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70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4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spc="52" baseline="31250" dirty="0">
                <a:latin typeface="Tahoma"/>
                <a:cs typeface="Tahoma"/>
              </a:rPr>
              <a:t>2</a:t>
            </a:r>
            <a:r>
              <a:rPr sz="1200" i="1" spc="-70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52" baseline="31250" dirty="0">
                <a:latin typeface="Tahoma"/>
                <a:cs typeface="Tahoma"/>
              </a:rPr>
              <a:t>3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487" y="1514246"/>
            <a:ext cx="18230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spc="40" dirty="0">
                <a:latin typeface="Arial"/>
                <a:cs typeface="Arial"/>
              </a:rPr>
              <a:t>(ii)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i="1" spc="20" dirty="0">
                <a:latin typeface="Arial"/>
                <a:cs typeface="Arial"/>
              </a:rPr>
              <a:t>f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i="1" spc="40" dirty="0">
                <a:latin typeface="Arial"/>
                <a:cs typeface="Arial"/>
              </a:rPr>
              <a:t>x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70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75" dirty="0">
                <a:latin typeface="Tahoma"/>
                <a:cs typeface="Tahoma"/>
              </a:rPr>
              <a:t> </a:t>
            </a:r>
            <a:r>
              <a:rPr sz="1200" u="sng" spc="-22" baseline="312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r>
              <a:rPr sz="1200" spc="-202" baseline="3125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spc="52" baseline="31250" dirty="0">
                <a:latin typeface="Tahoma"/>
                <a:cs typeface="Tahoma"/>
              </a:rPr>
              <a:t>3</a:t>
            </a:r>
            <a:r>
              <a:rPr sz="1200" i="1" spc="-70" dirty="0">
                <a:latin typeface="Arial"/>
                <a:cs typeface="Arial"/>
              </a:rPr>
              <a:t>y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35" dirty="0">
                <a:latin typeface="Tahoma"/>
                <a:cs typeface="Tahoma"/>
              </a:rPr>
              <a:t>+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i="1" spc="-70" dirty="0">
                <a:latin typeface="Arial"/>
                <a:cs typeface="Arial"/>
              </a:rPr>
              <a:t>xy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52" baseline="31250" dirty="0">
                <a:latin typeface="Tahoma"/>
                <a:cs typeface="Tahoma"/>
              </a:rPr>
              <a:t>3</a:t>
            </a:r>
            <a:r>
              <a:rPr sz="1200" spc="-25" dirty="0">
                <a:latin typeface="Tahoma"/>
                <a:cs typeface="Tahoma"/>
              </a:rPr>
              <a:t>).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444" y="1598099"/>
            <a:ext cx="1532890" cy="37719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94970" algn="ctr">
              <a:lnSpc>
                <a:spcPct val="100000"/>
              </a:lnSpc>
              <a:spcBef>
                <a:spcPts val="245"/>
              </a:spcBef>
            </a:pPr>
            <a:r>
              <a:rPr sz="800" spc="-15" dirty="0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z="1200" b="1" spc="25" dirty="0">
                <a:latin typeface="Arial"/>
                <a:cs typeface="Arial"/>
              </a:rPr>
              <a:t>(iii)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i="1" spc="20" dirty="0">
                <a:latin typeface="Arial"/>
                <a:cs typeface="Arial"/>
              </a:rPr>
              <a:t>f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i="1" spc="40" dirty="0">
                <a:latin typeface="Arial"/>
                <a:cs typeface="Arial"/>
              </a:rPr>
              <a:t>x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70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6</a:t>
            </a:r>
            <a:r>
              <a:rPr sz="1200" i="1" spc="-70" dirty="0">
                <a:latin typeface="Arial"/>
                <a:cs typeface="Arial"/>
              </a:rPr>
              <a:t>e</a:t>
            </a:r>
            <a:r>
              <a:rPr sz="1200" i="1" spc="284" baseline="31250" dirty="0">
                <a:latin typeface="Arial"/>
                <a:cs typeface="Arial"/>
              </a:rPr>
              <a:t>−</a:t>
            </a:r>
            <a:r>
              <a:rPr sz="1200" spc="-22" baseline="31250" dirty="0">
                <a:latin typeface="Tahoma"/>
                <a:cs typeface="Tahoma"/>
              </a:rPr>
              <a:t>3</a:t>
            </a:r>
            <a:r>
              <a:rPr sz="1200" i="1" spc="82" baseline="31250" dirty="0">
                <a:latin typeface="Arial"/>
                <a:cs typeface="Arial"/>
              </a:rPr>
              <a:t>x</a:t>
            </a:r>
            <a:r>
              <a:rPr sz="1200" i="1" spc="284" baseline="31250" dirty="0">
                <a:latin typeface="Arial"/>
                <a:cs typeface="Arial"/>
              </a:rPr>
              <a:t>−</a:t>
            </a:r>
            <a:r>
              <a:rPr sz="1200" spc="-22" baseline="31250" dirty="0">
                <a:latin typeface="Tahoma"/>
                <a:cs typeface="Tahoma"/>
              </a:rPr>
              <a:t>2</a:t>
            </a:r>
            <a:r>
              <a:rPr sz="1200" i="1" spc="-22" baseline="31250" dirty="0">
                <a:latin typeface="Arial"/>
                <a:cs typeface="Arial"/>
              </a:rPr>
              <a:t>y</a:t>
            </a:r>
            <a:endParaRPr sz="1200" baseline="31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2096268"/>
            <a:ext cx="333565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" dirty="0">
                <a:latin typeface="Tahoma"/>
                <a:cs typeface="Tahoma"/>
              </a:rPr>
              <a:t>Put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1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for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independent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0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for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not-independent.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2556" y="2384385"/>
          <a:ext cx="2610484" cy="468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347">
                <a:tc>
                  <a:txBody>
                    <a:bodyPr/>
                    <a:lstStyle/>
                    <a:p>
                      <a:pPr marL="31750">
                        <a:lnSpc>
                          <a:spcPts val="1170"/>
                        </a:lnSpc>
                      </a:pPr>
                      <a:r>
                        <a:rPr sz="1200" b="1" spc="60" dirty="0">
                          <a:latin typeface="Arial"/>
                          <a:cs typeface="Arial"/>
                        </a:rPr>
                        <a:t>(a)</a:t>
                      </a:r>
                      <a:r>
                        <a:rPr sz="12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5" dirty="0">
                          <a:latin typeface="Tahoma"/>
                          <a:cs typeface="Tahoma"/>
                        </a:rPr>
                        <a:t>111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170"/>
                        </a:lnSpc>
                      </a:pPr>
                      <a:r>
                        <a:rPr sz="1200" b="1" spc="50" dirty="0">
                          <a:latin typeface="Arial"/>
                          <a:cs typeface="Arial"/>
                        </a:rPr>
                        <a:t>(b)</a:t>
                      </a:r>
                      <a:r>
                        <a:rPr sz="12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5" dirty="0">
                          <a:latin typeface="Tahoma"/>
                          <a:cs typeface="Tahoma"/>
                        </a:rPr>
                        <a:t>110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170"/>
                        </a:lnSpc>
                      </a:pPr>
                      <a:r>
                        <a:rPr sz="1200" b="1" spc="45" dirty="0">
                          <a:latin typeface="Arial"/>
                          <a:cs typeface="Arial"/>
                        </a:rPr>
                        <a:t>(c)</a:t>
                      </a:r>
                      <a:r>
                        <a:rPr sz="12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5" dirty="0">
                          <a:latin typeface="Tahoma"/>
                          <a:cs typeface="Tahoma"/>
                        </a:rPr>
                        <a:t>101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70"/>
                        </a:lnSpc>
                      </a:pPr>
                      <a:r>
                        <a:rPr sz="1200" b="1" spc="50" dirty="0">
                          <a:latin typeface="Arial"/>
                          <a:cs typeface="Arial"/>
                        </a:rPr>
                        <a:t>(d)</a:t>
                      </a:r>
                      <a:r>
                        <a:rPr sz="12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5" dirty="0">
                          <a:latin typeface="Tahoma"/>
                          <a:cs typeface="Tahoma"/>
                        </a:rPr>
                        <a:t>100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347">
                <a:tc>
                  <a:txBody>
                    <a:bodyPr/>
                    <a:lstStyle/>
                    <a:p>
                      <a:pPr marL="31750">
                        <a:lnSpc>
                          <a:spcPts val="1400"/>
                        </a:lnSpc>
                        <a:spcBef>
                          <a:spcPts val="345"/>
                        </a:spcBef>
                      </a:pPr>
                      <a:r>
                        <a:rPr sz="1200" b="1" spc="55" dirty="0">
                          <a:latin typeface="Arial"/>
                          <a:cs typeface="Arial"/>
                        </a:rPr>
                        <a:t>(e)</a:t>
                      </a:r>
                      <a:r>
                        <a:rPr sz="12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5" dirty="0">
                          <a:latin typeface="Tahoma"/>
                          <a:cs typeface="Tahoma"/>
                        </a:rPr>
                        <a:t>011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400"/>
                        </a:lnSpc>
                        <a:spcBef>
                          <a:spcPts val="345"/>
                        </a:spcBef>
                      </a:pPr>
                      <a:r>
                        <a:rPr sz="1200" b="1" spc="100" dirty="0">
                          <a:latin typeface="Arial"/>
                          <a:cs typeface="Arial"/>
                        </a:rPr>
                        <a:t>(f)</a:t>
                      </a:r>
                      <a:r>
                        <a:rPr sz="12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5" dirty="0">
                          <a:latin typeface="Tahoma"/>
                          <a:cs typeface="Tahoma"/>
                        </a:rPr>
                        <a:t>010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400"/>
                        </a:lnSpc>
                        <a:spcBef>
                          <a:spcPts val="345"/>
                        </a:spcBef>
                      </a:pPr>
                      <a:r>
                        <a:rPr sz="1200" b="1" spc="45" dirty="0">
                          <a:latin typeface="Arial"/>
                          <a:cs typeface="Arial"/>
                        </a:rPr>
                        <a:t>(g)</a:t>
                      </a:r>
                      <a:r>
                        <a:rPr sz="12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5" dirty="0">
                          <a:latin typeface="Tahoma"/>
                          <a:cs typeface="Tahoma"/>
                        </a:rPr>
                        <a:t>001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00"/>
                        </a:lnSpc>
                        <a:spcBef>
                          <a:spcPts val="345"/>
                        </a:spcBef>
                      </a:pPr>
                      <a:r>
                        <a:rPr sz="1200" b="1" spc="50" dirty="0">
                          <a:latin typeface="Arial"/>
                          <a:cs typeface="Arial"/>
                        </a:rPr>
                        <a:t>(h)</a:t>
                      </a:r>
                      <a:r>
                        <a:rPr sz="12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5" dirty="0">
                          <a:latin typeface="Tahoma"/>
                          <a:cs typeface="Tahoma"/>
                        </a:rPr>
                        <a:t>000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473007" y="827887"/>
            <a:ext cx="2736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40" dirty="0">
                <a:latin typeface="SimSun"/>
                <a:cs typeface="SimSun"/>
              </a:rPr>
              <a:t>∫</a:t>
            </a:r>
            <a:r>
              <a:rPr sz="1200" spc="25" dirty="0">
                <a:latin typeface="SimSun"/>
                <a:cs typeface="SimSun"/>
              </a:rPr>
              <a:t> </a:t>
            </a:r>
            <a:r>
              <a:rPr sz="1200" spc="-540" dirty="0">
                <a:latin typeface="SimSun"/>
                <a:cs typeface="SimSun"/>
              </a:rPr>
              <a:t>∫</a:t>
            </a:r>
            <a:endParaRPr sz="1200" dirty="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5455"/>
            <a:ext cx="1676350" cy="3586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-50" dirty="0">
                <a:solidFill>
                  <a:srgbClr val="C00000"/>
                </a:solidFill>
              </a:rPr>
              <a:t>Covariance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3255883" y="3254845"/>
            <a:ext cx="1037273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5044" y="1033868"/>
            <a:ext cx="422211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ts val="1420"/>
              </a:lnSpc>
              <a:spcBef>
                <a:spcPts val="95"/>
              </a:spcBef>
            </a:pPr>
            <a:r>
              <a:rPr sz="1200" spc="-65" dirty="0">
                <a:latin typeface="Tahoma"/>
                <a:cs typeface="Tahoma"/>
              </a:rPr>
              <a:t>Measures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degree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which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two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random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variables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vary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together,</a:t>
            </a:r>
            <a:endParaRPr sz="1200">
              <a:latin typeface="Tahoma"/>
              <a:cs typeface="Tahoma"/>
            </a:endParaRPr>
          </a:p>
          <a:p>
            <a:pPr marL="63500">
              <a:lnSpc>
                <a:spcPts val="1420"/>
              </a:lnSpc>
            </a:pPr>
            <a:r>
              <a:rPr sz="1200" spc="-70" dirty="0">
                <a:latin typeface="Tahoma"/>
                <a:cs typeface="Tahoma"/>
              </a:rPr>
              <a:t>e.g.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height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weight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people.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5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200" i="1" spc="-30" dirty="0">
                <a:latin typeface="Arial"/>
                <a:cs typeface="Arial"/>
              </a:rPr>
              <a:t>X</a:t>
            </a:r>
            <a:r>
              <a:rPr sz="1200" i="1" spc="-175" dirty="0">
                <a:latin typeface="Arial"/>
                <a:cs typeface="Arial"/>
              </a:rPr>
              <a:t> </a:t>
            </a:r>
            <a:r>
              <a:rPr sz="1200" spc="-40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i="1" spc="-30" dirty="0">
                <a:latin typeface="Arial"/>
                <a:cs typeface="Arial"/>
              </a:rPr>
              <a:t>Y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 </a:t>
            </a:r>
            <a:r>
              <a:rPr sz="1200" spc="-65" dirty="0">
                <a:latin typeface="Tahoma"/>
                <a:cs typeface="Tahoma"/>
              </a:rPr>
              <a:t>random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v</a:t>
            </a:r>
            <a:r>
              <a:rPr sz="1200" spc="-105" dirty="0">
                <a:latin typeface="Tahoma"/>
                <a:cs typeface="Tahoma"/>
              </a:rPr>
              <a:t>a</a:t>
            </a:r>
            <a:r>
              <a:rPr sz="1200" spc="-55" dirty="0">
                <a:latin typeface="Tahoma"/>
                <a:cs typeface="Tahoma"/>
              </a:rPr>
              <a:t>riables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with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means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i="1" spc="-70" dirty="0">
                <a:latin typeface="Verdana"/>
                <a:cs typeface="Verdana"/>
              </a:rPr>
              <a:t>µ</a:t>
            </a:r>
            <a:r>
              <a:rPr sz="1200" i="1" spc="44" baseline="-13888" dirty="0">
                <a:latin typeface="Arial"/>
                <a:cs typeface="Arial"/>
              </a:rPr>
              <a:t>X</a:t>
            </a:r>
            <a:r>
              <a:rPr sz="1200" i="1" baseline="-13888" dirty="0">
                <a:latin typeface="Arial"/>
                <a:cs typeface="Arial"/>
              </a:rPr>
              <a:t> </a:t>
            </a:r>
            <a:r>
              <a:rPr sz="1200" i="1" spc="150" baseline="-13888" dirty="0">
                <a:latin typeface="Arial"/>
                <a:cs typeface="Arial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i="1" spc="-75" dirty="0">
                <a:latin typeface="Verdana"/>
                <a:cs typeface="Verdana"/>
              </a:rPr>
              <a:t>µ</a:t>
            </a:r>
            <a:r>
              <a:rPr sz="1200" i="1" spc="44" baseline="-13888" dirty="0">
                <a:latin typeface="Arial"/>
                <a:cs typeface="Arial"/>
              </a:rPr>
              <a:t>Y</a:t>
            </a:r>
            <a:endParaRPr sz="1200" baseline="-13888">
              <a:latin typeface="Arial"/>
              <a:cs typeface="Arial"/>
            </a:endParaRPr>
          </a:p>
          <a:p>
            <a:pPr marL="1059815">
              <a:lnSpc>
                <a:spcPct val="100000"/>
              </a:lnSpc>
              <a:spcBef>
                <a:spcPts val="1050"/>
              </a:spcBef>
            </a:pPr>
            <a:r>
              <a:rPr sz="1200" spc="-35" dirty="0">
                <a:latin typeface="Tahoma"/>
                <a:cs typeface="Tahoma"/>
              </a:rPr>
              <a:t>Cov(</a:t>
            </a:r>
            <a:r>
              <a:rPr sz="1200" i="1" spc="-30" dirty="0">
                <a:latin typeface="Arial"/>
                <a:cs typeface="Arial"/>
              </a:rPr>
              <a:t>X</a:t>
            </a:r>
            <a:r>
              <a:rPr sz="1200" i="1" spc="-170" dirty="0">
                <a:latin typeface="Arial"/>
                <a:cs typeface="Arial"/>
              </a:rPr>
              <a:t> 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30" dirty="0">
                <a:latin typeface="Arial"/>
                <a:cs typeface="Arial"/>
              </a:rPr>
              <a:t>Y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i="1" spc="-105" dirty="0">
                <a:latin typeface="Arial"/>
                <a:cs typeface="Arial"/>
              </a:rPr>
              <a:t>E</a:t>
            </a:r>
            <a:r>
              <a:rPr sz="1200" i="1" spc="-190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((</a:t>
            </a:r>
            <a:r>
              <a:rPr sz="1200" i="1" spc="-30" dirty="0">
                <a:latin typeface="Arial"/>
                <a:cs typeface="Arial"/>
              </a:rPr>
              <a:t>X</a:t>
            </a:r>
            <a:r>
              <a:rPr sz="1200" i="1" spc="90" dirty="0">
                <a:latin typeface="Arial"/>
                <a:cs typeface="Arial"/>
              </a:rPr>
              <a:t> </a:t>
            </a:r>
            <a:r>
              <a:rPr sz="1200" i="1" spc="225" dirty="0">
                <a:latin typeface="Arial"/>
                <a:cs typeface="Arial"/>
              </a:rPr>
              <a:t>−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i="1" spc="-75" dirty="0">
                <a:latin typeface="Verdana"/>
                <a:cs typeface="Verdana"/>
              </a:rPr>
              <a:t>µ</a:t>
            </a:r>
            <a:r>
              <a:rPr sz="1200" i="1" spc="44" baseline="-13888" dirty="0">
                <a:latin typeface="Arial"/>
                <a:cs typeface="Arial"/>
              </a:rPr>
              <a:t>X</a:t>
            </a:r>
            <a:r>
              <a:rPr sz="1200" i="1" spc="-104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)(</a:t>
            </a:r>
            <a:r>
              <a:rPr sz="1200" i="1" spc="-30" dirty="0">
                <a:latin typeface="Arial"/>
                <a:cs typeface="Arial"/>
              </a:rPr>
              <a:t>Y</a:t>
            </a:r>
            <a:r>
              <a:rPr sz="1200" i="1" spc="135" dirty="0">
                <a:latin typeface="Arial"/>
                <a:cs typeface="Arial"/>
              </a:rPr>
              <a:t> </a:t>
            </a:r>
            <a:r>
              <a:rPr sz="1200" i="1" spc="225" dirty="0">
                <a:latin typeface="Arial"/>
                <a:cs typeface="Arial"/>
              </a:rPr>
              <a:t>−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i="1" spc="-70" dirty="0">
                <a:latin typeface="Verdana"/>
                <a:cs typeface="Verdana"/>
              </a:rPr>
              <a:t>µ</a:t>
            </a:r>
            <a:r>
              <a:rPr sz="1200" i="1" spc="44" baseline="-13888" dirty="0">
                <a:latin typeface="Arial"/>
                <a:cs typeface="Arial"/>
              </a:rPr>
              <a:t>Y</a:t>
            </a:r>
            <a:r>
              <a:rPr sz="1200" i="1" spc="-52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))</a:t>
            </a:r>
            <a:r>
              <a:rPr sz="1200" i="1" spc="-114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5455"/>
            <a:ext cx="3047950" cy="3586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-30" dirty="0">
                <a:solidFill>
                  <a:srgbClr val="C00000"/>
                </a:solidFill>
              </a:rPr>
              <a:t>Properties</a:t>
            </a:r>
            <a:r>
              <a:rPr b="1" spc="10" dirty="0">
                <a:solidFill>
                  <a:srgbClr val="C00000"/>
                </a:solidFill>
              </a:rPr>
              <a:t> </a:t>
            </a:r>
            <a:r>
              <a:rPr b="1" spc="-40" dirty="0">
                <a:solidFill>
                  <a:srgbClr val="C00000"/>
                </a:solidFill>
              </a:rPr>
              <a:t>of</a:t>
            </a:r>
            <a:r>
              <a:rPr b="1" spc="10" dirty="0">
                <a:solidFill>
                  <a:srgbClr val="C00000"/>
                </a:solidFill>
              </a:rPr>
              <a:t> </a:t>
            </a:r>
            <a:r>
              <a:rPr b="1" spc="-55" dirty="0">
                <a:solidFill>
                  <a:srgbClr val="C00000"/>
                </a:solidFill>
              </a:rPr>
              <a:t>covariance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3255883" y="3254845"/>
            <a:ext cx="1037273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704" y="786673"/>
            <a:ext cx="4433570" cy="170878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55"/>
              </a:spcBef>
            </a:pPr>
            <a:r>
              <a:rPr sz="1200" spc="-40" dirty="0">
                <a:latin typeface="Tahoma"/>
                <a:cs typeface="Tahoma"/>
              </a:rPr>
              <a:t>Properties</a:t>
            </a:r>
            <a:endParaRPr sz="1200">
              <a:latin typeface="Tahoma"/>
              <a:cs typeface="Tahoma"/>
            </a:endParaRPr>
          </a:p>
          <a:p>
            <a:pPr marL="50800" marR="299085" indent="-635">
              <a:lnSpc>
                <a:spcPct val="117600"/>
              </a:lnSpc>
            </a:pPr>
            <a:r>
              <a:rPr sz="1200" spc="-55" dirty="0">
                <a:solidFill>
                  <a:srgbClr val="3333B2"/>
                </a:solidFill>
                <a:latin typeface="Tahoma"/>
                <a:cs typeface="Tahoma"/>
              </a:rPr>
              <a:t>1.</a:t>
            </a:r>
            <a:r>
              <a:rPr sz="1200" spc="17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Cov(</a:t>
            </a:r>
            <a:r>
              <a:rPr sz="1200" i="1" spc="-45" dirty="0">
                <a:latin typeface="Arial"/>
                <a:cs typeface="Arial"/>
              </a:rPr>
              <a:t>aX</a:t>
            </a:r>
            <a:r>
              <a:rPr sz="1200" i="1" spc="95" dirty="0">
                <a:latin typeface="Arial"/>
                <a:cs typeface="Arial"/>
              </a:rPr>
              <a:t> </a:t>
            </a:r>
            <a:r>
              <a:rPr sz="1200" spc="35" dirty="0">
                <a:latin typeface="Tahoma"/>
                <a:cs typeface="Tahoma"/>
              </a:rPr>
              <a:t>+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i="1" spc="-75" dirty="0">
                <a:latin typeface="Arial"/>
                <a:cs typeface="Arial"/>
              </a:rPr>
              <a:t>b</a:t>
            </a:r>
            <a:r>
              <a:rPr sz="1200" i="1" spc="-75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55" dirty="0">
                <a:latin typeface="Arial"/>
                <a:cs typeface="Arial"/>
              </a:rPr>
              <a:t>cY</a:t>
            </a:r>
            <a:r>
              <a:rPr sz="1200" i="1" spc="135" dirty="0">
                <a:latin typeface="Arial"/>
                <a:cs typeface="Arial"/>
              </a:rPr>
              <a:t> </a:t>
            </a:r>
            <a:r>
              <a:rPr sz="1200" spc="35" dirty="0">
                <a:latin typeface="Tahoma"/>
                <a:cs typeface="Tahoma"/>
              </a:rPr>
              <a:t>+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i="1" spc="-70" dirty="0">
                <a:latin typeface="Arial"/>
                <a:cs typeface="Arial"/>
              </a:rPr>
              <a:t>d</a:t>
            </a:r>
            <a:r>
              <a:rPr sz="1200" i="1" spc="-220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i="1" spc="-40" dirty="0">
                <a:latin typeface="Arial"/>
                <a:cs typeface="Arial"/>
              </a:rPr>
              <a:t>ac</a:t>
            </a:r>
            <a:r>
              <a:rPr sz="1200" spc="-40" dirty="0">
                <a:latin typeface="Tahoma"/>
                <a:cs typeface="Tahoma"/>
              </a:rPr>
              <a:t>Cov(</a:t>
            </a:r>
            <a:r>
              <a:rPr sz="1200" i="1" spc="-40" dirty="0">
                <a:latin typeface="Arial"/>
                <a:cs typeface="Arial"/>
              </a:rPr>
              <a:t>X</a:t>
            </a:r>
            <a:r>
              <a:rPr sz="1200" i="1" spc="-170" dirty="0">
                <a:latin typeface="Arial"/>
                <a:cs typeface="Arial"/>
              </a:rPr>
              <a:t> 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30" dirty="0">
                <a:latin typeface="Arial"/>
                <a:cs typeface="Arial"/>
              </a:rPr>
              <a:t>Y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24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for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constants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i="1" spc="-105" dirty="0">
                <a:latin typeface="Arial"/>
                <a:cs typeface="Arial"/>
              </a:rPr>
              <a:t>a</a:t>
            </a:r>
            <a:r>
              <a:rPr sz="1200" i="1" spc="-105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75" dirty="0">
                <a:latin typeface="Arial"/>
                <a:cs typeface="Arial"/>
              </a:rPr>
              <a:t>b</a:t>
            </a:r>
            <a:r>
              <a:rPr sz="1200" i="1" spc="-75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50" dirty="0">
                <a:latin typeface="Arial"/>
                <a:cs typeface="Arial"/>
              </a:rPr>
              <a:t>c</a:t>
            </a:r>
            <a:r>
              <a:rPr sz="1200" i="1" spc="-50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70" dirty="0">
                <a:latin typeface="Arial"/>
                <a:cs typeface="Arial"/>
              </a:rPr>
              <a:t>d</a:t>
            </a:r>
            <a:r>
              <a:rPr sz="1200" i="1" spc="-220" dirty="0">
                <a:latin typeface="Arial"/>
                <a:cs typeface="Arial"/>
              </a:rPr>
              <a:t> </a:t>
            </a:r>
            <a:r>
              <a:rPr sz="1200" spc="-40" dirty="0">
                <a:latin typeface="Tahoma"/>
                <a:cs typeface="Tahoma"/>
              </a:rPr>
              <a:t>.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3333B2"/>
                </a:solidFill>
                <a:latin typeface="Tahoma"/>
                <a:cs typeface="Tahoma"/>
              </a:rPr>
              <a:t>2.</a:t>
            </a:r>
            <a:r>
              <a:rPr sz="1200" spc="17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Cov(</a:t>
            </a:r>
            <a:r>
              <a:rPr sz="1200" i="1" spc="-30" dirty="0">
                <a:latin typeface="Arial"/>
                <a:cs typeface="Arial"/>
              </a:rPr>
              <a:t>X</a:t>
            </a:r>
            <a:r>
              <a:rPr sz="1200" spc="-22" baseline="-13888" dirty="0">
                <a:latin typeface="Tahoma"/>
                <a:cs typeface="Tahoma"/>
              </a:rPr>
              <a:t>1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+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i="1" spc="-35" dirty="0">
                <a:latin typeface="Arial"/>
                <a:cs typeface="Arial"/>
              </a:rPr>
              <a:t>X</a:t>
            </a:r>
            <a:r>
              <a:rPr sz="1200" spc="52" baseline="-13888" dirty="0">
                <a:latin typeface="Tahoma"/>
                <a:cs typeface="Tahoma"/>
              </a:rPr>
              <a:t>2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30" dirty="0">
                <a:latin typeface="Arial"/>
                <a:cs typeface="Arial"/>
              </a:rPr>
              <a:t>Y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Cov(</a:t>
            </a:r>
            <a:r>
              <a:rPr sz="1200" i="1" spc="-30" dirty="0">
                <a:latin typeface="Arial"/>
                <a:cs typeface="Arial"/>
              </a:rPr>
              <a:t>X</a:t>
            </a:r>
            <a:r>
              <a:rPr sz="1200" spc="52" baseline="-13888" dirty="0">
                <a:latin typeface="Tahoma"/>
                <a:cs typeface="Tahoma"/>
              </a:rPr>
              <a:t>1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30" dirty="0">
                <a:latin typeface="Arial"/>
                <a:cs typeface="Arial"/>
              </a:rPr>
              <a:t>Y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+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Cov(</a:t>
            </a:r>
            <a:r>
              <a:rPr sz="1200" i="1" spc="-30" dirty="0">
                <a:latin typeface="Arial"/>
                <a:cs typeface="Arial"/>
              </a:rPr>
              <a:t>X</a:t>
            </a:r>
            <a:r>
              <a:rPr sz="1200" spc="52" baseline="-13888" dirty="0">
                <a:latin typeface="Tahoma"/>
                <a:cs typeface="Tahoma"/>
              </a:rPr>
              <a:t>2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30" dirty="0">
                <a:latin typeface="Arial"/>
                <a:cs typeface="Arial"/>
              </a:rPr>
              <a:t>Y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Tahoma"/>
                <a:cs typeface="Tahoma"/>
              </a:rPr>
              <a:t>).</a:t>
            </a:r>
            <a:endParaRPr sz="1200">
              <a:latin typeface="Tahoma"/>
              <a:cs typeface="Tahoma"/>
            </a:endParaRPr>
          </a:p>
          <a:p>
            <a:pPr marL="235585" indent="-185420">
              <a:lnSpc>
                <a:spcPct val="100000"/>
              </a:lnSpc>
              <a:spcBef>
                <a:spcPts val="250"/>
              </a:spcBef>
              <a:buClr>
                <a:srgbClr val="3333B2"/>
              </a:buClr>
              <a:buAutoNum type="arabicPeriod" startAt="3"/>
              <a:tabLst>
                <a:tab pos="236220" algn="l"/>
              </a:tabLst>
            </a:pPr>
            <a:r>
              <a:rPr sz="1200" spc="-35" dirty="0">
                <a:latin typeface="Tahoma"/>
                <a:cs typeface="Tahoma"/>
              </a:rPr>
              <a:t>Cov(</a:t>
            </a:r>
            <a:r>
              <a:rPr sz="1200" i="1" spc="-30" dirty="0">
                <a:latin typeface="Arial"/>
                <a:cs typeface="Arial"/>
              </a:rPr>
              <a:t>X</a:t>
            </a:r>
            <a:r>
              <a:rPr sz="1200" i="1" spc="-170" dirty="0">
                <a:latin typeface="Arial"/>
                <a:cs typeface="Arial"/>
              </a:rPr>
              <a:t> 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30" dirty="0">
                <a:latin typeface="Arial"/>
                <a:cs typeface="Arial"/>
              </a:rPr>
              <a:t>X</a:t>
            </a:r>
            <a:r>
              <a:rPr sz="1200" i="1" spc="-175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V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25" dirty="0">
                <a:latin typeface="Tahoma"/>
                <a:cs typeface="Tahoma"/>
              </a:rPr>
              <a:t>r(</a:t>
            </a:r>
            <a:r>
              <a:rPr sz="1200" i="1" spc="-30" dirty="0">
                <a:latin typeface="Arial"/>
                <a:cs typeface="Arial"/>
              </a:rPr>
              <a:t>X</a:t>
            </a:r>
            <a:r>
              <a:rPr sz="1200" i="1" spc="-175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235585" indent="-185420">
              <a:lnSpc>
                <a:spcPct val="100000"/>
              </a:lnSpc>
              <a:spcBef>
                <a:spcPts val="254"/>
              </a:spcBef>
              <a:buClr>
                <a:srgbClr val="3333B2"/>
              </a:buClr>
              <a:buAutoNum type="arabicPeriod" startAt="3"/>
              <a:tabLst>
                <a:tab pos="236220" algn="l"/>
              </a:tabLst>
            </a:pPr>
            <a:r>
              <a:rPr sz="1200" spc="-35" dirty="0">
                <a:latin typeface="Tahoma"/>
                <a:cs typeface="Tahoma"/>
              </a:rPr>
              <a:t>Cov(</a:t>
            </a:r>
            <a:r>
              <a:rPr sz="1200" i="1" spc="-30" dirty="0">
                <a:latin typeface="Arial"/>
                <a:cs typeface="Arial"/>
              </a:rPr>
              <a:t>X</a:t>
            </a:r>
            <a:r>
              <a:rPr sz="1200" i="1" spc="-170" dirty="0">
                <a:latin typeface="Arial"/>
                <a:cs typeface="Arial"/>
              </a:rPr>
              <a:t> 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30" dirty="0">
                <a:latin typeface="Arial"/>
                <a:cs typeface="Arial"/>
              </a:rPr>
              <a:t>Y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i="1" spc="-105" dirty="0">
                <a:latin typeface="Arial"/>
                <a:cs typeface="Arial"/>
              </a:rPr>
              <a:t>E</a:t>
            </a:r>
            <a:r>
              <a:rPr sz="1200" i="1" spc="-190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i="1" spc="-30" dirty="0">
                <a:latin typeface="Arial"/>
                <a:cs typeface="Arial"/>
              </a:rPr>
              <a:t>XY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i="1" spc="225" dirty="0">
                <a:latin typeface="Arial"/>
                <a:cs typeface="Arial"/>
              </a:rPr>
              <a:t>−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i="1" spc="-75" dirty="0">
                <a:latin typeface="Verdana"/>
                <a:cs typeface="Verdana"/>
              </a:rPr>
              <a:t>µ</a:t>
            </a:r>
            <a:r>
              <a:rPr sz="1200" i="1" spc="44" baseline="-13888" dirty="0">
                <a:latin typeface="Arial"/>
                <a:cs typeface="Arial"/>
              </a:rPr>
              <a:t>X</a:t>
            </a:r>
            <a:r>
              <a:rPr sz="1200" i="1" spc="-104" baseline="-13888" dirty="0">
                <a:latin typeface="Arial"/>
                <a:cs typeface="Arial"/>
              </a:rPr>
              <a:t> </a:t>
            </a:r>
            <a:r>
              <a:rPr sz="1200" i="1" spc="-70" dirty="0">
                <a:latin typeface="Verdana"/>
                <a:cs typeface="Verdana"/>
              </a:rPr>
              <a:t>µ</a:t>
            </a:r>
            <a:r>
              <a:rPr sz="1200" i="1" spc="44" baseline="-13888" dirty="0">
                <a:latin typeface="Arial"/>
                <a:cs typeface="Arial"/>
              </a:rPr>
              <a:t>Y</a:t>
            </a:r>
            <a:r>
              <a:rPr sz="1200" i="1" spc="-52" baseline="-13888" dirty="0">
                <a:latin typeface="Arial"/>
                <a:cs typeface="Arial"/>
              </a:rPr>
              <a:t> </a:t>
            </a:r>
            <a:r>
              <a:rPr sz="1200" i="1" spc="-114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  <a:p>
            <a:pPr marL="235585" indent="-185420">
              <a:lnSpc>
                <a:spcPct val="100000"/>
              </a:lnSpc>
              <a:spcBef>
                <a:spcPts val="254"/>
              </a:spcBef>
              <a:buClr>
                <a:srgbClr val="3333B2"/>
              </a:buClr>
              <a:buAutoNum type="arabicPeriod" startAt="3"/>
              <a:tabLst>
                <a:tab pos="236220" algn="l"/>
              </a:tabLst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i="1" spc="-30" dirty="0">
                <a:latin typeface="Arial"/>
                <a:cs typeface="Arial"/>
              </a:rPr>
              <a:t>X</a:t>
            </a:r>
            <a:r>
              <a:rPr sz="1200" i="1" spc="210" dirty="0">
                <a:latin typeface="Arial"/>
                <a:cs typeface="Arial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i="1" spc="-30" dirty="0">
                <a:latin typeface="Arial"/>
                <a:cs typeface="Arial"/>
              </a:rPr>
              <a:t>Y</a:t>
            </a:r>
            <a:r>
              <a:rPr sz="1200" i="1" spc="254" dirty="0">
                <a:latin typeface="Arial"/>
                <a:cs typeface="Arial"/>
              </a:rPr>
              <a:t> </a:t>
            </a:r>
            <a:r>
              <a:rPr sz="1200" spc="-85" dirty="0">
                <a:latin typeface="Tahoma"/>
                <a:cs typeface="Tahoma"/>
              </a:rPr>
              <a:t>are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independent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Cov(</a:t>
            </a:r>
            <a:r>
              <a:rPr sz="1200" i="1" spc="-35" dirty="0">
                <a:latin typeface="Arial"/>
                <a:cs typeface="Arial"/>
              </a:rPr>
              <a:t>X</a:t>
            </a:r>
            <a:r>
              <a:rPr sz="1200" i="1" spc="-170" dirty="0">
                <a:latin typeface="Arial"/>
                <a:cs typeface="Arial"/>
              </a:rPr>
              <a:t> 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30" dirty="0">
                <a:latin typeface="Arial"/>
                <a:cs typeface="Arial"/>
              </a:rPr>
              <a:t>Y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0.</a:t>
            </a:r>
            <a:endParaRPr sz="1200">
              <a:latin typeface="Tahoma"/>
              <a:cs typeface="Tahoma"/>
            </a:endParaRPr>
          </a:p>
          <a:p>
            <a:pPr marL="235585" marR="43180" indent="-185420">
              <a:lnSpc>
                <a:spcPts val="1400"/>
              </a:lnSpc>
              <a:spcBef>
                <a:spcPts val="335"/>
              </a:spcBef>
              <a:buClr>
                <a:srgbClr val="3333B2"/>
              </a:buClr>
              <a:buFont typeface="Tahoma"/>
              <a:buAutoNum type="arabicPeriod" startAt="3"/>
              <a:tabLst>
                <a:tab pos="236220" algn="l"/>
              </a:tabLst>
            </a:pPr>
            <a:r>
              <a:rPr sz="1200" b="1" spc="-40" dirty="0">
                <a:solidFill>
                  <a:srgbClr val="0000FF"/>
                </a:solidFill>
                <a:latin typeface="Arial"/>
                <a:cs typeface="Arial"/>
              </a:rPr>
              <a:t>Warning:</a:t>
            </a:r>
            <a:r>
              <a:rPr sz="1200" b="1" spc="2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converse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not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true,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covariance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0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variables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might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not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be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independent.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5455"/>
            <a:ext cx="2590750" cy="3586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-35" dirty="0">
                <a:solidFill>
                  <a:srgbClr val="C00000"/>
                </a:solidFill>
              </a:rPr>
              <a:t>Concept</a:t>
            </a:r>
            <a:r>
              <a:rPr b="1" spc="-30" dirty="0">
                <a:solidFill>
                  <a:srgbClr val="C00000"/>
                </a:solidFill>
              </a:rPr>
              <a:t> </a:t>
            </a:r>
            <a:r>
              <a:rPr b="1" spc="-50" dirty="0">
                <a:solidFill>
                  <a:srgbClr val="C00000"/>
                </a:solidFill>
              </a:rPr>
              <a:t>question</a:t>
            </a:r>
            <a:r>
              <a:rPr lang="en-IN" b="1" spc="-50" dirty="0">
                <a:solidFill>
                  <a:srgbClr val="C00000"/>
                </a:solidFill>
              </a:rPr>
              <a:t> 10</a:t>
            </a:r>
            <a:endParaRPr b="1" spc="-50" dirty="0">
              <a:solidFill>
                <a:srgbClr val="C00000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3255883" y="3254845"/>
            <a:ext cx="1037273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97603" y="782772"/>
          <a:ext cx="1364615" cy="6288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2721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i="1" spc="9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000" i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i="1" spc="260" dirty="0">
                          <a:latin typeface="Arial"/>
                          <a:cs typeface="Arial"/>
                        </a:rPr>
                        <a:t>\</a:t>
                      </a:r>
                      <a:r>
                        <a:rPr sz="1000" i="1" spc="260" dirty="0">
                          <a:latin typeface="Calibri"/>
                          <a:cs typeface="Calibri"/>
                        </a:rPr>
                        <a:t>X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spc="-40" dirty="0">
                          <a:latin typeface="Tahoma"/>
                          <a:cs typeface="Tahoma"/>
                        </a:rPr>
                        <a:t>-1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5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5" dirty="0">
                          <a:latin typeface="Tahoma"/>
                          <a:cs typeface="Tahoma"/>
                        </a:rPr>
                        <a:t>1/2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28575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56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5" dirty="0">
                          <a:latin typeface="Tahoma"/>
                          <a:cs typeface="Tahoma"/>
                        </a:rPr>
                        <a:t>1/4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5" dirty="0">
                          <a:latin typeface="Tahoma"/>
                          <a:cs typeface="Tahoma"/>
                        </a:rPr>
                        <a:t>1/4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FF7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7744" y="464159"/>
            <a:ext cx="4407535" cy="2602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55" dirty="0">
                <a:latin typeface="Tahoma"/>
                <a:cs typeface="Tahoma"/>
              </a:rPr>
              <a:t>Sup</a:t>
            </a:r>
            <a:r>
              <a:rPr sz="1200" spc="-25" dirty="0">
                <a:latin typeface="Tahoma"/>
                <a:cs typeface="Tahoma"/>
              </a:rPr>
              <a:t>p</a:t>
            </a:r>
            <a:r>
              <a:rPr sz="1200" spc="-90" dirty="0">
                <a:latin typeface="Tahoma"/>
                <a:cs typeface="Tahoma"/>
              </a:rPr>
              <a:t>ose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35" dirty="0">
                <a:latin typeface="Tahoma"/>
                <a:cs typeface="Tahoma"/>
              </a:rPr>
              <a:t>w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have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f</a:t>
            </a:r>
            <a:r>
              <a:rPr sz="1200" spc="-65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l</a:t>
            </a:r>
            <a:r>
              <a:rPr sz="1200" spc="-20" dirty="0">
                <a:latin typeface="Tahoma"/>
                <a:cs typeface="Tahoma"/>
              </a:rPr>
              <a:t>l</a:t>
            </a:r>
            <a:r>
              <a:rPr sz="1200" spc="-85" dirty="0">
                <a:latin typeface="Tahoma"/>
                <a:cs typeface="Tahoma"/>
              </a:rPr>
              <a:t>o</a:t>
            </a:r>
            <a:r>
              <a:rPr sz="1200" spc="-65" dirty="0">
                <a:latin typeface="Tahoma"/>
                <a:cs typeface="Tahoma"/>
              </a:rPr>
              <a:t>wing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joint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p</a:t>
            </a:r>
            <a:r>
              <a:rPr sz="1200" spc="-35" dirty="0">
                <a:latin typeface="Tahoma"/>
                <a:cs typeface="Tahoma"/>
              </a:rPr>
              <a:t>robabili</a:t>
            </a:r>
            <a:r>
              <a:rPr sz="1200" spc="-65" dirty="0">
                <a:latin typeface="Tahoma"/>
                <a:cs typeface="Tahoma"/>
              </a:rPr>
              <a:t>ty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table.</a:t>
            </a:r>
            <a:endParaRPr sz="1200">
              <a:latin typeface="Tahoma"/>
              <a:cs typeface="Tahoma"/>
            </a:endParaRPr>
          </a:p>
          <a:p>
            <a:pPr marL="2760980" marR="1404620" indent="-43815">
              <a:lnSpc>
                <a:spcPct val="130000"/>
              </a:lnSpc>
              <a:spcBef>
                <a:spcPts val="1035"/>
              </a:spcBef>
            </a:pPr>
            <a:r>
              <a:rPr sz="1000" i="1" spc="-15" dirty="0">
                <a:latin typeface="Calibri"/>
                <a:cs typeface="Calibri"/>
              </a:rPr>
              <a:t>p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spc="40" dirty="0">
                <a:latin typeface="Calibri"/>
                <a:cs typeface="Calibri"/>
              </a:rPr>
              <a:t>y</a:t>
            </a:r>
            <a:r>
              <a:rPr sz="1050" i="1" spc="240" baseline="-11904" dirty="0">
                <a:latin typeface="Calibri"/>
                <a:cs typeface="Calibri"/>
              </a:rPr>
              <a:t>j</a:t>
            </a:r>
            <a:r>
              <a:rPr sz="1050" i="1" spc="-104" baseline="-11904" dirty="0">
                <a:latin typeface="Calibri"/>
                <a:cs typeface="Calibri"/>
              </a:rPr>
              <a:t> </a:t>
            </a:r>
            <a:r>
              <a:rPr sz="1000" dirty="0">
                <a:latin typeface="Tahoma"/>
                <a:cs typeface="Tahoma"/>
              </a:rPr>
              <a:t>)  </a:t>
            </a:r>
            <a:r>
              <a:rPr sz="1000" spc="5" dirty="0">
                <a:latin typeface="Tahoma"/>
                <a:cs typeface="Tahoma"/>
              </a:rPr>
              <a:t>1/2</a:t>
            </a:r>
            <a:endParaRPr sz="1000">
              <a:latin typeface="Tahoma"/>
              <a:cs typeface="Tahoma"/>
            </a:endParaRPr>
          </a:p>
          <a:p>
            <a:pPr marR="1448435" algn="r">
              <a:lnSpc>
                <a:spcPct val="100000"/>
              </a:lnSpc>
              <a:spcBef>
                <a:spcPts val="360"/>
              </a:spcBef>
            </a:pPr>
            <a:r>
              <a:rPr sz="1000" spc="5" dirty="0">
                <a:latin typeface="Tahoma"/>
                <a:cs typeface="Tahoma"/>
              </a:rPr>
              <a:t>1/2</a:t>
            </a:r>
            <a:endParaRPr sz="1000">
              <a:latin typeface="Tahoma"/>
              <a:cs typeface="Tahoma"/>
            </a:endParaRPr>
          </a:p>
          <a:p>
            <a:pPr marR="1511935" algn="r">
              <a:lnSpc>
                <a:spcPct val="100000"/>
              </a:lnSpc>
              <a:spcBef>
                <a:spcPts val="360"/>
              </a:spcBef>
              <a:tabLst>
                <a:tab pos="1426210" algn="l"/>
              </a:tabLst>
            </a:pPr>
            <a:r>
              <a:rPr sz="1000" i="1" spc="60" dirty="0">
                <a:latin typeface="Calibri"/>
                <a:cs typeface="Calibri"/>
              </a:rPr>
              <a:t>p</a:t>
            </a:r>
            <a:r>
              <a:rPr sz="1000" spc="60" dirty="0">
                <a:latin typeface="Tahoma"/>
                <a:cs typeface="Tahoma"/>
              </a:rPr>
              <a:t>(</a:t>
            </a:r>
            <a:r>
              <a:rPr sz="1000" i="1" spc="60" dirty="0">
                <a:latin typeface="Calibri"/>
                <a:cs typeface="Calibri"/>
              </a:rPr>
              <a:t>x</a:t>
            </a:r>
            <a:r>
              <a:rPr sz="1050" i="1" spc="89" baseline="-11904" dirty="0">
                <a:latin typeface="Calibri"/>
                <a:cs typeface="Calibri"/>
              </a:rPr>
              <a:t>i</a:t>
            </a:r>
            <a:r>
              <a:rPr sz="1000" spc="60" dirty="0">
                <a:latin typeface="Tahoma"/>
                <a:cs typeface="Tahoma"/>
              </a:rPr>
              <a:t>) </a:t>
            </a:r>
            <a:r>
              <a:rPr sz="1000" spc="26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1/4 </a:t>
            </a:r>
            <a:r>
              <a:rPr sz="1000" spc="30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1/2 </a:t>
            </a:r>
            <a:r>
              <a:rPr sz="1000" spc="30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1/4	</a:t>
            </a:r>
            <a:r>
              <a:rPr sz="1000" spc="-50" dirty="0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1200" spc="15" dirty="0">
                <a:latin typeface="Tahoma"/>
                <a:cs typeface="Tahoma"/>
              </a:rPr>
              <a:t>A</a:t>
            </a:r>
            <a:r>
              <a:rPr sz="1200" spc="20" dirty="0">
                <a:latin typeface="Tahoma"/>
                <a:cs typeface="Tahoma"/>
              </a:rPr>
              <a:t>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y</a:t>
            </a:r>
            <a:r>
              <a:rPr sz="1200" spc="-60" dirty="0">
                <a:latin typeface="Tahoma"/>
                <a:cs typeface="Tahoma"/>
              </a:rPr>
              <a:t>our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table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35" dirty="0">
                <a:latin typeface="Tahoma"/>
                <a:cs typeface="Tahoma"/>
              </a:rPr>
              <a:t>w</a:t>
            </a:r>
            <a:r>
              <a:rPr sz="1200" spc="-105" dirty="0">
                <a:latin typeface="Tahoma"/>
                <a:cs typeface="Tahoma"/>
              </a:rPr>
              <a:t>o</a:t>
            </a:r>
            <a:r>
              <a:rPr sz="1200" spc="-35" dirty="0">
                <a:latin typeface="Tahoma"/>
                <a:cs typeface="Tahoma"/>
              </a:rPr>
              <a:t>rk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out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cov</a:t>
            </a:r>
            <a:r>
              <a:rPr sz="1200" spc="-100" dirty="0">
                <a:latin typeface="Tahoma"/>
                <a:cs typeface="Tahoma"/>
              </a:rPr>
              <a:t>a</a:t>
            </a:r>
            <a:r>
              <a:rPr sz="1200" spc="-55" dirty="0">
                <a:latin typeface="Tahoma"/>
                <a:cs typeface="Tahoma"/>
              </a:rPr>
              <a:t>riance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C</a:t>
            </a:r>
            <a:r>
              <a:rPr sz="1200" spc="-50" dirty="0">
                <a:latin typeface="Tahoma"/>
                <a:cs typeface="Tahoma"/>
              </a:rPr>
              <a:t>ov</a:t>
            </a:r>
            <a:r>
              <a:rPr sz="1200" spc="-45" dirty="0">
                <a:latin typeface="Tahoma"/>
                <a:cs typeface="Tahoma"/>
              </a:rPr>
              <a:t>(</a:t>
            </a:r>
            <a:r>
              <a:rPr sz="1200" i="1" spc="-30" dirty="0">
                <a:latin typeface="Arial"/>
                <a:cs typeface="Arial"/>
              </a:rPr>
              <a:t>X</a:t>
            </a:r>
            <a:r>
              <a:rPr sz="1200" i="1" spc="-175" dirty="0">
                <a:latin typeface="Arial"/>
                <a:cs typeface="Arial"/>
              </a:rPr>
              <a:t> </a:t>
            </a:r>
            <a:r>
              <a:rPr sz="1200" i="1" spc="-114" dirty="0">
                <a:latin typeface="Verdana"/>
                <a:cs typeface="Verdana"/>
              </a:rPr>
              <a:t>,</a:t>
            </a:r>
            <a:r>
              <a:rPr sz="1200" i="1" spc="-225" dirty="0">
                <a:latin typeface="Verdana"/>
                <a:cs typeface="Verdana"/>
              </a:rPr>
              <a:t> </a:t>
            </a:r>
            <a:r>
              <a:rPr sz="1200" i="1" spc="-30" dirty="0">
                <a:latin typeface="Arial"/>
                <a:cs typeface="Arial"/>
              </a:rPr>
              <a:t>Y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spc="-25" dirty="0">
                <a:latin typeface="Tahoma"/>
                <a:cs typeface="Tahoma"/>
              </a:rPr>
              <a:t>).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1200" spc="-60" dirty="0">
                <a:latin typeface="Tahoma"/>
                <a:cs typeface="Tahoma"/>
              </a:rPr>
              <a:t>Because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cov</a:t>
            </a:r>
            <a:r>
              <a:rPr sz="1200" spc="-100" dirty="0">
                <a:latin typeface="Tahoma"/>
                <a:cs typeface="Tahoma"/>
              </a:rPr>
              <a:t>a</a:t>
            </a:r>
            <a:r>
              <a:rPr sz="1200" spc="-55" dirty="0">
                <a:latin typeface="Tahoma"/>
                <a:cs typeface="Tahoma"/>
              </a:rPr>
              <a:t>riance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0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35" dirty="0">
                <a:latin typeface="Tahoma"/>
                <a:cs typeface="Tahoma"/>
              </a:rPr>
              <a:t>w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kn</a:t>
            </a:r>
            <a:r>
              <a:rPr sz="1200" spc="-95" dirty="0">
                <a:latin typeface="Tahoma"/>
                <a:cs typeface="Tahoma"/>
              </a:rPr>
              <a:t>o</a:t>
            </a:r>
            <a:r>
              <a:rPr sz="1200" spc="-100" dirty="0">
                <a:latin typeface="Tahoma"/>
                <a:cs typeface="Tahoma"/>
              </a:rPr>
              <a:t>w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i="1" spc="-30" dirty="0">
                <a:latin typeface="Arial"/>
                <a:cs typeface="Arial"/>
              </a:rPr>
              <a:t>X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120" dirty="0">
                <a:latin typeface="Arial"/>
                <a:cs typeface="Arial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i="1" spc="-30" dirty="0">
                <a:latin typeface="Arial"/>
                <a:cs typeface="Arial"/>
              </a:rPr>
              <a:t>Y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75" dirty="0">
                <a:latin typeface="Tahoma"/>
                <a:cs typeface="Tahoma"/>
              </a:rPr>
              <a:t>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inde</a:t>
            </a:r>
            <a:r>
              <a:rPr sz="1200" spc="-40" dirty="0">
                <a:latin typeface="Tahoma"/>
                <a:cs typeface="Tahoma"/>
              </a:rPr>
              <a:t>p</a:t>
            </a:r>
            <a:r>
              <a:rPr sz="1200" spc="-70" dirty="0">
                <a:latin typeface="Tahoma"/>
                <a:cs typeface="Tahoma"/>
              </a:rPr>
              <a:t>endent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Tahoma"/>
              <a:cs typeface="Tahoma"/>
            </a:endParaRPr>
          </a:p>
          <a:p>
            <a:pPr marL="1515745">
              <a:lnSpc>
                <a:spcPct val="100000"/>
              </a:lnSpc>
              <a:spcBef>
                <a:spcPts val="5"/>
              </a:spcBef>
              <a:tabLst>
                <a:tab pos="2326005" algn="l"/>
              </a:tabLst>
            </a:pPr>
            <a:r>
              <a:rPr sz="1200" spc="-55" dirty="0">
                <a:latin typeface="Tahoma"/>
                <a:cs typeface="Tahoma"/>
              </a:rPr>
              <a:t>1.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True	</a:t>
            </a:r>
            <a:r>
              <a:rPr sz="1200" spc="-55" dirty="0">
                <a:latin typeface="Tahoma"/>
                <a:cs typeface="Tahoma"/>
              </a:rPr>
              <a:t>2.</a:t>
            </a:r>
            <a:r>
              <a:rPr sz="1200" spc="9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False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Tahoma"/>
              <a:cs typeface="Tahoma"/>
            </a:endParaRPr>
          </a:p>
          <a:p>
            <a:pPr marL="50165">
              <a:lnSpc>
                <a:spcPts val="1395"/>
              </a:lnSpc>
            </a:pPr>
            <a:r>
              <a:rPr sz="1200" spc="-25" dirty="0">
                <a:latin typeface="Tahoma"/>
                <a:cs typeface="Tahoma"/>
              </a:rPr>
              <a:t>Key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point: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covariance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measures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linear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relationship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between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i="1" spc="-30" dirty="0">
                <a:latin typeface="Arial"/>
                <a:cs typeface="Arial"/>
              </a:rPr>
              <a:t>X</a:t>
            </a:r>
            <a:r>
              <a:rPr sz="1200" i="1" spc="215" dirty="0">
                <a:latin typeface="Arial"/>
                <a:cs typeface="Arial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endParaRPr sz="1200">
              <a:latin typeface="Tahoma"/>
              <a:cs typeface="Tahoma"/>
            </a:endParaRPr>
          </a:p>
          <a:p>
            <a:pPr marL="50165">
              <a:lnSpc>
                <a:spcPts val="1395"/>
              </a:lnSpc>
            </a:pPr>
            <a:r>
              <a:rPr sz="1200" i="1" spc="-30" dirty="0">
                <a:latin typeface="Arial"/>
                <a:cs typeface="Arial"/>
              </a:rPr>
              <a:t>Y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spc="-40" dirty="0">
                <a:latin typeface="Tahoma"/>
                <a:cs typeface="Tahoma"/>
              </a:rPr>
              <a:t>.</a:t>
            </a:r>
            <a:r>
              <a:rPr sz="1200" spc="15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It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can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completely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miss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quadratic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or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higher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order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relationship.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5455"/>
            <a:ext cx="4495750" cy="3586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b="1" spc="-30" dirty="0">
                <a:solidFill>
                  <a:srgbClr val="C00000"/>
                </a:solidFill>
              </a:rPr>
              <a:t>Concept</a:t>
            </a:r>
            <a:r>
              <a:rPr b="1" spc="10" dirty="0">
                <a:solidFill>
                  <a:srgbClr val="C00000"/>
                </a:solidFill>
              </a:rPr>
              <a:t> </a:t>
            </a:r>
            <a:r>
              <a:rPr b="1" spc="-55" dirty="0">
                <a:solidFill>
                  <a:srgbClr val="C00000"/>
                </a:solidFill>
              </a:rPr>
              <a:t>question</a:t>
            </a:r>
            <a:r>
              <a:rPr lang="en-IN" b="1" spc="-55" dirty="0">
                <a:solidFill>
                  <a:srgbClr val="C00000"/>
                </a:solidFill>
              </a:rPr>
              <a:t> 11</a:t>
            </a:r>
            <a:endParaRPr b="1" spc="-55" dirty="0">
              <a:solidFill>
                <a:srgbClr val="C0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3255883" y="3254845"/>
            <a:ext cx="1037273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5909" y="982225"/>
            <a:ext cx="3371850" cy="1327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Tahoma"/>
                <a:cs typeface="Tahoma"/>
              </a:rPr>
              <a:t>Flip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a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fair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coin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12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times.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ahoma"/>
                <a:cs typeface="Tahoma"/>
              </a:rPr>
              <a:t>Let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i="1" spc="-10" dirty="0">
                <a:latin typeface="Arial"/>
                <a:cs typeface="Arial"/>
              </a:rPr>
              <a:t>X</a:t>
            </a:r>
            <a:r>
              <a:rPr sz="1400" i="1" spc="200" dirty="0">
                <a:latin typeface="Arial"/>
                <a:cs typeface="Arial"/>
              </a:rPr>
              <a:t> </a:t>
            </a:r>
            <a:r>
              <a:rPr sz="1400" spc="70" dirty="0">
                <a:latin typeface="Tahoma"/>
                <a:cs typeface="Tahoma"/>
              </a:rPr>
              <a:t>=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number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of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80" dirty="0">
                <a:latin typeface="Tahoma"/>
                <a:cs typeface="Tahoma"/>
              </a:rPr>
              <a:t>heads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in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the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ﬁrst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7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ﬂips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51800"/>
              </a:lnSpc>
              <a:spcBef>
                <a:spcPts val="434"/>
              </a:spcBef>
            </a:pPr>
            <a:r>
              <a:rPr sz="1400" spc="-5" dirty="0">
                <a:latin typeface="Tahoma"/>
                <a:cs typeface="Tahoma"/>
              </a:rPr>
              <a:t>Let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i="1" spc="-10" dirty="0">
                <a:latin typeface="Arial"/>
                <a:cs typeface="Arial"/>
              </a:rPr>
              <a:t>Y</a:t>
            </a:r>
            <a:r>
              <a:rPr sz="1400" i="1" spc="254" dirty="0">
                <a:latin typeface="Arial"/>
                <a:cs typeface="Arial"/>
              </a:rPr>
              <a:t> </a:t>
            </a:r>
            <a:r>
              <a:rPr sz="1400" spc="70" dirty="0">
                <a:latin typeface="Tahoma"/>
                <a:cs typeface="Tahoma"/>
              </a:rPr>
              <a:t>=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number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of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80" dirty="0">
                <a:latin typeface="Tahoma"/>
                <a:cs typeface="Tahoma"/>
              </a:rPr>
              <a:t>heads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on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the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last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7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ﬂips.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Comput</a:t>
            </a:r>
            <a:r>
              <a:rPr sz="1400" spc="-35" dirty="0">
                <a:latin typeface="Tahoma"/>
                <a:cs typeface="Tahoma"/>
              </a:rPr>
              <a:t>e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Cov(</a:t>
            </a:r>
            <a:r>
              <a:rPr sz="1400" i="1" spc="-10" dirty="0">
                <a:latin typeface="Arial"/>
                <a:cs typeface="Arial"/>
              </a:rPr>
              <a:t>X</a:t>
            </a:r>
            <a:r>
              <a:rPr sz="1400" i="1" spc="-195" dirty="0">
                <a:latin typeface="Arial"/>
                <a:cs typeface="Arial"/>
              </a:rPr>
              <a:t> </a:t>
            </a:r>
            <a:r>
              <a:rPr sz="1400" i="1" spc="-125" dirty="0">
                <a:latin typeface="Verdana"/>
                <a:cs typeface="Verdana"/>
              </a:rPr>
              <a:t>,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spc="-10" dirty="0">
                <a:latin typeface="Arial"/>
                <a:cs typeface="Arial"/>
              </a:rPr>
              <a:t>Y</a:t>
            </a:r>
            <a:r>
              <a:rPr sz="1400" i="1" spc="-145" dirty="0">
                <a:latin typeface="Arial"/>
                <a:cs typeface="Arial"/>
              </a:rPr>
              <a:t> </a:t>
            </a:r>
            <a:r>
              <a:rPr sz="1400" spc="-15" dirty="0">
                <a:latin typeface="Tahoma"/>
                <a:cs typeface="Tahoma"/>
              </a:rPr>
              <a:t>),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6"/>
            <a:ext cx="25501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C00000"/>
                </a:solidFill>
                <a:latin typeface="Tahoma"/>
                <a:cs typeface="Tahoma"/>
              </a:rPr>
              <a:t>Visualization</a:t>
            </a:r>
            <a:endParaRPr sz="1400" dirty="0">
              <a:solidFill>
                <a:srgbClr val="C00000"/>
              </a:solidFill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18790" y="571374"/>
            <a:ext cx="2899410" cy="742950"/>
            <a:chOff x="718790" y="571374"/>
            <a:chExt cx="2899410" cy="742950"/>
          </a:xfrm>
        </p:grpSpPr>
        <p:sp>
          <p:nvSpPr>
            <p:cNvPr id="4" name="object 4"/>
            <p:cNvSpPr/>
            <p:nvPr/>
          </p:nvSpPr>
          <p:spPr>
            <a:xfrm>
              <a:off x="728315" y="1291577"/>
              <a:ext cx="2874645" cy="0"/>
            </a:xfrm>
            <a:custGeom>
              <a:avLst/>
              <a:gdLst/>
              <a:ahLst/>
              <a:cxnLst/>
              <a:rect l="l" t="t" r="r" b="b"/>
              <a:pathLst>
                <a:path w="2874645">
                  <a:moveTo>
                    <a:pt x="0" y="0"/>
                  </a:moveTo>
                  <a:lnTo>
                    <a:pt x="287421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7349" y="1271333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0" y="0"/>
                  </a:moveTo>
                  <a:lnTo>
                    <a:pt x="2968" y="6188"/>
                  </a:lnTo>
                  <a:lnTo>
                    <a:pt x="8543" y="12493"/>
                  </a:lnTo>
                  <a:lnTo>
                    <a:pt x="14591" y="17612"/>
                  </a:lnTo>
                  <a:lnTo>
                    <a:pt x="18973" y="20243"/>
                  </a:lnTo>
                  <a:lnTo>
                    <a:pt x="14591" y="22874"/>
                  </a:lnTo>
                  <a:lnTo>
                    <a:pt x="8543" y="27993"/>
                  </a:lnTo>
                  <a:lnTo>
                    <a:pt x="2968" y="34299"/>
                  </a:lnTo>
                  <a:lnTo>
                    <a:pt x="0" y="40487"/>
                  </a:lnTo>
                </a:path>
              </a:pathLst>
            </a:custGeom>
            <a:ln w="4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8334" y="577392"/>
              <a:ext cx="0" cy="714375"/>
            </a:xfrm>
            <a:custGeom>
              <a:avLst/>
              <a:gdLst/>
              <a:ahLst/>
              <a:cxnLst/>
              <a:rect l="l" t="t" r="r" b="b"/>
              <a:pathLst>
                <a:path h="714375">
                  <a:moveTo>
                    <a:pt x="0" y="71418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48090" y="573597"/>
              <a:ext cx="40640" cy="19050"/>
            </a:xfrm>
            <a:custGeom>
              <a:avLst/>
              <a:gdLst/>
              <a:ahLst/>
              <a:cxnLst/>
              <a:rect l="l" t="t" r="r" b="b"/>
              <a:pathLst>
                <a:path w="40639" h="19050">
                  <a:moveTo>
                    <a:pt x="0" y="18973"/>
                  </a:moveTo>
                  <a:lnTo>
                    <a:pt x="6188" y="16005"/>
                  </a:lnTo>
                  <a:lnTo>
                    <a:pt x="12493" y="10429"/>
                  </a:lnTo>
                  <a:lnTo>
                    <a:pt x="17612" y="4382"/>
                  </a:lnTo>
                  <a:lnTo>
                    <a:pt x="20243" y="0"/>
                  </a:lnTo>
                  <a:lnTo>
                    <a:pt x="22874" y="4382"/>
                  </a:lnTo>
                  <a:lnTo>
                    <a:pt x="27993" y="10429"/>
                  </a:lnTo>
                  <a:lnTo>
                    <a:pt x="34299" y="16005"/>
                  </a:lnTo>
                  <a:lnTo>
                    <a:pt x="40487" y="18973"/>
                  </a:lnTo>
                </a:path>
              </a:pathLst>
            </a:custGeom>
            <a:ln w="4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28338" y="971543"/>
              <a:ext cx="576580" cy="320040"/>
            </a:xfrm>
            <a:custGeom>
              <a:avLst/>
              <a:gdLst/>
              <a:ahLst/>
              <a:cxnLst/>
              <a:rect l="l" t="t" r="r" b="b"/>
              <a:pathLst>
                <a:path w="576580" h="320040">
                  <a:moveTo>
                    <a:pt x="0" y="0"/>
                  </a:moveTo>
                  <a:lnTo>
                    <a:pt x="0" y="320034"/>
                  </a:lnTo>
                  <a:lnTo>
                    <a:pt x="576008" y="320034"/>
                  </a:lnTo>
                  <a:lnTo>
                    <a:pt x="576008" y="210425"/>
                  </a:lnTo>
                  <a:lnTo>
                    <a:pt x="562853" y="208172"/>
                  </a:lnTo>
                  <a:lnTo>
                    <a:pt x="489016" y="193212"/>
                  </a:lnTo>
                  <a:lnTo>
                    <a:pt x="415178" y="175520"/>
                  </a:lnTo>
                  <a:lnTo>
                    <a:pt x="341340" y="154553"/>
                  </a:lnTo>
                  <a:lnTo>
                    <a:pt x="267502" y="129699"/>
                  </a:lnTo>
                  <a:lnTo>
                    <a:pt x="193652" y="100438"/>
                  </a:lnTo>
                  <a:lnTo>
                    <a:pt x="119814" y="66161"/>
                  </a:lnTo>
                  <a:lnTo>
                    <a:pt x="45976" y="26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28338" y="971543"/>
              <a:ext cx="576580" cy="320040"/>
            </a:xfrm>
            <a:custGeom>
              <a:avLst/>
              <a:gdLst/>
              <a:ahLst/>
              <a:cxnLst/>
              <a:rect l="l" t="t" r="r" b="b"/>
              <a:pathLst>
                <a:path w="576580" h="320040">
                  <a:moveTo>
                    <a:pt x="576008" y="320034"/>
                  </a:moveTo>
                  <a:lnTo>
                    <a:pt x="0" y="320034"/>
                  </a:lnTo>
                  <a:lnTo>
                    <a:pt x="0" y="0"/>
                  </a:lnTo>
                  <a:lnTo>
                    <a:pt x="45976" y="26981"/>
                  </a:lnTo>
                  <a:lnTo>
                    <a:pt x="119814" y="66161"/>
                  </a:lnTo>
                  <a:lnTo>
                    <a:pt x="193652" y="100438"/>
                  </a:lnTo>
                  <a:lnTo>
                    <a:pt x="267502" y="129699"/>
                  </a:lnTo>
                  <a:lnTo>
                    <a:pt x="341340" y="154553"/>
                  </a:lnTo>
                  <a:lnTo>
                    <a:pt x="415178" y="175520"/>
                  </a:lnTo>
                  <a:lnTo>
                    <a:pt x="489016" y="193212"/>
                  </a:lnTo>
                  <a:lnTo>
                    <a:pt x="562853" y="208172"/>
                  </a:lnTo>
                  <a:lnTo>
                    <a:pt x="576008" y="210425"/>
                  </a:lnTo>
                  <a:lnTo>
                    <a:pt x="576008" y="320034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8315" y="814630"/>
              <a:ext cx="2880360" cy="424180"/>
            </a:xfrm>
            <a:custGeom>
              <a:avLst/>
              <a:gdLst/>
              <a:ahLst/>
              <a:cxnLst/>
              <a:rect l="l" t="t" r="r" b="b"/>
              <a:pathLst>
                <a:path w="2880360" h="424180">
                  <a:moveTo>
                    <a:pt x="0" y="423684"/>
                  </a:moveTo>
                  <a:lnTo>
                    <a:pt x="73837" y="418477"/>
                  </a:lnTo>
                  <a:lnTo>
                    <a:pt x="147675" y="412546"/>
                  </a:lnTo>
                  <a:lnTo>
                    <a:pt x="221526" y="405803"/>
                  </a:lnTo>
                  <a:lnTo>
                    <a:pt x="295363" y="397776"/>
                  </a:lnTo>
                  <a:lnTo>
                    <a:pt x="369201" y="388531"/>
                  </a:lnTo>
                  <a:lnTo>
                    <a:pt x="443039" y="377786"/>
                  </a:lnTo>
                  <a:lnTo>
                    <a:pt x="516877" y="365099"/>
                  </a:lnTo>
                  <a:lnTo>
                    <a:pt x="590715" y="350189"/>
                  </a:lnTo>
                  <a:lnTo>
                    <a:pt x="664565" y="332524"/>
                  </a:lnTo>
                  <a:lnTo>
                    <a:pt x="738403" y="311556"/>
                  </a:lnTo>
                  <a:lnTo>
                    <a:pt x="812241" y="286702"/>
                  </a:lnTo>
                  <a:lnTo>
                    <a:pt x="886079" y="257352"/>
                  </a:lnTo>
                  <a:lnTo>
                    <a:pt x="959916" y="223227"/>
                  </a:lnTo>
                  <a:lnTo>
                    <a:pt x="1033754" y="184048"/>
                  </a:lnTo>
                  <a:lnTo>
                    <a:pt x="1107605" y="140842"/>
                  </a:lnTo>
                  <a:lnTo>
                    <a:pt x="1181442" y="95783"/>
                  </a:lnTo>
                  <a:lnTo>
                    <a:pt x="1255280" y="53289"/>
                  </a:lnTo>
                  <a:lnTo>
                    <a:pt x="1329118" y="19316"/>
                  </a:lnTo>
                  <a:lnTo>
                    <a:pt x="1402956" y="0"/>
                  </a:lnTo>
                  <a:lnTo>
                    <a:pt x="1476806" y="0"/>
                  </a:lnTo>
                  <a:lnTo>
                    <a:pt x="1550644" y="19164"/>
                  </a:lnTo>
                  <a:lnTo>
                    <a:pt x="1624482" y="52997"/>
                  </a:lnTo>
                  <a:lnTo>
                    <a:pt x="1698320" y="95630"/>
                  </a:lnTo>
                  <a:lnTo>
                    <a:pt x="1772158" y="140563"/>
                  </a:lnTo>
                  <a:lnTo>
                    <a:pt x="1845995" y="183895"/>
                  </a:lnTo>
                  <a:lnTo>
                    <a:pt x="1919846" y="223075"/>
                  </a:lnTo>
                  <a:lnTo>
                    <a:pt x="1993684" y="257352"/>
                  </a:lnTo>
                  <a:lnTo>
                    <a:pt x="2067521" y="286613"/>
                  </a:lnTo>
                  <a:lnTo>
                    <a:pt x="2141359" y="311467"/>
                  </a:lnTo>
                  <a:lnTo>
                    <a:pt x="2215197" y="332435"/>
                  </a:lnTo>
                  <a:lnTo>
                    <a:pt x="2289035" y="350113"/>
                  </a:lnTo>
                  <a:lnTo>
                    <a:pt x="2362885" y="365086"/>
                  </a:lnTo>
                  <a:lnTo>
                    <a:pt x="2436723" y="377736"/>
                  </a:lnTo>
                  <a:lnTo>
                    <a:pt x="2510561" y="388505"/>
                  </a:lnTo>
                  <a:lnTo>
                    <a:pt x="2584399" y="397751"/>
                  </a:lnTo>
                  <a:lnTo>
                    <a:pt x="2658237" y="405663"/>
                  </a:lnTo>
                  <a:lnTo>
                    <a:pt x="2732087" y="412521"/>
                  </a:lnTo>
                  <a:lnTo>
                    <a:pt x="2805925" y="418452"/>
                  </a:lnTo>
                  <a:lnTo>
                    <a:pt x="2879763" y="423659"/>
                  </a:lnTo>
                </a:path>
              </a:pathLst>
            </a:custGeom>
            <a:ln w="18973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640327" y="1179576"/>
            <a:ext cx="977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135" dirty="0">
                <a:latin typeface="Calibri"/>
                <a:cs typeface="Calibri"/>
              </a:rPr>
              <a:t>x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8247" y="1251521"/>
            <a:ext cx="806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10" dirty="0">
                <a:latin typeface="Calibri"/>
                <a:cs typeface="Calibri"/>
              </a:rPr>
              <a:t>c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58706" y="1284909"/>
            <a:ext cx="914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latin typeface="Calibri"/>
                <a:cs typeface="Calibri"/>
              </a:rPr>
              <a:t>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16337" y="1017976"/>
            <a:ext cx="216535" cy="144145"/>
          </a:xfrm>
          <a:custGeom>
            <a:avLst/>
            <a:gdLst/>
            <a:ahLst/>
            <a:cxnLst/>
            <a:rect l="l" t="t" r="r" b="b"/>
            <a:pathLst>
              <a:path w="216535" h="144144">
                <a:moveTo>
                  <a:pt x="0" y="144005"/>
                </a:moveTo>
                <a:lnTo>
                  <a:pt x="2160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00325" y="463969"/>
            <a:ext cx="1659889" cy="624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Tahoma"/>
              <a:cs typeface="Tahoma"/>
            </a:endParaRPr>
          </a:p>
          <a:p>
            <a:pPr marL="876300">
              <a:lnSpc>
                <a:spcPct val="100000"/>
              </a:lnSpc>
            </a:pP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spc="10" dirty="0">
                <a:latin typeface="Calibri"/>
                <a:cs typeface="Calibri"/>
              </a:rPr>
              <a:t>c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229" dirty="0">
                <a:latin typeface="MingLiU_HKSCS-ExtB"/>
                <a:cs typeface="MingLiU_HKSCS-ExtB"/>
              </a:rPr>
              <a:t>≤</a:t>
            </a:r>
            <a:r>
              <a:rPr sz="1000" spc="-225" dirty="0">
                <a:latin typeface="MingLiU_HKSCS-ExtB"/>
                <a:cs typeface="MingLiU_HKSCS-ExtB"/>
              </a:rPr>
              <a:t> </a:t>
            </a:r>
            <a:r>
              <a:rPr sz="1000" i="1" spc="305" dirty="0">
                <a:latin typeface="Calibri"/>
                <a:cs typeface="Calibri"/>
              </a:rPr>
              <a:t>X</a:t>
            </a:r>
            <a:r>
              <a:rPr sz="1000" i="1" dirty="0">
                <a:latin typeface="Calibri"/>
                <a:cs typeface="Calibri"/>
              </a:rPr>
              <a:t> </a:t>
            </a:r>
            <a:r>
              <a:rPr sz="1000" i="1" spc="-100" dirty="0">
                <a:latin typeface="Calibri"/>
                <a:cs typeface="Calibri"/>
              </a:rPr>
              <a:t> </a:t>
            </a:r>
            <a:r>
              <a:rPr sz="1000" spc="-229" dirty="0">
                <a:latin typeface="MingLiU_HKSCS-ExtB"/>
                <a:cs typeface="MingLiU_HKSCS-ExtB"/>
              </a:rPr>
              <a:t>≤</a:t>
            </a:r>
            <a:r>
              <a:rPr sz="1000" spc="-225" dirty="0">
                <a:latin typeface="MingLiU_HKSCS-ExtB"/>
                <a:cs typeface="MingLiU_HKSCS-ExtB"/>
              </a:rPr>
              <a:t> </a:t>
            </a:r>
            <a:r>
              <a:rPr sz="1000" i="1" dirty="0">
                <a:latin typeface="Calibri"/>
                <a:cs typeface="Calibri"/>
              </a:rPr>
              <a:t>d</a:t>
            </a:r>
            <a:r>
              <a:rPr sz="100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8110" y="2007046"/>
            <a:ext cx="2899410" cy="742950"/>
            <a:chOff x="608110" y="2007046"/>
            <a:chExt cx="2899410" cy="742950"/>
          </a:xfrm>
        </p:grpSpPr>
        <p:sp>
          <p:nvSpPr>
            <p:cNvPr id="17" name="object 17"/>
            <p:cNvSpPr/>
            <p:nvPr/>
          </p:nvSpPr>
          <p:spPr>
            <a:xfrm>
              <a:off x="617639" y="2250300"/>
              <a:ext cx="2376170" cy="477520"/>
            </a:xfrm>
            <a:custGeom>
              <a:avLst/>
              <a:gdLst/>
              <a:ahLst/>
              <a:cxnLst/>
              <a:rect l="l" t="t" r="r" b="b"/>
              <a:pathLst>
                <a:path w="2376170" h="477519">
                  <a:moveTo>
                    <a:pt x="1476794" y="0"/>
                  </a:moveTo>
                  <a:lnTo>
                    <a:pt x="1402956" y="0"/>
                  </a:lnTo>
                  <a:lnTo>
                    <a:pt x="1329118" y="19316"/>
                  </a:lnTo>
                  <a:lnTo>
                    <a:pt x="1255280" y="53289"/>
                  </a:lnTo>
                  <a:lnTo>
                    <a:pt x="1181442" y="95783"/>
                  </a:lnTo>
                  <a:lnTo>
                    <a:pt x="1107592" y="140855"/>
                  </a:lnTo>
                  <a:lnTo>
                    <a:pt x="1033754" y="184048"/>
                  </a:lnTo>
                  <a:lnTo>
                    <a:pt x="959916" y="223227"/>
                  </a:lnTo>
                  <a:lnTo>
                    <a:pt x="886079" y="257352"/>
                  </a:lnTo>
                  <a:lnTo>
                    <a:pt x="812241" y="286702"/>
                  </a:lnTo>
                  <a:lnTo>
                    <a:pt x="738403" y="311556"/>
                  </a:lnTo>
                  <a:lnTo>
                    <a:pt x="664552" y="332524"/>
                  </a:lnTo>
                  <a:lnTo>
                    <a:pt x="590715" y="350189"/>
                  </a:lnTo>
                  <a:lnTo>
                    <a:pt x="516877" y="365112"/>
                  </a:lnTo>
                  <a:lnTo>
                    <a:pt x="443039" y="377786"/>
                  </a:lnTo>
                  <a:lnTo>
                    <a:pt x="369201" y="388531"/>
                  </a:lnTo>
                  <a:lnTo>
                    <a:pt x="295351" y="397776"/>
                  </a:lnTo>
                  <a:lnTo>
                    <a:pt x="221513" y="405803"/>
                  </a:lnTo>
                  <a:lnTo>
                    <a:pt x="147675" y="412546"/>
                  </a:lnTo>
                  <a:lnTo>
                    <a:pt x="0" y="423684"/>
                  </a:lnTo>
                  <a:lnTo>
                    <a:pt x="0" y="476948"/>
                  </a:lnTo>
                  <a:lnTo>
                    <a:pt x="2376026" y="476948"/>
                  </a:lnTo>
                  <a:lnTo>
                    <a:pt x="2376026" y="367339"/>
                  </a:lnTo>
                  <a:lnTo>
                    <a:pt x="2362873" y="365086"/>
                  </a:lnTo>
                  <a:lnTo>
                    <a:pt x="2289035" y="350126"/>
                  </a:lnTo>
                  <a:lnTo>
                    <a:pt x="2215197" y="332435"/>
                  </a:lnTo>
                  <a:lnTo>
                    <a:pt x="2141359" y="311467"/>
                  </a:lnTo>
                  <a:lnTo>
                    <a:pt x="2067521" y="286613"/>
                  </a:lnTo>
                  <a:lnTo>
                    <a:pt x="1993671" y="257352"/>
                  </a:lnTo>
                  <a:lnTo>
                    <a:pt x="1919833" y="223075"/>
                  </a:lnTo>
                  <a:lnTo>
                    <a:pt x="1845995" y="183896"/>
                  </a:lnTo>
                  <a:lnTo>
                    <a:pt x="1772158" y="140563"/>
                  </a:lnTo>
                  <a:lnTo>
                    <a:pt x="1698320" y="95631"/>
                  </a:lnTo>
                  <a:lnTo>
                    <a:pt x="1624482" y="52997"/>
                  </a:lnTo>
                  <a:lnTo>
                    <a:pt x="1550631" y="19164"/>
                  </a:lnTo>
                  <a:lnTo>
                    <a:pt x="1476794" y="0"/>
                  </a:lnTo>
                  <a:close/>
                </a:path>
              </a:pathLst>
            </a:custGeom>
            <a:solidFill>
              <a:srgbClr val="FFB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7639" y="2250300"/>
              <a:ext cx="2376170" cy="477520"/>
            </a:xfrm>
            <a:custGeom>
              <a:avLst/>
              <a:gdLst/>
              <a:ahLst/>
              <a:cxnLst/>
              <a:rect l="l" t="t" r="r" b="b"/>
              <a:pathLst>
                <a:path w="2376170" h="477519">
                  <a:moveTo>
                    <a:pt x="1476794" y="0"/>
                  </a:moveTo>
                  <a:lnTo>
                    <a:pt x="1550631" y="19164"/>
                  </a:lnTo>
                  <a:lnTo>
                    <a:pt x="1624482" y="52997"/>
                  </a:lnTo>
                  <a:lnTo>
                    <a:pt x="1698320" y="95631"/>
                  </a:lnTo>
                  <a:lnTo>
                    <a:pt x="1772158" y="140563"/>
                  </a:lnTo>
                  <a:lnTo>
                    <a:pt x="1845995" y="183896"/>
                  </a:lnTo>
                  <a:lnTo>
                    <a:pt x="1919833" y="223075"/>
                  </a:lnTo>
                  <a:lnTo>
                    <a:pt x="1993671" y="257352"/>
                  </a:lnTo>
                  <a:lnTo>
                    <a:pt x="2067521" y="286613"/>
                  </a:lnTo>
                  <a:lnTo>
                    <a:pt x="2141359" y="311467"/>
                  </a:lnTo>
                  <a:lnTo>
                    <a:pt x="2215197" y="332435"/>
                  </a:lnTo>
                  <a:lnTo>
                    <a:pt x="2289035" y="350126"/>
                  </a:lnTo>
                  <a:lnTo>
                    <a:pt x="2362873" y="365086"/>
                  </a:lnTo>
                  <a:lnTo>
                    <a:pt x="2376026" y="367339"/>
                  </a:lnTo>
                  <a:lnTo>
                    <a:pt x="2376026" y="476948"/>
                  </a:lnTo>
                  <a:lnTo>
                    <a:pt x="0" y="476948"/>
                  </a:lnTo>
                  <a:lnTo>
                    <a:pt x="0" y="423684"/>
                  </a:lnTo>
                  <a:lnTo>
                    <a:pt x="147675" y="412546"/>
                  </a:lnTo>
                  <a:lnTo>
                    <a:pt x="221513" y="405803"/>
                  </a:lnTo>
                  <a:lnTo>
                    <a:pt x="295351" y="397776"/>
                  </a:lnTo>
                  <a:lnTo>
                    <a:pt x="369201" y="388531"/>
                  </a:lnTo>
                  <a:lnTo>
                    <a:pt x="443039" y="377786"/>
                  </a:lnTo>
                  <a:lnTo>
                    <a:pt x="516877" y="365112"/>
                  </a:lnTo>
                  <a:lnTo>
                    <a:pt x="590715" y="350189"/>
                  </a:lnTo>
                  <a:lnTo>
                    <a:pt x="664552" y="332524"/>
                  </a:lnTo>
                  <a:lnTo>
                    <a:pt x="738403" y="311556"/>
                  </a:lnTo>
                  <a:lnTo>
                    <a:pt x="812241" y="286702"/>
                  </a:lnTo>
                  <a:lnTo>
                    <a:pt x="886079" y="257352"/>
                  </a:lnTo>
                  <a:lnTo>
                    <a:pt x="959916" y="223227"/>
                  </a:lnTo>
                  <a:lnTo>
                    <a:pt x="1033754" y="184048"/>
                  </a:lnTo>
                  <a:lnTo>
                    <a:pt x="1107592" y="140855"/>
                  </a:lnTo>
                  <a:lnTo>
                    <a:pt x="1181442" y="95783"/>
                  </a:lnTo>
                  <a:lnTo>
                    <a:pt x="1255280" y="53289"/>
                  </a:lnTo>
                  <a:lnTo>
                    <a:pt x="1329118" y="19316"/>
                  </a:lnTo>
                  <a:lnTo>
                    <a:pt x="1402956" y="0"/>
                  </a:lnTo>
                  <a:lnTo>
                    <a:pt x="14767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7635" y="2727248"/>
              <a:ext cx="2874645" cy="0"/>
            </a:xfrm>
            <a:custGeom>
              <a:avLst/>
              <a:gdLst/>
              <a:ahLst/>
              <a:cxnLst/>
              <a:rect l="l" t="t" r="r" b="b"/>
              <a:pathLst>
                <a:path w="2874645">
                  <a:moveTo>
                    <a:pt x="0" y="0"/>
                  </a:moveTo>
                  <a:lnTo>
                    <a:pt x="287421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6669" y="2707005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0"/>
                  </a:moveTo>
                  <a:lnTo>
                    <a:pt x="2968" y="6188"/>
                  </a:lnTo>
                  <a:lnTo>
                    <a:pt x="8543" y="12493"/>
                  </a:lnTo>
                  <a:lnTo>
                    <a:pt x="14591" y="17612"/>
                  </a:lnTo>
                  <a:lnTo>
                    <a:pt x="18973" y="20243"/>
                  </a:lnTo>
                  <a:lnTo>
                    <a:pt x="14591" y="22874"/>
                  </a:lnTo>
                  <a:lnTo>
                    <a:pt x="8543" y="27993"/>
                  </a:lnTo>
                  <a:lnTo>
                    <a:pt x="2968" y="34299"/>
                  </a:lnTo>
                  <a:lnTo>
                    <a:pt x="0" y="40487"/>
                  </a:lnTo>
                </a:path>
              </a:pathLst>
            </a:custGeom>
            <a:ln w="4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57654" y="2013064"/>
              <a:ext cx="0" cy="714375"/>
            </a:xfrm>
            <a:custGeom>
              <a:avLst/>
              <a:gdLst/>
              <a:ahLst/>
              <a:cxnLst/>
              <a:rect l="l" t="t" r="r" b="b"/>
              <a:pathLst>
                <a:path h="714375">
                  <a:moveTo>
                    <a:pt x="0" y="71418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37410" y="2009268"/>
              <a:ext cx="40640" cy="19050"/>
            </a:xfrm>
            <a:custGeom>
              <a:avLst/>
              <a:gdLst/>
              <a:ahLst/>
              <a:cxnLst/>
              <a:rect l="l" t="t" r="r" b="b"/>
              <a:pathLst>
                <a:path w="40639" h="19050">
                  <a:moveTo>
                    <a:pt x="0" y="18973"/>
                  </a:moveTo>
                  <a:lnTo>
                    <a:pt x="6188" y="16005"/>
                  </a:lnTo>
                  <a:lnTo>
                    <a:pt x="12493" y="10429"/>
                  </a:lnTo>
                  <a:lnTo>
                    <a:pt x="17612" y="4382"/>
                  </a:lnTo>
                  <a:lnTo>
                    <a:pt x="20243" y="0"/>
                  </a:lnTo>
                  <a:lnTo>
                    <a:pt x="22874" y="4382"/>
                  </a:lnTo>
                  <a:lnTo>
                    <a:pt x="27993" y="10429"/>
                  </a:lnTo>
                  <a:lnTo>
                    <a:pt x="34299" y="16005"/>
                  </a:lnTo>
                  <a:lnTo>
                    <a:pt x="40487" y="18973"/>
                  </a:lnTo>
                </a:path>
              </a:pathLst>
            </a:custGeom>
            <a:ln w="4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7635" y="2250301"/>
              <a:ext cx="2880360" cy="424180"/>
            </a:xfrm>
            <a:custGeom>
              <a:avLst/>
              <a:gdLst/>
              <a:ahLst/>
              <a:cxnLst/>
              <a:rect l="l" t="t" r="r" b="b"/>
              <a:pathLst>
                <a:path w="2880360" h="424180">
                  <a:moveTo>
                    <a:pt x="0" y="423684"/>
                  </a:moveTo>
                  <a:lnTo>
                    <a:pt x="73837" y="418477"/>
                  </a:lnTo>
                  <a:lnTo>
                    <a:pt x="147675" y="412546"/>
                  </a:lnTo>
                  <a:lnTo>
                    <a:pt x="221526" y="405803"/>
                  </a:lnTo>
                  <a:lnTo>
                    <a:pt x="295363" y="397776"/>
                  </a:lnTo>
                  <a:lnTo>
                    <a:pt x="369201" y="388531"/>
                  </a:lnTo>
                  <a:lnTo>
                    <a:pt x="443039" y="377786"/>
                  </a:lnTo>
                  <a:lnTo>
                    <a:pt x="516877" y="365099"/>
                  </a:lnTo>
                  <a:lnTo>
                    <a:pt x="590715" y="350189"/>
                  </a:lnTo>
                  <a:lnTo>
                    <a:pt x="664565" y="332524"/>
                  </a:lnTo>
                  <a:lnTo>
                    <a:pt x="738403" y="311556"/>
                  </a:lnTo>
                  <a:lnTo>
                    <a:pt x="812241" y="286702"/>
                  </a:lnTo>
                  <a:lnTo>
                    <a:pt x="886079" y="257352"/>
                  </a:lnTo>
                  <a:lnTo>
                    <a:pt x="959916" y="223227"/>
                  </a:lnTo>
                  <a:lnTo>
                    <a:pt x="1033754" y="184048"/>
                  </a:lnTo>
                  <a:lnTo>
                    <a:pt x="1107605" y="140842"/>
                  </a:lnTo>
                  <a:lnTo>
                    <a:pt x="1181442" y="95783"/>
                  </a:lnTo>
                  <a:lnTo>
                    <a:pt x="1255280" y="53289"/>
                  </a:lnTo>
                  <a:lnTo>
                    <a:pt x="1329118" y="19316"/>
                  </a:lnTo>
                  <a:lnTo>
                    <a:pt x="1402956" y="0"/>
                  </a:lnTo>
                  <a:lnTo>
                    <a:pt x="1476806" y="0"/>
                  </a:lnTo>
                  <a:lnTo>
                    <a:pt x="1550644" y="19164"/>
                  </a:lnTo>
                  <a:lnTo>
                    <a:pt x="1624482" y="52997"/>
                  </a:lnTo>
                  <a:lnTo>
                    <a:pt x="1698320" y="95630"/>
                  </a:lnTo>
                  <a:lnTo>
                    <a:pt x="1772158" y="140563"/>
                  </a:lnTo>
                  <a:lnTo>
                    <a:pt x="1845995" y="183895"/>
                  </a:lnTo>
                  <a:lnTo>
                    <a:pt x="1919846" y="223075"/>
                  </a:lnTo>
                  <a:lnTo>
                    <a:pt x="1993684" y="257352"/>
                  </a:lnTo>
                  <a:lnTo>
                    <a:pt x="2067521" y="286613"/>
                  </a:lnTo>
                  <a:lnTo>
                    <a:pt x="2141359" y="311467"/>
                  </a:lnTo>
                  <a:lnTo>
                    <a:pt x="2215197" y="332435"/>
                  </a:lnTo>
                  <a:lnTo>
                    <a:pt x="2289035" y="350113"/>
                  </a:lnTo>
                  <a:lnTo>
                    <a:pt x="2362885" y="365086"/>
                  </a:lnTo>
                  <a:lnTo>
                    <a:pt x="2436723" y="377736"/>
                  </a:lnTo>
                  <a:lnTo>
                    <a:pt x="2510561" y="388505"/>
                  </a:lnTo>
                  <a:lnTo>
                    <a:pt x="2584399" y="397751"/>
                  </a:lnTo>
                  <a:lnTo>
                    <a:pt x="2658237" y="405663"/>
                  </a:lnTo>
                  <a:lnTo>
                    <a:pt x="2732087" y="412521"/>
                  </a:lnTo>
                  <a:lnTo>
                    <a:pt x="2805925" y="418452"/>
                  </a:lnTo>
                  <a:lnTo>
                    <a:pt x="2879763" y="423659"/>
                  </a:lnTo>
                </a:path>
              </a:pathLst>
            </a:custGeom>
            <a:ln w="18973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529647" y="2615247"/>
            <a:ext cx="977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135" dirty="0">
                <a:latin typeface="Calibri"/>
                <a:cs typeface="Calibri"/>
              </a:rPr>
              <a:t>x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44799" y="2687193"/>
            <a:ext cx="977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135" dirty="0">
                <a:latin typeface="Calibri"/>
                <a:cs typeface="Calibri"/>
              </a:rPr>
              <a:t>x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05657" y="2453647"/>
            <a:ext cx="216535" cy="144145"/>
          </a:xfrm>
          <a:custGeom>
            <a:avLst/>
            <a:gdLst/>
            <a:ahLst/>
            <a:cxnLst/>
            <a:rect l="l" t="t" r="r" b="b"/>
            <a:pathLst>
              <a:path w="216535" h="144144">
                <a:moveTo>
                  <a:pt x="0" y="144005"/>
                </a:moveTo>
                <a:lnTo>
                  <a:pt x="2160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697672" y="1523147"/>
            <a:ext cx="2272665" cy="1000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pdf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probability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ahoma"/>
              <a:cs typeface="Tahoma"/>
            </a:endParaRPr>
          </a:p>
          <a:p>
            <a:pPr marL="404495">
              <a:lnSpc>
                <a:spcPct val="100000"/>
              </a:lnSpc>
            </a:pP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Tahoma"/>
              <a:cs typeface="Tahoma"/>
            </a:endParaRPr>
          </a:p>
          <a:p>
            <a:pPr marL="1268095">
              <a:lnSpc>
                <a:spcPct val="100000"/>
              </a:lnSpc>
            </a:pP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spc="305" dirty="0">
                <a:latin typeface="Calibri"/>
                <a:cs typeface="Calibri"/>
              </a:rPr>
              <a:t>X</a:t>
            </a:r>
            <a:r>
              <a:rPr sz="1000" i="1" dirty="0">
                <a:latin typeface="Calibri"/>
                <a:cs typeface="Calibri"/>
              </a:rPr>
              <a:t> </a:t>
            </a:r>
            <a:r>
              <a:rPr sz="1000" i="1" spc="-100" dirty="0">
                <a:latin typeface="Calibri"/>
                <a:cs typeface="Calibri"/>
              </a:rPr>
              <a:t> </a:t>
            </a:r>
            <a:r>
              <a:rPr sz="1000" spc="-229" dirty="0">
                <a:latin typeface="MingLiU_HKSCS-ExtB"/>
                <a:cs typeface="MingLiU_HKSCS-ExtB"/>
              </a:rPr>
              <a:t>≤</a:t>
            </a:r>
            <a:r>
              <a:rPr sz="1000" spc="-225" dirty="0">
                <a:latin typeface="MingLiU_HKSCS-ExtB"/>
                <a:cs typeface="MingLiU_HKSCS-ExtB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/>
              <a:t>January 1,</a:t>
            </a:r>
            <a:r>
              <a:rPr spc="-5" dirty="0"/>
              <a:t> </a:t>
            </a:r>
            <a:r>
              <a:rPr dirty="0"/>
              <a:t>2017     </a:t>
            </a:r>
            <a:r>
              <a:rPr spc="130" dirty="0"/>
              <a:t> </a:t>
            </a:r>
            <a:fld id="{81D60167-4931-47E6-BA6A-407CBD079E47}" type="slidenum">
              <a:rPr dirty="0"/>
              <a:t>3</a:t>
            </a:fld>
            <a:r>
              <a:rPr spc="-30" dirty="0"/>
              <a:t> </a:t>
            </a:r>
            <a:r>
              <a:rPr dirty="0"/>
              <a:t>/</a:t>
            </a:r>
            <a:r>
              <a:rPr spc="-35" dirty="0"/>
              <a:t> </a:t>
            </a:r>
            <a:r>
              <a:rPr dirty="0"/>
              <a:t>17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34743" y="2925418"/>
            <a:ext cx="6927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pdf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cdf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52230" y="1346047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4981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300" y="72529"/>
            <a:ext cx="4385310" cy="9213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C00000"/>
                </a:solidFill>
                <a:latin typeface="Tahoma"/>
                <a:cs typeface="Tahoma"/>
              </a:rPr>
              <a:t>Correlation</a:t>
            </a:r>
            <a:endParaRPr sz="1400" dirty="0">
              <a:solidFill>
                <a:srgbClr val="C00000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 dirty="0">
              <a:latin typeface="Tahoma"/>
              <a:cs typeface="Tahoma"/>
            </a:endParaRPr>
          </a:p>
          <a:p>
            <a:pPr marL="43180">
              <a:lnSpc>
                <a:spcPct val="100000"/>
              </a:lnSpc>
            </a:pPr>
            <a:r>
              <a:rPr sz="1400" spc="-25" dirty="0">
                <a:latin typeface="Tahoma"/>
                <a:cs typeface="Tahoma"/>
              </a:rPr>
              <a:t>Like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covariance,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but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75" dirty="0">
                <a:latin typeface="Tahoma"/>
                <a:cs typeface="Tahoma"/>
              </a:rPr>
              <a:t>removes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scale.</a:t>
            </a:r>
            <a:endParaRPr sz="1400" dirty="0">
              <a:latin typeface="Tahoma"/>
              <a:cs typeface="Tahoma"/>
            </a:endParaRPr>
          </a:p>
          <a:p>
            <a:pPr marL="43180">
              <a:lnSpc>
                <a:spcPct val="100000"/>
              </a:lnSpc>
              <a:spcBef>
                <a:spcPts val="114"/>
              </a:spcBef>
            </a:pPr>
            <a:r>
              <a:rPr sz="1400" spc="-15" dirty="0">
                <a:latin typeface="Tahoma"/>
                <a:cs typeface="Tahoma"/>
              </a:rPr>
              <a:t>The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i="1" spc="-40" dirty="0">
                <a:latin typeface="Arial"/>
                <a:cs typeface="Arial"/>
              </a:rPr>
              <a:t>correlation</a:t>
            </a:r>
            <a:r>
              <a:rPr sz="1400" i="1" spc="80" dirty="0">
                <a:latin typeface="Arial"/>
                <a:cs typeface="Arial"/>
              </a:rPr>
              <a:t> </a:t>
            </a:r>
            <a:r>
              <a:rPr sz="1400" i="1" spc="-40" dirty="0">
                <a:latin typeface="Arial"/>
                <a:cs typeface="Arial"/>
              </a:rPr>
              <a:t>coeﬃcient</a:t>
            </a:r>
            <a:r>
              <a:rPr sz="1400" i="1" spc="80" dirty="0">
                <a:latin typeface="Arial"/>
                <a:cs typeface="Arial"/>
              </a:rPr>
              <a:t> </a:t>
            </a:r>
            <a:r>
              <a:rPr sz="1400" spc="-80" dirty="0">
                <a:latin typeface="Tahoma"/>
                <a:cs typeface="Tahoma"/>
              </a:rPr>
              <a:t>between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i="1" spc="-10" dirty="0">
                <a:latin typeface="Arial"/>
                <a:cs typeface="Arial"/>
              </a:rPr>
              <a:t>X</a:t>
            </a:r>
            <a:r>
              <a:rPr sz="1400" i="1" spc="270" dirty="0">
                <a:latin typeface="Arial"/>
                <a:cs typeface="Arial"/>
              </a:rPr>
              <a:t> </a:t>
            </a:r>
            <a:r>
              <a:rPr sz="1400" spc="-60" dirty="0">
                <a:latin typeface="Tahoma"/>
                <a:cs typeface="Tahoma"/>
              </a:rPr>
              <a:t>and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i="1" spc="-10" dirty="0">
                <a:latin typeface="Arial"/>
                <a:cs typeface="Arial"/>
              </a:rPr>
              <a:t>Y</a:t>
            </a:r>
            <a:r>
              <a:rPr sz="1400" i="1" spc="330" dirty="0">
                <a:latin typeface="Arial"/>
                <a:cs typeface="Arial"/>
              </a:rPr>
              <a:t> </a:t>
            </a:r>
            <a:r>
              <a:rPr sz="1400" spc="-40" dirty="0">
                <a:latin typeface="Tahoma"/>
                <a:cs typeface="Tahoma"/>
              </a:rPr>
              <a:t>is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70" dirty="0">
                <a:latin typeface="Tahoma"/>
                <a:cs typeface="Tahoma"/>
              </a:rPr>
              <a:t>deﬁned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75" dirty="0">
                <a:latin typeface="Tahoma"/>
                <a:cs typeface="Tahoma"/>
              </a:rPr>
              <a:t>by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3255883" y="3254845"/>
            <a:ext cx="1037273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539618" y="1073504"/>
            <a:ext cx="82041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latin typeface="Tahoma"/>
                <a:cs typeface="Tahoma"/>
              </a:rPr>
              <a:t>Cov(</a:t>
            </a:r>
            <a:r>
              <a:rPr sz="1400" i="1" spc="-10" dirty="0">
                <a:latin typeface="Arial"/>
                <a:cs typeface="Arial"/>
              </a:rPr>
              <a:t>X</a:t>
            </a:r>
            <a:r>
              <a:rPr sz="1400" i="1" spc="-195" dirty="0">
                <a:latin typeface="Arial"/>
                <a:cs typeface="Arial"/>
              </a:rPr>
              <a:t> </a:t>
            </a:r>
            <a:r>
              <a:rPr sz="1400" i="1" spc="-125" dirty="0">
                <a:latin typeface="Verdana"/>
                <a:cs typeface="Verdana"/>
              </a:rPr>
              <a:t>,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spc="-10" dirty="0">
                <a:latin typeface="Arial"/>
                <a:cs typeface="Arial"/>
              </a:rPr>
              <a:t>Y</a:t>
            </a:r>
            <a:r>
              <a:rPr sz="1400" i="1" spc="-145" dirty="0">
                <a:latin typeface="Arial"/>
                <a:cs typeface="Arial"/>
              </a:rPr>
              <a:t> </a:t>
            </a:r>
            <a:r>
              <a:rPr sz="1400" spc="5" dirty="0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3546" y="1196667"/>
            <a:ext cx="13157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latin typeface="Tahoma"/>
                <a:cs typeface="Tahoma"/>
              </a:rPr>
              <a:t>C</a:t>
            </a:r>
            <a:r>
              <a:rPr sz="1400" spc="-45" dirty="0">
                <a:latin typeface="Tahoma"/>
                <a:cs typeface="Tahoma"/>
              </a:rPr>
              <a:t>o</a:t>
            </a:r>
            <a:r>
              <a:rPr sz="1400" spc="-10" dirty="0">
                <a:latin typeface="Tahoma"/>
                <a:cs typeface="Tahoma"/>
              </a:rPr>
              <a:t>r(</a:t>
            </a:r>
            <a:r>
              <a:rPr sz="1400" i="1" spc="-10" dirty="0">
                <a:latin typeface="Arial"/>
                <a:cs typeface="Arial"/>
              </a:rPr>
              <a:t>X</a:t>
            </a:r>
            <a:r>
              <a:rPr sz="1400" i="1" spc="-200" dirty="0">
                <a:latin typeface="Arial"/>
                <a:cs typeface="Arial"/>
              </a:rPr>
              <a:t> </a:t>
            </a:r>
            <a:r>
              <a:rPr sz="1400" i="1" spc="-125" dirty="0">
                <a:latin typeface="Verdana"/>
                <a:cs typeface="Verdana"/>
              </a:rPr>
              <a:t>,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spc="-10" dirty="0">
                <a:latin typeface="Arial"/>
                <a:cs typeface="Arial"/>
              </a:rPr>
              <a:t>Y</a:t>
            </a:r>
            <a:r>
              <a:rPr sz="1400" i="1" spc="-145" dirty="0">
                <a:latin typeface="Arial"/>
                <a:cs typeface="Arial"/>
              </a:rPr>
              <a:t> </a:t>
            </a:r>
            <a:r>
              <a:rPr sz="1400" spc="5" dirty="0">
                <a:latin typeface="Tahoma"/>
                <a:cs typeface="Tahoma"/>
              </a:rPr>
              <a:t>)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=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i="1" spc="-150" dirty="0">
                <a:latin typeface="Verdana"/>
                <a:cs typeface="Verdana"/>
              </a:rPr>
              <a:t>ρ</a:t>
            </a:r>
            <a:r>
              <a:rPr sz="1400" i="1" spc="-95" dirty="0">
                <a:latin typeface="Verdana"/>
                <a:cs typeface="Verdana"/>
              </a:rPr>
              <a:t> </a:t>
            </a:r>
            <a:r>
              <a:rPr sz="1400" spc="70" dirty="0">
                <a:latin typeface="Tahoma"/>
                <a:cs typeface="Tahoma"/>
              </a:rPr>
              <a:t>=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49835" y="1196667"/>
            <a:ext cx="749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25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5116" y="1321653"/>
            <a:ext cx="5016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i="1" spc="-50" dirty="0">
                <a:latin typeface="Verdana"/>
                <a:cs typeface="Verdana"/>
              </a:rPr>
              <a:t>σ</a:t>
            </a:r>
            <a:r>
              <a:rPr sz="1500" i="1" spc="-75" baseline="-11111" dirty="0">
                <a:latin typeface="Arial"/>
                <a:cs typeface="Arial"/>
              </a:rPr>
              <a:t>X</a:t>
            </a:r>
            <a:r>
              <a:rPr sz="1500" i="1" spc="135" baseline="-11111" dirty="0">
                <a:latin typeface="Arial"/>
                <a:cs typeface="Arial"/>
              </a:rPr>
              <a:t> </a:t>
            </a:r>
            <a:r>
              <a:rPr sz="1400" i="1" spc="-45" dirty="0">
                <a:latin typeface="Verdana"/>
                <a:cs typeface="Verdana"/>
              </a:rPr>
              <a:t>σ</a:t>
            </a:r>
            <a:r>
              <a:rPr sz="1500" i="1" spc="-67" baseline="-11111" dirty="0">
                <a:latin typeface="Arial"/>
                <a:cs typeface="Arial"/>
              </a:rPr>
              <a:t>Y</a:t>
            </a:r>
            <a:endParaRPr sz="1500" baseline="-1111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44" y="1627378"/>
            <a:ext cx="4294505" cy="13830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latin typeface="Tahoma"/>
                <a:cs typeface="Tahoma"/>
              </a:rPr>
              <a:t>Properties:</a:t>
            </a:r>
            <a:endParaRPr sz="1400">
              <a:latin typeface="Tahoma"/>
              <a:cs typeface="Tahoma"/>
            </a:endParaRPr>
          </a:p>
          <a:p>
            <a:pPr marL="247650" indent="-235585">
              <a:lnSpc>
                <a:spcPct val="100000"/>
              </a:lnSpc>
              <a:spcBef>
                <a:spcPts val="110"/>
              </a:spcBef>
              <a:buFont typeface="Arial"/>
              <a:buAutoNum type="arabicPeriod"/>
              <a:tabLst>
                <a:tab pos="248285" algn="l"/>
              </a:tabLst>
            </a:pPr>
            <a:r>
              <a:rPr sz="1400" i="1" spc="-150" dirty="0">
                <a:latin typeface="Verdana"/>
                <a:cs typeface="Verdana"/>
              </a:rPr>
              <a:t>ρ</a:t>
            </a:r>
            <a:r>
              <a:rPr sz="1400" i="1" spc="-25" dirty="0">
                <a:latin typeface="Verdana"/>
                <a:cs typeface="Verdana"/>
              </a:rPr>
              <a:t> </a:t>
            </a:r>
            <a:r>
              <a:rPr sz="1400" spc="-40" dirty="0">
                <a:latin typeface="Tahoma"/>
                <a:cs typeface="Tahoma"/>
              </a:rPr>
              <a:t>is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the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cov</a:t>
            </a:r>
            <a:r>
              <a:rPr sz="1400" spc="-95" dirty="0">
                <a:latin typeface="Tahoma"/>
                <a:cs typeface="Tahoma"/>
              </a:rPr>
              <a:t>a</a:t>
            </a:r>
            <a:r>
              <a:rPr sz="1400" spc="-50" dirty="0">
                <a:latin typeface="Tahoma"/>
                <a:cs typeface="Tahoma"/>
              </a:rPr>
              <a:t>riance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of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the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stand</a:t>
            </a:r>
            <a:r>
              <a:rPr sz="1400" spc="-95" dirty="0">
                <a:latin typeface="Tahoma"/>
                <a:cs typeface="Tahoma"/>
              </a:rPr>
              <a:t>a</a:t>
            </a:r>
            <a:r>
              <a:rPr sz="1400" spc="-45" dirty="0">
                <a:latin typeface="Tahoma"/>
                <a:cs typeface="Tahoma"/>
              </a:rPr>
              <a:t>rdized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versions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of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i="1" spc="-1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-60" dirty="0">
                <a:latin typeface="Tahoma"/>
                <a:cs typeface="Tahoma"/>
              </a:rPr>
              <a:t>and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i="1" spc="-10" dirty="0">
                <a:latin typeface="Arial"/>
                <a:cs typeface="Arial"/>
              </a:rPr>
              <a:t>Y</a:t>
            </a:r>
            <a:r>
              <a:rPr sz="1400" i="1" spc="-145" dirty="0">
                <a:latin typeface="Arial"/>
                <a:cs typeface="Arial"/>
              </a:rPr>
              <a:t> </a:t>
            </a:r>
            <a:r>
              <a:rPr sz="1400" spc="-40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247650" indent="-235585">
              <a:lnSpc>
                <a:spcPct val="100000"/>
              </a:lnSpc>
              <a:spcBef>
                <a:spcPts val="115"/>
              </a:spcBef>
              <a:buFont typeface="Arial"/>
              <a:buAutoNum type="arabicPeriod" startAt="2"/>
              <a:tabLst>
                <a:tab pos="248285" algn="l"/>
              </a:tabLst>
            </a:pPr>
            <a:r>
              <a:rPr sz="1400" i="1" spc="-150" dirty="0">
                <a:latin typeface="Verdana"/>
                <a:cs typeface="Verdana"/>
              </a:rPr>
              <a:t>ρ</a:t>
            </a:r>
            <a:r>
              <a:rPr sz="1400" i="1" spc="-25" dirty="0">
                <a:latin typeface="Verdana"/>
                <a:cs typeface="Verdana"/>
              </a:rPr>
              <a:t> </a:t>
            </a:r>
            <a:r>
              <a:rPr sz="1400" spc="-40" dirty="0">
                <a:latin typeface="Tahoma"/>
                <a:cs typeface="Tahoma"/>
              </a:rPr>
              <a:t>is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0000FF"/>
                </a:solidFill>
                <a:latin typeface="Tahoma"/>
                <a:cs typeface="Tahoma"/>
              </a:rPr>
              <a:t>dimensi</a:t>
            </a:r>
            <a:r>
              <a:rPr sz="1400" spc="-65" dirty="0">
                <a:solidFill>
                  <a:srgbClr val="0000FF"/>
                </a:solidFill>
                <a:latin typeface="Tahoma"/>
                <a:cs typeface="Tahoma"/>
              </a:rPr>
              <a:t>on</a:t>
            </a:r>
            <a:r>
              <a:rPr sz="1400" spc="-70" dirty="0">
                <a:solidFill>
                  <a:srgbClr val="0000FF"/>
                </a:solidFill>
                <a:latin typeface="Tahoma"/>
                <a:cs typeface="Tahoma"/>
              </a:rPr>
              <a:t>less</a:t>
            </a:r>
            <a:r>
              <a:rPr sz="14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(it’s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a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ratio).</a:t>
            </a:r>
            <a:endParaRPr sz="1400">
              <a:latin typeface="Tahoma"/>
              <a:cs typeface="Tahoma"/>
            </a:endParaRPr>
          </a:p>
          <a:p>
            <a:pPr marL="247650" indent="-235585">
              <a:lnSpc>
                <a:spcPct val="100000"/>
              </a:lnSpc>
              <a:spcBef>
                <a:spcPts val="110"/>
              </a:spcBef>
              <a:buFont typeface="Arial"/>
              <a:buAutoNum type="arabicPeriod" startAt="2"/>
              <a:tabLst>
                <a:tab pos="248285" algn="l"/>
                <a:tab pos="1363980" algn="l"/>
              </a:tabLst>
            </a:pPr>
            <a:r>
              <a:rPr sz="1400" i="1" spc="295" dirty="0">
                <a:latin typeface="Arial"/>
                <a:cs typeface="Arial"/>
              </a:rPr>
              <a:t>−</a:t>
            </a:r>
            <a:r>
              <a:rPr sz="1400" spc="-65" dirty="0">
                <a:latin typeface="Tahoma"/>
                <a:cs typeface="Tahoma"/>
              </a:rPr>
              <a:t>1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i="1" spc="345" dirty="0">
                <a:latin typeface="Arial"/>
                <a:cs typeface="Arial"/>
              </a:rPr>
              <a:t>≤</a:t>
            </a:r>
            <a:r>
              <a:rPr sz="1400" i="1" spc="10" dirty="0">
                <a:latin typeface="Arial"/>
                <a:cs typeface="Arial"/>
              </a:rPr>
              <a:t> </a:t>
            </a:r>
            <a:r>
              <a:rPr sz="1400" i="1" spc="-150" dirty="0">
                <a:latin typeface="Verdana"/>
                <a:cs typeface="Verdana"/>
              </a:rPr>
              <a:t>ρ</a:t>
            </a:r>
            <a:r>
              <a:rPr sz="1400" i="1" spc="-95" dirty="0">
                <a:latin typeface="Verdana"/>
                <a:cs typeface="Verdana"/>
              </a:rPr>
              <a:t> </a:t>
            </a:r>
            <a:r>
              <a:rPr sz="1400" i="1" spc="345" dirty="0">
                <a:latin typeface="Arial"/>
                <a:cs typeface="Arial"/>
              </a:rPr>
              <a:t>≤</a:t>
            </a:r>
            <a:r>
              <a:rPr sz="1400" i="1" spc="10" dirty="0">
                <a:latin typeface="Arial"/>
                <a:cs typeface="Arial"/>
              </a:rPr>
              <a:t> </a:t>
            </a:r>
            <a:r>
              <a:rPr sz="1400" spc="-65" dirty="0">
                <a:latin typeface="Tahoma"/>
                <a:cs typeface="Tahoma"/>
              </a:rPr>
              <a:t>1</a:t>
            </a:r>
            <a:r>
              <a:rPr sz="1400" i="1" spc="-125" dirty="0">
                <a:latin typeface="Verdana"/>
                <a:cs typeface="Verdana"/>
              </a:rPr>
              <a:t>.</a:t>
            </a:r>
            <a:r>
              <a:rPr sz="1400" i="1" dirty="0">
                <a:latin typeface="Verdana"/>
                <a:cs typeface="Verdana"/>
              </a:rPr>
              <a:t>	</a:t>
            </a:r>
            <a:r>
              <a:rPr sz="1400" i="1" spc="-150" dirty="0">
                <a:latin typeface="Verdana"/>
                <a:cs typeface="Verdana"/>
              </a:rPr>
              <a:t>ρ</a:t>
            </a:r>
            <a:r>
              <a:rPr sz="1400" i="1" spc="-95" dirty="0">
                <a:latin typeface="Verdana"/>
                <a:cs typeface="Verdana"/>
              </a:rPr>
              <a:t> </a:t>
            </a:r>
            <a:r>
              <a:rPr sz="1400" spc="70" dirty="0">
                <a:latin typeface="Tahoma"/>
                <a:cs typeface="Tahoma"/>
              </a:rPr>
              <a:t>=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1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if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a</a:t>
            </a:r>
            <a:r>
              <a:rPr sz="1400" spc="-60" dirty="0">
                <a:latin typeface="Tahoma"/>
                <a:cs typeface="Tahoma"/>
              </a:rPr>
              <a:t>nd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only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if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i="1" spc="-10" dirty="0">
                <a:latin typeface="Arial"/>
                <a:cs typeface="Arial"/>
              </a:rPr>
              <a:t>Y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i="1" spc="-135" dirty="0">
                <a:latin typeface="Arial"/>
                <a:cs typeface="Arial"/>
              </a:rPr>
              <a:t> </a:t>
            </a:r>
            <a:r>
              <a:rPr sz="1400" spc="70" dirty="0">
                <a:latin typeface="Tahoma"/>
                <a:cs typeface="Tahoma"/>
              </a:rPr>
              <a:t>=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i="1" spc="-60" dirty="0">
                <a:latin typeface="Arial"/>
                <a:cs typeface="Arial"/>
              </a:rPr>
              <a:t>aX</a:t>
            </a:r>
            <a:r>
              <a:rPr sz="1400" i="1" spc="120" dirty="0">
                <a:latin typeface="Arial"/>
                <a:cs typeface="Arial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i="1" spc="-60" dirty="0">
                <a:latin typeface="Arial"/>
                <a:cs typeface="Arial"/>
              </a:rPr>
              <a:t>b</a:t>
            </a:r>
            <a:r>
              <a:rPr sz="1400" i="1" spc="120" dirty="0">
                <a:latin typeface="Arial"/>
                <a:cs typeface="Arial"/>
              </a:rPr>
              <a:t> </a:t>
            </a:r>
            <a:r>
              <a:rPr sz="1400" spc="-25" dirty="0">
                <a:latin typeface="Tahoma"/>
                <a:cs typeface="Tahoma"/>
              </a:rPr>
              <a:t>with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i="1" spc="-110" dirty="0">
                <a:latin typeface="Arial"/>
                <a:cs typeface="Arial"/>
              </a:rPr>
              <a:t>a</a:t>
            </a:r>
            <a:r>
              <a:rPr sz="1400" i="1" spc="25" dirty="0">
                <a:latin typeface="Arial"/>
                <a:cs typeface="Arial"/>
              </a:rPr>
              <a:t> </a:t>
            </a:r>
            <a:r>
              <a:rPr sz="1400" i="1" spc="-55" dirty="0">
                <a:latin typeface="Verdana"/>
                <a:cs typeface="Verdana"/>
              </a:rPr>
              <a:t>&gt;</a:t>
            </a:r>
            <a:r>
              <a:rPr sz="1400" i="1" spc="-95" dirty="0">
                <a:latin typeface="Verdana"/>
                <a:cs typeface="Verdana"/>
              </a:rPr>
              <a:t> </a:t>
            </a:r>
            <a:r>
              <a:rPr sz="1400" spc="-65" dirty="0">
                <a:latin typeface="Tahoma"/>
                <a:cs typeface="Tahoma"/>
              </a:rPr>
              <a:t>0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and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i="1" spc="-150" dirty="0">
                <a:latin typeface="Verdana"/>
                <a:cs typeface="Verdana"/>
              </a:rPr>
              <a:t>ρ</a:t>
            </a:r>
            <a:r>
              <a:rPr sz="1400" i="1" spc="-95" dirty="0">
                <a:latin typeface="Verdana"/>
                <a:cs typeface="Verdana"/>
              </a:rPr>
              <a:t> </a:t>
            </a:r>
            <a:r>
              <a:rPr sz="1400" spc="70" dirty="0">
                <a:latin typeface="Tahoma"/>
                <a:cs typeface="Tahoma"/>
              </a:rPr>
              <a:t>=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i="1" spc="295" dirty="0">
                <a:latin typeface="Arial"/>
                <a:cs typeface="Arial"/>
              </a:rPr>
              <a:t>−</a:t>
            </a:r>
            <a:r>
              <a:rPr sz="1400" spc="-65" dirty="0">
                <a:latin typeface="Tahoma"/>
                <a:cs typeface="Tahoma"/>
              </a:rPr>
              <a:t>1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if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and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only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if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i="1" spc="-10" dirty="0">
                <a:latin typeface="Arial"/>
                <a:cs typeface="Arial"/>
              </a:rPr>
              <a:t>Y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i="1" spc="-135" dirty="0">
                <a:latin typeface="Arial"/>
                <a:cs typeface="Arial"/>
              </a:rPr>
              <a:t> </a:t>
            </a:r>
            <a:r>
              <a:rPr sz="1400" spc="70" dirty="0">
                <a:latin typeface="Tahoma"/>
                <a:cs typeface="Tahoma"/>
              </a:rPr>
              <a:t>=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i="1" spc="-60" dirty="0">
                <a:latin typeface="Arial"/>
                <a:cs typeface="Arial"/>
              </a:rPr>
              <a:t>aX</a:t>
            </a:r>
            <a:r>
              <a:rPr sz="1400" i="1" spc="120" dirty="0">
                <a:latin typeface="Arial"/>
                <a:cs typeface="Arial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i="1" spc="-60" dirty="0">
                <a:latin typeface="Arial"/>
                <a:cs typeface="Arial"/>
              </a:rPr>
              <a:t>b</a:t>
            </a:r>
            <a:r>
              <a:rPr sz="1400" i="1" spc="120" dirty="0">
                <a:latin typeface="Arial"/>
                <a:cs typeface="Arial"/>
              </a:rPr>
              <a:t> </a:t>
            </a:r>
            <a:r>
              <a:rPr sz="1400" spc="-25" dirty="0">
                <a:latin typeface="Tahoma"/>
                <a:cs typeface="Tahoma"/>
              </a:rPr>
              <a:t>with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i="1" spc="-110" dirty="0">
                <a:latin typeface="Arial"/>
                <a:cs typeface="Arial"/>
              </a:rPr>
              <a:t>a</a:t>
            </a:r>
            <a:r>
              <a:rPr sz="1400" i="1" spc="25" dirty="0">
                <a:latin typeface="Arial"/>
                <a:cs typeface="Arial"/>
              </a:rPr>
              <a:t> </a:t>
            </a:r>
            <a:r>
              <a:rPr sz="1400" i="1" spc="-55" dirty="0">
                <a:latin typeface="Verdana"/>
                <a:cs typeface="Verdana"/>
              </a:rPr>
              <a:t>&lt;</a:t>
            </a:r>
            <a:r>
              <a:rPr sz="1400" i="1" spc="-95" dirty="0">
                <a:latin typeface="Verdana"/>
                <a:cs typeface="Verdana"/>
              </a:rPr>
              <a:t> </a:t>
            </a:r>
            <a:r>
              <a:rPr sz="1400" spc="-50" dirty="0">
                <a:latin typeface="Tahoma"/>
                <a:cs typeface="Tahoma"/>
              </a:rPr>
              <a:t>0.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5455"/>
            <a:ext cx="2971750" cy="3586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-35" dirty="0">
                <a:solidFill>
                  <a:srgbClr val="C00000"/>
                </a:solidFill>
              </a:rPr>
              <a:t>Real-life</a:t>
            </a:r>
            <a:r>
              <a:rPr b="1" spc="5" dirty="0">
                <a:solidFill>
                  <a:srgbClr val="C00000"/>
                </a:solidFill>
              </a:rPr>
              <a:t> </a:t>
            </a:r>
            <a:r>
              <a:rPr b="1" spc="-45" dirty="0">
                <a:solidFill>
                  <a:srgbClr val="C00000"/>
                </a:solidFill>
              </a:rPr>
              <a:t>correlations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3255883" y="3254845"/>
            <a:ext cx="1037273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896785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769683"/>
            <a:ext cx="4070985" cy="181292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494665">
              <a:lnSpc>
                <a:spcPts val="1350"/>
              </a:lnSpc>
              <a:spcBef>
                <a:spcPts val="455"/>
              </a:spcBef>
            </a:pPr>
            <a:r>
              <a:rPr sz="1400" spc="-40" dirty="0">
                <a:latin typeface="Tahoma"/>
                <a:cs typeface="Tahoma"/>
              </a:rPr>
              <a:t>Over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time,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amount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of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95" dirty="0">
                <a:latin typeface="Tahoma"/>
                <a:cs typeface="Tahoma"/>
              </a:rPr>
              <a:t>Ice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cream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consumption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is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correlated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with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number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of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pool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drownings.</a:t>
            </a:r>
            <a:endParaRPr sz="1400">
              <a:latin typeface="Tahoma"/>
              <a:cs typeface="Tahoma"/>
            </a:endParaRPr>
          </a:p>
          <a:p>
            <a:pPr marL="12700" marR="455295">
              <a:lnSpc>
                <a:spcPts val="1350"/>
              </a:lnSpc>
              <a:spcBef>
                <a:spcPts val="905"/>
              </a:spcBef>
            </a:pPr>
            <a:r>
              <a:rPr sz="1400" spc="-105" dirty="0">
                <a:latin typeface="Tahoma"/>
                <a:cs typeface="Tahoma"/>
              </a:rPr>
              <a:t>In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1685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(and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today)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being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a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student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is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the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most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-70" dirty="0">
                <a:latin typeface="Tahoma"/>
                <a:cs typeface="Tahoma"/>
              </a:rPr>
              <a:t>dangerous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profession.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ts val="1350"/>
              </a:lnSpc>
              <a:spcBef>
                <a:spcPts val="905"/>
              </a:spcBef>
            </a:pPr>
            <a:r>
              <a:rPr sz="1400" spc="-105" dirty="0">
                <a:latin typeface="Tahoma"/>
                <a:cs typeface="Tahoma"/>
              </a:rPr>
              <a:t>In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110" dirty="0">
                <a:latin typeface="Tahoma"/>
                <a:cs typeface="Tahoma"/>
              </a:rPr>
              <a:t>90%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of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bar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ﬁghts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ending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in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a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death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the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person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70" dirty="0">
                <a:latin typeface="Tahoma"/>
                <a:cs typeface="Tahoma"/>
              </a:rPr>
              <a:t>who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started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the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ﬁght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died.</a:t>
            </a:r>
            <a:endParaRPr sz="1400">
              <a:latin typeface="Tahoma"/>
              <a:cs typeface="Tahoma"/>
            </a:endParaRPr>
          </a:p>
          <a:p>
            <a:pPr marL="12700" marR="279400">
              <a:lnSpc>
                <a:spcPts val="1530"/>
              </a:lnSpc>
              <a:spcBef>
                <a:spcPts val="765"/>
              </a:spcBef>
            </a:pPr>
            <a:r>
              <a:rPr sz="1400" spc="-60" dirty="0">
                <a:latin typeface="Tahoma"/>
                <a:cs typeface="Tahoma"/>
              </a:rPr>
              <a:t>Hormone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replacement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therapy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(HRT)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is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correlated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with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a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75" dirty="0">
                <a:latin typeface="Tahoma"/>
                <a:cs typeface="Tahoma"/>
              </a:rPr>
              <a:t>lower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rate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of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coronary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heart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75" dirty="0">
                <a:latin typeface="Tahoma"/>
                <a:cs typeface="Tahoma"/>
              </a:rPr>
              <a:t>disease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(CHD).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354810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812823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270848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5455"/>
            <a:ext cx="3428950" cy="3586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-35" dirty="0">
                <a:solidFill>
                  <a:srgbClr val="C00000"/>
                </a:solidFill>
              </a:rPr>
              <a:t>Correlation</a:t>
            </a:r>
            <a:r>
              <a:rPr b="1" spc="20" dirty="0">
                <a:solidFill>
                  <a:srgbClr val="C00000"/>
                </a:solidFill>
              </a:rPr>
              <a:t> </a:t>
            </a:r>
            <a:r>
              <a:rPr b="1" spc="-40" dirty="0">
                <a:solidFill>
                  <a:srgbClr val="C00000"/>
                </a:solidFill>
              </a:rPr>
              <a:t>is</a:t>
            </a:r>
            <a:r>
              <a:rPr b="1" spc="30" dirty="0">
                <a:solidFill>
                  <a:srgbClr val="C00000"/>
                </a:solidFill>
              </a:rPr>
              <a:t> </a:t>
            </a:r>
            <a:r>
              <a:rPr b="1" spc="-30" dirty="0">
                <a:solidFill>
                  <a:srgbClr val="C00000"/>
                </a:solidFill>
              </a:rPr>
              <a:t>not</a:t>
            </a:r>
            <a:r>
              <a:rPr b="1" spc="30" dirty="0">
                <a:solidFill>
                  <a:srgbClr val="C00000"/>
                </a:solidFill>
              </a:rPr>
              <a:t> </a:t>
            </a:r>
            <a:r>
              <a:rPr b="1" spc="-45" dirty="0">
                <a:solidFill>
                  <a:srgbClr val="C00000"/>
                </a:solidFill>
              </a:rPr>
              <a:t>causation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3255883" y="3254845"/>
            <a:ext cx="1037273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5909" y="1328394"/>
            <a:ext cx="3940810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z="1400" spc="-55" dirty="0">
                <a:latin typeface="Tahoma"/>
                <a:cs typeface="Tahoma"/>
              </a:rPr>
              <a:t>Edward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Tufte:</a:t>
            </a:r>
            <a:r>
              <a:rPr sz="1400" spc="1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”Empirically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75" dirty="0">
                <a:latin typeface="Tahoma"/>
                <a:cs typeface="Tahoma"/>
              </a:rPr>
              <a:t>observed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covariation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is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a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-75" dirty="0">
                <a:latin typeface="Tahoma"/>
                <a:cs typeface="Tahoma"/>
              </a:rPr>
              <a:t>necessary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but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not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suﬃcient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condition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for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causality.”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999"/>
            <a:ext cx="4038550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spc="-40" dirty="0">
                <a:solidFill>
                  <a:srgbClr val="C00000"/>
                </a:solidFill>
              </a:rPr>
              <a:t>Overlapping</a:t>
            </a:r>
            <a:r>
              <a:rPr sz="1600" b="1" spc="20" dirty="0">
                <a:solidFill>
                  <a:srgbClr val="C00000"/>
                </a:solidFill>
              </a:rPr>
              <a:t> </a:t>
            </a:r>
            <a:r>
              <a:rPr sz="1600" b="1" spc="-75" dirty="0">
                <a:solidFill>
                  <a:srgbClr val="C00000"/>
                </a:solidFill>
              </a:rPr>
              <a:t>sums</a:t>
            </a:r>
            <a:r>
              <a:rPr sz="1600" b="1" spc="20" dirty="0">
                <a:solidFill>
                  <a:srgbClr val="C00000"/>
                </a:solidFill>
              </a:rPr>
              <a:t> </a:t>
            </a:r>
            <a:r>
              <a:rPr sz="1600" b="1" spc="-40" dirty="0">
                <a:solidFill>
                  <a:srgbClr val="C00000"/>
                </a:solidFill>
              </a:rPr>
              <a:t>of</a:t>
            </a:r>
            <a:r>
              <a:rPr sz="1600" b="1" spc="20" dirty="0">
                <a:solidFill>
                  <a:srgbClr val="C00000"/>
                </a:solidFill>
              </a:rPr>
              <a:t> </a:t>
            </a:r>
            <a:r>
              <a:rPr sz="1600" b="1" spc="-50" dirty="0">
                <a:solidFill>
                  <a:srgbClr val="C00000"/>
                </a:solidFill>
              </a:rPr>
              <a:t>uniform</a:t>
            </a:r>
            <a:r>
              <a:rPr sz="1600" b="1" spc="20" dirty="0">
                <a:solidFill>
                  <a:srgbClr val="C00000"/>
                </a:solidFill>
              </a:rPr>
              <a:t> </a:t>
            </a:r>
            <a:r>
              <a:rPr sz="1600" b="1" spc="-55" dirty="0">
                <a:solidFill>
                  <a:srgbClr val="C00000"/>
                </a:solidFill>
              </a:rPr>
              <a:t>random</a:t>
            </a:r>
            <a:r>
              <a:rPr sz="1600" b="1" spc="20" dirty="0">
                <a:solidFill>
                  <a:srgbClr val="C00000"/>
                </a:solidFill>
              </a:rPr>
              <a:t> </a:t>
            </a:r>
            <a:r>
              <a:rPr sz="1600" b="1" spc="-55" dirty="0">
                <a:solidFill>
                  <a:srgbClr val="C00000"/>
                </a:solidFill>
              </a:rPr>
              <a:t>variables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3255883" y="3254845"/>
            <a:ext cx="1037273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2344" y="617181"/>
            <a:ext cx="4315460" cy="221996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5565" marR="55880">
              <a:lnSpc>
                <a:spcPts val="1400"/>
              </a:lnSpc>
              <a:spcBef>
                <a:spcPts val="175"/>
              </a:spcBef>
            </a:pPr>
            <a:r>
              <a:rPr sz="1200" spc="-70" dirty="0">
                <a:latin typeface="Tahoma"/>
                <a:cs typeface="Tahoma"/>
              </a:rPr>
              <a:t>We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made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two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random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variables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i="1" spc="-30" dirty="0">
                <a:latin typeface="Arial"/>
                <a:cs typeface="Arial"/>
              </a:rPr>
              <a:t>X</a:t>
            </a:r>
            <a:r>
              <a:rPr sz="1200" i="1" spc="220" dirty="0">
                <a:latin typeface="Arial"/>
                <a:cs typeface="Arial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i="1" spc="-30" dirty="0">
                <a:latin typeface="Arial"/>
                <a:cs typeface="Arial"/>
              </a:rPr>
              <a:t>Y</a:t>
            </a:r>
            <a:r>
              <a:rPr sz="1200" i="1" spc="265" dirty="0">
                <a:latin typeface="Arial"/>
                <a:cs typeface="Arial"/>
              </a:rPr>
              <a:t> </a:t>
            </a:r>
            <a:r>
              <a:rPr sz="1200" spc="-55" dirty="0">
                <a:latin typeface="Tahoma"/>
                <a:cs typeface="Tahoma"/>
              </a:rPr>
              <a:t>from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overlapping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sums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uniform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random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variables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Tahoma"/>
              <a:cs typeface="Tahoma"/>
            </a:endParaRPr>
          </a:p>
          <a:p>
            <a:pPr marL="75565">
              <a:lnSpc>
                <a:spcPct val="100000"/>
              </a:lnSpc>
            </a:pPr>
            <a:r>
              <a:rPr sz="1200" spc="-45" dirty="0">
                <a:latin typeface="Tahoma"/>
                <a:cs typeface="Tahoma"/>
              </a:rPr>
              <a:t>For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example:</a:t>
            </a:r>
            <a:endParaRPr sz="1200">
              <a:latin typeface="Tahoma"/>
              <a:cs typeface="Tahoma"/>
            </a:endParaRPr>
          </a:p>
          <a:p>
            <a:pPr marL="167005" algn="ctr">
              <a:lnSpc>
                <a:spcPct val="100000"/>
              </a:lnSpc>
              <a:spcBef>
                <a:spcPts val="1050"/>
              </a:spcBef>
            </a:pPr>
            <a:r>
              <a:rPr sz="1200" i="1" spc="-30" dirty="0">
                <a:latin typeface="Arial"/>
                <a:cs typeface="Arial"/>
              </a:rPr>
              <a:t>X</a:t>
            </a:r>
            <a:r>
              <a:rPr sz="1200" i="1" spc="155" dirty="0">
                <a:latin typeface="Arial"/>
                <a:cs typeface="Arial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i="1" spc="-30" dirty="0">
                <a:latin typeface="Arial"/>
                <a:cs typeface="Arial"/>
              </a:rPr>
              <a:t>X</a:t>
            </a:r>
            <a:r>
              <a:rPr sz="1200" spc="-22" baseline="-13888" dirty="0">
                <a:latin typeface="Tahoma"/>
                <a:cs typeface="Tahoma"/>
              </a:rPr>
              <a:t>1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+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i="1" spc="-35" dirty="0">
                <a:latin typeface="Arial"/>
                <a:cs typeface="Arial"/>
              </a:rPr>
              <a:t>X</a:t>
            </a:r>
            <a:r>
              <a:rPr sz="1200" spc="-22" baseline="-13888" dirty="0">
                <a:latin typeface="Tahoma"/>
                <a:cs typeface="Tahoma"/>
              </a:rPr>
              <a:t>2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+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i="1" spc="-35" dirty="0">
                <a:latin typeface="Arial"/>
                <a:cs typeface="Arial"/>
              </a:rPr>
              <a:t>X</a:t>
            </a:r>
            <a:r>
              <a:rPr sz="1200" spc="-22" baseline="-13888" dirty="0">
                <a:latin typeface="Tahoma"/>
                <a:cs typeface="Tahoma"/>
              </a:rPr>
              <a:t>3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+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i="1" spc="-35" dirty="0">
                <a:latin typeface="Arial"/>
                <a:cs typeface="Arial"/>
              </a:rPr>
              <a:t>X</a:t>
            </a:r>
            <a:r>
              <a:rPr sz="1200" spc="-22" baseline="-13888" dirty="0">
                <a:latin typeface="Tahoma"/>
                <a:cs typeface="Tahoma"/>
              </a:rPr>
              <a:t>4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+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i="1" spc="-35" dirty="0">
                <a:latin typeface="Arial"/>
                <a:cs typeface="Arial"/>
              </a:rPr>
              <a:t>X</a:t>
            </a:r>
            <a:r>
              <a:rPr sz="1200" spc="-22" baseline="-13888" dirty="0">
                <a:latin typeface="Tahoma"/>
                <a:cs typeface="Tahoma"/>
              </a:rPr>
              <a:t>5</a:t>
            </a:r>
            <a:endParaRPr sz="1200" baseline="-13888">
              <a:latin typeface="Tahoma"/>
              <a:cs typeface="Tahoma"/>
            </a:endParaRPr>
          </a:p>
          <a:p>
            <a:pPr marL="161290" algn="ctr">
              <a:lnSpc>
                <a:spcPct val="100000"/>
              </a:lnSpc>
              <a:spcBef>
                <a:spcPts val="250"/>
              </a:spcBef>
            </a:pPr>
            <a:r>
              <a:rPr sz="1200" i="1" spc="-30" dirty="0">
                <a:latin typeface="Arial"/>
                <a:cs typeface="Arial"/>
              </a:rPr>
              <a:t>Y 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i="1" spc="-30" dirty="0">
                <a:latin typeface="Arial"/>
                <a:cs typeface="Arial"/>
              </a:rPr>
              <a:t>X</a:t>
            </a:r>
            <a:r>
              <a:rPr sz="1200" spc="-22" baseline="-13888" dirty="0">
                <a:latin typeface="Tahoma"/>
                <a:cs typeface="Tahoma"/>
              </a:rPr>
              <a:t>3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+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i="1" spc="-35" dirty="0">
                <a:latin typeface="Arial"/>
                <a:cs typeface="Arial"/>
              </a:rPr>
              <a:t>X</a:t>
            </a:r>
            <a:r>
              <a:rPr sz="1200" spc="-22" baseline="-13888" dirty="0">
                <a:latin typeface="Tahoma"/>
                <a:cs typeface="Tahoma"/>
              </a:rPr>
              <a:t>4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+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i="1" spc="-35" dirty="0">
                <a:latin typeface="Arial"/>
                <a:cs typeface="Arial"/>
              </a:rPr>
              <a:t>X</a:t>
            </a:r>
            <a:r>
              <a:rPr sz="1200" spc="-22" baseline="-13888" dirty="0">
                <a:latin typeface="Tahoma"/>
                <a:cs typeface="Tahoma"/>
              </a:rPr>
              <a:t>5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+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i="1" spc="-35" dirty="0">
                <a:latin typeface="Arial"/>
                <a:cs typeface="Arial"/>
              </a:rPr>
              <a:t>X</a:t>
            </a:r>
            <a:r>
              <a:rPr sz="1200" spc="-22" baseline="-13888" dirty="0">
                <a:latin typeface="Tahoma"/>
                <a:cs typeface="Tahoma"/>
              </a:rPr>
              <a:t>6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+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i="1" spc="-35" dirty="0">
                <a:latin typeface="Arial"/>
                <a:cs typeface="Arial"/>
              </a:rPr>
              <a:t>X</a:t>
            </a:r>
            <a:r>
              <a:rPr sz="1200" spc="-22" baseline="-13888" dirty="0">
                <a:latin typeface="Tahoma"/>
                <a:cs typeface="Tahoma"/>
              </a:rPr>
              <a:t>7</a:t>
            </a:r>
            <a:endParaRPr sz="1200" baseline="-13888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1055"/>
              </a:spcBef>
            </a:pPr>
            <a:r>
              <a:rPr sz="1200" spc="-60" dirty="0">
                <a:latin typeface="Tahoma"/>
                <a:cs typeface="Tahoma"/>
              </a:rPr>
              <a:t>These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sums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5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i="1" spc="-5" dirty="0">
                <a:latin typeface="Arial"/>
                <a:cs typeface="Arial"/>
              </a:rPr>
              <a:t>X</a:t>
            </a:r>
            <a:r>
              <a:rPr sz="1200" i="1" spc="-7" baseline="-13888" dirty="0">
                <a:latin typeface="Arial"/>
                <a:cs typeface="Arial"/>
              </a:rPr>
              <a:t>i</a:t>
            </a:r>
            <a:r>
              <a:rPr sz="1200" i="1" spc="442" baseline="-13888" dirty="0">
                <a:latin typeface="Arial"/>
                <a:cs typeface="Arial"/>
              </a:rPr>
              <a:t> </a:t>
            </a:r>
            <a:r>
              <a:rPr sz="1200" spc="-40" dirty="0">
                <a:latin typeface="Tahoma"/>
                <a:cs typeface="Tahoma"/>
              </a:rPr>
              <a:t>with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3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common.</a:t>
            </a:r>
            <a:endParaRPr sz="1200">
              <a:latin typeface="Tahoma"/>
              <a:cs typeface="Tahoma"/>
            </a:endParaRPr>
          </a:p>
          <a:p>
            <a:pPr marL="76200" marR="600710" indent="-635">
              <a:lnSpc>
                <a:spcPct val="179900"/>
              </a:lnSpc>
            </a:pPr>
            <a:r>
              <a:rPr sz="1200" spc="-80" dirty="0">
                <a:latin typeface="Tahoma"/>
                <a:cs typeface="Tahoma"/>
              </a:rPr>
              <a:t>If </a:t>
            </a:r>
            <a:r>
              <a:rPr sz="1200" spc="-125" dirty="0">
                <a:latin typeface="Tahoma"/>
                <a:cs typeface="Tahoma"/>
              </a:rPr>
              <a:t>we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sum </a:t>
            </a:r>
            <a:r>
              <a:rPr sz="1200" i="1" spc="-5" dirty="0">
                <a:latin typeface="Arial"/>
                <a:cs typeface="Arial"/>
              </a:rPr>
              <a:t>r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i="1" spc="-5" dirty="0">
                <a:latin typeface="Arial"/>
                <a:cs typeface="Arial"/>
              </a:rPr>
              <a:t>X</a:t>
            </a:r>
            <a:r>
              <a:rPr sz="1200" i="1" spc="-7" baseline="-13888" dirty="0">
                <a:latin typeface="Arial"/>
                <a:cs typeface="Arial"/>
              </a:rPr>
              <a:t>i</a:t>
            </a:r>
            <a:r>
              <a:rPr sz="1200" i="1" baseline="-13888" dirty="0">
                <a:latin typeface="Arial"/>
                <a:cs typeface="Arial"/>
              </a:rPr>
              <a:t> </a:t>
            </a:r>
            <a:r>
              <a:rPr sz="1200" spc="-40" dirty="0">
                <a:latin typeface="Tahoma"/>
                <a:cs typeface="Tahoma"/>
              </a:rPr>
              <a:t>with </a:t>
            </a:r>
            <a:r>
              <a:rPr sz="1200" i="1" spc="-155" dirty="0">
                <a:latin typeface="Arial"/>
                <a:cs typeface="Arial"/>
              </a:rPr>
              <a:t>s</a:t>
            </a:r>
            <a:r>
              <a:rPr sz="1200" i="1" spc="-150" dirty="0">
                <a:latin typeface="Arial"/>
                <a:cs typeface="Arial"/>
              </a:rPr>
              <a:t>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70" dirty="0">
                <a:latin typeface="Tahoma"/>
                <a:cs typeface="Tahoma"/>
              </a:rPr>
              <a:t>common </a:t>
            </a:r>
            <a:r>
              <a:rPr sz="1200" spc="-125" dirty="0">
                <a:latin typeface="Tahoma"/>
                <a:cs typeface="Tahoma"/>
              </a:rPr>
              <a:t>we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name </a:t>
            </a:r>
            <a:r>
              <a:rPr sz="1200" spc="10" dirty="0">
                <a:latin typeface="Tahoma"/>
                <a:cs typeface="Tahoma"/>
              </a:rPr>
              <a:t>it </a:t>
            </a:r>
            <a:r>
              <a:rPr sz="1200" spc="-5" dirty="0">
                <a:latin typeface="Tahoma"/>
                <a:cs typeface="Tahoma"/>
              </a:rPr>
              <a:t>(</a:t>
            </a:r>
            <a:r>
              <a:rPr sz="1200" i="1" spc="-5" dirty="0">
                <a:latin typeface="Arial"/>
                <a:cs typeface="Arial"/>
              </a:rPr>
              <a:t>r </a:t>
            </a:r>
            <a:r>
              <a:rPr sz="1200" i="1" spc="-114" dirty="0">
                <a:latin typeface="Verdana"/>
                <a:cs typeface="Verdana"/>
              </a:rPr>
              <a:t>, </a:t>
            </a:r>
            <a:r>
              <a:rPr sz="1200" i="1" spc="-40" dirty="0">
                <a:latin typeface="Arial"/>
                <a:cs typeface="Arial"/>
              </a:rPr>
              <a:t>s</a:t>
            </a:r>
            <a:r>
              <a:rPr sz="1200" spc="-40" dirty="0">
                <a:latin typeface="Tahoma"/>
                <a:cs typeface="Tahoma"/>
              </a:rPr>
              <a:t>).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Below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series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scatterplots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produced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using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R.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5455"/>
            <a:ext cx="2271512" cy="3586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-25" dirty="0">
                <a:solidFill>
                  <a:srgbClr val="C00000"/>
                </a:solidFill>
              </a:rPr>
              <a:t>Scatter</a:t>
            </a:r>
            <a:r>
              <a:rPr b="1" spc="-15" dirty="0">
                <a:solidFill>
                  <a:srgbClr val="C00000"/>
                </a:solidFill>
              </a:rPr>
              <a:t> </a:t>
            </a:r>
            <a:r>
              <a:rPr b="1" spc="-35" dirty="0">
                <a:solidFill>
                  <a:srgbClr val="C00000"/>
                </a:solidFill>
              </a:rPr>
              <a:t>plots</a:t>
            </a:r>
          </a:p>
        </p:txBody>
      </p:sp>
      <p:sp>
        <p:nvSpPr>
          <p:cNvPr id="454" name="object 454"/>
          <p:cNvSpPr txBox="1">
            <a:spLocks noGrp="1"/>
          </p:cNvSpPr>
          <p:nvPr>
            <p:ph type="sldNum" sz="quarter" idx="12"/>
          </p:nvPr>
        </p:nvSpPr>
        <p:spPr>
          <a:xfrm>
            <a:off x="3255883" y="3254845"/>
            <a:ext cx="1037273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5043" y="1231169"/>
            <a:ext cx="241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799" y="1212075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6736" y="971830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542" y="1134772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5178" y="1454457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2445" y="789913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064" y="740681"/>
            <a:ext cx="11938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     </a:t>
            </a:r>
            <a:r>
              <a:rPr sz="225" spc="-1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851" y="767019"/>
            <a:ext cx="11874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-67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45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0023" y="788868"/>
            <a:ext cx="19621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dirty="0">
                <a:solidFill>
                  <a:srgbClr val="3366E6"/>
                </a:solidFill>
                <a:latin typeface="MS UI Gothic"/>
                <a:cs typeface="MS UI Gothic"/>
              </a:rPr>
              <a:t>●●        </a:t>
            </a:r>
            <a:r>
              <a:rPr sz="150" spc="4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6524" y="1243566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7382" y="1156740"/>
            <a:ext cx="14668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150" spc="4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7914" y="1346946"/>
            <a:ext cx="26225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        </a:t>
            </a:r>
            <a:r>
              <a:rPr sz="225" spc="75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52771" y="1424961"/>
            <a:ext cx="8318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10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-10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3841" y="1325097"/>
            <a:ext cx="234315" cy="622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3340">
              <a:lnSpc>
                <a:spcPts val="120"/>
              </a:lnSpc>
              <a:spcBef>
                <a:spcPts val="135"/>
              </a:spcBef>
            </a:pPr>
            <a:r>
              <a:rPr sz="225" baseline="18518" dirty="0">
                <a:solidFill>
                  <a:srgbClr val="3366E6"/>
                </a:solidFill>
                <a:latin typeface="MS UI Gothic"/>
                <a:cs typeface="MS UI Gothic"/>
              </a:rPr>
              <a:t>●●  </a:t>
            </a:r>
            <a:r>
              <a:rPr sz="225" spc="60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2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3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2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 marL="38100">
              <a:lnSpc>
                <a:spcPts val="120"/>
              </a:lnSpc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25631" y="952570"/>
            <a:ext cx="20383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-30" baseline="37037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225" spc="-30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2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10" dirty="0">
                <a:solidFill>
                  <a:srgbClr val="3366E6"/>
                </a:solidFill>
                <a:latin typeface="MS UI Gothic"/>
                <a:cs typeface="MS UI Gothic"/>
              </a:rPr>
              <a:t>    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9170" y="1371502"/>
            <a:ext cx="28765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11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  </a:t>
            </a:r>
            <a:r>
              <a:rPr sz="225" spc="60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150" spc="8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-8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4653" y="945516"/>
            <a:ext cx="116839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2831" y="935969"/>
            <a:ext cx="27432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Times New Roman"/>
                <a:cs typeface="Times New Roman"/>
              </a:rPr>
              <a:t>          </a:t>
            </a:r>
            <a:r>
              <a:rPr sz="150" spc="-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     </a:t>
            </a:r>
            <a:r>
              <a:rPr sz="225" spc="-30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7" baseline="5555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-75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68869" y="943830"/>
            <a:ext cx="2019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1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                   </a:t>
            </a:r>
            <a:r>
              <a:rPr sz="150" spc="10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20713" y="780627"/>
            <a:ext cx="16637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Times New Roman"/>
                <a:cs typeface="Times New Roman"/>
              </a:rPr>
              <a:t>                   </a:t>
            </a:r>
            <a:r>
              <a:rPr sz="150" spc="-20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58915" y="910772"/>
            <a:ext cx="2908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</a:t>
            </a:r>
            <a:r>
              <a:rPr sz="225" spc="-6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          </a:t>
            </a:r>
            <a:r>
              <a:rPr sz="150" spc="1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-150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</a:t>
            </a:r>
            <a:r>
              <a:rPr sz="225" spc="-2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-135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9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85372" y="1493145"/>
            <a:ext cx="1130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Times New Roman"/>
                <a:cs typeface="Times New Roman"/>
              </a:rPr>
              <a:t>       </a:t>
            </a:r>
            <a:r>
              <a:rPr sz="150" spc="10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46796" y="841899"/>
            <a:ext cx="15938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Times New Roman"/>
                <a:cs typeface="Times New Roman"/>
              </a:rPr>
              <a:t>                 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0078" y="694109"/>
            <a:ext cx="25019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-44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</a:t>
            </a:r>
            <a:r>
              <a:rPr sz="225" spc="1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   </a:t>
            </a:r>
            <a:r>
              <a:rPr sz="225" spc="-7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 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18845" y="1309422"/>
            <a:ext cx="241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0326" y="1167712"/>
            <a:ext cx="18542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 </a:t>
            </a:r>
            <a:r>
              <a:rPr sz="225" spc="2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     </a:t>
            </a:r>
            <a:r>
              <a:rPr sz="150" spc="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1832" y="783809"/>
            <a:ext cx="26987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75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  </a:t>
            </a:r>
            <a:r>
              <a:rPr sz="225" spc="-22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 </a:t>
            </a:r>
            <a:r>
              <a:rPr sz="150" spc="-1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 </a:t>
            </a:r>
            <a:r>
              <a:rPr sz="150" spc="-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8229" y="1077822"/>
            <a:ext cx="31940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sz="225" spc="44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44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30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150" spc="10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225" spc="120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65246" y="1176214"/>
            <a:ext cx="21018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150" spc="4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150" spc="6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26284" y="1304744"/>
            <a:ext cx="28892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37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2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2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 </a:t>
            </a:r>
            <a:r>
              <a:rPr sz="150" spc="5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870FD"/>
                </a:solidFill>
                <a:latin typeface="MS UI Gothic"/>
                <a:cs typeface="MS UI Gothic"/>
              </a:rPr>
              <a:t>●  </a:t>
            </a:r>
            <a:r>
              <a:rPr sz="225" spc="157" baseline="37037" dirty="0">
                <a:solidFill>
                  <a:srgbClr val="3870FD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7664" y="1329063"/>
            <a:ext cx="33528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285115" algn="l"/>
              </a:tabLst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5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Times New Roman"/>
                <a:cs typeface="Times New Roman"/>
              </a:rPr>
              <a:t>	</a:t>
            </a:r>
            <a:r>
              <a:rPr sz="225" spc="-150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5889" y="996933"/>
            <a:ext cx="19304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</a:t>
            </a:r>
            <a:r>
              <a:rPr sz="225" spc="2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</a:t>
            </a:r>
            <a:r>
              <a:rPr sz="150" spc="-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5762" y="952118"/>
            <a:ext cx="17907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-8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</a:t>
            </a:r>
            <a:r>
              <a:rPr sz="225" spc="1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7" baseline="5555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24301" y="932169"/>
            <a:ext cx="23558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</a:t>
            </a:r>
            <a:r>
              <a:rPr sz="150" spc="6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44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</a:t>
            </a:r>
            <a:r>
              <a:rPr sz="225" spc="67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6025" y="1010090"/>
            <a:ext cx="53149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292735" algn="l"/>
              </a:tabLst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Times New Roman"/>
                <a:cs typeface="Times New Roman"/>
              </a:rPr>
              <a:t>               </a:t>
            </a:r>
            <a:r>
              <a:rPr sz="150" spc="10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	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   </a:t>
            </a:r>
            <a:r>
              <a:rPr sz="225" spc="-30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  </a:t>
            </a:r>
            <a:r>
              <a:rPr sz="225" spc="-7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</a:t>
            </a:r>
            <a:r>
              <a:rPr sz="225" spc="-2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10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22610" y="1390311"/>
            <a:ext cx="20955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-2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225" spc="0" baseline="18518" dirty="0">
                <a:solidFill>
                  <a:srgbClr val="3366E6"/>
                </a:solidFill>
                <a:latin typeface="MS UI Gothic"/>
                <a:cs typeface="MS UI Gothic"/>
              </a:rPr>
              <a:t>      </a:t>
            </a:r>
            <a:r>
              <a:rPr sz="225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2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0592" y="1367180"/>
            <a:ext cx="38735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 </a:t>
            </a:r>
            <a:r>
              <a:rPr sz="225" spc="60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225" spc="135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-1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2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15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150" spc="9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6988" y="1183458"/>
            <a:ext cx="44386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340360" algn="l"/>
              </a:tabLst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Times New Roman"/>
                <a:cs typeface="Times New Roman"/>
              </a:rPr>
              <a:t>	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225" spc="165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3991" y="1225778"/>
            <a:ext cx="213995" cy="654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6515">
              <a:lnSpc>
                <a:spcPts val="135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120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75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 marL="38100">
              <a:lnSpc>
                <a:spcPts val="135"/>
              </a:lnSpc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65300" y="730089"/>
            <a:ext cx="514984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  </a:t>
            </a:r>
            <a:r>
              <a:rPr sz="150" spc="8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       </a:t>
            </a:r>
            <a:r>
              <a:rPr sz="225" spc="75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7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5" dirty="0">
                <a:solidFill>
                  <a:srgbClr val="3366E6"/>
                </a:solidFill>
                <a:latin typeface="MS UI Gothic"/>
                <a:cs typeface="MS UI Gothic"/>
              </a:rPr>
              <a:t>●               </a:t>
            </a:r>
            <a:r>
              <a:rPr sz="150" spc="3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15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1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28486" y="1322152"/>
            <a:ext cx="2019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-114" dirty="0">
                <a:solidFill>
                  <a:srgbClr val="3870FD"/>
                </a:solidFill>
                <a:latin typeface="MS UI Gothic"/>
                <a:cs typeface="MS UI Gothic"/>
              </a:rPr>
              <a:t>●</a:t>
            </a:r>
            <a:r>
              <a:rPr sz="150" spc="-1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44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15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</a:t>
            </a:r>
            <a:r>
              <a:rPr sz="225" spc="7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10875" y="1231264"/>
            <a:ext cx="34734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120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-2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37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7" baseline="37037" dirty="0">
                <a:solidFill>
                  <a:srgbClr val="3366E6"/>
                </a:solidFill>
                <a:latin typeface="MS UI Gothic"/>
                <a:cs typeface="MS UI Gothic"/>
              </a:rPr>
              <a:t>  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225" spc="157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</a:t>
            </a:r>
            <a:r>
              <a:rPr sz="150" spc="9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37" baseline="55555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endParaRPr sz="225" baseline="55555">
              <a:latin typeface="MS UI Gothic"/>
              <a:cs typeface="MS UI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22283" y="1223950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81135" y="1432964"/>
            <a:ext cx="17018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7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  </a:t>
            </a:r>
            <a:r>
              <a:rPr sz="225" spc="-30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43414" y="1196044"/>
            <a:ext cx="32702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Times New Roman"/>
                <a:cs typeface="Times New Roman"/>
              </a:rPr>
              <a:t>  </a:t>
            </a:r>
            <a:r>
              <a:rPr sz="150" spc="-1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    </a:t>
            </a:r>
            <a:r>
              <a:rPr sz="225" spc="-7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-15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9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2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   </a:t>
            </a:r>
            <a:r>
              <a:rPr sz="150" spc="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-1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17444" y="1048706"/>
            <a:ext cx="15240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150" spc="9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654136" y="1162250"/>
            <a:ext cx="10858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225" spc="-44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3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96527" y="939057"/>
            <a:ext cx="36004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     </a:t>
            </a:r>
            <a:r>
              <a:rPr sz="225" spc="1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7" baseline="5555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 </a:t>
            </a:r>
            <a:r>
              <a:rPr sz="225" spc="-22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 </a:t>
            </a:r>
            <a:r>
              <a:rPr sz="150" spc="-10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   </a:t>
            </a:r>
            <a:r>
              <a:rPr sz="225" spc="5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3366E6"/>
                </a:solidFill>
                <a:latin typeface="Times New Roman"/>
                <a:cs typeface="Times New Roman"/>
              </a:rPr>
              <a:t>  </a:t>
            </a:r>
            <a:r>
              <a:rPr sz="225" spc="-22" baseline="5555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75528" y="1307926"/>
            <a:ext cx="45720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7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             </a:t>
            </a:r>
            <a:r>
              <a:rPr sz="150" spc="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                      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   </a:t>
            </a:r>
            <a:r>
              <a:rPr sz="225" spc="-2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1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46961" y="1085873"/>
            <a:ext cx="30480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sz="150" spc="-30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225" spc="-44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112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11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    </a:t>
            </a:r>
            <a:r>
              <a:rPr sz="225" spc="-30" baseline="18518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495232" y="1196472"/>
            <a:ext cx="25209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-2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2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22" baseline="18518" dirty="0">
                <a:solidFill>
                  <a:srgbClr val="3366E6"/>
                </a:solidFill>
                <a:latin typeface="MS UI Gothic"/>
                <a:cs typeface="MS UI Gothic"/>
              </a:rPr>
              <a:t>   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   </a:t>
            </a:r>
            <a:r>
              <a:rPr sz="150" spc="4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-11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18587" y="1396439"/>
            <a:ext cx="43370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82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225" spc="127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-4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60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0" baseline="37037" dirty="0">
                <a:solidFill>
                  <a:srgbClr val="3366E6"/>
                </a:solidFill>
                <a:latin typeface="MS UI Gothic"/>
                <a:cs typeface="MS UI Gothic"/>
              </a:rPr>
              <a:t>    </a:t>
            </a:r>
            <a:r>
              <a:rPr sz="225" spc="7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225" spc="97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  </a:t>
            </a:r>
            <a:r>
              <a:rPr sz="225" spc="127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3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37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2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37" baseline="37037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49038" y="1050606"/>
            <a:ext cx="28067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     </a:t>
            </a:r>
            <a:r>
              <a:rPr sz="225" spc="7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-15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3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14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</a:t>
            </a:r>
            <a:r>
              <a:rPr sz="225" spc="-1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-22" baseline="37037" dirty="0">
                <a:solidFill>
                  <a:srgbClr val="3870FD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246627" y="1074497"/>
            <a:ext cx="27686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-157" baseline="-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     </a:t>
            </a:r>
            <a:r>
              <a:rPr sz="150" spc="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-2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10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    </a:t>
            </a:r>
            <a:r>
              <a:rPr sz="150" spc="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-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-37037">
              <a:latin typeface="MS UI Gothic"/>
              <a:cs typeface="MS UI Gothic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295360" y="1056353"/>
            <a:ext cx="35306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  </a:t>
            </a:r>
            <a:r>
              <a:rPr sz="225" spc="165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-30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150" spc="-1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-37037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225" spc="135" baseline="-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-1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22" baseline="-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15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69506" y="1058799"/>
            <a:ext cx="336550" cy="635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ts val="125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2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225" spc="97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44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44" baseline="55555" dirty="0">
                <a:solidFill>
                  <a:srgbClr val="3366E6"/>
                </a:solidFill>
                <a:latin typeface="MS UI Gothic"/>
                <a:cs typeface="MS UI Gothic"/>
              </a:rPr>
              <a:t>●  </a:t>
            </a:r>
            <a:r>
              <a:rPr sz="225" spc="60" baseline="5555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55555">
              <a:latin typeface="MS UI Gothic"/>
              <a:cs typeface="MS UI Gothic"/>
            </a:endParaRPr>
          </a:p>
          <a:p>
            <a:pPr marL="175895">
              <a:lnSpc>
                <a:spcPts val="10"/>
              </a:lnSpc>
            </a:pPr>
            <a:r>
              <a:rPr sz="225" spc="-89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  </a:t>
            </a:r>
            <a:r>
              <a:rPr sz="150" spc="-1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55555">
              <a:latin typeface="MS UI Gothic"/>
              <a:cs typeface="MS UI Gothic"/>
            </a:endParaRPr>
          </a:p>
          <a:p>
            <a:pPr marL="227965">
              <a:lnSpc>
                <a:spcPts val="90"/>
              </a:lnSpc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84624" y="1101452"/>
            <a:ext cx="11671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528955" algn="l"/>
                <a:tab pos="1018540" algn="l"/>
              </a:tabLst>
            </a:pPr>
            <a:r>
              <a:rPr sz="225" baseline="37037" dirty="0">
                <a:solidFill>
                  <a:srgbClr val="3366E6"/>
                </a:solidFill>
                <a:latin typeface="MS UI Gothic"/>
                <a:cs typeface="MS UI Gothic"/>
              </a:rPr>
              <a:t>●●        </a:t>
            </a:r>
            <a:r>
              <a:rPr sz="225" spc="22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44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44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30" baseline="37037" dirty="0">
                <a:solidFill>
                  <a:srgbClr val="3366E6"/>
                </a:solidFill>
                <a:latin typeface="MS UI Gothic"/>
                <a:cs typeface="MS UI Gothic"/>
              </a:rPr>
              <a:t>       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      </a:t>
            </a:r>
            <a:r>
              <a:rPr sz="225" spc="135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Times New Roman"/>
                <a:cs typeface="Times New Roman"/>
              </a:rPr>
              <a:t>	</a:t>
            </a:r>
            <a:r>
              <a:rPr sz="225" spc="30" baseline="18518" dirty="0">
                <a:solidFill>
                  <a:srgbClr val="3366E6"/>
                </a:solidFill>
                <a:latin typeface="MS UI Gothic"/>
                <a:cs typeface="MS UI Gothic"/>
              </a:rPr>
              <a:t>●●       </a:t>
            </a:r>
            <a:r>
              <a:rPr sz="225" spc="104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104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225" spc="60" baseline="18518" dirty="0">
                <a:solidFill>
                  <a:srgbClr val="3366E6"/>
                </a:solidFill>
                <a:latin typeface="MS UI Gothic"/>
                <a:cs typeface="MS UI Gothic"/>
              </a:rPr>
              <a:t>    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	</a:t>
            </a:r>
            <a:r>
              <a:rPr sz="225" spc="37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3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225" spc="89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73754" y="779416"/>
            <a:ext cx="7556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5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0476" y="977102"/>
            <a:ext cx="2019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225" spc="165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150" spc="6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16261" y="936824"/>
            <a:ext cx="241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417573" y="1130853"/>
            <a:ext cx="34671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1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    </a:t>
            </a:r>
            <a:r>
              <a:rPr sz="225" spc="1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      </a:t>
            </a:r>
            <a:r>
              <a:rPr sz="225" spc="22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-8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 </a:t>
            </a:r>
            <a:r>
              <a:rPr sz="150" spc="-20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64064" y="1274084"/>
            <a:ext cx="474980" cy="628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8740">
              <a:lnSpc>
                <a:spcPts val="125"/>
              </a:lnSpc>
              <a:spcBef>
                <a:spcPts val="135"/>
              </a:spcBef>
              <a:tabLst>
                <a:tab pos="375285" algn="l"/>
              </a:tabLst>
            </a:pP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142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Times New Roman"/>
                <a:cs typeface="Times New Roman"/>
              </a:rPr>
              <a:t>	</a:t>
            </a:r>
            <a:r>
              <a:rPr sz="225" spc="-37" baseline="37037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150" spc="-2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 marL="38100">
              <a:lnSpc>
                <a:spcPts val="125"/>
              </a:lnSpc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154790" y="1031108"/>
            <a:ext cx="60325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-15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   </a:t>
            </a:r>
            <a:r>
              <a:rPr sz="150" spc="-20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-120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    </a:t>
            </a:r>
            <a:r>
              <a:rPr sz="225" spc="-1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          </a:t>
            </a:r>
            <a:r>
              <a:rPr sz="150" spc="-10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                      </a:t>
            </a:r>
            <a:r>
              <a:rPr sz="225" spc="-30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6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    </a:t>
            </a:r>
            <a:r>
              <a:rPr sz="225" spc="-1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-135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</a:t>
            </a:r>
            <a:r>
              <a:rPr sz="225" spc="2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-3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02483" y="882130"/>
            <a:ext cx="55499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-15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    </a:t>
            </a:r>
            <a:r>
              <a:rPr sz="225" spc="-7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                </a:t>
            </a:r>
            <a:r>
              <a:rPr sz="225" spc="2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       </a:t>
            </a:r>
            <a:r>
              <a:rPr sz="225" spc="-1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3366E6"/>
                </a:solidFill>
                <a:latin typeface="Times New Roman"/>
                <a:cs typeface="Times New Roman"/>
              </a:rPr>
              <a:t>            </a:t>
            </a:r>
            <a:r>
              <a:rPr sz="225" spc="7" baseline="5555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</a:t>
            </a:r>
            <a:r>
              <a:rPr sz="225" spc="7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-5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7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116150" y="969313"/>
            <a:ext cx="64833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225" spc="60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150" spc="10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97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225" spc="135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      </a:t>
            </a:r>
            <a:r>
              <a:rPr sz="225" spc="127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225" spc="67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    </a:t>
            </a:r>
            <a:r>
              <a:rPr sz="225" spc="112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77879" y="1172557"/>
            <a:ext cx="15684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870FD"/>
                </a:solidFill>
                <a:latin typeface="MS UI Gothic"/>
                <a:cs typeface="MS UI Gothic"/>
              </a:rPr>
              <a:t>●  </a:t>
            </a:r>
            <a:r>
              <a:rPr sz="150" spc="50" dirty="0">
                <a:solidFill>
                  <a:srgbClr val="3870FD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473127" y="888447"/>
            <a:ext cx="277495" cy="66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43180" algn="r">
              <a:lnSpc>
                <a:spcPts val="14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Times New Roman"/>
                <a:cs typeface="Times New Roman"/>
              </a:rPr>
              <a:t>       </a:t>
            </a:r>
            <a:r>
              <a:rPr sz="150" spc="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3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-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-37037" dirty="0">
                <a:solidFill>
                  <a:srgbClr val="3366E6"/>
                </a:solidFill>
                <a:latin typeface="Times New Roman"/>
                <a:cs typeface="Times New Roman"/>
              </a:rPr>
              <a:t>  </a:t>
            </a:r>
            <a:r>
              <a:rPr sz="225" spc="-22" baseline="-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 marR="30480" algn="r">
              <a:lnSpc>
                <a:spcPts val="140"/>
              </a:lnSpc>
            </a:pPr>
            <a:r>
              <a:rPr sz="225" spc="52" baseline="-37037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225" spc="157" baseline="-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518393" y="1076468"/>
            <a:ext cx="25844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sz="225" spc="-6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●●●                                                                                                                                                                                 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150" spc="7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5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26947" y="1291112"/>
            <a:ext cx="10668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  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90561" y="1503950"/>
            <a:ext cx="944244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335915" algn="l"/>
              </a:tabLst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Times New Roman"/>
                <a:cs typeface="Times New Roman"/>
              </a:rPr>
              <a:t>       </a:t>
            </a:r>
            <a:r>
              <a:rPr sz="150" spc="-10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	</a:t>
            </a:r>
            <a:r>
              <a:rPr sz="225" spc="75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                   </a:t>
            </a:r>
            <a:r>
              <a:rPr sz="225" spc="1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     </a:t>
            </a:r>
            <a:r>
              <a:rPr sz="225" spc="7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37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 </a:t>
            </a:r>
            <a:r>
              <a:rPr sz="225" spc="2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3366E6"/>
                </a:solidFill>
                <a:latin typeface="Times New Roman"/>
                <a:cs typeface="Times New Roman"/>
              </a:rPr>
              <a:t>     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</a:t>
            </a:r>
            <a:r>
              <a:rPr sz="225" spc="2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    </a:t>
            </a:r>
            <a:r>
              <a:rPr sz="225" spc="7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-11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-22" baseline="5555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3366E6"/>
                </a:solidFill>
                <a:latin typeface="Times New Roman"/>
                <a:cs typeface="Times New Roman"/>
              </a:rPr>
              <a:t>   </a:t>
            </a:r>
            <a:r>
              <a:rPr sz="225" spc="15" baseline="5555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-14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40949" y="1035097"/>
            <a:ext cx="31940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-135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    </a:t>
            </a:r>
            <a:r>
              <a:rPr sz="225" spc="7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                 </a:t>
            </a:r>
            <a:r>
              <a:rPr sz="225" spc="22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-5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17516" y="1130545"/>
            <a:ext cx="70358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112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5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</a:t>
            </a:r>
            <a:r>
              <a:rPr sz="225" spc="67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15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 </a:t>
            </a:r>
            <a:r>
              <a:rPr sz="150" spc="9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37" baseline="5555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60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60" baseline="37037" dirty="0">
                <a:solidFill>
                  <a:srgbClr val="3870FD"/>
                </a:solidFill>
                <a:latin typeface="MS UI Gothic"/>
                <a:cs typeface="MS UI Gothic"/>
              </a:rPr>
              <a:t>●</a:t>
            </a:r>
            <a:r>
              <a:rPr sz="225" spc="44" baseline="37037" dirty="0">
                <a:solidFill>
                  <a:srgbClr val="3870FD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150" spc="6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  </a:t>
            </a:r>
            <a:r>
              <a:rPr sz="225" spc="120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225" spc="150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030084" y="699120"/>
            <a:ext cx="73660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       </a:t>
            </a:r>
            <a:r>
              <a:rPr sz="225" spc="-30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3366E6"/>
                </a:solidFill>
                <a:latin typeface="Times New Roman"/>
                <a:cs typeface="Times New Roman"/>
              </a:rPr>
              <a:t>     </a:t>
            </a:r>
            <a:r>
              <a:rPr sz="225" spc="-7" baseline="5555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-165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4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  </a:t>
            </a:r>
            <a:r>
              <a:rPr sz="150" spc="-1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        </a:t>
            </a:r>
            <a:r>
              <a:rPr sz="225" spc="-1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           </a:t>
            </a:r>
            <a:r>
              <a:rPr sz="225" spc="-30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-60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     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              </a:t>
            </a:r>
            <a:r>
              <a:rPr sz="150" spc="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</a:t>
            </a:r>
            <a:r>
              <a:rPr sz="225" spc="-2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-1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91996" y="1057968"/>
            <a:ext cx="6350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-4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417596" y="915973"/>
            <a:ext cx="1511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150" spc="8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35036" y="802714"/>
            <a:ext cx="51371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-3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44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30" baseline="18518" dirty="0">
                <a:solidFill>
                  <a:srgbClr val="3366E6"/>
                </a:solidFill>
                <a:latin typeface="MS UI Gothic"/>
                <a:cs typeface="MS UI Gothic"/>
              </a:rPr>
              <a:t>        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157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150" spc="8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15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65" dirty="0">
                <a:solidFill>
                  <a:srgbClr val="3366E6"/>
                </a:solidFill>
                <a:latin typeface="MS UI Gothic"/>
                <a:cs typeface="MS UI Gothic"/>
              </a:rPr>
              <a:t> 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  </a:t>
            </a:r>
            <a:r>
              <a:rPr sz="225" spc="89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150" spc="9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11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52173" y="743460"/>
            <a:ext cx="942340" cy="635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7160">
              <a:lnSpc>
                <a:spcPts val="125"/>
              </a:lnSpc>
              <a:spcBef>
                <a:spcPts val="135"/>
              </a:spcBef>
            </a:pPr>
            <a:r>
              <a:rPr sz="225" spc="3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37" baseline="37037" dirty="0">
                <a:solidFill>
                  <a:srgbClr val="3366E6"/>
                </a:solidFill>
                <a:latin typeface="MS UI Gothic"/>
                <a:cs typeface="MS UI Gothic"/>
              </a:rPr>
              <a:t>●  </a:t>
            </a:r>
            <a:r>
              <a:rPr sz="225" spc="120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225" spc="67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 </a:t>
            </a:r>
            <a:r>
              <a:rPr sz="150" spc="9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225" spc="67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5" dirty="0">
                <a:solidFill>
                  <a:srgbClr val="3366E6"/>
                </a:solidFill>
                <a:latin typeface="MS UI Gothic"/>
                <a:cs typeface="MS UI Gothic"/>
              </a:rPr>
              <a:t>●    </a:t>
            </a:r>
            <a:r>
              <a:rPr sz="150" spc="4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 </a:t>
            </a:r>
            <a:r>
              <a:rPr sz="150" spc="7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 marL="38100">
              <a:lnSpc>
                <a:spcPts val="125"/>
              </a:lnSpc>
              <a:tabLst>
                <a:tab pos="204470" algn="l"/>
                <a:tab pos="581660" algn="l"/>
                <a:tab pos="880110" algn="l"/>
              </a:tabLst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Times New Roman"/>
                <a:cs typeface="Times New Roman"/>
              </a:rPr>
              <a:t>	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	</a:t>
            </a:r>
            <a:r>
              <a:rPr sz="150" spc="40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150" spc="40" dirty="0">
                <a:solidFill>
                  <a:srgbClr val="3366E6"/>
                </a:solidFill>
                <a:latin typeface="Times New Roman"/>
                <a:cs typeface="Times New Roman"/>
              </a:rPr>
              <a:t>	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54351" y="1261758"/>
            <a:ext cx="27749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225" spc="135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8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</a:t>
            </a:r>
            <a:r>
              <a:rPr sz="225" spc="82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3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64713" y="1230006"/>
            <a:ext cx="42735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-4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60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15" baseline="18518" dirty="0">
                <a:solidFill>
                  <a:srgbClr val="3366E6"/>
                </a:solidFill>
                <a:latin typeface="MS UI Gothic"/>
                <a:cs typeface="MS UI Gothic"/>
              </a:rPr>
              <a:t>  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    </a:t>
            </a:r>
            <a:r>
              <a:rPr sz="225" spc="150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225" spc="89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75" baseline="5555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 </a:t>
            </a:r>
            <a:r>
              <a:rPr sz="225" spc="82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120378" y="1274488"/>
            <a:ext cx="64071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365760" algn="l"/>
                <a:tab pos="578485" algn="l"/>
              </a:tabLst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225" spc="104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	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225" spc="82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-55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225" spc="-8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8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	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49119" y="1450349"/>
            <a:ext cx="116586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325120" algn="l"/>
                <a:tab pos="577850" algn="l"/>
              </a:tabLst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	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Times New Roman"/>
                <a:cs typeface="Times New Roman"/>
              </a:rPr>
              <a:t>	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225" spc="89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225" spc="120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    </a:t>
            </a:r>
            <a:r>
              <a:rPr sz="225" spc="135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       </a:t>
            </a:r>
            <a:r>
              <a:rPr sz="225" spc="120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    </a:t>
            </a:r>
            <a:r>
              <a:rPr sz="225" spc="165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     </a:t>
            </a:r>
            <a:r>
              <a:rPr sz="225" spc="89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42085" y="1051627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15372" y="1187994"/>
            <a:ext cx="62293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484505" algn="l"/>
              </a:tabLst>
            </a:pPr>
            <a:r>
              <a:rPr sz="225" spc="52" baseline="-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7" baseline="-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-10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-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-18518" dirty="0">
                <a:solidFill>
                  <a:srgbClr val="3366E6"/>
                </a:solidFill>
                <a:latin typeface="Times New Roman"/>
                <a:cs typeface="Times New Roman"/>
              </a:rPr>
              <a:t>        </a:t>
            </a:r>
            <a:r>
              <a:rPr sz="225" spc="-22" baseline="-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60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	</a:t>
            </a:r>
            <a:r>
              <a:rPr sz="225" spc="52" baseline="-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-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-15" baseline="-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30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1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179038" y="1216944"/>
            <a:ext cx="38862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225" spc="150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142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150" spc="5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5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7" baseline="5555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3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2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40" dirty="0">
                <a:solidFill>
                  <a:srgbClr val="3366E6"/>
                </a:solidFill>
                <a:latin typeface="MS UI Gothic"/>
                <a:cs typeface="MS UI Gothic"/>
              </a:rPr>
              <a:t>  </a:t>
            </a:r>
            <a:r>
              <a:rPr sz="150" spc="4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2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2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55555">
              <a:latin typeface="MS UI Gothic"/>
              <a:cs typeface="MS UI Gothic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31393" y="989618"/>
            <a:ext cx="35750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1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-120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</a:t>
            </a:r>
            <a:r>
              <a:rPr sz="225" spc="2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     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1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-9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2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  </a:t>
            </a:r>
            <a:r>
              <a:rPr sz="150" spc="-1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282346" y="824895"/>
            <a:ext cx="39116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Times New Roman"/>
                <a:cs typeface="Times New Roman"/>
              </a:rPr>
              <a:t>         </a:t>
            </a:r>
            <a:r>
              <a:rPr sz="150" spc="-10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     </a:t>
            </a:r>
            <a:r>
              <a:rPr sz="225" spc="1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        </a:t>
            </a:r>
            <a:r>
              <a:rPr sz="225" spc="1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 </a:t>
            </a:r>
            <a:r>
              <a:rPr sz="225" spc="-7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</a:t>
            </a:r>
            <a:r>
              <a:rPr sz="225" spc="-2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137168" y="1158949"/>
            <a:ext cx="16192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2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225" spc="2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1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565481" y="859141"/>
            <a:ext cx="17780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   </a:t>
            </a:r>
            <a:r>
              <a:rPr sz="225" spc="-60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82985" y="1347563"/>
            <a:ext cx="18478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150" spc="10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11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27719" y="1238816"/>
            <a:ext cx="13525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10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652225" y="1352645"/>
            <a:ext cx="9461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</a:t>
            </a:r>
            <a:r>
              <a:rPr sz="225" spc="-30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148948" y="1014008"/>
            <a:ext cx="23876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2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15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150" spc="7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44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0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150" spc="8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118840" y="1120475"/>
            <a:ext cx="35750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150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44" baseline="18518" dirty="0">
                <a:solidFill>
                  <a:srgbClr val="3366E6"/>
                </a:solidFill>
                <a:latin typeface="MS UI Gothic"/>
                <a:cs typeface="MS UI Gothic"/>
              </a:rPr>
              <a:t>●●  </a:t>
            </a:r>
            <a:r>
              <a:rPr sz="225" spc="89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97" baseline="5555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44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2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48167" y="1023152"/>
            <a:ext cx="270510" cy="660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135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   </a:t>
            </a:r>
            <a:r>
              <a:rPr sz="225" spc="120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-3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44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3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 marL="64135">
              <a:lnSpc>
                <a:spcPts val="135"/>
              </a:lnSpc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       </a:t>
            </a:r>
            <a:r>
              <a:rPr sz="150" spc="9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61958" y="772529"/>
            <a:ext cx="36639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1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-9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  </a:t>
            </a:r>
            <a:r>
              <a:rPr sz="225" spc="-22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   </a:t>
            </a:r>
            <a:r>
              <a:rPr sz="225" spc="22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-8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2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-30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3366E6"/>
                </a:solidFill>
                <a:latin typeface="Times New Roman"/>
                <a:cs typeface="Times New Roman"/>
              </a:rPr>
              <a:t>   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979665" y="1278762"/>
            <a:ext cx="33083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Times New Roman"/>
                <a:cs typeface="Times New Roman"/>
              </a:rPr>
              <a:t>           </a:t>
            </a:r>
            <a:r>
              <a:rPr sz="150" spc="-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         </a:t>
            </a:r>
            <a:r>
              <a:rPr sz="150" spc="-20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   </a:t>
            </a:r>
            <a:r>
              <a:rPr sz="150" spc="10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-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22" baseline="-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93346" y="1468636"/>
            <a:ext cx="496570" cy="8572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50"/>
              </a:spcBef>
            </a:pPr>
            <a:r>
              <a:rPr sz="225" spc="-15" baseline="-37037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225" spc="44" baseline="-37037" dirty="0">
                <a:solidFill>
                  <a:srgbClr val="3366E6"/>
                </a:solidFill>
                <a:latin typeface="MS UI Gothic"/>
                <a:cs typeface="MS UI Gothic"/>
              </a:rPr>
              <a:t>    </a:t>
            </a:r>
            <a:r>
              <a:rPr sz="150" spc="4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60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    </a:t>
            </a:r>
            <a:r>
              <a:rPr sz="225" spc="104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30" baseline="-18518" dirty="0">
                <a:solidFill>
                  <a:srgbClr val="3366E6"/>
                </a:solidFill>
                <a:latin typeface="MS UI Gothic"/>
                <a:cs typeface="MS UI Gothic"/>
              </a:rPr>
              <a:t>●●●</a:t>
            </a:r>
            <a:r>
              <a:rPr sz="225" spc="67" baseline="-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-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89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97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  <a:p>
            <a:pPr marL="89535">
              <a:lnSpc>
                <a:spcPct val="100000"/>
              </a:lnSpc>
              <a:spcBef>
                <a:spcPts val="55"/>
              </a:spcBef>
            </a:pPr>
            <a:r>
              <a:rPr sz="150" spc="1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15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21031" y="1462413"/>
            <a:ext cx="110109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374650" algn="l"/>
                <a:tab pos="947419" algn="l"/>
              </a:tabLst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150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Times New Roman"/>
                <a:cs typeface="Times New Roman"/>
              </a:rPr>
              <a:t>	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●</a:t>
            </a:r>
            <a:r>
              <a:rPr sz="150" spc="5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3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2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0" dirty="0">
                <a:solidFill>
                  <a:srgbClr val="3366E6"/>
                </a:solidFill>
                <a:latin typeface="MS UI Gothic"/>
                <a:cs typeface="MS UI Gothic"/>
              </a:rPr>
              <a:t>        </a:t>
            </a:r>
            <a:r>
              <a:rPr sz="15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150" spc="10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</a:t>
            </a:r>
            <a:r>
              <a:rPr sz="150" spc="5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30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30" baseline="18518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150" spc="-2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30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30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30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	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  </a:t>
            </a:r>
            <a:r>
              <a:rPr sz="150" spc="8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128529" y="1290019"/>
            <a:ext cx="645795" cy="939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6695">
              <a:lnSpc>
                <a:spcPts val="90"/>
              </a:lnSpc>
              <a:spcBef>
                <a:spcPts val="135"/>
              </a:spcBef>
            </a:pPr>
            <a:r>
              <a:rPr sz="150" spc="-1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15" baseline="18518" dirty="0">
                <a:solidFill>
                  <a:srgbClr val="3870FD"/>
                </a:solidFill>
                <a:latin typeface="MS UI Gothic"/>
                <a:cs typeface="MS UI Gothic"/>
              </a:rPr>
              <a:t>●</a:t>
            </a:r>
            <a:r>
              <a:rPr sz="225" spc="67" baseline="18518" dirty="0">
                <a:solidFill>
                  <a:srgbClr val="3870FD"/>
                </a:solidFill>
                <a:latin typeface="MS UI Gothic"/>
                <a:cs typeface="MS UI Gothic"/>
              </a:rPr>
              <a:t>  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225" spc="97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  </a:t>
            </a:r>
            <a:r>
              <a:rPr sz="225" spc="60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         </a:t>
            </a:r>
            <a:r>
              <a:rPr sz="225" spc="89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25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  <a:p>
            <a:pPr marR="177800" algn="r">
              <a:lnSpc>
                <a:spcPts val="90"/>
              </a:lnSpc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 marR="480059" algn="r">
              <a:lnSpc>
                <a:spcPts val="155"/>
              </a:lnSpc>
              <a:spcBef>
                <a:spcPts val="5"/>
              </a:spcBef>
            </a:pPr>
            <a:r>
              <a:rPr sz="225" spc="-15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1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 marR="438150" algn="r">
              <a:lnSpc>
                <a:spcPts val="155"/>
              </a:lnSpc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    </a:t>
            </a:r>
            <a:r>
              <a:rPr sz="150" spc="5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38231" y="1109646"/>
            <a:ext cx="58419" cy="711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590">
              <a:lnSpc>
                <a:spcPts val="155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 marL="12700">
              <a:lnSpc>
                <a:spcPts val="155"/>
              </a:lnSpc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621102" y="1207088"/>
            <a:ext cx="14414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-4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1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00821" y="959029"/>
            <a:ext cx="4559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346710" algn="l"/>
              </a:tabLst>
            </a:pPr>
            <a:r>
              <a:rPr sz="225" spc="52" baseline="-18518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225" spc="30" baseline="18518" dirty="0">
                <a:solidFill>
                  <a:srgbClr val="3366E6"/>
                </a:solidFill>
                <a:latin typeface="MS UI Gothic"/>
                <a:cs typeface="MS UI Gothic"/>
              </a:rPr>
              <a:t>●●      </a:t>
            </a:r>
            <a:r>
              <a:rPr sz="225" spc="52" baseline="-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-37037" dirty="0">
                <a:solidFill>
                  <a:srgbClr val="3366E6"/>
                </a:solidFill>
                <a:latin typeface="Times New Roman"/>
                <a:cs typeface="Times New Roman"/>
              </a:rPr>
              <a:t>	</a:t>
            </a:r>
            <a:r>
              <a:rPr sz="225" spc="52" baseline="-37037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225" spc="82" baseline="-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113752" y="979644"/>
            <a:ext cx="55435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447675" algn="l"/>
              </a:tabLst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Times New Roman"/>
                <a:cs typeface="Times New Roman"/>
              </a:rPr>
              <a:t>                   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Times New Roman"/>
                <a:cs typeface="Times New Roman"/>
              </a:rPr>
              <a:t>	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</a:t>
            </a:r>
            <a:r>
              <a:rPr sz="225" spc="1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928771" y="1251237"/>
            <a:ext cx="16637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150" spc="4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184381" y="1507964"/>
            <a:ext cx="502284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296545" algn="l"/>
              </a:tabLst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</a:t>
            </a:r>
            <a:r>
              <a:rPr sz="150" spc="7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	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</a:t>
            </a:r>
            <a:r>
              <a:rPr sz="150" spc="7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 </a:t>
            </a:r>
            <a:r>
              <a:rPr sz="150" spc="11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148526" y="1138192"/>
            <a:ext cx="42164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sz="225" spc="-44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3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20" dirty="0">
                <a:solidFill>
                  <a:srgbClr val="3366E6"/>
                </a:solidFill>
                <a:latin typeface="MS UI Gothic"/>
                <a:cs typeface="MS UI Gothic"/>
              </a:rPr>
              <a:t> 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    </a:t>
            </a:r>
            <a:r>
              <a:rPr sz="225" spc="104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       </a:t>
            </a:r>
            <a:r>
              <a:rPr sz="150" spc="4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935088" y="1201815"/>
            <a:ext cx="32512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-5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67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30" baseline="-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30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225" spc="67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-37037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225" spc="157" baseline="-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195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195" baseline="-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-18518">
              <a:latin typeface="MS UI Gothic"/>
              <a:cs typeface="MS UI Gothic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16987" y="710021"/>
            <a:ext cx="773430" cy="79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29539" algn="r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z="150" spc="2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3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 </a:t>
            </a:r>
            <a:r>
              <a:rPr sz="225" spc="120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30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30" baseline="18518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150" spc="20" dirty="0">
                <a:solidFill>
                  <a:srgbClr val="3366E6"/>
                </a:solidFill>
                <a:latin typeface="MS UI Gothic"/>
                <a:cs typeface="MS UI Gothic"/>
              </a:rPr>
              <a:t>●  </a:t>
            </a:r>
            <a:r>
              <a:rPr sz="150" spc="5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2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225" spc="-2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44" baseline="5555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7" baseline="37037" dirty="0">
                <a:solidFill>
                  <a:srgbClr val="3366E6"/>
                </a:solidFill>
                <a:latin typeface="MS UI Gothic"/>
                <a:cs typeface="MS UI Gothic"/>
              </a:rPr>
              <a:t>●●        </a:t>
            </a:r>
            <a:r>
              <a:rPr sz="225" spc="2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2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2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67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225" spc="89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        </a:t>
            </a:r>
            <a:r>
              <a:rPr sz="225" spc="89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30" baseline="18518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455215" y="1105442"/>
            <a:ext cx="25019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5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    </a:t>
            </a:r>
            <a:r>
              <a:rPr sz="225" spc="135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320178" y="1368320"/>
            <a:ext cx="46037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255270" algn="l"/>
              </a:tabLst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150" spc="4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Times New Roman"/>
                <a:cs typeface="Times New Roman"/>
              </a:rPr>
              <a:t>	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       </a:t>
            </a:r>
            <a:r>
              <a:rPr sz="150" spc="8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37458" y="902816"/>
            <a:ext cx="64135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-30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30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37" baseline="5555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</a:t>
            </a:r>
            <a:r>
              <a:rPr sz="225" spc="-5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225" spc="0" baseline="55555" dirty="0">
                <a:solidFill>
                  <a:srgbClr val="3366E6"/>
                </a:solidFill>
                <a:latin typeface="MS UI Gothic"/>
                <a:cs typeface="MS UI Gothic"/>
              </a:rPr>
              <a:t>      </a:t>
            </a:r>
            <a:r>
              <a:rPr sz="225" baseline="5555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225" spc="60" baseline="5555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225" spc="67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</a:t>
            </a:r>
            <a:r>
              <a:rPr sz="225" spc="142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89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74074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225" spc="112" baseline="74074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-25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150" spc="40" dirty="0">
                <a:solidFill>
                  <a:srgbClr val="3366E6"/>
                </a:solidFill>
                <a:latin typeface="MS UI Gothic"/>
                <a:cs typeface="MS UI Gothic"/>
              </a:rPr>
              <a:t>   </a:t>
            </a:r>
            <a:r>
              <a:rPr sz="225" spc="-37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37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37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133487" y="1261592"/>
            <a:ext cx="56070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  </a:t>
            </a:r>
            <a:r>
              <a:rPr sz="225" spc="127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4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5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     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      </a:t>
            </a:r>
            <a:r>
              <a:rPr sz="225" spc="60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 </a:t>
            </a:r>
            <a:r>
              <a:rPr sz="225" spc="75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-1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2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293365" y="1157429"/>
            <a:ext cx="34290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262255" algn="l"/>
              </a:tabLst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225" spc="97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Times New Roman"/>
                <a:cs typeface="Times New Roman"/>
              </a:rPr>
              <a:t>	</a:t>
            </a:r>
            <a:r>
              <a:rPr sz="225" spc="15" baseline="18518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77333" y="716315"/>
            <a:ext cx="113665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885190" algn="l"/>
              </a:tabLst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11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baseline="37037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225" spc="89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225" spc="2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2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225" spc="37" baseline="5555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      </a:t>
            </a:r>
            <a:r>
              <a:rPr sz="150" spc="4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225" spc="112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30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30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97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</a:t>
            </a:r>
            <a:r>
              <a:rPr sz="225" spc="157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44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44" baseline="74074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74074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15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</a:t>
            </a:r>
            <a:r>
              <a:rPr sz="225" spc="104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	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22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1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225" spc="104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225" spc="165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30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2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309063" y="1052838"/>
            <a:ext cx="30988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    </a:t>
            </a:r>
            <a:r>
              <a:rPr sz="225" spc="75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3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37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7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 </a:t>
            </a:r>
            <a:r>
              <a:rPr sz="150" spc="9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55555">
              <a:latin typeface="MS UI Gothic"/>
              <a:cs typeface="MS UI Gothic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461900" y="1415485"/>
            <a:ext cx="6350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-4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031212" y="814184"/>
            <a:ext cx="654050" cy="59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00">
              <a:lnSpc>
                <a:spcPts val="11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Times New Roman"/>
                <a:cs typeface="Times New Roman"/>
              </a:rPr>
              <a:t>         </a:t>
            </a:r>
            <a:r>
              <a:rPr sz="150" spc="-1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  </a:t>
            </a:r>
            <a:r>
              <a:rPr sz="225" spc="-1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 </a:t>
            </a:r>
            <a:r>
              <a:rPr sz="225" spc="-22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7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22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                 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3366E6"/>
                </a:solidFill>
                <a:latin typeface="Times New Roman"/>
                <a:cs typeface="Times New Roman"/>
              </a:rPr>
              <a:t>     </a:t>
            </a:r>
            <a:r>
              <a:rPr sz="225" spc="-7" baseline="5555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   </a:t>
            </a:r>
            <a:r>
              <a:rPr sz="225" spc="1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-22" baseline="5555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55555">
              <a:latin typeface="MS UI Gothic"/>
              <a:cs typeface="MS UI Gothic"/>
            </a:endParaRPr>
          </a:p>
          <a:p>
            <a:pPr marL="152400">
              <a:lnSpc>
                <a:spcPts val="110"/>
              </a:lnSpc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218152" y="896902"/>
            <a:ext cx="21590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22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</a:t>
            </a:r>
            <a:r>
              <a:rPr sz="225" spc="157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20491" y="1429165"/>
            <a:ext cx="563880" cy="5778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50800">
              <a:lnSpc>
                <a:spcPts val="60"/>
              </a:lnSpc>
              <a:spcBef>
                <a:spcPts val="165"/>
              </a:spcBef>
            </a:pPr>
            <a:r>
              <a:rPr sz="225" spc="-7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7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67" baseline="55555" dirty="0">
                <a:solidFill>
                  <a:srgbClr val="3366E6"/>
                </a:solidFill>
                <a:latin typeface="MS UI Gothic"/>
                <a:cs typeface="MS UI Gothic"/>
              </a:rPr>
              <a:t>  </a:t>
            </a:r>
            <a:r>
              <a:rPr sz="225" spc="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5" dirty="0">
                <a:solidFill>
                  <a:srgbClr val="3366E6"/>
                </a:solidFill>
                <a:latin typeface="MS UI Gothic"/>
                <a:cs typeface="MS UI Gothic"/>
              </a:rPr>
              <a:t>●        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225" spc="157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67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 </a:t>
            </a:r>
            <a:r>
              <a:rPr sz="150" spc="8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9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142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  <a:p>
            <a:pPr marL="70485">
              <a:lnSpc>
                <a:spcPts val="90"/>
              </a:lnSpc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717322" y="1151943"/>
            <a:ext cx="9334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</a:t>
            </a:r>
            <a:r>
              <a:rPr sz="225" spc="7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147416" y="1237985"/>
            <a:ext cx="6667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-1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247625" y="1245205"/>
            <a:ext cx="37592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222250" algn="l"/>
              </a:tabLst>
            </a:pPr>
            <a:r>
              <a:rPr sz="225" spc="-120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14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	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 </a:t>
            </a:r>
            <a:r>
              <a:rPr sz="150" spc="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-1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626493" y="1202694"/>
            <a:ext cx="11747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522568" y="1399360"/>
            <a:ext cx="1069975" cy="654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04495">
              <a:lnSpc>
                <a:spcPts val="135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</a:t>
            </a:r>
            <a:r>
              <a:rPr sz="150" spc="10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150" spc="6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 marL="38100">
              <a:lnSpc>
                <a:spcPts val="135"/>
              </a:lnSpc>
            </a:pPr>
            <a:r>
              <a:rPr sz="225" spc="52" baseline="-37037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150" spc="11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 </a:t>
            </a:r>
            <a:r>
              <a:rPr sz="225" spc="172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</a:t>
            </a:r>
            <a:r>
              <a:rPr sz="225" spc="75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75" baseline="18518" dirty="0">
                <a:solidFill>
                  <a:srgbClr val="3366E6"/>
                </a:solidFill>
                <a:latin typeface="MS UI Gothic"/>
                <a:cs typeface="MS UI Gothic"/>
              </a:rPr>
              <a:t>●●●</a:t>
            </a:r>
            <a:r>
              <a:rPr sz="150" spc="-5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7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      </a:t>
            </a:r>
            <a:r>
              <a:rPr sz="150" spc="11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225" spc="135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-18518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</a:t>
            </a:r>
            <a:r>
              <a:rPr sz="150" spc="9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-18518" dirty="0">
                <a:solidFill>
                  <a:srgbClr val="3366E6"/>
                </a:solidFill>
                <a:latin typeface="MS UI Gothic"/>
                <a:cs typeface="MS UI Gothic"/>
              </a:rPr>
              <a:t>●      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150" spc="8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-1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22" baseline="-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22" baseline="-18518" dirty="0">
                <a:solidFill>
                  <a:srgbClr val="3366E6"/>
                </a:solidFill>
                <a:latin typeface="MS UI Gothic"/>
                <a:cs typeface="MS UI Gothic"/>
              </a:rPr>
              <a:t>                </a:t>
            </a:r>
            <a:r>
              <a:rPr sz="225" spc="52" baseline="-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-37037">
              <a:latin typeface="MS UI Gothic"/>
              <a:cs typeface="MS UI Gothic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025744" y="1161941"/>
            <a:ext cx="241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50" spc="-8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926503" y="680905"/>
            <a:ext cx="7620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1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613693" y="1144153"/>
            <a:ext cx="56007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478790" algn="l"/>
              </a:tabLst>
            </a:pPr>
            <a:r>
              <a:rPr sz="150" spc="-1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2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30" baseline="37037" dirty="0">
                <a:solidFill>
                  <a:srgbClr val="3366E6"/>
                </a:solidFill>
                <a:latin typeface="MS UI Gothic"/>
                <a:cs typeface="MS UI Gothic"/>
              </a:rPr>
              <a:t>     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  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Times New Roman"/>
                <a:cs typeface="Times New Roman"/>
              </a:rPr>
              <a:t>	</a:t>
            </a:r>
            <a:r>
              <a:rPr sz="225" spc="2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1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641823" y="1301514"/>
            <a:ext cx="9144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Times New Roman"/>
                <a:cs typeface="Times New Roman"/>
              </a:rPr>
              <a:t>   </a:t>
            </a:r>
            <a:r>
              <a:rPr sz="150" spc="-10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604288" y="842612"/>
            <a:ext cx="426084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  </a:t>
            </a:r>
            <a:r>
              <a:rPr sz="225" spc="-7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    </a:t>
            </a:r>
            <a:r>
              <a:rPr sz="225" spc="-7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-3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   </a:t>
            </a:r>
            <a:r>
              <a:rPr sz="150" spc="-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7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3366E6"/>
                </a:solidFill>
                <a:latin typeface="Times New Roman"/>
                <a:cs typeface="Times New Roman"/>
              </a:rPr>
              <a:t>     </a:t>
            </a:r>
            <a:r>
              <a:rPr sz="225" spc="7" baseline="5555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-22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1068011" y="1346993"/>
            <a:ext cx="68199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536575" algn="l"/>
              </a:tabLst>
            </a:pPr>
            <a:r>
              <a:rPr sz="225" spc="-165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 </a:t>
            </a:r>
            <a:r>
              <a:rPr sz="225" spc="-7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 </a:t>
            </a:r>
            <a:r>
              <a:rPr sz="225" spc="7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-30" baseline="5555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</a:t>
            </a:r>
            <a:r>
              <a:rPr sz="225" spc="1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-157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       </a:t>
            </a:r>
            <a:r>
              <a:rPr sz="150" spc="-20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	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7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-8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077701" y="1372951"/>
            <a:ext cx="230504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</a:t>
            </a:r>
            <a:r>
              <a:rPr sz="225" spc="-7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 </a:t>
            </a:r>
            <a:r>
              <a:rPr sz="150" spc="3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75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375656" y="1478586"/>
            <a:ext cx="32512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 </a:t>
            </a:r>
            <a:r>
              <a:rPr sz="225" spc="127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150" spc="-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    </a:t>
            </a:r>
            <a:r>
              <a:rPr sz="150" spc="4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1395249" y="1012584"/>
            <a:ext cx="2908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       </a:t>
            </a:r>
            <a:r>
              <a:rPr sz="150" spc="9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150" spc="5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868116" y="1444649"/>
            <a:ext cx="22987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</a:t>
            </a:r>
            <a:r>
              <a:rPr sz="225" spc="2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-8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4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870FD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870FD"/>
                </a:solidFill>
                <a:latin typeface="Times New Roman"/>
                <a:cs typeface="Times New Roman"/>
              </a:rPr>
              <a:t> 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1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1032411" y="938582"/>
            <a:ext cx="20447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 </a:t>
            </a:r>
            <a:r>
              <a:rPr sz="225" spc="-2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2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1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-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-37037">
              <a:latin typeface="MS UI Gothic"/>
              <a:cs typeface="MS UI Gothic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62632" y="1394776"/>
            <a:ext cx="56832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150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7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-45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225" spc="-6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    </a:t>
            </a:r>
            <a:r>
              <a:rPr sz="225" spc="67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225" spc="150" baseline="5555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15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225" spc="89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7" baseline="37037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225" spc="75" baseline="37037" dirty="0">
                <a:solidFill>
                  <a:srgbClr val="3366E6"/>
                </a:solidFill>
                <a:latin typeface="MS UI Gothic"/>
                <a:cs typeface="MS UI Gothic"/>
              </a:rPr>
              <a:t>   </a:t>
            </a:r>
            <a:r>
              <a:rPr sz="225" spc="82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1041103" y="863107"/>
            <a:ext cx="40322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dirty="0">
                <a:solidFill>
                  <a:srgbClr val="3366E6"/>
                </a:solidFill>
                <a:latin typeface="MS UI Gothic"/>
                <a:cs typeface="MS UI Gothic"/>
              </a:rPr>
              <a:t>●●  </a:t>
            </a:r>
            <a:r>
              <a:rPr sz="150" spc="1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30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20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225" spc="-30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30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2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30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44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5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-1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2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22" baseline="18518" dirty="0">
                <a:solidFill>
                  <a:srgbClr val="3366E6"/>
                </a:solidFill>
                <a:latin typeface="MS UI Gothic"/>
                <a:cs typeface="MS UI Gothic"/>
              </a:rPr>
              <a:t>    </a:t>
            </a:r>
            <a:r>
              <a:rPr sz="225" spc="30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30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2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1146620" y="1367821"/>
            <a:ext cx="44640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15" baseline="5555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74074" dirty="0">
                <a:solidFill>
                  <a:srgbClr val="3366E6"/>
                </a:solidFill>
                <a:latin typeface="MS UI Gothic"/>
                <a:cs typeface="MS UI Gothic"/>
              </a:rPr>
              <a:t>●  </a:t>
            </a:r>
            <a:r>
              <a:rPr sz="225" spc="5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44" baseline="5555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30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20" dirty="0">
                <a:solidFill>
                  <a:srgbClr val="3366E6"/>
                </a:solidFill>
                <a:latin typeface="MS UI Gothic"/>
                <a:cs typeface="MS UI Gothic"/>
              </a:rPr>
              <a:t>●    </a:t>
            </a:r>
            <a:r>
              <a:rPr sz="150" spc="4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37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60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60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22" baseline="5555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-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225" spc="82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89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608658" y="858880"/>
            <a:ext cx="40322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30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●   </a:t>
            </a:r>
            <a:r>
              <a:rPr sz="225" spc="97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2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    </a:t>
            </a:r>
            <a:r>
              <a:rPr sz="225" spc="104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1101307" y="999735"/>
            <a:ext cx="68008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</a:t>
            </a:r>
            <a:r>
              <a:rPr sz="225" spc="-1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7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-75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            </a:t>
            </a:r>
            <a:r>
              <a:rPr sz="225" spc="-30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          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3366E6"/>
                </a:solidFill>
                <a:latin typeface="Times New Roman"/>
                <a:cs typeface="Times New Roman"/>
              </a:rPr>
              <a:t>               </a:t>
            </a:r>
            <a:r>
              <a:rPr sz="150" spc="-1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3366E6"/>
                </a:solidFill>
                <a:latin typeface="Times New Roman"/>
                <a:cs typeface="Times New Roman"/>
              </a:rPr>
              <a:t>    </a:t>
            </a:r>
            <a:r>
              <a:rPr sz="225" spc="-15" baseline="5555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-30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           </a:t>
            </a:r>
            <a:r>
              <a:rPr sz="225" spc="-30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15" baseline="18518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 </a:t>
            </a:r>
            <a:r>
              <a:rPr sz="225" spc="-7" baseline="37037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199794" y="878900"/>
            <a:ext cx="44640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82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  </a:t>
            </a:r>
            <a:r>
              <a:rPr sz="225" spc="89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37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2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30" baseline="18518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225" spc="7" baseline="18518" dirty="0">
                <a:solidFill>
                  <a:srgbClr val="3366E6"/>
                </a:solidFill>
                <a:latin typeface="MS UI Gothic"/>
                <a:cs typeface="MS UI Gothic"/>
              </a:rPr>
              <a:t>     </a:t>
            </a:r>
            <a:r>
              <a:rPr sz="225" spc="15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15" baseline="18518" dirty="0">
                <a:solidFill>
                  <a:srgbClr val="3366E6"/>
                </a:solidFill>
                <a:latin typeface="MS UI Gothic"/>
                <a:cs typeface="MS UI Gothic"/>
              </a:rPr>
              <a:t>●●●●</a:t>
            </a:r>
            <a:r>
              <a:rPr sz="225" spc="-15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15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1580741" y="1403920"/>
            <a:ext cx="12192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3366E6"/>
                </a:solidFill>
                <a:latin typeface="Times New Roman"/>
                <a:cs typeface="Times New Roman"/>
              </a:rPr>
              <a:t>            </a:t>
            </a:r>
            <a:r>
              <a:rPr sz="150" spc="-5" dirty="0">
                <a:solidFill>
                  <a:srgbClr val="3366E6"/>
                </a:solidFill>
                <a:latin typeface="Times New Roman"/>
                <a:cs typeface="Times New Roman"/>
              </a:rPr>
              <a:t> </a:t>
            </a:r>
            <a:r>
              <a:rPr sz="150" spc="-7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589831" y="919274"/>
            <a:ext cx="481965" cy="622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ts val="12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127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8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225" spc="-8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247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7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225" spc="75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30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30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15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baseline="37037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225" spc="22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-2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225" spc="60" baseline="18518" dirty="0">
                <a:solidFill>
                  <a:srgbClr val="3366E6"/>
                </a:solidFill>
                <a:latin typeface="MS UI Gothic"/>
                <a:cs typeface="MS UI Gothic"/>
              </a:rPr>
              <a:t>   </a:t>
            </a:r>
            <a:r>
              <a:rPr sz="225" spc="-37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  <a:p>
            <a:pPr marL="276860">
              <a:lnSpc>
                <a:spcPts val="120"/>
              </a:lnSpc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225" spc="67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596118" y="823921"/>
            <a:ext cx="44005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60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3366E6"/>
                </a:solidFill>
                <a:latin typeface="MS UI Gothic"/>
                <a:cs typeface="MS UI Gothic"/>
              </a:rPr>
              <a:t>●  </a:t>
            </a:r>
            <a:r>
              <a:rPr sz="225" spc="165" baseline="5555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</a:t>
            </a:r>
            <a:r>
              <a:rPr sz="150" spc="8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  </a:t>
            </a:r>
            <a:r>
              <a:rPr sz="225" spc="135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74074" dirty="0">
                <a:solidFill>
                  <a:srgbClr val="3366E6"/>
                </a:solidFill>
                <a:latin typeface="MS UI Gothic"/>
                <a:cs typeface="MS UI Gothic"/>
              </a:rPr>
              <a:t>● 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   </a:t>
            </a:r>
            <a:r>
              <a:rPr sz="225" spc="157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1115604" y="1476069"/>
            <a:ext cx="25019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37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3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 </a:t>
            </a:r>
            <a:r>
              <a:rPr sz="225" spc="97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 </a:t>
            </a:r>
            <a:r>
              <a:rPr sz="150" spc="8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1134841" y="770272"/>
            <a:ext cx="63627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-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-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150" spc="-5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10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7" baseline="18518" dirty="0">
                <a:solidFill>
                  <a:srgbClr val="3366E6"/>
                </a:solidFill>
                <a:latin typeface="MS UI Gothic"/>
                <a:cs typeface="MS UI Gothic"/>
              </a:rPr>
              <a:t>●●  </a:t>
            </a:r>
            <a:r>
              <a:rPr sz="225" spc="15" baseline="18518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60" baseline="18518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225" spc="-60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0" baseline="37037" dirty="0">
                <a:solidFill>
                  <a:srgbClr val="3366E6"/>
                </a:solidFill>
                <a:latin typeface="MS UI Gothic"/>
                <a:cs typeface="MS UI Gothic"/>
              </a:rPr>
              <a:t>         </a:t>
            </a:r>
            <a:r>
              <a:rPr sz="225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 </a:t>
            </a:r>
            <a:r>
              <a:rPr sz="150" spc="80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3366E6"/>
                </a:solidFill>
                <a:latin typeface="MS UI Gothic"/>
                <a:cs typeface="MS UI Gothic"/>
              </a:rPr>
              <a:t>●    </a:t>
            </a:r>
            <a:r>
              <a:rPr sz="150" spc="105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-30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150" spc="-20" dirty="0">
                <a:solidFill>
                  <a:srgbClr val="3366E6"/>
                </a:solidFill>
                <a:latin typeface="MS UI Gothic"/>
                <a:cs typeface="MS UI Gothic"/>
              </a:rPr>
              <a:t>●●</a:t>
            </a:r>
            <a:r>
              <a:rPr sz="225" spc="-30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r>
              <a:rPr sz="225" spc="7" baseline="37037" dirty="0">
                <a:solidFill>
                  <a:srgbClr val="3366E6"/>
                </a:solidFill>
                <a:latin typeface="MS UI Gothic"/>
                <a:cs typeface="MS UI Gothic"/>
              </a:rPr>
              <a:t>      </a:t>
            </a:r>
            <a:r>
              <a:rPr sz="225" spc="15" baseline="37037" dirty="0">
                <a:solidFill>
                  <a:srgbClr val="3366E6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3366E6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grpSp>
        <p:nvGrpSpPr>
          <p:cNvPr id="149" name="object 149"/>
          <p:cNvGrpSpPr/>
          <p:nvPr/>
        </p:nvGrpSpPr>
        <p:grpSpPr>
          <a:xfrm>
            <a:off x="467728" y="670769"/>
            <a:ext cx="1310005" cy="944244"/>
            <a:chOff x="467728" y="670769"/>
            <a:chExt cx="1310005" cy="944244"/>
          </a:xfrm>
        </p:grpSpPr>
        <p:sp>
          <p:nvSpPr>
            <p:cNvPr id="150" name="object 150"/>
            <p:cNvSpPr/>
            <p:nvPr/>
          </p:nvSpPr>
          <p:spPr>
            <a:xfrm>
              <a:off x="558533" y="1569262"/>
              <a:ext cx="1170940" cy="45720"/>
            </a:xfrm>
            <a:custGeom>
              <a:avLst/>
              <a:gdLst/>
              <a:ahLst/>
              <a:cxnLst/>
              <a:rect l="l" t="t" r="r" b="b"/>
              <a:pathLst>
                <a:path w="1170939" h="45719">
                  <a:moveTo>
                    <a:pt x="0" y="0"/>
                  </a:moveTo>
                  <a:lnTo>
                    <a:pt x="1170559" y="0"/>
                  </a:lnTo>
                </a:path>
                <a:path w="1170939" h="45719">
                  <a:moveTo>
                    <a:pt x="0" y="0"/>
                  </a:moveTo>
                  <a:lnTo>
                    <a:pt x="0" y="4572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92657" y="1569262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h="45719">
                  <a:moveTo>
                    <a:pt x="0" y="0"/>
                  </a:moveTo>
                  <a:lnTo>
                    <a:pt x="0" y="4572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026718" y="1569262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h="45719">
                  <a:moveTo>
                    <a:pt x="0" y="0"/>
                  </a:moveTo>
                  <a:lnTo>
                    <a:pt x="0" y="4572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260843" y="1569262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h="45719">
                  <a:moveTo>
                    <a:pt x="0" y="0"/>
                  </a:moveTo>
                  <a:lnTo>
                    <a:pt x="0" y="4572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494967" y="1569262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h="45719">
                  <a:moveTo>
                    <a:pt x="0" y="0"/>
                  </a:moveTo>
                  <a:lnTo>
                    <a:pt x="0" y="4572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729092" y="1569262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h="45719">
                  <a:moveTo>
                    <a:pt x="0" y="0"/>
                  </a:moveTo>
                  <a:lnTo>
                    <a:pt x="0" y="4572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67728" y="704329"/>
              <a:ext cx="45720" cy="833755"/>
            </a:xfrm>
            <a:custGeom>
              <a:avLst/>
              <a:gdLst/>
              <a:ahLst/>
              <a:cxnLst/>
              <a:rect l="l" t="t" r="r" b="b"/>
              <a:pathLst>
                <a:path w="45720" h="833755">
                  <a:moveTo>
                    <a:pt x="45720" y="833374"/>
                  </a:moveTo>
                  <a:lnTo>
                    <a:pt x="45720" y="0"/>
                  </a:lnTo>
                </a:path>
                <a:path w="45720" h="833755">
                  <a:moveTo>
                    <a:pt x="45720" y="833374"/>
                  </a:moveTo>
                  <a:lnTo>
                    <a:pt x="0" y="833374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67728" y="1371015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67728" y="1204328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67728" y="1037704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67728" y="871016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67728" y="704329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13448" y="673150"/>
              <a:ext cx="1262380" cy="896619"/>
            </a:xfrm>
            <a:custGeom>
              <a:avLst/>
              <a:gdLst/>
              <a:ahLst/>
              <a:cxnLst/>
              <a:rect l="l" t="t" r="r" b="b"/>
              <a:pathLst>
                <a:path w="1262380" h="896619">
                  <a:moveTo>
                    <a:pt x="0" y="896112"/>
                  </a:moveTo>
                  <a:lnTo>
                    <a:pt x="1261872" y="896112"/>
                  </a:lnTo>
                  <a:lnTo>
                    <a:pt x="1261872" y="0"/>
                  </a:lnTo>
                  <a:lnTo>
                    <a:pt x="0" y="0"/>
                  </a:lnTo>
                  <a:lnTo>
                    <a:pt x="0" y="896112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152385" y="673150"/>
              <a:ext cx="0" cy="896619"/>
            </a:xfrm>
            <a:custGeom>
              <a:avLst/>
              <a:gdLst/>
              <a:ahLst/>
              <a:cxnLst/>
              <a:rect l="l" t="t" r="r" b="b"/>
              <a:pathLst>
                <a:path h="896619">
                  <a:moveTo>
                    <a:pt x="0" y="896112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13448" y="1120063"/>
              <a:ext cx="1262380" cy="0"/>
            </a:xfrm>
            <a:custGeom>
              <a:avLst/>
              <a:gdLst/>
              <a:ahLst/>
              <a:cxnLst/>
              <a:rect l="l" t="t" r="r" b="b"/>
              <a:pathLst>
                <a:path w="1262380">
                  <a:moveTo>
                    <a:pt x="0" y="0"/>
                  </a:moveTo>
                  <a:lnTo>
                    <a:pt x="1261872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165"/>
          <p:cNvSpPr txBox="1"/>
          <p:nvPr/>
        </p:nvSpPr>
        <p:spPr>
          <a:xfrm>
            <a:off x="492874" y="1644955"/>
            <a:ext cx="1302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33679" algn="l"/>
                <a:tab pos="467995" algn="l"/>
                <a:tab pos="701675" algn="l"/>
                <a:tab pos="935990" algn="l"/>
                <a:tab pos="1170305" algn="l"/>
              </a:tabLst>
            </a:pPr>
            <a:r>
              <a:rPr sz="600" dirty="0">
                <a:latin typeface="Arial MT"/>
                <a:cs typeface="Arial MT"/>
              </a:rPr>
              <a:t>0.0	0.2	0.4	0.6	0.8	1.0</a:t>
            </a:r>
            <a:endParaRPr sz="600">
              <a:latin typeface="Arial MT"/>
              <a:cs typeface="Arial MT"/>
            </a:endParaRPr>
          </a:p>
          <a:p>
            <a:pPr marL="635" algn="ctr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x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322038" y="1472033"/>
            <a:ext cx="111125" cy="13144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dirty="0">
                <a:latin typeface="Arial MT"/>
                <a:cs typeface="Arial MT"/>
              </a:rPr>
              <a:t>0.0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322038" y="1138658"/>
            <a:ext cx="111125" cy="13144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dirty="0">
                <a:latin typeface="Arial MT"/>
                <a:cs typeface="Arial MT"/>
              </a:rPr>
              <a:t>0.4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322038" y="805360"/>
            <a:ext cx="111125" cy="13144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dirty="0">
                <a:latin typeface="Arial MT"/>
                <a:cs typeface="Arial MT"/>
              </a:rPr>
              <a:t>0.8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423786" y="416039"/>
            <a:ext cx="144145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(1,</a:t>
            </a:r>
            <a:r>
              <a:rPr sz="700" b="1" spc="-30" dirty="0">
                <a:latin typeface="Arial"/>
                <a:cs typeface="Arial"/>
              </a:rPr>
              <a:t> </a:t>
            </a:r>
            <a:r>
              <a:rPr sz="700" b="1" dirty="0">
                <a:latin typeface="Arial"/>
                <a:cs typeface="Arial"/>
              </a:rPr>
              <a:t>0)</a:t>
            </a:r>
            <a:r>
              <a:rPr sz="700" b="1" spc="-30" dirty="0">
                <a:latin typeface="Arial"/>
                <a:cs typeface="Arial"/>
              </a:rPr>
              <a:t> </a:t>
            </a:r>
            <a:r>
              <a:rPr sz="700" b="1" dirty="0">
                <a:latin typeface="Arial"/>
                <a:cs typeface="Arial"/>
              </a:rPr>
              <a:t>cor=0.00,</a:t>
            </a:r>
            <a:r>
              <a:rPr sz="700" b="1" spc="-30" dirty="0">
                <a:latin typeface="Arial"/>
                <a:cs typeface="Arial"/>
              </a:rPr>
              <a:t> </a:t>
            </a:r>
            <a:r>
              <a:rPr sz="700" b="1" dirty="0">
                <a:latin typeface="Arial"/>
                <a:cs typeface="Arial"/>
              </a:rPr>
              <a:t>sample_cor=−0.07</a:t>
            </a:r>
            <a:endParaRPr sz="7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139158" y="1089456"/>
            <a:ext cx="111125" cy="63500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dirty="0">
                <a:latin typeface="Arial MT"/>
                <a:cs typeface="Arial MT"/>
              </a:rPr>
              <a:t>y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2863518" y="726256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3191159" y="1249375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3535259" y="678021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3242077" y="1278800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2473108" y="1432456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2524359" y="1366814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2973143" y="1453355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3021473" y="1349453"/>
            <a:ext cx="1257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         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640871" y="1359356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420148" y="1401867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3091971" y="730269"/>
            <a:ext cx="27241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     </a:t>
            </a:r>
            <a:r>
              <a:rPr sz="150" spc="8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225" spc="97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0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2437200" y="1044635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3171133" y="957951"/>
            <a:ext cx="241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50" spc="-9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3105568" y="1237595"/>
            <a:ext cx="20764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70815" algn="l"/>
              </a:tabLst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2623457" y="1380066"/>
            <a:ext cx="410845" cy="603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ts val="114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         </a:t>
            </a:r>
            <a:r>
              <a:rPr sz="225" spc="150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  </a:t>
            </a:r>
            <a:r>
              <a:rPr sz="225" spc="75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3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  <a:p>
            <a:pPr marL="194945">
              <a:lnSpc>
                <a:spcPts val="114"/>
              </a:lnSpc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         </a:t>
            </a:r>
            <a:r>
              <a:rPr sz="150" spc="6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2977300" y="1370447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2907869" y="747155"/>
            <a:ext cx="65976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597535" algn="l"/>
              </a:tabLst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 </a:t>
            </a:r>
            <a:r>
              <a:rPr sz="150" spc="9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30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20" dirty="0">
                <a:solidFill>
                  <a:srgbClr val="FF0000"/>
                </a:solidFill>
                <a:latin typeface="MS UI Gothic"/>
                <a:cs typeface="MS UI Gothic"/>
              </a:rPr>
              <a:t>●    </a:t>
            </a:r>
            <a:r>
              <a:rPr sz="150" spc="6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-30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150" spc="15" dirty="0">
                <a:solidFill>
                  <a:srgbClr val="FF0000"/>
                </a:solidFill>
                <a:latin typeface="MS UI Gothic"/>
                <a:cs typeface="MS UI Gothic"/>
              </a:rPr>
              <a:t>              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  </a:t>
            </a:r>
            <a:r>
              <a:rPr sz="150" spc="9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2414104" y="1232489"/>
            <a:ext cx="11874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-6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150" spc="-4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2367045" y="1105266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2767584" y="823175"/>
            <a:ext cx="33147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 </a:t>
            </a:r>
            <a:r>
              <a:rPr sz="225" spc="82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    </a:t>
            </a:r>
            <a:r>
              <a:rPr sz="225" spc="127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  </a:t>
            </a:r>
            <a:r>
              <a:rPr sz="225" spc="60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2977121" y="1325158"/>
            <a:ext cx="24257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30" baseline="18518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150" spc="20" dirty="0">
                <a:solidFill>
                  <a:srgbClr val="FF0000"/>
                </a:solidFill>
                <a:latin typeface="MS UI Gothic"/>
                <a:cs typeface="MS UI Gothic"/>
              </a:rPr>
              <a:t>●     </a:t>
            </a:r>
            <a:r>
              <a:rPr sz="150" spc="3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2376913" y="1507788"/>
            <a:ext cx="31178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249554" algn="l"/>
              </a:tabLst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2858851" y="805459"/>
            <a:ext cx="54038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400685" algn="l"/>
              </a:tabLst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   </a:t>
            </a:r>
            <a:r>
              <a:rPr sz="150" spc="5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   </a:t>
            </a:r>
            <a:r>
              <a:rPr sz="225" spc="75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2962895" y="716519"/>
            <a:ext cx="39687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                      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                </a:t>
            </a:r>
            <a:r>
              <a:rPr sz="225" spc="22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25" spc="-1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3419435" y="995356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3405779" y="740386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3292805" y="1219807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2372875" y="1462047"/>
            <a:ext cx="429259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311150" algn="l"/>
              </a:tabLst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5" spc="15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7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2387908" y="1383462"/>
            <a:ext cx="20383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   </a:t>
            </a:r>
            <a:r>
              <a:rPr sz="150" spc="7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2624971" y="1257259"/>
            <a:ext cx="609600" cy="628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125"/>
              </a:lnSpc>
              <a:spcBef>
                <a:spcPts val="135"/>
              </a:spcBef>
            </a:pPr>
            <a:r>
              <a:rPr sz="225" spc="1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Times New Roman"/>
                <a:cs typeface="Times New Roman"/>
              </a:rPr>
              <a:t>           </a:t>
            </a:r>
            <a:r>
              <a:rPr sz="15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60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8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     </a:t>
            </a:r>
            <a:r>
              <a:rPr sz="225" spc="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     </a:t>
            </a:r>
            <a:r>
              <a:rPr sz="225" spc="-22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7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-10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25" spc="-7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 marR="30480" algn="r">
              <a:lnSpc>
                <a:spcPts val="125"/>
              </a:lnSpc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2612170" y="1499547"/>
            <a:ext cx="208279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 </a:t>
            </a:r>
            <a:r>
              <a:rPr sz="225" spc="135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225" spc="67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2478986" y="1160767"/>
            <a:ext cx="81216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7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-1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60" baseline="18518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225" spc="-7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60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60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60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0" baseline="37037" dirty="0">
                <a:solidFill>
                  <a:srgbClr val="FF0000"/>
                </a:solidFill>
                <a:latin typeface="MS UI Gothic"/>
                <a:cs typeface="MS UI Gothic"/>
              </a:rPr>
              <a:t>        </a:t>
            </a:r>
            <a:r>
              <a:rPr sz="225" spc="7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-30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150" spc="1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3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-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0" dirty="0">
                <a:solidFill>
                  <a:srgbClr val="FF0000"/>
                </a:solidFill>
                <a:latin typeface="MS UI Gothic"/>
                <a:cs typeface="MS UI Gothic"/>
              </a:rPr>
              <a:t>    </a:t>
            </a:r>
            <a:r>
              <a:rPr sz="15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15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44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3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●●●●</a:t>
            </a:r>
            <a:r>
              <a:rPr sz="225" spc="15" baseline="37037" dirty="0">
                <a:solidFill>
                  <a:srgbClr val="FF0000"/>
                </a:solidFill>
                <a:latin typeface="MS UI Gothic"/>
                <a:cs typeface="MS UI Gothic"/>
              </a:rPr>
              <a:t> 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225" spc="89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15" baseline="74074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5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104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37" baseline="55555" dirty="0">
                <a:solidFill>
                  <a:srgbClr val="FF0000"/>
                </a:solidFill>
                <a:latin typeface="MS UI Gothic"/>
                <a:cs typeface="MS UI Gothic"/>
              </a:rPr>
              <a:t>●●        </a:t>
            </a:r>
            <a:r>
              <a:rPr sz="225" spc="60" baseline="555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2506808" y="1251085"/>
            <a:ext cx="6286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-5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2613067" y="981486"/>
            <a:ext cx="93662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  </a:t>
            </a:r>
            <a:r>
              <a:rPr sz="225" spc="97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       </a:t>
            </a:r>
            <a:r>
              <a:rPr sz="150" spc="5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  </a:t>
            </a:r>
            <a:r>
              <a:rPr sz="225" spc="142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-40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150" spc="0" dirty="0">
                <a:solidFill>
                  <a:srgbClr val="FF0000"/>
                </a:solidFill>
                <a:latin typeface="MS UI Gothic"/>
                <a:cs typeface="MS UI Gothic"/>
              </a:rPr>
              <a:t>  </a:t>
            </a:r>
            <a:r>
              <a:rPr sz="150" spc="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       </a:t>
            </a:r>
            <a:r>
              <a:rPr sz="150" spc="6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1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  </a:t>
            </a:r>
            <a:r>
              <a:rPr sz="225" spc="15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-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67" baseline="37037" dirty="0">
                <a:solidFill>
                  <a:srgbClr val="FF0000"/>
                </a:solidFill>
                <a:latin typeface="MS UI Gothic"/>
                <a:cs typeface="MS UI Gothic"/>
              </a:rPr>
              <a:t>    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75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  </a:t>
            </a:r>
            <a:r>
              <a:rPr sz="225" spc="127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75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2852985" y="1312001"/>
            <a:ext cx="3924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MS UI Gothic"/>
                <a:cs typeface="MS UI Gothic"/>
              </a:rPr>
              <a:t>●●●</a:t>
            </a:r>
            <a:r>
              <a:rPr sz="225" baseline="37037" dirty="0">
                <a:solidFill>
                  <a:srgbClr val="FF0000"/>
                </a:solidFill>
                <a:latin typeface="MS UI Gothic"/>
                <a:cs typeface="MS UI Gothic"/>
              </a:rPr>
              <a:t>●    </a:t>
            </a:r>
            <a:r>
              <a:rPr sz="225" spc="30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60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60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60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60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22" baseline="18518" dirty="0">
                <a:solidFill>
                  <a:srgbClr val="FF0000"/>
                </a:solidFill>
                <a:latin typeface="MS UI Gothic"/>
                <a:cs typeface="MS UI Gothic"/>
              </a:rPr>
              <a:t>   </a:t>
            </a:r>
            <a:r>
              <a:rPr sz="225" spc="-1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-1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0" dirty="0">
                <a:solidFill>
                  <a:srgbClr val="FF0000"/>
                </a:solidFill>
                <a:latin typeface="MS UI Gothic"/>
                <a:cs typeface="MS UI Gothic"/>
              </a:rPr>
              <a:t>    </a:t>
            </a:r>
            <a:r>
              <a:rPr sz="225" spc="-44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44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2613096" y="1166372"/>
            <a:ext cx="659130" cy="660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8425">
              <a:lnSpc>
                <a:spcPts val="135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25" spc="-7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11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8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1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-2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Times New Roman"/>
                <a:cs typeface="Times New Roman"/>
              </a:rPr>
              <a:t>  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Times New Roman"/>
                <a:cs typeface="Times New Roman"/>
              </a:rPr>
              <a:t>        </a:t>
            </a:r>
            <a:r>
              <a:rPr sz="15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Times New Roman"/>
                <a:cs typeface="Times New Roman"/>
              </a:rPr>
              <a:t>   </a:t>
            </a:r>
            <a:r>
              <a:rPr sz="15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                  </a:t>
            </a:r>
            <a:r>
              <a:rPr sz="225" spc="7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15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  <a:p>
            <a:pPr marL="38100">
              <a:lnSpc>
                <a:spcPts val="135"/>
              </a:lnSpc>
              <a:tabLst>
                <a:tab pos="499745" algn="l"/>
              </a:tabLst>
            </a:pPr>
            <a:r>
              <a:rPr sz="150" spc="5" dirty="0">
                <a:solidFill>
                  <a:srgbClr val="FF0000"/>
                </a:solidFill>
                <a:latin typeface="MS UI Gothic"/>
                <a:cs typeface="MS UI Gothic"/>
              </a:rPr>
              <a:t>●●   </a:t>
            </a:r>
            <a:r>
              <a:rPr sz="150" spc="4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      </a:t>
            </a:r>
            <a:r>
              <a:rPr sz="225" spc="120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       </a:t>
            </a:r>
            <a:r>
              <a:rPr sz="150" spc="4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5" spc="-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●●●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2676839" y="921615"/>
            <a:ext cx="89217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-1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-1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0" dirty="0">
                <a:solidFill>
                  <a:srgbClr val="FF0000"/>
                </a:solidFill>
                <a:latin typeface="MS UI Gothic"/>
                <a:cs typeface="MS UI Gothic"/>
              </a:rPr>
              <a:t>       </a:t>
            </a:r>
            <a:r>
              <a:rPr sz="225" spc="60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60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104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5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1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2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     </a:t>
            </a:r>
            <a:r>
              <a:rPr sz="225" spc="104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225" spc="75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60" baseline="37037" dirty="0">
                <a:solidFill>
                  <a:srgbClr val="FF0000"/>
                </a:solidFill>
                <a:latin typeface="MS UI Gothic"/>
                <a:cs typeface="MS UI Gothic"/>
              </a:rPr>
              <a:t>●●●</a:t>
            </a:r>
            <a:r>
              <a:rPr sz="225" spc="0" baseline="37037" dirty="0">
                <a:solidFill>
                  <a:srgbClr val="FF0000"/>
                </a:solidFill>
                <a:latin typeface="MS UI Gothic"/>
                <a:cs typeface="MS UI Gothic"/>
              </a:rPr>
              <a:t>    </a:t>
            </a:r>
            <a:r>
              <a:rPr sz="225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1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15" baseline="37037" dirty="0">
                <a:solidFill>
                  <a:srgbClr val="FF0000"/>
                </a:solidFill>
                <a:latin typeface="MS UI Gothic"/>
                <a:cs typeface="MS UI Gothic"/>
              </a:rPr>
              <a:t>●●   </a:t>
            </a:r>
            <a:r>
              <a:rPr sz="225" spc="44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225" spc="120" baseline="555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2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2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150" spc="-1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0" dirty="0">
                <a:solidFill>
                  <a:srgbClr val="FF0000"/>
                </a:solidFill>
                <a:latin typeface="MS UI Gothic"/>
                <a:cs typeface="MS UI Gothic"/>
              </a:rPr>
              <a:t>   </a:t>
            </a:r>
            <a:r>
              <a:rPr sz="225" spc="-3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-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3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7" baseline="37037" dirty="0">
                <a:solidFill>
                  <a:srgbClr val="FF0000"/>
                </a:solidFill>
                <a:latin typeface="MS UI Gothic"/>
                <a:cs typeface="MS UI Gothic"/>
              </a:rPr>
              <a:t>       </a:t>
            </a:r>
            <a:r>
              <a:rPr sz="225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2907169" y="757272"/>
            <a:ext cx="13716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00"/>
                </a:solidFill>
                <a:latin typeface="Times New Roman"/>
                <a:cs typeface="Times New Roman"/>
              </a:rPr>
              <a:t>            </a:t>
            </a:r>
            <a:r>
              <a:rPr sz="15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2518599" y="1416924"/>
            <a:ext cx="57975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150" spc="7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225" spc="165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-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60" baseline="18518" dirty="0">
                <a:solidFill>
                  <a:srgbClr val="FF0000"/>
                </a:solidFill>
                <a:latin typeface="MS UI Gothic"/>
                <a:cs typeface="MS UI Gothic"/>
              </a:rPr>
              <a:t>   </a:t>
            </a:r>
            <a:r>
              <a:rPr sz="150" spc="-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7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15" baseline="555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      </a:t>
            </a:r>
            <a:r>
              <a:rPr sz="225" spc="75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   </a:t>
            </a:r>
            <a:r>
              <a:rPr sz="225" spc="60" baseline="555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1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2795091" y="1426091"/>
            <a:ext cx="208915" cy="546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0800">
              <a:lnSpc>
                <a:spcPts val="85"/>
              </a:lnSpc>
              <a:spcBef>
                <a:spcPts val="140"/>
              </a:spcBef>
            </a:pP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  </a:t>
            </a:r>
            <a:r>
              <a:rPr sz="225" spc="104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44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 marL="53340">
              <a:lnSpc>
                <a:spcPts val="90"/>
              </a:lnSpc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2620553" y="953652"/>
            <a:ext cx="33972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     </a:t>
            </a:r>
            <a:r>
              <a:rPr sz="225" spc="75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-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        </a:t>
            </a:r>
            <a:r>
              <a:rPr sz="150" spc="4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-85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2647022" y="1430176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2931998" y="701509"/>
            <a:ext cx="32956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    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82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       </a:t>
            </a:r>
            <a:r>
              <a:rPr sz="150" spc="4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2441605" y="1302478"/>
            <a:ext cx="39306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  </a:t>
            </a:r>
            <a:r>
              <a:rPr sz="225" spc="150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225" spc="150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44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0" dirty="0">
                <a:solidFill>
                  <a:srgbClr val="FF0000"/>
                </a:solidFill>
                <a:latin typeface="MS UI Gothic"/>
                <a:cs typeface="MS UI Gothic"/>
              </a:rPr>
              <a:t>●    </a:t>
            </a:r>
            <a:r>
              <a:rPr sz="150" spc="5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  </a:t>
            </a:r>
            <a:r>
              <a:rPr sz="225" spc="112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3061056" y="820230"/>
            <a:ext cx="37592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-1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37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89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150" spc="4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      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2838664" y="1470454"/>
            <a:ext cx="20383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       </a:t>
            </a:r>
            <a:r>
              <a:rPr sz="225" spc="1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2595534" y="1465087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2349993" y="1194063"/>
            <a:ext cx="1073785" cy="76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00">
              <a:lnSpc>
                <a:spcPts val="140"/>
              </a:lnSpc>
              <a:spcBef>
                <a:spcPts val="135"/>
              </a:spcBef>
            </a:pPr>
            <a:r>
              <a:rPr sz="225" spc="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150" baseline="555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30" baseline="74074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30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22" baseline="55555" dirty="0">
                <a:solidFill>
                  <a:srgbClr val="FF0000"/>
                </a:solidFill>
                <a:latin typeface="MS UI Gothic"/>
                <a:cs typeface="MS UI Gothic"/>
              </a:rPr>
              <a:t>   </a:t>
            </a:r>
            <a:r>
              <a:rPr sz="225" spc="-2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-1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1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   </a:t>
            </a:r>
            <a:r>
              <a:rPr sz="225" spc="112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44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0" dirty="0">
                <a:solidFill>
                  <a:srgbClr val="FF0000"/>
                </a:solidFill>
                <a:latin typeface="MS UI Gothic"/>
                <a:cs typeface="MS UI Gothic"/>
              </a:rPr>
              <a:t>●● </a:t>
            </a:r>
            <a:r>
              <a:rPr sz="150" spc="4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15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135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15" baseline="37037" dirty="0">
                <a:solidFill>
                  <a:srgbClr val="FF0000"/>
                </a:solidFill>
                <a:latin typeface="MS UI Gothic"/>
                <a:cs typeface="MS UI Gothic"/>
              </a:rPr>
              <a:t>●● </a:t>
            </a:r>
            <a:r>
              <a:rPr sz="225" spc="30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15" baseline="37037" dirty="0">
                <a:solidFill>
                  <a:srgbClr val="FF0000"/>
                </a:solidFill>
                <a:latin typeface="MS UI Gothic"/>
                <a:cs typeface="MS UI Gothic"/>
              </a:rPr>
              <a:t>●●●●</a:t>
            </a:r>
            <a:r>
              <a:rPr sz="225" spc="-1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5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30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225" spc="67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-1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5" baseline="37037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225" spc="37" baseline="37037" dirty="0">
                <a:solidFill>
                  <a:srgbClr val="FF0000"/>
                </a:solidFill>
                <a:latin typeface="MS UI Gothic"/>
                <a:cs typeface="MS UI Gothic"/>
              </a:rPr>
              <a:t>       </a:t>
            </a:r>
            <a:r>
              <a:rPr sz="225" spc="-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0" baseline="18518" dirty="0">
                <a:solidFill>
                  <a:srgbClr val="FF0000"/>
                </a:solidFill>
                <a:latin typeface="MS UI Gothic"/>
                <a:cs typeface="MS UI Gothic"/>
              </a:rPr>
              <a:t>       </a:t>
            </a:r>
            <a:r>
              <a:rPr sz="225" spc="7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         </a:t>
            </a:r>
            <a:r>
              <a:rPr sz="225" spc="75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  <a:p>
            <a:pPr marL="116205">
              <a:lnSpc>
                <a:spcPts val="85"/>
              </a:lnSpc>
              <a:tabLst>
                <a:tab pos="694690" algn="l"/>
                <a:tab pos="882015" algn="l"/>
              </a:tabLst>
            </a:pP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  </a:t>
            </a:r>
            <a:r>
              <a:rPr sz="225" spc="60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150" spc="9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30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30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30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30" baseline="18518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225" spc="-30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  <a:p>
            <a:pPr marL="158115">
              <a:lnSpc>
                <a:spcPts val="125"/>
              </a:lnSpc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2390283" y="1084248"/>
            <a:ext cx="107632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     </a:t>
            </a:r>
            <a:r>
              <a:rPr sz="225" spc="7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Times New Roman"/>
                <a:cs typeface="Times New Roman"/>
              </a:rPr>
              <a:t>         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            </a:t>
            </a:r>
            <a:r>
              <a:rPr sz="225" spc="1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Times New Roman"/>
                <a:cs typeface="Times New Roman"/>
              </a:rPr>
              <a:t>                </a:t>
            </a:r>
            <a:r>
              <a:rPr sz="15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         </a:t>
            </a:r>
            <a:r>
              <a:rPr sz="225" spc="-22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104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1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1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3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     </a:t>
            </a:r>
            <a:r>
              <a:rPr sz="225" spc="7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9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3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89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22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-8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89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   </a:t>
            </a:r>
            <a:r>
              <a:rPr sz="225" spc="7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7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  </a:t>
            </a:r>
            <a:r>
              <a:rPr sz="225" spc="7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6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   </a:t>
            </a:r>
            <a:r>
              <a:rPr sz="225" spc="-1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-8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30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7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150" spc="2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2714528" y="1448914"/>
            <a:ext cx="32131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-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0" baseline="18518" dirty="0">
                <a:solidFill>
                  <a:srgbClr val="FF0000"/>
                </a:solidFill>
                <a:latin typeface="MS UI Gothic"/>
                <a:cs typeface="MS UI Gothic"/>
              </a:rPr>
              <a:t>  </a:t>
            </a:r>
            <a:r>
              <a:rPr sz="225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 </a:t>
            </a:r>
            <a:r>
              <a:rPr sz="150" spc="6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67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   </a:t>
            </a:r>
            <a:r>
              <a:rPr sz="225" spc="97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3412500" y="1050501"/>
            <a:ext cx="11938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1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2714671" y="842388"/>
            <a:ext cx="81089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502284" algn="l"/>
              </a:tabLst>
            </a:pP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       ●</a:t>
            </a:r>
            <a:r>
              <a:rPr sz="225" spc="37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150" spc="4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    </a:t>
            </a:r>
            <a:r>
              <a:rPr sz="225" spc="-7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75" baseline="37037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225" spc="-7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5" spc="3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37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104" baseline="555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 </a:t>
            </a:r>
            <a:r>
              <a:rPr sz="225" spc="67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225" spc="75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  </a:t>
            </a:r>
            <a:r>
              <a:rPr sz="225" spc="142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55555">
              <a:latin typeface="MS UI Gothic"/>
              <a:cs typeface="MS UI Gothic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2779458" y="1001483"/>
            <a:ext cx="61341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25" spc="7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4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FF0000"/>
                </a:solidFill>
                <a:latin typeface="Times New Roman"/>
                <a:cs typeface="Times New Roman"/>
              </a:rPr>
              <a:t>    </a:t>
            </a:r>
            <a:r>
              <a:rPr sz="225" spc="22" baseline="555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  </a:t>
            </a:r>
            <a:r>
              <a:rPr sz="225" spc="22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Times New Roman"/>
                <a:cs typeface="Times New Roman"/>
              </a:rPr>
              <a:t>     </a:t>
            </a:r>
            <a:r>
              <a:rPr sz="15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25" spc="7" baseline="555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Times New Roman"/>
                <a:cs typeface="Times New Roman"/>
              </a:rPr>
              <a:t>    </a:t>
            </a:r>
            <a:r>
              <a:rPr sz="15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7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2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6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1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15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-11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2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2470484" y="1246691"/>
            <a:ext cx="59372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   </a:t>
            </a:r>
            <a:r>
              <a:rPr sz="225" spc="82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-20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150" spc="5" dirty="0">
                <a:solidFill>
                  <a:srgbClr val="FF0000"/>
                </a:solidFill>
                <a:latin typeface="MS UI Gothic"/>
                <a:cs typeface="MS UI Gothic"/>
              </a:rPr>
              <a:t>             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67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  </a:t>
            </a:r>
            <a:r>
              <a:rPr sz="225" spc="104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30" baseline="74074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30" baseline="55555" dirty="0">
                <a:solidFill>
                  <a:srgbClr val="FF0000"/>
                </a:solidFill>
                <a:latin typeface="MS UI Gothic"/>
                <a:cs typeface="MS UI Gothic"/>
              </a:rPr>
              <a:t>●  </a:t>
            </a:r>
            <a:r>
              <a:rPr sz="225" spc="44" baseline="555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225" spc="104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11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1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1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02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2414745" y="1143668"/>
            <a:ext cx="98996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10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 </a:t>
            </a:r>
            <a:r>
              <a:rPr sz="150" spc="4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3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150" spc="-2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4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2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●●             </a:t>
            </a:r>
            <a:r>
              <a:rPr sz="225" spc="30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89" baseline="18518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225" spc="-89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472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7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●●●</a:t>
            </a:r>
            <a:r>
              <a:rPr sz="225" spc="127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9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-6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9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157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74074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104" baseline="74074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225" spc="82" baseline="555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15" baseline="74074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5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37" baseline="555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127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    </a:t>
            </a:r>
            <a:r>
              <a:rPr sz="225" spc="97" baseline="555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30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-2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10" dirty="0">
                <a:solidFill>
                  <a:srgbClr val="FF0000"/>
                </a:solidFill>
                <a:latin typeface="MS UI Gothic"/>
                <a:cs typeface="MS UI Gothic"/>
              </a:rPr>
              <a:t>   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    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2461839" y="1100920"/>
            <a:ext cx="109347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285115" algn="l"/>
              </a:tabLst>
            </a:pP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37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15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5" spc="-2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2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-1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2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2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7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3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0" baseline="18518" dirty="0">
                <a:solidFill>
                  <a:srgbClr val="FF0000"/>
                </a:solidFill>
                <a:latin typeface="MS UI Gothic"/>
                <a:cs typeface="MS UI Gothic"/>
              </a:rPr>
              <a:t>    </a:t>
            </a:r>
            <a:r>
              <a:rPr sz="225" spc="7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 </a:t>
            </a:r>
            <a:r>
              <a:rPr sz="150" spc="8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6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150" spc="-4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6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●●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75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30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2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●●●●</a:t>
            </a:r>
            <a:r>
              <a:rPr sz="225" spc="-2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60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225" spc="135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  </a:t>
            </a:r>
            <a:r>
              <a:rPr sz="225" spc="120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   </a:t>
            </a:r>
            <a:r>
              <a:rPr sz="225" spc="150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2728588" y="1205582"/>
            <a:ext cx="659130" cy="628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125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7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14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    </a:t>
            </a:r>
            <a:r>
              <a:rPr sz="225" spc="22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6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-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          </a:t>
            </a:r>
            <a:r>
              <a:rPr sz="225" spc="22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8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               </a:t>
            </a:r>
            <a:r>
              <a:rPr sz="225" spc="22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15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      </a:t>
            </a:r>
            <a:r>
              <a:rPr sz="225" spc="-7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7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30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  <a:p>
            <a:pPr marL="120014">
              <a:lnSpc>
                <a:spcPts val="125"/>
              </a:lnSpc>
              <a:tabLst>
                <a:tab pos="377825" algn="l"/>
              </a:tabLst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2956768" y="953605"/>
            <a:ext cx="54991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   </a:t>
            </a:r>
            <a:r>
              <a:rPr sz="225" spc="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50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9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22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6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7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57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44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2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04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   </a:t>
            </a:r>
            <a:r>
              <a:rPr sz="225" spc="1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   </a:t>
            </a:r>
            <a:r>
              <a:rPr sz="225" spc="-30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-5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  </a:t>
            </a:r>
            <a:r>
              <a:rPr sz="225" spc="22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25" spc="-7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2397218" y="1315041"/>
            <a:ext cx="59118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00"/>
                </a:solidFill>
                <a:latin typeface="Times New Roman"/>
                <a:cs typeface="Times New Roman"/>
              </a:rPr>
              <a:t>    </a:t>
            </a:r>
            <a:r>
              <a:rPr sz="15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-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-37037" dirty="0">
                <a:solidFill>
                  <a:srgbClr val="FF0000"/>
                </a:solidFill>
                <a:latin typeface="Times New Roman"/>
                <a:cs typeface="Times New Roman"/>
              </a:rPr>
              <a:t>   </a:t>
            </a:r>
            <a:r>
              <a:rPr sz="225" spc="15" baseline="-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        </a:t>
            </a:r>
            <a:r>
              <a:rPr sz="225" spc="52" baseline="-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-37037" dirty="0">
                <a:solidFill>
                  <a:srgbClr val="FF0000"/>
                </a:solidFill>
                <a:latin typeface="Times New Roman"/>
                <a:cs typeface="Times New Roman"/>
              </a:rPr>
              <a:t>          </a:t>
            </a:r>
            <a:r>
              <a:rPr sz="225" spc="-15" baseline="-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1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Times New Roman"/>
                <a:cs typeface="Times New Roman"/>
              </a:rPr>
              <a:t>          </a:t>
            </a:r>
            <a:r>
              <a:rPr sz="15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25" spc="-22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Times New Roman"/>
                <a:cs typeface="Times New Roman"/>
              </a:rPr>
              <a:t>         </a:t>
            </a:r>
            <a:r>
              <a:rPr sz="15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15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172" baseline="-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-37037">
              <a:latin typeface="MS UI Gothic"/>
              <a:cs typeface="MS UI Gothic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2481693" y="1130487"/>
            <a:ext cx="103441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-89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2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       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     </a:t>
            </a:r>
            <a:r>
              <a:rPr sz="225" spc="-1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  </a:t>
            </a:r>
            <a:r>
              <a:rPr sz="225" spc="-30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89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5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1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35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3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89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     </a:t>
            </a:r>
            <a:r>
              <a:rPr sz="225" spc="-22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-2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25" spc="-9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74074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74074" dirty="0">
                <a:solidFill>
                  <a:srgbClr val="FF0000"/>
                </a:solidFill>
                <a:latin typeface="Times New Roman"/>
                <a:cs typeface="Times New Roman"/>
              </a:rPr>
              <a:t>    </a:t>
            </a:r>
            <a:r>
              <a:rPr sz="225" spc="-7" baseline="7407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25" spc="-22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74074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7407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22" baseline="7407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-1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60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22" baseline="555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1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     </a:t>
            </a:r>
            <a:r>
              <a:rPr sz="225" spc="22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25" spc="1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   </a:t>
            </a:r>
            <a:r>
              <a:rPr sz="225" spc="22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Times New Roman"/>
                <a:cs typeface="Times New Roman"/>
              </a:rPr>
              <a:t>         </a:t>
            </a:r>
            <a:r>
              <a:rPr sz="225" spc="6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55555">
              <a:latin typeface="MS UI Gothic"/>
              <a:cs typeface="MS UI Gothic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2845813" y="784536"/>
            <a:ext cx="663575" cy="660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30480" algn="r">
              <a:lnSpc>
                <a:spcPts val="135"/>
              </a:lnSpc>
              <a:spcBef>
                <a:spcPts val="135"/>
              </a:spcBef>
              <a:tabLst>
                <a:tab pos="262255" algn="l"/>
                <a:tab pos="562610" algn="l"/>
              </a:tabLst>
            </a:pP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82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225" spc="60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1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1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1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  <a:p>
            <a:pPr marR="85725" algn="r">
              <a:lnSpc>
                <a:spcPts val="135"/>
              </a:lnSpc>
            </a:pP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112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1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1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         </a:t>
            </a:r>
            <a:r>
              <a:rPr sz="225" spc="60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 </a:t>
            </a:r>
            <a:r>
              <a:rPr sz="150" spc="10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      </a:t>
            </a:r>
            <a:r>
              <a:rPr sz="225" spc="120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 </a:t>
            </a:r>
            <a:r>
              <a:rPr sz="225" spc="172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2570657" y="1037367"/>
            <a:ext cx="92392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135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67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60" baseline="55555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225" spc="7" baseline="55555" dirty="0">
                <a:solidFill>
                  <a:srgbClr val="FF0000"/>
                </a:solidFill>
                <a:latin typeface="MS UI Gothic"/>
                <a:cs typeface="MS UI Gothic"/>
              </a:rPr>
              <a:t>    ●</a:t>
            </a:r>
            <a:r>
              <a:rPr sz="225" spc="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-2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7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60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30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3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37" baseline="55555" dirty="0">
                <a:solidFill>
                  <a:srgbClr val="FF0000"/>
                </a:solidFill>
                <a:latin typeface="MS UI Gothic"/>
                <a:cs typeface="MS UI Gothic"/>
              </a:rPr>
              <a:t>●●●●</a:t>
            </a:r>
            <a:r>
              <a:rPr sz="225" spc="-15" baseline="555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-1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225" spc="89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3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37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555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6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●● </a:t>
            </a:r>
            <a:r>
              <a:rPr sz="225" spc="82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8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44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44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135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225" spc="89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  </a:t>
            </a:r>
            <a:r>
              <a:rPr sz="225" spc="150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2604737" y="1291696"/>
            <a:ext cx="48768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   </a:t>
            </a:r>
            <a:r>
              <a:rPr sz="225" spc="-8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15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Times New Roman"/>
                <a:cs typeface="Times New Roman"/>
              </a:rPr>
              <a:t>       </a:t>
            </a:r>
            <a:r>
              <a:rPr sz="225" spc="-97" baseline="74074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74074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7407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22" baseline="7407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     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25" spc="-22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8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60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44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50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7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15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2615970" y="995023"/>
            <a:ext cx="17081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Times New Roman"/>
                <a:cs typeface="Times New Roman"/>
              </a:rPr>
              <a:t>   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2384108" y="1292384"/>
            <a:ext cx="19177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00"/>
                </a:solidFill>
                <a:latin typeface="Times New Roman"/>
                <a:cs typeface="Times New Roman"/>
              </a:rPr>
              <a:t>     </a:t>
            </a:r>
            <a:r>
              <a:rPr sz="15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25" spc="-1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2579966" y="1055607"/>
            <a:ext cx="76263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-2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Times New Roman"/>
                <a:cs typeface="Times New Roman"/>
              </a:rPr>
              <a:t>        </a:t>
            </a:r>
            <a:r>
              <a:rPr sz="15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150" baseline="74074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30" baseline="555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37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20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50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     </a:t>
            </a:r>
            <a:r>
              <a:rPr sz="225" spc="-1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FF0000"/>
                </a:solidFill>
                <a:latin typeface="Times New Roman"/>
                <a:cs typeface="Times New Roman"/>
              </a:rPr>
              <a:t>       </a:t>
            </a:r>
            <a:r>
              <a:rPr sz="225" spc="-15" baseline="555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165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30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74074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7407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15" baseline="7407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-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4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   </a:t>
            </a:r>
            <a:r>
              <a:rPr sz="225" spc="-1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-8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5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3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7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2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30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        </a:t>
            </a:r>
            <a:r>
              <a:rPr sz="225" spc="-1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3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1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 </a:t>
            </a:r>
            <a:r>
              <a:rPr sz="225" spc="-7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2821779" y="901191"/>
            <a:ext cx="73152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7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 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-1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8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 </a:t>
            </a:r>
            <a:r>
              <a:rPr sz="150" spc="7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150" spc="4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7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30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20" dirty="0">
                <a:solidFill>
                  <a:srgbClr val="FF0000"/>
                </a:solidFill>
                <a:latin typeface="MS UI Gothic"/>
                <a:cs typeface="MS UI Gothic"/>
              </a:rPr>
              <a:t>●    </a:t>
            </a:r>
            <a:r>
              <a:rPr sz="150" spc="4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60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60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30" baseline="555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●●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3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3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7" baseline="37037" dirty="0">
                <a:solidFill>
                  <a:srgbClr val="FF0000"/>
                </a:solidFill>
                <a:latin typeface="MS UI Gothic"/>
                <a:cs typeface="MS UI Gothic"/>
              </a:rPr>
              <a:t>  </a:t>
            </a:r>
            <a:r>
              <a:rPr sz="225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150" spc="-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40" dirty="0">
                <a:solidFill>
                  <a:srgbClr val="FF0000"/>
                </a:solidFill>
                <a:latin typeface="MS UI Gothic"/>
                <a:cs typeface="MS UI Gothic"/>
              </a:rPr>
              <a:t>   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2586806" y="939522"/>
            <a:ext cx="922019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 </a:t>
            </a:r>
            <a:r>
              <a:rPr sz="150" spc="7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-4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60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0" baseline="37037" dirty="0">
                <a:solidFill>
                  <a:srgbClr val="FF0000"/>
                </a:solidFill>
                <a:latin typeface="MS UI Gothic"/>
                <a:cs typeface="MS UI Gothic"/>
              </a:rPr>
              <a:t>     </a:t>
            </a:r>
            <a:r>
              <a:rPr sz="225" spc="7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  </a:t>
            </a:r>
            <a:r>
              <a:rPr sz="225" spc="135" baseline="555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104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-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2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225" spc="2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●●●</a:t>
            </a:r>
            <a:r>
              <a:rPr sz="225" spc="2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44" baseline="555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-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7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157" baseline="555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  </a:t>
            </a:r>
            <a:r>
              <a:rPr sz="225" spc="97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52" baseline="55555" dirty="0">
                <a:solidFill>
                  <a:srgbClr val="FF0000"/>
                </a:solidFill>
                <a:latin typeface="MS UI Gothic"/>
                <a:cs typeface="MS UI Gothic"/>
              </a:rPr>
              <a:t> ●</a:t>
            </a:r>
            <a:r>
              <a:rPr sz="225" spc="-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135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22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7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 </a:t>
            </a:r>
            <a:r>
              <a:rPr sz="150" spc="7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4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89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2743098" y="882097"/>
            <a:ext cx="77089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-2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225" spc="-2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2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2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2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2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37" baseline="37037" dirty="0">
                <a:solidFill>
                  <a:srgbClr val="FF0000"/>
                </a:solidFill>
                <a:latin typeface="MS UI Gothic"/>
                <a:cs typeface="MS UI Gothic"/>
              </a:rPr>
              <a:t>  </a:t>
            </a:r>
            <a:r>
              <a:rPr sz="225" spc="-37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225" spc="60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89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30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30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30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15" baseline="555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22" baseline="555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2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-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0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7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60" baseline="55555" dirty="0">
                <a:solidFill>
                  <a:srgbClr val="FF0000"/>
                </a:solidFill>
                <a:latin typeface="MS UI Gothic"/>
                <a:cs typeface="MS UI Gothic"/>
              </a:rPr>
              <a:t>    </a:t>
            </a:r>
            <a:r>
              <a:rPr sz="225" spc="15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1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1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●●       </a:t>
            </a:r>
            <a:r>
              <a:rPr sz="225" spc="89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44" baseline="37037" dirty="0">
                <a:solidFill>
                  <a:srgbClr val="FF0000"/>
                </a:solidFill>
                <a:latin typeface="MS UI Gothic"/>
                <a:cs typeface="MS UI Gothic"/>
              </a:rPr>
              <a:t>●● </a:t>
            </a:r>
            <a:r>
              <a:rPr sz="225" spc="150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2474070" y="1070877"/>
            <a:ext cx="103378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  </a:t>
            </a:r>
            <a:r>
              <a:rPr sz="225" spc="104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   </a:t>
            </a:r>
            <a:r>
              <a:rPr sz="225" spc="135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   </a:t>
            </a:r>
            <a:r>
              <a:rPr sz="225" spc="120" baseline="555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   </a:t>
            </a:r>
            <a:r>
              <a:rPr sz="15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225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FF0000"/>
                </a:solidFill>
                <a:latin typeface="MS UI Gothic"/>
                <a:cs typeface="MS UI Gothic"/>
              </a:rPr>
              <a:t>●●        </a:t>
            </a:r>
            <a:r>
              <a:rPr sz="225" spc="52" baseline="555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60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60" baseline="74074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60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60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22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-5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7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75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3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3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225" spc="82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30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30" baseline="18518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150" spc="-2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5" dirty="0">
                <a:solidFill>
                  <a:srgbClr val="FF0000"/>
                </a:solidFill>
                <a:latin typeface="MS UI Gothic"/>
                <a:cs typeface="MS UI Gothic"/>
              </a:rPr>
              <a:t>                 </a:t>
            </a:r>
            <a:r>
              <a:rPr sz="150" spc="1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15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89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-1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2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30" baseline="18518" dirty="0">
                <a:solidFill>
                  <a:srgbClr val="FF0000"/>
                </a:solidFill>
                <a:latin typeface="MS UI Gothic"/>
                <a:cs typeface="MS UI Gothic"/>
              </a:rPr>
              <a:t>   </a:t>
            </a:r>
            <a:r>
              <a:rPr sz="225" spc="37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60" baseline="37037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2446592" y="1274359"/>
            <a:ext cx="66738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4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-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67" baseline="18518" dirty="0">
                <a:solidFill>
                  <a:srgbClr val="FF0000"/>
                </a:solidFill>
                <a:latin typeface="MS UI Gothic"/>
                <a:cs typeface="MS UI Gothic"/>
              </a:rPr>
              <a:t>     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157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-30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150" spc="15" dirty="0">
                <a:solidFill>
                  <a:srgbClr val="FF0000"/>
                </a:solidFill>
                <a:latin typeface="MS UI Gothic"/>
                <a:cs typeface="MS UI Gothic"/>
              </a:rPr>
              <a:t>   </a:t>
            </a:r>
            <a:r>
              <a:rPr sz="150" spc="2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-1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82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120" baseline="555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  </a:t>
            </a:r>
            <a:r>
              <a:rPr sz="225" spc="165" baseline="555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1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5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-1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     </a:t>
            </a:r>
            <a:r>
              <a:rPr sz="225" spc="112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-4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60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2782878" y="860794"/>
            <a:ext cx="73342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         </a:t>
            </a:r>
            <a:r>
              <a:rPr sz="225" spc="127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 </a:t>
            </a:r>
            <a:r>
              <a:rPr sz="225" spc="150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MS UI Gothic"/>
                <a:cs typeface="MS UI Gothic"/>
              </a:rPr>
              <a:t>●   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22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-2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15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5" baseline="37037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225" spc="-22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97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  </a:t>
            </a:r>
            <a:r>
              <a:rPr sz="225" spc="135" baseline="555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15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       </a:t>
            </a:r>
            <a:r>
              <a:rPr sz="225" spc="135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2370785" y="1366861"/>
            <a:ext cx="7353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      </a:t>
            </a:r>
            <a:r>
              <a:rPr sz="225" spc="1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1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44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2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   </a:t>
            </a:r>
            <a:r>
              <a:rPr sz="225" spc="-7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67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5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7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FF0000"/>
                </a:solidFill>
                <a:latin typeface="Times New Roman"/>
                <a:cs typeface="Times New Roman"/>
              </a:rPr>
              <a:t>    </a:t>
            </a:r>
            <a:r>
              <a:rPr sz="225" spc="-12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22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44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      </a:t>
            </a:r>
            <a:r>
              <a:rPr sz="225" spc="-22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25" spc="-7" baseline="555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11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Times New Roman"/>
                <a:cs typeface="Times New Roman"/>
              </a:rPr>
              <a:t>   </a:t>
            </a:r>
            <a:r>
              <a:rPr sz="15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       </a:t>
            </a:r>
            <a:r>
              <a:rPr sz="225" spc="-22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17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55555">
              <a:latin typeface="MS UI Gothic"/>
              <a:cs typeface="MS UI Gothic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2381852" y="1346057"/>
            <a:ext cx="63690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             </a:t>
            </a:r>
            <a:r>
              <a:rPr sz="225" spc="7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9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  </a:t>
            </a:r>
            <a:r>
              <a:rPr sz="225" spc="7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FF0000"/>
                </a:solidFill>
                <a:latin typeface="Times New Roman"/>
                <a:cs typeface="Times New Roman"/>
              </a:rPr>
              <a:t>      </a:t>
            </a:r>
            <a:r>
              <a:rPr sz="225" spc="-22" baseline="555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7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12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2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7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25" spc="15" baseline="555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14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-8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1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-4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30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32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Times New Roman"/>
                <a:cs typeface="Times New Roman"/>
              </a:rPr>
              <a:t>         </a:t>
            </a:r>
            <a:r>
              <a:rPr sz="15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120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  </a:t>
            </a:r>
            <a:r>
              <a:rPr sz="225" spc="7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2523848" y="1228143"/>
            <a:ext cx="7226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-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-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  </a:t>
            </a:r>
            <a:r>
              <a:rPr sz="150" spc="9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  </a:t>
            </a:r>
            <a:r>
              <a:rPr sz="150" spc="9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60" baseline="18518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225" spc="22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30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  </a:t>
            </a:r>
            <a:r>
              <a:rPr sz="225" spc="7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-1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165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  </a:t>
            </a:r>
            <a:r>
              <a:rPr sz="225" spc="82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75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30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     </a:t>
            </a:r>
            <a:r>
              <a:rPr sz="225" spc="6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4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2499647" y="945934"/>
            <a:ext cx="1005840" cy="79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321310" algn="r">
              <a:lnSpc>
                <a:spcPct val="100000"/>
              </a:lnSpc>
              <a:spcBef>
                <a:spcPts val="135"/>
              </a:spcBef>
            </a:pPr>
            <a:r>
              <a:rPr sz="150" spc="-114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 marL="38100">
              <a:lnSpc>
                <a:spcPct val="100000"/>
              </a:lnSpc>
              <a:spcBef>
                <a:spcPts val="20"/>
              </a:spcBef>
              <a:tabLst>
                <a:tab pos="243204" algn="l"/>
                <a:tab pos="893444" algn="l"/>
              </a:tabLst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4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  </a:t>
            </a:r>
            <a:r>
              <a:rPr sz="150" spc="4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-4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60" baseline="18518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225" spc="-60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60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0" baseline="18518" dirty="0">
                <a:solidFill>
                  <a:srgbClr val="FF0000"/>
                </a:solidFill>
                <a:latin typeface="MS UI Gothic"/>
                <a:cs typeface="MS UI Gothic"/>
              </a:rPr>
              <a:t>        </a:t>
            </a:r>
            <a:r>
              <a:rPr sz="225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   </a:t>
            </a:r>
            <a:r>
              <a:rPr sz="225" spc="165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1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150" spc="-1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5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-1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50" dirty="0">
                <a:solidFill>
                  <a:srgbClr val="FF0000"/>
                </a:solidFill>
                <a:latin typeface="MS UI Gothic"/>
                <a:cs typeface="MS UI Gothic"/>
              </a:rPr>
              <a:t>  </a:t>
            </a:r>
            <a:r>
              <a:rPr sz="150" spc="-3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44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60" baseline="37037" dirty="0">
                <a:solidFill>
                  <a:srgbClr val="FF0000"/>
                </a:solidFill>
                <a:latin typeface="MS UI Gothic"/>
                <a:cs typeface="MS UI Gothic"/>
              </a:rPr>
              <a:t>  </a:t>
            </a:r>
            <a:r>
              <a:rPr sz="225" spc="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44" baseline="555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52" baseline="5555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5" spc="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7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3240474" y="773564"/>
            <a:ext cx="21907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00"/>
                </a:solidFill>
                <a:latin typeface="MS UI Gothic"/>
                <a:cs typeface="MS UI Gothic"/>
              </a:rPr>
              <a:t>●●    </a:t>
            </a:r>
            <a:r>
              <a:rPr sz="225" spc="7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-10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225" spc="-1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2428400" y="1116214"/>
            <a:ext cx="106680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225" spc="165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 </a:t>
            </a:r>
            <a:r>
              <a:rPr sz="150" spc="5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15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187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150" spc="8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44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-3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6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52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0" baseline="55555" dirty="0">
                <a:solidFill>
                  <a:srgbClr val="FF0000"/>
                </a:solidFill>
                <a:latin typeface="MS UI Gothic"/>
                <a:cs typeface="MS UI Gothic"/>
              </a:rPr>
              <a:t>  </a:t>
            </a:r>
            <a:r>
              <a:rPr sz="225" baseline="555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30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30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30" baseline="5555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30" baseline="18518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225" spc="30" baseline="18518" dirty="0">
                <a:solidFill>
                  <a:srgbClr val="FF0000"/>
                </a:solidFill>
                <a:latin typeface="MS UI Gothic"/>
                <a:cs typeface="MS UI Gothic"/>
              </a:rPr>
              <a:t>  </a:t>
            </a:r>
            <a:r>
              <a:rPr sz="225" spc="37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-8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8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8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225" spc="-30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-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●●●</a:t>
            </a:r>
            <a:r>
              <a:rPr sz="150" spc="-5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150" spc="-1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      </a:t>
            </a:r>
            <a:r>
              <a:rPr sz="225" spc="89" baseline="18518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150" spc="10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-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7" baseline="18518" dirty="0">
                <a:solidFill>
                  <a:srgbClr val="FF0000"/>
                </a:solidFill>
                <a:latin typeface="MS UI Gothic"/>
                <a:cs typeface="MS UI Gothic"/>
              </a:rPr>
              <a:t>    </a:t>
            </a:r>
            <a:r>
              <a:rPr sz="225" spc="-2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-1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15" dirty="0">
                <a:solidFill>
                  <a:srgbClr val="FF0000"/>
                </a:solidFill>
                <a:latin typeface="MS UI Gothic"/>
                <a:cs typeface="MS UI Gothic"/>
              </a:rPr>
              <a:t>  </a:t>
            </a:r>
            <a:r>
              <a:rPr sz="150" spc="2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    </a:t>
            </a:r>
            <a:r>
              <a:rPr sz="225" spc="135" baseline="37037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2595403" y="1012550"/>
            <a:ext cx="75628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00"/>
                </a:solidFill>
                <a:latin typeface="Times New Roman"/>
                <a:cs typeface="Times New Roman"/>
              </a:rPr>
              <a:t>                     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         </a:t>
            </a:r>
            <a:r>
              <a:rPr sz="225" spc="7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7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15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7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7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104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20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65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Times New Roman"/>
                <a:cs typeface="Times New Roman"/>
              </a:rPr>
              <a:t>                </a:t>
            </a:r>
            <a:r>
              <a:rPr sz="15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  </a:t>
            </a:r>
            <a:r>
              <a:rPr sz="225" spc="7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" spc="-2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50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00"/>
                </a:solidFill>
                <a:latin typeface="Times New Roman"/>
                <a:cs typeface="Times New Roman"/>
              </a:rPr>
              <a:t>        </a:t>
            </a:r>
            <a:r>
              <a:rPr sz="15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104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-157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15" baseline="3703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2967051" y="1151956"/>
            <a:ext cx="42545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363220" algn="l"/>
              </a:tabLst>
            </a:pP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           </a:t>
            </a:r>
            <a:r>
              <a:rPr sz="150" spc="4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150" spc="25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150" spc="2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2440631" y="1447370"/>
            <a:ext cx="20637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      </a:t>
            </a:r>
            <a:r>
              <a:rPr sz="225" spc="22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25" spc="7" baseline="185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" spc="-89" baseline="18518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grpSp>
        <p:nvGrpSpPr>
          <p:cNvPr id="252" name="object 252"/>
          <p:cNvGrpSpPr/>
          <p:nvPr/>
        </p:nvGrpSpPr>
        <p:grpSpPr>
          <a:xfrm>
            <a:off x="2296528" y="670769"/>
            <a:ext cx="1310005" cy="944244"/>
            <a:chOff x="2296528" y="670769"/>
            <a:chExt cx="1310005" cy="944244"/>
          </a:xfrm>
        </p:grpSpPr>
        <p:sp>
          <p:nvSpPr>
            <p:cNvPr id="253" name="object 253"/>
            <p:cNvSpPr/>
            <p:nvPr/>
          </p:nvSpPr>
          <p:spPr>
            <a:xfrm>
              <a:off x="2358948" y="1569262"/>
              <a:ext cx="1204595" cy="45720"/>
            </a:xfrm>
            <a:custGeom>
              <a:avLst/>
              <a:gdLst/>
              <a:ahLst/>
              <a:cxnLst/>
              <a:rect l="l" t="t" r="r" b="b"/>
              <a:pathLst>
                <a:path w="1204595" h="45719">
                  <a:moveTo>
                    <a:pt x="0" y="0"/>
                  </a:moveTo>
                  <a:lnTo>
                    <a:pt x="1204087" y="0"/>
                  </a:lnTo>
                </a:path>
                <a:path w="1204595" h="45719">
                  <a:moveTo>
                    <a:pt x="0" y="0"/>
                  </a:moveTo>
                  <a:lnTo>
                    <a:pt x="0" y="4572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2660002" y="1569262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h="45719">
                  <a:moveTo>
                    <a:pt x="0" y="0"/>
                  </a:moveTo>
                  <a:lnTo>
                    <a:pt x="0" y="4572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2960992" y="1569262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h="45719">
                  <a:moveTo>
                    <a:pt x="0" y="0"/>
                  </a:moveTo>
                  <a:lnTo>
                    <a:pt x="0" y="4572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3262045" y="1569262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h="45719">
                  <a:moveTo>
                    <a:pt x="0" y="0"/>
                  </a:moveTo>
                  <a:lnTo>
                    <a:pt x="0" y="4572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3563035" y="1569262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h="45719">
                  <a:moveTo>
                    <a:pt x="0" y="0"/>
                  </a:moveTo>
                  <a:lnTo>
                    <a:pt x="0" y="4572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2296528" y="692137"/>
              <a:ext cx="45720" cy="859790"/>
            </a:xfrm>
            <a:custGeom>
              <a:avLst/>
              <a:gdLst/>
              <a:ahLst/>
              <a:cxnLst/>
              <a:rect l="l" t="t" r="r" b="b"/>
              <a:pathLst>
                <a:path w="45719" h="859790">
                  <a:moveTo>
                    <a:pt x="45719" y="859536"/>
                  </a:moveTo>
                  <a:lnTo>
                    <a:pt x="45719" y="0"/>
                  </a:lnTo>
                </a:path>
                <a:path w="45719" h="859790">
                  <a:moveTo>
                    <a:pt x="45719" y="859536"/>
                  </a:moveTo>
                  <a:lnTo>
                    <a:pt x="0" y="859536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2296528" y="1336789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19">
                  <a:moveTo>
                    <a:pt x="45719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2296528" y="1121905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19">
                  <a:moveTo>
                    <a:pt x="45719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2296528" y="907021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19">
                  <a:moveTo>
                    <a:pt x="45719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2296528" y="692137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19">
                  <a:moveTo>
                    <a:pt x="45719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2342248" y="673150"/>
              <a:ext cx="1262380" cy="896619"/>
            </a:xfrm>
            <a:custGeom>
              <a:avLst/>
              <a:gdLst/>
              <a:ahLst/>
              <a:cxnLst/>
              <a:rect l="l" t="t" r="r" b="b"/>
              <a:pathLst>
                <a:path w="1262379" h="896619">
                  <a:moveTo>
                    <a:pt x="0" y="896112"/>
                  </a:moveTo>
                  <a:lnTo>
                    <a:pt x="1261872" y="896112"/>
                  </a:lnTo>
                  <a:lnTo>
                    <a:pt x="1261872" y="0"/>
                  </a:lnTo>
                  <a:lnTo>
                    <a:pt x="0" y="0"/>
                  </a:lnTo>
                  <a:lnTo>
                    <a:pt x="0" y="896112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2967278" y="673150"/>
              <a:ext cx="0" cy="896619"/>
            </a:xfrm>
            <a:custGeom>
              <a:avLst/>
              <a:gdLst/>
              <a:ahLst/>
              <a:cxnLst/>
              <a:rect l="l" t="t" r="r" b="b"/>
              <a:pathLst>
                <a:path h="896619">
                  <a:moveTo>
                    <a:pt x="0" y="896112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2342248" y="1120889"/>
              <a:ext cx="1262380" cy="0"/>
            </a:xfrm>
            <a:custGeom>
              <a:avLst/>
              <a:gdLst/>
              <a:ahLst/>
              <a:cxnLst/>
              <a:rect l="l" t="t" r="r" b="b"/>
              <a:pathLst>
                <a:path w="1262379">
                  <a:moveTo>
                    <a:pt x="0" y="0"/>
                  </a:moveTo>
                  <a:lnTo>
                    <a:pt x="1261872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6" name="object 266"/>
          <p:cNvSpPr txBox="1"/>
          <p:nvPr/>
        </p:nvSpPr>
        <p:spPr>
          <a:xfrm>
            <a:off x="2293289" y="1644955"/>
            <a:ext cx="1314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0.0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2594366" y="1644955"/>
            <a:ext cx="1314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0.5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2895366" y="1644955"/>
            <a:ext cx="131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1.0</a:t>
            </a:r>
            <a:endParaRPr sz="600">
              <a:latin typeface="Arial MT"/>
              <a:cs typeface="Arial MT"/>
            </a:endParaRPr>
          </a:p>
          <a:p>
            <a:pPr marL="58419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x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69" name="object 269"/>
          <p:cNvSpPr txBox="1"/>
          <p:nvPr/>
        </p:nvSpPr>
        <p:spPr>
          <a:xfrm>
            <a:off x="3196443" y="1644955"/>
            <a:ext cx="1314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1.5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70" name="object 270"/>
          <p:cNvSpPr txBox="1"/>
          <p:nvPr/>
        </p:nvSpPr>
        <p:spPr>
          <a:xfrm>
            <a:off x="3497443" y="1644955"/>
            <a:ext cx="1314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2.0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2150838" y="1486004"/>
            <a:ext cx="111125" cy="13144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dirty="0">
                <a:latin typeface="Arial MT"/>
                <a:cs typeface="Arial MT"/>
              </a:rPr>
              <a:t>0.0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72" name="object 272"/>
          <p:cNvSpPr txBox="1"/>
          <p:nvPr/>
        </p:nvSpPr>
        <p:spPr>
          <a:xfrm>
            <a:off x="2150838" y="1056215"/>
            <a:ext cx="111125" cy="346710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dirty="0">
                <a:latin typeface="Arial MT"/>
                <a:cs typeface="Arial MT"/>
              </a:rPr>
              <a:t>0.5    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1.0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73" name="object 273"/>
          <p:cNvSpPr txBox="1"/>
          <p:nvPr/>
        </p:nvSpPr>
        <p:spPr>
          <a:xfrm>
            <a:off x="2150838" y="841320"/>
            <a:ext cx="111125" cy="13144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dirty="0">
                <a:latin typeface="Arial MT"/>
                <a:cs typeface="Arial MT"/>
              </a:rPr>
              <a:t>1.5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74" name="object 274"/>
          <p:cNvSpPr txBox="1"/>
          <p:nvPr/>
        </p:nvSpPr>
        <p:spPr>
          <a:xfrm>
            <a:off x="2150838" y="626426"/>
            <a:ext cx="111125" cy="13144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dirty="0">
                <a:latin typeface="Arial MT"/>
                <a:cs typeface="Arial MT"/>
              </a:rPr>
              <a:t>2.0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75" name="object 275"/>
          <p:cNvSpPr txBox="1"/>
          <p:nvPr/>
        </p:nvSpPr>
        <p:spPr>
          <a:xfrm>
            <a:off x="2278557" y="416039"/>
            <a:ext cx="138938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(2,</a:t>
            </a:r>
            <a:r>
              <a:rPr sz="700" b="1" spc="-30" dirty="0">
                <a:latin typeface="Arial"/>
                <a:cs typeface="Arial"/>
              </a:rPr>
              <a:t> </a:t>
            </a:r>
            <a:r>
              <a:rPr sz="700" b="1" dirty="0">
                <a:latin typeface="Arial"/>
                <a:cs typeface="Arial"/>
              </a:rPr>
              <a:t>1)</a:t>
            </a:r>
            <a:r>
              <a:rPr sz="700" b="1" spc="-30" dirty="0">
                <a:latin typeface="Arial"/>
                <a:cs typeface="Arial"/>
              </a:rPr>
              <a:t> </a:t>
            </a:r>
            <a:r>
              <a:rPr sz="700" b="1" dirty="0">
                <a:latin typeface="Arial"/>
                <a:cs typeface="Arial"/>
              </a:rPr>
              <a:t>cor=0.50,</a:t>
            </a:r>
            <a:r>
              <a:rPr sz="700" b="1" spc="-30" dirty="0">
                <a:latin typeface="Arial"/>
                <a:cs typeface="Arial"/>
              </a:rPr>
              <a:t> </a:t>
            </a:r>
            <a:r>
              <a:rPr sz="700" b="1" dirty="0">
                <a:latin typeface="Arial"/>
                <a:cs typeface="Arial"/>
              </a:rPr>
              <a:t>sample_cor=0.48</a:t>
            </a:r>
            <a:endParaRPr sz="700">
              <a:latin typeface="Arial"/>
              <a:cs typeface="Arial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1967958" y="1089456"/>
            <a:ext cx="111125" cy="63500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dirty="0">
                <a:latin typeface="Arial MT"/>
                <a:cs typeface="Arial MT"/>
              </a:rPr>
              <a:t>y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1466903" y="2856363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1037687" y="2759491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1543018" y="2241905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1674635" y="2305220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81" name="object 281"/>
          <p:cNvSpPr txBox="1"/>
          <p:nvPr/>
        </p:nvSpPr>
        <p:spPr>
          <a:xfrm>
            <a:off x="895116" y="2947179"/>
            <a:ext cx="241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82" name="object 282"/>
          <p:cNvSpPr txBox="1"/>
          <p:nvPr/>
        </p:nvSpPr>
        <p:spPr>
          <a:xfrm>
            <a:off x="942691" y="2331961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83" name="object 283"/>
          <p:cNvSpPr txBox="1"/>
          <p:nvPr/>
        </p:nvSpPr>
        <p:spPr>
          <a:xfrm>
            <a:off x="818151" y="2841472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84" name="object 284"/>
          <p:cNvSpPr txBox="1"/>
          <p:nvPr/>
        </p:nvSpPr>
        <p:spPr>
          <a:xfrm>
            <a:off x="1385824" y="2725696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85" name="object 285"/>
          <p:cNvSpPr txBox="1"/>
          <p:nvPr/>
        </p:nvSpPr>
        <p:spPr>
          <a:xfrm>
            <a:off x="1294960" y="2178091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86" name="object 286"/>
          <p:cNvSpPr txBox="1"/>
          <p:nvPr/>
        </p:nvSpPr>
        <p:spPr>
          <a:xfrm>
            <a:off x="1285596" y="2646446"/>
            <a:ext cx="27495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   </a:t>
            </a:r>
            <a:r>
              <a:rPr sz="150" spc="60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60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40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0" dirty="0">
                <a:solidFill>
                  <a:srgbClr val="FFA500"/>
                </a:solidFill>
                <a:latin typeface="MS UI Gothic"/>
                <a:cs typeface="MS UI Gothic"/>
              </a:rPr>
              <a:t>          </a:t>
            </a:r>
            <a:r>
              <a:rPr sz="150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287" name="object 287"/>
          <p:cNvSpPr txBox="1"/>
          <p:nvPr/>
        </p:nvSpPr>
        <p:spPr>
          <a:xfrm>
            <a:off x="1148334" y="2760559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88" name="object 288"/>
          <p:cNvSpPr txBox="1"/>
          <p:nvPr/>
        </p:nvSpPr>
        <p:spPr>
          <a:xfrm>
            <a:off x="1331913" y="2235445"/>
            <a:ext cx="10541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     </a:t>
            </a:r>
            <a:r>
              <a:rPr sz="225" spc="-15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89" name="object 289"/>
          <p:cNvSpPr txBox="1"/>
          <p:nvPr/>
        </p:nvSpPr>
        <p:spPr>
          <a:xfrm>
            <a:off x="1463934" y="2532332"/>
            <a:ext cx="368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50" spc="-10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90" name="object 290"/>
          <p:cNvSpPr txBox="1"/>
          <p:nvPr/>
        </p:nvSpPr>
        <p:spPr>
          <a:xfrm>
            <a:off x="1142254" y="2244660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91" name="object 291"/>
          <p:cNvSpPr txBox="1"/>
          <p:nvPr/>
        </p:nvSpPr>
        <p:spPr>
          <a:xfrm>
            <a:off x="880920" y="2422041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92" name="object 292"/>
          <p:cNvSpPr txBox="1"/>
          <p:nvPr/>
        </p:nvSpPr>
        <p:spPr>
          <a:xfrm>
            <a:off x="1245128" y="2316999"/>
            <a:ext cx="3289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60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30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           </a:t>
            </a:r>
            <a:r>
              <a:rPr sz="150" spc="50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1479062" y="2793001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94" name="object 294"/>
          <p:cNvSpPr txBox="1"/>
          <p:nvPr/>
        </p:nvSpPr>
        <p:spPr>
          <a:xfrm>
            <a:off x="1462402" y="2553587"/>
            <a:ext cx="120014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15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95" name="object 295"/>
          <p:cNvSpPr txBox="1"/>
          <p:nvPr/>
        </p:nvSpPr>
        <p:spPr>
          <a:xfrm>
            <a:off x="1195024" y="2303557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96" name="object 296"/>
          <p:cNvSpPr txBox="1"/>
          <p:nvPr/>
        </p:nvSpPr>
        <p:spPr>
          <a:xfrm>
            <a:off x="883188" y="2829170"/>
            <a:ext cx="45275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80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30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0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0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15" baseline="37037" dirty="0">
                <a:solidFill>
                  <a:srgbClr val="FFA500"/>
                </a:solidFill>
                <a:latin typeface="MS UI Gothic"/>
                <a:cs typeface="MS UI Gothic"/>
              </a:rPr>
              <a:t> 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150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baseline="55555" dirty="0">
                <a:solidFill>
                  <a:srgbClr val="FFA500"/>
                </a:solidFill>
                <a:latin typeface="MS UI Gothic"/>
                <a:cs typeface="MS UI Gothic"/>
              </a:rPr>
              <a:t>●●        </a:t>
            </a:r>
            <a:r>
              <a:rPr sz="225" spc="15" baseline="5555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  </a:t>
            </a:r>
            <a:r>
              <a:rPr sz="150" spc="8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B500"/>
                </a:solidFill>
                <a:latin typeface="MS UI Gothic"/>
                <a:cs typeface="MS UI Gothic"/>
              </a:rPr>
              <a:t>● </a:t>
            </a:r>
            <a:r>
              <a:rPr sz="225" spc="150" baseline="37037" dirty="0">
                <a:solidFill>
                  <a:srgbClr val="FFB5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97" name="object 297"/>
          <p:cNvSpPr txBox="1"/>
          <p:nvPr/>
        </p:nvSpPr>
        <p:spPr>
          <a:xfrm>
            <a:off x="1340796" y="2970738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98" name="object 298"/>
          <p:cNvSpPr txBox="1"/>
          <p:nvPr/>
        </p:nvSpPr>
        <p:spPr>
          <a:xfrm>
            <a:off x="1706791" y="2351174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299" name="object 299"/>
          <p:cNvSpPr txBox="1"/>
          <p:nvPr/>
        </p:nvSpPr>
        <p:spPr>
          <a:xfrm>
            <a:off x="1071262" y="2707599"/>
            <a:ext cx="493395" cy="628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8265">
              <a:lnSpc>
                <a:spcPts val="125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   </a:t>
            </a:r>
            <a:r>
              <a:rPr sz="225" spc="120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15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150" spc="-10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30" dirty="0">
                <a:solidFill>
                  <a:srgbClr val="FFA500"/>
                </a:solidFill>
                <a:latin typeface="MS UI Gothic"/>
                <a:cs typeface="MS UI Gothic"/>
              </a:rPr>
              <a:t>  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          </a:t>
            </a:r>
            <a:r>
              <a:rPr sz="225" spc="67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30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0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0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  <a:p>
            <a:pPr marL="50800">
              <a:lnSpc>
                <a:spcPts val="125"/>
              </a:lnSpc>
              <a:tabLst>
                <a:tab pos="393700" algn="l"/>
              </a:tabLst>
            </a:pPr>
            <a:r>
              <a:rPr sz="150" spc="-35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150" spc="40" dirty="0">
                <a:solidFill>
                  <a:srgbClr val="FFA500"/>
                </a:solidFill>
                <a:latin typeface="MS UI Gothic"/>
                <a:cs typeface="MS UI Gothic"/>
              </a:rPr>
              <a:t>         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A500"/>
                </a:solidFill>
                <a:latin typeface="Times New Roman"/>
                <a:cs typeface="Times New Roman"/>
              </a:rPr>
              <a:t>	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00" name="object 300"/>
          <p:cNvSpPr txBox="1"/>
          <p:nvPr/>
        </p:nvSpPr>
        <p:spPr>
          <a:xfrm>
            <a:off x="1292205" y="2950575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01" name="object 301"/>
          <p:cNvSpPr txBox="1"/>
          <p:nvPr/>
        </p:nvSpPr>
        <p:spPr>
          <a:xfrm>
            <a:off x="1143382" y="2275534"/>
            <a:ext cx="40830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55555" dirty="0">
                <a:solidFill>
                  <a:srgbClr val="FFA500"/>
                </a:solidFill>
                <a:latin typeface="Times New Roman"/>
                <a:cs typeface="Times New Roman"/>
              </a:rPr>
              <a:t>          </a:t>
            </a:r>
            <a:r>
              <a:rPr sz="225" spc="-15" baseline="55555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       </a:t>
            </a:r>
            <a:r>
              <a:rPr sz="225" spc="-22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   </a:t>
            </a:r>
            <a:r>
              <a:rPr sz="225" spc="15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           </a:t>
            </a:r>
            <a:r>
              <a:rPr sz="225" spc="-1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A500"/>
                </a:solidFill>
                <a:latin typeface="Times New Roman"/>
                <a:cs typeface="Times New Roman"/>
              </a:rPr>
              <a:t> 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1663497" y="2439235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974033" y="2996007"/>
            <a:ext cx="192405" cy="660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ts val="135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   </a:t>
            </a:r>
            <a:r>
              <a:rPr sz="150" spc="50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  <a:p>
            <a:pPr marR="16510" algn="ctr">
              <a:lnSpc>
                <a:spcPts val="135"/>
              </a:lnSpc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04" name="object 304"/>
          <p:cNvSpPr txBox="1"/>
          <p:nvPr/>
        </p:nvSpPr>
        <p:spPr>
          <a:xfrm>
            <a:off x="782943" y="2554394"/>
            <a:ext cx="57594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1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89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●●●●●</a:t>
            </a:r>
            <a:r>
              <a:rPr sz="225" spc="-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0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150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82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8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225" spc="-8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●●●●●</a:t>
            </a:r>
            <a:r>
              <a:rPr sz="225" spc="195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2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2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2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22" baseline="18518" dirty="0">
                <a:solidFill>
                  <a:srgbClr val="FFA500"/>
                </a:solidFill>
                <a:latin typeface="MS UI Gothic"/>
                <a:cs typeface="MS UI Gothic"/>
              </a:rPr>
              <a:t>    </a:t>
            </a:r>
            <a:r>
              <a:rPr sz="225" spc="-75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150" spc="-50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05" name="object 305"/>
          <p:cNvSpPr txBox="1"/>
          <p:nvPr/>
        </p:nvSpPr>
        <p:spPr>
          <a:xfrm>
            <a:off x="834217" y="2875053"/>
            <a:ext cx="443865" cy="660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135"/>
              </a:lnSpc>
              <a:spcBef>
                <a:spcPts val="135"/>
              </a:spcBef>
              <a:tabLst>
                <a:tab pos="196850" algn="l"/>
              </a:tabLst>
            </a:pP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	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  </a:t>
            </a:r>
            <a:r>
              <a:rPr sz="150" spc="70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  </a:t>
            </a:r>
            <a:r>
              <a:rPr sz="150" spc="7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1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2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  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  <a:p>
            <a:pPr marL="91440">
              <a:lnSpc>
                <a:spcPts val="135"/>
              </a:lnSpc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20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        </a:t>
            </a:r>
            <a:r>
              <a:rPr sz="225" spc="67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306" name="object 306"/>
          <p:cNvSpPr txBox="1"/>
          <p:nvPr/>
        </p:nvSpPr>
        <p:spPr>
          <a:xfrm>
            <a:off x="827069" y="2657584"/>
            <a:ext cx="8242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690245" algn="l"/>
              </a:tabLst>
            </a:pPr>
            <a:r>
              <a:rPr sz="225" spc="-150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A500"/>
                </a:solidFill>
                <a:latin typeface="Times New Roman"/>
                <a:cs typeface="Times New Roman"/>
              </a:rPr>
              <a:t>   </a:t>
            </a:r>
            <a:r>
              <a:rPr sz="150" spc="-20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150" spc="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44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7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9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A500"/>
                </a:solidFill>
                <a:latin typeface="Times New Roman"/>
                <a:cs typeface="Times New Roman"/>
              </a:rPr>
              <a:t>      </a:t>
            </a:r>
            <a:r>
              <a:rPr sz="150" spc="-20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44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7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35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52" baseline="37037" dirty="0">
                <a:solidFill>
                  <a:srgbClr val="FFB500"/>
                </a:solidFill>
                <a:latin typeface="MS UI Gothic"/>
                <a:cs typeface="MS UI Gothic"/>
              </a:rPr>
              <a:t>●</a:t>
            </a:r>
            <a:r>
              <a:rPr sz="225" spc="-89" baseline="37037" dirty="0">
                <a:solidFill>
                  <a:srgbClr val="FFB500"/>
                </a:solidFill>
                <a:latin typeface="MS UI Gothic"/>
                <a:cs typeface="MS UI Gothic"/>
              </a:rPr>
              <a:t>●</a:t>
            </a:r>
            <a:r>
              <a:rPr sz="225" spc="-165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0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2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89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1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8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9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7" baseline="18518" dirty="0">
                <a:solidFill>
                  <a:srgbClr val="FFB5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	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10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  </a:t>
            </a:r>
            <a:r>
              <a:rPr sz="225" spc="-1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07" name="object 307"/>
          <p:cNvSpPr txBox="1"/>
          <p:nvPr/>
        </p:nvSpPr>
        <p:spPr>
          <a:xfrm>
            <a:off x="819018" y="2314957"/>
            <a:ext cx="288925" cy="66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1755">
              <a:lnSpc>
                <a:spcPts val="14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      </a:t>
            </a:r>
            <a:r>
              <a:rPr sz="225" spc="-7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   </a:t>
            </a:r>
            <a:r>
              <a:rPr sz="225" spc="-30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150" spc="10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  <a:p>
            <a:pPr marL="38100">
              <a:lnSpc>
                <a:spcPts val="140"/>
              </a:lnSpc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08" name="object 308"/>
          <p:cNvSpPr txBox="1"/>
          <p:nvPr/>
        </p:nvSpPr>
        <p:spPr>
          <a:xfrm>
            <a:off x="1007632" y="2313081"/>
            <a:ext cx="14478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A500"/>
                </a:solidFill>
                <a:latin typeface="Times New Roman"/>
                <a:cs typeface="Times New Roman"/>
              </a:rPr>
              <a:t>   </a:t>
            </a:r>
            <a:r>
              <a:rPr sz="150" spc="15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52" baseline="-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-37037">
              <a:latin typeface="MS UI Gothic"/>
              <a:cs typeface="MS UI Gothic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724930" y="2793689"/>
            <a:ext cx="739775" cy="622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" algn="ctr">
              <a:lnSpc>
                <a:spcPts val="120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 marL="50800">
              <a:lnSpc>
                <a:spcPts val="120"/>
              </a:lnSpc>
            </a:pPr>
            <a:r>
              <a:rPr sz="225" spc="52" baseline="-55555" dirty="0">
                <a:solidFill>
                  <a:srgbClr val="FFA500"/>
                </a:solidFill>
                <a:latin typeface="MS UI Gothic"/>
                <a:cs typeface="MS UI Gothic"/>
              </a:rPr>
              <a:t>● </a:t>
            </a:r>
            <a:r>
              <a:rPr sz="225" spc="157" baseline="-5555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     </a:t>
            </a:r>
            <a:r>
              <a:rPr sz="150" spc="70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30" baseline="-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30" baseline="-18518" dirty="0">
                <a:solidFill>
                  <a:srgbClr val="FFA500"/>
                </a:solidFill>
                <a:latin typeface="MS UI Gothic"/>
                <a:cs typeface="MS UI Gothic"/>
              </a:rPr>
              <a:t>●    </a:t>
            </a:r>
            <a:r>
              <a:rPr sz="225" spc="97" baseline="-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-18518" dirty="0">
                <a:solidFill>
                  <a:srgbClr val="FFA500"/>
                </a:solidFill>
                <a:latin typeface="MS UI Gothic"/>
                <a:cs typeface="MS UI Gothic"/>
              </a:rPr>
              <a:t>●  </a:t>
            </a:r>
            <a:r>
              <a:rPr sz="225" spc="60" baseline="-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-10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      ●   </a:t>
            </a:r>
            <a:r>
              <a:rPr sz="150" spc="40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  </a:t>
            </a:r>
            <a:r>
              <a:rPr sz="150" spc="6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-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44" baseline="-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  </a:t>
            </a:r>
            <a:r>
              <a:rPr sz="150" spc="4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-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-18518">
              <a:latin typeface="MS UI Gothic"/>
              <a:cs typeface="MS UI Gothic"/>
            </a:endParaRPr>
          </a:p>
        </p:txBody>
      </p:sp>
      <p:sp>
        <p:nvSpPr>
          <p:cNvPr id="310" name="object 310"/>
          <p:cNvSpPr txBox="1"/>
          <p:nvPr/>
        </p:nvSpPr>
        <p:spPr>
          <a:xfrm>
            <a:off x="932929" y="2839549"/>
            <a:ext cx="372745" cy="666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63500">
              <a:lnSpc>
                <a:spcPts val="10"/>
              </a:lnSpc>
              <a:spcBef>
                <a:spcPts val="225"/>
              </a:spcBef>
            </a:pPr>
            <a:r>
              <a:rPr sz="225" spc="-44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44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44" baseline="55555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225" spc="30" baseline="55555" dirty="0">
                <a:solidFill>
                  <a:srgbClr val="FFA500"/>
                </a:solidFill>
                <a:latin typeface="MS UI Gothic"/>
                <a:cs typeface="MS UI Gothic"/>
              </a:rPr>
              <a:t>      </a:t>
            </a:r>
            <a:r>
              <a:rPr sz="225" spc="52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2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225" spc="30" baseline="18518" dirty="0">
                <a:solidFill>
                  <a:srgbClr val="FFA500"/>
                </a:solidFill>
                <a:latin typeface="MS UI Gothic"/>
                <a:cs typeface="MS UI Gothic"/>
              </a:rPr>
              <a:t>    </a:t>
            </a:r>
            <a:r>
              <a:rPr sz="225" spc="37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 marR="38100" algn="r">
              <a:lnSpc>
                <a:spcPts val="85"/>
              </a:lnSpc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11" name="object 311"/>
          <p:cNvSpPr txBox="1"/>
          <p:nvPr/>
        </p:nvSpPr>
        <p:spPr>
          <a:xfrm>
            <a:off x="756297" y="2478113"/>
            <a:ext cx="82740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      </a:t>
            </a:r>
            <a:r>
              <a:rPr sz="225" spc="-22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150" spc="-1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7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150" spc="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5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1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-15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-15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50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75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FFA500"/>
                </a:solidFill>
                <a:latin typeface="Times New Roman"/>
                <a:cs typeface="Times New Roman"/>
              </a:rPr>
              <a:t>  </a:t>
            </a:r>
            <a:r>
              <a:rPr sz="225" spc="15" baseline="55555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-12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30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5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9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89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7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20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A500"/>
                </a:solidFill>
                <a:latin typeface="Times New Roman"/>
                <a:cs typeface="Times New Roman"/>
              </a:rPr>
              <a:t>       </a:t>
            </a:r>
            <a:r>
              <a:rPr sz="150" spc="10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-120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                  </a:t>
            </a:r>
            <a:r>
              <a:rPr sz="225" spc="-15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150" spc="-9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 </a:t>
            </a:r>
            <a:r>
              <a:rPr sz="225" spc="52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FFA500"/>
                </a:solidFill>
                <a:latin typeface="Times New Roman"/>
                <a:cs typeface="Times New Roman"/>
              </a:rPr>
              <a:t>  </a:t>
            </a:r>
            <a:r>
              <a:rPr sz="225" spc="-15" baseline="55555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3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20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12" name="object 312"/>
          <p:cNvSpPr txBox="1"/>
          <p:nvPr/>
        </p:nvSpPr>
        <p:spPr>
          <a:xfrm>
            <a:off x="1054620" y="2276436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13" name="object 313"/>
          <p:cNvSpPr txBox="1"/>
          <p:nvPr/>
        </p:nvSpPr>
        <p:spPr>
          <a:xfrm>
            <a:off x="1135028" y="2332246"/>
            <a:ext cx="40259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sz="225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5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2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225" spc="30" baseline="18518" dirty="0">
                <a:solidFill>
                  <a:srgbClr val="FFA500"/>
                </a:solidFill>
                <a:latin typeface="MS UI Gothic"/>
                <a:cs typeface="MS UI Gothic"/>
              </a:rPr>
              <a:t>    </a:t>
            </a:r>
            <a:r>
              <a:rPr sz="225" spc="37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60" baseline="18518" dirty="0">
                <a:solidFill>
                  <a:srgbClr val="FFA500"/>
                </a:solidFill>
                <a:latin typeface="MS UI Gothic"/>
                <a:cs typeface="MS UI Gothic"/>
              </a:rPr>
              <a:t>          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14" name="object 314"/>
          <p:cNvSpPr txBox="1"/>
          <p:nvPr/>
        </p:nvSpPr>
        <p:spPr>
          <a:xfrm>
            <a:off x="831605" y="2858002"/>
            <a:ext cx="27241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52" baseline="18518" dirty="0">
                <a:solidFill>
                  <a:srgbClr val="FFB500"/>
                </a:solidFill>
                <a:latin typeface="MS UI Gothic"/>
                <a:cs typeface="MS UI Gothic"/>
              </a:rPr>
              <a:t>●</a:t>
            </a:r>
            <a:r>
              <a:rPr sz="150" spc="-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40" dirty="0">
                <a:solidFill>
                  <a:srgbClr val="FFA500"/>
                </a:solidFill>
                <a:latin typeface="MS UI Gothic"/>
                <a:cs typeface="MS UI Gothic"/>
              </a:rPr>
              <a:t> 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75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  </a:t>
            </a:r>
            <a:r>
              <a:rPr sz="225" spc="89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315" name="object 315"/>
          <p:cNvSpPr txBox="1"/>
          <p:nvPr/>
        </p:nvSpPr>
        <p:spPr>
          <a:xfrm>
            <a:off x="512869" y="2687317"/>
            <a:ext cx="95758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362585" algn="l"/>
              </a:tabLst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       </a:t>
            </a:r>
            <a:r>
              <a:rPr sz="150" spc="6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A500"/>
                </a:solidFill>
                <a:latin typeface="Times New Roman"/>
                <a:cs typeface="Times New Roman"/>
              </a:rPr>
              <a:t>	</a:t>
            </a:r>
            <a:r>
              <a:rPr sz="225" baseline="37037" dirty="0">
                <a:solidFill>
                  <a:srgbClr val="FFA500"/>
                </a:solidFill>
                <a:latin typeface="MS UI Gothic"/>
                <a:cs typeface="MS UI Gothic"/>
              </a:rPr>
              <a:t>●● 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 ●    </a:t>
            </a:r>
            <a:r>
              <a:rPr sz="225" spc="89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B500"/>
                </a:solidFill>
                <a:latin typeface="MS UI Gothic"/>
                <a:cs typeface="MS UI Gothic"/>
              </a:rPr>
              <a:t>●</a:t>
            </a:r>
            <a:r>
              <a:rPr sz="225" spc="-7" baseline="37037" dirty="0">
                <a:solidFill>
                  <a:srgbClr val="FFB500"/>
                </a:solidFill>
                <a:latin typeface="MS UI Gothic"/>
                <a:cs typeface="MS UI Gothic"/>
              </a:rPr>
              <a:t> </a:t>
            </a:r>
            <a:r>
              <a:rPr sz="225" spc="-9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9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97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9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9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9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9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240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157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44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225" spc="22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30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 </a:t>
            </a:r>
            <a:r>
              <a:rPr sz="225" spc="135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FFA500"/>
                </a:solidFill>
                <a:latin typeface="MS UI Gothic"/>
                <a:cs typeface="MS UI Gothic"/>
              </a:rPr>
              <a:t>●      </a:t>
            </a:r>
            <a:r>
              <a:rPr sz="225" spc="75" baseline="5555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30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30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316" name="object 316"/>
          <p:cNvSpPr txBox="1"/>
          <p:nvPr/>
        </p:nvSpPr>
        <p:spPr>
          <a:xfrm>
            <a:off x="619859" y="2444223"/>
            <a:ext cx="80835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A500"/>
                </a:solidFill>
                <a:latin typeface="Times New Roman"/>
                <a:cs typeface="Times New Roman"/>
              </a:rPr>
              <a:t>                   </a:t>
            </a:r>
            <a:r>
              <a:rPr sz="150" spc="10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A500"/>
                </a:solidFill>
                <a:latin typeface="Times New Roman"/>
                <a:cs typeface="Times New Roman"/>
              </a:rPr>
              <a:t>                       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150" spc="5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15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      </a:t>
            </a:r>
            <a:r>
              <a:rPr sz="225" spc="22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B5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B500"/>
                </a:solidFill>
                <a:latin typeface="Times New Roman"/>
                <a:cs typeface="Times New Roman"/>
              </a:rPr>
              <a:t>       </a:t>
            </a:r>
            <a:r>
              <a:rPr sz="225" spc="-30" baseline="18518" dirty="0">
                <a:solidFill>
                  <a:srgbClr val="FFB500"/>
                </a:solidFill>
                <a:latin typeface="Times New Roman"/>
                <a:cs typeface="Times New Roman"/>
              </a:rPr>
              <a:t> </a:t>
            </a:r>
            <a:r>
              <a:rPr sz="150" spc="-60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60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2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04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0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22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150" spc="-2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75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6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-30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-60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-7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317" name="object 317"/>
          <p:cNvSpPr txBox="1"/>
          <p:nvPr/>
        </p:nvSpPr>
        <p:spPr>
          <a:xfrm>
            <a:off x="1237867" y="2283917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18" name="object 318"/>
          <p:cNvSpPr txBox="1"/>
          <p:nvPr/>
        </p:nvSpPr>
        <p:spPr>
          <a:xfrm>
            <a:off x="904847" y="2610656"/>
            <a:ext cx="54737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-6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6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4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6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                                                                                               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40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80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8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82" baseline="18518" dirty="0">
                <a:solidFill>
                  <a:srgbClr val="FFB500"/>
                </a:solidFill>
                <a:latin typeface="MS UI Gothic"/>
                <a:cs typeface="MS UI Gothic"/>
              </a:rPr>
              <a:t>●</a:t>
            </a:r>
            <a:r>
              <a:rPr sz="150" spc="-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8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●●●</a:t>
            </a:r>
            <a:r>
              <a:rPr sz="150" spc="-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8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●●●</a:t>
            </a:r>
            <a:r>
              <a:rPr sz="225" spc="75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60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60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40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0" dirty="0">
                <a:solidFill>
                  <a:srgbClr val="FFA500"/>
                </a:solidFill>
                <a:latin typeface="MS UI Gothic"/>
                <a:cs typeface="MS UI Gothic"/>
              </a:rPr>
              <a:t>   </a:t>
            </a:r>
            <a:r>
              <a:rPr sz="150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30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0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0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7" baseline="18518" dirty="0">
                <a:solidFill>
                  <a:srgbClr val="FFA500"/>
                </a:solidFill>
                <a:latin typeface="MS UI Gothic"/>
                <a:cs typeface="MS UI Gothic"/>
              </a:rPr>
              <a:t>     </a:t>
            </a:r>
            <a:r>
              <a:rPr sz="225" spc="15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319" name="object 319"/>
          <p:cNvSpPr txBox="1"/>
          <p:nvPr/>
        </p:nvSpPr>
        <p:spPr>
          <a:xfrm>
            <a:off x="738176" y="2716481"/>
            <a:ext cx="36068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     </a:t>
            </a:r>
            <a:r>
              <a:rPr sz="150" spc="7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-35" dirty="0">
                <a:solidFill>
                  <a:srgbClr val="FFB500"/>
                </a:solidFill>
                <a:latin typeface="MS UI Gothic"/>
                <a:cs typeface="MS UI Gothic"/>
              </a:rPr>
              <a:t>●</a:t>
            </a:r>
            <a:r>
              <a:rPr sz="225" spc="-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0" baseline="37037" dirty="0">
                <a:solidFill>
                  <a:srgbClr val="FFA500"/>
                </a:solidFill>
                <a:latin typeface="MS UI Gothic"/>
                <a:cs typeface="MS UI Gothic"/>
              </a:rPr>
              <a:t>     </a:t>
            </a:r>
            <a:r>
              <a:rPr sz="225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15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5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10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5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60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12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320" name="object 320"/>
          <p:cNvSpPr txBox="1"/>
          <p:nvPr/>
        </p:nvSpPr>
        <p:spPr>
          <a:xfrm>
            <a:off x="799531" y="2901320"/>
            <a:ext cx="454659" cy="67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3990">
              <a:lnSpc>
                <a:spcPts val="14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 </a:t>
            </a:r>
            <a:r>
              <a:rPr sz="225" spc="1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-165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  </a:t>
            </a:r>
            <a:r>
              <a:rPr sz="225" spc="-1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 marL="36830">
              <a:lnSpc>
                <a:spcPts val="140"/>
              </a:lnSpc>
              <a:tabLst>
                <a:tab pos="346075" algn="l"/>
              </a:tabLst>
            </a:pPr>
            <a:r>
              <a:rPr sz="225" spc="82" baseline="-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22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5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	</a:t>
            </a:r>
            <a:r>
              <a:rPr sz="225" spc="52" baseline="-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-37037" dirty="0">
                <a:solidFill>
                  <a:srgbClr val="FFA500"/>
                </a:solidFill>
                <a:latin typeface="Times New Roman"/>
                <a:cs typeface="Times New Roman"/>
              </a:rPr>
              <a:t> 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21" name="object 321"/>
          <p:cNvSpPr txBox="1"/>
          <p:nvPr/>
        </p:nvSpPr>
        <p:spPr>
          <a:xfrm>
            <a:off x="810967" y="2625095"/>
            <a:ext cx="85915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796925" algn="l"/>
              </a:tabLst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      </a:t>
            </a:r>
            <a:r>
              <a:rPr sz="150" spc="4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-40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60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60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225" spc="7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15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8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8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●●●</a:t>
            </a:r>
            <a:r>
              <a:rPr sz="225" spc="-30" baseline="18518" dirty="0">
                <a:solidFill>
                  <a:srgbClr val="FFA500"/>
                </a:solidFill>
                <a:latin typeface="MS UI Gothic"/>
                <a:cs typeface="MS UI Gothic"/>
              </a:rPr>
              <a:t> ●●</a:t>
            </a:r>
            <a:r>
              <a:rPr sz="225" spc="75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B500"/>
                </a:solidFill>
                <a:latin typeface="MS UI Gothic"/>
                <a:cs typeface="MS UI Gothic"/>
              </a:rPr>
              <a:t>●</a:t>
            </a:r>
            <a:r>
              <a:rPr sz="150" spc="80" dirty="0">
                <a:solidFill>
                  <a:srgbClr val="FFB500"/>
                </a:solidFill>
                <a:latin typeface="MS UI Gothic"/>
                <a:cs typeface="MS UI Gothic"/>
              </a:rPr>
              <a:t> </a:t>
            </a:r>
            <a:r>
              <a:rPr sz="150" spc="-20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150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15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10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5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44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0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10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97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 </a:t>
            </a:r>
            <a:r>
              <a:rPr sz="150" spc="8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A500"/>
                </a:solidFill>
                <a:latin typeface="Times New Roman"/>
                <a:cs typeface="Times New Roman"/>
              </a:rPr>
              <a:t>	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322" name="object 322"/>
          <p:cNvSpPr txBox="1"/>
          <p:nvPr/>
        </p:nvSpPr>
        <p:spPr>
          <a:xfrm>
            <a:off x="645246" y="2391452"/>
            <a:ext cx="84518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368935" algn="l"/>
              </a:tabLst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1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	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 </a:t>
            </a:r>
            <a:r>
              <a:rPr sz="225" spc="67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37" baseline="18518" dirty="0">
                <a:solidFill>
                  <a:srgbClr val="FFB500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2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30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60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60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7" baseline="37037" dirty="0">
                <a:solidFill>
                  <a:srgbClr val="FFA500"/>
                </a:solidFill>
                <a:latin typeface="MS UI Gothic"/>
                <a:cs typeface="MS UI Gothic"/>
              </a:rPr>
              <a:t>    </a:t>
            </a:r>
            <a:r>
              <a:rPr sz="150" spc="-30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44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44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 </a:t>
            </a:r>
            <a:r>
              <a:rPr sz="225" spc="30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44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44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22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30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    </a:t>
            </a:r>
            <a:r>
              <a:rPr sz="225" spc="112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323" name="object 323"/>
          <p:cNvSpPr txBox="1"/>
          <p:nvPr/>
        </p:nvSpPr>
        <p:spPr>
          <a:xfrm>
            <a:off x="868463" y="2374092"/>
            <a:ext cx="70548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-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225" spc="7" baseline="37037" dirty="0">
                <a:solidFill>
                  <a:srgbClr val="FFA500"/>
                </a:solidFill>
                <a:latin typeface="MS UI Gothic"/>
                <a:cs typeface="MS UI Gothic"/>
              </a:rPr>
              <a:t>  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44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    </a:t>
            </a:r>
            <a:r>
              <a:rPr sz="225" spc="89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44" baseline="74074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44" baseline="37037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225" spc="37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1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142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 </a:t>
            </a:r>
            <a:r>
              <a:rPr sz="225" spc="150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44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●●●</a:t>
            </a:r>
            <a:r>
              <a:rPr sz="225" spc="-44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30" baseline="37037" dirty="0">
                <a:solidFill>
                  <a:srgbClr val="FFA500"/>
                </a:solidFill>
                <a:latin typeface="MS UI Gothic"/>
                <a:cs typeface="MS UI Gothic"/>
              </a:rPr>
              <a:t>    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   </a:t>
            </a:r>
            <a:r>
              <a:rPr sz="225" spc="127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 </a:t>
            </a:r>
            <a:r>
              <a:rPr sz="225" spc="82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324" name="object 324"/>
          <p:cNvSpPr txBox="1"/>
          <p:nvPr/>
        </p:nvSpPr>
        <p:spPr>
          <a:xfrm>
            <a:off x="720602" y="2702208"/>
            <a:ext cx="67754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22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44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44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●●●●●</a:t>
            </a:r>
            <a:r>
              <a:rPr sz="225" spc="-44" baseline="37037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225" spc="89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15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15" baseline="55555" dirty="0">
                <a:solidFill>
                  <a:srgbClr val="FFA500"/>
                </a:solidFill>
                <a:latin typeface="MS UI Gothic"/>
                <a:cs typeface="MS UI Gothic"/>
              </a:rPr>
              <a:t>● </a:t>
            </a:r>
            <a:r>
              <a:rPr sz="225" spc="37" baseline="5555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3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2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1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22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112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-50" dirty="0">
                <a:solidFill>
                  <a:srgbClr val="FFA500"/>
                </a:solidFill>
                <a:latin typeface="MS UI Gothic"/>
                <a:cs typeface="MS UI Gothic"/>
              </a:rPr>
              <a:t>●●●</a:t>
            </a:r>
            <a:r>
              <a:rPr sz="225" spc="-75" baseline="18518" dirty="0">
                <a:solidFill>
                  <a:srgbClr val="FFB500"/>
                </a:solidFill>
                <a:latin typeface="MS UI Gothic"/>
                <a:cs typeface="MS UI Gothic"/>
              </a:rPr>
              <a:t>●</a:t>
            </a:r>
            <a:r>
              <a:rPr sz="225" spc="-75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75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75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75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75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225" spc="-75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7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89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89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89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89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89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179" baseline="5555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30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30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55555">
              <a:latin typeface="MS UI Gothic"/>
              <a:cs typeface="MS UI Gothic"/>
            </a:endParaRPr>
          </a:p>
        </p:txBody>
      </p:sp>
      <p:sp>
        <p:nvSpPr>
          <p:cNvPr id="325" name="object 325"/>
          <p:cNvSpPr txBox="1"/>
          <p:nvPr/>
        </p:nvSpPr>
        <p:spPr>
          <a:xfrm>
            <a:off x="794081" y="2796777"/>
            <a:ext cx="65468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127" baseline="5555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3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3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    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     </a:t>
            </a:r>
            <a:r>
              <a:rPr sz="225" spc="-3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7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7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7" baseline="5555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6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67" baseline="55555" dirty="0">
                <a:solidFill>
                  <a:srgbClr val="FFA500"/>
                </a:solidFill>
                <a:latin typeface="MS UI Gothic"/>
                <a:cs typeface="MS UI Gothic"/>
              </a:rPr>
              <a:t>●   </a:t>
            </a:r>
            <a:r>
              <a:rPr sz="225" spc="127" baseline="5555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-5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150" spc="5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60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     </a:t>
            </a:r>
            <a:r>
              <a:rPr sz="225" spc="97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2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3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326" name="object 326"/>
          <p:cNvSpPr txBox="1"/>
          <p:nvPr/>
        </p:nvSpPr>
        <p:spPr>
          <a:xfrm>
            <a:off x="714380" y="2757567"/>
            <a:ext cx="65087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323215" algn="l"/>
              </a:tabLst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A500"/>
                </a:solidFill>
                <a:latin typeface="Times New Roman"/>
                <a:cs typeface="Times New Roman"/>
              </a:rPr>
              <a:t>	</a:t>
            </a:r>
            <a:r>
              <a:rPr sz="225" spc="-3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FFB500"/>
                </a:solidFill>
                <a:latin typeface="MS UI Gothic"/>
                <a:cs typeface="MS UI Gothic"/>
              </a:rPr>
              <a:t>●</a:t>
            </a:r>
            <a:r>
              <a:rPr sz="225" spc="-3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7" baseline="37037" dirty="0">
                <a:solidFill>
                  <a:srgbClr val="FFB500"/>
                </a:solidFill>
                <a:latin typeface="MS UI Gothic"/>
                <a:cs typeface="MS UI Gothic"/>
              </a:rPr>
              <a:t>●</a:t>
            </a:r>
            <a:r>
              <a:rPr sz="225" spc="-3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60" baseline="18518" dirty="0">
                <a:solidFill>
                  <a:srgbClr val="FFA500"/>
                </a:solidFill>
                <a:latin typeface="MS UI Gothic"/>
                <a:cs typeface="MS UI Gothic"/>
              </a:rPr>
              <a:t>     </a:t>
            </a:r>
            <a:r>
              <a:rPr sz="150" spc="-2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2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A500"/>
                </a:solidFill>
                <a:latin typeface="MS UI Gothic"/>
                <a:cs typeface="MS UI Gothic"/>
              </a:rPr>
              <a:t>       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327" name="object 327"/>
          <p:cNvSpPr txBox="1"/>
          <p:nvPr/>
        </p:nvSpPr>
        <p:spPr>
          <a:xfrm>
            <a:off x="770522" y="2747854"/>
            <a:ext cx="69913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0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 </a:t>
            </a:r>
            <a:r>
              <a:rPr sz="225" spc="157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150" spc="-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70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7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5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3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●●●●</a:t>
            </a:r>
            <a:r>
              <a:rPr sz="225" spc="75" baseline="37037" dirty="0">
                <a:solidFill>
                  <a:srgbClr val="FFA500"/>
                </a:solidFill>
                <a:latin typeface="MS UI Gothic"/>
                <a:cs typeface="MS UI Gothic"/>
              </a:rPr>
              <a:t>   </a:t>
            </a:r>
            <a:r>
              <a:rPr sz="225" spc="52" baseline="74074" dirty="0">
                <a:solidFill>
                  <a:srgbClr val="FFA500"/>
                </a:solidFill>
                <a:latin typeface="MS UI Gothic"/>
                <a:cs typeface="MS UI Gothic"/>
              </a:rPr>
              <a:t>●     </a:t>
            </a:r>
            <a:r>
              <a:rPr sz="225" spc="60" baseline="74074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67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15" baseline="37037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225" spc="37" baseline="37037" dirty="0">
                <a:solidFill>
                  <a:srgbClr val="FFA500"/>
                </a:solidFill>
                <a:latin typeface="MS UI Gothic"/>
                <a:cs typeface="MS UI Gothic"/>
              </a:rPr>
              <a:t>  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  </a:t>
            </a:r>
            <a:r>
              <a:rPr sz="225" spc="112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28" name="object 328"/>
          <p:cNvSpPr txBox="1"/>
          <p:nvPr/>
        </p:nvSpPr>
        <p:spPr>
          <a:xfrm>
            <a:off x="585779" y="2642313"/>
            <a:ext cx="883919" cy="6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690">
              <a:lnSpc>
                <a:spcPts val="13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    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              </a:t>
            </a:r>
            <a:r>
              <a:rPr sz="225" spc="22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52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FFA500"/>
                </a:solidFill>
                <a:latin typeface="Times New Roman"/>
                <a:cs typeface="Times New Roman"/>
              </a:rPr>
              <a:t>   </a:t>
            </a:r>
            <a:r>
              <a:rPr sz="225" spc="-7" baseline="55555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30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   </a:t>
            </a:r>
            <a:r>
              <a:rPr sz="225" spc="7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 </a:t>
            </a:r>
            <a:r>
              <a:rPr sz="150" spc="-80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5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50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  </a:t>
            </a:r>
            <a:r>
              <a:rPr sz="225" spc="-22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FFA500"/>
                </a:solidFill>
                <a:latin typeface="Times New Roman"/>
                <a:cs typeface="Times New Roman"/>
              </a:rPr>
              <a:t>  </a:t>
            </a:r>
            <a:r>
              <a:rPr sz="225" spc="-7" baseline="55555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-75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35" baseline="37037" dirty="0">
                <a:solidFill>
                  <a:srgbClr val="FFB500"/>
                </a:solidFill>
                <a:latin typeface="MS UI Gothic"/>
                <a:cs typeface="MS UI Gothic"/>
              </a:rPr>
              <a:t>●</a:t>
            </a:r>
            <a:r>
              <a:rPr sz="225" spc="30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3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2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35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20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60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04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  </a:t>
            </a:r>
            <a:r>
              <a:rPr sz="225" spc="-30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150" spc="-70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9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-30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A500"/>
                </a:solidFill>
                <a:latin typeface="Times New Roman"/>
                <a:cs typeface="Times New Roman"/>
              </a:rPr>
              <a:t>   </a:t>
            </a:r>
            <a:r>
              <a:rPr sz="150" spc="-15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  <a:p>
            <a:pPr marL="38100">
              <a:lnSpc>
                <a:spcPts val="130"/>
              </a:lnSpc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29" name="object 329"/>
          <p:cNvSpPr txBox="1"/>
          <p:nvPr/>
        </p:nvSpPr>
        <p:spPr>
          <a:xfrm>
            <a:off x="662702" y="2507324"/>
            <a:ext cx="956944" cy="64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6675">
              <a:lnSpc>
                <a:spcPts val="130"/>
              </a:lnSpc>
              <a:spcBef>
                <a:spcPts val="135"/>
              </a:spcBef>
              <a:tabLst>
                <a:tab pos="231775" algn="l"/>
              </a:tabLst>
            </a:pP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	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    </a:t>
            </a:r>
            <a:r>
              <a:rPr sz="225" spc="135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7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15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135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      </a:t>
            </a:r>
            <a:r>
              <a:rPr sz="225" spc="97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75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    </a:t>
            </a:r>
            <a:r>
              <a:rPr sz="225" spc="37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37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225" spc="-3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2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50" dirty="0">
                <a:solidFill>
                  <a:srgbClr val="FFA500"/>
                </a:solidFill>
                <a:latin typeface="MS UI Gothic"/>
                <a:cs typeface="MS UI Gothic"/>
              </a:rPr>
              <a:t>   </a:t>
            </a:r>
            <a:r>
              <a:rPr sz="150" spc="5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15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150" spc="-10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30" dirty="0">
                <a:solidFill>
                  <a:srgbClr val="FFA500"/>
                </a:solidFill>
                <a:latin typeface="MS UI Gothic"/>
                <a:cs typeface="MS UI Gothic"/>
              </a:rPr>
              <a:t> 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 ●</a:t>
            </a:r>
            <a:endParaRPr sz="150">
              <a:latin typeface="MS UI Gothic"/>
              <a:cs typeface="MS UI Gothic"/>
            </a:endParaRPr>
          </a:p>
          <a:p>
            <a:pPr marL="38100">
              <a:lnSpc>
                <a:spcPts val="130"/>
              </a:lnSpc>
              <a:tabLst>
                <a:tab pos="882015" algn="l"/>
              </a:tabLst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80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30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-1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2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2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30" baseline="18518" dirty="0">
                <a:solidFill>
                  <a:srgbClr val="FFA500"/>
                </a:solidFill>
                <a:latin typeface="MS UI Gothic"/>
                <a:cs typeface="MS UI Gothic"/>
              </a:rPr>
              <a:t>     </a:t>
            </a:r>
            <a:r>
              <a:rPr sz="225" spc="37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        </a:t>
            </a:r>
            <a:r>
              <a:rPr sz="225" spc="112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    </a:t>
            </a:r>
            <a:r>
              <a:rPr sz="225" spc="157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 </a:t>
            </a:r>
            <a:r>
              <a:rPr sz="225" spc="120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30" baseline="37037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225" spc="-30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7" baseline="18518" dirty="0">
                <a:solidFill>
                  <a:srgbClr val="FFA500"/>
                </a:solidFill>
                <a:latin typeface="MS UI Gothic"/>
                <a:cs typeface="MS UI Gothic"/>
              </a:rPr>
              <a:t>           </a:t>
            </a:r>
            <a:r>
              <a:rPr sz="225" spc="3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3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37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	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330" name="object 330"/>
          <p:cNvSpPr txBox="1"/>
          <p:nvPr/>
        </p:nvSpPr>
        <p:spPr>
          <a:xfrm>
            <a:off x="825525" y="2527819"/>
            <a:ext cx="79756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3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 </a:t>
            </a:r>
            <a:r>
              <a:rPr sz="225" spc="127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44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30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44" baseline="55555" dirty="0">
                <a:solidFill>
                  <a:srgbClr val="FFA500"/>
                </a:solidFill>
                <a:latin typeface="MS UI Gothic"/>
                <a:cs typeface="MS UI Gothic"/>
              </a:rPr>
              <a:t>●  </a:t>
            </a:r>
            <a:r>
              <a:rPr sz="225" spc="97" baseline="5555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22" baseline="55555" dirty="0">
                <a:solidFill>
                  <a:srgbClr val="FFA500"/>
                </a:solidFill>
                <a:latin typeface="MS UI Gothic"/>
                <a:cs typeface="MS UI Gothic"/>
              </a:rPr>
              <a:t>●●●</a:t>
            </a:r>
            <a:r>
              <a:rPr sz="225" spc="22" baseline="55555" dirty="0">
                <a:solidFill>
                  <a:srgbClr val="FFA500"/>
                </a:solidFill>
                <a:latin typeface="MS UI Gothic"/>
                <a:cs typeface="MS UI Gothic"/>
              </a:rPr>
              <a:t> 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 </a:t>
            </a:r>
            <a:r>
              <a:rPr sz="225" spc="150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2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22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89" baseline="5555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89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89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89" baseline="37037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225" spc="-89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217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44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44" baseline="37037" dirty="0">
                <a:solidFill>
                  <a:srgbClr val="FFB500"/>
                </a:solidFill>
                <a:latin typeface="MS UI Gothic"/>
                <a:cs typeface="MS UI Gothic"/>
              </a:rPr>
              <a:t>●</a:t>
            </a:r>
            <a:r>
              <a:rPr sz="225" spc="-44" baseline="37037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225" spc="-44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7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5" dirty="0">
                <a:solidFill>
                  <a:srgbClr val="FFB500"/>
                </a:solidFill>
                <a:latin typeface="MS UI Gothic"/>
                <a:cs typeface="MS UI Gothic"/>
              </a:rPr>
              <a:t>●  </a:t>
            </a:r>
            <a:r>
              <a:rPr sz="150" spc="35" dirty="0">
                <a:solidFill>
                  <a:srgbClr val="FFB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142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0" dirty="0">
                <a:solidFill>
                  <a:srgbClr val="FFA500"/>
                </a:solidFill>
                <a:latin typeface="MS UI Gothic"/>
                <a:cs typeface="MS UI Gothic"/>
              </a:rPr>
              <a:t>       </a:t>
            </a:r>
            <a:r>
              <a:rPr sz="150" spc="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-40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60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331" name="object 331"/>
          <p:cNvSpPr txBox="1"/>
          <p:nvPr/>
        </p:nvSpPr>
        <p:spPr>
          <a:xfrm>
            <a:off x="926316" y="2358536"/>
            <a:ext cx="48831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-1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-142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  </a:t>
            </a:r>
            <a:r>
              <a:rPr sz="225" spc="1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    </a:t>
            </a:r>
            <a:r>
              <a:rPr sz="225" spc="22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-60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75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     </a:t>
            </a:r>
            <a:r>
              <a:rPr sz="225" spc="-22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22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150" spc="10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-15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7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52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-7" baseline="55555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332" name="object 332"/>
          <p:cNvSpPr txBox="1"/>
          <p:nvPr/>
        </p:nvSpPr>
        <p:spPr>
          <a:xfrm>
            <a:off x="947500" y="2429522"/>
            <a:ext cx="60198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-6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89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2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  </a:t>
            </a:r>
            <a:r>
              <a:rPr sz="225" spc="22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22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-22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9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44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15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-60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7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22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A500"/>
                </a:solidFill>
                <a:latin typeface="Times New Roman"/>
                <a:cs typeface="Times New Roman"/>
              </a:rPr>
              <a:t>       </a:t>
            </a:r>
            <a:r>
              <a:rPr sz="150" spc="-5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-89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10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44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A500"/>
                </a:solidFill>
                <a:latin typeface="Times New Roman"/>
                <a:cs typeface="Times New Roman"/>
              </a:rPr>
              <a:t>    </a:t>
            </a:r>
            <a:r>
              <a:rPr sz="150" spc="-5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  </a:t>
            </a:r>
            <a:r>
              <a:rPr sz="225" spc="1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-12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3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333" name="object 333"/>
          <p:cNvSpPr txBox="1"/>
          <p:nvPr/>
        </p:nvSpPr>
        <p:spPr>
          <a:xfrm>
            <a:off x="579770" y="2730113"/>
            <a:ext cx="78232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  </a:t>
            </a:r>
            <a:r>
              <a:rPr sz="225" spc="157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     </a:t>
            </a:r>
            <a:r>
              <a:rPr sz="150" spc="6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 </a:t>
            </a:r>
            <a:r>
              <a:rPr sz="150" spc="4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       </a:t>
            </a:r>
            <a:r>
              <a:rPr sz="150" spc="6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3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2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2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0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89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60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89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262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44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6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6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●●●●</a:t>
            </a:r>
            <a:r>
              <a:rPr sz="150" spc="-4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6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6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67" baseline="55555" dirty="0">
                <a:solidFill>
                  <a:srgbClr val="FFA500"/>
                </a:solidFill>
                <a:latin typeface="MS UI Gothic"/>
                <a:cs typeface="MS UI Gothic"/>
              </a:rPr>
              <a:t>●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150" spc="-10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5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334" name="object 334"/>
          <p:cNvSpPr txBox="1"/>
          <p:nvPr/>
        </p:nvSpPr>
        <p:spPr>
          <a:xfrm>
            <a:off x="785698" y="2459280"/>
            <a:ext cx="74930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15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10" dirty="0">
                <a:solidFill>
                  <a:srgbClr val="FFA500"/>
                </a:solidFill>
                <a:latin typeface="MS UI Gothic"/>
                <a:cs typeface="MS UI Gothic"/>
              </a:rPr>
              <a:t>●              </a:t>
            </a:r>
            <a:r>
              <a:rPr sz="150" spc="1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112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 </a:t>
            </a:r>
            <a:r>
              <a:rPr sz="225" spc="60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55555" dirty="0">
                <a:solidFill>
                  <a:srgbClr val="FFA500"/>
                </a:solidFill>
                <a:latin typeface="MS UI Gothic"/>
                <a:cs typeface="MS UI Gothic"/>
              </a:rPr>
              <a:t>● </a:t>
            </a:r>
            <a:r>
              <a:rPr sz="225" spc="89" baseline="5555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37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15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165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30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20" dirty="0">
                <a:solidFill>
                  <a:srgbClr val="FFA500"/>
                </a:solidFill>
                <a:latin typeface="MS UI Gothic"/>
                <a:cs typeface="MS UI Gothic"/>
              </a:rPr>
              <a:t>●●●</a:t>
            </a:r>
            <a:r>
              <a:rPr sz="225" spc="-30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0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0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0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22" baseline="18518" dirty="0">
                <a:solidFill>
                  <a:srgbClr val="FFA500"/>
                </a:solidFill>
                <a:latin typeface="MS UI Gothic"/>
                <a:cs typeface="MS UI Gothic"/>
              </a:rPr>
              <a:t>  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335" name="object 335"/>
          <p:cNvSpPr txBox="1"/>
          <p:nvPr/>
        </p:nvSpPr>
        <p:spPr>
          <a:xfrm>
            <a:off x="1375208" y="2548101"/>
            <a:ext cx="5905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-80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36" name="object 336"/>
          <p:cNvSpPr txBox="1"/>
          <p:nvPr/>
        </p:nvSpPr>
        <p:spPr>
          <a:xfrm>
            <a:off x="627625" y="2601370"/>
            <a:ext cx="1065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226060" algn="l"/>
                <a:tab pos="990600" algn="l"/>
              </a:tabLst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A500"/>
                </a:solidFill>
                <a:latin typeface="Times New Roman"/>
                <a:cs typeface="Times New Roman"/>
              </a:rPr>
              <a:t>	</a:t>
            </a:r>
            <a:r>
              <a:rPr sz="150" spc="-2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225" spc="-3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 </a:t>
            </a:r>
            <a:r>
              <a:rPr sz="225" spc="-60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60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60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0" baseline="37037" dirty="0">
                <a:solidFill>
                  <a:srgbClr val="FFA500"/>
                </a:solidFill>
                <a:latin typeface="MS UI Gothic"/>
                <a:cs typeface="MS UI Gothic"/>
              </a:rPr>
              <a:t>   </a:t>
            </a:r>
            <a:r>
              <a:rPr sz="225" spc="7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225" spc="-52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52" baseline="37037" dirty="0">
                <a:solidFill>
                  <a:srgbClr val="FFB500"/>
                </a:solidFill>
                <a:latin typeface="MS UI Gothic"/>
                <a:cs typeface="MS UI Gothic"/>
              </a:rPr>
              <a:t>●</a:t>
            </a:r>
            <a:r>
              <a:rPr sz="225" spc="-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22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3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225" spc="-37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7" baseline="55555" dirty="0">
                <a:solidFill>
                  <a:srgbClr val="FFA500"/>
                </a:solidFill>
                <a:latin typeface="MS UI Gothic"/>
                <a:cs typeface="MS UI Gothic"/>
              </a:rPr>
              <a:t>  </a:t>
            </a:r>
            <a:r>
              <a:rPr sz="225" spc="-75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75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75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75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225" spc="165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30" baseline="18518" dirty="0">
                <a:solidFill>
                  <a:srgbClr val="FFB500"/>
                </a:solidFill>
                <a:latin typeface="MS UI Gothic"/>
                <a:cs typeface="MS UI Gothic"/>
              </a:rPr>
              <a:t>●</a:t>
            </a:r>
            <a:r>
              <a:rPr sz="225" spc="-30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●●●</a:t>
            </a:r>
            <a:r>
              <a:rPr sz="225" spc="-30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7" baseline="37037" dirty="0">
                <a:solidFill>
                  <a:srgbClr val="FFA500"/>
                </a:solidFill>
                <a:latin typeface="MS UI Gothic"/>
                <a:cs typeface="MS UI Gothic"/>
              </a:rPr>
              <a:t>           </a:t>
            </a:r>
            <a:r>
              <a:rPr sz="225" spc="30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30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30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30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	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1060486" y="2295174"/>
            <a:ext cx="13525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           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38" name="object 338"/>
          <p:cNvSpPr txBox="1"/>
          <p:nvPr/>
        </p:nvSpPr>
        <p:spPr>
          <a:xfrm>
            <a:off x="902733" y="2413064"/>
            <a:ext cx="67246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55555" dirty="0">
                <a:solidFill>
                  <a:srgbClr val="FFA500"/>
                </a:solidFill>
                <a:latin typeface="Times New Roman"/>
                <a:cs typeface="Times New Roman"/>
              </a:rPr>
              <a:t>   </a:t>
            </a:r>
            <a:r>
              <a:rPr sz="225" spc="-7" baseline="55555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-104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A500"/>
                </a:solidFill>
                <a:latin typeface="Times New Roman"/>
                <a:cs typeface="Times New Roman"/>
              </a:rPr>
              <a:t>             </a:t>
            </a:r>
            <a:r>
              <a:rPr sz="150" spc="-5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67" baseline="74074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1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-8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9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FFA500"/>
                </a:solidFill>
                <a:latin typeface="Times New Roman"/>
                <a:cs typeface="Times New Roman"/>
              </a:rPr>
              <a:t>  </a:t>
            </a:r>
            <a:r>
              <a:rPr sz="225" spc="-7" baseline="55555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-127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-30" baseline="55555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-165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7" baseline="55555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7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-30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57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          </a:t>
            </a:r>
            <a:r>
              <a:rPr sz="225" spc="-15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150" spc="4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65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44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15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339" name="object 339"/>
          <p:cNvSpPr txBox="1"/>
          <p:nvPr/>
        </p:nvSpPr>
        <p:spPr>
          <a:xfrm>
            <a:off x="797881" y="2670717"/>
            <a:ext cx="66802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    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 </a:t>
            </a:r>
            <a:r>
              <a:rPr sz="150" spc="50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-50" dirty="0">
                <a:solidFill>
                  <a:srgbClr val="FFA500"/>
                </a:solidFill>
                <a:latin typeface="MS UI Gothic"/>
                <a:cs typeface="MS UI Gothic"/>
              </a:rPr>
              <a:t>●●●</a:t>
            </a:r>
            <a:r>
              <a:rPr sz="225" spc="-75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75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●●●</a:t>
            </a:r>
            <a:r>
              <a:rPr sz="150" spc="-50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150" spc="30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15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9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9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150" spc="-65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150" spc="12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60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30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225" spc="82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  </a:t>
            </a:r>
            <a:r>
              <a:rPr sz="225" spc="135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340" name="object 340"/>
          <p:cNvSpPr txBox="1"/>
          <p:nvPr/>
        </p:nvSpPr>
        <p:spPr>
          <a:xfrm>
            <a:off x="644391" y="2543375"/>
            <a:ext cx="78168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A500"/>
                </a:solidFill>
                <a:latin typeface="Times New Roman"/>
                <a:cs typeface="Times New Roman"/>
              </a:rPr>
              <a:t>               </a:t>
            </a:r>
            <a:r>
              <a:rPr sz="150" spc="-5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    </a:t>
            </a:r>
            <a:r>
              <a:rPr sz="225" spc="-1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52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FFA500"/>
                </a:solidFill>
                <a:latin typeface="Times New Roman"/>
                <a:cs typeface="Times New Roman"/>
              </a:rPr>
              <a:t>          </a:t>
            </a:r>
            <a:r>
              <a:rPr sz="225" spc="-15" baseline="55555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75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 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15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-157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5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04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75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225" spc="-44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50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  </a:t>
            </a:r>
            <a:r>
              <a:rPr sz="225" spc="-7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-15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3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04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50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5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7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65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    </a:t>
            </a:r>
            <a:r>
              <a:rPr sz="225" spc="7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0" baseline="18518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225" spc="-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7" baseline="37037" dirty="0">
                <a:solidFill>
                  <a:srgbClr val="FFA500"/>
                </a:solidFill>
                <a:latin typeface="Times New Roman"/>
                <a:cs typeface="Times New Roman"/>
              </a:rPr>
              <a:t> </a:t>
            </a:r>
            <a:r>
              <a:rPr sz="150" spc="-8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70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11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341" name="object 341"/>
          <p:cNvSpPr txBox="1"/>
          <p:nvPr/>
        </p:nvSpPr>
        <p:spPr>
          <a:xfrm>
            <a:off x="684717" y="2567338"/>
            <a:ext cx="76708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      </a:t>
            </a:r>
            <a:r>
              <a:rPr sz="150" spc="9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142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B500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1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30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44" baseline="37037" dirty="0">
                <a:solidFill>
                  <a:srgbClr val="FFA500"/>
                </a:solidFill>
                <a:latin typeface="MS UI Gothic"/>
                <a:cs typeface="MS UI Gothic"/>
              </a:rPr>
              <a:t>●     </a:t>
            </a:r>
            <a:r>
              <a:rPr sz="225" spc="104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7" baseline="5555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-10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150" spc="-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37" baseline="18518" dirty="0">
                <a:solidFill>
                  <a:srgbClr val="FFB500"/>
                </a:solidFill>
                <a:latin typeface="MS UI Gothic"/>
                <a:cs typeface="MS UI Gothic"/>
              </a:rPr>
              <a:t>●</a:t>
            </a:r>
            <a:r>
              <a:rPr sz="225" spc="-3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2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2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2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225" spc="-3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225" spc="82" baseline="18518" dirty="0">
                <a:solidFill>
                  <a:srgbClr val="FFA500"/>
                </a:solidFill>
                <a:latin typeface="MS UI Gothic"/>
                <a:cs typeface="MS UI Gothic"/>
              </a:rPr>
              <a:t>  </a:t>
            </a:r>
            <a:r>
              <a:rPr sz="225" spc="89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44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30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44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342" name="object 342"/>
          <p:cNvSpPr txBox="1"/>
          <p:nvPr/>
        </p:nvSpPr>
        <p:spPr>
          <a:xfrm>
            <a:off x="768504" y="2491911"/>
            <a:ext cx="861694" cy="584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8745">
              <a:lnSpc>
                <a:spcPts val="105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   </a:t>
            </a:r>
            <a:r>
              <a:rPr sz="225" spc="150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 </a:t>
            </a:r>
            <a:r>
              <a:rPr sz="225" spc="97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3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●●●</a:t>
            </a:r>
            <a:r>
              <a:rPr sz="150" spc="-2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FFB500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150" spc="-2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2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20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●●●●</a:t>
            </a:r>
            <a:r>
              <a:rPr sz="225" spc="-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7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7" baseline="18518" dirty="0">
                <a:solidFill>
                  <a:srgbClr val="FFB500"/>
                </a:solidFill>
                <a:latin typeface="MS UI Gothic"/>
                <a:cs typeface="MS UI Gothic"/>
              </a:rPr>
              <a:t>●</a:t>
            </a:r>
            <a:r>
              <a:rPr sz="225" spc="-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75" baseline="18518" dirty="0">
                <a:solidFill>
                  <a:srgbClr val="FFA500"/>
                </a:solidFill>
                <a:latin typeface="MS UI Gothic"/>
                <a:cs typeface="MS UI Gothic"/>
              </a:rPr>
              <a:t>  </a:t>
            </a:r>
            <a:r>
              <a:rPr sz="225" spc="82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  <a:p>
            <a:pPr marL="38100">
              <a:lnSpc>
                <a:spcPts val="105"/>
              </a:lnSpc>
              <a:tabLst>
                <a:tab pos="799465" algn="l"/>
              </a:tabLst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A500"/>
                </a:solidFill>
                <a:latin typeface="Times New Roman"/>
                <a:cs typeface="Times New Roman"/>
              </a:rPr>
              <a:t>	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43" name="object 343"/>
          <p:cNvSpPr txBox="1"/>
          <p:nvPr/>
        </p:nvSpPr>
        <p:spPr>
          <a:xfrm>
            <a:off x="731099" y="2783548"/>
            <a:ext cx="7988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74074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44" baseline="74074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 </a:t>
            </a:r>
            <a:r>
              <a:rPr sz="225" spc="142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30" baseline="5555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44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44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30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44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225" spc="-44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44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22" baseline="55555" dirty="0">
                <a:solidFill>
                  <a:srgbClr val="FFA500"/>
                </a:solidFill>
                <a:latin typeface="MS UI Gothic"/>
                <a:cs typeface="MS UI Gothic"/>
              </a:rPr>
              <a:t>        </a:t>
            </a:r>
            <a:r>
              <a:rPr sz="225" spc="30" baseline="5555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60" baseline="55555" dirty="0">
                <a:solidFill>
                  <a:srgbClr val="FFA500"/>
                </a:solidFill>
                <a:latin typeface="MS UI Gothic"/>
                <a:cs typeface="MS UI Gothic"/>
              </a:rPr>
              <a:t>●●●●</a:t>
            </a:r>
            <a:r>
              <a:rPr sz="225" spc="-60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22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142" baseline="5555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30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44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44" baseline="18518" dirty="0">
                <a:solidFill>
                  <a:srgbClr val="FFA500"/>
                </a:solidFill>
                <a:latin typeface="MS UI Gothic"/>
                <a:cs typeface="MS UI Gothic"/>
              </a:rPr>
              <a:t>● </a:t>
            </a:r>
            <a:r>
              <a:rPr sz="225" spc="82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    </a:t>
            </a:r>
            <a:r>
              <a:rPr sz="225" spc="75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7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FFA500"/>
                </a:solidFill>
                <a:latin typeface="MS UI Gothic"/>
                <a:cs typeface="MS UI Gothic"/>
              </a:rPr>
              <a:t>●   </a:t>
            </a:r>
            <a:r>
              <a:rPr sz="225" spc="82" baseline="5555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344" name="object 344"/>
          <p:cNvSpPr txBox="1"/>
          <p:nvPr/>
        </p:nvSpPr>
        <p:spPr>
          <a:xfrm>
            <a:off x="577954" y="2321654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45" name="object 345"/>
          <p:cNvSpPr txBox="1"/>
          <p:nvPr/>
        </p:nvSpPr>
        <p:spPr>
          <a:xfrm>
            <a:off x="618861" y="2583962"/>
            <a:ext cx="901700" cy="628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4615">
              <a:lnSpc>
                <a:spcPts val="125"/>
              </a:lnSpc>
              <a:spcBef>
                <a:spcPts val="135"/>
              </a:spcBef>
            </a:pPr>
            <a:r>
              <a:rPr sz="225" spc="-44" baseline="37037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225" spc="37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150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7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 </a:t>
            </a:r>
            <a:r>
              <a:rPr sz="225" spc="127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    </a:t>
            </a:r>
            <a:r>
              <a:rPr sz="225" spc="112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●●●●●●</a:t>
            </a:r>
            <a:r>
              <a:rPr sz="225" spc="7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15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2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225" spc="37" baseline="18518" dirty="0">
                <a:solidFill>
                  <a:srgbClr val="FFA500"/>
                </a:solidFill>
                <a:latin typeface="MS UI Gothic"/>
                <a:cs typeface="MS UI Gothic"/>
              </a:rPr>
              <a:t>  </a:t>
            </a:r>
            <a:r>
              <a:rPr sz="225" spc="-3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225" spc="-3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25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    </a:t>
            </a:r>
            <a:r>
              <a:rPr sz="225" spc="5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112" baseline="37037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37" baseline="37037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2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-2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150" spc="4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r>
              <a:rPr sz="225" spc="67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37" baseline="18518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r>
              <a:rPr sz="225" spc="-7" baseline="18518" dirty="0">
                <a:solidFill>
                  <a:srgbClr val="FFA500"/>
                </a:solidFill>
                <a:latin typeface="MS UI Gothic"/>
                <a:cs typeface="MS UI Gothic"/>
              </a:rPr>
              <a:t>    </a:t>
            </a:r>
            <a:r>
              <a:rPr sz="225" baseline="18518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225" spc="-22" baseline="37037" dirty="0">
                <a:solidFill>
                  <a:srgbClr val="FFA500"/>
                </a:solidFill>
                <a:latin typeface="MS UI Gothic"/>
                <a:cs typeface="MS UI Gothic"/>
              </a:rPr>
              <a:t>●●</a:t>
            </a:r>
            <a:endParaRPr sz="225" baseline="37037">
              <a:latin typeface="MS UI Gothic"/>
              <a:cs typeface="MS UI Gothic"/>
            </a:endParaRPr>
          </a:p>
          <a:p>
            <a:pPr marL="38100">
              <a:lnSpc>
                <a:spcPts val="125"/>
              </a:lnSpc>
            </a:pP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    </a:t>
            </a:r>
            <a:r>
              <a:rPr sz="150" spc="45" dirty="0">
                <a:solidFill>
                  <a:srgbClr val="FFA500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A500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grpSp>
        <p:nvGrpSpPr>
          <p:cNvPr id="346" name="object 346"/>
          <p:cNvGrpSpPr/>
          <p:nvPr/>
        </p:nvGrpSpPr>
        <p:grpSpPr>
          <a:xfrm>
            <a:off x="467728" y="2170664"/>
            <a:ext cx="1310005" cy="944244"/>
            <a:chOff x="467728" y="2170664"/>
            <a:chExt cx="1310005" cy="944244"/>
          </a:xfrm>
        </p:grpSpPr>
        <p:sp>
          <p:nvSpPr>
            <p:cNvPr id="347" name="object 347"/>
            <p:cNvSpPr/>
            <p:nvPr/>
          </p:nvSpPr>
          <p:spPr>
            <a:xfrm>
              <a:off x="694169" y="3069158"/>
              <a:ext cx="875030" cy="45720"/>
            </a:xfrm>
            <a:custGeom>
              <a:avLst/>
              <a:gdLst/>
              <a:ahLst/>
              <a:cxnLst/>
              <a:rect l="l" t="t" r="r" b="b"/>
              <a:pathLst>
                <a:path w="875030" h="45719">
                  <a:moveTo>
                    <a:pt x="0" y="0"/>
                  </a:moveTo>
                  <a:lnTo>
                    <a:pt x="874966" y="0"/>
                  </a:lnTo>
                </a:path>
                <a:path w="875030" h="45719">
                  <a:moveTo>
                    <a:pt x="0" y="0"/>
                  </a:moveTo>
                  <a:lnTo>
                    <a:pt x="0" y="4572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985824" y="3069158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h="45719">
                  <a:moveTo>
                    <a:pt x="0" y="0"/>
                  </a:moveTo>
                  <a:lnTo>
                    <a:pt x="0" y="4572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1277480" y="3069158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h="45719">
                  <a:moveTo>
                    <a:pt x="0" y="0"/>
                  </a:moveTo>
                  <a:lnTo>
                    <a:pt x="0" y="4572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1569135" y="3069158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h="45719">
                  <a:moveTo>
                    <a:pt x="0" y="0"/>
                  </a:moveTo>
                  <a:lnTo>
                    <a:pt x="0" y="4572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467728" y="2290965"/>
              <a:ext cx="45720" cy="639445"/>
            </a:xfrm>
            <a:custGeom>
              <a:avLst/>
              <a:gdLst/>
              <a:ahLst/>
              <a:cxnLst/>
              <a:rect l="l" t="t" r="r" b="b"/>
              <a:pathLst>
                <a:path w="45720" h="639444">
                  <a:moveTo>
                    <a:pt x="45720" y="638873"/>
                  </a:moveTo>
                  <a:lnTo>
                    <a:pt x="45720" y="0"/>
                  </a:lnTo>
                </a:path>
                <a:path w="45720" h="639444">
                  <a:moveTo>
                    <a:pt x="45720" y="638873"/>
                  </a:moveTo>
                  <a:lnTo>
                    <a:pt x="0" y="638873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467728" y="2716860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467728" y="2503881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467728" y="2290965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513448" y="2173046"/>
              <a:ext cx="1262380" cy="896619"/>
            </a:xfrm>
            <a:custGeom>
              <a:avLst/>
              <a:gdLst/>
              <a:ahLst/>
              <a:cxnLst/>
              <a:rect l="l" t="t" r="r" b="b"/>
              <a:pathLst>
                <a:path w="1262380" h="896619">
                  <a:moveTo>
                    <a:pt x="0" y="896112"/>
                  </a:moveTo>
                  <a:lnTo>
                    <a:pt x="1261872" y="896112"/>
                  </a:lnTo>
                  <a:lnTo>
                    <a:pt x="1261872" y="0"/>
                  </a:lnTo>
                  <a:lnTo>
                    <a:pt x="0" y="0"/>
                  </a:lnTo>
                  <a:lnTo>
                    <a:pt x="0" y="896112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1141018" y="2173046"/>
              <a:ext cx="0" cy="896619"/>
            </a:xfrm>
            <a:custGeom>
              <a:avLst/>
              <a:gdLst/>
              <a:ahLst/>
              <a:cxnLst/>
              <a:rect l="l" t="t" r="r" b="b"/>
              <a:pathLst>
                <a:path h="896619">
                  <a:moveTo>
                    <a:pt x="0" y="896112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513448" y="2610434"/>
              <a:ext cx="1262380" cy="0"/>
            </a:xfrm>
            <a:custGeom>
              <a:avLst/>
              <a:gdLst/>
              <a:ahLst/>
              <a:cxnLst/>
              <a:rect l="l" t="t" r="r" b="b"/>
              <a:pathLst>
                <a:path w="1262380">
                  <a:moveTo>
                    <a:pt x="0" y="0"/>
                  </a:moveTo>
                  <a:lnTo>
                    <a:pt x="1261872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8" name="object 358"/>
          <p:cNvSpPr txBox="1"/>
          <p:nvPr/>
        </p:nvSpPr>
        <p:spPr>
          <a:xfrm>
            <a:off x="660260" y="3144850"/>
            <a:ext cx="679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59" name="object 359"/>
          <p:cNvSpPr txBox="1"/>
          <p:nvPr/>
        </p:nvSpPr>
        <p:spPr>
          <a:xfrm>
            <a:off x="951889" y="3144850"/>
            <a:ext cx="359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91465" algn="l"/>
              </a:tabLst>
            </a:pPr>
            <a:r>
              <a:rPr sz="600" dirty="0">
                <a:latin typeface="Arial MT"/>
                <a:cs typeface="Arial MT"/>
              </a:rPr>
              <a:t>2	3</a:t>
            </a:r>
            <a:endParaRPr sz="600">
              <a:latin typeface="Arial MT"/>
              <a:cs typeface="Arial MT"/>
            </a:endParaRPr>
          </a:p>
          <a:p>
            <a:pPr marL="25400" algn="ctr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x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60" name="object 360"/>
          <p:cNvSpPr txBox="1"/>
          <p:nvPr/>
        </p:nvSpPr>
        <p:spPr>
          <a:xfrm>
            <a:off x="1535147" y="3144850"/>
            <a:ext cx="679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61" name="object 361"/>
          <p:cNvSpPr txBox="1"/>
          <p:nvPr/>
        </p:nvSpPr>
        <p:spPr>
          <a:xfrm>
            <a:off x="322038" y="2257032"/>
            <a:ext cx="111125" cy="6794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dirty="0"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62" name="object 362"/>
          <p:cNvSpPr txBox="1"/>
          <p:nvPr/>
        </p:nvSpPr>
        <p:spPr>
          <a:xfrm>
            <a:off x="322038" y="2469999"/>
            <a:ext cx="111125" cy="6794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dirty="0"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63" name="object 363"/>
          <p:cNvSpPr txBox="1"/>
          <p:nvPr/>
        </p:nvSpPr>
        <p:spPr>
          <a:xfrm>
            <a:off x="322038" y="2682967"/>
            <a:ext cx="111125" cy="6794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64" name="object 364"/>
          <p:cNvSpPr txBox="1"/>
          <p:nvPr/>
        </p:nvSpPr>
        <p:spPr>
          <a:xfrm>
            <a:off x="322038" y="2895934"/>
            <a:ext cx="111125" cy="6794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65" name="object 365"/>
          <p:cNvSpPr txBox="1"/>
          <p:nvPr/>
        </p:nvSpPr>
        <p:spPr>
          <a:xfrm>
            <a:off x="449757" y="1915934"/>
            <a:ext cx="138938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(5,</a:t>
            </a:r>
            <a:r>
              <a:rPr sz="700" b="1" spc="-30" dirty="0">
                <a:latin typeface="Arial"/>
                <a:cs typeface="Arial"/>
              </a:rPr>
              <a:t> </a:t>
            </a:r>
            <a:r>
              <a:rPr sz="700" b="1" dirty="0">
                <a:latin typeface="Arial"/>
                <a:cs typeface="Arial"/>
              </a:rPr>
              <a:t>1)</a:t>
            </a:r>
            <a:r>
              <a:rPr sz="700" b="1" spc="-30" dirty="0">
                <a:latin typeface="Arial"/>
                <a:cs typeface="Arial"/>
              </a:rPr>
              <a:t> </a:t>
            </a:r>
            <a:r>
              <a:rPr sz="700" b="1" dirty="0">
                <a:latin typeface="Arial"/>
                <a:cs typeface="Arial"/>
              </a:rPr>
              <a:t>cor=0.20,</a:t>
            </a:r>
            <a:r>
              <a:rPr sz="700" b="1" spc="-30" dirty="0">
                <a:latin typeface="Arial"/>
                <a:cs typeface="Arial"/>
              </a:rPr>
              <a:t> </a:t>
            </a:r>
            <a:r>
              <a:rPr sz="700" b="1" dirty="0">
                <a:latin typeface="Arial"/>
                <a:cs typeface="Arial"/>
              </a:rPr>
              <a:t>sample_cor=0.21</a:t>
            </a:r>
            <a:endParaRPr sz="700">
              <a:latin typeface="Arial"/>
              <a:cs typeface="Arial"/>
            </a:endParaRPr>
          </a:p>
        </p:txBody>
      </p:sp>
      <p:sp>
        <p:nvSpPr>
          <p:cNvPr id="366" name="object 366"/>
          <p:cNvSpPr txBox="1"/>
          <p:nvPr/>
        </p:nvSpPr>
        <p:spPr>
          <a:xfrm>
            <a:off x="139158" y="2589352"/>
            <a:ext cx="111125" cy="63500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dirty="0">
                <a:latin typeface="Arial MT"/>
                <a:cs typeface="Arial MT"/>
              </a:rPr>
              <a:t>y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67" name="object 367"/>
          <p:cNvSpPr txBox="1"/>
          <p:nvPr/>
        </p:nvSpPr>
        <p:spPr>
          <a:xfrm>
            <a:off x="2502271" y="3007753"/>
            <a:ext cx="241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68" name="object 368"/>
          <p:cNvSpPr txBox="1"/>
          <p:nvPr/>
        </p:nvSpPr>
        <p:spPr>
          <a:xfrm>
            <a:off x="3363308" y="2449201"/>
            <a:ext cx="10922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50" spc="-25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69" name="object 369"/>
          <p:cNvSpPr txBox="1"/>
          <p:nvPr/>
        </p:nvSpPr>
        <p:spPr>
          <a:xfrm>
            <a:off x="2941301" y="2779739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70" name="object 370"/>
          <p:cNvSpPr txBox="1"/>
          <p:nvPr/>
        </p:nvSpPr>
        <p:spPr>
          <a:xfrm>
            <a:off x="3514768" y="2202662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71" name="object 371"/>
          <p:cNvSpPr txBox="1"/>
          <p:nvPr/>
        </p:nvSpPr>
        <p:spPr>
          <a:xfrm>
            <a:off x="3535263" y="2317251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72" name="object 372"/>
          <p:cNvSpPr txBox="1"/>
          <p:nvPr/>
        </p:nvSpPr>
        <p:spPr>
          <a:xfrm>
            <a:off x="2535709" y="2918552"/>
            <a:ext cx="241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73" name="object 373"/>
          <p:cNvSpPr txBox="1"/>
          <p:nvPr/>
        </p:nvSpPr>
        <p:spPr>
          <a:xfrm>
            <a:off x="3411590" y="2189196"/>
            <a:ext cx="15748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  </a:t>
            </a:r>
            <a:r>
              <a:rPr sz="150" spc="55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374" name="object 374"/>
          <p:cNvSpPr txBox="1"/>
          <p:nvPr/>
        </p:nvSpPr>
        <p:spPr>
          <a:xfrm>
            <a:off x="3165574" y="2333282"/>
            <a:ext cx="16002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15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1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15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1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75" name="object 375"/>
          <p:cNvSpPr txBox="1"/>
          <p:nvPr/>
        </p:nvSpPr>
        <p:spPr>
          <a:xfrm>
            <a:off x="3020314" y="2369285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76" name="object 376"/>
          <p:cNvSpPr txBox="1"/>
          <p:nvPr/>
        </p:nvSpPr>
        <p:spPr>
          <a:xfrm>
            <a:off x="3043160" y="2576566"/>
            <a:ext cx="7937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FF"/>
                </a:solidFill>
                <a:latin typeface="Times New Roman"/>
                <a:cs typeface="Times New Roman"/>
              </a:rPr>
              <a:t>   </a:t>
            </a:r>
            <a:r>
              <a:rPr sz="150" spc="-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50" spc="-7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77" name="object 377"/>
          <p:cNvSpPr txBox="1"/>
          <p:nvPr/>
        </p:nvSpPr>
        <p:spPr>
          <a:xfrm>
            <a:off x="3386642" y="2323046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78" name="object 378"/>
          <p:cNvSpPr txBox="1"/>
          <p:nvPr/>
        </p:nvSpPr>
        <p:spPr>
          <a:xfrm>
            <a:off x="3387966" y="2222421"/>
            <a:ext cx="241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79" name="object 379"/>
          <p:cNvSpPr txBox="1"/>
          <p:nvPr/>
        </p:nvSpPr>
        <p:spPr>
          <a:xfrm>
            <a:off x="2366812" y="2957405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80" name="object 380"/>
          <p:cNvSpPr txBox="1"/>
          <p:nvPr/>
        </p:nvSpPr>
        <p:spPr>
          <a:xfrm>
            <a:off x="3327418" y="2245885"/>
            <a:ext cx="15748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    </a:t>
            </a:r>
            <a:r>
              <a:rPr sz="150" spc="90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81" name="object 381"/>
          <p:cNvSpPr txBox="1"/>
          <p:nvPr/>
        </p:nvSpPr>
        <p:spPr>
          <a:xfrm>
            <a:off x="2934793" y="2751216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82" name="object 382"/>
          <p:cNvSpPr txBox="1"/>
          <p:nvPr/>
        </p:nvSpPr>
        <p:spPr>
          <a:xfrm>
            <a:off x="3282348" y="2281699"/>
            <a:ext cx="113664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50" spc="-1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5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383" name="object 383"/>
          <p:cNvSpPr txBox="1"/>
          <p:nvPr/>
        </p:nvSpPr>
        <p:spPr>
          <a:xfrm>
            <a:off x="2752318" y="2555074"/>
            <a:ext cx="59880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FF"/>
                </a:solidFill>
                <a:latin typeface="Times New Roman"/>
                <a:cs typeface="Times New Roman"/>
              </a:rPr>
              <a:t>    </a:t>
            </a:r>
            <a:r>
              <a:rPr sz="150" spc="1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FF"/>
                </a:solidFill>
                <a:latin typeface="Times New Roman"/>
                <a:cs typeface="Times New Roman"/>
              </a:rPr>
              <a:t>      </a:t>
            </a:r>
            <a:r>
              <a:rPr sz="150" spc="-1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1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44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42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5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89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FF"/>
                </a:solidFill>
                <a:latin typeface="Times New Roman"/>
                <a:cs typeface="Times New Roman"/>
              </a:rPr>
              <a:t>     </a:t>
            </a:r>
            <a:r>
              <a:rPr sz="225" spc="-30" baseline="37037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52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FF00FF"/>
                </a:solidFill>
                <a:latin typeface="Times New Roman"/>
                <a:cs typeface="Times New Roman"/>
              </a:rPr>
              <a:t>  </a:t>
            </a:r>
            <a:r>
              <a:rPr sz="225" spc="-15" baseline="5555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50" spc="-2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37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75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FF00FF"/>
                </a:solidFill>
                <a:latin typeface="Times New Roman"/>
                <a:cs typeface="Times New Roman"/>
              </a:rPr>
              <a:t>  </a:t>
            </a:r>
            <a:r>
              <a:rPr sz="225" spc="15" baseline="5555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-11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20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FF"/>
                </a:solidFill>
                <a:latin typeface="Times New Roman"/>
                <a:cs typeface="Times New Roman"/>
              </a:rPr>
              <a:t>        </a:t>
            </a:r>
            <a:r>
              <a:rPr sz="150" spc="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50" spc="-1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384" name="object 384"/>
          <p:cNvSpPr txBox="1"/>
          <p:nvPr/>
        </p:nvSpPr>
        <p:spPr>
          <a:xfrm>
            <a:off x="3108030" y="2373132"/>
            <a:ext cx="25717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30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165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  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385" name="object 385"/>
          <p:cNvSpPr txBox="1"/>
          <p:nvPr/>
        </p:nvSpPr>
        <p:spPr>
          <a:xfrm>
            <a:off x="2422705" y="2800733"/>
            <a:ext cx="52768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-2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150" spc="-1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2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30" baseline="37037" dirty="0">
                <a:solidFill>
                  <a:srgbClr val="FF00FF"/>
                </a:solidFill>
                <a:latin typeface="MS UI Gothic"/>
                <a:cs typeface="MS UI Gothic"/>
              </a:rPr>
              <a:t>      </a:t>
            </a:r>
            <a:r>
              <a:rPr sz="225" baseline="37037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225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104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150" spc="-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55" dirty="0">
                <a:solidFill>
                  <a:srgbClr val="FF00FF"/>
                </a:solidFill>
                <a:latin typeface="MS UI Gothic"/>
                <a:cs typeface="MS UI Gothic"/>
              </a:rPr>
              <a:t>   </a:t>
            </a:r>
            <a:r>
              <a:rPr sz="225" spc="-44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3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20" dirty="0">
                <a:solidFill>
                  <a:srgbClr val="FF00FF"/>
                </a:solidFill>
                <a:latin typeface="MS UI Gothic"/>
                <a:cs typeface="MS UI Gothic"/>
              </a:rPr>
              <a:t>   </a:t>
            </a:r>
            <a:r>
              <a:rPr sz="150" spc="25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74074" dirty="0">
                <a:solidFill>
                  <a:srgbClr val="FF00FF"/>
                </a:solidFill>
                <a:latin typeface="MS UI Gothic"/>
                <a:cs typeface="MS UI Gothic"/>
              </a:rPr>
              <a:t>●    </a:t>
            </a:r>
            <a:r>
              <a:rPr sz="225" spc="165" baseline="74074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386" name="object 386"/>
          <p:cNvSpPr txBox="1"/>
          <p:nvPr/>
        </p:nvSpPr>
        <p:spPr>
          <a:xfrm>
            <a:off x="2548456" y="2763875"/>
            <a:ext cx="34036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157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    </a:t>
            </a:r>
            <a:r>
              <a:rPr sz="225" spc="75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20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     </a:t>
            </a:r>
            <a:r>
              <a:rPr sz="225" spc="150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87" name="object 387"/>
          <p:cNvSpPr txBox="1"/>
          <p:nvPr/>
        </p:nvSpPr>
        <p:spPr>
          <a:xfrm>
            <a:off x="3386357" y="2339361"/>
            <a:ext cx="131445" cy="74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70"/>
              </a:lnSpc>
              <a:spcBef>
                <a:spcPts val="135"/>
              </a:spcBef>
            </a:pP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 marL="94615">
              <a:lnSpc>
                <a:spcPts val="170"/>
              </a:lnSpc>
            </a:pP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88" name="object 388"/>
          <p:cNvSpPr txBox="1"/>
          <p:nvPr/>
        </p:nvSpPr>
        <p:spPr>
          <a:xfrm>
            <a:off x="2625819" y="2953558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89" name="object 389"/>
          <p:cNvSpPr txBox="1"/>
          <p:nvPr/>
        </p:nvSpPr>
        <p:spPr>
          <a:xfrm>
            <a:off x="2461862" y="2958118"/>
            <a:ext cx="11430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FF"/>
                </a:solidFill>
                <a:latin typeface="Times New Roman"/>
                <a:cs typeface="Times New Roman"/>
              </a:rPr>
              <a:t>  </a:t>
            </a:r>
            <a:r>
              <a:rPr sz="150" spc="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390" name="object 390"/>
          <p:cNvSpPr txBox="1"/>
          <p:nvPr/>
        </p:nvSpPr>
        <p:spPr>
          <a:xfrm>
            <a:off x="2609230" y="2625157"/>
            <a:ext cx="60261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 </a:t>
            </a:r>
            <a:r>
              <a:rPr sz="225" spc="150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 </a:t>
            </a:r>
            <a:r>
              <a:rPr sz="225" spc="157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 </a:t>
            </a:r>
            <a:r>
              <a:rPr sz="225" spc="165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67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6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150" spc="-4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67" baseline="37037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150" spc="-4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6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67" baseline="37037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225" spc="-6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67" baseline="37037" dirty="0">
                <a:solidFill>
                  <a:srgbClr val="FF00FF"/>
                </a:solidFill>
                <a:latin typeface="MS UI Gothic"/>
                <a:cs typeface="MS UI Gothic"/>
              </a:rPr>
              <a:t>●●●</a:t>
            </a:r>
            <a:r>
              <a:rPr sz="225" spc="-67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67" baseline="74074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67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67" baseline="37037" dirty="0">
                <a:solidFill>
                  <a:srgbClr val="FF00FF"/>
                </a:solidFill>
                <a:latin typeface="MS UI Gothic"/>
                <a:cs typeface="MS UI Gothic"/>
              </a:rPr>
              <a:t>●●●</a:t>
            </a:r>
            <a:r>
              <a:rPr sz="225" spc="-67" baseline="55555" dirty="0">
                <a:solidFill>
                  <a:srgbClr val="FF00FF"/>
                </a:solidFill>
                <a:latin typeface="MS UI Gothic"/>
                <a:cs typeface="MS UI Gothic"/>
              </a:rPr>
              <a:t>●●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91" name="object 391"/>
          <p:cNvSpPr txBox="1"/>
          <p:nvPr/>
        </p:nvSpPr>
        <p:spPr>
          <a:xfrm>
            <a:off x="2649627" y="2598534"/>
            <a:ext cx="57150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5" dirty="0">
                <a:solidFill>
                  <a:srgbClr val="FF00FF"/>
                </a:solidFill>
                <a:latin typeface="MS UI Gothic"/>
                <a:cs typeface="MS UI Gothic"/>
              </a:rPr>
              <a:t>●        </a:t>
            </a:r>
            <a:r>
              <a:rPr sz="150" spc="40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5" dirty="0">
                <a:solidFill>
                  <a:srgbClr val="FF00FF"/>
                </a:solidFill>
                <a:latin typeface="MS UI Gothic"/>
                <a:cs typeface="MS UI Gothic"/>
              </a:rPr>
              <a:t>●●   </a:t>
            </a:r>
            <a:r>
              <a:rPr sz="150" spc="30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   </a:t>
            </a:r>
            <a:r>
              <a:rPr sz="225" spc="165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2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2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2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22" baseline="74074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225" spc="-30" baseline="74074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104" baseline="18518" dirty="0">
                <a:solidFill>
                  <a:srgbClr val="FF00FF"/>
                </a:solidFill>
                <a:latin typeface="MS UI Gothic"/>
                <a:cs typeface="MS UI Gothic"/>
              </a:rPr>
              <a:t>●●●●</a:t>
            </a:r>
            <a:r>
              <a:rPr sz="150" spc="-7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140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  </a:t>
            </a:r>
            <a:r>
              <a:rPr sz="150" spc="80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392" name="object 392"/>
          <p:cNvSpPr txBox="1"/>
          <p:nvPr/>
        </p:nvSpPr>
        <p:spPr>
          <a:xfrm>
            <a:off x="2908812" y="2416427"/>
            <a:ext cx="495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93" name="object 393"/>
          <p:cNvSpPr txBox="1"/>
          <p:nvPr/>
        </p:nvSpPr>
        <p:spPr>
          <a:xfrm>
            <a:off x="3191175" y="2266286"/>
            <a:ext cx="32639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  </a:t>
            </a:r>
            <a:r>
              <a:rPr sz="225" spc="135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     </a:t>
            </a:r>
            <a:r>
              <a:rPr sz="150" spc="75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   </a:t>
            </a:r>
            <a:r>
              <a:rPr sz="225" spc="157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394" name="object 394"/>
          <p:cNvSpPr txBox="1"/>
          <p:nvPr/>
        </p:nvSpPr>
        <p:spPr>
          <a:xfrm>
            <a:off x="3045760" y="2308393"/>
            <a:ext cx="38227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     </a:t>
            </a:r>
            <a:r>
              <a:rPr sz="150" spc="70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44" baseline="18518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225" spc="30" baseline="18518" dirty="0">
                <a:solidFill>
                  <a:srgbClr val="FF00FF"/>
                </a:solidFill>
                <a:latin typeface="MS UI Gothic"/>
                <a:cs typeface="MS UI Gothic"/>
              </a:rPr>
              <a:t>      </a:t>
            </a:r>
            <a:r>
              <a:rPr sz="225" spc="-44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3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15" dirty="0">
                <a:solidFill>
                  <a:srgbClr val="FF00FF"/>
                </a:solidFill>
                <a:latin typeface="MS UI Gothic"/>
                <a:cs typeface="MS UI Gothic"/>
              </a:rPr>
              <a:t>       </a:t>
            </a:r>
            <a:r>
              <a:rPr sz="150" spc="20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395" name="object 395"/>
          <p:cNvSpPr txBox="1"/>
          <p:nvPr/>
        </p:nvSpPr>
        <p:spPr>
          <a:xfrm>
            <a:off x="2568334" y="2750908"/>
            <a:ext cx="27813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-44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44" baseline="18518" dirty="0">
                <a:solidFill>
                  <a:srgbClr val="FF00FF"/>
                </a:solidFill>
                <a:latin typeface="MS UI Gothic"/>
                <a:cs typeface="MS UI Gothic"/>
              </a:rPr>
              <a:t>●●●●</a:t>
            </a:r>
            <a:r>
              <a:rPr sz="225" spc="30" baseline="18518" dirty="0">
                <a:solidFill>
                  <a:srgbClr val="FF00FF"/>
                </a:solidFill>
                <a:latin typeface="MS UI Gothic"/>
                <a:cs typeface="MS UI Gothic"/>
              </a:rPr>
              <a:t>       </a:t>
            </a:r>
            <a:r>
              <a:rPr sz="225" spc="-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150" spc="-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396" name="object 396"/>
          <p:cNvSpPr txBox="1"/>
          <p:nvPr/>
        </p:nvSpPr>
        <p:spPr>
          <a:xfrm>
            <a:off x="2699856" y="2533225"/>
            <a:ext cx="607060" cy="654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8265">
              <a:lnSpc>
                <a:spcPts val="135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       </a:t>
            </a:r>
            <a:r>
              <a:rPr sz="225" spc="165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30" baseline="18518" dirty="0">
                <a:solidFill>
                  <a:srgbClr val="FF00FF"/>
                </a:solidFill>
                <a:latin typeface="MS UI Gothic"/>
                <a:cs typeface="MS UI Gothic"/>
              </a:rPr>
              <a:t>●●●●</a:t>
            </a:r>
            <a:r>
              <a:rPr sz="225" spc="37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      </a:t>
            </a:r>
            <a:r>
              <a:rPr sz="225" spc="112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22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       </a:t>
            </a:r>
            <a:r>
              <a:rPr sz="150" spc="50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 marL="38100">
              <a:lnSpc>
                <a:spcPts val="135"/>
              </a:lnSpc>
            </a:pP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        </a:t>
            </a:r>
            <a:r>
              <a:rPr sz="150" spc="100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5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     </a:t>
            </a:r>
            <a:r>
              <a:rPr sz="225" spc="67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   </a:t>
            </a:r>
            <a:r>
              <a:rPr sz="225" spc="112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      </a:t>
            </a:r>
            <a:r>
              <a:rPr sz="225" spc="127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397" name="object 397"/>
          <p:cNvSpPr txBox="1"/>
          <p:nvPr/>
        </p:nvSpPr>
        <p:spPr>
          <a:xfrm>
            <a:off x="2771032" y="2512017"/>
            <a:ext cx="66421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    </a:t>
            </a:r>
            <a:r>
              <a:rPr sz="225" spc="-30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50" spc="-10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30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7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22" baseline="37037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50" spc="-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14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30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-165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35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15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75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7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52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42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15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04" baseline="74074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FF00FF"/>
                </a:solidFill>
                <a:latin typeface="Times New Roman"/>
                <a:cs typeface="Times New Roman"/>
              </a:rPr>
              <a:t>  </a:t>
            </a:r>
            <a:r>
              <a:rPr sz="225" spc="-30" baseline="5555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-17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50" spc="-2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5" baseline="37037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-15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2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          </a:t>
            </a:r>
            <a:r>
              <a:rPr sz="225" spc="-30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-7" baseline="37037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398" name="object 398"/>
          <p:cNvSpPr txBox="1"/>
          <p:nvPr/>
        </p:nvSpPr>
        <p:spPr>
          <a:xfrm>
            <a:off x="2737451" y="2585496"/>
            <a:ext cx="62865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-15" baseline="18518" dirty="0">
                <a:solidFill>
                  <a:srgbClr val="FF00FF"/>
                </a:solidFill>
                <a:latin typeface="MS UI Gothic"/>
                <a:cs typeface="MS UI Gothic"/>
              </a:rPr>
              <a:t>●●●●</a:t>
            </a:r>
            <a:r>
              <a:rPr sz="225" spc="-15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5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10" dirty="0">
                <a:solidFill>
                  <a:srgbClr val="FF00FF"/>
                </a:solidFill>
                <a:latin typeface="MS UI Gothic"/>
                <a:cs typeface="MS UI Gothic"/>
              </a:rPr>
              <a:t>●●●</a:t>
            </a:r>
            <a:r>
              <a:rPr sz="225" spc="-15" baseline="74074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1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5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37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37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37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37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60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67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74074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75" baseline="74074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 </a:t>
            </a:r>
            <a:r>
              <a:rPr sz="150" spc="45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  </a:t>
            </a:r>
            <a:r>
              <a:rPr sz="225" spc="142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60" baseline="18518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225" spc="0" baseline="18518" dirty="0">
                <a:solidFill>
                  <a:srgbClr val="FF00FF"/>
                </a:solidFill>
                <a:latin typeface="MS UI Gothic"/>
                <a:cs typeface="MS UI Gothic"/>
              </a:rPr>
              <a:t>        </a:t>
            </a:r>
            <a:r>
              <a:rPr sz="225" spc="7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399" name="object 399"/>
          <p:cNvSpPr txBox="1"/>
          <p:nvPr/>
        </p:nvSpPr>
        <p:spPr>
          <a:xfrm>
            <a:off x="2582002" y="2890219"/>
            <a:ext cx="7620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1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00" name="object 400"/>
          <p:cNvSpPr txBox="1"/>
          <p:nvPr/>
        </p:nvSpPr>
        <p:spPr>
          <a:xfrm>
            <a:off x="2453508" y="2784251"/>
            <a:ext cx="46672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-1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2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5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60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60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0" baseline="18518" dirty="0">
                <a:solidFill>
                  <a:srgbClr val="FF00FF"/>
                </a:solidFill>
                <a:latin typeface="MS UI Gothic"/>
                <a:cs typeface="MS UI Gothic"/>
              </a:rPr>
              <a:t>      </a:t>
            </a:r>
            <a:r>
              <a:rPr sz="225" spc="7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FF00FF"/>
                </a:solidFill>
                <a:latin typeface="MS UI Gothic"/>
                <a:cs typeface="MS UI Gothic"/>
              </a:rPr>
              <a:t>●   </a:t>
            </a:r>
            <a:r>
              <a:rPr sz="225" spc="120" baseline="55555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15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5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5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-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●●●</a:t>
            </a:r>
            <a:r>
              <a:rPr sz="225" spc="-52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0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01" name="object 401"/>
          <p:cNvSpPr txBox="1"/>
          <p:nvPr/>
        </p:nvSpPr>
        <p:spPr>
          <a:xfrm>
            <a:off x="2495021" y="2679067"/>
            <a:ext cx="638810" cy="6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93040" algn="r">
              <a:lnSpc>
                <a:spcPts val="150"/>
              </a:lnSpc>
              <a:spcBef>
                <a:spcPts val="135"/>
              </a:spcBef>
            </a:pPr>
            <a:r>
              <a:rPr sz="150" spc="-10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 marL="38100">
              <a:lnSpc>
                <a:spcPts val="150"/>
              </a:lnSpc>
            </a:pPr>
            <a:r>
              <a:rPr sz="225" spc="52" baseline="-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120" baseline="-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82" baseline="-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82" baseline="-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727" baseline="-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-5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225" spc="-7" baseline="-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97" baseline="-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-4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60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60" baseline="-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60" baseline="18518" dirty="0">
                <a:solidFill>
                  <a:srgbClr val="FF00FF"/>
                </a:solidFill>
                <a:latin typeface="MS UI Gothic"/>
                <a:cs typeface="MS UI Gothic"/>
              </a:rPr>
              <a:t>●●●●</a:t>
            </a:r>
            <a:r>
              <a:rPr sz="150" spc="-4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60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4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60" baseline="-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7" baseline="-18518" dirty="0">
                <a:solidFill>
                  <a:srgbClr val="FF00FF"/>
                </a:solidFill>
                <a:latin typeface="MS UI Gothic"/>
                <a:cs typeface="MS UI Gothic"/>
              </a:rPr>
              <a:t>  </a:t>
            </a:r>
            <a:r>
              <a:rPr sz="225" spc="15" baseline="-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-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52" baseline="-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30" baseline="-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●●●</a:t>
            </a:r>
            <a:r>
              <a:rPr sz="225" spc="-7" baseline="-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89" baseline="18518" dirty="0">
                <a:solidFill>
                  <a:srgbClr val="FF00FF"/>
                </a:solidFill>
                <a:latin typeface="MS UI Gothic"/>
                <a:cs typeface="MS UI Gothic"/>
              </a:rPr>
              <a:t>  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402" name="object 402"/>
          <p:cNvSpPr txBox="1"/>
          <p:nvPr/>
        </p:nvSpPr>
        <p:spPr>
          <a:xfrm>
            <a:off x="2950052" y="2358574"/>
            <a:ext cx="521334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   </a:t>
            </a:r>
            <a:r>
              <a:rPr sz="225" spc="75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2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225" spc="-30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44" baseline="37037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225" spc="-7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165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8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55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150" spc="245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104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      </a:t>
            </a:r>
            <a:r>
              <a:rPr sz="225" spc="127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03" name="object 403"/>
          <p:cNvSpPr txBox="1"/>
          <p:nvPr/>
        </p:nvSpPr>
        <p:spPr>
          <a:xfrm>
            <a:off x="2688362" y="2528878"/>
            <a:ext cx="68580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    </a:t>
            </a:r>
            <a:r>
              <a:rPr sz="150" spc="55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22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20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67" baseline="37037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225" spc="-6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225" spc="-67" baseline="55555" dirty="0">
                <a:solidFill>
                  <a:srgbClr val="FF00FF"/>
                </a:solidFill>
                <a:latin typeface="MS UI Gothic"/>
                <a:cs typeface="MS UI Gothic"/>
              </a:rPr>
              <a:t>●                                                    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7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60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60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15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60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4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60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40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225" spc="-60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60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60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60" baseline="74074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60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60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60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0" baseline="55555" dirty="0">
                <a:solidFill>
                  <a:srgbClr val="FF00FF"/>
                </a:solidFill>
                <a:latin typeface="MS UI Gothic"/>
                <a:cs typeface="MS UI Gothic"/>
              </a:rPr>
              <a:t>   </a:t>
            </a:r>
            <a:r>
              <a:rPr sz="225" baseline="55555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22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97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 </a:t>
            </a:r>
            <a:r>
              <a:rPr sz="225" spc="127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404" name="object 404"/>
          <p:cNvSpPr txBox="1"/>
          <p:nvPr/>
        </p:nvSpPr>
        <p:spPr>
          <a:xfrm>
            <a:off x="2554821" y="2717588"/>
            <a:ext cx="50101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 </a:t>
            </a:r>
            <a:r>
              <a:rPr sz="225" spc="-7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 </a:t>
            </a:r>
            <a:r>
              <a:rPr sz="225" spc="-22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3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15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-120" baseline="-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3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44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2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57" baseline="-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-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-37037" dirty="0">
                <a:solidFill>
                  <a:srgbClr val="FF00FF"/>
                </a:solidFill>
                <a:latin typeface="Times New Roman"/>
                <a:cs typeface="Times New Roman"/>
              </a:rPr>
              <a:t>   </a:t>
            </a:r>
            <a:r>
              <a:rPr sz="225" spc="52" baseline="-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-18518" dirty="0">
                <a:solidFill>
                  <a:srgbClr val="FF00FF"/>
                </a:solidFill>
                <a:latin typeface="Times New Roman"/>
                <a:cs typeface="Times New Roman"/>
              </a:rPr>
              <a:t>  </a:t>
            </a:r>
            <a:r>
              <a:rPr sz="225" spc="-22" baseline="-18518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8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-22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405" name="object 405"/>
          <p:cNvSpPr txBox="1"/>
          <p:nvPr/>
        </p:nvSpPr>
        <p:spPr>
          <a:xfrm>
            <a:off x="2570780" y="2657384"/>
            <a:ext cx="57213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2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2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 </a:t>
            </a:r>
            <a:r>
              <a:rPr sz="225" spc="104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20" dirty="0">
                <a:solidFill>
                  <a:srgbClr val="FF00FF"/>
                </a:solidFill>
                <a:latin typeface="MS UI Gothic"/>
                <a:cs typeface="MS UI Gothic"/>
              </a:rPr>
              <a:t>●● </a:t>
            </a:r>
            <a:r>
              <a:rPr sz="225" spc="-89" baseline="18518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225" spc="-89" baseline="37037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225" spc="-89" baseline="18518" dirty="0">
                <a:solidFill>
                  <a:srgbClr val="FF00FF"/>
                </a:solidFill>
                <a:latin typeface="MS UI Gothic"/>
                <a:cs typeface="MS UI Gothic"/>
              </a:rPr>
              <a:t>●●●</a:t>
            </a:r>
            <a:r>
              <a:rPr sz="225" spc="-89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6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300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15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5" baseline="74074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37" baseline="74074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44" baseline="74074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30" baseline="55555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67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67" baseline="74074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67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67" baseline="74074" dirty="0">
                <a:solidFill>
                  <a:srgbClr val="FF00FF"/>
                </a:solidFill>
                <a:latin typeface="MS UI Gothic"/>
                <a:cs typeface="MS UI Gothic"/>
              </a:rPr>
              <a:t>●                         </a:t>
            </a:r>
            <a:r>
              <a:rPr sz="225" spc="-15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5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75" baseline="37037" dirty="0">
                <a:solidFill>
                  <a:srgbClr val="FF00FF"/>
                </a:solidFill>
                <a:latin typeface="MS UI Gothic"/>
                <a:cs typeface="MS UI Gothic"/>
              </a:rPr>
              <a:t> 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406" name="object 406"/>
          <p:cNvSpPr txBox="1"/>
          <p:nvPr/>
        </p:nvSpPr>
        <p:spPr>
          <a:xfrm>
            <a:off x="2506373" y="2630572"/>
            <a:ext cx="72644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FF"/>
                </a:solidFill>
                <a:latin typeface="Times New Roman"/>
                <a:cs typeface="Times New Roman"/>
              </a:rPr>
              <a:t>           </a:t>
            </a:r>
            <a:r>
              <a:rPr sz="150" spc="-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52" baseline="-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7" baseline="-37037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52" baseline="-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22" baseline="-18518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50" spc="-8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50" baseline="-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5" baseline="-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9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1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52" baseline="-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-18518" dirty="0">
                <a:solidFill>
                  <a:srgbClr val="FF00FF"/>
                </a:solidFill>
                <a:latin typeface="Times New Roman"/>
                <a:cs typeface="Times New Roman"/>
              </a:rPr>
              <a:t>   </a:t>
            </a:r>
            <a:r>
              <a:rPr sz="225" spc="15" baseline="-18518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-67" baseline="-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44" baseline="-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10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FF"/>
                </a:solidFill>
                <a:latin typeface="Times New Roman"/>
                <a:cs typeface="Times New Roman"/>
              </a:rPr>
              <a:t>  </a:t>
            </a:r>
            <a:r>
              <a:rPr sz="150" spc="-6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1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30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15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-165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44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114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60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10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65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8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-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-37037" dirty="0">
                <a:solidFill>
                  <a:srgbClr val="FF00FF"/>
                </a:solidFill>
                <a:latin typeface="Times New Roman"/>
                <a:cs typeface="Times New Roman"/>
              </a:rPr>
              <a:t>          </a:t>
            </a:r>
            <a:r>
              <a:rPr sz="225" spc="22" baseline="-37037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50" spc="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407" name="object 407"/>
          <p:cNvSpPr txBox="1"/>
          <p:nvPr/>
        </p:nvSpPr>
        <p:spPr>
          <a:xfrm>
            <a:off x="2873319" y="2413292"/>
            <a:ext cx="53403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FF"/>
                </a:solidFill>
                <a:latin typeface="Times New Roman"/>
                <a:cs typeface="Times New Roman"/>
              </a:rPr>
              <a:t>           </a:t>
            </a:r>
            <a:r>
              <a:rPr sz="225" spc="-30" baseline="37037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50" spc="2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5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60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9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-22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04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60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7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22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44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15" baseline="37037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-135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57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35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7" baseline="37037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FF"/>
                </a:solidFill>
                <a:latin typeface="Times New Roman"/>
                <a:cs typeface="Times New Roman"/>
              </a:rPr>
              <a:t>  </a:t>
            </a:r>
            <a:r>
              <a:rPr sz="225" spc="-15" baseline="37037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-22" baseline="37037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08" name="object 408"/>
          <p:cNvSpPr txBox="1"/>
          <p:nvPr/>
        </p:nvSpPr>
        <p:spPr>
          <a:xfrm>
            <a:off x="2628443" y="2555786"/>
            <a:ext cx="643255" cy="622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8775">
              <a:lnSpc>
                <a:spcPts val="125"/>
              </a:lnSpc>
              <a:spcBef>
                <a:spcPts val="135"/>
              </a:spcBef>
            </a:pPr>
            <a:r>
              <a:rPr sz="150" spc="-15" dirty="0">
                <a:solidFill>
                  <a:srgbClr val="FF00FF"/>
                </a:solidFill>
                <a:latin typeface="MS UI Gothic"/>
                <a:cs typeface="MS UI Gothic"/>
              </a:rPr>
              <a:t>●●●●</a:t>
            </a:r>
            <a:r>
              <a:rPr sz="150" spc="15" dirty="0">
                <a:solidFill>
                  <a:srgbClr val="FF00FF"/>
                </a:solidFill>
                <a:latin typeface="MS UI Gothic"/>
                <a:cs typeface="MS UI Gothic"/>
              </a:rPr>
              <a:t>       </a:t>
            </a:r>
            <a:r>
              <a:rPr sz="225" spc="15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1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  <a:p>
            <a:pPr marL="38100">
              <a:lnSpc>
                <a:spcPts val="125"/>
              </a:lnSpc>
            </a:pPr>
            <a:r>
              <a:rPr sz="225" spc="52" baseline="-37037" dirty="0">
                <a:solidFill>
                  <a:srgbClr val="FF00FF"/>
                </a:solidFill>
                <a:latin typeface="MS UI Gothic"/>
                <a:cs typeface="MS UI Gothic"/>
              </a:rPr>
              <a:t>● </a:t>
            </a:r>
            <a:r>
              <a:rPr sz="225" spc="142" baseline="-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 </a:t>
            </a:r>
            <a:r>
              <a:rPr sz="150" spc="40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22" baseline="-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1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20" dirty="0">
                <a:solidFill>
                  <a:srgbClr val="FF00FF"/>
                </a:solidFill>
                <a:latin typeface="MS UI Gothic"/>
                <a:cs typeface="MS UI Gothic"/>
              </a:rPr>
              <a:t>   </a:t>
            </a:r>
            <a:r>
              <a:rPr sz="225" spc="-97" baseline="-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9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150" spc="-65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225" spc="-9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97" baseline="-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22" baseline="-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35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225" spc="-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7" baseline="18518" dirty="0">
                <a:solidFill>
                  <a:srgbClr val="FF00FF"/>
                </a:solidFill>
                <a:latin typeface="MS UI Gothic"/>
                <a:cs typeface="MS UI Gothic"/>
              </a:rPr>
              <a:t>          </a:t>
            </a:r>
            <a:r>
              <a:rPr sz="225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225" spc="-7" baseline="-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60" baseline="18518" dirty="0">
                <a:solidFill>
                  <a:srgbClr val="FF00FF"/>
                </a:solidFill>
                <a:latin typeface="MS UI Gothic"/>
                <a:cs typeface="MS UI Gothic"/>
              </a:rPr>
              <a:t>      </a:t>
            </a:r>
            <a:r>
              <a:rPr sz="225" spc="67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09" name="object 409"/>
          <p:cNvSpPr txBox="1"/>
          <p:nvPr/>
        </p:nvSpPr>
        <p:spPr>
          <a:xfrm>
            <a:off x="2847005" y="2458961"/>
            <a:ext cx="48450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60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60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187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 </a:t>
            </a:r>
            <a:r>
              <a:rPr sz="150" spc="105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85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75" baseline="18518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225" spc="-75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75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75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5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  </a:t>
            </a:r>
            <a:r>
              <a:rPr sz="225" spc="135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15" baseline="74074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5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37" baseline="55555" dirty="0">
                <a:solidFill>
                  <a:srgbClr val="FF00FF"/>
                </a:solidFill>
                <a:latin typeface="MS UI Gothic"/>
                <a:cs typeface="MS UI Gothic"/>
              </a:rPr>
              <a:t>  </a:t>
            </a:r>
            <a:r>
              <a:rPr sz="225" spc="44" baseline="55555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225" baseline="55555">
              <a:latin typeface="MS UI Gothic"/>
              <a:cs typeface="MS UI Gothic"/>
            </a:endParaRPr>
          </a:p>
        </p:txBody>
      </p:sp>
      <p:sp>
        <p:nvSpPr>
          <p:cNvPr id="410" name="object 410"/>
          <p:cNvSpPr txBox="1"/>
          <p:nvPr/>
        </p:nvSpPr>
        <p:spPr>
          <a:xfrm>
            <a:off x="2492242" y="2813178"/>
            <a:ext cx="39306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-37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5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65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FF"/>
                </a:solidFill>
                <a:latin typeface="Times New Roman"/>
                <a:cs typeface="Times New Roman"/>
              </a:rPr>
              <a:t>    </a:t>
            </a:r>
            <a:r>
              <a:rPr sz="150" spc="-1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-165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67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         </a:t>
            </a:r>
            <a:r>
              <a:rPr sz="225" spc="7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     </a:t>
            </a:r>
            <a:r>
              <a:rPr sz="225" spc="-157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FF"/>
                </a:solidFill>
                <a:latin typeface="Times New Roman"/>
                <a:cs typeface="Times New Roman"/>
              </a:rPr>
              <a:t>   </a:t>
            </a:r>
            <a:r>
              <a:rPr sz="150" spc="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-15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411" name="object 411"/>
          <p:cNvSpPr txBox="1"/>
          <p:nvPr/>
        </p:nvSpPr>
        <p:spPr>
          <a:xfrm>
            <a:off x="2975534" y="2429061"/>
            <a:ext cx="40576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44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75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44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44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44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-5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75" baseline="37037" dirty="0">
                <a:solidFill>
                  <a:srgbClr val="FF00FF"/>
                </a:solidFill>
                <a:latin typeface="MS UI Gothic"/>
                <a:cs typeface="MS UI Gothic"/>
              </a:rPr>
              <a:t>●●●</a:t>
            </a:r>
            <a:r>
              <a:rPr sz="225" spc="-75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75" baseline="55555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74074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37" baseline="74074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 </a:t>
            </a:r>
            <a:r>
              <a:rPr sz="225" spc="97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12" name="object 412"/>
          <p:cNvSpPr txBox="1"/>
          <p:nvPr/>
        </p:nvSpPr>
        <p:spPr>
          <a:xfrm>
            <a:off x="2483384" y="2842935"/>
            <a:ext cx="38544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    </a:t>
            </a:r>
            <a:r>
              <a:rPr sz="225" spc="157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3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2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37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60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  </a:t>
            </a:r>
            <a:r>
              <a:rPr sz="150" spc="55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  </a:t>
            </a:r>
            <a:r>
              <a:rPr sz="225" spc="97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413" name="object 413"/>
          <p:cNvSpPr txBox="1"/>
          <p:nvPr/>
        </p:nvSpPr>
        <p:spPr>
          <a:xfrm>
            <a:off x="2504289" y="2850938"/>
            <a:ext cx="31559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sz="225" spc="52" baseline="-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22" baseline="-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45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225" spc="6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60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-18518" dirty="0">
                <a:solidFill>
                  <a:srgbClr val="FF00FF"/>
                </a:solidFill>
                <a:latin typeface="MS UI Gothic"/>
                <a:cs typeface="MS UI Gothic"/>
              </a:rPr>
              <a:t>●     </a:t>
            </a:r>
            <a:r>
              <a:rPr sz="225" spc="97" baseline="-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14" name="object 414"/>
          <p:cNvSpPr txBox="1"/>
          <p:nvPr/>
        </p:nvSpPr>
        <p:spPr>
          <a:xfrm>
            <a:off x="2358132" y="2828234"/>
            <a:ext cx="58801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512445" algn="l"/>
              </a:tabLst>
            </a:pP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     </a:t>
            </a:r>
            <a:r>
              <a:rPr sz="150" spc="105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 </a:t>
            </a:r>
            <a:r>
              <a:rPr sz="150" spc="55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37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2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2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150" spc="-1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2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1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2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22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	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415" name="object 415"/>
          <p:cNvSpPr txBox="1"/>
          <p:nvPr/>
        </p:nvSpPr>
        <p:spPr>
          <a:xfrm>
            <a:off x="2436272" y="2729914"/>
            <a:ext cx="60515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sz="225" spc="-67" baseline="-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FF"/>
                </a:solidFill>
                <a:latin typeface="Times New Roman"/>
                <a:cs typeface="Times New Roman"/>
              </a:rPr>
              <a:t>             </a:t>
            </a:r>
            <a:r>
              <a:rPr sz="150" spc="-2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2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7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50" spc="-7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-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-18518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-30" baseline="-18518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-22" baseline="-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7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2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57" baseline="-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20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FF"/>
                </a:solidFill>
                <a:latin typeface="Times New Roman"/>
                <a:cs typeface="Times New Roman"/>
              </a:rPr>
              <a:t>  </a:t>
            </a:r>
            <a:r>
              <a:rPr sz="150" spc="-1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30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9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4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  </a:t>
            </a:r>
            <a:r>
              <a:rPr sz="225" spc="-82" baseline="-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-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-18518" dirty="0">
                <a:solidFill>
                  <a:srgbClr val="FF00FF"/>
                </a:solidFill>
                <a:latin typeface="Times New Roman"/>
                <a:cs typeface="Times New Roman"/>
              </a:rPr>
              <a:t>        </a:t>
            </a:r>
            <a:r>
              <a:rPr sz="225" spc="-15" baseline="-18518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52" baseline="-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5" baseline="-18518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52" baseline="-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225" baseline="-37037">
              <a:latin typeface="MS UI Gothic"/>
              <a:cs typeface="MS UI Gothic"/>
            </a:endParaRPr>
          </a:p>
        </p:txBody>
      </p:sp>
      <p:sp>
        <p:nvSpPr>
          <p:cNvPr id="416" name="object 416"/>
          <p:cNvSpPr txBox="1"/>
          <p:nvPr/>
        </p:nvSpPr>
        <p:spPr>
          <a:xfrm>
            <a:off x="2615737" y="2682392"/>
            <a:ext cx="50292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-45" dirty="0">
                <a:solidFill>
                  <a:srgbClr val="FF00FF"/>
                </a:solidFill>
                <a:latin typeface="MS UI Gothic"/>
                <a:cs typeface="MS UI Gothic"/>
              </a:rPr>
              <a:t>●●●●                                                                                                                          </a:t>
            </a:r>
            <a:r>
              <a:rPr sz="225" spc="-89" baseline="18518" dirty="0">
                <a:solidFill>
                  <a:srgbClr val="FF00FF"/>
                </a:solidFill>
                <a:latin typeface="MS UI Gothic"/>
                <a:cs typeface="MS UI Gothic"/>
              </a:rPr>
              <a:t>●●●●</a:t>
            </a:r>
            <a:r>
              <a:rPr sz="225" spc="315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-2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44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-3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44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44" baseline="37037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225" spc="-44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44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44" baseline="55555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225" spc="-22" baseline="55555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FF00FF"/>
                </a:solidFill>
                <a:latin typeface="MS UI Gothic"/>
                <a:cs typeface="MS UI Gothic"/>
              </a:rPr>
              <a:t>●  </a:t>
            </a:r>
            <a:r>
              <a:rPr sz="225" spc="165" baseline="55555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44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44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417" name="object 417"/>
          <p:cNvSpPr txBox="1"/>
          <p:nvPr/>
        </p:nvSpPr>
        <p:spPr>
          <a:xfrm>
            <a:off x="2642003" y="2715997"/>
            <a:ext cx="50800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   </a:t>
            </a:r>
            <a:r>
              <a:rPr sz="225" spc="104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75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75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5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75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7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60" baseline="37037" dirty="0">
                <a:solidFill>
                  <a:srgbClr val="FF00FF"/>
                </a:solidFill>
                <a:latin typeface="MS UI Gothic"/>
                <a:cs typeface="MS UI Gothic"/>
              </a:rPr>
              <a:t>●●●</a:t>
            </a:r>
            <a:r>
              <a:rPr sz="225" spc="-7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-25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150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7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7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7" baseline="74074" dirty="0">
                <a:solidFill>
                  <a:srgbClr val="FF00FF"/>
                </a:solidFill>
                <a:latin typeface="MS UI Gothic"/>
                <a:cs typeface="MS UI Gothic"/>
              </a:rPr>
              <a:t>●    </a:t>
            </a:r>
            <a:r>
              <a:rPr sz="225" spc="44" baseline="74074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15" baseline="74074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15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FF00FF"/>
                </a:solidFill>
                <a:latin typeface="MS UI Gothic"/>
                <a:cs typeface="MS UI Gothic"/>
              </a:rPr>
              <a:t>● </a:t>
            </a:r>
            <a:r>
              <a:rPr sz="225" spc="82" baseline="55555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418" name="object 418"/>
          <p:cNvSpPr txBox="1"/>
          <p:nvPr/>
        </p:nvSpPr>
        <p:spPr>
          <a:xfrm>
            <a:off x="2462556" y="2668475"/>
            <a:ext cx="64135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50" spc="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FF"/>
                </a:solidFill>
                <a:latin typeface="Times New Roman"/>
                <a:cs typeface="Times New Roman"/>
              </a:rPr>
              <a:t>              </a:t>
            </a:r>
            <a:r>
              <a:rPr sz="150" spc="-2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FF"/>
                </a:solidFill>
                <a:latin typeface="Times New Roman"/>
                <a:cs typeface="Times New Roman"/>
              </a:rPr>
              <a:t>  </a:t>
            </a:r>
            <a:r>
              <a:rPr sz="150" spc="-1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30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30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2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-89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FF"/>
                </a:solidFill>
                <a:latin typeface="Times New Roman"/>
                <a:cs typeface="Times New Roman"/>
              </a:rPr>
              <a:t>  </a:t>
            </a:r>
            <a:r>
              <a:rPr sz="225" spc="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2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FF"/>
                </a:solidFill>
                <a:latin typeface="Times New Roman"/>
                <a:cs typeface="Times New Roman"/>
              </a:rPr>
              <a:t>  </a:t>
            </a:r>
            <a:r>
              <a:rPr sz="150" spc="-1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-89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35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75" baseline="55555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225" spc="15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65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-15" baseline="5555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-7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27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 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419" name="object 419"/>
          <p:cNvSpPr txBox="1"/>
          <p:nvPr/>
        </p:nvSpPr>
        <p:spPr>
          <a:xfrm>
            <a:off x="2832375" y="2477034"/>
            <a:ext cx="584200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-9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4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30" baseline="5555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50" spc="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-11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5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7" baseline="37037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FF"/>
                </a:solidFill>
                <a:latin typeface="Times New Roman"/>
                <a:cs typeface="Times New Roman"/>
              </a:rPr>
              <a:t>   </a:t>
            </a:r>
            <a:r>
              <a:rPr sz="225" spc="-30" baseline="37037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-22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04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-22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15" baseline="37037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-7" baseline="37037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-172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9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225" spc="-135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FF"/>
                </a:solidFill>
                <a:latin typeface="Times New Roman"/>
                <a:cs typeface="Times New Roman"/>
              </a:rPr>
              <a:t>   </a:t>
            </a:r>
            <a:r>
              <a:rPr sz="225" spc="-30" baseline="37037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-97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15" baseline="37037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52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55555" dirty="0">
                <a:solidFill>
                  <a:srgbClr val="FF00FF"/>
                </a:solidFill>
                <a:latin typeface="Times New Roman"/>
                <a:cs typeface="Times New Roman"/>
              </a:rPr>
              <a:t>   </a:t>
            </a:r>
            <a:r>
              <a:rPr sz="225" spc="22" baseline="5555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52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225" baseline="55555">
              <a:latin typeface="MS UI Gothic"/>
              <a:cs typeface="MS UI Gothic"/>
            </a:endParaRPr>
          </a:p>
        </p:txBody>
      </p:sp>
      <p:sp>
        <p:nvSpPr>
          <p:cNvPr id="420" name="object 420"/>
          <p:cNvSpPr txBox="1"/>
          <p:nvPr/>
        </p:nvSpPr>
        <p:spPr>
          <a:xfrm>
            <a:off x="2432062" y="2877348"/>
            <a:ext cx="42100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342900" algn="l"/>
              </a:tabLst>
            </a:pP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         </a:t>
            </a:r>
            <a:r>
              <a:rPr sz="225" spc="120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FF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225" baseline="37037">
              <a:latin typeface="MS UI Gothic"/>
              <a:cs typeface="MS UI Gothic"/>
            </a:endParaRPr>
          </a:p>
        </p:txBody>
      </p:sp>
      <p:sp>
        <p:nvSpPr>
          <p:cNvPr id="421" name="object 421"/>
          <p:cNvSpPr txBox="1"/>
          <p:nvPr/>
        </p:nvSpPr>
        <p:spPr>
          <a:xfrm>
            <a:off x="2843442" y="2444546"/>
            <a:ext cx="50990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37037" dirty="0">
                <a:solidFill>
                  <a:srgbClr val="FF00FF"/>
                </a:solidFill>
                <a:latin typeface="Times New Roman"/>
                <a:cs typeface="Times New Roman"/>
              </a:rPr>
              <a:t>    </a:t>
            </a:r>
            <a:r>
              <a:rPr sz="225" spc="-7" baseline="37037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FF"/>
                </a:solidFill>
                <a:latin typeface="Times New Roman"/>
                <a:cs typeface="Times New Roman"/>
              </a:rPr>
              <a:t>           </a:t>
            </a:r>
            <a:r>
              <a:rPr sz="225" spc="-22" baseline="37037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2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1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04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5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20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35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35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3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2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5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89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5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30" baseline="5555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-11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30" baseline="74074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89" baseline="74074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74074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74074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7" baseline="74074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22" name="object 422"/>
          <p:cNvSpPr txBox="1"/>
          <p:nvPr/>
        </p:nvSpPr>
        <p:spPr>
          <a:xfrm>
            <a:off x="2616218" y="2610100"/>
            <a:ext cx="588010" cy="603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ts val="114"/>
              </a:lnSpc>
              <a:spcBef>
                <a:spcPts val="135"/>
              </a:spcBef>
            </a:pPr>
            <a:r>
              <a:rPr sz="225" spc="-15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dirty="0">
                <a:solidFill>
                  <a:srgbClr val="FF00FF"/>
                </a:solidFill>
                <a:latin typeface="Times New Roman"/>
                <a:cs typeface="Times New Roman"/>
              </a:rPr>
              <a:t>    </a:t>
            </a:r>
            <a:r>
              <a:rPr sz="150" spc="2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7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7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-30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7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1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3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65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 </a:t>
            </a:r>
            <a:r>
              <a:rPr sz="225" spc="-7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-135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6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89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  </a:t>
            </a:r>
            <a:r>
              <a:rPr sz="225" spc="-15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-150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5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74074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74074" dirty="0">
                <a:solidFill>
                  <a:srgbClr val="FF00FF"/>
                </a:solidFill>
                <a:latin typeface="Times New Roman"/>
                <a:cs typeface="Times New Roman"/>
              </a:rPr>
              <a:t>       </a:t>
            </a:r>
            <a:r>
              <a:rPr sz="225" spc="7" baseline="74074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52" baseline="74074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7" baseline="74074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52" baseline="74074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74074" dirty="0">
                <a:solidFill>
                  <a:srgbClr val="FF00FF"/>
                </a:solidFill>
                <a:latin typeface="Times New Roman"/>
                <a:cs typeface="Times New Roman"/>
              </a:rPr>
              <a:t>   </a:t>
            </a:r>
            <a:r>
              <a:rPr sz="225" spc="15" baseline="74074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  <a:p>
            <a:pPr marR="106680" algn="r">
              <a:lnSpc>
                <a:spcPts val="114"/>
              </a:lnSpc>
            </a:pP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sp>
        <p:nvSpPr>
          <p:cNvPr id="423" name="object 423"/>
          <p:cNvSpPr txBox="1"/>
          <p:nvPr/>
        </p:nvSpPr>
        <p:spPr>
          <a:xfrm>
            <a:off x="2959741" y="2390873"/>
            <a:ext cx="414655" cy="5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" spc="-1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2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1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75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5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70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0" baseline="37037" dirty="0">
                <a:solidFill>
                  <a:srgbClr val="FF00FF"/>
                </a:solidFill>
                <a:latin typeface="MS UI Gothic"/>
                <a:cs typeface="MS UI Gothic"/>
              </a:rPr>
              <a:t>    </a:t>
            </a:r>
            <a:r>
              <a:rPr sz="225" spc="7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225" spc="-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225" spc="-5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225" baseline="18518">
              <a:latin typeface="MS UI Gothic"/>
              <a:cs typeface="MS UI Gothic"/>
            </a:endParaRPr>
          </a:p>
        </p:txBody>
      </p:sp>
      <p:sp>
        <p:nvSpPr>
          <p:cNvPr id="424" name="object 424"/>
          <p:cNvSpPr txBox="1"/>
          <p:nvPr/>
        </p:nvSpPr>
        <p:spPr>
          <a:xfrm>
            <a:off x="2779605" y="2492020"/>
            <a:ext cx="645795" cy="584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3980">
              <a:lnSpc>
                <a:spcPts val="105"/>
              </a:lnSpc>
              <a:spcBef>
                <a:spcPts val="135"/>
              </a:spcBef>
            </a:pPr>
            <a:r>
              <a:rPr sz="225" spc="-30" baseline="55555" dirty="0">
                <a:solidFill>
                  <a:srgbClr val="FF00FF"/>
                </a:solidFill>
                <a:latin typeface="MS UI Gothic"/>
                <a:cs typeface="MS UI Gothic"/>
              </a:rPr>
              <a:t>●●●</a:t>
            </a:r>
            <a:r>
              <a:rPr sz="225" spc="-44" baseline="55555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104" baseline="18518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15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15" baseline="55555" dirty="0">
                <a:solidFill>
                  <a:srgbClr val="FF00FF"/>
                </a:solidFill>
                <a:latin typeface="MS UI Gothic"/>
                <a:cs typeface="MS UI Gothic"/>
              </a:rPr>
              <a:t>●  </a:t>
            </a:r>
            <a:r>
              <a:rPr sz="225" spc="30" baseline="55555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2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22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2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22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5" baseline="55555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30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30" baseline="5555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22" baseline="55555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75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5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75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50" dirty="0">
                <a:solidFill>
                  <a:srgbClr val="FF00FF"/>
                </a:solidFill>
                <a:latin typeface="MS UI Gothic"/>
                <a:cs typeface="MS UI Gothic"/>
              </a:rPr>
              <a:t>●●</a:t>
            </a:r>
            <a:r>
              <a:rPr sz="150" spc="15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150" spc="3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5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15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15" baseline="37037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7" baseline="37037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52" baseline="55555" dirty="0">
                <a:solidFill>
                  <a:srgbClr val="FF00FF"/>
                </a:solidFill>
                <a:latin typeface="MS UI Gothic"/>
                <a:cs typeface="MS UI Gothic"/>
              </a:rPr>
              <a:t>● </a:t>
            </a:r>
            <a:r>
              <a:rPr sz="225" spc="75" baseline="55555" dirty="0">
                <a:solidFill>
                  <a:srgbClr val="FF00FF"/>
                </a:solidFill>
                <a:latin typeface="MS UI Gothic"/>
                <a:cs typeface="MS UI Gothic"/>
              </a:rPr>
              <a:t> </a:t>
            </a:r>
            <a:r>
              <a:rPr sz="225" spc="-60" baseline="37037" dirty="0">
                <a:solidFill>
                  <a:srgbClr val="FF00FF"/>
                </a:solidFill>
                <a:latin typeface="MS UI Gothic"/>
                <a:cs typeface="MS UI Gothic"/>
              </a:rPr>
              <a:t>●●●</a:t>
            </a:r>
            <a:endParaRPr sz="225" baseline="37037">
              <a:latin typeface="MS UI Gothic"/>
              <a:cs typeface="MS UI Gothic"/>
            </a:endParaRPr>
          </a:p>
          <a:p>
            <a:pPr marL="38100">
              <a:lnSpc>
                <a:spcPts val="105"/>
              </a:lnSpc>
              <a:tabLst>
                <a:tab pos="227329" algn="l"/>
                <a:tab pos="440055" algn="l"/>
              </a:tabLst>
            </a:pPr>
            <a:r>
              <a:rPr sz="225" spc="52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52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	</a:t>
            </a:r>
            <a:r>
              <a:rPr sz="150" spc="-40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60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225" spc="-60" baseline="18518" dirty="0">
                <a:solidFill>
                  <a:srgbClr val="FF00FF"/>
                </a:solidFill>
                <a:latin typeface="Times New Roman"/>
                <a:cs typeface="Times New Roman"/>
              </a:rPr>
              <a:t>	</a:t>
            </a:r>
            <a:r>
              <a:rPr sz="225" spc="-127" baseline="18518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r>
              <a:rPr sz="150" spc="-85" dirty="0">
                <a:solidFill>
                  <a:srgbClr val="FF00FF"/>
                </a:solidFill>
                <a:latin typeface="MS UI Gothic"/>
                <a:cs typeface="MS UI Gothic"/>
              </a:rPr>
              <a:t>●</a:t>
            </a:r>
            <a:endParaRPr sz="150">
              <a:latin typeface="MS UI Gothic"/>
              <a:cs typeface="MS UI Gothic"/>
            </a:endParaRPr>
          </a:p>
        </p:txBody>
      </p:sp>
      <p:grpSp>
        <p:nvGrpSpPr>
          <p:cNvPr id="425" name="object 425"/>
          <p:cNvGrpSpPr/>
          <p:nvPr/>
        </p:nvGrpSpPr>
        <p:grpSpPr>
          <a:xfrm>
            <a:off x="2296528" y="2170664"/>
            <a:ext cx="1310005" cy="944244"/>
            <a:chOff x="2296528" y="2170664"/>
            <a:chExt cx="1310005" cy="944244"/>
          </a:xfrm>
        </p:grpSpPr>
        <p:sp>
          <p:nvSpPr>
            <p:cNvPr id="426" name="object 426"/>
            <p:cNvSpPr/>
            <p:nvPr/>
          </p:nvSpPr>
          <p:spPr>
            <a:xfrm>
              <a:off x="2526080" y="3069158"/>
              <a:ext cx="1067435" cy="45720"/>
            </a:xfrm>
            <a:custGeom>
              <a:avLst/>
              <a:gdLst/>
              <a:ahLst/>
              <a:cxnLst/>
              <a:rect l="l" t="t" r="r" b="b"/>
              <a:pathLst>
                <a:path w="1067435" h="45719">
                  <a:moveTo>
                    <a:pt x="0" y="0"/>
                  </a:moveTo>
                  <a:lnTo>
                    <a:pt x="1066927" y="0"/>
                  </a:lnTo>
                </a:path>
                <a:path w="1067435" h="45719">
                  <a:moveTo>
                    <a:pt x="0" y="0"/>
                  </a:moveTo>
                  <a:lnTo>
                    <a:pt x="0" y="4572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2739440" y="3069158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h="45719">
                  <a:moveTo>
                    <a:pt x="0" y="0"/>
                  </a:moveTo>
                  <a:lnTo>
                    <a:pt x="0" y="4572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2952800" y="3069158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h="45719">
                  <a:moveTo>
                    <a:pt x="0" y="0"/>
                  </a:moveTo>
                  <a:lnTo>
                    <a:pt x="0" y="4572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3166224" y="3069158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h="45719">
                  <a:moveTo>
                    <a:pt x="0" y="0"/>
                  </a:moveTo>
                  <a:lnTo>
                    <a:pt x="0" y="4572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3379584" y="3069158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h="45719">
                  <a:moveTo>
                    <a:pt x="0" y="0"/>
                  </a:moveTo>
                  <a:lnTo>
                    <a:pt x="0" y="4572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3593007" y="3069158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h="45719">
                  <a:moveTo>
                    <a:pt x="0" y="0"/>
                  </a:moveTo>
                  <a:lnTo>
                    <a:pt x="0" y="4572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2296528" y="2193556"/>
              <a:ext cx="45720" cy="838200"/>
            </a:xfrm>
            <a:custGeom>
              <a:avLst/>
              <a:gdLst/>
              <a:ahLst/>
              <a:cxnLst/>
              <a:rect l="l" t="t" r="r" b="b"/>
              <a:pathLst>
                <a:path w="45719" h="838200">
                  <a:moveTo>
                    <a:pt x="45719" y="837882"/>
                  </a:moveTo>
                  <a:lnTo>
                    <a:pt x="45719" y="0"/>
                  </a:lnTo>
                </a:path>
                <a:path w="45719" h="838200">
                  <a:moveTo>
                    <a:pt x="45719" y="837882"/>
                  </a:moveTo>
                  <a:lnTo>
                    <a:pt x="0" y="837882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2296528" y="2891802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19">
                  <a:moveTo>
                    <a:pt x="45719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2296528" y="2752166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19">
                  <a:moveTo>
                    <a:pt x="45719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2296528" y="2612466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19">
                  <a:moveTo>
                    <a:pt x="45719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2296528" y="2472829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19">
                  <a:moveTo>
                    <a:pt x="45719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2296528" y="2333193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19">
                  <a:moveTo>
                    <a:pt x="45719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2296528" y="2193556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19">
                  <a:moveTo>
                    <a:pt x="45719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2342248" y="2173046"/>
              <a:ext cx="1262380" cy="896619"/>
            </a:xfrm>
            <a:custGeom>
              <a:avLst/>
              <a:gdLst/>
              <a:ahLst/>
              <a:cxnLst/>
              <a:rect l="l" t="t" r="r" b="b"/>
              <a:pathLst>
                <a:path w="1262379" h="896619">
                  <a:moveTo>
                    <a:pt x="0" y="896112"/>
                  </a:moveTo>
                  <a:lnTo>
                    <a:pt x="1261872" y="896112"/>
                  </a:lnTo>
                  <a:lnTo>
                    <a:pt x="1261872" y="0"/>
                  </a:lnTo>
                  <a:lnTo>
                    <a:pt x="0" y="0"/>
                  </a:lnTo>
                  <a:lnTo>
                    <a:pt x="0" y="896112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2952038" y="2173046"/>
              <a:ext cx="0" cy="896619"/>
            </a:xfrm>
            <a:custGeom>
              <a:avLst/>
              <a:gdLst/>
              <a:ahLst/>
              <a:cxnLst/>
              <a:rect l="l" t="t" r="r" b="b"/>
              <a:pathLst>
                <a:path h="896619">
                  <a:moveTo>
                    <a:pt x="0" y="896112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2342248" y="2610942"/>
              <a:ext cx="1262380" cy="0"/>
            </a:xfrm>
            <a:custGeom>
              <a:avLst/>
              <a:gdLst/>
              <a:ahLst/>
              <a:cxnLst/>
              <a:rect l="l" t="t" r="r" b="b"/>
              <a:pathLst>
                <a:path w="1262379">
                  <a:moveTo>
                    <a:pt x="0" y="0"/>
                  </a:moveTo>
                  <a:lnTo>
                    <a:pt x="1261872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2" name="object 442"/>
          <p:cNvSpPr txBox="1"/>
          <p:nvPr/>
        </p:nvSpPr>
        <p:spPr>
          <a:xfrm>
            <a:off x="2492171" y="3144850"/>
            <a:ext cx="679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43" name="object 443"/>
          <p:cNvSpPr txBox="1"/>
          <p:nvPr/>
        </p:nvSpPr>
        <p:spPr>
          <a:xfrm>
            <a:off x="2705543" y="3144850"/>
            <a:ext cx="679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44" name="object 444"/>
          <p:cNvSpPr txBox="1"/>
          <p:nvPr/>
        </p:nvSpPr>
        <p:spPr>
          <a:xfrm>
            <a:off x="2918991" y="3144850"/>
            <a:ext cx="86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  <a:p>
            <a:pPr marL="34925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x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45" name="object 445"/>
          <p:cNvSpPr txBox="1"/>
          <p:nvPr/>
        </p:nvSpPr>
        <p:spPr>
          <a:xfrm>
            <a:off x="3132362" y="3144850"/>
            <a:ext cx="679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6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46" name="object 446"/>
          <p:cNvSpPr txBox="1"/>
          <p:nvPr/>
        </p:nvSpPr>
        <p:spPr>
          <a:xfrm>
            <a:off x="3345810" y="3144850"/>
            <a:ext cx="679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47" name="object 447"/>
          <p:cNvSpPr txBox="1"/>
          <p:nvPr/>
        </p:nvSpPr>
        <p:spPr>
          <a:xfrm>
            <a:off x="3559182" y="3144850"/>
            <a:ext cx="679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8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48" name="object 448"/>
          <p:cNvSpPr txBox="1"/>
          <p:nvPr/>
        </p:nvSpPr>
        <p:spPr>
          <a:xfrm>
            <a:off x="2150838" y="2159826"/>
            <a:ext cx="111125" cy="20764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dirty="0">
                <a:latin typeface="Arial MT"/>
                <a:cs typeface="Arial MT"/>
              </a:rPr>
              <a:t>7    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8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49" name="object 449"/>
          <p:cNvSpPr txBox="1"/>
          <p:nvPr/>
        </p:nvSpPr>
        <p:spPr>
          <a:xfrm>
            <a:off x="2150838" y="2439076"/>
            <a:ext cx="111125" cy="6794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dirty="0">
                <a:latin typeface="Arial MT"/>
                <a:cs typeface="Arial MT"/>
              </a:rPr>
              <a:t>6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50" name="object 450"/>
          <p:cNvSpPr txBox="1"/>
          <p:nvPr/>
        </p:nvSpPr>
        <p:spPr>
          <a:xfrm>
            <a:off x="1967958" y="2589377"/>
            <a:ext cx="111125" cy="63500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dirty="0">
                <a:latin typeface="Arial MT"/>
                <a:cs typeface="Arial MT"/>
              </a:rPr>
              <a:t>y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51" name="object 451"/>
          <p:cNvSpPr txBox="1"/>
          <p:nvPr/>
        </p:nvSpPr>
        <p:spPr>
          <a:xfrm>
            <a:off x="2150838" y="2578698"/>
            <a:ext cx="111125" cy="20764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dirty="0">
                <a:latin typeface="Arial MT"/>
                <a:cs typeface="Arial MT"/>
              </a:rPr>
              <a:t>4    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52" name="object 452"/>
          <p:cNvSpPr txBox="1"/>
          <p:nvPr/>
        </p:nvSpPr>
        <p:spPr>
          <a:xfrm>
            <a:off x="2150838" y="2857871"/>
            <a:ext cx="111125" cy="20764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dirty="0">
                <a:latin typeface="Arial MT"/>
                <a:cs typeface="Arial MT"/>
              </a:rPr>
              <a:t>2    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53" name="object 453"/>
          <p:cNvSpPr txBox="1"/>
          <p:nvPr/>
        </p:nvSpPr>
        <p:spPr>
          <a:xfrm>
            <a:off x="2253792" y="1915934"/>
            <a:ext cx="143891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(10,</a:t>
            </a:r>
            <a:r>
              <a:rPr sz="700" b="1" spc="-30" dirty="0">
                <a:latin typeface="Arial"/>
                <a:cs typeface="Arial"/>
              </a:rPr>
              <a:t> </a:t>
            </a:r>
            <a:r>
              <a:rPr sz="700" b="1" dirty="0">
                <a:latin typeface="Arial"/>
                <a:cs typeface="Arial"/>
              </a:rPr>
              <a:t>8)</a:t>
            </a:r>
            <a:r>
              <a:rPr sz="700" b="1" spc="-30" dirty="0">
                <a:latin typeface="Arial"/>
                <a:cs typeface="Arial"/>
              </a:rPr>
              <a:t> </a:t>
            </a:r>
            <a:r>
              <a:rPr sz="700" b="1" dirty="0">
                <a:latin typeface="Arial"/>
                <a:cs typeface="Arial"/>
              </a:rPr>
              <a:t>cor=0.80,</a:t>
            </a:r>
            <a:r>
              <a:rPr sz="700" b="1" spc="-30" dirty="0">
                <a:latin typeface="Arial"/>
                <a:cs typeface="Arial"/>
              </a:rPr>
              <a:t> </a:t>
            </a:r>
            <a:r>
              <a:rPr sz="700" b="1" dirty="0">
                <a:latin typeface="Arial"/>
                <a:cs typeface="Arial"/>
              </a:rPr>
              <a:t>sample_cor=0.81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5455"/>
            <a:ext cx="2285950" cy="3586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-35" dirty="0">
                <a:solidFill>
                  <a:srgbClr val="C00000"/>
                </a:solidFill>
              </a:rPr>
              <a:t>Concept</a:t>
            </a:r>
            <a:r>
              <a:rPr b="1" spc="-30" dirty="0">
                <a:solidFill>
                  <a:srgbClr val="C00000"/>
                </a:solidFill>
              </a:rPr>
              <a:t> </a:t>
            </a:r>
            <a:r>
              <a:rPr b="1" spc="-50" dirty="0">
                <a:solidFill>
                  <a:srgbClr val="C00000"/>
                </a:solidFill>
              </a:rPr>
              <a:t>question</a:t>
            </a:r>
            <a:r>
              <a:rPr lang="en-IN" b="1" spc="-50" dirty="0">
                <a:solidFill>
                  <a:srgbClr val="C00000"/>
                </a:solidFill>
              </a:rPr>
              <a:t> 12</a:t>
            </a:r>
            <a:endParaRPr b="1" spc="-50" dirty="0">
              <a:solidFill>
                <a:srgbClr val="C0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3255883" y="3254845"/>
            <a:ext cx="1037273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5727" y="799120"/>
            <a:ext cx="4272280" cy="17627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z="1400" spc="15" dirty="0">
                <a:latin typeface="Tahoma"/>
                <a:cs typeface="Tahoma"/>
              </a:rPr>
              <a:t>T</a:t>
            </a:r>
            <a:r>
              <a:rPr sz="1400" spc="-80" dirty="0">
                <a:latin typeface="Tahoma"/>
                <a:cs typeface="Tahoma"/>
              </a:rPr>
              <a:t>oss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a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fair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coin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2</a:t>
            </a:r>
            <a:r>
              <a:rPr sz="1400" i="1" spc="-60" dirty="0">
                <a:latin typeface="Arial"/>
                <a:cs typeface="Arial"/>
              </a:rPr>
              <a:t>n</a:t>
            </a:r>
            <a:r>
              <a:rPr sz="1400" i="1" spc="-40" dirty="0">
                <a:latin typeface="Arial"/>
                <a:cs typeface="Arial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1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times.</a:t>
            </a:r>
            <a:r>
              <a:rPr sz="1400" spc="1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Let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i="1" spc="-10" dirty="0">
                <a:latin typeface="Arial"/>
                <a:cs typeface="Arial"/>
              </a:rPr>
              <a:t>X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i="1" spc="-120" dirty="0">
                <a:latin typeface="Arial"/>
                <a:cs typeface="Arial"/>
              </a:rPr>
              <a:t> </a:t>
            </a:r>
            <a:r>
              <a:rPr sz="1400" spc="-20" dirty="0">
                <a:latin typeface="Tahoma"/>
                <a:cs typeface="Tahoma"/>
              </a:rPr>
              <a:t>b</a:t>
            </a:r>
            <a:r>
              <a:rPr sz="1400" spc="-114" dirty="0">
                <a:latin typeface="Tahoma"/>
                <a:cs typeface="Tahoma"/>
              </a:rPr>
              <a:t>e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the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num</a:t>
            </a:r>
            <a:r>
              <a:rPr sz="1400" spc="-20" dirty="0">
                <a:latin typeface="Tahoma"/>
                <a:cs typeface="Tahoma"/>
              </a:rPr>
              <a:t>b</a:t>
            </a:r>
            <a:r>
              <a:rPr sz="1400" spc="-75" dirty="0">
                <a:latin typeface="Tahoma"/>
                <a:cs typeface="Tahoma"/>
              </a:rPr>
              <a:t>er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of  </a:t>
            </a:r>
            <a:r>
              <a:rPr sz="1400" spc="-80" dirty="0">
                <a:latin typeface="Tahoma"/>
                <a:cs typeface="Tahoma"/>
              </a:rPr>
              <a:t>heads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on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the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ﬁrst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i="1" spc="-60" dirty="0">
                <a:latin typeface="Arial"/>
                <a:cs typeface="Arial"/>
              </a:rPr>
              <a:t>n</a:t>
            </a:r>
            <a:r>
              <a:rPr sz="1400" i="1" spc="-35" dirty="0">
                <a:latin typeface="Arial"/>
                <a:cs typeface="Arial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1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70" dirty="0">
                <a:latin typeface="Tahoma"/>
                <a:cs typeface="Tahoma"/>
              </a:rPr>
              <a:t>tosses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and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i="1" spc="-10" dirty="0">
                <a:latin typeface="Arial"/>
                <a:cs typeface="Arial"/>
              </a:rPr>
              <a:t>Y</a:t>
            </a:r>
            <a:r>
              <a:rPr sz="1400" i="1" spc="330" dirty="0">
                <a:latin typeface="Arial"/>
                <a:cs typeface="Arial"/>
              </a:rPr>
              <a:t> </a:t>
            </a:r>
            <a:r>
              <a:rPr sz="1400" spc="-50" dirty="0">
                <a:latin typeface="Tahoma"/>
                <a:cs typeface="Tahoma"/>
              </a:rPr>
              <a:t>the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number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on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the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last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i="1" spc="-60" dirty="0">
                <a:latin typeface="Arial"/>
                <a:cs typeface="Arial"/>
              </a:rPr>
              <a:t>n</a:t>
            </a:r>
            <a:r>
              <a:rPr sz="1400" i="1" spc="-40" dirty="0">
                <a:latin typeface="Arial"/>
                <a:cs typeface="Arial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1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tosses.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80" dirty="0">
                <a:latin typeface="Tahoma"/>
                <a:cs typeface="Tahoma"/>
              </a:rPr>
              <a:t>If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i="1" spc="-60" dirty="0">
                <a:latin typeface="Arial"/>
                <a:cs typeface="Arial"/>
              </a:rPr>
              <a:t>n</a:t>
            </a:r>
            <a:r>
              <a:rPr sz="1400" i="1" spc="40" dirty="0">
                <a:latin typeface="Arial"/>
                <a:cs typeface="Arial"/>
              </a:rPr>
              <a:t> </a:t>
            </a:r>
            <a:r>
              <a:rPr sz="1400" spc="70" dirty="0">
                <a:latin typeface="Tahoma"/>
                <a:cs typeface="Tahoma"/>
              </a:rPr>
              <a:t>=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1000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then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Cov</a:t>
            </a:r>
            <a:r>
              <a:rPr sz="1400" spc="-5" dirty="0">
                <a:latin typeface="Tahoma"/>
                <a:cs typeface="Tahoma"/>
              </a:rPr>
              <a:t>(</a:t>
            </a:r>
            <a:r>
              <a:rPr sz="1400" i="1" spc="-10" dirty="0">
                <a:latin typeface="Arial"/>
                <a:cs typeface="Arial"/>
              </a:rPr>
              <a:t>X</a:t>
            </a:r>
            <a:r>
              <a:rPr sz="1400" i="1" spc="-200" dirty="0">
                <a:latin typeface="Arial"/>
                <a:cs typeface="Arial"/>
              </a:rPr>
              <a:t> </a:t>
            </a:r>
            <a:r>
              <a:rPr sz="1400" i="1" spc="-125" dirty="0">
                <a:latin typeface="Verdana"/>
                <a:cs typeface="Verdana"/>
              </a:rPr>
              <a:t>,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spc="-10" dirty="0">
                <a:latin typeface="Arial"/>
                <a:cs typeface="Arial"/>
              </a:rPr>
              <a:t>Y</a:t>
            </a:r>
            <a:r>
              <a:rPr sz="1400" i="1" spc="-145" dirty="0">
                <a:latin typeface="Arial"/>
                <a:cs typeface="Arial"/>
              </a:rPr>
              <a:t> </a:t>
            </a:r>
            <a:r>
              <a:rPr sz="1400" spc="5" dirty="0">
                <a:latin typeface="Tahoma"/>
                <a:cs typeface="Tahoma"/>
              </a:rPr>
              <a:t>)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is:</a:t>
            </a:r>
            <a:endParaRPr sz="1400">
              <a:latin typeface="Tahoma"/>
              <a:cs typeface="Tahoma"/>
            </a:endParaRPr>
          </a:p>
          <a:p>
            <a:pPr marL="88265">
              <a:lnSpc>
                <a:spcPct val="100000"/>
              </a:lnSpc>
              <a:spcBef>
                <a:spcPts val="635"/>
              </a:spcBef>
              <a:tabLst>
                <a:tab pos="877569" algn="l"/>
                <a:tab pos="1645920" algn="l"/>
                <a:tab pos="2607310" algn="l"/>
              </a:tabLst>
            </a:pPr>
            <a:r>
              <a:rPr sz="1400" spc="-15" dirty="0">
                <a:latin typeface="Tahoma"/>
                <a:cs typeface="Tahoma"/>
              </a:rPr>
              <a:t>(a)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0	</a:t>
            </a:r>
            <a:r>
              <a:rPr sz="1400" spc="-15" dirty="0">
                <a:latin typeface="Tahoma"/>
                <a:cs typeface="Tahoma"/>
              </a:rPr>
              <a:t>(b)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1/4	</a:t>
            </a:r>
            <a:r>
              <a:rPr sz="1400" spc="-5" dirty="0">
                <a:latin typeface="Tahoma"/>
                <a:cs typeface="Tahoma"/>
              </a:rPr>
              <a:t>(c)</a:t>
            </a:r>
            <a:r>
              <a:rPr sz="1400" spc="4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1/2	</a:t>
            </a:r>
            <a:r>
              <a:rPr sz="1400" spc="-15" dirty="0">
                <a:latin typeface="Tahoma"/>
                <a:cs typeface="Tahoma"/>
              </a:rPr>
              <a:t>(d) </a:t>
            </a:r>
            <a:r>
              <a:rPr sz="1400" spc="-65" dirty="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ahoma"/>
              <a:cs typeface="Tahoma"/>
            </a:endParaRPr>
          </a:p>
          <a:p>
            <a:pPr marL="88265">
              <a:lnSpc>
                <a:spcPct val="100000"/>
              </a:lnSpc>
              <a:spcBef>
                <a:spcPts val="5"/>
              </a:spcBef>
              <a:tabLst>
                <a:tab pos="1645920" algn="l"/>
              </a:tabLst>
            </a:pPr>
            <a:r>
              <a:rPr sz="1400" spc="-35" dirty="0">
                <a:latin typeface="Tahoma"/>
                <a:cs typeface="Tahoma"/>
              </a:rPr>
              <a:t>(e)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More</a:t>
            </a:r>
            <a:r>
              <a:rPr sz="1400" spc="4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than</a:t>
            </a:r>
            <a:r>
              <a:rPr sz="1400" spc="4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1	</a:t>
            </a:r>
            <a:r>
              <a:rPr sz="1400" spc="30" dirty="0">
                <a:latin typeface="Tahoma"/>
                <a:cs typeface="Tahoma"/>
              </a:rPr>
              <a:t>(f)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tiny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but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not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5455"/>
            <a:ext cx="2438350" cy="3586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pc="-30" dirty="0">
                <a:solidFill>
                  <a:srgbClr val="C00000"/>
                </a:solidFill>
              </a:rPr>
              <a:t>Concept question 13</a:t>
            </a:r>
            <a:endParaRPr spc="-50" dirty="0">
              <a:solidFill>
                <a:srgbClr val="C0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3255883" y="3254845"/>
            <a:ext cx="1037273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5727" y="1081521"/>
            <a:ext cx="4272280" cy="107950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z="1400" spc="15" dirty="0">
                <a:latin typeface="Tahoma"/>
                <a:cs typeface="Tahoma"/>
              </a:rPr>
              <a:t>T</a:t>
            </a:r>
            <a:r>
              <a:rPr sz="1400" spc="-80" dirty="0">
                <a:latin typeface="Tahoma"/>
                <a:cs typeface="Tahoma"/>
              </a:rPr>
              <a:t>oss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a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fair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coin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2</a:t>
            </a:r>
            <a:r>
              <a:rPr sz="1400" i="1" spc="-60" dirty="0">
                <a:latin typeface="Arial"/>
                <a:cs typeface="Arial"/>
              </a:rPr>
              <a:t>n</a:t>
            </a:r>
            <a:r>
              <a:rPr sz="1400" i="1" spc="-40" dirty="0">
                <a:latin typeface="Arial"/>
                <a:cs typeface="Arial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1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times.</a:t>
            </a:r>
            <a:r>
              <a:rPr sz="1400" spc="1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Let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i="1" spc="-10" dirty="0">
                <a:latin typeface="Arial"/>
                <a:cs typeface="Arial"/>
              </a:rPr>
              <a:t>X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i="1" spc="-120" dirty="0">
                <a:latin typeface="Arial"/>
                <a:cs typeface="Arial"/>
              </a:rPr>
              <a:t> </a:t>
            </a:r>
            <a:r>
              <a:rPr sz="1400" spc="-20" dirty="0">
                <a:latin typeface="Tahoma"/>
                <a:cs typeface="Tahoma"/>
              </a:rPr>
              <a:t>b</a:t>
            </a:r>
            <a:r>
              <a:rPr sz="1400" spc="-114" dirty="0">
                <a:latin typeface="Tahoma"/>
                <a:cs typeface="Tahoma"/>
              </a:rPr>
              <a:t>e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the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num</a:t>
            </a:r>
            <a:r>
              <a:rPr sz="1400" spc="-20" dirty="0">
                <a:latin typeface="Tahoma"/>
                <a:cs typeface="Tahoma"/>
              </a:rPr>
              <a:t>b</a:t>
            </a:r>
            <a:r>
              <a:rPr sz="1400" spc="-75" dirty="0">
                <a:latin typeface="Tahoma"/>
                <a:cs typeface="Tahoma"/>
              </a:rPr>
              <a:t>er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of  </a:t>
            </a:r>
            <a:r>
              <a:rPr sz="1400" spc="-80" dirty="0">
                <a:latin typeface="Tahoma"/>
                <a:cs typeface="Tahoma"/>
              </a:rPr>
              <a:t>heads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on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the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ﬁrst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i="1" spc="-60" dirty="0">
                <a:latin typeface="Arial"/>
                <a:cs typeface="Arial"/>
              </a:rPr>
              <a:t>n</a:t>
            </a:r>
            <a:r>
              <a:rPr sz="1400" i="1" spc="-35" dirty="0">
                <a:latin typeface="Arial"/>
                <a:cs typeface="Arial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1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70" dirty="0">
                <a:latin typeface="Tahoma"/>
                <a:cs typeface="Tahoma"/>
              </a:rPr>
              <a:t>tosses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and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i="1" spc="-10" dirty="0">
                <a:latin typeface="Arial"/>
                <a:cs typeface="Arial"/>
              </a:rPr>
              <a:t>Y</a:t>
            </a:r>
            <a:r>
              <a:rPr sz="1400" i="1" spc="330" dirty="0">
                <a:latin typeface="Arial"/>
                <a:cs typeface="Arial"/>
              </a:rPr>
              <a:t> </a:t>
            </a:r>
            <a:r>
              <a:rPr sz="1400" spc="-50" dirty="0">
                <a:latin typeface="Tahoma"/>
                <a:cs typeface="Tahoma"/>
              </a:rPr>
              <a:t>the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number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on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the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last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i="1" spc="-60" dirty="0">
                <a:latin typeface="Arial"/>
                <a:cs typeface="Arial"/>
              </a:rPr>
              <a:t>n</a:t>
            </a:r>
            <a:r>
              <a:rPr sz="1400" i="1" spc="-40" dirty="0">
                <a:latin typeface="Arial"/>
                <a:cs typeface="Arial"/>
              </a:rPr>
              <a:t> </a:t>
            </a:r>
            <a:r>
              <a:rPr sz="1400" spc="70" dirty="0">
                <a:latin typeface="Tahoma"/>
                <a:cs typeface="Tahoma"/>
              </a:rPr>
              <a:t>+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1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tosses.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45" dirty="0">
                <a:latin typeface="Tahoma"/>
                <a:cs typeface="Tahoma"/>
              </a:rPr>
              <a:t>Comput</a:t>
            </a:r>
            <a:r>
              <a:rPr sz="1400" spc="-35" dirty="0">
                <a:latin typeface="Tahoma"/>
                <a:cs typeface="Tahoma"/>
              </a:rPr>
              <a:t>e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Cov(</a:t>
            </a:r>
            <a:r>
              <a:rPr sz="1400" i="1" spc="-10" dirty="0">
                <a:latin typeface="Arial"/>
                <a:cs typeface="Arial"/>
              </a:rPr>
              <a:t>X</a:t>
            </a:r>
            <a:r>
              <a:rPr sz="1400" i="1" spc="-195" dirty="0">
                <a:latin typeface="Arial"/>
                <a:cs typeface="Arial"/>
              </a:rPr>
              <a:t> </a:t>
            </a:r>
            <a:r>
              <a:rPr sz="1400" i="1" spc="-125" dirty="0">
                <a:latin typeface="Verdana"/>
                <a:cs typeface="Verdana"/>
              </a:rPr>
              <a:t>,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spc="-10" dirty="0">
                <a:latin typeface="Arial"/>
                <a:cs typeface="Arial"/>
              </a:rPr>
              <a:t>Y</a:t>
            </a:r>
            <a:r>
              <a:rPr sz="1400" i="1" spc="-145" dirty="0">
                <a:latin typeface="Arial"/>
                <a:cs typeface="Arial"/>
              </a:rPr>
              <a:t> </a:t>
            </a:r>
            <a:r>
              <a:rPr sz="1400" spc="5" dirty="0">
                <a:latin typeface="Tahoma"/>
                <a:cs typeface="Tahoma"/>
              </a:rPr>
              <a:t>)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and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</a:t>
            </a:r>
            <a:r>
              <a:rPr sz="1400" spc="-45" dirty="0">
                <a:latin typeface="Tahoma"/>
                <a:cs typeface="Tahoma"/>
              </a:rPr>
              <a:t>o</a:t>
            </a:r>
            <a:r>
              <a:rPr sz="1400" spc="-10" dirty="0">
                <a:latin typeface="Tahoma"/>
                <a:cs typeface="Tahoma"/>
              </a:rPr>
              <a:t>r(</a:t>
            </a:r>
            <a:r>
              <a:rPr sz="1400" i="1" spc="-10" dirty="0">
                <a:latin typeface="Arial"/>
                <a:cs typeface="Arial"/>
              </a:rPr>
              <a:t>X</a:t>
            </a:r>
            <a:r>
              <a:rPr sz="1400" i="1" spc="-195" dirty="0">
                <a:latin typeface="Arial"/>
                <a:cs typeface="Arial"/>
              </a:rPr>
              <a:t> </a:t>
            </a:r>
            <a:r>
              <a:rPr sz="1400" i="1" spc="-125" dirty="0">
                <a:latin typeface="Verdana"/>
                <a:cs typeface="Verdana"/>
              </a:rPr>
              <a:t>,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spc="-10" dirty="0">
                <a:latin typeface="Arial"/>
                <a:cs typeface="Arial"/>
              </a:rPr>
              <a:t>Y</a:t>
            </a:r>
            <a:r>
              <a:rPr sz="1400" i="1" spc="-145" dirty="0">
                <a:latin typeface="Arial"/>
                <a:cs typeface="Arial"/>
              </a:rPr>
              <a:t> </a:t>
            </a:r>
            <a:r>
              <a:rPr sz="1400" spc="-15" dirty="0">
                <a:latin typeface="Tahoma"/>
                <a:cs typeface="Tahoma"/>
              </a:rPr>
              <a:t>).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3F1E-D98C-4E74-BD69-190BD8B1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30" dirty="0">
                <a:solidFill>
                  <a:srgbClr val="C00000"/>
                </a:solidFill>
              </a:rPr>
              <a:t>Properties</a:t>
            </a:r>
            <a:r>
              <a:rPr lang="en-IN" b="1" spc="15" dirty="0">
                <a:solidFill>
                  <a:srgbClr val="C00000"/>
                </a:solidFill>
              </a:rPr>
              <a:t> </a:t>
            </a:r>
            <a:r>
              <a:rPr lang="en-IN" b="1" spc="-40" dirty="0">
                <a:solidFill>
                  <a:srgbClr val="C00000"/>
                </a:solidFill>
              </a:rPr>
              <a:t>of</a:t>
            </a:r>
            <a:r>
              <a:rPr lang="en-IN" b="1" spc="15" dirty="0">
                <a:solidFill>
                  <a:srgbClr val="C00000"/>
                </a:solidFill>
              </a:rPr>
              <a:t> </a:t>
            </a:r>
            <a:r>
              <a:rPr lang="en-IN" b="1" spc="-50" dirty="0">
                <a:solidFill>
                  <a:srgbClr val="C00000"/>
                </a:solidFill>
              </a:rPr>
              <a:t>the</a:t>
            </a:r>
            <a:r>
              <a:rPr lang="en-IN" b="1" spc="15" dirty="0">
                <a:solidFill>
                  <a:srgbClr val="C00000"/>
                </a:solidFill>
              </a:rPr>
              <a:t> </a:t>
            </a:r>
            <a:r>
              <a:rPr lang="en-IN" b="1" spc="-35" dirty="0" err="1">
                <a:solidFill>
                  <a:srgbClr val="C00000"/>
                </a:solidFill>
              </a:rPr>
              <a:t>cdf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30044-56F8-4EF9-BF7A-FF451C6B0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/>
                  <a:t> </a:t>
                </a:r>
                <a:r>
                  <a:rPr lang="en-IN" sz="1600" i="1" spc="-60" dirty="0">
                    <a:latin typeface="Arial"/>
                    <a:cs typeface="Arial"/>
                  </a:rPr>
                  <a:t>F</a:t>
                </a:r>
                <a:r>
                  <a:rPr lang="en-IN" sz="1600" i="1" spc="-200" dirty="0">
                    <a:latin typeface="Arial"/>
                    <a:cs typeface="Arial"/>
                  </a:rPr>
                  <a:t> </a:t>
                </a:r>
                <a:r>
                  <a:rPr lang="en-IN" sz="1600" spc="5" dirty="0">
                    <a:latin typeface="Tahoma"/>
                    <a:cs typeface="Tahoma"/>
                  </a:rPr>
                  <a:t>(</a:t>
                </a:r>
                <a:r>
                  <a:rPr lang="en-IN" sz="1600" i="1" spc="-60" dirty="0">
                    <a:latin typeface="Arial"/>
                    <a:cs typeface="Arial"/>
                  </a:rPr>
                  <a:t>x</a:t>
                </a:r>
                <a:r>
                  <a:rPr lang="en-IN" sz="1600" i="1" spc="-260" dirty="0">
                    <a:latin typeface="Arial"/>
                    <a:cs typeface="Arial"/>
                  </a:rPr>
                  <a:t> </a:t>
                </a:r>
                <a:r>
                  <a:rPr lang="en-IN" sz="1600" spc="5" dirty="0">
                    <a:latin typeface="Tahoma"/>
                    <a:cs typeface="Tahoma"/>
                  </a:rPr>
                  <a:t>)</a:t>
                </a:r>
                <a:r>
                  <a:rPr lang="en-IN" sz="1600" spc="-40" dirty="0">
                    <a:latin typeface="Tahoma"/>
                    <a:cs typeface="Tahoma"/>
                  </a:rPr>
                  <a:t> </a:t>
                </a:r>
                <a:r>
                  <a:rPr lang="en-IN" sz="1600" spc="70" dirty="0">
                    <a:latin typeface="Tahoma"/>
                    <a:cs typeface="Tahoma"/>
                  </a:rPr>
                  <a:t>=</a:t>
                </a:r>
                <a:r>
                  <a:rPr lang="en-IN" sz="1600" spc="-40" dirty="0">
                    <a:latin typeface="Tahoma"/>
                    <a:cs typeface="Tahoma"/>
                  </a:rPr>
                  <a:t> </a:t>
                </a:r>
                <a:r>
                  <a:rPr lang="en-IN" sz="1600" i="1" spc="-45" dirty="0">
                    <a:latin typeface="Arial"/>
                    <a:cs typeface="Arial"/>
                  </a:rPr>
                  <a:t>P</a:t>
                </a:r>
                <a:r>
                  <a:rPr lang="en-IN" sz="1600" i="1" spc="-270" dirty="0">
                    <a:latin typeface="Arial"/>
                    <a:cs typeface="Arial"/>
                  </a:rPr>
                  <a:t> </a:t>
                </a:r>
                <a:r>
                  <a:rPr lang="en-IN" sz="1600" spc="5" dirty="0">
                    <a:latin typeface="Tahoma"/>
                    <a:cs typeface="Tahoma"/>
                  </a:rPr>
                  <a:t>(</a:t>
                </a:r>
                <a:r>
                  <a:rPr lang="en-IN" sz="1600" i="1" spc="-10" dirty="0">
                    <a:latin typeface="Arial"/>
                    <a:cs typeface="Arial"/>
                  </a:rPr>
                  <a:t>X</a:t>
                </a:r>
                <a:r>
                  <a:rPr lang="en-IN" sz="1600" i="1" dirty="0">
                    <a:latin typeface="Arial"/>
                    <a:cs typeface="Arial"/>
                  </a:rPr>
                  <a:t> </a:t>
                </a:r>
                <a:r>
                  <a:rPr lang="en-IN" sz="1600" i="1" spc="-190" dirty="0">
                    <a:latin typeface="Arial"/>
                    <a:cs typeface="Arial"/>
                  </a:rPr>
                  <a:t> </a:t>
                </a:r>
                <a:r>
                  <a:rPr lang="en-IN" sz="1600" dirty="0">
                    <a:latin typeface="Lucida Sans Unicode"/>
                    <a:cs typeface="Lucida Sans Unicode"/>
                  </a:rPr>
                  <a:t>≤</a:t>
                </a:r>
                <a:r>
                  <a:rPr lang="en-IN" sz="1600" spc="-45" dirty="0">
                    <a:latin typeface="Lucida Sans Unicode"/>
                    <a:cs typeface="Lucida Sans Unicode"/>
                  </a:rPr>
                  <a:t> </a:t>
                </a:r>
                <a:r>
                  <a:rPr lang="en-IN" sz="1600" i="1" spc="-60" dirty="0">
                    <a:latin typeface="Arial"/>
                    <a:cs typeface="Arial"/>
                  </a:rPr>
                  <a:t>x</a:t>
                </a:r>
                <a:r>
                  <a:rPr lang="en-IN" sz="1600" i="1" spc="-260" dirty="0">
                    <a:latin typeface="Arial"/>
                    <a:cs typeface="Arial"/>
                  </a:rPr>
                  <a:t> </a:t>
                </a:r>
                <a:r>
                  <a:rPr lang="en-IN" sz="1600" spc="-15" dirty="0">
                    <a:latin typeface="Tahoma"/>
                    <a:cs typeface="Tahoma"/>
                  </a:rPr>
                  <a:t>).  </a:t>
                </a:r>
                <a:r>
                  <a:rPr lang="en-IN" sz="1600" spc="-65" dirty="0">
                    <a:latin typeface="Tahoma"/>
                    <a:cs typeface="Tahoma"/>
                  </a:rPr>
                  <a:t>0</a:t>
                </a:r>
                <a:r>
                  <a:rPr lang="en-IN" sz="1600" spc="-40" dirty="0">
                    <a:latin typeface="Tahoma"/>
                    <a:cs typeface="Tahoma"/>
                  </a:rPr>
                  <a:t> </a:t>
                </a:r>
                <a:r>
                  <a:rPr lang="en-IN" sz="1600" dirty="0">
                    <a:latin typeface="Lucida Sans Unicode"/>
                    <a:cs typeface="Lucida Sans Unicode"/>
                  </a:rPr>
                  <a:t>≤</a:t>
                </a:r>
                <a:r>
                  <a:rPr lang="en-IN" sz="1600" spc="-45" dirty="0">
                    <a:latin typeface="Lucida Sans Unicode"/>
                    <a:cs typeface="Lucida Sans Unicode"/>
                  </a:rPr>
                  <a:t> </a:t>
                </a:r>
                <a:r>
                  <a:rPr lang="en-IN" sz="1600" i="1" spc="-60" dirty="0">
                    <a:latin typeface="Arial"/>
                    <a:cs typeface="Arial"/>
                  </a:rPr>
                  <a:t>F</a:t>
                </a:r>
                <a:r>
                  <a:rPr lang="en-IN" sz="1600" i="1" spc="-200" dirty="0">
                    <a:latin typeface="Arial"/>
                    <a:cs typeface="Arial"/>
                  </a:rPr>
                  <a:t> </a:t>
                </a:r>
                <a:r>
                  <a:rPr lang="en-IN" sz="1600" spc="5" dirty="0">
                    <a:latin typeface="Tahoma"/>
                    <a:cs typeface="Tahoma"/>
                  </a:rPr>
                  <a:t>(</a:t>
                </a:r>
                <a:r>
                  <a:rPr lang="en-IN" sz="1600" i="1" spc="-60" dirty="0">
                    <a:latin typeface="Arial"/>
                    <a:cs typeface="Arial"/>
                  </a:rPr>
                  <a:t>x</a:t>
                </a:r>
                <a:r>
                  <a:rPr lang="en-IN" sz="1600" i="1" spc="-260" dirty="0">
                    <a:latin typeface="Arial"/>
                    <a:cs typeface="Arial"/>
                  </a:rPr>
                  <a:t> </a:t>
                </a:r>
                <a:r>
                  <a:rPr lang="en-IN" sz="1600" spc="5" dirty="0">
                    <a:latin typeface="Tahoma"/>
                    <a:cs typeface="Tahoma"/>
                  </a:rPr>
                  <a:t>)</a:t>
                </a:r>
                <a:r>
                  <a:rPr lang="en-IN" sz="1600" spc="-40" dirty="0">
                    <a:latin typeface="Tahoma"/>
                    <a:cs typeface="Tahoma"/>
                  </a:rPr>
                  <a:t> </a:t>
                </a:r>
                <a:r>
                  <a:rPr lang="en-IN" sz="1600" dirty="0">
                    <a:latin typeface="Lucida Sans Unicode"/>
                    <a:cs typeface="Lucida Sans Unicode"/>
                  </a:rPr>
                  <a:t>≤</a:t>
                </a:r>
                <a:r>
                  <a:rPr lang="en-IN" sz="1600" spc="-45" dirty="0">
                    <a:latin typeface="Lucida Sans Unicode"/>
                    <a:cs typeface="Lucida Sans Unicode"/>
                  </a:rPr>
                  <a:t> </a:t>
                </a:r>
                <a:r>
                  <a:rPr lang="en-IN" sz="1600" spc="-50" dirty="0">
                    <a:latin typeface="Tahoma"/>
                    <a:cs typeface="Tahoma"/>
                  </a:rPr>
                  <a:t>1</a:t>
                </a:r>
              </a:p>
              <a:p>
                <a:pPr marL="0" indent="0">
                  <a:buNone/>
                </a:pPr>
                <a:endParaRPr lang="en-IN" sz="1600" spc="-50" dirty="0">
                  <a:latin typeface="Tahoma"/>
                  <a:cs typeface="Tahoma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1600" spc="-50" dirty="0">
                    <a:latin typeface="Tahoma"/>
                    <a:cs typeface="Tahoma"/>
                  </a:rPr>
                  <a:t> F (x) is </a:t>
                </a:r>
                <a:r>
                  <a:rPr lang="en-IN" sz="1600" spc="-60" dirty="0">
                    <a:latin typeface="Tahoma"/>
                    <a:cs typeface="Tahoma"/>
                  </a:rPr>
                  <a:t>non-decreasing.</a:t>
                </a:r>
              </a:p>
              <a:p>
                <a:pPr marL="0" indent="0">
                  <a:buNone/>
                </a:pPr>
                <a:endParaRPr lang="en-IN" sz="1600" spc="-60" dirty="0">
                  <a:latin typeface="Tahoma"/>
                  <a:cs typeface="Tahoma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1600" spc="-60" dirty="0">
                    <a:latin typeface="Tahoma"/>
                    <a:cs typeface="Tahoma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16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 →−∞</m:t>
                            </m:r>
                          </m:lim>
                        </m:limLow>
                      </m:fName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</m:oMath>
                </a14:m>
                <a:endParaRPr lang="en-IN" sz="1600" dirty="0">
                  <a:latin typeface="Tahoma"/>
                  <a:cs typeface="Tahoma"/>
                </a:endParaRPr>
              </a:p>
              <a:p>
                <a:pPr marL="0" indent="0">
                  <a:buNone/>
                </a:pPr>
                <a:endParaRPr lang="en-IN" sz="1600" dirty="0">
                  <a:latin typeface="Tahoma"/>
                  <a:cs typeface="Tahoma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IN" sz="1600" dirty="0">
                    <a:latin typeface="Tahoma"/>
                    <a:cs typeface="Tahoma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600" dirty="0">
                  <a:latin typeface="Tahoma"/>
                  <a:cs typeface="Tahoma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1600" dirty="0">
                    <a:latin typeface="Tahoma"/>
                    <a:cs typeface="Tahoma"/>
                  </a:rPr>
                  <a:t> </a:t>
                </a:r>
                <a:r>
                  <a:rPr lang="en-IN" sz="1600" i="1" spc="-45" dirty="0">
                    <a:latin typeface="Arial"/>
                    <a:cs typeface="Arial"/>
                  </a:rPr>
                  <a:t>P</a:t>
                </a:r>
                <a:r>
                  <a:rPr lang="en-IN" sz="1600" i="1" spc="-270" dirty="0">
                    <a:latin typeface="Arial"/>
                    <a:cs typeface="Arial"/>
                  </a:rPr>
                  <a:t> </a:t>
                </a:r>
                <a:r>
                  <a:rPr lang="en-IN" sz="1600" spc="5" dirty="0">
                    <a:latin typeface="Tahoma"/>
                    <a:cs typeface="Tahoma"/>
                  </a:rPr>
                  <a:t>(</a:t>
                </a:r>
                <a:r>
                  <a:rPr lang="en-IN" sz="1600" i="1" spc="-80" dirty="0">
                    <a:latin typeface="Arial"/>
                    <a:cs typeface="Arial"/>
                  </a:rPr>
                  <a:t>c</a:t>
                </a:r>
                <a:r>
                  <a:rPr lang="en-IN" sz="1600" i="1" spc="125" dirty="0">
                    <a:latin typeface="Arial"/>
                    <a:cs typeface="Arial"/>
                  </a:rPr>
                  <a:t> </a:t>
                </a:r>
                <a:r>
                  <a:rPr lang="en-IN" sz="1600" i="1" spc="-55" dirty="0">
                    <a:latin typeface="Verdana"/>
                    <a:cs typeface="Verdana"/>
                  </a:rPr>
                  <a:t>&lt;</a:t>
                </a:r>
                <a:r>
                  <a:rPr lang="en-IN" sz="1600" i="1" spc="-95" dirty="0">
                    <a:latin typeface="Verdana"/>
                    <a:cs typeface="Verdana"/>
                  </a:rPr>
                  <a:t> </a:t>
                </a:r>
                <a:r>
                  <a:rPr lang="en-IN" sz="1600" i="1" spc="-10" dirty="0">
                    <a:latin typeface="Arial"/>
                    <a:cs typeface="Arial"/>
                  </a:rPr>
                  <a:t>X</a:t>
                </a:r>
                <a:r>
                  <a:rPr lang="en-IN" sz="1600" i="1" dirty="0">
                    <a:latin typeface="Arial"/>
                    <a:cs typeface="Arial"/>
                  </a:rPr>
                  <a:t> </a:t>
                </a:r>
                <a:r>
                  <a:rPr lang="en-IN" sz="1600" i="1" spc="-190" dirty="0">
                    <a:latin typeface="Arial"/>
                    <a:cs typeface="Arial"/>
                  </a:rPr>
                  <a:t> </a:t>
                </a:r>
                <a:r>
                  <a:rPr lang="en-IN" sz="1600" dirty="0">
                    <a:latin typeface="Lucida Sans Unicode"/>
                    <a:cs typeface="Lucida Sans Unicode"/>
                  </a:rPr>
                  <a:t>≤</a:t>
                </a:r>
                <a:r>
                  <a:rPr lang="en-IN" sz="1600" spc="-45" dirty="0">
                    <a:latin typeface="Lucida Sans Unicode"/>
                    <a:cs typeface="Lucida Sans Unicode"/>
                  </a:rPr>
                  <a:t> </a:t>
                </a:r>
                <a:r>
                  <a:rPr lang="en-IN" sz="1600" i="1" spc="-60" dirty="0">
                    <a:latin typeface="Arial"/>
                    <a:cs typeface="Arial"/>
                  </a:rPr>
                  <a:t>d</a:t>
                </a:r>
                <a:r>
                  <a:rPr lang="en-IN" sz="1600" i="1" spc="-250" dirty="0">
                    <a:latin typeface="Arial"/>
                    <a:cs typeface="Arial"/>
                  </a:rPr>
                  <a:t> </a:t>
                </a:r>
                <a:r>
                  <a:rPr lang="en-IN" sz="1600" spc="5" dirty="0">
                    <a:latin typeface="Tahoma"/>
                    <a:cs typeface="Tahoma"/>
                  </a:rPr>
                  <a:t>)</a:t>
                </a:r>
                <a:r>
                  <a:rPr lang="en-IN" sz="1600" spc="-40" dirty="0">
                    <a:latin typeface="Tahoma"/>
                    <a:cs typeface="Tahoma"/>
                  </a:rPr>
                  <a:t> </a:t>
                </a:r>
                <a:r>
                  <a:rPr lang="en-IN" sz="1600" spc="70" dirty="0">
                    <a:latin typeface="Tahoma"/>
                    <a:cs typeface="Tahoma"/>
                  </a:rPr>
                  <a:t>=</a:t>
                </a:r>
                <a:r>
                  <a:rPr lang="en-IN" sz="1600" spc="-40" dirty="0">
                    <a:latin typeface="Tahoma"/>
                    <a:cs typeface="Tahoma"/>
                  </a:rPr>
                  <a:t> </a:t>
                </a:r>
                <a:r>
                  <a:rPr lang="en-IN" sz="1600" i="1" spc="-60" dirty="0">
                    <a:latin typeface="Arial"/>
                    <a:cs typeface="Arial"/>
                  </a:rPr>
                  <a:t>F</a:t>
                </a:r>
                <a:r>
                  <a:rPr lang="en-IN" sz="1600" i="1" spc="-200" dirty="0">
                    <a:latin typeface="Arial"/>
                    <a:cs typeface="Arial"/>
                  </a:rPr>
                  <a:t> </a:t>
                </a:r>
                <a:r>
                  <a:rPr lang="en-IN" sz="1600" spc="5" dirty="0">
                    <a:latin typeface="Tahoma"/>
                    <a:cs typeface="Tahoma"/>
                  </a:rPr>
                  <a:t>(</a:t>
                </a:r>
                <a:r>
                  <a:rPr lang="en-IN" sz="1600" i="1" spc="-60" dirty="0">
                    <a:latin typeface="Arial"/>
                    <a:cs typeface="Arial"/>
                  </a:rPr>
                  <a:t>d</a:t>
                </a:r>
                <a:r>
                  <a:rPr lang="en-IN" sz="1600" i="1" spc="-250" dirty="0">
                    <a:latin typeface="Arial"/>
                    <a:cs typeface="Arial"/>
                  </a:rPr>
                  <a:t> </a:t>
                </a:r>
                <a:r>
                  <a:rPr lang="en-IN" sz="1600" spc="5" dirty="0">
                    <a:latin typeface="Tahoma"/>
                    <a:cs typeface="Tahoma"/>
                  </a:rPr>
                  <a:t>)</a:t>
                </a:r>
                <a:r>
                  <a:rPr lang="en-IN" sz="1600" spc="-120" dirty="0">
                    <a:latin typeface="Tahoma"/>
                    <a:cs typeface="Tahoma"/>
                  </a:rPr>
                  <a:t> </a:t>
                </a:r>
                <a:r>
                  <a:rPr lang="en-IN" sz="1600" dirty="0">
                    <a:latin typeface="Lucida Sans Unicode"/>
                    <a:cs typeface="Lucida Sans Unicode"/>
                  </a:rPr>
                  <a:t>−</a:t>
                </a:r>
                <a:r>
                  <a:rPr lang="en-IN" sz="1600" spc="-125" dirty="0">
                    <a:latin typeface="Lucida Sans Unicode"/>
                    <a:cs typeface="Lucida Sans Unicode"/>
                  </a:rPr>
                  <a:t> </a:t>
                </a:r>
                <a:r>
                  <a:rPr lang="en-IN" sz="1600" i="1" spc="-60" dirty="0">
                    <a:latin typeface="Arial"/>
                    <a:cs typeface="Arial"/>
                  </a:rPr>
                  <a:t>F</a:t>
                </a:r>
                <a:r>
                  <a:rPr lang="en-IN" sz="1600" i="1" spc="-200" dirty="0">
                    <a:latin typeface="Arial"/>
                    <a:cs typeface="Arial"/>
                  </a:rPr>
                  <a:t> </a:t>
                </a:r>
                <a:r>
                  <a:rPr lang="en-IN" sz="1600" spc="5" dirty="0">
                    <a:latin typeface="Tahoma"/>
                    <a:cs typeface="Tahoma"/>
                  </a:rPr>
                  <a:t>(</a:t>
                </a:r>
                <a:r>
                  <a:rPr lang="en-IN" sz="1600" i="1" spc="-80" dirty="0">
                    <a:latin typeface="Arial"/>
                    <a:cs typeface="Arial"/>
                  </a:rPr>
                  <a:t>c</a:t>
                </a:r>
                <a:r>
                  <a:rPr lang="en-IN" sz="1600" i="1" spc="-270" dirty="0">
                    <a:latin typeface="Arial"/>
                    <a:cs typeface="Arial"/>
                  </a:rPr>
                  <a:t> </a:t>
                </a:r>
                <a:r>
                  <a:rPr lang="en-IN" sz="1600" spc="-15" dirty="0">
                    <a:latin typeface="Tahoma"/>
                    <a:cs typeface="Tahoma"/>
                  </a:rPr>
                  <a:t>).</a:t>
                </a:r>
                <a:endParaRPr lang="en-IN" sz="1600" dirty="0">
                  <a:latin typeface="Tahoma"/>
                  <a:cs typeface="Tahoma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600" dirty="0">
                  <a:latin typeface="Tahoma"/>
                  <a:cs typeface="Tahoma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1600" dirty="0">
                    <a:latin typeface="Tahoma"/>
                    <a:cs typeface="Tahoma"/>
                  </a:rPr>
                  <a:t> </a:t>
                </a:r>
                <a:r>
                  <a:rPr lang="en-IN" sz="1600" i="1" spc="-60" dirty="0">
                    <a:latin typeface="Arial"/>
                    <a:cs typeface="Arial"/>
                  </a:rPr>
                  <a:t>F</a:t>
                </a:r>
                <a:r>
                  <a:rPr lang="en-IN" sz="1600" i="1" spc="-200" dirty="0">
                    <a:latin typeface="Arial"/>
                    <a:cs typeface="Arial"/>
                  </a:rPr>
                  <a:t> </a:t>
                </a:r>
                <a:r>
                  <a:rPr lang="en-IN" sz="1800" spc="135" baseline="27777" dirty="0">
                    <a:latin typeface="Lucida Sans Unicode"/>
                    <a:cs typeface="Lucida Sans Unicode"/>
                  </a:rPr>
                  <a:t>'</a:t>
                </a:r>
                <a:r>
                  <a:rPr lang="en-IN" sz="1600" spc="5" dirty="0">
                    <a:latin typeface="Tahoma"/>
                    <a:cs typeface="Tahoma"/>
                  </a:rPr>
                  <a:t>(</a:t>
                </a:r>
                <a:r>
                  <a:rPr lang="en-IN" sz="1600" i="1" spc="-60" dirty="0">
                    <a:latin typeface="Arial"/>
                    <a:cs typeface="Arial"/>
                  </a:rPr>
                  <a:t>x</a:t>
                </a:r>
                <a:r>
                  <a:rPr lang="en-IN" sz="1600" i="1" spc="-260" dirty="0">
                    <a:latin typeface="Arial"/>
                    <a:cs typeface="Arial"/>
                  </a:rPr>
                  <a:t> </a:t>
                </a:r>
                <a:r>
                  <a:rPr lang="en-IN" sz="1600" spc="5" dirty="0">
                    <a:latin typeface="Tahoma"/>
                    <a:cs typeface="Tahoma"/>
                  </a:rPr>
                  <a:t>)</a:t>
                </a:r>
                <a:r>
                  <a:rPr lang="en-IN" sz="1600" spc="-40" dirty="0">
                    <a:latin typeface="Tahoma"/>
                    <a:cs typeface="Tahoma"/>
                  </a:rPr>
                  <a:t> </a:t>
                </a:r>
                <a:r>
                  <a:rPr lang="en-IN" sz="1600" spc="70" dirty="0">
                    <a:latin typeface="Tahoma"/>
                    <a:cs typeface="Tahoma"/>
                  </a:rPr>
                  <a:t>=</a:t>
                </a:r>
                <a:r>
                  <a:rPr lang="en-IN" sz="1600" spc="-40" dirty="0">
                    <a:latin typeface="Tahoma"/>
                    <a:cs typeface="Tahoma"/>
                  </a:rPr>
                  <a:t> </a:t>
                </a:r>
                <a:r>
                  <a:rPr lang="en-IN" sz="1600" i="1" spc="40" dirty="0">
                    <a:latin typeface="Arial"/>
                    <a:cs typeface="Arial"/>
                  </a:rPr>
                  <a:t>f</a:t>
                </a:r>
                <a:r>
                  <a:rPr lang="en-IN" sz="1600" i="1" spc="-80" dirty="0">
                    <a:latin typeface="Arial"/>
                    <a:cs typeface="Arial"/>
                  </a:rPr>
                  <a:t> </a:t>
                </a:r>
                <a:r>
                  <a:rPr lang="en-IN" sz="1600" spc="5" dirty="0">
                    <a:latin typeface="Tahoma"/>
                    <a:cs typeface="Tahoma"/>
                  </a:rPr>
                  <a:t>(</a:t>
                </a:r>
                <a:r>
                  <a:rPr lang="en-IN" sz="1600" i="1" spc="-60" dirty="0">
                    <a:latin typeface="Arial"/>
                    <a:cs typeface="Arial"/>
                  </a:rPr>
                  <a:t>x</a:t>
                </a:r>
                <a:r>
                  <a:rPr lang="en-IN" sz="1600" i="1" spc="-260" dirty="0">
                    <a:latin typeface="Arial"/>
                    <a:cs typeface="Arial"/>
                  </a:rPr>
                  <a:t> </a:t>
                </a:r>
                <a:r>
                  <a:rPr lang="en-IN" sz="1600" spc="-15" dirty="0">
                    <a:latin typeface="Tahoma"/>
                    <a:cs typeface="Tahoma"/>
                  </a:rPr>
                  <a:t>).</a:t>
                </a:r>
                <a:endParaRPr lang="en-IN" sz="1600" dirty="0">
                  <a:latin typeface="Tahoma"/>
                  <a:cs typeface="Tahoma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600" dirty="0">
                  <a:latin typeface="Tahoma"/>
                  <a:cs typeface="Tahoma"/>
                </a:endParaRPr>
              </a:p>
              <a:p>
                <a:pPr marL="0" indent="0">
                  <a:buNone/>
                </a:pPr>
                <a:endParaRPr lang="en-IN" sz="1600" dirty="0">
                  <a:latin typeface="Tahoma"/>
                  <a:cs typeface="Tahoma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30044-56F8-4EF9-BF7A-FF451C6B0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7" t="-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46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5453"/>
            <a:ext cx="2743150" cy="3586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b="1" spc="-30" dirty="0">
                <a:solidFill>
                  <a:srgbClr val="C00000"/>
                </a:solidFill>
              </a:rPr>
              <a:t>Concept</a:t>
            </a:r>
            <a:r>
              <a:rPr b="1" spc="-25" dirty="0">
                <a:solidFill>
                  <a:srgbClr val="C00000"/>
                </a:solidFill>
              </a:rPr>
              <a:t> </a:t>
            </a:r>
            <a:r>
              <a:rPr lang="en-IN" b="1" spc="-55" dirty="0">
                <a:solidFill>
                  <a:srgbClr val="C00000"/>
                </a:solidFill>
              </a:rPr>
              <a:t>Q</a:t>
            </a:r>
            <a:r>
              <a:rPr b="1" spc="-55" dirty="0" err="1">
                <a:solidFill>
                  <a:srgbClr val="C00000"/>
                </a:solidFill>
              </a:rPr>
              <a:t>uestion</a:t>
            </a:r>
            <a:r>
              <a:rPr lang="en-IN" b="1" spc="-55" dirty="0">
                <a:solidFill>
                  <a:srgbClr val="C00000"/>
                </a:solidFill>
              </a:rPr>
              <a:t> 1</a:t>
            </a:r>
            <a:endParaRPr b="1" spc="-55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25" y="584392"/>
            <a:ext cx="4011929" cy="21945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5"/>
              </a:spcBef>
            </a:pPr>
            <a:r>
              <a:rPr sz="1400" b="1" spc="-55" dirty="0">
                <a:latin typeface="Trebuchet MS"/>
                <a:cs typeface="Trebuchet MS"/>
              </a:rPr>
              <a:t>1.</a:t>
            </a:r>
            <a:r>
              <a:rPr sz="1400" b="1" spc="20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ahoma"/>
                <a:cs typeface="Tahoma"/>
              </a:rPr>
              <a:t>Sup</a:t>
            </a:r>
            <a:r>
              <a:rPr sz="1400" spc="-5" dirty="0">
                <a:latin typeface="Tahoma"/>
                <a:cs typeface="Tahoma"/>
              </a:rPr>
              <a:t>p</a:t>
            </a:r>
            <a:r>
              <a:rPr sz="1400" spc="-90" dirty="0">
                <a:latin typeface="Tahoma"/>
                <a:cs typeface="Tahoma"/>
              </a:rPr>
              <a:t>ose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i="1" spc="-10" dirty="0">
                <a:latin typeface="Arial"/>
                <a:cs typeface="Arial"/>
              </a:rPr>
              <a:t>X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i="1" spc="-120" dirty="0">
                <a:latin typeface="Arial"/>
                <a:cs typeface="Arial"/>
              </a:rPr>
              <a:t> </a:t>
            </a:r>
            <a:r>
              <a:rPr sz="1400" spc="-75" dirty="0">
                <a:latin typeface="Tahoma"/>
                <a:cs typeface="Tahoma"/>
              </a:rPr>
              <a:t>has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70" dirty="0">
                <a:latin typeface="Tahoma"/>
                <a:cs typeface="Tahoma"/>
              </a:rPr>
              <a:t>range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100" dirty="0">
                <a:latin typeface="Tahoma"/>
                <a:cs typeface="Tahoma"/>
              </a:rPr>
              <a:t>[0</a:t>
            </a:r>
            <a:r>
              <a:rPr sz="1400" i="1" spc="-125" dirty="0">
                <a:latin typeface="Verdana"/>
                <a:cs typeface="Verdana"/>
              </a:rPr>
              <a:t>,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spc="-100" dirty="0">
                <a:latin typeface="Tahoma"/>
                <a:cs typeface="Tahoma"/>
              </a:rPr>
              <a:t>2]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and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p</a:t>
            </a:r>
            <a:r>
              <a:rPr sz="1400" spc="-40" dirty="0">
                <a:latin typeface="Tahoma"/>
                <a:cs typeface="Tahoma"/>
              </a:rPr>
              <a:t>df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i="1" spc="40" dirty="0">
                <a:latin typeface="Arial"/>
                <a:cs typeface="Arial"/>
              </a:rPr>
              <a:t>f</a:t>
            </a:r>
            <a:r>
              <a:rPr sz="1400" i="1" spc="-80" dirty="0">
                <a:latin typeface="Arial"/>
                <a:cs typeface="Arial"/>
              </a:rPr>
              <a:t> </a:t>
            </a:r>
            <a:r>
              <a:rPr sz="1400" spc="5" dirty="0">
                <a:latin typeface="Tahoma"/>
                <a:cs typeface="Tahoma"/>
              </a:rPr>
              <a:t>(</a:t>
            </a:r>
            <a:r>
              <a:rPr sz="1400" i="1" spc="-60" dirty="0">
                <a:latin typeface="Arial"/>
                <a:cs typeface="Arial"/>
              </a:rPr>
              <a:t>x</a:t>
            </a:r>
            <a:r>
              <a:rPr sz="1400" i="1" spc="-260" dirty="0">
                <a:latin typeface="Arial"/>
                <a:cs typeface="Arial"/>
              </a:rPr>
              <a:t> </a:t>
            </a:r>
            <a:r>
              <a:rPr sz="1400" spc="5" dirty="0">
                <a:latin typeface="Tahoma"/>
                <a:cs typeface="Tahoma"/>
              </a:rPr>
              <a:t>)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=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i="1" spc="-70" dirty="0">
                <a:latin typeface="Arial"/>
                <a:cs typeface="Arial"/>
              </a:rPr>
              <a:t>cx</a:t>
            </a:r>
            <a:r>
              <a:rPr sz="1400" i="1" spc="-260" dirty="0">
                <a:latin typeface="Arial"/>
                <a:cs typeface="Arial"/>
              </a:rPr>
              <a:t> </a:t>
            </a:r>
            <a:r>
              <a:rPr sz="1500" baseline="27777" dirty="0">
                <a:latin typeface="Tahoma"/>
                <a:cs typeface="Tahoma"/>
              </a:rPr>
              <a:t>2</a:t>
            </a:r>
            <a:r>
              <a:rPr sz="1400" spc="-35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348615" indent="-311150">
              <a:lnSpc>
                <a:spcPct val="100000"/>
              </a:lnSpc>
              <a:spcBef>
                <a:spcPts val="710"/>
              </a:spcBef>
              <a:buFont typeface="Trebuchet MS"/>
              <a:buAutoNum type="alphaLcParenBoth"/>
              <a:tabLst>
                <a:tab pos="349250" algn="l"/>
              </a:tabLst>
            </a:pPr>
            <a:r>
              <a:rPr sz="1400" spc="-10" dirty="0">
                <a:latin typeface="Tahoma"/>
                <a:cs typeface="Tahoma"/>
              </a:rPr>
              <a:t>What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is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the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value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of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i="1" spc="-80" dirty="0">
                <a:latin typeface="Arial"/>
                <a:cs typeface="Arial"/>
              </a:rPr>
              <a:t>c</a:t>
            </a:r>
            <a:r>
              <a:rPr sz="1400" i="1" spc="-270" dirty="0">
                <a:latin typeface="Arial"/>
                <a:cs typeface="Arial"/>
              </a:rPr>
              <a:t> </a:t>
            </a:r>
            <a:r>
              <a:rPr sz="1400" spc="-35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355600" indent="-318135">
              <a:lnSpc>
                <a:spcPct val="100000"/>
              </a:lnSpc>
              <a:spcBef>
                <a:spcPts val="710"/>
              </a:spcBef>
              <a:buFont typeface="Trebuchet MS"/>
              <a:buAutoNum type="alphaLcParenBoth"/>
              <a:tabLst>
                <a:tab pos="356235" algn="l"/>
              </a:tabLst>
            </a:pPr>
            <a:r>
              <a:rPr sz="1400" spc="-45" dirty="0">
                <a:latin typeface="Tahoma"/>
                <a:cs typeface="Tahoma"/>
              </a:rPr>
              <a:t>Comput</a:t>
            </a:r>
            <a:r>
              <a:rPr sz="1400" spc="-35" dirty="0">
                <a:latin typeface="Tahoma"/>
                <a:cs typeface="Tahoma"/>
              </a:rPr>
              <a:t>e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the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cdf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i="1" spc="-60" dirty="0">
                <a:latin typeface="Arial"/>
                <a:cs typeface="Arial"/>
              </a:rPr>
              <a:t>F</a:t>
            </a:r>
            <a:r>
              <a:rPr sz="1400" i="1" spc="-200" dirty="0">
                <a:latin typeface="Arial"/>
                <a:cs typeface="Arial"/>
              </a:rPr>
              <a:t> </a:t>
            </a:r>
            <a:r>
              <a:rPr sz="1400" spc="5" dirty="0">
                <a:latin typeface="Tahoma"/>
                <a:cs typeface="Tahoma"/>
              </a:rPr>
              <a:t>(</a:t>
            </a:r>
            <a:r>
              <a:rPr sz="1400" i="1" spc="-60" dirty="0">
                <a:latin typeface="Arial"/>
                <a:cs typeface="Arial"/>
              </a:rPr>
              <a:t>x</a:t>
            </a:r>
            <a:r>
              <a:rPr sz="1400" i="1" spc="-260" dirty="0">
                <a:latin typeface="Arial"/>
                <a:cs typeface="Arial"/>
              </a:rPr>
              <a:t> </a:t>
            </a:r>
            <a:r>
              <a:rPr sz="1400" spc="-15" dirty="0">
                <a:latin typeface="Tahoma"/>
                <a:cs typeface="Tahoma"/>
              </a:rPr>
              <a:t>).</a:t>
            </a:r>
            <a:endParaRPr sz="1400">
              <a:latin typeface="Tahoma"/>
              <a:cs typeface="Tahoma"/>
            </a:endParaRPr>
          </a:p>
          <a:p>
            <a:pPr marL="342265" indent="-304800">
              <a:lnSpc>
                <a:spcPct val="100000"/>
              </a:lnSpc>
              <a:spcBef>
                <a:spcPts val="715"/>
              </a:spcBef>
              <a:buFont typeface="Trebuchet MS"/>
              <a:buAutoNum type="alphaLcParenBoth"/>
              <a:tabLst>
                <a:tab pos="342900" algn="l"/>
              </a:tabLst>
            </a:pPr>
            <a:r>
              <a:rPr sz="1400" spc="-45" dirty="0">
                <a:latin typeface="Tahoma"/>
                <a:cs typeface="Tahoma"/>
              </a:rPr>
              <a:t>Comput</a:t>
            </a:r>
            <a:r>
              <a:rPr sz="1400" spc="-35" dirty="0">
                <a:latin typeface="Tahoma"/>
                <a:cs typeface="Tahoma"/>
              </a:rPr>
              <a:t>e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i="1" spc="-45" dirty="0">
                <a:latin typeface="Arial"/>
                <a:cs typeface="Arial"/>
              </a:rPr>
              <a:t>P</a:t>
            </a:r>
            <a:r>
              <a:rPr sz="1400" i="1" spc="-270" dirty="0">
                <a:latin typeface="Arial"/>
                <a:cs typeface="Arial"/>
              </a:rPr>
              <a:t> </a:t>
            </a:r>
            <a:r>
              <a:rPr sz="1400" spc="-30" dirty="0">
                <a:latin typeface="Tahoma"/>
                <a:cs typeface="Tahoma"/>
              </a:rPr>
              <a:t>(1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≤</a:t>
            </a:r>
            <a:r>
              <a:rPr sz="1400" spc="-45" dirty="0">
                <a:latin typeface="Lucida Sans Unicode"/>
                <a:cs typeface="Lucida Sans Unicode"/>
              </a:rPr>
              <a:t> </a:t>
            </a:r>
            <a:r>
              <a:rPr sz="1400" i="1" spc="-10" dirty="0">
                <a:latin typeface="Arial"/>
                <a:cs typeface="Arial"/>
              </a:rPr>
              <a:t>X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i="1" spc="-190" dirty="0">
                <a:latin typeface="Arial"/>
                <a:cs typeface="Arial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≤</a:t>
            </a:r>
            <a:r>
              <a:rPr sz="1400" spc="-4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Tahoma"/>
                <a:cs typeface="Tahoma"/>
              </a:rPr>
              <a:t>2).</a:t>
            </a:r>
            <a:endParaRPr sz="1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305"/>
              </a:spcBef>
            </a:pPr>
            <a:r>
              <a:rPr sz="1400" b="1" spc="-55" dirty="0">
                <a:latin typeface="Trebuchet MS"/>
                <a:cs typeface="Trebuchet MS"/>
              </a:rPr>
              <a:t>2.</a:t>
            </a:r>
            <a:r>
              <a:rPr sz="1400" b="1" spc="20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ahoma"/>
                <a:cs typeface="Tahoma"/>
              </a:rPr>
              <a:t>Sup</a:t>
            </a:r>
            <a:r>
              <a:rPr sz="1400" spc="-5" dirty="0">
                <a:latin typeface="Tahoma"/>
                <a:cs typeface="Tahoma"/>
              </a:rPr>
              <a:t>p</a:t>
            </a:r>
            <a:r>
              <a:rPr sz="1400" spc="-90" dirty="0">
                <a:latin typeface="Tahoma"/>
                <a:cs typeface="Tahoma"/>
              </a:rPr>
              <a:t>ose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i="1" spc="-10" dirty="0">
                <a:latin typeface="Arial"/>
                <a:cs typeface="Arial"/>
              </a:rPr>
              <a:t>Y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i="1" spc="-65" dirty="0">
                <a:latin typeface="Arial"/>
                <a:cs typeface="Arial"/>
              </a:rPr>
              <a:t> </a:t>
            </a:r>
            <a:r>
              <a:rPr sz="1400" spc="-75" dirty="0">
                <a:latin typeface="Tahoma"/>
                <a:cs typeface="Tahoma"/>
              </a:rPr>
              <a:t>has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70" dirty="0">
                <a:latin typeface="Tahoma"/>
                <a:cs typeface="Tahoma"/>
              </a:rPr>
              <a:t>range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100" dirty="0">
                <a:latin typeface="Tahoma"/>
                <a:cs typeface="Tahoma"/>
              </a:rPr>
              <a:t>[0</a:t>
            </a:r>
            <a:r>
              <a:rPr sz="1400" i="1" spc="-125" dirty="0">
                <a:latin typeface="Verdana"/>
                <a:cs typeface="Verdana"/>
              </a:rPr>
              <a:t>,</a:t>
            </a:r>
            <a:r>
              <a:rPr sz="1400" i="1" spc="-254" dirty="0">
                <a:latin typeface="Verdana"/>
                <a:cs typeface="Verdana"/>
              </a:rPr>
              <a:t> </a:t>
            </a:r>
            <a:r>
              <a:rPr sz="1400" i="1" spc="-20" dirty="0">
                <a:latin typeface="Arial"/>
                <a:cs typeface="Arial"/>
              </a:rPr>
              <a:t>b</a:t>
            </a:r>
            <a:r>
              <a:rPr sz="1400" spc="-135" dirty="0">
                <a:latin typeface="Tahoma"/>
                <a:cs typeface="Tahoma"/>
              </a:rPr>
              <a:t>]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and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cdf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i="1" spc="-60" dirty="0">
                <a:latin typeface="Arial"/>
                <a:cs typeface="Arial"/>
              </a:rPr>
              <a:t>F</a:t>
            </a:r>
            <a:r>
              <a:rPr sz="1400" i="1" spc="-200" dirty="0">
                <a:latin typeface="Arial"/>
                <a:cs typeface="Arial"/>
              </a:rPr>
              <a:t> </a:t>
            </a:r>
            <a:r>
              <a:rPr sz="1400" spc="5" dirty="0">
                <a:latin typeface="Tahoma"/>
                <a:cs typeface="Tahoma"/>
              </a:rPr>
              <a:t>(</a:t>
            </a:r>
            <a:r>
              <a:rPr sz="1400" i="1" spc="-60" dirty="0">
                <a:latin typeface="Arial"/>
                <a:cs typeface="Arial"/>
              </a:rPr>
              <a:t>y</a:t>
            </a:r>
            <a:r>
              <a:rPr sz="1400" i="1" spc="-235" dirty="0">
                <a:latin typeface="Arial"/>
                <a:cs typeface="Arial"/>
              </a:rPr>
              <a:t> </a:t>
            </a:r>
            <a:r>
              <a:rPr sz="1400" spc="5" dirty="0">
                <a:latin typeface="Tahoma"/>
                <a:cs typeface="Tahoma"/>
              </a:rPr>
              <a:t>)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=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i="1" spc="-60" dirty="0">
                <a:latin typeface="Arial"/>
                <a:cs typeface="Arial"/>
              </a:rPr>
              <a:t>y</a:t>
            </a:r>
            <a:r>
              <a:rPr sz="1400" i="1" spc="-235" dirty="0">
                <a:latin typeface="Arial"/>
                <a:cs typeface="Arial"/>
              </a:rPr>
              <a:t> </a:t>
            </a:r>
            <a:r>
              <a:rPr sz="1500" spc="-7" baseline="27777" dirty="0">
                <a:latin typeface="Tahoma"/>
                <a:cs typeface="Tahoma"/>
              </a:rPr>
              <a:t>2</a:t>
            </a:r>
            <a:r>
              <a:rPr sz="1400" i="1" spc="65" dirty="0">
                <a:latin typeface="Verdana"/>
                <a:cs typeface="Verdana"/>
              </a:rPr>
              <a:t>/</a:t>
            </a:r>
            <a:r>
              <a:rPr sz="1400" spc="-50" dirty="0">
                <a:latin typeface="Tahoma"/>
                <a:cs typeface="Tahoma"/>
              </a:rPr>
              <a:t>9.</a:t>
            </a:r>
            <a:endParaRPr sz="1400">
              <a:latin typeface="Tahoma"/>
              <a:cs typeface="Tahoma"/>
            </a:endParaRPr>
          </a:p>
          <a:p>
            <a:pPr marL="348615" indent="-311150">
              <a:lnSpc>
                <a:spcPct val="100000"/>
              </a:lnSpc>
              <a:spcBef>
                <a:spcPts val="710"/>
              </a:spcBef>
              <a:buFont typeface="Trebuchet MS"/>
              <a:buAutoNum type="alphaLcParenBoth"/>
              <a:tabLst>
                <a:tab pos="349250" algn="l"/>
              </a:tabLst>
            </a:pPr>
            <a:r>
              <a:rPr sz="1400" spc="-10" dirty="0">
                <a:latin typeface="Tahoma"/>
                <a:cs typeface="Tahoma"/>
              </a:rPr>
              <a:t>What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is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i="1" spc="-10" dirty="0">
                <a:latin typeface="Arial"/>
                <a:cs typeface="Arial"/>
              </a:rPr>
              <a:t>b</a:t>
            </a:r>
            <a:r>
              <a:rPr sz="1400" spc="-10" dirty="0"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  <a:p>
            <a:pPr marL="355600" indent="-318135">
              <a:lnSpc>
                <a:spcPct val="100000"/>
              </a:lnSpc>
              <a:spcBef>
                <a:spcPts val="455"/>
              </a:spcBef>
              <a:buFont typeface="Trebuchet MS"/>
              <a:buAutoNum type="alphaLcParenBoth"/>
              <a:tabLst>
                <a:tab pos="356235" algn="l"/>
              </a:tabLst>
            </a:pPr>
            <a:r>
              <a:rPr sz="1400" spc="-10" dirty="0">
                <a:latin typeface="Tahoma"/>
                <a:cs typeface="Tahoma"/>
              </a:rPr>
              <a:t>Find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the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p</a:t>
            </a:r>
            <a:r>
              <a:rPr sz="1400" spc="-40" dirty="0">
                <a:latin typeface="Tahoma"/>
                <a:cs typeface="Tahoma"/>
              </a:rPr>
              <a:t>df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of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i="1" spc="-10" dirty="0">
                <a:latin typeface="Arial"/>
                <a:cs typeface="Arial"/>
              </a:rPr>
              <a:t>Y</a:t>
            </a:r>
            <a:r>
              <a:rPr sz="1400" i="1" spc="-145" dirty="0">
                <a:latin typeface="Arial"/>
                <a:cs typeface="Arial"/>
              </a:rPr>
              <a:t> </a:t>
            </a:r>
            <a:r>
              <a:rPr sz="1400" spc="-35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5453"/>
            <a:ext cx="2285950" cy="3586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-35" dirty="0">
                <a:solidFill>
                  <a:srgbClr val="C00000"/>
                </a:solidFill>
              </a:rPr>
              <a:t>Co</a:t>
            </a:r>
            <a:r>
              <a:rPr lang="en-IN" b="1" spc="-35" dirty="0" err="1">
                <a:solidFill>
                  <a:srgbClr val="C00000"/>
                </a:solidFill>
              </a:rPr>
              <a:t>ncept</a:t>
            </a:r>
            <a:r>
              <a:rPr b="1" spc="-35" dirty="0">
                <a:solidFill>
                  <a:srgbClr val="C00000"/>
                </a:solidFill>
              </a:rPr>
              <a:t> </a:t>
            </a:r>
            <a:r>
              <a:rPr b="1" spc="-55" dirty="0">
                <a:solidFill>
                  <a:srgbClr val="C00000"/>
                </a:solidFill>
              </a:rPr>
              <a:t>question</a:t>
            </a:r>
            <a:r>
              <a:rPr lang="en-IN" b="1" spc="-55" dirty="0">
                <a:solidFill>
                  <a:srgbClr val="C00000"/>
                </a:solidFill>
              </a:rPr>
              <a:t> 2</a:t>
            </a:r>
            <a:endParaRPr b="1" spc="-55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909" y="851600"/>
            <a:ext cx="3863975" cy="16535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latin typeface="Tahoma"/>
                <a:cs typeface="Tahoma"/>
              </a:rPr>
              <a:t>Suppose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i="1" spc="-10" dirty="0">
                <a:latin typeface="Arial"/>
                <a:cs typeface="Arial"/>
              </a:rPr>
              <a:t>X</a:t>
            </a:r>
            <a:r>
              <a:rPr sz="1400" i="1" spc="265" dirty="0">
                <a:latin typeface="Arial"/>
                <a:cs typeface="Arial"/>
              </a:rPr>
              <a:t> </a:t>
            </a:r>
            <a:r>
              <a:rPr sz="1400" spc="-40" dirty="0">
                <a:latin typeface="Tahoma"/>
                <a:cs typeface="Tahoma"/>
              </a:rPr>
              <a:t>is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a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continuous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random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variable.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 dirty="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buFont typeface="Trebuchet MS"/>
              <a:buAutoNum type="alphaLcParenBoth"/>
              <a:tabLst>
                <a:tab pos="323850" algn="l"/>
              </a:tabLst>
            </a:pPr>
            <a:r>
              <a:rPr sz="1400" spc="-10" dirty="0">
                <a:latin typeface="Tahoma"/>
                <a:cs typeface="Tahoma"/>
              </a:rPr>
              <a:t>What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is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i="1" spc="-45" dirty="0">
                <a:latin typeface="Arial"/>
                <a:cs typeface="Arial"/>
              </a:rPr>
              <a:t>P</a:t>
            </a:r>
            <a:r>
              <a:rPr sz="1400" i="1" spc="-270" dirty="0">
                <a:latin typeface="Arial"/>
                <a:cs typeface="Arial"/>
              </a:rPr>
              <a:t> </a:t>
            </a:r>
            <a:r>
              <a:rPr sz="1400" spc="5" dirty="0">
                <a:latin typeface="Tahoma"/>
                <a:cs typeface="Tahoma"/>
              </a:rPr>
              <a:t>(</a:t>
            </a:r>
            <a:r>
              <a:rPr lang="en-IN" sz="1400" spc="5" dirty="0">
                <a:latin typeface="Tahoma"/>
                <a:cs typeface="Tahoma"/>
              </a:rPr>
              <a:t>-</a:t>
            </a:r>
            <a:r>
              <a:rPr sz="1400" i="1" spc="-110" dirty="0">
                <a:latin typeface="Arial"/>
                <a:cs typeface="Arial"/>
              </a:rPr>
              <a:t>a</a:t>
            </a:r>
            <a:r>
              <a:rPr sz="1400" i="1" spc="30" dirty="0">
                <a:latin typeface="Arial"/>
                <a:cs typeface="Arial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≤</a:t>
            </a:r>
            <a:r>
              <a:rPr sz="1400" spc="-45" dirty="0">
                <a:latin typeface="Lucida Sans Unicode"/>
                <a:cs typeface="Lucida Sans Unicode"/>
              </a:rPr>
              <a:t> </a:t>
            </a:r>
            <a:r>
              <a:rPr sz="1400" i="1" spc="-10" dirty="0">
                <a:latin typeface="Arial"/>
                <a:cs typeface="Arial"/>
              </a:rPr>
              <a:t>X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i="1" spc="-190" dirty="0">
                <a:latin typeface="Arial"/>
                <a:cs typeface="Arial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≤</a:t>
            </a:r>
            <a:r>
              <a:rPr sz="1400" spc="-45" dirty="0">
                <a:latin typeface="Lucida Sans Unicode"/>
                <a:cs typeface="Lucida Sans Unicode"/>
              </a:rPr>
              <a:t> </a:t>
            </a:r>
            <a:r>
              <a:rPr sz="1400" i="1" spc="-90" dirty="0">
                <a:latin typeface="Arial"/>
                <a:cs typeface="Arial"/>
              </a:rPr>
              <a:t>a</a:t>
            </a:r>
            <a:r>
              <a:rPr sz="1400" dirty="0">
                <a:latin typeface="Tahoma"/>
                <a:cs typeface="Tahoma"/>
              </a:rPr>
              <a:t>)?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Trebuchet MS"/>
              <a:buAutoNum type="alphaLcParenBoth"/>
            </a:pPr>
            <a:endParaRPr sz="2050" dirty="0">
              <a:latin typeface="Tahoma"/>
              <a:cs typeface="Tahoma"/>
            </a:endParaRPr>
          </a:p>
          <a:p>
            <a:pPr marL="330200" indent="-318135">
              <a:lnSpc>
                <a:spcPct val="100000"/>
              </a:lnSpc>
              <a:buFont typeface="Trebuchet MS"/>
              <a:buAutoNum type="alphaLcParenBoth"/>
              <a:tabLst>
                <a:tab pos="330835" algn="l"/>
              </a:tabLst>
            </a:pPr>
            <a:r>
              <a:rPr sz="1400" spc="-10" dirty="0">
                <a:latin typeface="Tahoma"/>
                <a:cs typeface="Tahoma"/>
              </a:rPr>
              <a:t>What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is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i="1" spc="-45" dirty="0">
                <a:latin typeface="Arial"/>
                <a:cs typeface="Arial"/>
              </a:rPr>
              <a:t>P</a:t>
            </a:r>
            <a:r>
              <a:rPr sz="1400" i="1" spc="-270" dirty="0">
                <a:latin typeface="Arial"/>
                <a:cs typeface="Arial"/>
              </a:rPr>
              <a:t> </a:t>
            </a:r>
            <a:r>
              <a:rPr sz="1400" spc="5" dirty="0">
                <a:latin typeface="Tahoma"/>
                <a:cs typeface="Tahoma"/>
              </a:rPr>
              <a:t>(</a:t>
            </a:r>
            <a:r>
              <a:rPr sz="1400" i="1" spc="-10" dirty="0">
                <a:latin typeface="Arial"/>
                <a:cs typeface="Arial"/>
              </a:rPr>
              <a:t>X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i="1" spc="-190" dirty="0">
                <a:latin typeface="Arial"/>
                <a:cs typeface="Arial"/>
              </a:rPr>
              <a:t> </a:t>
            </a:r>
            <a:r>
              <a:rPr sz="1400" spc="70" dirty="0">
                <a:latin typeface="Tahoma"/>
                <a:cs typeface="Tahoma"/>
              </a:rPr>
              <a:t>=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0)?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rebuchet MS"/>
              <a:buAutoNum type="alphaLcParenBoth"/>
            </a:pPr>
            <a:endParaRPr sz="1850" dirty="0">
              <a:latin typeface="Tahoma"/>
              <a:cs typeface="Tahoma"/>
            </a:endParaRPr>
          </a:p>
          <a:p>
            <a:pPr marL="316865" indent="-304800">
              <a:lnSpc>
                <a:spcPct val="100000"/>
              </a:lnSpc>
              <a:buFont typeface="Trebuchet MS"/>
              <a:buAutoNum type="alphaLcParenBoth"/>
              <a:tabLst>
                <a:tab pos="317500" algn="l"/>
                <a:tab pos="835660" algn="l"/>
                <a:tab pos="2051685" algn="l"/>
              </a:tabLst>
            </a:pPr>
            <a:r>
              <a:rPr sz="1400" spc="-45" dirty="0">
                <a:latin typeface="Tahoma"/>
                <a:cs typeface="Tahoma"/>
              </a:rPr>
              <a:t>Does	</a:t>
            </a:r>
            <a:r>
              <a:rPr sz="1400" i="1" spc="-45" dirty="0">
                <a:latin typeface="Arial"/>
                <a:cs typeface="Arial"/>
              </a:rPr>
              <a:t>P</a:t>
            </a:r>
            <a:r>
              <a:rPr sz="1400" i="1" spc="-270" dirty="0">
                <a:latin typeface="Arial"/>
                <a:cs typeface="Arial"/>
              </a:rPr>
              <a:t> </a:t>
            </a:r>
            <a:r>
              <a:rPr sz="1400" dirty="0">
                <a:latin typeface="Tahoma"/>
                <a:cs typeface="Tahoma"/>
              </a:rPr>
              <a:t>(</a:t>
            </a:r>
            <a:r>
              <a:rPr sz="1400" i="1" dirty="0">
                <a:latin typeface="Arial"/>
                <a:cs typeface="Arial"/>
              </a:rPr>
              <a:t>X</a:t>
            </a:r>
            <a:r>
              <a:rPr sz="1400" i="1" spc="200" dirty="0">
                <a:latin typeface="Arial"/>
                <a:cs typeface="Arial"/>
              </a:rPr>
              <a:t> </a:t>
            </a:r>
            <a:r>
              <a:rPr sz="1400" spc="70" dirty="0">
                <a:latin typeface="Tahoma"/>
                <a:cs typeface="Tahoma"/>
              </a:rPr>
              <a:t>=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i="1" spc="-40" dirty="0">
                <a:latin typeface="Arial"/>
                <a:cs typeface="Arial"/>
              </a:rPr>
              <a:t>a</a:t>
            </a:r>
            <a:r>
              <a:rPr sz="1400" spc="-40" dirty="0">
                <a:latin typeface="Tahoma"/>
                <a:cs typeface="Tahoma"/>
              </a:rPr>
              <a:t>) </a:t>
            </a:r>
            <a:r>
              <a:rPr sz="1400" spc="70" dirty="0">
                <a:latin typeface="Tahoma"/>
                <a:cs typeface="Tahoma"/>
              </a:rPr>
              <a:t>=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0	</a:t>
            </a:r>
            <a:r>
              <a:rPr sz="1400" spc="-80" dirty="0">
                <a:latin typeface="Tahoma"/>
                <a:cs typeface="Tahoma"/>
              </a:rPr>
              <a:t>mean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i="1" spc="-10" dirty="0">
                <a:latin typeface="Arial"/>
                <a:cs typeface="Arial"/>
              </a:rPr>
              <a:t>X</a:t>
            </a:r>
            <a:r>
              <a:rPr sz="1400" i="1" spc="250" dirty="0">
                <a:latin typeface="Arial"/>
                <a:cs typeface="Arial"/>
              </a:rPr>
              <a:t> </a:t>
            </a:r>
            <a:r>
              <a:rPr sz="1400" spc="-75" dirty="0">
                <a:latin typeface="Tahoma"/>
                <a:cs typeface="Tahoma"/>
              </a:rPr>
              <a:t>never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equals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i="1" spc="-45" dirty="0">
                <a:latin typeface="Arial"/>
                <a:cs typeface="Arial"/>
              </a:rPr>
              <a:t>a</a:t>
            </a:r>
            <a:r>
              <a:rPr sz="1400" spc="-45" dirty="0">
                <a:latin typeface="Tahoma"/>
                <a:cs typeface="Tahoma"/>
              </a:rPr>
              <a:t>?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53975"/>
            <a:ext cx="16002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C00000"/>
                </a:solidFill>
                <a:latin typeface="Tahoma"/>
                <a:cs typeface="Tahoma"/>
              </a:rPr>
              <a:t>Concept</a:t>
            </a:r>
            <a:r>
              <a:rPr sz="1400" spc="-4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C00000"/>
                </a:solidFill>
                <a:latin typeface="Tahoma"/>
                <a:cs typeface="Tahoma"/>
              </a:rPr>
              <a:t>question</a:t>
            </a:r>
            <a:r>
              <a:rPr lang="en-IN" sz="1400" spc="-50" dirty="0">
                <a:solidFill>
                  <a:srgbClr val="C00000"/>
                </a:solidFill>
                <a:latin typeface="Tahoma"/>
                <a:cs typeface="Tahoma"/>
              </a:rPr>
              <a:t> 3</a:t>
            </a:r>
            <a:endParaRPr sz="1400" dirty="0">
              <a:solidFill>
                <a:srgbClr val="C00000"/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721192"/>
            <a:ext cx="4085590" cy="38481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75"/>
              </a:spcBef>
            </a:pPr>
            <a:r>
              <a:rPr sz="1200" spc="-35" dirty="0">
                <a:latin typeface="Tahoma"/>
                <a:cs typeface="Tahoma"/>
              </a:rPr>
              <a:t>Which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following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graphs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valid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cumulative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distribution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functions?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1576" y="1151442"/>
            <a:ext cx="4389120" cy="1263015"/>
            <a:chOff x="171576" y="1151442"/>
            <a:chExt cx="4389120" cy="12630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576" y="1184946"/>
              <a:ext cx="2194578" cy="12289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6136" y="1151442"/>
              <a:ext cx="2194539" cy="1262472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64" y="-38760"/>
            <a:ext cx="3474886" cy="3586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-30" dirty="0">
                <a:solidFill>
                  <a:srgbClr val="C00000"/>
                </a:solidFill>
              </a:rPr>
              <a:t>Exponential</a:t>
            </a:r>
            <a:r>
              <a:rPr b="1" spc="5" dirty="0">
                <a:solidFill>
                  <a:srgbClr val="C00000"/>
                </a:solidFill>
              </a:rPr>
              <a:t> </a:t>
            </a:r>
            <a:r>
              <a:rPr b="1" spc="-45" dirty="0">
                <a:solidFill>
                  <a:srgbClr val="C00000"/>
                </a:solidFill>
              </a:rPr>
              <a:t>Random</a:t>
            </a:r>
            <a:r>
              <a:rPr b="1" spc="5" dirty="0">
                <a:solidFill>
                  <a:srgbClr val="C00000"/>
                </a:solidFill>
              </a:rPr>
              <a:t> </a:t>
            </a:r>
            <a:r>
              <a:rPr b="1" spc="-45" dirty="0">
                <a:solidFill>
                  <a:srgbClr val="C00000"/>
                </a:solidFill>
              </a:rPr>
              <a:t>Variables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7313" y="406577"/>
          <a:ext cx="3003549" cy="996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08">
                <a:tc>
                  <a:txBody>
                    <a:bodyPr/>
                    <a:lstStyle/>
                    <a:p>
                      <a:pPr marL="127000">
                        <a:lnSpc>
                          <a:spcPts val="1145"/>
                        </a:lnSpc>
                      </a:pPr>
                      <a:r>
                        <a:rPr sz="1200" spc="-60" dirty="0">
                          <a:latin typeface="Tahoma"/>
                          <a:cs typeface="Tahoma"/>
                        </a:rPr>
                        <a:t>Parameter: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ts val="1145"/>
                        </a:lnSpc>
                      </a:pPr>
                      <a:r>
                        <a:rPr sz="1200" i="1" spc="-30" dirty="0">
                          <a:latin typeface="Verdana"/>
                          <a:cs typeface="Verdana"/>
                        </a:rPr>
                        <a:t>λ</a:t>
                      </a:r>
                      <a:r>
                        <a:rPr sz="1200" i="1" spc="5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(called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rate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60" dirty="0">
                          <a:latin typeface="Tahoma"/>
                          <a:cs typeface="Tahoma"/>
                        </a:rPr>
                        <a:t>parameter).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spc="-75" dirty="0">
                          <a:latin typeface="Tahoma"/>
                          <a:cs typeface="Tahoma"/>
                        </a:rPr>
                        <a:t>Range: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[0</a:t>
                      </a:r>
                      <a:r>
                        <a:rPr sz="1200" i="1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i="1" spc="-2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∞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).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130">
                <a:tc>
                  <a:txBody>
                    <a:bodyPr/>
                    <a:lstStyle/>
                    <a:p>
                      <a:pPr marL="127000">
                        <a:lnSpc>
                          <a:spcPts val="1115"/>
                        </a:lnSpc>
                      </a:pPr>
                      <a:r>
                        <a:rPr sz="1200" spc="-35" dirty="0">
                          <a:latin typeface="Tahoma"/>
                          <a:cs typeface="Tahoma"/>
                        </a:rPr>
                        <a:t>Notation: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ts val="1115"/>
                        </a:lnSpc>
                      </a:pPr>
                      <a:r>
                        <a:rPr sz="1200" spc="-45" dirty="0">
                          <a:latin typeface="Tahoma"/>
                          <a:cs typeface="Tahoma"/>
                        </a:rPr>
                        <a:t>exponential(</a:t>
                      </a:r>
                      <a:r>
                        <a:rPr sz="1200" i="1" spc="-45" dirty="0">
                          <a:latin typeface="Verdana"/>
                          <a:cs typeface="Verdana"/>
                        </a:rPr>
                        <a:t>λ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70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exp(</a:t>
                      </a:r>
                      <a:r>
                        <a:rPr sz="1200" i="1" spc="-45" dirty="0">
                          <a:latin typeface="Verdana"/>
                          <a:cs typeface="Verdana"/>
                        </a:rPr>
                        <a:t>λ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).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7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200" spc="-55" dirty="0">
                          <a:latin typeface="Tahoma"/>
                          <a:cs typeface="Tahoma"/>
                        </a:rPr>
                        <a:t>Density: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i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i="1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i="1" dirty="0">
                          <a:latin typeface="Verdana"/>
                          <a:cs typeface="Verdana"/>
                        </a:rPr>
                        <a:t>λ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i="1" baseline="31250" dirty="0">
                          <a:latin typeface="Arial"/>
                          <a:cs typeface="Arial"/>
                        </a:rPr>
                        <a:t>−</a:t>
                      </a:r>
                      <a:r>
                        <a:rPr sz="1200" i="1" baseline="31250" dirty="0">
                          <a:latin typeface="Trebuchet MS"/>
                          <a:cs typeface="Trebuchet MS"/>
                        </a:rPr>
                        <a:t>λ</a:t>
                      </a:r>
                      <a:r>
                        <a:rPr sz="1200" i="1" baseline="31250" dirty="0">
                          <a:latin typeface="Constantia"/>
                          <a:cs typeface="Constantia"/>
                        </a:rPr>
                        <a:t>x</a:t>
                      </a:r>
                      <a:endParaRPr sz="1200" baseline="31250">
                        <a:latin typeface="Constantia"/>
                        <a:cs typeface="Constanti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-3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≤</a:t>
                      </a:r>
                      <a:r>
                        <a:rPr sz="1200" spc="-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i="1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.</a:t>
                      </a: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411759" y="2593441"/>
            <a:ext cx="1590675" cy="45085"/>
            <a:chOff x="411759" y="2593441"/>
            <a:chExt cx="1590675" cy="45085"/>
          </a:xfrm>
        </p:grpSpPr>
        <p:sp>
          <p:nvSpPr>
            <p:cNvPr id="5" name="object 5"/>
            <p:cNvSpPr/>
            <p:nvPr/>
          </p:nvSpPr>
          <p:spPr>
            <a:xfrm>
              <a:off x="414299" y="2615907"/>
              <a:ext cx="1582420" cy="0"/>
            </a:xfrm>
            <a:custGeom>
              <a:avLst/>
              <a:gdLst/>
              <a:ahLst/>
              <a:cxnLst/>
              <a:rect l="l" t="t" r="r" b="b"/>
              <a:pathLst>
                <a:path w="1582420">
                  <a:moveTo>
                    <a:pt x="0" y="0"/>
                  </a:moveTo>
                  <a:lnTo>
                    <a:pt x="158184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0966" y="2595664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0"/>
                  </a:moveTo>
                  <a:lnTo>
                    <a:pt x="2968" y="6188"/>
                  </a:lnTo>
                  <a:lnTo>
                    <a:pt x="8543" y="12493"/>
                  </a:lnTo>
                  <a:lnTo>
                    <a:pt x="14591" y="17612"/>
                  </a:lnTo>
                  <a:lnTo>
                    <a:pt x="18973" y="20243"/>
                  </a:lnTo>
                  <a:lnTo>
                    <a:pt x="14591" y="22874"/>
                  </a:lnTo>
                  <a:lnTo>
                    <a:pt x="8543" y="27993"/>
                  </a:lnTo>
                  <a:lnTo>
                    <a:pt x="2968" y="34299"/>
                  </a:lnTo>
                  <a:lnTo>
                    <a:pt x="0" y="40487"/>
                  </a:lnTo>
                </a:path>
              </a:pathLst>
            </a:custGeom>
            <a:ln w="4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33955" y="2503919"/>
            <a:ext cx="977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135" dirty="0">
                <a:latin typeface="Calibri"/>
                <a:cs typeface="Calibri"/>
              </a:rPr>
              <a:t>x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1833" y="1708540"/>
            <a:ext cx="45085" cy="909955"/>
            <a:chOff x="391833" y="1708540"/>
            <a:chExt cx="45085" cy="909955"/>
          </a:xfrm>
        </p:grpSpPr>
        <p:sp>
          <p:nvSpPr>
            <p:cNvPr id="9" name="object 9"/>
            <p:cNvSpPr/>
            <p:nvPr/>
          </p:nvSpPr>
          <p:spPr>
            <a:xfrm>
              <a:off x="414299" y="1714550"/>
              <a:ext cx="0" cy="901700"/>
            </a:xfrm>
            <a:custGeom>
              <a:avLst/>
              <a:gdLst/>
              <a:ahLst/>
              <a:cxnLst/>
              <a:rect l="l" t="t" r="r" b="b"/>
              <a:pathLst>
                <a:path h="901700">
                  <a:moveTo>
                    <a:pt x="0" y="90135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4055" y="1710762"/>
              <a:ext cx="40640" cy="19050"/>
            </a:xfrm>
            <a:custGeom>
              <a:avLst/>
              <a:gdLst/>
              <a:ahLst/>
              <a:cxnLst/>
              <a:rect l="l" t="t" r="r" b="b"/>
              <a:pathLst>
                <a:path w="40640" h="19050">
                  <a:moveTo>
                    <a:pt x="0" y="18973"/>
                  </a:moveTo>
                  <a:lnTo>
                    <a:pt x="6188" y="16005"/>
                  </a:lnTo>
                  <a:lnTo>
                    <a:pt x="12493" y="10429"/>
                  </a:lnTo>
                  <a:lnTo>
                    <a:pt x="17612" y="4382"/>
                  </a:lnTo>
                  <a:lnTo>
                    <a:pt x="20243" y="0"/>
                  </a:lnTo>
                  <a:lnTo>
                    <a:pt x="22874" y="4382"/>
                  </a:lnTo>
                  <a:lnTo>
                    <a:pt x="27993" y="10429"/>
                  </a:lnTo>
                  <a:lnTo>
                    <a:pt x="34299" y="16005"/>
                  </a:lnTo>
                  <a:lnTo>
                    <a:pt x="40487" y="18973"/>
                  </a:lnTo>
                </a:path>
              </a:pathLst>
            </a:custGeom>
            <a:ln w="4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1764" y="1238662"/>
            <a:ext cx="1654810" cy="53975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  <a:tabLst>
                <a:tab pos="838200" algn="l"/>
              </a:tabLst>
            </a:pPr>
            <a:r>
              <a:rPr sz="1200" spc="-45" dirty="0">
                <a:latin typeface="Tahoma"/>
                <a:cs typeface="Tahoma"/>
              </a:rPr>
              <a:t>Models:	</a:t>
            </a:r>
            <a:r>
              <a:rPr sz="1200" spc="-35" dirty="0">
                <a:latin typeface="Tahoma"/>
                <a:cs typeface="Tahoma"/>
              </a:rPr>
              <a:t>Waiting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endParaRPr sz="1200" dirty="0">
              <a:latin typeface="Tahoma"/>
              <a:cs typeface="Tahoma"/>
            </a:endParaRPr>
          </a:p>
          <a:p>
            <a:pPr marL="257175">
              <a:lnSpc>
                <a:spcPct val="100000"/>
              </a:lnSpc>
              <a:spcBef>
                <a:spcPts val="640"/>
              </a:spcBef>
            </a:pP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(3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&lt;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i="1" spc="305" dirty="0">
                <a:latin typeface="Calibri"/>
                <a:cs typeface="Calibri"/>
              </a:rPr>
              <a:t>X</a:t>
            </a:r>
            <a:r>
              <a:rPr sz="1000" i="1" dirty="0">
                <a:latin typeface="Calibri"/>
                <a:cs typeface="Calibri"/>
              </a:rPr>
              <a:t> </a:t>
            </a:r>
            <a:r>
              <a:rPr sz="1000" i="1" spc="-100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&lt;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7)</a:t>
            </a:r>
            <a:endParaRPr sz="10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9816" y="1850365"/>
            <a:ext cx="1576070" cy="820419"/>
            <a:chOff x="359816" y="1850365"/>
            <a:chExt cx="1576070" cy="820419"/>
          </a:xfrm>
        </p:grpSpPr>
        <p:sp>
          <p:nvSpPr>
            <p:cNvPr id="13" name="object 13"/>
            <p:cNvSpPr/>
            <p:nvPr/>
          </p:nvSpPr>
          <p:spPr>
            <a:xfrm>
              <a:off x="641108" y="2055723"/>
              <a:ext cx="302895" cy="560705"/>
            </a:xfrm>
            <a:custGeom>
              <a:avLst/>
              <a:gdLst/>
              <a:ahLst/>
              <a:cxnLst/>
              <a:rect l="l" t="t" r="r" b="b"/>
              <a:pathLst>
                <a:path w="302894" h="560705">
                  <a:moveTo>
                    <a:pt x="0" y="0"/>
                  </a:moveTo>
                  <a:lnTo>
                    <a:pt x="0" y="560184"/>
                  </a:lnTo>
                  <a:lnTo>
                    <a:pt x="302412" y="560184"/>
                  </a:lnTo>
                  <a:lnTo>
                    <a:pt x="302399" y="184810"/>
                  </a:lnTo>
                  <a:lnTo>
                    <a:pt x="281546" y="174307"/>
                  </a:lnTo>
                  <a:lnTo>
                    <a:pt x="250266" y="157937"/>
                  </a:lnTo>
                  <a:lnTo>
                    <a:pt x="198120" y="129209"/>
                  </a:lnTo>
                  <a:lnTo>
                    <a:pt x="145986" y="98412"/>
                  </a:lnTo>
                  <a:lnTo>
                    <a:pt x="104279" y="72224"/>
                  </a:lnTo>
                  <a:lnTo>
                    <a:pt x="62560" y="44538"/>
                  </a:lnTo>
                  <a:lnTo>
                    <a:pt x="20853" y="15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1108" y="2055723"/>
              <a:ext cx="302895" cy="560705"/>
            </a:xfrm>
            <a:custGeom>
              <a:avLst/>
              <a:gdLst/>
              <a:ahLst/>
              <a:cxnLst/>
              <a:rect l="l" t="t" r="r" b="b"/>
              <a:pathLst>
                <a:path w="302894" h="560705">
                  <a:moveTo>
                    <a:pt x="0" y="0"/>
                  </a:moveTo>
                  <a:lnTo>
                    <a:pt x="0" y="560184"/>
                  </a:lnTo>
                  <a:lnTo>
                    <a:pt x="302412" y="560184"/>
                  </a:lnTo>
                  <a:lnTo>
                    <a:pt x="302399" y="184810"/>
                  </a:lnTo>
                  <a:lnTo>
                    <a:pt x="291972" y="179501"/>
                  </a:lnTo>
                  <a:lnTo>
                    <a:pt x="281546" y="174307"/>
                  </a:lnTo>
                  <a:lnTo>
                    <a:pt x="260692" y="163474"/>
                  </a:lnTo>
                  <a:lnTo>
                    <a:pt x="208546" y="135089"/>
                  </a:lnTo>
                  <a:lnTo>
                    <a:pt x="156413" y="104749"/>
                  </a:lnTo>
                  <a:lnTo>
                    <a:pt x="104279" y="72224"/>
                  </a:lnTo>
                  <a:lnTo>
                    <a:pt x="62560" y="44538"/>
                  </a:lnTo>
                  <a:lnTo>
                    <a:pt x="20853" y="15354"/>
                  </a:lnTo>
                  <a:lnTo>
                    <a:pt x="10426" y="7734"/>
                  </a:ln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4299" y="1859852"/>
              <a:ext cx="1512570" cy="654050"/>
            </a:xfrm>
            <a:custGeom>
              <a:avLst/>
              <a:gdLst/>
              <a:ahLst/>
              <a:cxnLst/>
              <a:rect l="l" t="t" r="r" b="b"/>
              <a:pathLst>
                <a:path w="1512570" h="654050">
                  <a:moveTo>
                    <a:pt x="0" y="0"/>
                  </a:moveTo>
                  <a:lnTo>
                    <a:pt x="52133" y="50292"/>
                  </a:lnTo>
                  <a:lnTo>
                    <a:pt x="104279" y="97358"/>
                  </a:lnTo>
                  <a:lnTo>
                    <a:pt x="156425" y="141198"/>
                  </a:lnTo>
                  <a:lnTo>
                    <a:pt x="208559" y="182156"/>
                  </a:lnTo>
                  <a:lnTo>
                    <a:pt x="260705" y="220446"/>
                  </a:lnTo>
                  <a:lnTo>
                    <a:pt x="312839" y="256209"/>
                  </a:lnTo>
                  <a:lnTo>
                    <a:pt x="364985" y="289547"/>
                  </a:lnTo>
                  <a:lnTo>
                    <a:pt x="417118" y="320573"/>
                  </a:lnTo>
                  <a:lnTo>
                    <a:pt x="469265" y="349643"/>
                  </a:lnTo>
                  <a:lnTo>
                    <a:pt x="521398" y="376758"/>
                  </a:lnTo>
                  <a:lnTo>
                    <a:pt x="573544" y="402018"/>
                  </a:lnTo>
                  <a:lnTo>
                    <a:pt x="625678" y="425551"/>
                  </a:lnTo>
                  <a:lnTo>
                    <a:pt x="677824" y="447700"/>
                  </a:lnTo>
                  <a:lnTo>
                    <a:pt x="729957" y="468236"/>
                  </a:lnTo>
                  <a:lnTo>
                    <a:pt x="782104" y="487387"/>
                  </a:lnTo>
                  <a:lnTo>
                    <a:pt x="834237" y="505269"/>
                  </a:lnTo>
                  <a:lnTo>
                    <a:pt x="886383" y="521995"/>
                  </a:lnTo>
                  <a:lnTo>
                    <a:pt x="938517" y="537679"/>
                  </a:lnTo>
                  <a:lnTo>
                    <a:pt x="990663" y="552107"/>
                  </a:lnTo>
                  <a:lnTo>
                    <a:pt x="1042797" y="565721"/>
                  </a:lnTo>
                  <a:lnTo>
                    <a:pt x="1094943" y="578523"/>
                  </a:lnTo>
                  <a:lnTo>
                    <a:pt x="1147076" y="590283"/>
                  </a:lnTo>
                  <a:lnTo>
                    <a:pt x="1199222" y="601357"/>
                  </a:lnTo>
                  <a:lnTo>
                    <a:pt x="1251356" y="611632"/>
                  </a:lnTo>
                  <a:lnTo>
                    <a:pt x="1303502" y="621322"/>
                  </a:lnTo>
                  <a:lnTo>
                    <a:pt x="1355636" y="630313"/>
                  </a:lnTo>
                  <a:lnTo>
                    <a:pt x="1407782" y="638619"/>
                  </a:lnTo>
                  <a:lnTo>
                    <a:pt x="1459915" y="646582"/>
                  </a:lnTo>
                  <a:lnTo>
                    <a:pt x="1512062" y="653846"/>
                  </a:lnTo>
                </a:path>
              </a:pathLst>
            </a:custGeom>
            <a:ln w="1897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5505" y="2615907"/>
              <a:ext cx="0" cy="54610"/>
            </a:xfrm>
            <a:custGeom>
              <a:avLst/>
              <a:gdLst/>
              <a:ahLst/>
              <a:cxnLst/>
              <a:rect l="l" t="t" r="r" b="b"/>
              <a:pathLst>
                <a:path h="54610">
                  <a:moveTo>
                    <a:pt x="0" y="0"/>
                  </a:moveTo>
                  <a:lnTo>
                    <a:pt x="0" y="54483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6712" y="2615907"/>
              <a:ext cx="0" cy="54610"/>
            </a:xfrm>
            <a:custGeom>
              <a:avLst/>
              <a:gdLst/>
              <a:ahLst/>
              <a:cxnLst/>
              <a:rect l="l" t="t" r="r" b="b"/>
              <a:pathLst>
                <a:path h="54610">
                  <a:moveTo>
                    <a:pt x="0" y="0"/>
                  </a:moveTo>
                  <a:lnTo>
                    <a:pt x="0" y="54483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7919" y="2615907"/>
              <a:ext cx="0" cy="54610"/>
            </a:xfrm>
            <a:custGeom>
              <a:avLst/>
              <a:gdLst/>
              <a:ahLst/>
              <a:cxnLst/>
              <a:rect l="l" t="t" r="r" b="b"/>
              <a:pathLst>
                <a:path h="54610">
                  <a:moveTo>
                    <a:pt x="0" y="0"/>
                  </a:moveTo>
                  <a:lnTo>
                    <a:pt x="0" y="54483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19125" y="2615907"/>
              <a:ext cx="0" cy="54610"/>
            </a:xfrm>
            <a:custGeom>
              <a:avLst/>
              <a:gdLst/>
              <a:ahLst/>
              <a:cxnLst/>
              <a:rect l="l" t="t" r="r" b="b"/>
              <a:pathLst>
                <a:path h="54610">
                  <a:moveTo>
                    <a:pt x="0" y="0"/>
                  </a:moveTo>
                  <a:lnTo>
                    <a:pt x="0" y="54483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70332" y="2615907"/>
              <a:ext cx="0" cy="54610"/>
            </a:xfrm>
            <a:custGeom>
              <a:avLst/>
              <a:gdLst/>
              <a:ahLst/>
              <a:cxnLst/>
              <a:rect l="l" t="t" r="r" b="b"/>
              <a:pathLst>
                <a:path h="54610">
                  <a:moveTo>
                    <a:pt x="0" y="0"/>
                  </a:moveTo>
                  <a:lnTo>
                    <a:pt x="0" y="54483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21539" y="2615907"/>
              <a:ext cx="0" cy="54610"/>
            </a:xfrm>
            <a:custGeom>
              <a:avLst/>
              <a:gdLst/>
              <a:ahLst/>
              <a:cxnLst/>
              <a:rect l="l" t="t" r="r" b="b"/>
              <a:pathLst>
                <a:path h="54610">
                  <a:moveTo>
                    <a:pt x="0" y="0"/>
                  </a:moveTo>
                  <a:lnTo>
                    <a:pt x="0" y="54483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72746" y="2615907"/>
              <a:ext cx="0" cy="54610"/>
            </a:xfrm>
            <a:custGeom>
              <a:avLst/>
              <a:gdLst/>
              <a:ahLst/>
              <a:cxnLst/>
              <a:rect l="l" t="t" r="r" b="b"/>
              <a:pathLst>
                <a:path h="54610">
                  <a:moveTo>
                    <a:pt x="0" y="0"/>
                  </a:moveTo>
                  <a:lnTo>
                    <a:pt x="0" y="54483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23952" y="2615907"/>
              <a:ext cx="0" cy="54610"/>
            </a:xfrm>
            <a:custGeom>
              <a:avLst/>
              <a:gdLst/>
              <a:ahLst/>
              <a:cxnLst/>
              <a:rect l="l" t="t" r="r" b="b"/>
              <a:pathLst>
                <a:path h="54610">
                  <a:moveTo>
                    <a:pt x="0" y="0"/>
                  </a:moveTo>
                  <a:lnTo>
                    <a:pt x="0" y="54483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9816" y="1859852"/>
              <a:ext cx="54610" cy="0"/>
            </a:xfrm>
            <a:custGeom>
              <a:avLst/>
              <a:gdLst/>
              <a:ahLst/>
              <a:cxnLst/>
              <a:rect l="l" t="t" r="r" b="b"/>
              <a:pathLst>
                <a:path w="54609">
                  <a:moveTo>
                    <a:pt x="54482" y="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04012" y="1761401"/>
            <a:ext cx="124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Calibri"/>
                <a:cs typeface="Calibri"/>
              </a:rPr>
              <a:t>.1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360803" y="1913704"/>
            <a:ext cx="1913255" cy="725170"/>
            <a:chOff x="2360803" y="1913704"/>
            <a:chExt cx="1913255" cy="725170"/>
          </a:xfrm>
        </p:grpSpPr>
        <p:sp>
          <p:nvSpPr>
            <p:cNvPr id="27" name="object 27"/>
            <p:cNvSpPr/>
            <p:nvPr/>
          </p:nvSpPr>
          <p:spPr>
            <a:xfrm>
              <a:off x="2383269" y="2615908"/>
              <a:ext cx="1884680" cy="0"/>
            </a:xfrm>
            <a:custGeom>
              <a:avLst/>
              <a:gdLst/>
              <a:ahLst/>
              <a:cxnLst/>
              <a:rect l="l" t="t" r="r" b="b"/>
              <a:pathLst>
                <a:path w="1884679">
                  <a:moveTo>
                    <a:pt x="0" y="0"/>
                  </a:moveTo>
                  <a:lnTo>
                    <a:pt x="188419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52286" y="2595664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0"/>
                  </a:moveTo>
                  <a:lnTo>
                    <a:pt x="2968" y="6188"/>
                  </a:lnTo>
                  <a:lnTo>
                    <a:pt x="8543" y="12493"/>
                  </a:lnTo>
                  <a:lnTo>
                    <a:pt x="14591" y="17612"/>
                  </a:lnTo>
                  <a:lnTo>
                    <a:pt x="18973" y="20243"/>
                  </a:lnTo>
                  <a:lnTo>
                    <a:pt x="14591" y="22874"/>
                  </a:lnTo>
                  <a:lnTo>
                    <a:pt x="8543" y="27993"/>
                  </a:lnTo>
                  <a:lnTo>
                    <a:pt x="2968" y="34299"/>
                  </a:lnTo>
                  <a:lnTo>
                    <a:pt x="0" y="40487"/>
                  </a:lnTo>
                </a:path>
              </a:pathLst>
            </a:custGeom>
            <a:ln w="4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83269" y="1919719"/>
              <a:ext cx="0" cy="696595"/>
            </a:xfrm>
            <a:custGeom>
              <a:avLst/>
              <a:gdLst/>
              <a:ahLst/>
              <a:cxnLst/>
              <a:rect l="l" t="t" r="r" b="b"/>
              <a:pathLst>
                <a:path h="696594">
                  <a:moveTo>
                    <a:pt x="0" y="69618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63025" y="1915927"/>
              <a:ext cx="40640" cy="19050"/>
            </a:xfrm>
            <a:custGeom>
              <a:avLst/>
              <a:gdLst/>
              <a:ahLst/>
              <a:cxnLst/>
              <a:rect l="l" t="t" r="r" b="b"/>
              <a:pathLst>
                <a:path w="40639" h="19050">
                  <a:moveTo>
                    <a:pt x="0" y="18973"/>
                  </a:moveTo>
                  <a:lnTo>
                    <a:pt x="6188" y="16005"/>
                  </a:lnTo>
                  <a:lnTo>
                    <a:pt x="12493" y="10429"/>
                  </a:lnTo>
                  <a:lnTo>
                    <a:pt x="17612" y="4382"/>
                  </a:lnTo>
                  <a:lnTo>
                    <a:pt x="20243" y="0"/>
                  </a:lnTo>
                  <a:lnTo>
                    <a:pt x="22874" y="4382"/>
                  </a:lnTo>
                  <a:lnTo>
                    <a:pt x="27993" y="10429"/>
                  </a:lnTo>
                  <a:lnTo>
                    <a:pt x="34299" y="16005"/>
                  </a:lnTo>
                  <a:lnTo>
                    <a:pt x="40487" y="18973"/>
                  </a:lnTo>
                </a:path>
              </a:pathLst>
            </a:custGeom>
            <a:ln w="4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305274" y="2503919"/>
            <a:ext cx="977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135" dirty="0">
                <a:latin typeface="Calibri"/>
                <a:cs typeface="Calibri"/>
              </a:rPr>
              <a:t>x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89873" y="1815033"/>
            <a:ext cx="10782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1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spc="-229" dirty="0">
                <a:latin typeface="MingLiU_HKSCS-ExtB"/>
                <a:cs typeface="MingLiU_HKSCS-ExtB"/>
              </a:rPr>
              <a:t>−</a:t>
            </a:r>
            <a:r>
              <a:rPr sz="1000" spc="-280" dirty="0">
                <a:latin typeface="MingLiU_HKSCS-ExtB"/>
                <a:cs typeface="MingLiU_HKSCS-ExtB"/>
              </a:rPr>
              <a:t> 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50" i="1" spc="315" baseline="27777" dirty="0">
                <a:latin typeface="Arial"/>
                <a:cs typeface="Arial"/>
              </a:rPr>
              <a:t>−</a:t>
            </a:r>
            <a:r>
              <a:rPr sz="1050" i="1" spc="209" baseline="27777" dirty="0">
                <a:latin typeface="Calibri"/>
                <a:cs typeface="Calibri"/>
              </a:rPr>
              <a:t>x/</a:t>
            </a:r>
            <a:r>
              <a:rPr sz="1050" baseline="27777" dirty="0">
                <a:latin typeface="Roboto"/>
                <a:cs typeface="Roboto"/>
              </a:rPr>
              <a:t>10</a:t>
            </a:r>
            <a:endParaRPr sz="1050" baseline="27777">
              <a:latin typeface="Roboto"/>
              <a:cs typeface="Robo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373782" y="2073374"/>
            <a:ext cx="1899920" cy="597535"/>
            <a:chOff x="2373782" y="2073374"/>
            <a:chExt cx="1899920" cy="597535"/>
          </a:xfrm>
        </p:grpSpPr>
        <p:sp>
          <p:nvSpPr>
            <p:cNvPr id="34" name="object 34"/>
            <p:cNvSpPr/>
            <p:nvPr/>
          </p:nvSpPr>
          <p:spPr>
            <a:xfrm>
              <a:off x="2383269" y="2148979"/>
              <a:ext cx="1800225" cy="467359"/>
            </a:xfrm>
            <a:custGeom>
              <a:avLst/>
              <a:gdLst/>
              <a:ahLst/>
              <a:cxnLst/>
              <a:rect l="l" t="t" r="r" b="b"/>
              <a:pathLst>
                <a:path w="1800225" h="467360">
                  <a:moveTo>
                    <a:pt x="0" y="466928"/>
                  </a:moveTo>
                  <a:lnTo>
                    <a:pt x="62064" y="431025"/>
                  </a:lnTo>
                  <a:lnTo>
                    <a:pt x="124142" y="397433"/>
                  </a:lnTo>
                  <a:lnTo>
                    <a:pt x="186207" y="366102"/>
                  </a:lnTo>
                  <a:lnTo>
                    <a:pt x="248272" y="336829"/>
                  </a:lnTo>
                  <a:lnTo>
                    <a:pt x="310349" y="309499"/>
                  </a:lnTo>
                  <a:lnTo>
                    <a:pt x="372414" y="283997"/>
                  </a:lnTo>
                  <a:lnTo>
                    <a:pt x="434479" y="260184"/>
                  </a:lnTo>
                  <a:lnTo>
                    <a:pt x="496557" y="237985"/>
                  </a:lnTo>
                  <a:lnTo>
                    <a:pt x="558622" y="217246"/>
                  </a:lnTo>
                  <a:lnTo>
                    <a:pt x="620687" y="197904"/>
                  </a:lnTo>
                  <a:lnTo>
                    <a:pt x="682764" y="179857"/>
                  </a:lnTo>
                  <a:lnTo>
                    <a:pt x="744829" y="163004"/>
                  </a:lnTo>
                  <a:lnTo>
                    <a:pt x="806894" y="147243"/>
                  </a:lnTo>
                  <a:lnTo>
                    <a:pt x="868972" y="132549"/>
                  </a:lnTo>
                  <a:lnTo>
                    <a:pt x="931037" y="118884"/>
                  </a:lnTo>
                  <a:lnTo>
                    <a:pt x="993114" y="106083"/>
                  </a:lnTo>
                  <a:lnTo>
                    <a:pt x="1055179" y="94145"/>
                  </a:lnTo>
                  <a:lnTo>
                    <a:pt x="1117244" y="82956"/>
                  </a:lnTo>
                  <a:lnTo>
                    <a:pt x="1179322" y="72593"/>
                  </a:lnTo>
                  <a:lnTo>
                    <a:pt x="1241386" y="62865"/>
                  </a:lnTo>
                  <a:lnTo>
                    <a:pt x="1303451" y="53797"/>
                  </a:lnTo>
                  <a:lnTo>
                    <a:pt x="1365529" y="45364"/>
                  </a:lnTo>
                  <a:lnTo>
                    <a:pt x="1427594" y="37426"/>
                  </a:lnTo>
                  <a:lnTo>
                    <a:pt x="1489659" y="30086"/>
                  </a:lnTo>
                  <a:lnTo>
                    <a:pt x="1551736" y="23215"/>
                  </a:lnTo>
                  <a:lnTo>
                    <a:pt x="1613801" y="16789"/>
                  </a:lnTo>
                  <a:lnTo>
                    <a:pt x="1675866" y="10807"/>
                  </a:lnTo>
                  <a:lnTo>
                    <a:pt x="1737944" y="5181"/>
                  </a:lnTo>
                  <a:lnTo>
                    <a:pt x="1800009" y="0"/>
                  </a:lnTo>
                </a:path>
              </a:pathLst>
            </a:custGeom>
            <a:ln w="1897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63271" y="2615908"/>
              <a:ext cx="0" cy="54610"/>
            </a:xfrm>
            <a:custGeom>
              <a:avLst/>
              <a:gdLst/>
              <a:ahLst/>
              <a:cxnLst/>
              <a:rect l="l" t="t" r="r" b="b"/>
              <a:pathLst>
                <a:path h="54610">
                  <a:moveTo>
                    <a:pt x="0" y="0"/>
                  </a:moveTo>
                  <a:lnTo>
                    <a:pt x="0" y="54483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43273" y="2615908"/>
              <a:ext cx="0" cy="54610"/>
            </a:xfrm>
            <a:custGeom>
              <a:avLst/>
              <a:gdLst/>
              <a:ahLst/>
              <a:cxnLst/>
              <a:rect l="l" t="t" r="r" b="b"/>
              <a:pathLst>
                <a:path h="54610">
                  <a:moveTo>
                    <a:pt x="0" y="0"/>
                  </a:moveTo>
                  <a:lnTo>
                    <a:pt x="0" y="54483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23274" y="2615908"/>
              <a:ext cx="0" cy="54610"/>
            </a:xfrm>
            <a:custGeom>
              <a:avLst/>
              <a:gdLst/>
              <a:ahLst/>
              <a:cxnLst/>
              <a:rect l="l" t="t" r="r" b="b"/>
              <a:pathLst>
                <a:path h="54610">
                  <a:moveTo>
                    <a:pt x="0" y="0"/>
                  </a:moveTo>
                  <a:lnTo>
                    <a:pt x="0" y="54483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03276" y="2615908"/>
              <a:ext cx="0" cy="54610"/>
            </a:xfrm>
            <a:custGeom>
              <a:avLst/>
              <a:gdLst/>
              <a:ahLst/>
              <a:cxnLst/>
              <a:rect l="l" t="t" r="r" b="b"/>
              <a:pathLst>
                <a:path h="54610">
                  <a:moveTo>
                    <a:pt x="0" y="0"/>
                  </a:moveTo>
                  <a:lnTo>
                    <a:pt x="0" y="54483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83279" y="2615908"/>
              <a:ext cx="0" cy="54610"/>
            </a:xfrm>
            <a:custGeom>
              <a:avLst/>
              <a:gdLst/>
              <a:ahLst/>
              <a:cxnLst/>
              <a:rect l="l" t="t" r="r" b="b"/>
              <a:pathLst>
                <a:path h="54610">
                  <a:moveTo>
                    <a:pt x="0" y="0"/>
                  </a:moveTo>
                  <a:lnTo>
                    <a:pt x="0" y="54483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63281" y="2615908"/>
              <a:ext cx="0" cy="54610"/>
            </a:xfrm>
            <a:custGeom>
              <a:avLst/>
              <a:gdLst/>
              <a:ahLst/>
              <a:cxnLst/>
              <a:rect l="l" t="t" r="r" b="b"/>
              <a:pathLst>
                <a:path h="54610">
                  <a:moveTo>
                    <a:pt x="0" y="0"/>
                  </a:moveTo>
                  <a:lnTo>
                    <a:pt x="0" y="54483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43283" y="2615908"/>
              <a:ext cx="0" cy="54610"/>
            </a:xfrm>
            <a:custGeom>
              <a:avLst/>
              <a:gdLst/>
              <a:ahLst/>
              <a:cxnLst/>
              <a:rect l="l" t="t" r="r" b="b"/>
              <a:pathLst>
                <a:path h="54610">
                  <a:moveTo>
                    <a:pt x="0" y="0"/>
                  </a:moveTo>
                  <a:lnTo>
                    <a:pt x="0" y="54483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23285" y="2615908"/>
              <a:ext cx="0" cy="54610"/>
            </a:xfrm>
            <a:custGeom>
              <a:avLst/>
              <a:gdLst/>
              <a:ahLst/>
              <a:cxnLst/>
              <a:rect l="l" t="t" r="r" b="b"/>
              <a:pathLst>
                <a:path h="54610">
                  <a:moveTo>
                    <a:pt x="0" y="0"/>
                  </a:moveTo>
                  <a:lnTo>
                    <a:pt x="0" y="54483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383263" y="2075901"/>
              <a:ext cx="1890395" cy="0"/>
            </a:xfrm>
            <a:custGeom>
              <a:avLst/>
              <a:gdLst/>
              <a:ahLst/>
              <a:cxnLst/>
              <a:rect l="l" t="t" r="r" b="b"/>
              <a:pathLst>
                <a:path w="1890395">
                  <a:moveTo>
                    <a:pt x="1890026" y="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164221" y="1977453"/>
            <a:ext cx="1200150" cy="336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55"/>
              </a:spcBef>
            </a:pPr>
            <a:r>
              <a:rPr sz="1000" i="1" spc="180" dirty="0">
                <a:latin typeface="Calibri"/>
                <a:cs typeface="Calibri"/>
              </a:rPr>
              <a:t>f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14" dirty="0">
                <a:latin typeface="Calibri"/>
                <a:cs typeface="Calibri"/>
              </a:rPr>
              <a:t>λ</a:t>
            </a:r>
            <a:r>
              <a:rPr sz="1000" spc="-60" dirty="0">
                <a:latin typeface="Calibri"/>
                <a:cs typeface="Calibri"/>
              </a:rPr>
              <a:t>e</a:t>
            </a:r>
            <a:r>
              <a:rPr sz="1050" i="1" spc="315" baseline="27777" dirty="0">
                <a:latin typeface="Arial"/>
                <a:cs typeface="Arial"/>
              </a:rPr>
              <a:t>−</a:t>
            </a:r>
            <a:r>
              <a:rPr sz="1050" i="1" spc="217" baseline="27777" dirty="0">
                <a:latin typeface="Calibri"/>
                <a:cs typeface="Calibri"/>
              </a:rPr>
              <a:t>λx</a:t>
            </a:r>
            <a:endParaRPr sz="1050" baseline="27777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5844" y="2657398"/>
            <a:ext cx="3773804" cy="312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7670">
              <a:lnSpc>
                <a:spcPct val="100000"/>
              </a:lnSpc>
              <a:spcBef>
                <a:spcPts val="95"/>
              </a:spcBef>
              <a:tabLst>
                <a:tab pos="2405380" algn="l"/>
              </a:tabLst>
            </a:pPr>
            <a:r>
              <a:rPr sz="1000" spc="-10" dirty="0">
                <a:latin typeface="Calibri"/>
                <a:cs typeface="Calibri"/>
              </a:rPr>
              <a:t>2</a:t>
            </a:r>
            <a:r>
              <a:rPr sz="1000" spc="46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4</a:t>
            </a:r>
            <a:r>
              <a:rPr sz="1000" spc="46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6</a:t>
            </a:r>
            <a:r>
              <a:rPr sz="1000" spc="46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8</a:t>
            </a:r>
            <a:r>
              <a:rPr sz="1000" spc="21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10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12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14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16	</a:t>
            </a:r>
            <a:r>
              <a:rPr sz="1000" spc="-50" dirty="0">
                <a:latin typeface="Tahoma"/>
                <a:cs typeface="Tahoma"/>
              </a:rPr>
              <a:t>2</a:t>
            </a:r>
            <a:r>
              <a:rPr sz="1000" spc="59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4</a:t>
            </a:r>
            <a:r>
              <a:rPr sz="1000" spc="59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6</a:t>
            </a:r>
            <a:r>
              <a:rPr sz="1000" spc="59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8</a:t>
            </a:r>
            <a:r>
              <a:rPr sz="1000" spc="34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10</a:t>
            </a:r>
            <a:r>
              <a:rPr sz="1000" spc="10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12</a:t>
            </a:r>
            <a:r>
              <a:rPr sz="1000" spc="10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14</a:t>
            </a:r>
            <a:r>
              <a:rPr sz="1000" spc="10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16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5453"/>
            <a:ext cx="2819350" cy="3586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b="1" spc="-30" dirty="0">
                <a:solidFill>
                  <a:srgbClr val="C00000"/>
                </a:solidFill>
              </a:rPr>
              <a:t>Concept</a:t>
            </a:r>
            <a:r>
              <a:rPr b="1" spc="-30" dirty="0">
                <a:solidFill>
                  <a:srgbClr val="C00000"/>
                </a:solidFill>
              </a:rPr>
              <a:t> </a:t>
            </a:r>
            <a:r>
              <a:rPr b="1" spc="-50" dirty="0">
                <a:solidFill>
                  <a:srgbClr val="C00000"/>
                </a:solidFill>
              </a:rPr>
              <a:t>question</a:t>
            </a:r>
            <a:r>
              <a:rPr lang="en-IN" b="1" spc="-50" dirty="0">
                <a:solidFill>
                  <a:srgbClr val="C00000"/>
                </a:solidFill>
              </a:rPr>
              <a:t> 4</a:t>
            </a:r>
            <a:endParaRPr b="1" spc="-5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440662"/>
            <a:ext cx="4194810" cy="561051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77470">
              <a:lnSpc>
                <a:spcPts val="1400"/>
              </a:lnSpc>
              <a:spcBef>
                <a:spcPts val="175"/>
              </a:spcBef>
            </a:pPr>
            <a:r>
              <a:rPr sz="1200" spc="-60" dirty="0">
                <a:latin typeface="Tahoma"/>
                <a:cs typeface="Tahoma"/>
              </a:rPr>
              <a:t>I’ve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noticed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taxis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drive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past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lang="en-IN" sz="1200" spc="-75" dirty="0">
                <a:latin typeface="Tahoma"/>
                <a:cs typeface="Tahoma"/>
              </a:rPr>
              <a:t>the IIT </a:t>
            </a:r>
            <a:r>
              <a:rPr lang="en-IN" sz="1200" spc="-75" dirty="0" err="1">
                <a:latin typeface="Tahoma"/>
                <a:cs typeface="Tahoma"/>
              </a:rPr>
              <a:t>kgp</a:t>
            </a:r>
            <a:r>
              <a:rPr lang="en-IN" sz="1200" spc="-75" dirty="0">
                <a:latin typeface="Tahoma"/>
                <a:cs typeface="Tahoma"/>
              </a:rPr>
              <a:t> campus</a:t>
            </a:r>
            <a:r>
              <a:rPr sz="1200" spc="14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average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once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every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10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minutes.</a:t>
            </a:r>
            <a:r>
              <a:rPr lang="en-IN" sz="120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Suppose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spent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waiting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for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taxi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modeled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by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exponential</a:t>
            </a:r>
            <a:r>
              <a:rPr lang="en-IN" sz="1200" spc="-55" dirty="0">
                <a:latin typeface="Tahoma"/>
                <a:cs typeface="Tahoma"/>
              </a:rPr>
              <a:t> random variable.</a:t>
            </a:r>
            <a:endParaRPr sz="1200" dirty="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557785"/>
              </p:ext>
            </p:extLst>
          </p:nvPr>
        </p:nvGraphicFramePr>
        <p:xfrm>
          <a:off x="11544" y="1097581"/>
          <a:ext cx="3839209" cy="876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6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314">
                <a:tc>
                  <a:txBody>
                    <a:bodyPr/>
                    <a:lstStyle/>
                    <a:p>
                      <a:pPr marL="127000">
                        <a:lnSpc>
                          <a:spcPts val="1145"/>
                        </a:lnSpc>
                      </a:pP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329">
                <a:tc>
                  <a:txBody>
                    <a:bodyPr/>
                    <a:lstStyle/>
                    <a:p>
                      <a:pPr marL="8655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200" i="1" spc="-3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i="1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Lucida Sans Unicode"/>
                          <a:cs typeface="Lucida Sans Unicode"/>
                        </a:rPr>
                        <a:t>∼</a:t>
                      </a:r>
                      <a:r>
                        <a:rPr sz="120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Exponential(1</a:t>
                      </a:r>
                      <a:r>
                        <a:rPr sz="1200" i="1" spc="-45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10);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114300" marB="0"/>
                </a:tc>
                <a:tc>
                  <a:txBody>
                    <a:bodyPr/>
                    <a:lstStyle/>
                    <a:p>
                      <a:pPr marL="139700" algn="ctr">
                        <a:lnSpc>
                          <a:spcPts val="1125"/>
                        </a:lnSpc>
                        <a:spcBef>
                          <a:spcPts val="90"/>
                        </a:spcBef>
                      </a:pPr>
                      <a:r>
                        <a:rPr sz="12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u="sng" spc="-7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1</a:t>
                      </a:r>
                      <a:r>
                        <a:rPr sz="1200" u="sng" spc="-8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161290">
                        <a:lnSpc>
                          <a:spcPts val="815"/>
                        </a:lnSpc>
                        <a:tabLst>
                          <a:tab pos="815340" algn="l"/>
                        </a:tabLst>
                      </a:pPr>
                      <a:r>
                        <a:rPr sz="1200" i="1" spc="2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i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200" i="1" spc="-4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i="1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35" dirty="0">
                          <a:latin typeface="Tahoma"/>
                          <a:cs typeface="Tahoma"/>
                        </a:rPr>
                        <a:t>=	</a:t>
                      </a:r>
                      <a:r>
                        <a:rPr sz="1200" spc="4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i="1" spc="60" baseline="34722" dirty="0">
                          <a:latin typeface="Arial"/>
                          <a:cs typeface="Arial"/>
                        </a:rPr>
                        <a:t>−</a:t>
                      </a:r>
                      <a:r>
                        <a:rPr sz="1200" i="1" spc="60" baseline="34722" dirty="0">
                          <a:latin typeface="Constantia"/>
                          <a:cs typeface="Constantia"/>
                        </a:rPr>
                        <a:t>x</a:t>
                      </a:r>
                      <a:r>
                        <a:rPr sz="1200" i="1" spc="60" baseline="34722" dirty="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1200" spc="60" baseline="34722" dirty="0">
                          <a:latin typeface="Trebuchet MS"/>
                          <a:cs typeface="Trebuchet MS"/>
                        </a:rPr>
                        <a:t>10</a:t>
                      </a:r>
                      <a:endParaRPr sz="1200" baseline="34722">
                        <a:latin typeface="Trebuchet MS"/>
                        <a:cs typeface="Trebuchet MS"/>
                      </a:endParaRPr>
                    </a:p>
                    <a:p>
                      <a:pPr marL="139700" algn="ctr">
                        <a:lnSpc>
                          <a:spcPts val="1130"/>
                        </a:lnSpc>
                      </a:pPr>
                      <a:r>
                        <a:rPr sz="1200" spc="-75" dirty="0">
                          <a:latin typeface="Tahoma"/>
                          <a:cs typeface="Tahoma"/>
                        </a:rPr>
                        <a:t>10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266">
                <a:tc>
                  <a:txBody>
                    <a:bodyPr/>
                    <a:lstStyle/>
                    <a:p>
                      <a:pPr marL="127000">
                        <a:lnSpc>
                          <a:spcPts val="1400"/>
                        </a:lnSpc>
                        <a:spcBef>
                          <a:spcPts val="145"/>
                        </a:spcBef>
                      </a:pPr>
                      <a:r>
                        <a:rPr sz="1200" b="1" spc="40" dirty="0">
                          <a:latin typeface="Trebuchet MS"/>
                          <a:cs typeface="Trebuchet MS"/>
                        </a:rPr>
                        <a:t>(a)</a:t>
                      </a:r>
                      <a:r>
                        <a:rPr sz="1200" b="1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Sketch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pdf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35" dirty="0">
                          <a:latin typeface="Tahoma"/>
                          <a:cs typeface="Tahoma"/>
                        </a:rPr>
                        <a:t>this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35" dirty="0">
                          <a:latin typeface="Tahoma"/>
                          <a:cs typeface="Tahoma"/>
                        </a:rPr>
                        <a:t>distribution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5844" y="2024953"/>
            <a:ext cx="4060825" cy="106870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62865">
              <a:lnSpc>
                <a:spcPts val="1400"/>
              </a:lnSpc>
              <a:spcBef>
                <a:spcPts val="175"/>
              </a:spcBef>
              <a:buFont typeface="Trebuchet MS"/>
              <a:buAutoNum type="alphaLcParenBoth" startAt="2"/>
              <a:tabLst>
                <a:tab pos="277495" algn="l"/>
              </a:tabLst>
            </a:pPr>
            <a:r>
              <a:rPr sz="1200" spc="-70" dirty="0">
                <a:latin typeface="Tahoma"/>
                <a:cs typeface="Tahoma"/>
              </a:rPr>
              <a:t>Shade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region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which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represents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probability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waiting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between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3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7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minutes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  <a:spcBef>
                <a:spcPts val="585"/>
              </a:spcBef>
              <a:buFont typeface="Trebuchet MS"/>
              <a:buAutoNum type="alphaLcParenBoth" startAt="2"/>
              <a:tabLst>
                <a:tab pos="266700" algn="l"/>
              </a:tabLst>
            </a:pPr>
            <a:r>
              <a:rPr sz="1200" spc="-55" dirty="0">
                <a:latin typeface="Tahoma"/>
                <a:cs typeface="Tahoma"/>
              </a:rPr>
              <a:t>Compute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probability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waiting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between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between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3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7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minutes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for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taxi</a:t>
            </a:r>
            <a:endParaRPr sz="1200">
              <a:latin typeface="Tahoma"/>
              <a:cs typeface="Tahoma"/>
            </a:endParaRPr>
          </a:p>
          <a:p>
            <a:pPr marL="276860" indent="-264795">
              <a:lnSpc>
                <a:spcPct val="100000"/>
              </a:lnSpc>
              <a:spcBef>
                <a:spcPts val="509"/>
              </a:spcBef>
              <a:buFont typeface="Trebuchet MS"/>
              <a:buAutoNum type="alphaLcParenBoth" startAt="2"/>
              <a:tabLst>
                <a:tab pos="277495" algn="l"/>
              </a:tabLst>
            </a:pPr>
            <a:r>
              <a:rPr sz="1200" spc="-55" dirty="0">
                <a:latin typeface="Tahoma"/>
                <a:cs typeface="Tahoma"/>
              </a:rPr>
              <a:t>Compute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sketch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cdf.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26531CA6B29D498611FF44E4B9A516" ma:contentTypeVersion="7" ma:contentTypeDescription="Create a new document." ma:contentTypeScope="" ma:versionID="5a23e919a1359a5481fba844b59c6718">
  <xsd:schema xmlns:xsd="http://www.w3.org/2001/XMLSchema" xmlns:xs="http://www.w3.org/2001/XMLSchema" xmlns:p="http://schemas.microsoft.com/office/2006/metadata/properties" xmlns:ns2="f4f41830-a3a6-4385-8543-65e908e34dde" xmlns:ns3="eb720b27-d539-49d1-94c8-a7395998307e" targetNamespace="http://schemas.microsoft.com/office/2006/metadata/properties" ma:root="true" ma:fieldsID="106e160d00b736d64647467787e6f07e" ns2:_="" ns3:_="">
    <xsd:import namespace="f4f41830-a3a6-4385-8543-65e908e34dde"/>
    <xsd:import namespace="eb720b27-d539-49d1-94c8-a739599830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f41830-a3a6-4385-8543-65e908e34d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720b27-d539-49d1-94c8-a7395998307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0B2082-A024-4BC2-8FDB-EB0E59CF3939}"/>
</file>

<file path=customXml/itemProps2.xml><?xml version="1.0" encoding="utf-8"?>
<ds:datastoreItem xmlns:ds="http://schemas.openxmlformats.org/officeDocument/2006/customXml" ds:itemID="{1E0777A8-B023-4F7C-A933-8BDE7B117B2E}"/>
</file>

<file path=customXml/itemProps3.xml><?xml version="1.0" encoding="utf-8"?>
<ds:datastoreItem xmlns:ds="http://schemas.openxmlformats.org/officeDocument/2006/customXml" ds:itemID="{8861265C-049B-4962-8BF1-DB5DE7501E7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5103</Words>
  <Application>Microsoft Office PowerPoint</Application>
  <PresentationFormat>Custom</PresentationFormat>
  <Paragraphs>1315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4" baseType="lpstr">
      <vt:lpstr>MingLiU_HKSCS-ExtB</vt:lpstr>
      <vt:lpstr>MS UI Gothic</vt:lpstr>
      <vt:lpstr>SimSun</vt:lpstr>
      <vt:lpstr>Arial</vt:lpstr>
      <vt:lpstr>Arial MT</vt:lpstr>
      <vt:lpstr>Calibri</vt:lpstr>
      <vt:lpstr>Calibri Light</vt:lpstr>
      <vt:lpstr>Cambria Math</vt:lpstr>
      <vt:lpstr>Constantia</vt:lpstr>
      <vt:lpstr>Lucida Sans Unicode</vt:lpstr>
      <vt:lpstr>Roboto</vt:lpstr>
      <vt:lpstr>Sitka Text</vt:lpstr>
      <vt:lpstr>Tahoma</vt:lpstr>
      <vt:lpstr>Times New Roman</vt:lpstr>
      <vt:lpstr>Trebuchet MS</vt:lpstr>
      <vt:lpstr>Verdana</vt:lpstr>
      <vt:lpstr>Wingdings</vt:lpstr>
      <vt:lpstr>Office Theme</vt:lpstr>
      <vt:lpstr>Random variables - Continued</vt:lpstr>
      <vt:lpstr>Continuous Random Variables</vt:lpstr>
      <vt:lpstr>PowerPoint Presentation</vt:lpstr>
      <vt:lpstr>Properties of the cdf</vt:lpstr>
      <vt:lpstr>Concept Question 1</vt:lpstr>
      <vt:lpstr>Concept question 2</vt:lpstr>
      <vt:lpstr>PowerPoint Presentation</vt:lpstr>
      <vt:lpstr>Exponential Random Variables</vt:lpstr>
      <vt:lpstr>Concept question 4</vt:lpstr>
      <vt:lpstr>PowerPoint Presentation</vt:lpstr>
      <vt:lpstr>Joint Distributions</vt:lpstr>
      <vt:lpstr>Discrete joint pmf: example 1</vt:lpstr>
      <vt:lpstr>PowerPoint Presentation</vt:lpstr>
      <vt:lpstr>Continuous joint distributions</vt:lpstr>
      <vt:lpstr>Properties of the joint pmf and pdf</vt:lpstr>
      <vt:lpstr>PowerPoint Presentation</vt:lpstr>
      <vt:lpstr>Continuous events - Example</vt:lpstr>
      <vt:lpstr>Cumulative distribution function</vt:lpstr>
      <vt:lpstr>PowerPoint Presentation</vt:lpstr>
      <vt:lpstr>Concept question 5</vt:lpstr>
      <vt:lpstr>From the following table compute F (3.5, 4).</vt:lpstr>
      <vt:lpstr>Independence</vt:lpstr>
      <vt:lpstr>PowerPoint Presentation</vt:lpstr>
      <vt:lpstr>Concept question 8: independence II</vt:lpstr>
      <vt:lpstr>Concept Question 9</vt:lpstr>
      <vt:lpstr>Covariance</vt:lpstr>
      <vt:lpstr>Properties of covariance</vt:lpstr>
      <vt:lpstr>Concept question 10</vt:lpstr>
      <vt:lpstr>Concept question 11</vt:lpstr>
      <vt:lpstr>PowerPoint Presentation</vt:lpstr>
      <vt:lpstr>Real-life correlations</vt:lpstr>
      <vt:lpstr>Correlation is not causation</vt:lpstr>
      <vt:lpstr>Overlapping sums of uniform random variables</vt:lpstr>
      <vt:lpstr>Scatter plots</vt:lpstr>
      <vt:lpstr>Concept question 12</vt:lpstr>
      <vt:lpstr>Concept question 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5 Slides: Variance, Continuous Random Variables</dc:title>
  <dc:creator>Orloff, Jeremy | Bloom, Jonathan</dc:creator>
  <cp:lastModifiedBy>Dr. Dripto Bakshi</cp:lastModifiedBy>
  <cp:revision>8</cp:revision>
  <dcterms:created xsi:type="dcterms:W3CDTF">2022-02-13T12:26:51Z</dcterms:created>
  <dcterms:modified xsi:type="dcterms:W3CDTF">2022-02-13T20:13:50Z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2017-01-01T00:00:00Z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2022-02-13T00:00:00Z</vt:filetime>
  </property>
  <property fmtid="{D5CDD505-2E9C-101B-9397-08002B2CF9AE}" pid="5" name="ContentTypeId">
    <vt:lpwstr>0x010100A626531CA6B29D498611FF44E4B9A516</vt:lpwstr>
  </property>
</Properties>
</file>