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8"/>
  </p:notesMasterIdLst>
  <p:sldIdLst>
    <p:sldId id="256" r:id="rId5"/>
    <p:sldId id="257" r:id="rId6"/>
    <p:sldId id="276" r:id="rId7"/>
    <p:sldId id="259" r:id="rId8"/>
    <p:sldId id="277" r:id="rId9"/>
    <p:sldId id="278" r:id="rId10"/>
    <p:sldId id="280" r:id="rId11"/>
    <p:sldId id="285" r:id="rId12"/>
    <p:sldId id="281" r:id="rId13"/>
    <p:sldId id="282" r:id="rId14"/>
    <p:sldId id="287" r:id="rId15"/>
    <p:sldId id="288" r:id="rId16"/>
    <p:sldId id="289" r:id="rId17"/>
    <p:sldId id="337" r:id="rId18"/>
    <p:sldId id="290" r:id="rId19"/>
    <p:sldId id="335" r:id="rId20"/>
    <p:sldId id="261" r:id="rId21"/>
    <p:sldId id="262" r:id="rId22"/>
    <p:sldId id="332" r:id="rId23"/>
    <p:sldId id="333" r:id="rId24"/>
    <p:sldId id="331" r:id="rId25"/>
    <p:sldId id="336" r:id="rId26"/>
    <p:sldId id="271" r:id="rId27"/>
    <p:sldId id="310" r:id="rId28"/>
    <p:sldId id="311" r:id="rId29"/>
    <p:sldId id="312" r:id="rId30"/>
    <p:sldId id="313" r:id="rId31"/>
    <p:sldId id="283" r:id="rId32"/>
    <p:sldId id="314" r:id="rId33"/>
    <p:sldId id="315" r:id="rId34"/>
    <p:sldId id="316" r:id="rId35"/>
    <p:sldId id="317" r:id="rId36"/>
    <p:sldId id="291" r:id="rId37"/>
    <p:sldId id="292" r:id="rId38"/>
    <p:sldId id="293" r:id="rId39"/>
    <p:sldId id="294"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44" r:id="rId54"/>
    <p:sldId id="345" r:id="rId55"/>
    <p:sldId id="346" r:id="rId56"/>
    <p:sldId id="347" r:id="rId57"/>
    <p:sldId id="348" r:id="rId58"/>
    <p:sldId id="349" r:id="rId59"/>
    <p:sldId id="350" r:id="rId60"/>
    <p:sldId id="273" r:id="rId61"/>
    <p:sldId id="298" r:id="rId62"/>
    <p:sldId id="299" r:id="rId63"/>
    <p:sldId id="300" r:id="rId64"/>
    <p:sldId id="301" r:id="rId65"/>
    <p:sldId id="303" r:id="rId66"/>
    <p:sldId id="304" r:id="rId67"/>
    <p:sldId id="305" r:id="rId68"/>
    <p:sldId id="260" r:id="rId69"/>
    <p:sldId id="306" r:id="rId70"/>
    <p:sldId id="338" r:id="rId71"/>
    <p:sldId id="352" r:id="rId72"/>
    <p:sldId id="339" r:id="rId73"/>
    <p:sldId id="263" r:id="rId74"/>
    <p:sldId id="264" r:id="rId75"/>
    <p:sldId id="265" r:id="rId76"/>
    <p:sldId id="26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69270-C40A-4B4B-9894-34A8C54EA603}" v="2" dt="2022-03-02T17:34:55.253"/>
    <p1510:client id="{833A82CF-B108-06B6-78D9-A8E40571095F}" v="2" dt="2022-02-13T05:21:06.662"/>
    <p1510:client id="{881850E7-6539-4393-A665-0A7E781F0D9C}" v="2" dt="2022-03-20T12:35:44.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Maheshwari" userId="S::vaibhavmaheshwari@kgpian.iitkgp.ac.in::dea19b78-c087-4bf9-ba4a-3f35f96de2f7" providerId="AD" clId="Web-{881850E7-6539-4393-A665-0A7E781F0D9C}"/>
    <pc:docChg chg="modSld">
      <pc:chgData name="Vaibhav Maheshwari" userId="S::vaibhavmaheshwari@kgpian.iitkgp.ac.in::dea19b78-c087-4bf9-ba4a-3f35f96de2f7" providerId="AD" clId="Web-{881850E7-6539-4393-A665-0A7E781F0D9C}" dt="2022-03-20T12:35:44.486" v="1"/>
      <pc:docMkLst>
        <pc:docMk/>
      </pc:docMkLst>
      <pc:sldChg chg="delSp modSp">
        <pc:chgData name="Vaibhav Maheshwari" userId="S::vaibhavmaheshwari@kgpian.iitkgp.ac.in::dea19b78-c087-4bf9-ba4a-3f35f96de2f7" providerId="AD" clId="Web-{881850E7-6539-4393-A665-0A7E781F0D9C}" dt="2022-03-20T12:35:44.486" v="1"/>
        <pc:sldMkLst>
          <pc:docMk/>
          <pc:sldMk cId="1082211760" sldId="304"/>
        </pc:sldMkLst>
        <pc:spChg chg="del">
          <ac:chgData name="Vaibhav Maheshwari" userId="S::vaibhavmaheshwari@kgpian.iitkgp.ac.in::dea19b78-c087-4bf9-ba4a-3f35f96de2f7" providerId="AD" clId="Web-{881850E7-6539-4393-A665-0A7E781F0D9C}" dt="2022-03-20T12:35:44.486" v="1"/>
          <ac:spMkLst>
            <pc:docMk/>
            <pc:sldMk cId="1082211760" sldId="304"/>
            <ac:spMk id="2" creationId="{95C36259-B46C-4120-9AD1-353C744FE791}"/>
          </ac:spMkLst>
        </pc:spChg>
        <pc:spChg chg="mod">
          <ac:chgData name="Vaibhav Maheshwari" userId="S::vaibhavmaheshwari@kgpian.iitkgp.ac.in::dea19b78-c087-4bf9-ba4a-3f35f96de2f7" providerId="AD" clId="Web-{881850E7-6539-4393-A665-0A7E781F0D9C}" dt="2022-03-20T12:35:41.533" v="0" actId="1076"/>
          <ac:spMkLst>
            <pc:docMk/>
            <pc:sldMk cId="1082211760" sldId="304"/>
            <ac:spMk id="3" creationId="{1BC7A7B9-59DE-46B4-B7FB-4F117EE76496}"/>
          </ac:spMkLst>
        </pc:spChg>
      </pc:sldChg>
    </pc:docChg>
  </pc:docChgLst>
  <pc:docChgLst>
    <pc:chgData name="Debasish Tudu" userId="S::dtudu@kgpian.iitkgp.ac.in::ab668c93-0d74-4bd0-ab18-837ed4ad0ec6" providerId="AD" clId="Web-{833A82CF-B108-06B6-78D9-A8E40571095F}"/>
    <pc:docChg chg="modSld">
      <pc:chgData name="Debasish Tudu" userId="S::dtudu@kgpian.iitkgp.ac.in::ab668c93-0d74-4bd0-ab18-837ed4ad0ec6" providerId="AD" clId="Web-{833A82CF-B108-06B6-78D9-A8E40571095F}" dt="2022-02-13T05:21:06.662" v="1" actId="1076"/>
      <pc:docMkLst>
        <pc:docMk/>
      </pc:docMkLst>
      <pc:sldChg chg="modSp">
        <pc:chgData name="Debasish Tudu" userId="S::dtudu@kgpian.iitkgp.ac.in::ab668c93-0d74-4bd0-ab18-837ed4ad0ec6" providerId="AD" clId="Web-{833A82CF-B108-06B6-78D9-A8E40571095F}" dt="2022-02-13T05:21:06.662" v="1" actId="1076"/>
        <pc:sldMkLst>
          <pc:docMk/>
          <pc:sldMk cId="690460442" sldId="288"/>
        </pc:sldMkLst>
        <pc:spChg chg="mod">
          <ac:chgData name="Debasish Tudu" userId="S::dtudu@kgpian.iitkgp.ac.in::ab668c93-0d74-4bd0-ab18-837ed4ad0ec6" providerId="AD" clId="Web-{833A82CF-B108-06B6-78D9-A8E40571095F}" dt="2022-02-13T05:21:06.662" v="1" actId="1076"/>
          <ac:spMkLst>
            <pc:docMk/>
            <pc:sldMk cId="690460442" sldId="288"/>
            <ac:spMk id="3" creationId="{948208DF-B5AD-41CB-B1EF-3015C2AB4F65}"/>
          </ac:spMkLst>
        </pc:spChg>
      </pc:sldChg>
    </pc:docChg>
  </pc:docChgLst>
  <pc:docChgLst>
    <pc:chgData name="Kattamuri Venkata Shravya" userId="S::shravyakattamuri@kgpian.iitkgp.ac.in::c6078d51-288d-4b84-9358-48dd46800484" providerId="AD" clId="Web-{5C469270-C40A-4B4B-9894-34A8C54EA603}"/>
    <pc:docChg chg="addSld delSld">
      <pc:chgData name="Kattamuri Venkata Shravya" userId="S::shravyakattamuri@kgpian.iitkgp.ac.in::c6078d51-288d-4b84-9358-48dd46800484" providerId="AD" clId="Web-{5C469270-C40A-4B4B-9894-34A8C54EA603}" dt="2022-03-02T17:34:55.253" v="1"/>
      <pc:docMkLst>
        <pc:docMk/>
      </pc:docMkLst>
      <pc:sldChg chg="new del">
        <pc:chgData name="Kattamuri Venkata Shravya" userId="S::shravyakattamuri@kgpian.iitkgp.ac.in::c6078d51-288d-4b84-9358-48dd46800484" providerId="AD" clId="Web-{5C469270-C40A-4B4B-9894-34A8C54EA603}" dt="2022-03-02T17:34:55.253" v="1"/>
        <pc:sldMkLst>
          <pc:docMk/>
          <pc:sldMk cId="71130602" sldId="353"/>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45315-2E5A-44CD-80AF-AB02E73CBC02}" type="datetimeFigureOut">
              <a:rPr lang="en-IN" smtClean="0"/>
              <a:t>20-03-2022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CF34E-AF36-4B18-8D84-F544D79C5C19}" type="slidenum">
              <a:rPr lang="en-IN" smtClean="0"/>
              <a:t>‹#›</a:t>
            </a:fld>
            <a:endParaRPr lang="en-IN"/>
          </a:p>
        </p:txBody>
      </p:sp>
    </p:spTree>
    <p:extLst>
      <p:ext uri="{BB962C8B-B14F-4D97-AF65-F5344CB8AC3E}">
        <p14:creationId xmlns:p14="http://schemas.microsoft.com/office/powerpoint/2010/main" val="866442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02994BF-1A1C-4676-A1D0-A426FAD231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7298A7BE-4CA3-4F06-906F-A2D301FDFA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IN" altLang="en-US"/>
              <a:t>Mean = 64; Median =64.8 and Mode= 65.2....... Negatively Skewed</a:t>
            </a:r>
          </a:p>
          <a:p>
            <a:pPr eaLnBrk="1" hangingPunct="1"/>
            <a:r>
              <a:rPr lang="en-IN" altLang="en-US"/>
              <a:t>Mean&gt;Median&gt;Mode.... Positively skewed</a:t>
            </a:r>
            <a:endParaRPr lang="en-US" altLang="en-US"/>
          </a:p>
        </p:txBody>
      </p:sp>
      <p:sp>
        <p:nvSpPr>
          <p:cNvPr id="4" name="Slide Number Placeholder 3">
            <a:extLst>
              <a:ext uri="{FF2B5EF4-FFF2-40B4-BE49-F238E27FC236}">
                <a16:creationId xmlns:a16="http://schemas.microsoft.com/office/drawing/2014/main" id="{C5BAD1A1-926E-42D2-B77F-23C6E95DC79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284483-36F8-49C9-A216-A8E2881D751A}"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2DBE8264-E7F8-468A-8935-E5E59CEBB3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1996399-C3B5-4C2D-8636-BBE276D008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top 1 percent owns over one-third of wealth in the United States and the top 20 percent own 87 percent of wealth. The bottom 80 percent own only 13 percent of wealth.</a:t>
            </a:r>
          </a:p>
        </p:txBody>
      </p:sp>
      <p:sp>
        <p:nvSpPr>
          <p:cNvPr id="23556" name="Slide Number Placeholder 3">
            <a:extLst>
              <a:ext uri="{FF2B5EF4-FFF2-40B4-BE49-F238E27FC236}">
                <a16:creationId xmlns:a16="http://schemas.microsoft.com/office/drawing/2014/main" id="{2DC7F6C4-688C-4002-9763-88BEB90DFD1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DB3A97D-7A48-4298-941B-DB8BC533F5F5}"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AACEDA9-36FA-43D0-961D-2AC3D62666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5B65F055-42DF-40F8-A7FC-DA6186C436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IN" altLang="en-US"/>
              <a:t>Mode = 3 Median – 2 Mean</a:t>
            </a:r>
            <a:endParaRPr lang="en-US" altLang="en-US"/>
          </a:p>
        </p:txBody>
      </p:sp>
      <p:sp>
        <p:nvSpPr>
          <p:cNvPr id="4" name="Slide Number Placeholder 3">
            <a:extLst>
              <a:ext uri="{FF2B5EF4-FFF2-40B4-BE49-F238E27FC236}">
                <a16:creationId xmlns:a16="http://schemas.microsoft.com/office/drawing/2014/main" id="{DE810760-826B-4E33-9A02-238643D9186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2F041A-58F6-43A8-9C05-B63197CCEF82}"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F72495C-6FC6-4E24-91CD-65B355F935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9C23274E-1750-41C8-8C0C-96024377FF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IN" altLang="en-US"/>
              <a:t>If Sk = + or – 3: Perfectly Positively/Negatively Skewed.  If Sk = +/- 2 to 2.99 : High degree Positive/Negative skewness  </a:t>
            </a:r>
          </a:p>
          <a:p>
            <a:pPr eaLnBrk="1" hangingPunct="1"/>
            <a:r>
              <a:rPr lang="en-IN" altLang="en-US"/>
              <a:t>If Sk = +/- 1 to 1.99 : Moderate degree Positive/Negative skewness; If Sk = +/- 0.1 to 0.99 : Low degree Positive/Negative skewness</a:t>
            </a:r>
            <a:endParaRPr lang="en-US" altLang="en-US"/>
          </a:p>
        </p:txBody>
      </p:sp>
      <p:sp>
        <p:nvSpPr>
          <p:cNvPr id="4" name="Slide Number Placeholder 3">
            <a:extLst>
              <a:ext uri="{FF2B5EF4-FFF2-40B4-BE49-F238E27FC236}">
                <a16:creationId xmlns:a16="http://schemas.microsoft.com/office/drawing/2014/main" id="{07BC729B-7210-4DFC-A9EC-3AAC7220214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27F314-B801-4F72-8A45-F90A1B5D1FF7}"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F19A3113-73D1-4011-AD14-0F8FB64213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FECFC129-BE10-45AB-A4A1-BA80712BB7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 Lorenz curve shows the cumulative amount of all income obtained by different percentiles of households, ordered from those with the lowest incomes to those with the highest incomes.</a:t>
            </a:r>
          </a:p>
        </p:txBody>
      </p:sp>
      <p:sp>
        <p:nvSpPr>
          <p:cNvPr id="18436" name="Slide Number Placeholder 3">
            <a:extLst>
              <a:ext uri="{FF2B5EF4-FFF2-40B4-BE49-F238E27FC236}">
                <a16:creationId xmlns:a16="http://schemas.microsoft.com/office/drawing/2014/main" id="{F1AAECD9-9272-4B18-83DA-3F0C5B6895B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78015B-6918-4DC3-BE94-191C6BAE7354}"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5E92C4E-75E6-4D04-8F3E-627B4C5F31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4868FB93-6542-4AB1-BDAE-2C95F685A6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closer the Lorenz curve is to the line of absolute equality, the lower the degree of economic inequality.</a:t>
            </a:r>
          </a:p>
        </p:txBody>
      </p:sp>
      <p:sp>
        <p:nvSpPr>
          <p:cNvPr id="19460" name="Slide Number Placeholder 3">
            <a:extLst>
              <a:ext uri="{FF2B5EF4-FFF2-40B4-BE49-F238E27FC236}">
                <a16:creationId xmlns:a16="http://schemas.microsoft.com/office/drawing/2014/main" id="{1173FD4E-2BF4-4827-829C-F548612217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F36A13-A969-4C5B-9DA5-7531C23EA562}" type="slidenum">
              <a:rPr lang="en-US" altLang="en-US">
                <a:latin typeface="Calibri" panose="020F0502020204030204" pitchFamily="34" charset="0"/>
              </a:rPr>
              <a:pPr eaLnBrk="1" hangingPunct="1"/>
              <a:t>67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5E92C4E-75E6-4D04-8F3E-627B4C5F31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4868FB93-6542-4AB1-BDAE-2C95F685A6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closer the Lorenz curve is to the line of absolute equality, the lower the degree of economic inequality.</a:t>
            </a:r>
          </a:p>
        </p:txBody>
      </p:sp>
      <p:sp>
        <p:nvSpPr>
          <p:cNvPr id="19460" name="Slide Number Placeholder 3">
            <a:extLst>
              <a:ext uri="{FF2B5EF4-FFF2-40B4-BE49-F238E27FC236}">
                <a16:creationId xmlns:a16="http://schemas.microsoft.com/office/drawing/2014/main" id="{1173FD4E-2BF4-4827-829C-F548612217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F36A13-A969-4C5B-9DA5-7531C23EA562}"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Tree>
    <p:extLst>
      <p:ext uri="{BB962C8B-B14F-4D97-AF65-F5344CB8AC3E}">
        <p14:creationId xmlns:p14="http://schemas.microsoft.com/office/powerpoint/2010/main" val="296363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C74F2304-CBA1-4A6E-B770-2A2DD510B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B30A5676-5C1E-4AF9-901B-A5DD0C31C0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larger area A is, the greater the deviation from absolute equality, and thus the higher the Gini coefficient.</a:t>
            </a:r>
          </a:p>
        </p:txBody>
      </p:sp>
      <p:sp>
        <p:nvSpPr>
          <p:cNvPr id="20484" name="Slide Number Placeholder 3">
            <a:extLst>
              <a:ext uri="{FF2B5EF4-FFF2-40B4-BE49-F238E27FC236}">
                <a16:creationId xmlns:a16="http://schemas.microsoft.com/office/drawing/2014/main" id="{C28593AF-9777-4E31-BD7B-FB94DA3F652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A9F795-22FD-4820-99E9-30CA85B3BC5A}" type="slidenum">
              <a:rPr lang="en-US" altLang="en-US">
                <a:latin typeface="Calibri" panose="020F0502020204030204" pitchFamily="34" charset="0"/>
              </a:rPr>
              <a:pPr eaLnBrk="1" hangingPunct="1"/>
              <a:t>69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2362611-F90E-4F14-9251-607373783E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92A606EF-AF27-4EDF-8958-6C7AA1455E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Since the late 1960s income inequality in the United States has tended to increase.</a:t>
            </a:r>
          </a:p>
        </p:txBody>
      </p:sp>
      <p:sp>
        <p:nvSpPr>
          <p:cNvPr id="21508" name="Slide Number Placeholder 3">
            <a:extLst>
              <a:ext uri="{FF2B5EF4-FFF2-40B4-BE49-F238E27FC236}">
                <a16:creationId xmlns:a16="http://schemas.microsoft.com/office/drawing/2014/main" id="{C2C3B3C5-6E45-4032-9ED1-10B7F5B9831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721A55-3D63-46D9-8182-7B6B1AC4FE1C}" type="slidenum">
              <a:rPr lang="en-US" altLang="en-US">
                <a:latin typeface="Calibri" panose="020F0502020204030204" pitchFamily="34" charset="0"/>
              </a:rPr>
              <a:pPr eaLnBrk="1" hangingPunct="1"/>
              <a:t>71</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11FC124D-74B5-487A-B7BE-775733BB0B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84CD7781-3446-40D7-8126-3A4E2C4FF3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share of income going the highest income groups generally decreased from the Great Depression until the early 1970s. Since then, the share of income going to the top groups has increased, reaching levels even higher than those prior to the Great Depression.</a:t>
            </a:r>
          </a:p>
        </p:txBody>
      </p:sp>
      <p:sp>
        <p:nvSpPr>
          <p:cNvPr id="22532" name="Slide Number Placeholder 3">
            <a:extLst>
              <a:ext uri="{FF2B5EF4-FFF2-40B4-BE49-F238E27FC236}">
                <a16:creationId xmlns:a16="http://schemas.microsoft.com/office/drawing/2014/main" id="{B378D3AB-4518-48D5-ADB6-08762370A69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43CF34-FC36-4BD8-A184-E7EC7EEA8827}" type="slidenum">
              <a:rPr lang="en-US" altLang="en-US">
                <a:latin typeface="Calibri" panose="020F0502020204030204" pitchFamily="34" charset="0"/>
              </a:rPr>
              <a:pPr eaLnBrk="1" hangingPunct="1"/>
              <a:t>72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9017-D5FD-4F28-82D2-9C4A51F789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B7FD73-4CC8-4338-AEA9-3AA2575776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C15494-78C8-48DB-AD38-E0D939E7B203}"/>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5" name="Footer Placeholder 4">
            <a:extLst>
              <a:ext uri="{FF2B5EF4-FFF2-40B4-BE49-F238E27FC236}">
                <a16:creationId xmlns:a16="http://schemas.microsoft.com/office/drawing/2014/main" id="{270227F8-632D-42D5-9477-FD5638893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8405B-0A8E-4422-A006-66624DDE0CA0}"/>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339765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28AE-707B-45A3-B61D-9A9B204D7C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DF979-6225-4CB1-B8FE-9AD75EFB4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C803D-9476-494E-85C1-5A9FA3F6BB10}"/>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5" name="Footer Placeholder 4">
            <a:extLst>
              <a:ext uri="{FF2B5EF4-FFF2-40B4-BE49-F238E27FC236}">
                <a16:creationId xmlns:a16="http://schemas.microsoft.com/office/drawing/2014/main" id="{FEBFCA84-69A3-4DDC-A21C-56EF65414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98F0D-FE33-44E7-BB3B-B67CA7FECCF1}"/>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37683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B0134-22AF-46AC-B888-D04002E872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251D0-71AC-478C-AEBB-27581A53B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93F62-CFD7-4F89-A85A-6F861C352CA5}"/>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5" name="Footer Placeholder 4">
            <a:extLst>
              <a:ext uri="{FF2B5EF4-FFF2-40B4-BE49-F238E27FC236}">
                <a16:creationId xmlns:a16="http://schemas.microsoft.com/office/drawing/2014/main" id="{71766154-6038-4A59-AD15-EA7DAC6E1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75328-5B5B-468C-9C55-596E89F5DB2C}"/>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175096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C92670-7600-4961-AF97-070B147090D4}"/>
              </a:ext>
            </a:extLst>
          </p:cNvPr>
          <p:cNvSpPr/>
          <p:nvPr userDrawn="1"/>
        </p:nvSpPr>
        <p:spPr>
          <a:xfrm>
            <a:off x="255588" y="265113"/>
            <a:ext cx="11684000" cy="633253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fontAlgn="auto">
              <a:spcBef>
                <a:spcPts val="0"/>
              </a:spcBef>
              <a:spcAft>
                <a:spcPts val="0"/>
              </a:spcAft>
              <a:defRPr/>
            </a:pPr>
            <a:endParaRPr lang="en-US" dirty="0"/>
          </a:p>
        </p:txBody>
      </p:sp>
      <p:cxnSp>
        <p:nvCxnSpPr>
          <p:cNvPr id="6" name="Straight Connector 5">
            <a:extLst>
              <a:ext uri="{FF2B5EF4-FFF2-40B4-BE49-F238E27FC236}">
                <a16:creationId xmlns:a16="http://schemas.microsoft.com/office/drawing/2014/main" id="{3ECCE4E8-C9C9-4116-B6E3-96699E51A14D}"/>
              </a:ext>
            </a:extLst>
          </p:cNvPr>
          <p:cNvCxnSpPr/>
          <p:nvPr userDrawn="1"/>
        </p:nvCxnSpPr>
        <p:spPr>
          <a:xfrm>
            <a:off x="604838" y="1196975"/>
            <a:ext cx="10982325"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E68C702-4560-4C3E-BF43-77CA640683F3}"/>
              </a:ext>
            </a:extLst>
          </p:cNvPr>
          <p:cNvSpPr>
            <a:spLocks noGrp="1"/>
          </p:cNvSpPr>
          <p:nvPr>
            <p:ph type="dt" sz="half" idx="11"/>
          </p:nvPr>
        </p:nvSpPr>
        <p:spPr>
          <a:xfrm>
            <a:off x="539750" y="6203950"/>
            <a:ext cx="3276600" cy="365125"/>
          </a:xfrm>
        </p:spPr>
        <p:txBody>
          <a:bodyPr/>
          <a:lstStyle>
            <a:lvl1pPr algn="l">
              <a:defRPr sz="1200" baseline="0">
                <a:solidFill>
                  <a:schemeClr val="tx1">
                    <a:lumMod val="65000"/>
                    <a:lumOff val="35000"/>
                  </a:schemeClr>
                </a:solidFill>
              </a:defRPr>
            </a:lvl1pPr>
          </a:lstStyle>
          <a:p>
            <a:pPr>
              <a:defRPr/>
            </a:pPr>
            <a:fld id="{6230DB52-EE75-4FA8-85BA-3556DE2B3B56}" type="datetimeFigureOut">
              <a:rPr lang="en-US"/>
              <a:pPr>
                <a:defRPr/>
              </a:pPr>
              <a:t>3/20/2022</a:t>
            </a:fld>
            <a:endParaRPr lang="en-US" dirty="0"/>
          </a:p>
        </p:txBody>
      </p:sp>
      <p:sp>
        <p:nvSpPr>
          <p:cNvPr id="8" name="Footer Placeholder 4">
            <a:extLst>
              <a:ext uri="{FF2B5EF4-FFF2-40B4-BE49-F238E27FC236}">
                <a16:creationId xmlns:a16="http://schemas.microsoft.com/office/drawing/2014/main" id="{A366659F-9DCB-4280-A588-201FFCFC3AA2}"/>
              </a:ext>
            </a:extLst>
          </p:cNvPr>
          <p:cNvSpPr>
            <a:spLocks noGrp="1"/>
          </p:cNvSpPr>
          <p:nvPr>
            <p:ph type="ftr" sz="quarter" idx="12"/>
          </p:nvPr>
        </p:nvSpPr>
        <p:spPr>
          <a:xfrm>
            <a:off x="4648200" y="6203950"/>
            <a:ext cx="2895600" cy="365125"/>
          </a:xfrm>
        </p:spPr>
        <p:txBody>
          <a:bodyPr/>
          <a:lstStyle>
            <a:lvl1pPr algn="ctr">
              <a:defRPr sz="1200" baseline="0">
                <a:solidFill>
                  <a:schemeClr val="tx1">
                    <a:lumMod val="65000"/>
                    <a:lumOff val="35000"/>
                  </a:schemeClr>
                </a:solidFill>
              </a:defRPr>
            </a:lvl1pPr>
          </a:lstStyle>
          <a:p>
            <a:pPr>
              <a:defRPr/>
            </a:pPr>
            <a:endParaRPr lang="en-US"/>
          </a:p>
        </p:txBody>
      </p:sp>
      <p:sp>
        <p:nvSpPr>
          <p:cNvPr id="9" name="Slide Number Placeholder 5">
            <a:extLst>
              <a:ext uri="{FF2B5EF4-FFF2-40B4-BE49-F238E27FC236}">
                <a16:creationId xmlns:a16="http://schemas.microsoft.com/office/drawing/2014/main" id="{B2A62CA3-C741-4F08-B62B-0C4DD62B86CB}"/>
              </a:ext>
            </a:extLst>
          </p:cNvPr>
          <p:cNvSpPr>
            <a:spLocks noGrp="1"/>
          </p:cNvSpPr>
          <p:nvPr>
            <p:ph type="sldNum" sz="quarter" idx="13"/>
          </p:nvPr>
        </p:nvSpPr>
        <p:spPr>
          <a:xfrm>
            <a:off x="8372475" y="6203950"/>
            <a:ext cx="3276600" cy="365125"/>
          </a:xfrm>
        </p:spPr>
        <p:txBody>
          <a:bodyPr/>
          <a:lstStyle>
            <a:lvl1pPr>
              <a:defRPr>
                <a:solidFill>
                  <a:srgbClr val="595959"/>
                </a:solidFill>
              </a:defRPr>
            </a:lvl1pPr>
          </a:lstStyle>
          <a:p>
            <a:fld id="{B4C2DD9A-59F7-4ED1-9CB6-EA7A23CDB87C}" type="slidenum">
              <a:rPr lang="en-US" altLang="en-US"/>
              <a:pPr/>
              <a:t>‹#›</a:t>
            </a:fld>
            <a:endParaRPr lang="en-US" altLang="en-US"/>
          </a:p>
        </p:txBody>
      </p:sp>
    </p:spTree>
    <p:extLst>
      <p:ext uri="{BB962C8B-B14F-4D97-AF65-F5344CB8AC3E}">
        <p14:creationId xmlns:p14="http://schemas.microsoft.com/office/powerpoint/2010/main" val="161037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2CDB-5E67-4589-9C15-9614FF1DB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C3A060-64A0-4476-AF80-7983D4E55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51A65-CF3F-4FCC-BE49-C04376CFCFE8}"/>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5" name="Footer Placeholder 4">
            <a:extLst>
              <a:ext uri="{FF2B5EF4-FFF2-40B4-BE49-F238E27FC236}">
                <a16:creationId xmlns:a16="http://schemas.microsoft.com/office/drawing/2014/main" id="{A2F27383-D8B3-4F2D-B630-97F142982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750F4D-8847-4A5C-A86A-7DAE2EEA13A3}"/>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44809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4536-7FC2-484F-A917-A3DD647A6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B4F404-8E52-49AE-946E-EB7C87BF7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3575F-DA35-43ED-AEB9-7BD5BB423C6E}"/>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5" name="Footer Placeholder 4">
            <a:extLst>
              <a:ext uri="{FF2B5EF4-FFF2-40B4-BE49-F238E27FC236}">
                <a16:creationId xmlns:a16="http://schemas.microsoft.com/office/drawing/2014/main" id="{FB839EB2-93C3-4B22-B59F-39524CEB4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A4B2E-E51B-4A8A-82F7-F9A2F6E60AC3}"/>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206346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FE7D-1003-4B99-BF29-F752E33A51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A00810-A7F5-46D3-97CB-85B0D1E15C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292015-6E3D-4ACC-BA3F-7BF6790F7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8DFC2B-8A65-48CF-A38A-8436F831A466}"/>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6" name="Footer Placeholder 5">
            <a:extLst>
              <a:ext uri="{FF2B5EF4-FFF2-40B4-BE49-F238E27FC236}">
                <a16:creationId xmlns:a16="http://schemas.microsoft.com/office/drawing/2014/main" id="{23B200E2-2674-4FB1-848A-5015B1B87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67175-3DDA-4AE1-B9BB-444DCD6BE197}"/>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293334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76DE-805E-484D-AFD7-FF5F1EC79D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D97857-7F57-49C9-AB1A-D89E8259E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35922-88AC-4E5C-B825-9D39A1E8F6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5514E2-9E88-4EF7-AB7A-C7648FA25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255374-CF2A-4EA0-85BE-EB62998F47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24C6FA-E1C0-424D-B9C0-7C9FB894EC43}"/>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8" name="Footer Placeholder 7">
            <a:extLst>
              <a:ext uri="{FF2B5EF4-FFF2-40B4-BE49-F238E27FC236}">
                <a16:creationId xmlns:a16="http://schemas.microsoft.com/office/drawing/2014/main" id="{B5B42B43-2B9F-4804-985A-75E602740B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56D796-9734-42C1-85E1-00C08308EF3A}"/>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355742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58BD-385C-4224-B528-AABC1BE848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1ADFC-136B-4EEF-BC86-F5B53D1AB825}"/>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4" name="Footer Placeholder 3">
            <a:extLst>
              <a:ext uri="{FF2B5EF4-FFF2-40B4-BE49-F238E27FC236}">
                <a16:creationId xmlns:a16="http://schemas.microsoft.com/office/drawing/2014/main" id="{710BC8E2-FC38-48FA-A319-88144CB06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A30D60-A0AD-4DC1-A7D0-61EDE91FEC13}"/>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86290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FAC4F-92E6-4507-BA1F-48594A35274D}"/>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3" name="Footer Placeholder 2">
            <a:extLst>
              <a:ext uri="{FF2B5EF4-FFF2-40B4-BE49-F238E27FC236}">
                <a16:creationId xmlns:a16="http://schemas.microsoft.com/office/drawing/2014/main" id="{F8AA575C-19CC-4402-BBDB-71D37FB92C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5E1515-3D5C-41FA-810F-750C989B2F46}"/>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37898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D677-CC49-491E-B7BF-F1F19BE7C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EE2D17-C299-4BFB-8470-52E80CC5B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101767-7AA1-4D22-A1CD-14AA16D09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E46CA-14FB-4D38-B2CE-C1E0C182707B}"/>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6" name="Footer Placeholder 5">
            <a:extLst>
              <a:ext uri="{FF2B5EF4-FFF2-40B4-BE49-F238E27FC236}">
                <a16:creationId xmlns:a16="http://schemas.microsoft.com/office/drawing/2014/main" id="{5D4D5B08-1ABC-4C86-B146-EBDFC47C84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DDFB19-31FD-4FC4-8EDD-506279E0158F}"/>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297056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270BD-D87E-4453-A891-63F8DA001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5ED718-290F-487A-AFD2-F1BE2A435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312A8-EF92-4953-992A-CF052B6D8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B83FE-20C0-419B-97FA-489F6BA6D2FA}"/>
              </a:ext>
            </a:extLst>
          </p:cNvPr>
          <p:cNvSpPr>
            <a:spLocks noGrp="1"/>
          </p:cNvSpPr>
          <p:nvPr>
            <p:ph type="dt" sz="half" idx="10"/>
          </p:nvPr>
        </p:nvSpPr>
        <p:spPr/>
        <p:txBody>
          <a:bodyPr/>
          <a:lstStyle/>
          <a:p>
            <a:fld id="{F3902C33-20B6-4151-ABCC-6188D69B7688}" type="datetimeFigureOut">
              <a:rPr lang="en-IN" smtClean="0"/>
              <a:t>20-03-2022</a:t>
            </a:fld>
            <a:endParaRPr lang="en-IN"/>
          </a:p>
        </p:txBody>
      </p:sp>
      <p:sp>
        <p:nvSpPr>
          <p:cNvPr id="6" name="Footer Placeholder 5">
            <a:extLst>
              <a:ext uri="{FF2B5EF4-FFF2-40B4-BE49-F238E27FC236}">
                <a16:creationId xmlns:a16="http://schemas.microsoft.com/office/drawing/2014/main" id="{D14A58A4-D223-4E83-B074-0EEAF28A7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6B99A-9449-4086-92DE-CE0C1E0EB85C}"/>
              </a:ext>
            </a:extLst>
          </p:cNvPr>
          <p:cNvSpPr>
            <a:spLocks noGrp="1"/>
          </p:cNvSpPr>
          <p:nvPr>
            <p:ph type="sldNum" sz="quarter" idx="12"/>
          </p:nvPr>
        </p:nvSpPr>
        <p:spPr/>
        <p:txBody>
          <a:bodyPr/>
          <a:lstStyle/>
          <a:p>
            <a:fld id="{6E45F74E-EBFF-423F-B86A-1BB09E1032C7}" type="slidenum">
              <a:rPr lang="en-IN" smtClean="0"/>
              <a:t>‹#›</a:t>
            </a:fld>
            <a:endParaRPr lang="en-IN"/>
          </a:p>
        </p:txBody>
      </p:sp>
    </p:spTree>
    <p:extLst>
      <p:ext uri="{BB962C8B-B14F-4D97-AF65-F5344CB8AC3E}">
        <p14:creationId xmlns:p14="http://schemas.microsoft.com/office/powerpoint/2010/main" val="2428207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AC25D-CC2B-46EB-985C-E870A9164D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9E2FF8-F152-440E-AAB1-84794AE5C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E9ECA-3529-41CE-B444-1DCFE7C42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02C33-20B6-4151-ABCC-6188D69B7688}" type="datetimeFigureOut">
              <a:rPr lang="en-IN" smtClean="0"/>
              <a:t>20-03-2022</a:t>
            </a:fld>
            <a:endParaRPr lang="en-IN"/>
          </a:p>
        </p:txBody>
      </p:sp>
      <p:sp>
        <p:nvSpPr>
          <p:cNvPr id="5" name="Footer Placeholder 4">
            <a:extLst>
              <a:ext uri="{FF2B5EF4-FFF2-40B4-BE49-F238E27FC236}">
                <a16:creationId xmlns:a16="http://schemas.microsoft.com/office/drawing/2014/main" id="{7BD4560F-2357-4358-8FEF-E40DCB80B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FF9525-F0F3-452A-872A-C0DABAF0A6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5F74E-EBFF-423F-B86A-1BB09E1032C7}" type="slidenum">
              <a:rPr lang="en-IN" smtClean="0"/>
              <a:t>‹#›</a:t>
            </a:fld>
            <a:endParaRPr lang="en-IN"/>
          </a:p>
        </p:txBody>
      </p:sp>
    </p:spTree>
    <p:extLst>
      <p:ext uri="{BB962C8B-B14F-4D97-AF65-F5344CB8AC3E}">
        <p14:creationId xmlns:p14="http://schemas.microsoft.com/office/powerpoint/2010/main" val="223510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en.wikipedia.org/wiki/Ranking" TargetMode="External"/><Relationship Id="rId2" Type="http://schemas.openxmlformats.org/officeDocument/2006/relationships/hyperlink" Target="https://en.wikipedia.org/wiki/Pearson_product-moment_correlation_coefficient"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TV" TargetMode="External"/><Relationship Id="rId2" Type="http://schemas.openxmlformats.org/officeDocument/2006/relationships/hyperlink" Target="https://en.wikipedia.org/wiki/IQ"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923D-4A6C-435B-AE10-CE54AB799B94}"/>
              </a:ext>
            </a:extLst>
          </p:cNvPr>
          <p:cNvSpPr>
            <a:spLocks noGrp="1"/>
          </p:cNvSpPr>
          <p:nvPr>
            <p:ph type="ctrTitle"/>
          </p:nvPr>
        </p:nvSpPr>
        <p:spPr>
          <a:xfrm>
            <a:off x="1296140" y="514905"/>
            <a:ext cx="9371860" cy="3497802"/>
          </a:xfrm>
        </p:spPr>
        <p:txBody>
          <a:bodyPr>
            <a:normAutofit/>
          </a:bodyPr>
          <a:lstStyle/>
          <a:p>
            <a:r>
              <a:rPr lang="en-IN" sz="4000" b="1" dirty="0">
                <a:solidFill>
                  <a:srgbClr val="C00000"/>
                </a:solidFill>
              </a:rPr>
              <a:t>Statistics For Economics (HS20204) – </a:t>
            </a:r>
            <a:br>
              <a:rPr lang="en-IN" sz="4000" b="1" dirty="0">
                <a:solidFill>
                  <a:srgbClr val="C00000"/>
                </a:solidFill>
              </a:rPr>
            </a:br>
            <a:r>
              <a:rPr lang="en-IN" sz="4000" b="1" dirty="0">
                <a:solidFill>
                  <a:srgbClr val="C00000"/>
                </a:solidFill>
              </a:rPr>
              <a:t>Lecture 1</a:t>
            </a:r>
            <a:br>
              <a:rPr lang="en-IN" sz="4000" b="1" dirty="0">
                <a:solidFill>
                  <a:srgbClr val="C00000"/>
                </a:solidFill>
              </a:rPr>
            </a:br>
            <a:br>
              <a:rPr lang="en-IN" sz="4000" b="1" dirty="0">
                <a:solidFill>
                  <a:srgbClr val="C00000"/>
                </a:solidFill>
              </a:rPr>
            </a:br>
            <a:br>
              <a:rPr lang="en-IN" sz="4000" b="1" dirty="0">
                <a:solidFill>
                  <a:srgbClr val="C00000"/>
                </a:solidFill>
              </a:rPr>
            </a:br>
            <a:r>
              <a:rPr lang="en-IN" sz="4000" b="1" dirty="0">
                <a:solidFill>
                  <a:srgbClr val="C00000"/>
                </a:solidFill>
              </a:rPr>
              <a:t>INTRODUCTION TO DESCRIPTIVE STATISTICS</a:t>
            </a:r>
          </a:p>
        </p:txBody>
      </p:sp>
      <p:sp>
        <p:nvSpPr>
          <p:cNvPr id="3" name="Subtitle 2">
            <a:extLst>
              <a:ext uri="{FF2B5EF4-FFF2-40B4-BE49-F238E27FC236}">
                <a16:creationId xmlns:a16="http://schemas.microsoft.com/office/drawing/2014/main" id="{BF971DD9-11E6-4B8B-A989-02A1C0E237D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8800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768C-A687-4E99-A91C-5855E4E4BE16}"/>
              </a:ext>
            </a:extLst>
          </p:cNvPr>
          <p:cNvSpPr>
            <a:spLocks noGrp="1"/>
          </p:cNvSpPr>
          <p:nvPr>
            <p:ph type="title"/>
          </p:nvPr>
        </p:nvSpPr>
        <p:spPr/>
        <p:txBody>
          <a:bodyPr/>
          <a:lstStyle/>
          <a:p>
            <a:r>
              <a:rPr lang="en-IN" b="1" dirty="0">
                <a:solidFill>
                  <a:srgbClr val="C00000"/>
                </a:solidFill>
              </a:rPr>
              <a:t>Variability / Dispersion</a:t>
            </a:r>
          </a:p>
        </p:txBody>
      </p:sp>
      <p:sp>
        <p:nvSpPr>
          <p:cNvPr id="3" name="Content Placeholder 2">
            <a:extLst>
              <a:ext uri="{FF2B5EF4-FFF2-40B4-BE49-F238E27FC236}">
                <a16:creationId xmlns:a16="http://schemas.microsoft.com/office/drawing/2014/main" id="{2779EA43-498A-4682-AE7A-23CBA6A0E24E}"/>
              </a:ext>
            </a:extLst>
          </p:cNvPr>
          <p:cNvSpPr>
            <a:spLocks noGrp="1"/>
          </p:cNvSpPr>
          <p:nvPr>
            <p:ph idx="1"/>
          </p:nvPr>
        </p:nvSpPr>
        <p:spPr/>
        <p:txBody>
          <a:bodyPr>
            <a:normAutofit lnSpcReduction="10000"/>
          </a:bodyPr>
          <a:lstStyle/>
          <a:p>
            <a:pPr marL="0" indent="0">
              <a:buNone/>
            </a:pPr>
            <a:endParaRPr lang="en-IN" dirty="0"/>
          </a:p>
          <a:p>
            <a:pPr>
              <a:buFont typeface="Wingdings" panose="05000000000000000000" pitchFamily="2" charset="2"/>
              <a:buChar char="§"/>
            </a:pPr>
            <a:r>
              <a:rPr lang="en-US" altLang="en-US" sz="2800" dirty="0"/>
              <a:t>Variability (or dispersion) </a:t>
            </a:r>
            <a:r>
              <a:rPr lang="en-US" altLang="en-US" sz="2800" b="0" dirty="0"/>
              <a:t>measures the amount of scatter in a dataset. </a:t>
            </a:r>
          </a:p>
          <a:p>
            <a:pPr marL="0" indent="0">
              <a:buNone/>
            </a:pPr>
            <a:endParaRPr lang="en-IN" dirty="0"/>
          </a:p>
          <a:p>
            <a:pPr>
              <a:buFont typeface="Wingdings" panose="05000000000000000000" pitchFamily="2" charset="2"/>
              <a:buChar char="§"/>
            </a:pPr>
            <a:r>
              <a:rPr lang="en-US" altLang="en-US" sz="2800" dirty="0"/>
              <a:t>Common </a:t>
            </a:r>
            <a:r>
              <a:rPr lang="en-US" altLang="en-US" dirty="0"/>
              <a:t>measures</a:t>
            </a:r>
            <a:r>
              <a:rPr lang="en-US" altLang="en-US" sz="2800" b="0" dirty="0"/>
              <a:t>: </a:t>
            </a:r>
          </a:p>
          <a:p>
            <a:pPr marL="571500" indent="-571500">
              <a:buAutoNum type="romanLcPeriod"/>
            </a:pPr>
            <a:r>
              <a:rPr lang="en-US" altLang="en-US" sz="2800" b="0" i="1" dirty="0"/>
              <a:t>Range</a:t>
            </a:r>
            <a:endParaRPr lang="en-US" altLang="en-US" i="1" dirty="0"/>
          </a:p>
          <a:p>
            <a:pPr marL="571500" indent="-571500">
              <a:buAutoNum type="romanLcPeriod"/>
            </a:pPr>
            <a:r>
              <a:rPr lang="en-US" altLang="en-US" sz="2800" b="0" i="1" dirty="0"/>
              <a:t>Variance</a:t>
            </a:r>
            <a:r>
              <a:rPr lang="en-US" altLang="en-US" i="1" dirty="0"/>
              <a:t> / </a:t>
            </a:r>
            <a:r>
              <a:rPr lang="en-US" altLang="en-US" sz="2800" b="0" i="1" dirty="0"/>
              <a:t>standard deviation</a:t>
            </a:r>
            <a:endParaRPr lang="en-US" altLang="en-US" i="1" dirty="0"/>
          </a:p>
          <a:p>
            <a:pPr marL="571500" indent="-571500">
              <a:buAutoNum type="romanLcPeriod"/>
            </a:pPr>
            <a:r>
              <a:rPr lang="en-US" altLang="en-US" sz="2800" b="0" i="1" dirty="0"/>
              <a:t>interquartile range</a:t>
            </a:r>
            <a:endParaRPr lang="en-US" altLang="en-US" i="1" dirty="0"/>
          </a:p>
          <a:p>
            <a:pPr marL="571500" indent="-571500">
              <a:buAutoNum type="romanLcPeriod"/>
            </a:pPr>
            <a:r>
              <a:rPr lang="en-US" altLang="en-US" sz="2800" b="0" i="1" dirty="0"/>
              <a:t>coefficient of variation etc</a:t>
            </a:r>
            <a:r>
              <a:rPr lang="en-US" altLang="en-US" sz="2800" b="0" dirty="0"/>
              <a:t>.</a:t>
            </a:r>
          </a:p>
          <a:p>
            <a:pPr marL="0" indent="0">
              <a:buNone/>
            </a:pPr>
            <a:endParaRPr lang="en-IN" dirty="0"/>
          </a:p>
          <a:p>
            <a:pPr marL="0" indent="0">
              <a:buNone/>
            </a:pPr>
            <a:endParaRPr lang="en-US" altLang="en-US" sz="2800" b="0" dirty="0"/>
          </a:p>
          <a:p>
            <a:pPr marL="0" indent="0">
              <a:buNone/>
            </a:pPr>
            <a:endParaRPr lang="en-IN" dirty="0"/>
          </a:p>
        </p:txBody>
      </p:sp>
    </p:spTree>
    <p:extLst>
      <p:ext uri="{BB962C8B-B14F-4D97-AF65-F5344CB8AC3E}">
        <p14:creationId xmlns:p14="http://schemas.microsoft.com/office/powerpoint/2010/main" val="346442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F4B0-EB6B-48C1-A502-A0902F4E01E0}"/>
              </a:ext>
            </a:extLst>
          </p:cNvPr>
          <p:cNvSpPr>
            <a:spLocks noGrp="1"/>
          </p:cNvSpPr>
          <p:nvPr>
            <p:ph type="title"/>
          </p:nvPr>
        </p:nvSpPr>
        <p:spPr/>
        <p:txBody>
          <a:bodyPr/>
          <a:lstStyle/>
          <a:p>
            <a:r>
              <a:rPr lang="en-IN" b="1" dirty="0">
                <a:solidFill>
                  <a:srgbClr val="C00000"/>
                </a:solidFill>
              </a:rPr>
              <a:t>Range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BDEA1B-6A6F-4C11-A457-33EC9D44F217}"/>
                  </a:ext>
                </a:extLst>
              </p:cNvPr>
              <p:cNvSpPr>
                <a:spLocks noGrp="1"/>
              </p:cNvSpPr>
              <p:nvPr>
                <p:ph idx="1"/>
              </p:nvPr>
            </p:nvSpPr>
            <p:spPr/>
            <p:txBody>
              <a:bodyPr>
                <a:normAutofit fontScale="92500"/>
              </a:bodyPr>
              <a:lstStyle/>
              <a:p>
                <a:pPr marL="0" indent="0">
                  <a:buNone/>
                </a:pPr>
                <a:endParaRPr lang="en-IN" dirty="0"/>
              </a:p>
              <a:p>
                <a:pPr>
                  <a:buFont typeface="Wingdings" panose="05000000000000000000" pitchFamily="2" charset="2"/>
                  <a:buChar char="§"/>
                </a:pPr>
                <a:r>
                  <a:rPr lang="en-IN" dirty="0"/>
                  <a:t> </a:t>
                </a:r>
                <a:r>
                  <a:rPr lang="en-US" altLang="en-US" sz="2800" dirty="0"/>
                  <a:t>Range is </a:t>
                </a:r>
                <a:r>
                  <a:rPr lang="en-US" altLang="en-US" dirty="0"/>
                  <a:t>t</a:t>
                </a:r>
                <a:r>
                  <a:rPr lang="en-US" altLang="en-US" sz="2800" b="0" dirty="0"/>
                  <a:t>he difference between the largest and the smallest observations. </a:t>
                </a:r>
              </a:p>
              <a:p>
                <a:pPr>
                  <a:buFont typeface="Wingdings" panose="05000000000000000000" pitchFamily="2" charset="2"/>
                  <a:buChar char="§"/>
                </a:pPr>
                <a:endParaRPr lang="en-IN" dirty="0"/>
              </a:p>
              <a:p>
                <a:pPr>
                  <a:buFont typeface="Wingdings" panose="05000000000000000000" pitchFamily="2" charset="2"/>
                  <a:buChar char="§"/>
                </a:pPr>
                <a:r>
                  <a:rPr lang="en-IN" dirty="0"/>
                  <a:t> Given a set of observations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 Range ® is given by</a:t>
                </a:r>
              </a:p>
              <a:p>
                <a:pPr marL="0" indent="0">
                  <a:buNone/>
                </a:pPr>
                <a:r>
                  <a:rPr lang="en-IN" dirty="0"/>
                  <a:t>R = max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  -  min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4</m:t>
                        </m:r>
                      </m:sub>
                    </m:sSub>
                  </m:oMath>
                </a14:m>
                <a:r>
                  <a:rPr lang="en-IN" dirty="0"/>
                  <a:t>……..}</a:t>
                </a:r>
              </a:p>
              <a:p>
                <a:pPr marL="0" indent="0">
                  <a:buNone/>
                </a:pPr>
                <a:endParaRPr lang="en-IN" dirty="0"/>
              </a:p>
              <a:p>
                <a:pPr>
                  <a:buFont typeface="Wingdings" panose="05000000000000000000" pitchFamily="2" charset="2"/>
                  <a:buChar char="§"/>
                </a:pPr>
                <a:r>
                  <a:rPr lang="en-US" altLang="en-US" sz="2800" b="0" dirty="0"/>
                  <a:t>The range of 10, 5, 2, 100 is (100-2)=98. </a:t>
                </a:r>
              </a:p>
              <a:p>
                <a:pPr>
                  <a:buFont typeface="Wingdings" panose="05000000000000000000" pitchFamily="2" charset="2"/>
                  <a:buChar char="§"/>
                </a:pPr>
                <a:endParaRPr lang="en-US" altLang="en-US" sz="2800" b="0" dirty="0"/>
              </a:p>
              <a:p>
                <a:pPr>
                  <a:buFont typeface="Wingdings" panose="05000000000000000000" pitchFamily="2" charset="2"/>
                  <a:buChar char="§"/>
                </a:pPr>
                <a:r>
                  <a:rPr lang="en-US" altLang="en-US" sz="2800" b="0" dirty="0"/>
                  <a:t>It’s a crude measure of variability.</a:t>
                </a:r>
                <a:endParaRPr lang="en-IN" dirty="0"/>
              </a:p>
              <a:p>
                <a:pPr>
                  <a:buFont typeface="Wingdings" panose="05000000000000000000" pitchFamily="2" charset="2"/>
                  <a:buChar char="§"/>
                </a:pPr>
                <a:endParaRPr lang="en-IN" dirty="0"/>
              </a:p>
            </p:txBody>
          </p:sp>
        </mc:Choice>
        <mc:Fallback xmlns="">
          <p:sp>
            <p:nvSpPr>
              <p:cNvPr id="3" name="Content Placeholder 2">
                <a:extLst>
                  <a:ext uri="{FF2B5EF4-FFF2-40B4-BE49-F238E27FC236}">
                    <a16:creationId xmlns:a16="http://schemas.microsoft.com/office/drawing/2014/main" id="{6DBDEA1B-6A6F-4C11-A457-33EC9D44F217}"/>
                  </a:ext>
                </a:extLst>
              </p:cNvPr>
              <p:cNvSpPr>
                <a:spLocks noGrp="1" noRot="1" noChangeAspect="1" noMove="1" noResize="1" noEditPoints="1" noAdjustHandles="1" noChangeArrowheads="1" noChangeShapeType="1" noTextEdit="1"/>
              </p:cNvSpPr>
              <p:nvPr>
                <p:ph idx="1"/>
              </p:nvPr>
            </p:nvSpPr>
            <p:spPr>
              <a:blipFill>
                <a:blip r:embed="rId2"/>
                <a:stretch>
                  <a:fillRect l="-1043" r="-1101" b="-2941"/>
                </a:stretch>
              </a:blipFill>
            </p:spPr>
            <p:txBody>
              <a:bodyPr/>
              <a:lstStyle/>
              <a:p>
                <a:r>
                  <a:rPr lang="en-IN">
                    <a:noFill/>
                  </a:rPr>
                  <a:t> </a:t>
                </a:r>
              </a:p>
            </p:txBody>
          </p:sp>
        </mc:Fallback>
      </mc:AlternateContent>
    </p:spTree>
    <p:extLst>
      <p:ext uri="{BB962C8B-B14F-4D97-AF65-F5344CB8AC3E}">
        <p14:creationId xmlns:p14="http://schemas.microsoft.com/office/powerpoint/2010/main" val="116681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6999-041A-4CAB-B7C0-87728ADA24F1}"/>
              </a:ext>
            </a:extLst>
          </p:cNvPr>
          <p:cNvSpPr>
            <a:spLocks noGrp="1"/>
          </p:cNvSpPr>
          <p:nvPr>
            <p:ph type="title"/>
          </p:nvPr>
        </p:nvSpPr>
        <p:spPr/>
        <p:txBody>
          <a:bodyPr/>
          <a:lstStyle/>
          <a:p>
            <a:r>
              <a:rPr lang="en-IN" b="1" dirty="0">
                <a:solidFill>
                  <a:srgbClr val="C00000"/>
                </a:solidFill>
              </a:rPr>
              <a:t>Standard Deviation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8208DF-B5AD-41CB-B1EF-3015C2AB4F65}"/>
                  </a:ext>
                </a:extLst>
              </p:cNvPr>
              <p:cNvSpPr>
                <a:spLocks noGrp="1"/>
              </p:cNvSpPr>
              <p:nvPr>
                <p:ph idx="1"/>
              </p:nvPr>
            </p:nvSpPr>
            <p:spPr/>
            <p:txBody>
              <a:bodyPr/>
              <a:lstStyle/>
              <a:p>
                <a:pPr marL="0" indent="0">
                  <a:buNone/>
                </a:pPr>
                <a:endParaRPr lang="en-IN" dirty="0"/>
              </a:p>
              <a:p>
                <a:pPr marL="0" indent="0">
                  <a:buNone/>
                </a:pPr>
                <a:r>
                  <a:rPr lang="en-IN" dirty="0"/>
                  <a:t>Given a set of numeric observations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a:t>
                </a:r>
              </a:p>
              <a:p>
                <a:pPr marL="0" indent="0">
                  <a:buNone/>
                </a:pPr>
                <a:endParaRPr lang="en-IN" dirty="0"/>
              </a:p>
              <a:p>
                <a:pPr>
                  <a:buFont typeface="Wingdings" panose="05000000000000000000" pitchFamily="2" charset="2"/>
                  <a:buChar char="§"/>
                </a:pPr>
                <a:r>
                  <a:rPr lang="en-IN" dirty="0"/>
                  <a:t>Variance (V)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smtClean="0">
                                <a:latin typeface="Cambria Math" panose="02040503050406030204" pitchFamily="18" charset="0"/>
                              </a:rPr>
                            </m:ctrlPr>
                          </m:sSupPr>
                          <m:e>
                            <m:r>
                              <a:rPr lang="en-IN" i="1" dirty="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b="0" i="1" smtClean="0">
                                <a:latin typeface="Cambria Math" panose="02040503050406030204" pitchFamily="18" charset="0"/>
                              </a:rPr>
                              <m:t>)</m:t>
                            </m:r>
                          </m:e>
                          <m:sup>
                            <m:r>
                              <a:rPr lang="en-IN" b="0" i="1" smtClean="0">
                                <a:latin typeface="Cambria Math" panose="02040503050406030204" pitchFamily="18" charset="0"/>
                              </a:rPr>
                              <m:t>2</m:t>
                            </m:r>
                          </m:sup>
                        </m:sSup>
                      </m:e>
                    </m:nary>
                  </m:oMath>
                </a14:m>
                <a:endParaRPr lang="en-IN" dirty="0"/>
              </a:p>
              <a:p>
                <a:pPr marL="0" indent="0">
                  <a:buNone/>
                </a:pPr>
                <a:endParaRPr lang="en-IN" dirty="0"/>
              </a:p>
              <a:p>
                <a:pPr>
                  <a:buFont typeface="Wingdings" panose="05000000000000000000" pitchFamily="2" charset="2"/>
                  <a:buChar char="§"/>
                </a:pPr>
                <a:r>
                  <a:rPr lang="en-IN" dirty="0"/>
                  <a:t>Standard deviation (</a:t>
                </a:r>
                <a:r>
                  <a:rPr lang="en-IN" dirty="0" err="1"/>
                  <a:t>s.d</a:t>
                </a:r>
                <a:r>
                  <a:rPr lang="en-IN" dirty="0"/>
                  <a:t>) =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𝑉</m:t>
                        </m:r>
                      </m:e>
                    </m:rad>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948208DF-B5AD-41CB-B1EF-3015C2AB4F6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69046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9435-DEDF-405D-91CB-BFDFEFFF8A3D}"/>
              </a:ext>
            </a:extLst>
          </p:cNvPr>
          <p:cNvSpPr>
            <a:spLocks noGrp="1"/>
          </p:cNvSpPr>
          <p:nvPr>
            <p:ph type="title"/>
          </p:nvPr>
        </p:nvSpPr>
        <p:spPr/>
        <p:txBody>
          <a:bodyPr/>
          <a:lstStyle/>
          <a:p>
            <a:r>
              <a:rPr lang="en-IN" b="1" dirty="0">
                <a:solidFill>
                  <a:srgbClr val="C00000"/>
                </a:solidFill>
              </a:rPr>
              <a:t>Inter – Quartile Range (IQR)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27CA09-AAC8-46E4-A18F-46929AA4C49D}"/>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IN" dirty="0"/>
                  <a:t>Given a set of numeric observations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a:t>
                </a:r>
              </a:p>
              <a:p>
                <a:pPr marL="0" indent="0">
                  <a:buNone/>
                </a:pPr>
                <a:endParaRPr lang="en-IN" dirty="0"/>
              </a:p>
              <a:p>
                <a:pPr>
                  <a:buFont typeface="Wingdings" panose="05000000000000000000" pitchFamily="2" charset="2"/>
                  <a:buChar char="§"/>
                </a:pPr>
                <a:r>
                  <a:rPr lang="en-IN" dirty="0"/>
                  <a:t>Sort the numbers in increasing order &amp; compute the median.</a:t>
                </a:r>
              </a:p>
              <a:p>
                <a:pPr marL="0" indent="0">
                  <a:buNone/>
                </a:pPr>
                <a:endParaRPr lang="en-IN" dirty="0"/>
              </a:p>
              <a:p>
                <a:pPr>
                  <a:buFont typeface="Wingdings" panose="05000000000000000000" pitchFamily="2" charset="2"/>
                  <a:buChar char="§"/>
                </a:pPr>
                <a:r>
                  <a:rPr lang="en-IN" dirty="0"/>
                  <a:t>The median divides the data into two clusters: Upper &amp; Lower</a:t>
                </a:r>
              </a:p>
              <a:p>
                <a:pPr marL="0" indent="0">
                  <a:buNone/>
                </a:pPr>
                <a:endParaRPr lang="en-IN" dirty="0"/>
              </a:p>
              <a:p>
                <a:pPr>
                  <a:buFont typeface="Wingdings" panose="05000000000000000000" pitchFamily="2" charset="2"/>
                  <a:buChar char="§"/>
                </a:pPr>
                <a:r>
                  <a:rPr lang="en-IN" dirty="0"/>
                  <a:t>Compute the 1</a:t>
                </a:r>
                <a:r>
                  <a:rPr lang="en-IN" baseline="30000" dirty="0"/>
                  <a:t>st</a:t>
                </a:r>
                <a:r>
                  <a:rPr lang="en-IN" dirty="0"/>
                  <a:t> Quartile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1</m:t>
                        </m:r>
                      </m:sub>
                    </m:sSub>
                  </m:oMath>
                </a14:m>
                <a:r>
                  <a:rPr lang="en-IN" dirty="0"/>
                  <a:t>): the median of the lower cluster</a:t>
                </a:r>
              </a:p>
              <a:p>
                <a:pPr marL="0" indent="0">
                  <a:buNone/>
                </a:pPr>
                <a:endParaRPr lang="en-IN" dirty="0"/>
              </a:p>
              <a:p>
                <a:pPr>
                  <a:buFont typeface="Wingdings" panose="05000000000000000000" pitchFamily="2" charset="2"/>
                  <a:buChar char="§"/>
                </a:pPr>
                <a:r>
                  <a:rPr lang="en-IN" dirty="0"/>
                  <a:t>Compute the 3</a:t>
                </a:r>
                <a:r>
                  <a:rPr lang="en-IN" baseline="30000" dirty="0"/>
                  <a:t>rd</a:t>
                </a:r>
                <a:r>
                  <a:rPr lang="en-IN" dirty="0"/>
                  <a:t>   Quartile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3</m:t>
                        </m:r>
                      </m:sub>
                    </m:sSub>
                  </m:oMath>
                </a14:m>
                <a:r>
                  <a:rPr lang="en-IN" dirty="0"/>
                  <a:t>): the median of the lower cluster</a:t>
                </a:r>
              </a:p>
              <a:p>
                <a:pPr marL="0" indent="0">
                  <a:buNone/>
                </a:pPr>
                <a:endParaRPr lang="en-IN" dirty="0"/>
              </a:p>
              <a:p>
                <a:pPr marL="0" indent="0">
                  <a:buNone/>
                </a:pPr>
                <a:r>
                  <a:rPr lang="en-IN" dirty="0"/>
                  <a:t>    IQR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𝑄</m:t>
                        </m:r>
                      </m:e>
                      <m:sub>
                        <m:r>
                          <a:rPr lang="en-IN" b="0" i="1" smtClean="0">
                            <a:latin typeface="Cambria Math" panose="02040503050406030204" pitchFamily="18" charset="0"/>
                          </a:rPr>
                          <m:t>3</m:t>
                        </m:r>
                      </m:sub>
                    </m:sSub>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𝑄</m:t>
                        </m:r>
                      </m:e>
                      <m:sub>
                        <m:r>
                          <a:rPr lang="en-IN" b="0" i="1" smtClean="0">
                            <a:latin typeface="Cambria Math" panose="02040503050406030204" pitchFamily="18" charset="0"/>
                          </a:rPr>
                          <m:t>1</m:t>
                        </m:r>
                      </m:sub>
                    </m:sSub>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1D27CA09-AAC8-46E4-A18F-46929AA4C49D}"/>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IN">
                    <a:noFill/>
                  </a:rPr>
                  <a:t> </a:t>
                </a:r>
              </a:p>
            </p:txBody>
          </p:sp>
        </mc:Fallback>
      </mc:AlternateContent>
    </p:spTree>
    <p:extLst>
      <p:ext uri="{BB962C8B-B14F-4D97-AF65-F5344CB8AC3E}">
        <p14:creationId xmlns:p14="http://schemas.microsoft.com/office/powerpoint/2010/main" val="131085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CDD0-FA88-4B36-82E0-7AE35288B2AE}"/>
              </a:ext>
            </a:extLst>
          </p:cNvPr>
          <p:cNvSpPr>
            <a:spLocks noGrp="1"/>
          </p:cNvSpPr>
          <p:nvPr>
            <p:ph type="title"/>
          </p:nvPr>
        </p:nvSpPr>
        <p:spPr/>
        <p:txBody>
          <a:bodyPr/>
          <a:lstStyle/>
          <a:p>
            <a:r>
              <a:rPr lang="en-IN" b="1" dirty="0">
                <a:solidFill>
                  <a:srgbClr val="C00000"/>
                </a:solidFill>
              </a:rPr>
              <a:t>IQR - Example</a:t>
            </a:r>
          </a:p>
        </p:txBody>
      </p:sp>
      <p:sp>
        <p:nvSpPr>
          <p:cNvPr id="3" name="Content Placeholder 2">
            <a:extLst>
              <a:ext uri="{FF2B5EF4-FFF2-40B4-BE49-F238E27FC236}">
                <a16:creationId xmlns:a16="http://schemas.microsoft.com/office/drawing/2014/main" id="{40A999FC-0A69-465F-BF4B-856B59ACAC09}"/>
              </a:ext>
            </a:extLst>
          </p:cNvPr>
          <p:cNvSpPr>
            <a:spLocks noGrp="1"/>
          </p:cNvSpPr>
          <p:nvPr>
            <p:ph idx="1"/>
          </p:nvPr>
        </p:nvSpPr>
        <p:spPr>
          <a:xfrm>
            <a:off x="949910" y="1825625"/>
            <a:ext cx="10617694" cy="4601808"/>
          </a:xfrm>
        </p:spPr>
        <p:txBody>
          <a:bodyPr>
            <a:normAutofit fontScale="47500" lnSpcReduction="20000"/>
          </a:bodyPr>
          <a:lstStyle/>
          <a:p>
            <a:pPr algn="l">
              <a:buFont typeface="Wingdings" panose="05000000000000000000" pitchFamily="2" charset="2"/>
              <a:buChar char="§"/>
            </a:pPr>
            <a:r>
              <a:rPr lang="en-US" sz="4200" dirty="0">
                <a:solidFill>
                  <a:srgbClr val="000000"/>
                </a:solidFill>
              </a:rPr>
              <a:t>C</a:t>
            </a:r>
            <a:r>
              <a:rPr lang="en-US" sz="4200" b="0" i="0" dirty="0">
                <a:solidFill>
                  <a:srgbClr val="000000"/>
                </a:solidFill>
                <a:effectLst/>
              </a:rPr>
              <a:t>onsider the following set of numbers {1, 3, 4, 5, 5, 6, 7, 11}.</a:t>
            </a:r>
          </a:p>
          <a:p>
            <a:pPr marL="0" indent="0" algn="l">
              <a:buNone/>
            </a:pPr>
            <a:endParaRPr lang="en-US" sz="4200" b="0" i="0" dirty="0">
              <a:solidFill>
                <a:srgbClr val="000000"/>
              </a:solidFill>
              <a:effectLst/>
            </a:endParaRPr>
          </a:p>
          <a:p>
            <a:pPr algn="l">
              <a:buFont typeface="Wingdings" panose="05000000000000000000" pitchFamily="2" charset="2"/>
              <a:buChar char="§"/>
            </a:pPr>
            <a:r>
              <a:rPr lang="en-US" sz="4200" b="0" i="0" dirty="0">
                <a:solidFill>
                  <a:srgbClr val="000000"/>
                </a:solidFill>
                <a:effectLst/>
              </a:rPr>
              <a:t>Q1 is the middle value in the first half of the data set </a:t>
            </a:r>
            <a:r>
              <a:rPr lang="en-US" sz="4200" b="0" i="0" dirty="0" err="1">
                <a:solidFill>
                  <a:srgbClr val="000000"/>
                </a:solidFill>
                <a:effectLst/>
              </a:rPr>
              <a:t>i.e</a:t>
            </a:r>
            <a:r>
              <a:rPr lang="en-US" sz="4200" b="0" i="0" dirty="0">
                <a:solidFill>
                  <a:srgbClr val="000000"/>
                </a:solidFill>
                <a:effectLst/>
              </a:rPr>
              <a:t> {1, 3, 4, 5}</a:t>
            </a:r>
          </a:p>
          <a:p>
            <a:pPr algn="l">
              <a:buFont typeface="Wingdings" panose="05000000000000000000" pitchFamily="2" charset="2"/>
              <a:buChar char="§"/>
            </a:pPr>
            <a:endParaRPr lang="en-US" sz="4200" b="0" i="0" dirty="0">
              <a:solidFill>
                <a:srgbClr val="000000"/>
              </a:solidFill>
              <a:effectLst/>
            </a:endParaRPr>
          </a:p>
          <a:p>
            <a:pPr algn="l">
              <a:buFont typeface="Wingdings" panose="05000000000000000000" pitchFamily="2" charset="2"/>
              <a:buChar char="§"/>
            </a:pPr>
            <a:r>
              <a:rPr lang="en-US" sz="4200" b="0" i="0" dirty="0">
                <a:solidFill>
                  <a:srgbClr val="000000"/>
                </a:solidFill>
                <a:effectLst/>
              </a:rPr>
              <a:t>Since there are an even number of data points in the first half of the data set, the middle value is the average of the two middle values; that is, Q1 = (3 + 4)/2 = 3.5. </a:t>
            </a:r>
          </a:p>
          <a:p>
            <a:pPr algn="l">
              <a:buFont typeface="Wingdings" panose="05000000000000000000" pitchFamily="2" charset="2"/>
              <a:buChar char="§"/>
            </a:pPr>
            <a:endParaRPr lang="en-US" sz="4200" b="0" i="0" dirty="0">
              <a:solidFill>
                <a:srgbClr val="000000"/>
              </a:solidFill>
              <a:effectLst/>
            </a:endParaRPr>
          </a:p>
          <a:p>
            <a:pPr algn="l">
              <a:buFont typeface="Wingdings" panose="05000000000000000000" pitchFamily="2" charset="2"/>
              <a:buChar char="§"/>
            </a:pPr>
            <a:r>
              <a:rPr lang="en-US" sz="4200" b="0" i="0" dirty="0">
                <a:solidFill>
                  <a:srgbClr val="000000"/>
                </a:solidFill>
                <a:effectLst/>
              </a:rPr>
              <a:t>Q3 is the middle value in the second half of the data set </a:t>
            </a:r>
            <a:r>
              <a:rPr lang="en-US" sz="4200" b="0" i="0" dirty="0" err="1">
                <a:solidFill>
                  <a:srgbClr val="000000"/>
                </a:solidFill>
                <a:effectLst/>
              </a:rPr>
              <a:t>i.e</a:t>
            </a:r>
            <a:r>
              <a:rPr lang="en-US" sz="4200" b="0" i="0" dirty="0">
                <a:solidFill>
                  <a:srgbClr val="000000"/>
                </a:solidFill>
                <a:effectLst/>
              </a:rPr>
              <a:t> {5, 6, 7, 11} </a:t>
            </a:r>
          </a:p>
          <a:p>
            <a:pPr algn="l">
              <a:buFont typeface="Wingdings" panose="05000000000000000000" pitchFamily="2" charset="2"/>
              <a:buChar char="§"/>
            </a:pPr>
            <a:endParaRPr lang="en-US" sz="4200" dirty="0">
              <a:solidFill>
                <a:srgbClr val="000000"/>
              </a:solidFill>
            </a:endParaRPr>
          </a:p>
          <a:p>
            <a:pPr algn="l">
              <a:buFont typeface="Wingdings" panose="05000000000000000000" pitchFamily="2" charset="2"/>
              <a:buChar char="§"/>
            </a:pPr>
            <a:r>
              <a:rPr lang="en-US" sz="4200" b="0" i="0" dirty="0">
                <a:solidFill>
                  <a:srgbClr val="000000"/>
                </a:solidFill>
                <a:effectLst/>
              </a:rPr>
              <a:t>Again, since the second half of the data set has an even number of observations, the middle value is the average of the two middle values; that is, Q3 = (6 + 7)/2 = 6.5. </a:t>
            </a:r>
          </a:p>
          <a:p>
            <a:pPr algn="l">
              <a:buFont typeface="Wingdings" panose="05000000000000000000" pitchFamily="2" charset="2"/>
              <a:buChar char="§"/>
            </a:pPr>
            <a:endParaRPr lang="en-US" sz="4200" b="0" i="0" dirty="0">
              <a:solidFill>
                <a:srgbClr val="000000"/>
              </a:solidFill>
              <a:effectLst/>
            </a:endParaRPr>
          </a:p>
          <a:p>
            <a:pPr algn="l">
              <a:buFont typeface="Wingdings" panose="05000000000000000000" pitchFamily="2" charset="2"/>
              <a:buChar char="§"/>
            </a:pPr>
            <a:r>
              <a:rPr lang="en-US" sz="4200" b="0" i="0" dirty="0">
                <a:solidFill>
                  <a:srgbClr val="000000"/>
                </a:solidFill>
                <a:effectLst/>
              </a:rPr>
              <a:t>The interquartile range is Q3 minus Q1, so IQR = 6.5 - 3.5 = 3.</a:t>
            </a:r>
          </a:p>
          <a:p>
            <a:pPr marL="0" indent="0">
              <a:buNone/>
            </a:pPr>
            <a:br>
              <a:rPr lang="en-US" b="0" i="0" dirty="0">
                <a:solidFill>
                  <a:srgbClr val="000000"/>
                </a:solidFill>
                <a:effectLst/>
                <a:latin typeface="Segoe UI" panose="020B0502040204020203" pitchFamily="34" charset="0"/>
              </a:rPr>
            </a:br>
            <a:endParaRPr lang="en-IN" dirty="0"/>
          </a:p>
        </p:txBody>
      </p:sp>
    </p:spTree>
    <p:extLst>
      <p:ext uri="{BB962C8B-B14F-4D97-AF65-F5344CB8AC3E}">
        <p14:creationId xmlns:p14="http://schemas.microsoft.com/office/powerpoint/2010/main" val="60675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EDE4-D4B2-48DA-B007-B1EAC2702397}"/>
              </a:ext>
            </a:extLst>
          </p:cNvPr>
          <p:cNvSpPr>
            <a:spLocks noGrp="1"/>
          </p:cNvSpPr>
          <p:nvPr>
            <p:ph type="title"/>
          </p:nvPr>
        </p:nvSpPr>
        <p:spPr/>
        <p:txBody>
          <a:bodyPr/>
          <a:lstStyle/>
          <a:p>
            <a:r>
              <a:rPr lang="en-IN" b="1" dirty="0">
                <a:solidFill>
                  <a:srgbClr val="C00000"/>
                </a:solidFill>
              </a:rPr>
              <a:t>Coefficient of Variation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2A9401-9295-4578-B0E8-0E9C4B1F5940}"/>
                  </a:ext>
                </a:extLst>
              </p:cNvPr>
              <p:cNvSpPr>
                <a:spLocks noGrp="1"/>
              </p:cNvSpPr>
              <p:nvPr>
                <p:ph idx="1"/>
              </p:nvPr>
            </p:nvSpPr>
            <p:spPr/>
            <p:txBody>
              <a:bodyPr/>
              <a:lstStyle/>
              <a:p>
                <a:pPr marL="0" indent="0">
                  <a:buNone/>
                </a:pPr>
                <a:endParaRPr lang="en-IN" dirty="0"/>
              </a:p>
              <a:p>
                <a:pPr marL="0" indent="0">
                  <a:buNone/>
                </a:pPr>
                <a:r>
                  <a:rPr lang="en-IN" dirty="0"/>
                  <a:t>Given a set of observations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a:t>
                </a:r>
              </a:p>
              <a:p>
                <a:pPr marL="0" indent="0">
                  <a:buNone/>
                </a:pPr>
                <a:endParaRPr lang="en-IN" dirty="0"/>
              </a:p>
              <a:p>
                <a:pPr marL="0" indent="0">
                  <a:buNone/>
                </a:pPr>
                <a:r>
                  <a:rPr lang="en-IN" dirty="0"/>
                  <a:t>The coefficient of variation is given by  CV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𝑀𝑒𝑎𝑛</m:t>
                        </m:r>
                      </m:num>
                      <m:den>
                        <m:r>
                          <a:rPr lang="en-IN" b="0" i="1" smtClean="0">
                            <a:latin typeface="Cambria Math" panose="02040503050406030204" pitchFamily="18" charset="0"/>
                          </a:rPr>
                          <m:t>𝑠𝑡𝑎𝑛𝑑𝑎𝑟𝑑</m:t>
                        </m:r>
                        <m:r>
                          <a:rPr lang="en-IN" b="0" i="1" smtClean="0">
                            <a:latin typeface="Cambria Math" panose="02040503050406030204" pitchFamily="18" charset="0"/>
                          </a:rPr>
                          <m:t> </m:t>
                        </m:r>
                        <m:r>
                          <a:rPr lang="en-IN" b="0" i="1" smtClean="0">
                            <a:latin typeface="Cambria Math" panose="02040503050406030204" pitchFamily="18" charset="0"/>
                          </a:rPr>
                          <m:t>𝐷𝑒𝑣</m:t>
                        </m:r>
                        <m:r>
                          <a:rPr lang="en-IN" b="0" i="1" smtClean="0">
                            <a:latin typeface="Cambria Math" panose="02040503050406030204" pitchFamily="18" charset="0"/>
                          </a:rPr>
                          <m:t>.</m:t>
                        </m:r>
                      </m:den>
                    </m:f>
                  </m:oMath>
                </a14:m>
                <a:endParaRPr lang="en-IN" dirty="0"/>
              </a:p>
              <a:p>
                <a:pPr marL="0" indent="0">
                  <a:buNone/>
                </a:pPr>
                <a:r>
                  <a:rPr lang="en-IN" dirty="0"/>
                  <a:t>(Usually by “Mean” we refer to A.M)</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CE2A9401-9295-4578-B0E8-0E9C4B1F594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90449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464-CEAE-47C8-905E-084095E64E7C}"/>
              </a:ext>
            </a:extLst>
          </p:cNvPr>
          <p:cNvSpPr>
            <a:spLocks noGrp="1"/>
          </p:cNvSpPr>
          <p:nvPr>
            <p:ph type="title"/>
          </p:nvPr>
        </p:nvSpPr>
        <p:spPr>
          <a:xfrm>
            <a:off x="838200" y="365126"/>
            <a:ext cx="10515600" cy="1055302"/>
          </a:xfrm>
        </p:spPr>
        <p:txBody>
          <a:bodyPr/>
          <a:lstStyle/>
          <a:p>
            <a:r>
              <a:rPr lang="en-IN" b="1" dirty="0">
                <a:solidFill>
                  <a:srgbClr val="C00000"/>
                </a:solidFill>
              </a:rPr>
              <a:t>Frequency Distribution</a:t>
            </a:r>
          </a:p>
        </p:txBody>
      </p:sp>
      <p:sp>
        <p:nvSpPr>
          <p:cNvPr id="3" name="Content Placeholder 2">
            <a:extLst>
              <a:ext uri="{FF2B5EF4-FFF2-40B4-BE49-F238E27FC236}">
                <a16:creationId xmlns:a16="http://schemas.microsoft.com/office/drawing/2014/main" id="{8078834F-84E1-401B-B46C-6765E5901A27}"/>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US" dirty="0"/>
              <a:t>In this type of classification there are two elements </a:t>
            </a:r>
          </a:p>
          <a:p>
            <a:pPr marL="0" indent="0">
              <a:buNone/>
            </a:pPr>
            <a:endParaRPr lang="en-US" dirty="0"/>
          </a:p>
          <a:p>
            <a:pPr marL="571500" indent="-571500">
              <a:buAutoNum type="romanLcPeriod"/>
            </a:pPr>
            <a:r>
              <a:rPr lang="en-US" dirty="0">
                <a:solidFill>
                  <a:srgbClr val="C00000"/>
                </a:solidFill>
              </a:rPr>
              <a:t>Variable: </a:t>
            </a:r>
            <a:r>
              <a:rPr lang="en-US" dirty="0"/>
              <a:t>Variable</a:t>
            </a:r>
            <a:r>
              <a:rPr lang="en-US" b="1" dirty="0"/>
              <a:t> </a:t>
            </a:r>
            <a:r>
              <a:rPr lang="en-US" dirty="0"/>
              <a:t>refers to the characteristic that varies in magnitude or quantity. E.g. weight of the students. </a:t>
            </a:r>
          </a:p>
          <a:p>
            <a:pPr marL="571500" indent="-571500">
              <a:buAutoNum type="romanLcPeriod"/>
            </a:pPr>
            <a:endParaRPr lang="en-US" dirty="0">
              <a:solidFill>
                <a:srgbClr val="C00000"/>
              </a:solidFill>
            </a:endParaRPr>
          </a:p>
          <a:p>
            <a:pPr marL="571500" indent="-571500">
              <a:buAutoNum type="romanLcPeriod"/>
            </a:pPr>
            <a:r>
              <a:rPr lang="en-US" dirty="0">
                <a:solidFill>
                  <a:srgbClr val="C00000"/>
                </a:solidFill>
              </a:rPr>
              <a:t>Frequency: </a:t>
            </a:r>
            <a:r>
              <a:rPr lang="en-US" dirty="0"/>
              <a:t>Frequency refers to the number of times each variable gets   repeated. For example there are 50 students having weight of 60 kgs. Here 50 students is the frequency.</a:t>
            </a:r>
          </a:p>
          <a:p>
            <a:pPr marL="0" indent="0">
              <a:buNone/>
            </a:pPr>
            <a:endParaRPr lang="en-US" dirty="0"/>
          </a:p>
          <a:p>
            <a:pPr>
              <a:buFont typeface="Wingdings" panose="05000000000000000000" pitchFamily="2" charset="2"/>
              <a:buChar char="§"/>
            </a:pPr>
            <a:r>
              <a:rPr lang="en-US" dirty="0"/>
              <a:t>There are two types of quantitative classification of data: </a:t>
            </a:r>
          </a:p>
          <a:p>
            <a:pPr marL="0" indent="0">
              <a:buNone/>
            </a:pPr>
            <a:endParaRPr lang="en-US" dirty="0"/>
          </a:p>
          <a:p>
            <a:pPr marL="571500" indent="-571500">
              <a:buAutoNum type="romanLcPeriod"/>
            </a:pPr>
            <a:r>
              <a:rPr lang="en-US" dirty="0"/>
              <a:t>Discrete frequency distribution (the variable is discrete)</a:t>
            </a:r>
          </a:p>
          <a:p>
            <a:pPr marL="571500" indent="-571500">
              <a:buAutoNum type="romanLcPeriod"/>
            </a:pPr>
            <a:r>
              <a:rPr lang="en-US" dirty="0"/>
              <a:t>Continuous frequency distribution</a:t>
            </a:r>
            <a:r>
              <a:rPr lang="en-IN" dirty="0"/>
              <a:t> (the variable is continuous)</a:t>
            </a:r>
          </a:p>
          <a:p>
            <a:pPr marL="0" indent="0">
              <a:buNone/>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92132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FB7F-0D17-49D5-AD3C-237AC139F1C1}"/>
              </a:ext>
            </a:extLst>
          </p:cNvPr>
          <p:cNvSpPr>
            <a:spLocks noGrp="1"/>
          </p:cNvSpPr>
          <p:nvPr>
            <p:ph type="title"/>
          </p:nvPr>
        </p:nvSpPr>
        <p:spPr/>
        <p:txBody>
          <a:bodyPr/>
          <a:lstStyle/>
          <a:p>
            <a:r>
              <a:rPr lang="en-US" altLang="en-US" b="1" dirty="0">
                <a:solidFill>
                  <a:srgbClr val="C00000"/>
                </a:solidFill>
              </a:rPr>
              <a:t>Frequency Distribution - Example</a:t>
            </a:r>
            <a:endParaRPr lang="en-IN" b="1" dirty="0">
              <a:solidFill>
                <a:srgbClr val="C00000"/>
              </a:solidFill>
            </a:endParaRPr>
          </a:p>
        </p:txBody>
      </p:sp>
      <p:sp>
        <p:nvSpPr>
          <p:cNvPr id="3" name="Content Placeholder 2">
            <a:extLst>
              <a:ext uri="{FF2B5EF4-FFF2-40B4-BE49-F238E27FC236}">
                <a16:creationId xmlns:a16="http://schemas.microsoft.com/office/drawing/2014/main" id="{573B5DC7-CB8B-47C9-9FF6-E828C6E25C9F}"/>
              </a:ext>
            </a:extLst>
          </p:cNvPr>
          <p:cNvSpPr>
            <a:spLocks noGrp="1"/>
          </p:cNvSpPr>
          <p:nvPr>
            <p:ph idx="1"/>
          </p:nvPr>
        </p:nvSpPr>
        <p:spPr/>
        <p:txBody>
          <a:bodyPr/>
          <a:lstStyle/>
          <a:p>
            <a:pPr marL="0" indent="0">
              <a:buNone/>
            </a:pPr>
            <a:r>
              <a:rPr lang="en-US" altLang="en-US" sz="2800" b="0" dirty="0"/>
              <a:t>Consider a data set of 26 children of ages 1-6 years. Then the frequency distribution of variable ‘age’ can be tabulated as follows: </a:t>
            </a:r>
          </a:p>
          <a:p>
            <a:pPr marL="0" indent="0">
              <a:buNone/>
            </a:pPr>
            <a:endParaRPr lang="en-US" altLang="en-US" sz="2800" b="0" dirty="0"/>
          </a:p>
          <a:p>
            <a:pPr marL="0" indent="0">
              <a:buNone/>
            </a:pPr>
            <a:endParaRPr lang="en-US" altLang="en-US" dirty="0"/>
          </a:p>
          <a:p>
            <a:pPr marL="0" indent="0">
              <a:buNone/>
            </a:pPr>
            <a:endParaRPr lang="en-US" altLang="en-US" sz="2800" b="0" dirty="0"/>
          </a:p>
          <a:p>
            <a:pPr marL="0" indent="0">
              <a:buNone/>
            </a:pPr>
            <a:endParaRPr lang="en-IN" dirty="0"/>
          </a:p>
        </p:txBody>
      </p:sp>
      <p:pic>
        <p:nvPicPr>
          <p:cNvPr id="5" name="Picture 4">
            <a:extLst>
              <a:ext uri="{FF2B5EF4-FFF2-40B4-BE49-F238E27FC236}">
                <a16:creationId xmlns:a16="http://schemas.microsoft.com/office/drawing/2014/main" id="{44B419AF-0D15-493A-83F2-064CF9EB7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617" y="2863931"/>
            <a:ext cx="9809566" cy="3725610"/>
          </a:xfrm>
          <a:prstGeom prst="rect">
            <a:avLst/>
          </a:prstGeom>
        </p:spPr>
      </p:pic>
    </p:spTree>
    <p:extLst>
      <p:ext uri="{BB962C8B-B14F-4D97-AF65-F5344CB8AC3E}">
        <p14:creationId xmlns:p14="http://schemas.microsoft.com/office/powerpoint/2010/main" val="292544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AB50-B29F-4489-9EA8-AF1F813D7D34}"/>
              </a:ext>
            </a:extLst>
          </p:cNvPr>
          <p:cNvSpPr>
            <a:spLocks noGrp="1"/>
          </p:cNvSpPr>
          <p:nvPr>
            <p:ph type="title"/>
          </p:nvPr>
        </p:nvSpPr>
        <p:spPr/>
        <p:txBody>
          <a:bodyPr/>
          <a:lstStyle/>
          <a:p>
            <a:r>
              <a:rPr lang="en-IN" b="1" dirty="0">
                <a:solidFill>
                  <a:srgbClr val="C00000"/>
                </a:solidFill>
              </a:rPr>
              <a:t>Cumulative Frequency Distribution</a:t>
            </a:r>
          </a:p>
        </p:txBody>
      </p:sp>
      <p:pic>
        <p:nvPicPr>
          <p:cNvPr id="5" name="Content Placeholder 4">
            <a:extLst>
              <a:ext uri="{FF2B5EF4-FFF2-40B4-BE49-F238E27FC236}">
                <a16:creationId xmlns:a16="http://schemas.microsoft.com/office/drawing/2014/main" id="{4D592ED7-4706-4FE3-B725-480BF75F1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443" y="1806076"/>
            <a:ext cx="10156054" cy="4423949"/>
          </a:xfrm>
        </p:spPr>
      </p:pic>
    </p:spTree>
    <p:extLst>
      <p:ext uri="{BB962C8B-B14F-4D97-AF65-F5344CB8AC3E}">
        <p14:creationId xmlns:p14="http://schemas.microsoft.com/office/powerpoint/2010/main" val="331952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5D64-A375-4B5A-9B27-4CEA9D716DEE}"/>
              </a:ext>
            </a:extLst>
          </p:cNvPr>
          <p:cNvSpPr>
            <a:spLocks noGrp="1"/>
          </p:cNvSpPr>
          <p:nvPr>
            <p:ph type="title"/>
          </p:nvPr>
        </p:nvSpPr>
        <p:spPr/>
        <p:txBody>
          <a:bodyPr/>
          <a:lstStyle/>
          <a:p>
            <a:r>
              <a:rPr lang="en-IN" b="1" dirty="0">
                <a:solidFill>
                  <a:srgbClr val="C00000"/>
                </a:solidFill>
              </a:rPr>
              <a:t>Central Tendency (of a freq. dist.)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C0F7EA-78A4-49B1-9116-4E6FF9C5ED4A}"/>
                  </a:ext>
                </a:extLst>
              </p:cNvPr>
              <p:cNvSpPr>
                <a:spLocks noGrp="1"/>
              </p:cNvSpPr>
              <p:nvPr>
                <p:ph idx="1"/>
              </p:nvPr>
            </p:nvSpPr>
            <p:spPr/>
            <p:txBody>
              <a:bodyPr>
                <a:normAutofit fontScale="92500" lnSpcReduction="20000"/>
              </a:bodyPr>
              <a:lstStyle/>
              <a:p>
                <a:pPr marL="0" indent="0">
                  <a:buNone/>
                </a:pPr>
                <a:endParaRPr lang="en-IN" dirty="0"/>
              </a:p>
              <a:p>
                <a:pPr>
                  <a:buFont typeface="Wingdings" panose="05000000000000000000" pitchFamily="2" charset="2"/>
                  <a:buChar char="§"/>
                </a:pPr>
                <a:r>
                  <a:rPr lang="en-IN" dirty="0"/>
                  <a:t> Let’s say we have a variable X = </a:t>
                </a:r>
                <a14:m>
                  <m:oMath xmlns:m="http://schemas.openxmlformats.org/officeDocument/2006/math">
                    <m:sSubSup>
                      <m:sSubSupPr>
                        <m:ctrlPr>
                          <a:rPr lang="en-IN" i="1" smtClean="0">
                            <a:latin typeface="Cambria Math" panose="02040503050406030204" pitchFamily="18" charset="0"/>
                          </a:rPr>
                        </m:ctrlPr>
                      </m:sSubSupPr>
                      <m:e>
                        <m:d>
                          <m:dPr>
                            <m:begChr m:val="{"/>
                            <m:endChr m:val="}"/>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𝑗</m:t>
                                </m:r>
                              </m:sub>
                            </m:sSub>
                          </m:e>
                        </m:d>
                      </m:e>
                      <m:sub>
                        <m: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r>
                      <a:rPr lang="en-IN" b="0" i="1" smtClean="0">
                        <a:latin typeface="Cambria Math" panose="02040503050406030204" pitchFamily="18" charset="0"/>
                      </a:rPr>
                      <m:t> </m:t>
                    </m:r>
                  </m:oMath>
                </a14:m>
                <a:r>
                  <a:rPr lang="en-IN" dirty="0"/>
                  <a:t>and the frequency with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𝑗</m:t>
                        </m:r>
                      </m:sub>
                    </m:sSub>
                  </m:oMath>
                </a14:m>
                <a:r>
                  <a:rPr lang="en-IN" dirty="0"/>
                  <a:t> occurs is given by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𝑓</m:t>
                        </m:r>
                      </m:e>
                      <m:sub>
                        <m:r>
                          <a:rPr lang="en-IN" i="1">
                            <a:latin typeface="Cambria Math" panose="02040503050406030204" pitchFamily="18" charset="0"/>
                          </a:rPr>
                          <m:t>𝑗</m:t>
                        </m:r>
                      </m:sub>
                    </m:sSub>
                  </m:oMath>
                </a14:m>
                <a:endParaRPr lang="en-IN" dirty="0"/>
              </a:p>
              <a:p>
                <a:pPr marL="0" indent="0">
                  <a:buNone/>
                </a:pPr>
                <a:endParaRPr lang="en-IN" dirty="0"/>
              </a:p>
              <a:p>
                <a:pPr>
                  <a:buFont typeface="Wingdings" panose="05000000000000000000" pitchFamily="2" charset="2"/>
                  <a:buChar char="§"/>
                </a:pPr>
                <a:r>
                  <a:rPr lang="en-IN" dirty="0"/>
                  <a:t> Then A.M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𝑋</m:t>
                        </m:r>
                      </m:e>
                    </m:acc>
                  </m:oMath>
                </a14:m>
                <a:r>
                  <a:rPr lang="en-IN" dirty="0"/>
                  <a:t>) = </a:t>
                </a:r>
                <a14:m>
                  <m:oMath xmlns:m="http://schemas.openxmlformats.org/officeDocument/2006/math">
                    <m:f>
                      <m:fPr>
                        <m:ctrlPr>
                          <a:rPr lang="en-IN" i="1" smtClean="0">
                            <a:latin typeface="Cambria Math" panose="02040503050406030204" pitchFamily="18" charset="0"/>
                          </a:rPr>
                        </m:ctrlPr>
                      </m:fPr>
                      <m:num>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𝑗</m:t>
                                </m:r>
                              </m:sub>
                            </m:sSub>
                            <m:sSub>
                              <m:sSubPr>
                                <m:ctrlPr>
                                  <a:rPr lang="en-IN" i="1">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𝑗</m:t>
                                </m:r>
                              </m:sub>
                            </m:sSub>
                          </m:e>
                        </m:nary>
                      </m:num>
                      <m:den>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i="1">
                                    <a:latin typeface="Cambria Math" panose="02040503050406030204" pitchFamily="18" charset="0"/>
                                  </a:rPr>
                                </m:ctrlPr>
                              </m:sSubPr>
                              <m:e>
                                <m:r>
                                  <a:rPr lang="en-IN" b="0" i="1" smtClean="0">
                                    <a:latin typeface="Cambria Math" panose="02040503050406030204" pitchFamily="18" charset="0"/>
                                  </a:rPr>
                                  <m:t>𝑓</m:t>
                                </m:r>
                              </m:e>
                              <m:sub>
                                <m:r>
                                  <a:rPr lang="en-IN" i="1">
                                    <a:latin typeface="Cambria Math" panose="02040503050406030204" pitchFamily="18" charset="0"/>
                                  </a:rPr>
                                  <m:t>𝑗</m:t>
                                </m:r>
                              </m:sub>
                            </m:sSub>
                          </m:e>
                        </m:nary>
                      </m:den>
                    </m:f>
                  </m:oMath>
                </a14:m>
                <a:r>
                  <a:rPr lang="en-IN" dirty="0"/>
                  <a:t> </a:t>
                </a:r>
              </a:p>
              <a:p>
                <a:pPr marL="0" indent="0">
                  <a:buNone/>
                </a:pPr>
                <a:endParaRPr lang="en-IN" dirty="0"/>
              </a:p>
              <a:p>
                <a:pPr>
                  <a:buFont typeface="Wingdings" panose="05000000000000000000" pitchFamily="2" charset="2"/>
                  <a:buChar char="§"/>
                </a:pPr>
                <a:r>
                  <a:rPr lang="en-IN" dirty="0"/>
                  <a:t> The median is still the middle value of the ordered sequence.</a:t>
                </a:r>
              </a:p>
              <a:p>
                <a:pPr marL="0" indent="0">
                  <a:buNone/>
                </a:pPr>
                <a:endParaRPr lang="en-IN" dirty="0"/>
              </a:p>
              <a:p>
                <a:pPr>
                  <a:buFont typeface="Wingdings" panose="05000000000000000000" pitchFamily="2" charset="2"/>
                  <a:buChar char="§"/>
                </a:pPr>
                <a:r>
                  <a:rPr lang="en-IN" dirty="0"/>
                  <a:t> Mode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𝑗</m:t>
                        </m:r>
                      </m:sub>
                    </m:sSub>
                  </m:oMath>
                </a14:m>
                <a:r>
                  <a:rPr lang="en-IN" dirty="0"/>
                  <a:t> if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𝑓</m:t>
                        </m:r>
                      </m:e>
                      <m:sub>
                        <m:r>
                          <a:rPr lang="en-IN" i="1">
                            <a:latin typeface="Cambria Math" panose="02040503050406030204" pitchFamily="18" charset="0"/>
                          </a:rPr>
                          <m:t>𝑗</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sub>
                    </m:sSub>
                  </m:oMath>
                </a14:m>
                <a:r>
                  <a:rPr lang="en-IN" dirty="0"/>
                  <a:t> </a:t>
                </a:r>
                <a14:m>
                  <m:oMath xmlns:m="http://schemas.openxmlformats.org/officeDocument/2006/math">
                    <m:r>
                      <a:rPr lang="en-IN"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𝑖</m:t>
                    </m:r>
                    <m:r>
                      <a:rPr lang="en-IN" b="0" i="1" dirty="0" smtClean="0">
                        <a:latin typeface="Cambria Math" panose="02040503050406030204" pitchFamily="18" charset="0"/>
                        <a:ea typeface="Cambria Math" panose="02040503050406030204" pitchFamily="18" charset="0"/>
                      </a:rPr>
                      <m:t> ≠</m:t>
                    </m:r>
                    <m:r>
                      <a:rPr lang="en-IN" b="0" i="1" dirty="0" smtClean="0">
                        <a:latin typeface="Cambria Math" panose="02040503050406030204" pitchFamily="18" charset="0"/>
                        <a:ea typeface="Cambria Math" panose="02040503050406030204" pitchFamily="18" charset="0"/>
                      </a:rPr>
                      <m:t>𝑗</m:t>
                    </m:r>
                  </m:oMath>
                </a14:m>
                <a:endParaRPr lang="en-IN" dirty="0"/>
              </a:p>
            </p:txBody>
          </p:sp>
        </mc:Choice>
        <mc:Fallback xmlns="">
          <p:sp>
            <p:nvSpPr>
              <p:cNvPr id="3" name="Content Placeholder 2">
                <a:extLst>
                  <a:ext uri="{FF2B5EF4-FFF2-40B4-BE49-F238E27FC236}">
                    <a16:creationId xmlns:a16="http://schemas.microsoft.com/office/drawing/2014/main" id="{28C0F7EA-78A4-49B1-9116-4E6FF9C5ED4A}"/>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394224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2FDA-DC15-4719-A767-37E461B3A803}"/>
              </a:ext>
            </a:extLst>
          </p:cNvPr>
          <p:cNvSpPr>
            <a:spLocks noGrp="1"/>
          </p:cNvSpPr>
          <p:nvPr>
            <p:ph type="title"/>
          </p:nvPr>
        </p:nvSpPr>
        <p:spPr/>
        <p:txBody>
          <a:bodyPr/>
          <a:lstStyle/>
          <a:p>
            <a:r>
              <a:rPr lang="en-IN" b="1" dirty="0">
                <a:solidFill>
                  <a:srgbClr val="C00000"/>
                </a:solidFill>
              </a:rPr>
              <a:t>What is Statistics?</a:t>
            </a:r>
          </a:p>
        </p:txBody>
      </p:sp>
      <p:sp>
        <p:nvSpPr>
          <p:cNvPr id="3" name="Content Placeholder 2">
            <a:extLst>
              <a:ext uri="{FF2B5EF4-FFF2-40B4-BE49-F238E27FC236}">
                <a16:creationId xmlns:a16="http://schemas.microsoft.com/office/drawing/2014/main" id="{4A3BA75C-727B-4748-95EE-8FBD62443CFD}"/>
              </a:ext>
            </a:extLst>
          </p:cNvPr>
          <p:cNvSpPr>
            <a:spLocks noGrp="1"/>
          </p:cNvSpPr>
          <p:nvPr>
            <p:ph idx="1"/>
          </p:nvPr>
        </p:nvSpPr>
        <p:spPr/>
        <p:txBody>
          <a:bodyPr/>
          <a:lstStyle/>
          <a:p>
            <a:pPr>
              <a:buFont typeface="Wingdings" panose="05000000000000000000" pitchFamily="2" charset="2"/>
              <a:buChar char="§"/>
            </a:pPr>
            <a:endParaRPr lang="en-US" altLang="en-US" dirty="0">
              <a:latin typeface="Arial" panose="020B0604020202020204" pitchFamily="34" charset="0"/>
            </a:endParaRPr>
          </a:p>
          <a:p>
            <a:pPr>
              <a:buFont typeface="Wingdings" panose="05000000000000000000" pitchFamily="2" charset="2"/>
              <a:buChar char="§"/>
            </a:pPr>
            <a:r>
              <a:rPr lang="en-US" altLang="en-US" dirty="0">
                <a:latin typeface="Arial" panose="020B0604020202020204" pitchFamily="34" charset="0"/>
              </a:rPr>
              <a:t>Statistics is the s</a:t>
            </a:r>
            <a:r>
              <a:rPr lang="en-US" altLang="en-US" sz="2800" b="0" dirty="0">
                <a:latin typeface="Arial" panose="020B0604020202020204" pitchFamily="34" charset="0"/>
              </a:rPr>
              <a:t>cience of collection, presentation, analysis, and reasonable interpretation of data.</a:t>
            </a:r>
          </a:p>
          <a:p>
            <a:pPr>
              <a:buFont typeface="Wingdings" panose="05000000000000000000" pitchFamily="2" charset="2"/>
              <a:buChar char="§"/>
            </a:pPr>
            <a:endParaRPr lang="en-US" altLang="en-US" dirty="0">
              <a:latin typeface="Arial" panose="020B0604020202020204" pitchFamily="34" charset="0"/>
            </a:endParaRPr>
          </a:p>
          <a:p>
            <a:pPr marL="0" indent="0">
              <a:buNone/>
            </a:pPr>
            <a:endParaRPr lang="en-US" altLang="en-US" dirty="0">
              <a:latin typeface="Arial" panose="020B0604020202020204" pitchFamily="34" charset="0"/>
            </a:endParaRPr>
          </a:p>
          <a:p>
            <a:pPr marL="0" indent="0">
              <a:buNone/>
            </a:pPr>
            <a:endParaRPr lang="en-US" altLang="en-US" sz="2800" b="0"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790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6E74-309C-490B-836B-A53C7C411830}"/>
              </a:ext>
            </a:extLst>
          </p:cNvPr>
          <p:cNvSpPr>
            <a:spLocks noGrp="1"/>
          </p:cNvSpPr>
          <p:nvPr>
            <p:ph type="title"/>
          </p:nvPr>
        </p:nvSpPr>
        <p:spPr/>
        <p:txBody>
          <a:bodyPr/>
          <a:lstStyle/>
          <a:p>
            <a:r>
              <a:rPr lang="en-IN" b="1" dirty="0">
                <a:solidFill>
                  <a:srgbClr val="C00000"/>
                </a:solidFill>
              </a:rPr>
              <a:t>Dispersion (of a freq. dist.)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6DE322-6C33-4E0F-917F-57EBE4112964}"/>
                  </a:ext>
                </a:extLst>
              </p:cNvPr>
              <p:cNvSpPr>
                <a:spLocks noGrp="1"/>
              </p:cNvSpPr>
              <p:nvPr>
                <p:ph idx="1"/>
              </p:nvPr>
            </p:nvSpPr>
            <p:spPr/>
            <p:txBody>
              <a:bodyPr>
                <a:normAutofit fontScale="70000" lnSpcReduction="20000"/>
              </a:bodyPr>
              <a:lstStyle/>
              <a:p>
                <a:pPr marL="0" indent="0">
                  <a:buNone/>
                </a:pPr>
                <a:endParaRPr lang="en-IN" dirty="0"/>
              </a:p>
              <a:p>
                <a:pPr>
                  <a:buFont typeface="Wingdings" panose="05000000000000000000" pitchFamily="2" charset="2"/>
                  <a:buChar char="§"/>
                </a:pPr>
                <a:r>
                  <a:rPr lang="en-IN" sz="3100" dirty="0"/>
                  <a:t> Let’s say we have a variable X = </a:t>
                </a:r>
                <a14:m>
                  <m:oMath xmlns:m="http://schemas.openxmlformats.org/officeDocument/2006/math">
                    <m:sSubSup>
                      <m:sSubSupPr>
                        <m:ctrlPr>
                          <a:rPr lang="en-IN" sz="3100" i="1" smtClean="0">
                            <a:latin typeface="Cambria Math" panose="02040503050406030204" pitchFamily="18" charset="0"/>
                          </a:rPr>
                        </m:ctrlPr>
                      </m:sSubSupPr>
                      <m:e>
                        <m:d>
                          <m:dPr>
                            <m:begChr m:val="{"/>
                            <m:endChr m:val="}"/>
                            <m:ctrlPr>
                              <a:rPr lang="en-IN" sz="3100" i="1" smtClean="0">
                                <a:latin typeface="Cambria Math" panose="02040503050406030204" pitchFamily="18" charset="0"/>
                              </a:rPr>
                            </m:ctrlPr>
                          </m:dPr>
                          <m:e>
                            <m:sSub>
                              <m:sSubPr>
                                <m:ctrlPr>
                                  <a:rPr lang="en-IN" sz="3100" i="1" smtClean="0">
                                    <a:latin typeface="Cambria Math" panose="02040503050406030204" pitchFamily="18" charset="0"/>
                                  </a:rPr>
                                </m:ctrlPr>
                              </m:sSubPr>
                              <m:e>
                                <m:r>
                                  <a:rPr lang="en-IN" sz="3100" b="0" i="1" smtClean="0">
                                    <a:latin typeface="Cambria Math" panose="02040503050406030204" pitchFamily="18" charset="0"/>
                                  </a:rPr>
                                  <m:t>𝑋</m:t>
                                </m:r>
                              </m:e>
                              <m:sub>
                                <m:r>
                                  <a:rPr lang="en-IN" sz="3100" b="0" i="1" smtClean="0">
                                    <a:latin typeface="Cambria Math" panose="02040503050406030204" pitchFamily="18" charset="0"/>
                                  </a:rPr>
                                  <m:t>𝑗</m:t>
                                </m:r>
                              </m:sub>
                            </m:sSub>
                          </m:e>
                        </m:d>
                      </m:e>
                      <m:sub>
                        <m:r>
                          <a:rPr lang="en-IN" sz="3100" b="0" i="1" smtClean="0">
                            <a:latin typeface="Cambria Math" panose="02040503050406030204" pitchFamily="18" charset="0"/>
                          </a:rPr>
                          <m:t>𝑗</m:t>
                        </m:r>
                        <m:r>
                          <a:rPr lang="en-IN" sz="3100" b="0" i="1" smtClean="0">
                            <a:latin typeface="Cambria Math" panose="02040503050406030204" pitchFamily="18" charset="0"/>
                          </a:rPr>
                          <m:t>=1</m:t>
                        </m:r>
                      </m:sub>
                      <m:sup>
                        <m:r>
                          <a:rPr lang="en-IN" sz="3100" b="0" i="1" smtClean="0">
                            <a:latin typeface="Cambria Math" panose="02040503050406030204" pitchFamily="18" charset="0"/>
                          </a:rPr>
                          <m:t>𝑛</m:t>
                        </m:r>
                      </m:sup>
                    </m:sSubSup>
                    <m:r>
                      <a:rPr lang="en-IN" sz="3100" b="0" i="1" smtClean="0">
                        <a:latin typeface="Cambria Math" panose="02040503050406030204" pitchFamily="18" charset="0"/>
                      </a:rPr>
                      <m:t> </m:t>
                    </m:r>
                  </m:oMath>
                </a14:m>
                <a:r>
                  <a:rPr lang="en-IN" sz="3100" dirty="0"/>
                  <a:t>and the frequency with </a:t>
                </a:r>
                <a14:m>
                  <m:oMath xmlns:m="http://schemas.openxmlformats.org/officeDocument/2006/math">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oMath>
                </a14:m>
                <a:r>
                  <a:rPr lang="en-IN" sz="3100" dirty="0"/>
                  <a:t> occurs is given by </a:t>
                </a:r>
                <a14:m>
                  <m:oMath xmlns:m="http://schemas.openxmlformats.org/officeDocument/2006/math">
                    <m:sSub>
                      <m:sSubPr>
                        <m:ctrlPr>
                          <a:rPr lang="en-IN" sz="3100" i="1">
                            <a:latin typeface="Cambria Math" panose="02040503050406030204" pitchFamily="18" charset="0"/>
                          </a:rPr>
                        </m:ctrlPr>
                      </m:sSubPr>
                      <m:e>
                        <m:r>
                          <a:rPr lang="en-IN" sz="3100" b="0" i="1" smtClean="0">
                            <a:latin typeface="Cambria Math" panose="02040503050406030204" pitchFamily="18" charset="0"/>
                          </a:rPr>
                          <m:t>𝑓</m:t>
                        </m:r>
                      </m:e>
                      <m:sub>
                        <m:r>
                          <a:rPr lang="en-IN" sz="3100" i="1">
                            <a:latin typeface="Cambria Math" panose="02040503050406030204" pitchFamily="18" charset="0"/>
                          </a:rPr>
                          <m:t>𝑗</m:t>
                        </m:r>
                      </m:sub>
                    </m:sSub>
                  </m:oMath>
                </a14:m>
                <a:endParaRPr lang="en-IN" sz="3100" dirty="0"/>
              </a:p>
              <a:p>
                <a:pPr marL="0" indent="0">
                  <a:buNone/>
                </a:pPr>
                <a:endParaRPr lang="en-IN" sz="3100" dirty="0"/>
              </a:p>
              <a:p>
                <a:pPr>
                  <a:buFont typeface="Wingdings" panose="05000000000000000000" pitchFamily="2" charset="2"/>
                  <a:buChar char="§"/>
                </a:pPr>
                <a:r>
                  <a:rPr lang="en-IN" sz="3100" dirty="0"/>
                  <a:t> Variance = </a:t>
                </a:r>
                <a14:m>
                  <m:oMath xmlns:m="http://schemas.openxmlformats.org/officeDocument/2006/math">
                    <m:f>
                      <m:fPr>
                        <m:ctrlPr>
                          <a:rPr lang="en-IN" sz="3100" i="1" smtClean="0">
                            <a:latin typeface="Cambria Math" panose="02040503050406030204" pitchFamily="18" charset="0"/>
                          </a:rPr>
                        </m:ctrlPr>
                      </m:fPr>
                      <m:num>
                        <m:nary>
                          <m:naryPr>
                            <m:chr m:val="∑"/>
                            <m:ctrlPr>
                              <a:rPr lang="en-IN" sz="3100" i="1" smtClean="0">
                                <a:latin typeface="Cambria Math" panose="02040503050406030204" pitchFamily="18" charset="0"/>
                              </a:rPr>
                            </m:ctrlPr>
                          </m:naryPr>
                          <m:sub>
                            <m:r>
                              <m:rPr>
                                <m:brk m:alnAt="23"/>
                              </m:rPr>
                              <a:rPr lang="en-IN" sz="3100" b="0" i="1" smtClean="0">
                                <a:latin typeface="Cambria Math" panose="02040503050406030204" pitchFamily="18" charset="0"/>
                              </a:rPr>
                              <m:t>𝑗</m:t>
                            </m:r>
                            <m:r>
                              <a:rPr lang="en-IN" sz="3100" b="0" i="1" smtClean="0">
                                <a:latin typeface="Cambria Math" panose="02040503050406030204" pitchFamily="18" charset="0"/>
                              </a:rPr>
                              <m:t>=1</m:t>
                            </m:r>
                          </m:sub>
                          <m:sup>
                            <m:r>
                              <a:rPr lang="en-IN" sz="3100" b="0" i="1" smtClean="0">
                                <a:latin typeface="Cambria Math" panose="02040503050406030204" pitchFamily="18" charset="0"/>
                              </a:rPr>
                              <m:t>𝑛</m:t>
                            </m:r>
                          </m:sup>
                          <m:e>
                            <m:sSup>
                              <m:sSupPr>
                                <m:ctrlPr>
                                  <a:rPr lang="en-IN" sz="3100" i="1" smtClean="0">
                                    <a:latin typeface="Cambria Math" panose="02040503050406030204" pitchFamily="18" charset="0"/>
                                  </a:rPr>
                                </m:ctrlPr>
                              </m:sSupPr>
                              <m:e>
                                <m:r>
                                  <a:rPr lang="en-IN" sz="3100" i="1" dirty="0">
                                    <a:latin typeface="Cambria Math" panose="02040503050406030204" pitchFamily="18" charset="0"/>
                                  </a:rPr>
                                  <m:t>(</m:t>
                                </m:r>
                                <m:sSub>
                                  <m:sSubPr>
                                    <m:ctrlPr>
                                      <a:rPr lang="en-IN" sz="3100" i="1">
                                        <a:latin typeface="Cambria Math" panose="02040503050406030204" pitchFamily="18" charset="0"/>
                                      </a:rPr>
                                    </m:ctrlPr>
                                  </m:sSubPr>
                                  <m:e>
                                    <m:r>
                                      <a:rPr lang="en-IN" sz="3100" b="0" i="1" smtClean="0">
                                        <a:latin typeface="Cambria Math" panose="02040503050406030204" pitchFamily="18" charset="0"/>
                                      </a:rPr>
                                      <m:t>𝑋</m:t>
                                    </m:r>
                                  </m:e>
                                  <m:sub>
                                    <m:r>
                                      <a:rPr lang="en-IN" sz="3100" i="1">
                                        <a:latin typeface="Cambria Math" panose="02040503050406030204" pitchFamily="18" charset="0"/>
                                      </a:rPr>
                                      <m:t>𝑖</m:t>
                                    </m:r>
                                  </m:sub>
                                </m:sSub>
                                <m:r>
                                  <a:rPr lang="en-IN" sz="3100" i="1">
                                    <a:latin typeface="Cambria Math" panose="02040503050406030204" pitchFamily="18" charset="0"/>
                                  </a:rPr>
                                  <m:t>−</m:t>
                                </m:r>
                                <m:r>
                                  <a:rPr lang="en-IN" sz="3100" b="0" i="1" smtClean="0">
                                    <a:latin typeface="Cambria Math" panose="02040503050406030204" pitchFamily="18" charset="0"/>
                                  </a:rPr>
                                  <m:t> </m:t>
                                </m:r>
                                <m:acc>
                                  <m:accPr>
                                    <m:chr m:val="̅"/>
                                    <m:ctrlPr>
                                      <a:rPr lang="en-IN" sz="3100" b="0" i="1" smtClean="0">
                                        <a:latin typeface="Cambria Math" panose="02040503050406030204" pitchFamily="18" charset="0"/>
                                      </a:rPr>
                                    </m:ctrlPr>
                                  </m:accPr>
                                  <m:e>
                                    <m:r>
                                      <a:rPr lang="en-IN" sz="3100" b="0" i="1" smtClean="0">
                                        <a:latin typeface="Cambria Math" panose="02040503050406030204" pitchFamily="18" charset="0"/>
                                      </a:rPr>
                                      <m:t>𝑋</m:t>
                                    </m:r>
                                  </m:e>
                                </m:acc>
                                <m:r>
                                  <a:rPr lang="en-IN" sz="3100" i="1">
                                    <a:latin typeface="Cambria Math" panose="02040503050406030204" pitchFamily="18" charset="0"/>
                                  </a:rPr>
                                  <m:t>)</m:t>
                                </m:r>
                              </m:e>
                              <m:sup>
                                <m:r>
                                  <a:rPr lang="en-IN" sz="3100" i="1">
                                    <a:latin typeface="Cambria Math" panose="02040503050406030204" pitchFamily="18" charset="0"/>
                                  </a:rPr>
                                  <m:t>2</m:t>
                                </m:r>
                              </m:sup>
                            </m:sSup>
                            <m:sSub>
                              <m:sSubPr>
                                <m:ctrlPr>
                                  <a:rPr lang="en-IN" sz="3100" i="1">
                                    <a:latin typeface="Cambria Math" panose="02040503050406030204" pitchFamily="18" charset="0"/>
                                  </a:rPr>
                                </m:ctrlPr>
                              </m:sSubPr>
                              <m:e>
                                <m:r>
                                  <a:rPr lang="en-IN" sz="3100" b="0" i="1" smtClean="0">
                                    <a:latin typeface="Cambria Math" panose="02040503050406030204" pitchFamily="18" charset="0"/>
                                  </a:rPr>
                                  <m:t>𝑓</m:t>
                                </m:r>
                              </m:e>
                              <m:sub>
                                <m:r>
                                  <a:rPr lang="en-IN" sz="3100" b="0" i="1" smtClean="0">
                                    <a:latin typeface="Cambria Math" panose="02040503050406030204" pitchFamily="18" charset="0"/>
                                  </a:rPr>
                                  <m:t>𝑗</m:t>
                                </m:r>
                              </m:sub>
                            </m:sSub>
                          </m:e>
                        </m:nary>
                      </m:num>
                      <m:den>
                        <m:nary>
                          <m:naryPr>
                            <m:chr m:val="∑"/>
                            <m:ctrlPr>
                              <a:rPr lang="en-IN" sz="3100" i="1" smtClean="0">
                                <a:latin typeface="Cambria Math" panose="02040503050406030204" pitchFamily="18" charset="0"/>
                              </a:rPr>
                            </m:ctrlPr>
                          </m:naryPr>
                          <m:sub>
                            <m:r>
                              <m:rPr>
                                <m:brk m:alnAt="23"/>
                              </m:rPr>
                              <a:rPr lang="en-IN" sz="3100" b="0" i="1" smtClean="0">
                                <a:latin typeface="Cambria Math" panose="02040503050406030204" pitchFamily="18" charset="0"/>
                              </a:rPr>
                              <m:t>𝑗</m:t>
                            </m:r>
                            <m:r>
                              <a:rPr lang="en-IN" sz="3100" b="0" i="1" smtClean="0">
                                <a:latin typeface="Cambria Math" panose="02040503050406030204" pitchFamily="18" charset="0"/>
                              </a:rPr>
                              <m:t>=1</m:t>
                            </m:r>
                          </m:sub>
                          <m:sup>
                            <m:r>
                              <a:rPr lang="en-IN" sz="3100" b="0" i="1" smtClean="0">
                                <a:latin typeface="Cambria Math" panose="02040503050406030204" pitchFamily="18" charset="0"/>
                              </a:rPr>
                              <m:t>𝑛</m:t>
                            </m:r>
                          </m:sup>
                          <m:e>
                            <m:sSub>
                              <m:sSubPr>
                                <m:ctrlPr>
                                  <a:rPr lang="en-IN" sz="3100" i="1">
                                    <a:latin typeface="Cambria Math" panose="02040503050406030204" pitchFamily="18" charset="0"/>
                                  </a:rPr>
                                </m:ctrlPr>
                              </m:sSubPr>
                              <m:e>
                                <m:r>
                                  <a:rPr lang="en-IN" sz="3100" b="0" i="1" smtClean="0">
                                    <a:latin typeface="Cambria Math" panose="02040503050406030204" pitchFamily="18" charset="0"/>
                                  </a:rPr>
                                  <m:t>𝑓</m:t>
                                </m:r>
                              </m:e>
                              <m:sub>
                                <m:r>
                                  <a:rPr lang="en-IN" sz="3100" i="1">
                                    <a:latin typeface="Cambria Math" panose="02040503050406030204" pitchFamily="18" charset="0"/>
                                  </a:rPr>
                                  <m:t>𝑗</m:t>
                                </m:r>
                              </m:sub>
                            </m:sSub>
                          </m:e>
                        </m:nary>
                      </m:den>
                    </m:f>
                  </m:oMath>
                </a14:m>
                <a:r>
                  <a:rPr lang="en-IN" sz="3100" dirty="0"/>
                  <a:t>  ,  where </a:t>
                </a:r>
                <a14:m>
                  <m:oMath xmlns:m="http://schemas.openxmlformats.org/officeDocument/2006/math">
                    <m:acc>
                      <m:accPr>
                        <m:chr m:val="̅"/>
                        <m:ctrlPr>
                          <a:rPr lang="en-IN" sz="3100" i="1">
                            <a:latin typeface="Cambria Math" panose="02040503050406030204" pitchFamily="18" charset="0"/>
                          </a:rPr>
                        </m:ctrlPr>
                      </m:accPr>
                      <m:e>
                        <m:r>
                          <a:rPr lang="en-IN" sz="3100" i="1">
                            <a:latin typeface="Cambria Math" panose="02040503050406030204" pitchFamily="18" charset="0"/>
                          </a:rPr>
                          <m:t>𝑋</m:t>
                        </m:r>
                      </m:e>
                    </m:acc>
                  </m:oMath>
                </a14:m>
                <a:r>
                  <a:rPr lang="en-IN" sz="3100" dirty="0"/>
                  <a:t> = </a:t>
                </a:r>
                <a14:m>
                  <m:oMath xmlns:m="http://schemas.openxmlformats.org/officeDocument/2006/math">
                    <m:f>
                      <m:fPr>
                        <m:ctrlPr>
                          <a:rPr lang="en-IN" sz="3100" i="1">
                            <a:latin typeface="Cambria Math" panose="02040503050406030204" pitchFamily="18" charset="0"/>
                          </a:rPr>
                        </m:ctrlPr>
                      </m:fPr>
                      <m:num>
                        <m:nary>
                          <m:naryPr>
                            <m:chr m:val="∑"/>
                            <m:ctrlPr>
                              <a:rPr lang="en-IN" sz="3100" i="1">
                                <a:latin typeface="Cambria Math" panose="02040503050406030204" pitchFamily="18" charset="0"/>
                              </a:rPr>
                            </m:ctrlPr>
                          </m:naryPr>
                          <m:sub>
                            <m:r>
                              <m:rPr>
                                <m:brk m:alnAt="23"/>
                              </m:rPr>
                              <a:rPr lang="en-IN" sz="3100" i="1">
                                <a:latin typeface="Cambria Math" panose="02040503050406030204" pitchFamily="18" charset="0"/>
                              </a:rPr>
                              <m:t>𝑗</m:t>
                            </m:r>
                            <m:r>
                              <a:rPr lang="en-IN" sz="3100" i="1">
                                <a:latin typeface="Cambria Math" panose="02040503050406030204" pitchFamily="18" charset="0"/>
                              </a:rPr>
                              <m:t>=1</m:t>
                            </m:r>
                          </m:sub>
                          <m:sup>
                            <m:r>
                              <a:rPr lang="en-IN" sz="3100" i="1">
                                <a:latin typeface="Cambria Math" panose="02040503050406030204" pitchFamily="18" charset="0"/>
                              </a:rPr>
                              <m:t>𝑛</m:t>
                            </m:r>
                          </m:sup>
                          <m:e>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sSub>
                              <m:sSubPr>
                                <m:ctrlPr>
                                  <a:rPr lang="en-IN" sz="3100" i="1">
                                    <a:latin typeface="Cambria Math" panose="02040503050406030204" pitchFamily="18" charset="0"/>
                                  </a:rPr>
                                </m:ctrlPr>
                              </m:sSubPr>
                              <m:e>
                                <m:r>
                                  <a:rPr lang="en-IN" sz="3100" i="1">
                                    <a:latin typeface="Cambria Math" panose="02040503050406030204" pitchFamily="18" charset="0"/>
                                  </a:rPr>
                                  <m:t>𝑓</m:t>
                                </m:r>
                              </m:e>
                              <m:sub>
                                <m:r>
                                  <a:rPr lang="en-IN" sz="3100" i="1">
                                    <a:latin typeface="Cambria Math" panose="02040503050406030204" pitchFamily="18" charset="0"/>
                                  </a:rPr>
                                  <m:t>𝑗</m:t>
                                </m:r>
                              </m:sub>
                            </m:sSub>
                          </m:e>
                        </m:nary>
                      </m:num>
                      <m:den>
                        <m:nary>
                          <m:naryPr>
                            <m:chr m:val="∑"/>
                            <m:ctrlPr>
                              <a:rPr lang="en-IN" sz="3100" i="1">
                                <a:latin typeface="Cambria Math" panose="02040503050406030204" pitchFamily="18" charset="0"/>
                              </a:rPr>
                            </m:ctrlPr>
                          </m:naryPr>
                          <m:sub>
                            <m:r>
                              <m:rPr>
                                <m:brk m:alnAt="23"/>
                              </m:rPr>
                              <a:rPr lang="en-IN" sz="3100" i="1">
                                <a:latin typeface="Cambria Math" panose="02040503050406030204" pitchFamily="18" charset="0"/>
                              </a:rPr>
                              <m:t>𝑗</m:t>
                            </m:r>
                            <m:r>
                              <a:rPr lang="en-IN" sz="3100" i="1">
                                <a:latin typeface="Cambria Math" panose="02040503050406030204" pitchFamily="18" charset="0"/>
                              </a:rPr>
                              <m:t>=1</m:t>
                            </m:r>
                          </m:sub>
                          <m:sup>
                            <m:r>
                              <a:rPr lang="en-IN" sz="3100" i="1">
                                <a:latin typeface="Cambria Math" panose="02040503050406030204" pitchFamily="18" charset="0"/>
                              </a:rPr>
                              <m:t>𝑛</m:t>
                            </m:r>
                          </m:sup>
                          <m:e>
                            <m:sSub>
                              <m:sSubPr>
                                <m:ctrlPr>
                                  <a:rPr lang="en-IN" sz="3100" i="1">
                                    <a:latin typeface="Cambria Math" panose="02040503050406030204" pitchFamily="18" charset="0"/>
                                  </a:rPr>
                                </m:ctrlPr>
                              </m:sSubPr>
                              <m:e>
                                <m:r>
                                  <a:rPr lang="en-IN" sz="3100" i="1">
                                    <a:latin typeface="Cambria Math" panose="02040503050406030204" pitchFamily="18" charset="0"/>
                                  </a:rPr>
                                  <m:t>𝑓</m:t>
                                </m:r>
                              </m:e>
                              <m:sub>
                                <m:r>
                                  <a:rPr lang="en-IN" sz="3100" i="1">
                                    <a:latin typeface="Cambria Math" panose="02040503050406030204" pitchFamily="18" charset="0"/>
                                  </a:rPr>
                                  <m:t>𝑗</m:t>
                                </m:r>
                              </m:sub>
                            </m:sSub>
                          </m:e>
                        </m:nary>
                      </m:den>
                    </m:f>
                  </m:oMath>
                </a14:m>
                <a:endParaRPr lang="en-IN" sz="3100" dirty="0"/>
              </a:p>
              <a:p>
                <a:pPr marL="0" indent="0">
                  <a:buNone/>
                </a:pPr>
                <a:endParaRPr lang="en-IN" sz="3100" dirty="0"/>
              </a:p>
              <a:p>
                <a:pPr>
                  <a:buFont typeface="Wingdings" panose="05000000000000000000" pitchFamily="2" charset="2"/>
                  <a:buChar char="§"/>
                </a:pPr>
                <a:r>
                  <a:rPr lang="en-IN" sz="3100" dirty="0"/>
                  <a:t> Range = max </a:t>
                </a:r>
                <a14:m>
                  <m:oMath xmlns:m="http://schemas.openxmlformats.org/officeDocument/2006/math">
                    <m:sSubSup>
                      <m:sSubSupPr>
                        <m:ctrlPr>
                          <a:rPr lang="en-IN" sz="3100" i="1" smtClean="0">
                            <a:latin typeface="Cambria Math" panose="02040503050406030204" pitchFamily="18" charset="0"/>
                          </a:rPr>
                        </m:ctrlPr>
                      </m:sSubSupPr>
                      <m:e>
                        <m:d>
                          <m:dPr>
                            <m:begChr m:val="{"/>
                            <m:endChr m:val="}"/>
                            <m:ctrlPr>
                              <a:rPr lang="en-IN" sz="3100" i="1" smtClean="0">
                                <a:latin typeface="Cambria Math" panose="02040503050406030204" pitchFamily="18" charset="0"/>
                              </a:rPr>
                            </m:ctrlPr>
                          </m:dPr>
                          <m:e>
                            <m:sSub>
                              <m:sSubPr>
                                <m:ctrlPr>
                                  <a:rPr lang="en-IN" sz="3100" i="1" smtClean="0">
                                    <a:latin typeface="Cambria Math" panose="02040503050406030204" pitchFamily="18" charset="0"/>
                                  </a:rPr>
                                </m:ctrlPr>
                              </m:sSubPr>
                              <m:e>
                                <m:r>
                                  <a:rPr lang="en-IN" sz="3100" b="0" i="1" smtClean="0">
                                    <a:latin typeface="Cambria Math" panose="02040503050406030204" pitchFamily="18" charset="0"/>
                                  </a:rPr>
                                  <m:t>𝑋</m:t>
                                </m:r>
                              </m:e>
                              <m:sub>
                                <m:r>
                                  <a:rPr lang="en-IN" sz="3100" b="0" i="1" smtClean="0">
                                    <a:latin typeface="Cambria Math" panose="02040503050406030204" pitchFamily="18" charset="0"/>
                                  </a:rPr>
                                  <m:t>𝑗</m:t>
                                </m:r>
                              </m:sub>
                            </m:sSub>
                          </m:e>
                        </m:d>
                      </m:e>
                      <m:sub>
                        <m:r>
                          <a:rPr lang="en-IN" sz="3100" b="0" i="1" smtClean="0">
                            <a:latin typeface="Cambria Math" panose="02040503050406030204" pitchFamily="18" charset="0"/>
                          </a:rPr>
                          <m:t>𝑗</m:t>
                        </m:r>
                        <m:r>
                          <a:rPr lang="en-IN" sz="3100" b="0" i="1" smtClean="0">
                            <a:latin typeface="Cambria Math" panose="02040503050406030204" pitchFamily="18" charset="0"/>
                          </a:rPr>
                          <m:t>=1</m:t>
                        </m:r>
                      </m:sub>
                      <m:sup>
                        <m:r>
                          <a:rPr lang="en-IN" sz="3100" b="0" i="1" smtClean="0">
                            <a:latin typeface="Cambria Math" panose="02040503050406030204" pitchFamily="18" charset="0"/>
                          </a:rPr>
                          <m:t>𝑛</m:t>
                        </m:r>
                      </m:sup>
                    </m:sSubSup>
                  </m:oMath>
                </a14:m>
                <a:r>
                  <a:rPr lang="en-IN" sz="3100" dirty="0"/>
                  <a:t> - min </a:t>
                </a:r>
                <a14:m>
                  <m:oMath xmlns:m="http://schemas.openxmlformats.org/officeDocument/2006/math">
                    <m:sSubSup>
                      <m:sSubSupPr>
                        <m:ctrlPr>
                          <a:rPr lang="en-IN" sz="3100" i="1">
                            <a:latin typeface="Cambria Math" panose="02040503050406030204" pitchFamily="18" charset="0"/>
                          </a:rPr>
                        </m:ctrlPr>
                      </m:sSubSupPr>
                      <m:e>
                        <m:d>
                          <m:dPr>
                            <m:begChr m:val="{"/>
                            <m:endChr m:val="}"/>
                            <m:ctrlPr>
                              <a:rPr lang="en-IN" sz="3100" i="1">
                                <a:latin typeface="Cambria Math" panose="02040503050406030204" pitchFamily="18" charset="0"/>
                              </a:rPr>
                            </m:ctrlPr>
                          </m:dPr>
                          <m:e>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e>
                        </m:d>
                      </m:e>
                      <m:sub>
                        <m:r>
                          <a:rPr lang="en-IN" sz="3100" i="1">
                            <a:latin typeface="Cambria Math" panose="02040503050406030204" pitchFamily="18" charset="0"/>
                          </a:rPr>
                          <m:t>𝑗</m:t>
                        </m:r>
                        <m:r>
                          <a:rPr lang="en-IN" sz="3100" i="1">
                            <a:latin typeface="Cambria Math" panose="02040503050406030204" pitchFamily="18" charset="0"/>
                          </a:rPr>
                          <m:t>=1</m:t>
                        </m:r>
                      </m:sub>
                      <m:sup>
                        <m:r>
                          <a:rPr lang="en-IN" sz="3100" i="1">
                            <a:latin typeface="Cambria Math" panose="02040503050406030204" pitchFamily="18" charset="0"/>
                          </a:rPr>
                          <m:t>𝑛</m:t>
                        </m:r>
                      </m:sup>
                    </m:sSubSup>
                  </m:oMath>
                </a14:m>
                <a:endParaRPr lang="en-IN" sz="3100" dirty="0"/>
              </a:p>
              <a:p>
                <a:pPr marL="0" indent="0">
                  <a:buNone/>
                </a:pPr>
                <a:endParaRPr lang="en-IN" sz="3100" dirty="0"/>
              </a:p>
              <a:p>
                <a:pPr>
                  <a:buFont typeface="Wingdings" panose="05000000000000000000" pitchFamily="2" charset="2"/>
                  <a:buChar char="§"/>
                </a:pPr>
                <a:r>
                  <a:rPr lang="en-IN" sz="3100" dirty="0"/>
                  <a:t> IQR = </a:t>
                </a:r>
                <a14:m>
                  <m:oMath xmlns:m="http://schemas.openxmlformats.org/officeDocument/2006/math">
                    <m:sSub>
                      <m:sSubPr>
                        <m:ctrlPr>
                          <a:rPr lang="en-IN" sz="3100" i="1" smtClean="0">
                            <a:latin typeface="Cambria Math" panose="02040503050406030204" pitchFamily="18" charset="0"/>
                          </a:rPr>
                        </m:ctrlPr>
                      </m:sSubPr>
                      <m:e>
                        <m:r>
                          <a:rPr lang="en-IN" sz="3100" b="0" i="1" smtClean="0">
                            <a:latin typeface="Cambria Math" panose="02040503050406030204" pitchFamily="18" charset="0"/>
                          </a:rPr>
                          <m:t>𝑄</m:t>
                        </m:r>
                      </m:e>
                      <m:sub>
                        <m:r>
                          <a:rPr lang="en-IN" sz="3100" b="0" i="1" smtClean="0">
                            <a:latin typeface="Cambria Math" panose="02040503050406030204" pitchFamily="18" charset="0"/>
                          </a:rPr>
                          <m:t>3</m:t>
                        </m:r>
                      </m:sub>
                    </m:sSub>
                  </m:oMath>
                </a14:m>
                <a:r>
                  <a:rPr lang="en-IN" sz="3100" dirty="0"/>
                  <a:t> - </a:t>
                </a:r>
                <a14:m>
                  <m:oMath xmlns:m="http://schemas.openxmlformats.org/officeDocument/2006/math">
                    <m:sSub>
                      <m:sSubPr>
                        <m:ctrlPr>
                          <a:rPr lang="en-IN" sz="3100" i="1">
                            <a:latin typeface="Cambria Math" panose="02040503050406030204" pitchFamily="18" charset="0"/>
                          </a:rPr>
                        </m:ctrlPr>
                      </m:sSubPr>
                      <m:e>
                        <m:r>
                          <a:rPr lang="en-IN" sz="3100" i="1">
                            <a:latin typeface="Cambria Math" panose="02040503050406030204" pitchFamily="18" charset="0"/>
                          </a:rPr>
                          <m:t>𝑄</m:t>
                        </m:r>
                      </m:e>
                      <m:sub>
                        <m:r>
                          <a:rPr lang="en-IN" sz="3100" b="0" i="1" smtClean="0">
                            <a:latin typeface="Cambria Math" panose="02040503050406030204" pitchFamily="18" charset="0"/>
                          </a:rPr>
                          <m:t>1</m:t>
                        </m:r>
                      </m:sub>
                    </m:sSub>
                  </m:oMath>
                </a14:m>
                <a:r>
                  <a:rPr lang="en-IN" sz="3100" dirty="0"/>
                  <a:t>; where </a:t>
                </a:r>
                <a14:m>
                  <m:oMath xmlns:m="http://schemas.openxmlformats.org/officeDocument/2006/math">
                    <m:sSub>
                      <m:sSubPr>
                        <m:ctrlPr>
                          <a:rPr lang="en-IN" sz="3100" i="1">
                            <a:latin typeface="Cambria Math" panose="02040503050406030204" pitchFamily="18" charset="0"/>
                          </a:rPr>
                        </m:ctrlPr>
                      </m:sSubPr>
                      <m:e>
                        <m:r>
                          <a:rPr lang="en-IN" sz="3100" i="1">
                            <a:latin typeface="Cambria Math" panose="02040503050406030204" pitchFamily="18" charset="0"/>
                          </a:rPr>
                          <m:t>𝑄</m:t>
                        </m:r>
                      </m:e>
                      <m:sub>
                        <m:r>
                          <a:rPr lang="en-IN" sz="3100" i="1">
                            <a:latin typeface="Cambria Math" panose="02040503050406030204" pitchFamily="18" charset="0"/>
                          </a:rPr>
                          <m:t>1</m:t>
                        </m:r>
                      </m:sub>
                    </m:sSub>
                    <m:r>
                      <a:rPr lang="en-IN" sz="3100" b="0" i="1" smtClean="0">
                        <a:latin typeface="Cambria Math" panose="02040503050406030204" pitchFamily="18" charset="0"/>
                      </a:rPr>
                      <m:t>= </m:t>
                    </m:r>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oMath>
                </a14:m>
                <a:r>
                  <a:rPr lang="en-IN" sz="3100" dirty="0"/>
                  <a:t> </a:t>
                </a:r>
                <a14:m>
                  <m:oMath xmlns:m="http://schemas.openxmlformats.org/officeDocument/2006/math">
                    <m:r>
                      <a:rPr lang="en-IN" sz="3100" i="1" dirty="0" smtClean="0">
                        <a:latin typeface="Cambria Math" panose="02040503050406030204" pitchFamily="18" charset="0"/>
                        <a:ea typeface="Cambria Math" panose="02040503050406030204" pitchFamily="18" charset="0"/>
                      </a:rPr>
                      <m:t>∋</m:t>
                    </m:r>
                    <m:r>
                      <a:rPr lang="en-IN" sz="3100" b="0" i="1" dirty="0" smtClean="0">
                        <a:latin typeface="Cambria Math" panose="02040503050406030204" pitchFamily="18" charset="0"/>
                        <a:ea typeface="Cambria Math" panose="02040503050406030204" pitchFamily="18" charset="0"/>
                      </a:rPr>
                      <m:t> </m:t>
                    </m:r>
                  </m:oMath>
                </a14:m>
                <a:r>
                  <a:rPr lang="en-IN" sz="3100" dirty="0"/>
                  <a:t>cumul freq </a:t>
                </a:r>
                <a14:m>
                  <m:oMath xmlns:m="http://schemas.openxmlformats.org/officeDocument/2006/math">
                    <m:r>
                      <a:rPr lang="en-IN" sz="3100" b="0" i="0" smtClean="0">
                        <a:latin typeface="Cambria Math" panose="02040503050406030204" pitchFamily="18" charset="0"/>
                      </a:rPr>
                      <m:t>(</m:t>
                    </m:r>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oMath>
                </a14:m>
                <a:r>
                  <a:rPr lang="en-IN" sz="3100" dirty="0"/>
                  <a:t>) = </a:t>
                </a:r>
                <a14:m>
                  <m:oMath xmlns:m="http://schemas.openxmlformats.org/officeDocument/2006/math">
                    <m:f>
                      <m:fPr>
                        <m:ctrlPr>
                          <a:rPr lang="en-IN" sz="3100" i="1" smtClean="0">
                            <a:latin typeface="Cambria Math" panose="02040503050406030204" pitchFamily="18" charset="0"/>
                          </a:rPr>
                        </m:ctrlPr>
                      </m:fPr>
                      <m:num>
                        <m:r>
                          <a:rPr lang="en-IN" sz="3100" b="0" i="1" smtClean="0">
                            <a:latin typeface="Cambria Math" panose="02040503050406030204" pitchFamily="18" charset="0"/>
                          </a:rPr>
                          <m:t>1</m:t>
                        </m:r>
                      </m:num>
                      <m:den>
                        <m:r>
                          <a:rPr lang="en-IN" sz="3100" b="0" i="1" smtClean="0">
                            <a:latin typeface="Cambria Math" panose="02040503050406030204" pitchFamily="18" charset="0"/>
                          </a:rPr>
                          <m:t>4</m:t>
                        </m:r>
                      </m:den>
                    </m:f>
                  </m:oMath>
                </a14:m>
                <a:r>
                  <a:rPr lang="en-IN" sz="3100" dirty="0"/>
                  <a:t> . </a:t>
                </a:r>
                <a14:m>
                  <m:oMath xmlns:m="http://schemas.openxmlformats.org/officeDocument/2006/math">
                    <m:nary>
                      <m:naryPr>
                        <m:chr m:val="∑"/>
                        <m:ctrlPr>
                          <a:rPr lang="en-IN" sz="3100" i="1">
                            <a:latin typeface="Cambria Math" panose="02040503050406030204" pitchFamily="18" charset="0"/>
                          </a:rPr>
                        </m:ctrlPr>
                      </m:naryPr>
                      <m:sub>
                        <m:r>
                          <m:rPr>
                            <m:brk m:alnAt="23"/>
                          </m:rPr>
                          <a:rPr lang="en-IN" sz="3100" i="1">
                            <a:latin typeface="Cambria Math" panose="02040503050406030204" pitchFamily="18" charset="0"/>
                          </a:rPr>
                          <m:t>𝑗</m:t>
                        </m:r>
                        <m:r>
                          <a:rPr lang="en-IN" sz="3100" i="1">
                            <a:latin typeface="Cambria Math" panose="02040503050406030204" pitchFamily="18" charset="0"/>
                          </a:rPr>
                          <m:t>=1</m:t>
                        </m:r>
                      </m:sub>
                      <m:sup>
                        <m:r>
                          <a:rPr lang="en-IN" sz="3100" i="1">
                            <a:latin typeface="Cambria Math" panose="02040503050406030204" pitchFamily="18" charset="0"/>
                          </a:rPr>
                          <m:t>𝑛</m:t>
                        </m:r>
                      </m:sup>
                      <m:e>
                        <m:sSub>
                          <m:sSubPr>
                            <m:ctrlPr>
                              <a:rPr lang="en-IN" sz="3100" i="1">
                                <a:latin typeface="Cambria Math" panose="02040503050406030204" pitchFamily="18" charset="0"/>
                              </a:rPr>
                            </m:ctrlPr>
                          </m:sSubPr>
                          <m:e>
                            <m:r>
                              <a:rPr lang="en-IN" sz="3100" i="1">
                                <a:latin typeface="Cambria Math" panose="02040503050406030204" pitchFamily="18" charset="0"/>
                              </a:rPr>
                              <m:t>𝑓</m:t>
                            </m:r>
                          </m:e>
                          <m:sub>
                            <m:r>
                              <a:rPr lang="en-IN" sz="3100" i="1">
                                <a:latin typeface="Cambria Math" panose="02040503050406030204" pitchFamily="18" charset="0"/>
                              </a:rPr>
                              <m:t>𝑗</m:t>
                            </m:r>
                          </m:sub>
                        </m:sSub>
                      </m:e>
                    </m:nary>
                  </m:oMath>
                </a14:m>
                <a:endParaRPr lang="en-IN" sz="3100" dirty="0"/>
              </a:p>
              <a:p>
                <a:pPr marL="0" indent="0">
                  <a:buNone/>
                </a:pPr>
                <a:r>
                  <a:rPr lang="en-IN" sz="3100" dirty="0"/>
                  <a:t>                                     &amp; </a:t>
                </a:r>
                <a14:m>
                  <m:oMath xmlns:m="http://schemas.openxmlformats.org/officeDocument/2006/math">
                    <m:sSub>
                      <m:sSubPr>
                        <m:ctrlPr>
                          <a:rPr lang="en-IN" sz="3100" i="1" smtClean="0">
                            <a:latin typeface="Cambria Math" panose="02040503050406030204" pitchFamily="18" charset="0"/>
                          </a:rPr>
                        </m:ctrlPr>
                      </m:sSubPr>
                      <m:e>
                        <m:r>
                          <a:rPr lang="en-IN" sz="3100" i="1">
                            <a:latin typeface="Cambria Math" panose="02040503050406030204" pitchFamily="18" charset="0"/>
                          </a:rPr>
                          <m:t>𝑄</m:t>
                        </m:r>
                      </m:e>
                      <m:sub>
                        <m:r>
                          <a:rPr lang="en-IN" sz="3100" b="0" i="1" smtClean="0">
                            <a:latin typeface="Cambria Math" panose="02040503050406030204" pitchFamily="18" charset="0"/>
                          </a:rPr>
                          <m:t>3</m:t>
                        </m:r>
                      </m:sub>
                    </m:sSub>
                    <m:r>
                      <a:rPr lang="en-IN" sz="3100" b="0" i="1" smtClean="0">
                        <a:latin typeface="Cambria Math" panose="02040503050406030204" pitchFamily="18" charset="0"/>
                      </a:rPr>
                      <m:t>= </m:t>
                    </m:r>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oMath>
                </a14:m>
                <a:r>
                  <a:rPr lang="en-IN" sz="3100" dirty="0"/>
                  <a:t> </a:t>
                </a:r>
                <a14:m>
                  <m:oMath xmlns:m="http://schemas.openxmlformats.org/officeDocument/2006/math">
                    <m:r>
                      <a:rPr lang="en-IN" sz="3100" i="1" dirty="0" smtClean="0">
                        <a:latin typeface="Cambria Math" panose="02040503050406030204" pitchFamily="18" charset="0"/>
                        <a:ea typeface="Cambria Math" panose="02040503050406030204" pitchFamily="18" charset="0"/>
                      </a:rPr>
                      <m:t>∋</m:t>
                    </m:r>
                    <m:r>
                      <a:rPr lang="en-IN" sz="3100" b="0" i="1" dirty="0" smtClean="0">
                        <a:latin typeface="Cambria Math" panose="02040503050406030204" pitchFamily="18" charset="0"/>
                        <a:ea typeface="Cambria Math" panose="02040503050406030204" pitchFamily="18" charset="0"/>
                      </a:rPr>
                      <m:t> </m:t>
                    </m:r>
                  </m:oMath>
                </a14:m>
                <a:r>
                  <a:rPr lang="en-IN" sz="3100" dirty="0"/>
                  <a:t>cumul freq </a:t>
                </a:r>
                <a14:m>
                  <m:oMath xmlns:m="http://schemas.openxmlformats.org/officeDocument/2006/math">
                    <m:r>
                      <a:rPr lang="en-IN" sz="3100" b="0" i="0" smtClean="0">
                        <a:latin typeface="Cambria Math" panose="02040503050406030204" pitchFamily="18" charset="0"/>
                      </a:rPr>
                      <m:t>(</m:t>
                    </m:r>
                    <m:sSub>
                      <m:sSubPr>
                        <m:ctrlPr>
                          <a:rPr lang="en-IN" sz="3100" i="1">
                            <a:latin typeface="Cambria Math" panose="02040503050406030204" pitchFamily="18" charset="0"/>
                          </a:rPr>
                        </m:ctrlPr>
                      </m:sSubPr>
                      <m:e>
                        <m:r>
                          <a:rPr lang="en-IN" sz="3100" i="1">
                            <a:latin typeface="Cambria Math" panose="02040503050406030204" pitchFamily="18" charset="0"/>
                          </a:rPr>
                          <m:t>𝑋</m:t>
                        </m:r>
                      </m:e>
                      <m:sub>
                        <m:r>
                          <a:rPr lang="en-IN" sz="3100" i="1">
                            <a:latin typeface="Cambria Math" panose="02040503050406030204" pitchFamily="18" charset="0"/>
                          </a:rPr>
                          <m:t>𝑗</m:t>
                        </m:r>
                      </m:sub>
                    </m:sSub>
                  </m:oMath>
                </a14:m>
                <a:r>
                  <a:rPr lang="en-IN" sz="3100" dirty="0"/>
                  <a:t>) = </a:t>
                </a:r>
                <a14:m>
                  <m:oMath xmlns:m="http://schemas.openxmlformats.org/officeDocument/2006/math">
                    <m:f>
                      <m:fPr>
                        <m:ctrlPr>
                          <a:rPr lang="en-IN" sz="3100" i="1" smtClean="0">
                            <a:latin typeface="Cambria Math" panose="02040503050406030204" pitchFamily="18" charset="0"/>
                          </a:rPr>
                        </m:ctrlPr>
                      </m:fPr>
                      <m:num>
                        <m:r>
                          <a:rPr lang="en-IN" sz="3100" b="0" i="1" smtClean="0">
                            <a:latin typeface="Cambria Math" panose="02040503050406030204" pitchFamily="18" charset="0"/>
                          </a:rPr>
                          <m:t>3</m:t>
                        </m:r>
                      </m:num>
                      <m:den>
                        <m:r>
                          <a:rPr lang="en-IN" sz="3100" b="0" i="1" smtClean="0">
                            <a:latin typeface="Cambria Math" panose="02040503050406030204" pitchFamily="18" charset="0"/>
                          </a:rPr>
                          <m:t>4</m:t>
                        </m:r>
                      </m:den>
                    </m:f>
                  </m:oMath>
                </a14:m>
                <a:r>
                  <a:rPr lang="en-IN" sz="3100" dirty="0"/>
                  <a:t> . </a:t>
                </a:r>
                <a14:m>
                  <m:oMath xmlns:m="http://schemas.openxmlformats.org/officeDocument/2006/math">
                    <m:nary>
                      <m:naryPr>
                        <m:chr m:val="∑"/>
                        <m:ctrlPr>
                          <a:rPr lang="en-IN" sz="3100" i="1">
                            <a:latin typeface="Cambria Math" panose="02040503050406030204" pitchFamily="18" charset="0"/>
                          </a:rPr>
                        </m:ctrlPr>
                      </m:naryPr>
                      <m:sub>
                        <m:r>
                          <m:rPr>
                            <m:brk m:alnAt="23"/>
                          </m:rPr>
                          <a:rPr lang="en-IN" sz="3100" i="1">
                            <a:latin typeface="Cambria Math" panose="02040503050406030204" pitchFamily="18" charset="0"/>
                          </a:rPr>
                          <m:t>𝑗</m:t>
                        </m:r>
                        <m:r>
                          <a:rPr lang="en-IN" sz="3100" i="1">
                            <a:latin typeface="Cambria Math" panose="02040503050406030204" pitchFamily="18" charset="0"/>
                          </a:rPr>
                          <m:t>=1</m:t>
                        </m:r>
                      </m:sub>
                      <m:sup>
                        <m:r>
                          <a:rPr lang="en-IN" sz="3100" i="1">
                            <a:latin typeface="Cambria Math" panose="02040503050406030204" pitchFamily="18" charset="0"/>
                          </a:rPr>
                          <m:t>𝑛</m:t>
                        </m:r>
                      </m:sup>
                      <m:e>
                        <m:sSub>
                          <m:sSubPr>
                            <m:ctrlPr>
                              <a:rPr lang="en-IN" sz="3100" i="1">
                                <a:latin typeface="Cambria Math" panose="02040503050406030204" pitchFamily="18" charset="0"/>
                              </a:rPr>
                            </m:ctrlPr>
                          </m:sSubPr>
                          <m:e>
                            <m:r>
                              <a:rPr lang="en-IN" sz="3100" i="1">
                                <a:latin typeface="Cambria Math" panose="02040503050406030204" pitchFamily="18" charset="0"/>
                              </a:rPr>
                              <m:t>𝑓</m:t>
                            </m:r>
                          </m:e>
                          <m:sub>
                            <m:r>
                              <a:rPr lang="en-IN" sz="3100" i="1">
                                <a:latin typeface="Cambria Math" panose="02040503050406030204" pitchFamily="18" charset="0"/>
                              </a:rPr>
                              <m:t>𝑗</m:t>
                            </m:r>
                          </m:sub>
                        </m:sSub>
                      </m:e>
                    </m:nary>
                  </m:oMath>
                </a14:m>
                <a:endParaRPr lang="en-IN" sz="3100" dirty="0"/>
              </a:p>
              <a:p>
                <a:pPr>
                  <a:buFont typeface="Wingdings" panose="05000000000000000000" pitchFamily="2" charset="2"/>
                  <a:buChar char="§"/>
                </a:pPr>
                <a:endParaRPr lang="en-IN" dirty="0"/>
              </a:p>
            </p:txBody>
          </p:sp>
        </mc:Choice>
        <mc:Fallback xmlns="">
          <p:sp>
            <p:nvSpPr>
              <p:cNvPr id="3" name="Content Placeholder 2">
                <a:extLst>
                  <a:ext uri="{FF2B5EF4-FFF2-40B4-BE49-F238E27FC236}">
                    <a16:creationId xmlns:a16="http://schemas.microsoft.com/office/drawing/2014/main" id="{166DE322-6C33-4E0F-917F-57EBE4112964}"/>
                  </a:ext>
                </a:extLst>
              </p:cNvPr>
              <p:cNvSpPr>
                <a:spLocks noGrp="1" noRot="1" noChangeAspect="1" noMove="1" noResize="1" noEditPoints="1" noAdjustHandles="1" noChangeArrowheads="1" noChangeShapeType="1" noTextEdit="1"/>
              </p:cNvSpPr>
              <p:nvPr>
                <p:ph idx="1"/>
              </p:nvPr>
            </p:nvSpPr>
            <p:spPr>
              <a:blipFill>
                <a:blip r:embed="rId2"/>
                <a:stretch>
                  <a:fillRect l="-638"/>
                </a:stretch>
              </a:blipFill>
            </p:spPr>
            <p:txBody>
              <a:bodyPr/>
              <a:lstStyle/>
              <a:p>
                <a:r>
                  <a:rPr lang="en-IN">
                    <a:noFill/>
                  </a:rPr>
                  <a:t> </a:t>
                </a:r>
              </a:p>
            </p:txBody>
          </p:sp>
        </mc:Fallback>
      </mc:AlternateContent>
    </p:spTree>
    <p:extLst>
      <p:ext uri="{BB962C8B-B14F-4D97-AF65-F5344CB8AC3E}">
        <p14:creationId xmlns:p14="http://schemas.microsoft.com/office/powerpoint/2010/main" val="363426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85AB4E6-DCBF-4C39-B67C-CDAAF740BA5C}"/>
              </a:ext>
            </a:extLst>
          </p:cNvPr>
          <p:cNvSpPr>
            <a:spLocks noGrp="1"/>
          </p:cNvSpPr>
          <p:nvPr>
            <p:ph type="title"/>
          </p:nvPr>
        </p:nvSpPr>
        <p:spPr>
          <a:xfrm>
            <a:off x="514906" y="365125"/>
            <a:ext cx="10218198" cy="655807"/>
          </a:xfrm>
        </p:spPr>
        <p:txBody>
          <a:bodyPr>
            <a:normAutofit fontScale="90000"/>
          </a:bodyPr>
          <a:lstStyle/>
          <a:p>
            <a:r>
              <a:rPr lang="en-US" altLang="en-US" b="1" dirty="0">
                <a:solidFill>
                  <a:srgbClr val="C00000"/>
                </a:solidFill>
              </a:rPr>
              <a:t>Continuous Frequency distribution</a:t>
            </a:r>
            <a:endParaRPr lang="en-IN" altLang="en-US" dirty="0">
              <a:solidFill>
                <a:srgbClr val="C00000"/>
              </a:solidFill>
            </a:endParaRPr>
          </a:p>
        </p:txBody>
      </p:sp>
      <p:sp>
        <p:nvSpPr>
          <p:cNvPr id="20483" name="Content Placeholder 2">
            <a:extLst>
              <a:ext uri="{FF2B5EF4-FFF2-40B4-BE49-F238E27FC236}">
                <a16:creationId xmlns:a16="http://schemas.microsoft.com/office/drawing/2014/main" id="{9BDCF34A-538C-48EE-BAB1-321512F86164}"/>
              </a:ext>
            </a:extLst>
          </p:cNvPr>
          <p:cNvSpPr>
            <a:spLocks noGrp="1"/>
          </p:cNvSpPr>
          <p:nvPr>
            <p:ph idx="1"/>
          </p:nvPr>
        </p:nvSpPr>
        <p:spPr>
          <a:xfrm>
            <a:off x="342900" y="1223963"/>
            <a:ext cx="7886700" cy="5418137"/>
          </a:xfrm>
        </p:spPr>
        <p:txBody>
          <a:bodyPr/>
          <a:lstStyle/>
          <a:p>
            <a:pPr marL="0" indent="0" algn="just">
              <a:buFont typeface="Wingdings 3" panose="05040102010807070707" pitchFamily="82" charset="2"/>
              <a:buNone/>
            </a:pPr>
            <a:r>
              <a:rPr lang="en-US" altLang="en-US" sz="2200" dirty="0"/>
              <a:t>The following technical terms are important when a continuous frequency distribution is formed</a:t>
            </a:r>
          </a:p>
          <a:p>
            <a:pPr algn="just">
              <a:buFont typeface="Wingdings" panose="05000000000000000000" pitchFamily="2" charset="2"/>
              <a:buChar char="§"/>
            </a:pPr>
            <a:r>
              <a:rPr lang="en-US" altLang="en-US" sz="2200" b="1" dirty="0">
                <a:solidFill>
                  <a:srgbClr val="C00000"/>
                </a:solidFill>
              </a:rPr>
              <a:t>Class limits: </a:t>
            </a:r>
            <a:r>
              <a:rPr lang="en-US" altLang="en-US" sz="2200" dirty="0"/>
              <a:t>Class limits are the lowest and highest values that</a:t>
            </a:r>
            <a:r>
              <a:rPr lang="en-US" altLang="en-US" sz="2200" b="1" dirty="0"/>
              <a:t> </a:t>
            </a:r>
            <a:r>
              <a:rPr lang="en-US" altLang="en-US" sz="2200" dirty="0"/>
              <a:t>can be included in a class. For example take the class 51-55. The lowest value of the class is 51 and the highest value is 55. In this class there can be no value lesser than 51 or more than 55. 51 is the lower class limit and 55 is the upper class limit.</a:t>
            </a:r>
          </a:p>
          <a:p>
            <a:pPr marL="0" indent="0" algn="just">
              <a:buFont typeface="Wingdings 3" panose="05040102010807070707" pitchFamily="82" charset="2"/>
              <a:buNone/>
            </a:pPr>
            <a:endParaRPr lang="en-US" altLang="en-US" sz="2200" dirty="0"/>
          </a:p>
          <a:p>
            <a:pPr algn="just">
              <a:buFont typeface="Wingdings" panose="05000000000000000000" pitchFamily="2" charset="2"/>
              <a:buChar char="§"/>
            </a:pPr>
            <a:r>
              <a:rPr lang="en-US" altLang="en-US" sz="2200" b="1" dirty="0">
                <a:solidFill>
                  <a:srgbClr val="C00000"/>
                </a:solidFill>
              </a:rPr>
              <a:t>Class interval: </a:t>
            </a:r>
            <a:r>
              <a:rPr lang="en-US" altLang="en-US" sz="2200" dirty="0"/>
              <a:t>The difference between the upper and lower limit</a:t>
            </a:r>
            <a:r>
              <a:rPr lang="en-US" altLang="en-US" sz="2200" b="1" dirty="0"/>
              <a:t> </a:t>
            </a:r>
            <a:r>
              <a:rPr lang="en-US" altLang="en-US" sz="2200" dirty="0"/>
              <a:t>of a class is known as class interval of that class. </a:t>
            </a:r>
          </a:p>
          <a:p>
            <a:pPr marL="0" indent="0" algn="just">
              <a:buFont typeface="Wingdings 3" panose="05040102010807070707" pitchFamily="82" charset="2"/>
              <a:buNone/>
            </a:pPr>
            <a:endParaRPr lang="en-US" altLang="en-US" sz="2200" dirty="0"/>
          </a:p>
          <a:p>
            <a:pPr algn="just">
              <a:buFont typeface="Wingdings" panose="05000000000000000000" pitchFamily="2" charset="2"/>
              <a:buChar char="§"/>
            </a:pPr>
            <a:r>
              <a:rPr lang="en-US" altLang="en-US" sz="2200" b="1" dirty="0">
                <a:solidFill>
                  <a:srgbClr val="C00000"/>
                </a:solidFill>
              </a:rPr>
              <a:t>Class frequency: </a:t>
            </a:r>
            <a:r>
              <a:rPr lang="en-US" altLang="en-US" sz="2200" dirty="0"/>
              <a:t>The number of observations corresponding to</a:t>
            </a:r>
            <a:r>
              <a:rPr lang="en-US" altLang="en-US" sz="2200" b="1" dirty="0"/>
              <a:t> </a:t>
            </a:r>
            <a:r>
              <a:rPr lang="en-US" altLang="en-US" sz="2200" dirty="0"/>
              <a:t>a particular class is known as the frequency of that class</a:t>
            </a:r>
            <a:endParaRPr lang="en-IN" altLang="en-US" sz="2200" dirty="0"/>
          </a:p>
        </p:txBody>
      </p:sp>
      <p:pic>
        <p:nvPicPr>
          <p:cNvPr id="20484" name="Picture 3">
            <a:extLst>
              <a:ext uri="{FF2B5EF4-FFF2-40B4-BE49-F238E27FC236}">
                <a16:creationId xmlns:a16="http://schemas.microsoft.com/office/drawing/2014/main" id="{3EC51886-19A7-4B31-8996-AB5D25885267}"/>
              </a:ext>
            </a:extLst>
          </p:cNvPr>
          <p:cNvPicPr>
            <a:picLocks noChangeAspect="1"/>
          </p:cNvPicPr>
          <p:nvPr/>
        </p:nvPicPr>
        <p:blipFill>
          <a:blip r:embed="rId2">
            <a:extLst>
              <a:ext uri="{28A0092B-C50C-407E-A947-70E740481C1C}">
                <a14:useLocalDpi xmlns:a14="http://schemas.microsoft.com/office/drawing/2010/main" val="0"/>
              </a:ext>
            </a:extLst>
          </a:blip>
          <a:srcRect l="24956" t="26389" r="40776" b="26215"/>
          <a:stretch>
            <a:fillRect/>
          </a:stretch>
        </p:blipFill>
        <p:spPr bwMode="auto">
          <a:xfrm>
            <a:off x="8407400" y="1374775"/>
            <a:ext cx="37846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A8E3-97FB-43FF-A7F4-A805D471F637}"/>
              </a:ext>
            </a:extLst>
          </p:cNvPr>
          <p:cNvSpPr>
            <a:spLocks noGrp="1"/>
          </p:cNvSpPr>
          <p:nvPr>
            <p:ph type="title"/>
          </p:nvPr>
        </p:nvSpPr>
        <p:spPr/>
        <p:txBody>
          <a:bodyPr/>
          <a:lstStyle/>
          <a:p>
            <a:r>
              <a:rPr lang="en-IN" b="1" dirty="0">
                <a:solidFill>
                  <a:srgbClr val="C00000"/>
                </a:solidFill>
              </a:rPr>
              <a:t>Shape (Skewness &amp; Kurtosis</a:t>
            </a:r>
            <a:r>
              <a:rPr lang="en-IN" dirty="0"/>
              <a:t>)</a:t>
            </a:r>
          </a:p>
        </p:txBody>
      </p:sp>
      <p:sp>
        <p:nvSpPr>
          <p:cNvPr id="3" name="Content Placeholder 2">
            <a:extLst>
              <a:ext uri="{FF2B5EF4-FFF2-40B4-BE49-F238E27FC236}">
                <a16:creationId xmlns:a16="http://schemas.microsoft.com/office/drawing/2014/main" id="{7FF447B8-BCFD-4E56-9D88-15E7095AC97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21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1AEB65-072F-4C10-A44A-C42F0B766A7B}"/>
              </a:ext>
            </a:extLst>
          </p:cNvPr>
          <p:cNvSpPr>
            <a:spLocks noGrp="1"/>
          </p:cNvSpPr>
          <p:nvPr>
            <p:ph type="title"/>
          </p:nvPr>
        </p:nvSpPr>
        <p:spPr>
          <a:xfrm>
            <a:off x="520700" y="447675"/>
            <a:ext cx="6877050" cy="639763"/>
          </a:xfrm>
        </p:spPr>
        <p:txBody>
          <a:bodyPr rtlCol="0">
            <a:noAutofit/>
          </a:bodyPr>
          <a:lstStyle/>
          <a:p>
            <a:pPr eaLnBrk="1" fontAlgn="auto" hangingPunct="1">
              <a:spcAft>
                <a:spcPts val="0"/>
              </a:spcAft>
              <a:defRPr/>
            </a:pPr>
            <a:r>
              <a:rPr lang="en-US" sz="3600" b="1" dirty="0">
                <a:solidFill>
                  <a:srgbClr val="C00000"/>
                </a:solidFill>
                <a:latin typeface="Times New Roman" panose="02020603050405020304" pitchFamily="18" charset="0"/>
                <a:cs typeface="Times New Roman" panose="02020603050405020304" pitchFamily="18" charset="0"/>
              </a:rPr>
              <a:t>Concept of Skewness</a:t>
            </a:r>
            <a:endParaRPr lang="en-US" sz="3600" dirty="0">
              <a:solidFill>
                <a:srgbClr val="C00000"/>
              </a:solidFill>
              <a:latin typeface="Times New Roman" panose="02020603050405020304" pitchFamily="18" charset="0"/>
              <a:cs typeface="Times New Roman" panose="02020603050405020304" pitchFamily="18" charset="0"/>
            </a:endParaRPr>
          </a:p>
        </p:txBody>
      </p:sp>
      <p:sp>
        <p:nvSpPr>
          <p:cNvPr id="38" name="Content Placeholder 17">
            <a:extLst>
              <a:ext uri="{FF2B5EF4-FFF2-40B4-BE49-F238E27FC236}">
                <a16:creationId xmlns:a16="http://schemas.microsoft.com/office/drawing/2014/main" id="{999A0690-E78F-495E-84FA-3906180533B0}"/>
              </a:ext>
            </a:extLst>
          </p:cNvPr>
          <p:cNvSpPr txBox="1">
            <a:spLocks/>
          </p:cNvSpPr>
          <p:nvPr/>
        </p:nvSpPr>
        <p:spPr>
          <a:xfrm>
            <a:off x="538163" y="1514475"/>
            <a:ext cx="11115675" cy="4962525"/>
          </a:xfrm>
          <a:prstGeom prst="rect">
            <a:avLst/>
          </a:prstGeom>
        </p:spPr>
        <p:txBody>
          <a:bodyPr>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fontAlgn="auto">
              <a:lnSpc>
                <a:spcPct val="100000"/>
              </a:lnSpc>
              <a:spcAft>
                <a:spcPts val="600"/>
              </a:spcAft>
              <a:buFont typeface="Wingdings" panose="05000000000000000000" pitchFamily="2" charset="2"/>
              <a:buChar char="§"/>
              <a:defRPr/>
            </a:pPr>
            <a:r>
              <a:rPr sz="2800" dirty="0">
                <a:latin typeface="Times New Roman" panose="02020603050405020304" pitchFamily="18" charset="0"/>
                <a:cs typeface="Times New Roman" panose="02020603050405020304" pitchFamily="18" charset="0"/>
              </a:rPr>
              <a:t>A frequency distribution is said to be skewed-when the mean, median and mode fall at different position in the distribution and the balance (or center of gravity) is shifted to one side or the other i.e. to the left or to the right.</a:t>
            </a:r>
          </a:p>
          <a:p>
            <a:pPr algn="just" fontAlgn="auto">
              <a:lnSpc>
                <a:spcPct val="100000"/>
              </a:lnSpc>
              <a:spcAft>
                <a:spcPts val="600"/>
              </a:spcAft>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algn="just" fontAlgn="auto">
              <a:lnSpc>
                <a:spcPct val="100000"/>
              </a:lnSpc>
              <a:spcAft>
                <a:spcPts val="600"/>
              </a:spcAft>
              <a:buFont typeface="Wingdings" panose="05000000000000000000" pitchFamily="2" charset="2"/>
              <a:buChar char="§"/>
              <a:defRPr/>
            </a:pPr>
            <a:r>
              <a:rPr sz="2800" dirty="0">
                <a:latin typeface="Times New Roman" panose="02020603050405020304" pitchFamily="18" charset="0"/>
                <a:cs typeface="Times New Roman" panose="02020603050405020304" pitchFamily="18" charset="0"/>
              </a:rPr>
              <a:t>Therefore, the concept of skewness helps us to understand the relationship between three measures-</a:t>
            </a:r>
          </a:p>
          <a:p>
            <a:pPr fontAlgn="auto">
              <a:lnSpc>
                <a:spcPct val="100000"/>
              </a:lnSpc>
              <a:spcAft>
                <a:spcPts val="600"/>
              </a:spcAft>
              <a:defRPr/>
            </a:pPr>
            <a:r>
              <a:rPr sz="2800" b="1" dirty="0">
                <a:latin typeface="Times New Roman" panose="02020603050405020304" pitchFamily="18" charset="0"/>
                <a:cs typeface="Times New Roman" panose="02020603050405020304" pitchFamily="18" charset="0"/>
              </a:rPr>
              <a:t>Mean.</a:t>
            </a:r>
          </a:p>
          <a:p>
            <a:pPr fontAlgn="auto">
              <a:lnSpc>
                <a:spcPct val="100000"/>
              </a:lnSpc>
              <a:spcAft>
                <a:spcPts val="600"/>
              </a:spcAft>
              <a:defRPr/>
            </a:pPr>
            <a:r>
              <a:rPr sz="2800" b="1" dirty="0">
                <a:latin typeface="Times New Roman" panose="02020603050405020304" pitchFamily="18" charset="0"/>
                <a:cs typeface="Times New Roman" panose="02020603050405020304" pitchFamily="18" charset="0"/>
              </a:rPr>
              <a:t>Median.</a:t>
            </a:r>
          </a:p>
          <a:p>
            <a:pPr fontAlgn="auto">
              <a:lnSpc>
                <a:spcPct val="100000"/>
              </a:lnSpc>
              <a:spcAft>
                <a:spcPts val="600"/>
              </a:spcAft>
              <a:defRPr/>
            </a:pPr>
            <a:r>
              <a:rPr sz="2800" b="1" dirty="0">
                <a:latin typeface="Times New Roman" panose="02020603050405020304" pitchFamily="18" charset="0"/>
                <a:cs typeface="Times New Roman" panose="02020603050405020304" pitchFamily="18" charset="0"/>
              </a:rPr>
              <a:t>Mode.</a:t>
            </a:r>
            <a:endParaRPr sz="2800" dirty="0">
              <a:latin typeface="Times New Roman" panose="02020603050405020304" pitchFamily="18" charset="0"/>
              <a:cs typeface="Times New Roman" panose="02020603050405020304" pitchFamily="18" charset="0"/>
            </a:endParaRPr>
          </a:p>
          <a:p>
            <a:pPr marL="0" indent="0" fontAlgn="auto">
              <a:lnSpc>
                <a:spcPct val="100000"/>
              </a:lnSpc>
              <a:spcAft>
                <a:spcPts val="600"/>
              </a:spcAft>
              <a:buFont typeface="Arial" panose="020B0604020202020204" pitchFamily="34" charset="0"/>
              <a:buNone/>
              <a:defRPr/>
            </a:pPr>
            <a:endParaRPr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09F2D3D-EE71-41CF-8C5F-ABE7FAD5B969}"/>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Symmetrical Distribution</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45E44A-1B9C-4B9C-ACB5-544AE90AC38A}"/>
              </a:ext>
            </a:extLst>
          </p:cNvPr>
          <p:cNvSpPr>
            <a:spLocks noGrp="1"/>
          </p:cNvSpPr>
          <p:nvPr>
            <p:ph idx="1"/>
          </p:nvPr>
        </p:nvSpPr>
        <p:spPr>
          <a:xfrm>
            <a:off x="701336" y="1331650"/>
            <a:ext cx="10652464" cy="4845313"/>
          </a:xfrm>
        </p:spPr>
        <p:txBody>
          <a:bodyPr rtlCol="0">
            <a:normAutofit/>
          </a:bodyPr>
          <a:lstStyle/>
          <a:p>
            <a:pPr eaLnBrk="1" fontAlgn="auto" hangingPunct="1">
              <a:spcAft>
                <a:spcPts val="0"/>
              </a:spcAft>
              <a:buFont typeface="Wingdings" panose="05000000000000000000" pitchFamily="2" charset="2"/>
              <a:buChar char="§"/>
              <a:defRPr/>
            </a:pPr>
            <a:r>
              <a:rPr lang="en-US" spc="-5" dirty="0">
                <a:latin typeface="Times New Roman" panose="02020603050405020304" pitchFamily="18" charset="0"/>
                <a:cs typeface="Times New Roman" panose="02020603050405020304" pitchFamily="18" charset="0"/>
              </a:rPr>
              <a:t>A frequency distribution is said to </a:t>
            </a:r>
            <a:r>
              <a:rPr lang="en-US" dirty="0">
                <a:latin typeface="Times New Roman" panose="02020603050405020304" pitchFamily="18" charset="0"/>
                <a:cs typeface="Times New Roman" panose="02020603050405020304" pitchFamily="18" charset="0"/>
              </a:rPr>
              <a:t>be </a:t>
            </a:r>
            <a:r>
              <a:rPr lang="en-US" spc="-5" dirty="0">
                <a:latin typeface="Times New Roman" panose="02020603050405020304" pitchFamily="18" charset="0"/>
                <a:cs typeface="Times New Roman" panose="02020603050405020304" pitchFamily="18" charset="0"/>
              </a:rPr>
              <a:t>symmetrical </a:t>
            </a:r>
            <a:r>
              <a:rPr lang="en-US" dirty="0">
                <a:latin typeface="Times New Roman" panose="02020603050405020304" pitchFamily="18" charset="0"/>
                <a:cs typeface="Times New Roman" panose="02020603050405020304" pitchFamily="18" charset="0"/>
              </a:rPr>
              <a:t>if </a:t>
            </a:r>
            <a:r>
              <a:rPr lang="en-US" spc="-5" dirty="0">
                <a:latin typeface="Times New Roman" panose="02020603050405020304" pitchFamily="18" charset="0"/>
                <a:cs typeface="Times New Roman" panose="02020603050405020304" pitchFamily="18" charset="0"/>
              </a:rPr>
              <a:t>the frequencies are  equally distributed </a:t>
            </a:r>
            <a:r>
              <a:rPr lang="en-US" dirty="0">
                <a:latin typeface="Times New Roman" panose="02020603050405020304" pitchFamily="18" charset="0"/>
                <a:cs typeface="Times New Roman" panose="02020603050405020304" pitchFamily="18" charset="0"/>
              </a:rPr>
              <a:t>on </a:t>
            </a:r>
            <a:r>
              <a:rPr lang="en-US" spc="-5" dirty="0">
                <a:latin typeface="Times New Roman" panose="02020603050405020304" pitchFamily="18" charset="0"/>
                <a:cs typeface="Times New Roman" panose="02020603050405020304" pitchFamily="18" charset="0"/>
              </a:rPr>
              <a:t>both the sides </a:t>
            </a:r>
            <a:r>
              <a:rPr lang="en-US" dirty="0">
                <a:latin typeface="Times New Roman" panose="02020603050405020304" pitchFamily="18" charset="0"/>
                <a:cs typeface="Times New Roman" panose="02020603050405020304" pitchFamily="18" charset="0"/>
              </a:rPr>
              <a:t>of </a:t>
            </a:r>
            <a:r>
              <a:rPr lang="en-US" spc="-5" dirty="0">
                <a:latin typeface="Times New Roman" panose="02020603050405020304" pitchFamily="18" charset="0"/>
                <a:cs typeface="Times New Roman" panose="02020603050405020304" pitchFamily="18" charset="0"/>
              </a:rPr>
              <a:t>central </a:t>
            </a:r>
            <a:r>
              <a:rPr lang="en-US" dirty="0">
                <a:latin typeface="Times New Roman" panose="02020603050405020304" pitchFamily="18" charset="0"/>
                <a:cs typeface="Times New Roman" panose="02020603050405020304" pitchFamily="18" charset="0"/>
              </a:rPr>
              <a:t>value.</a:t>
            </a:r>
          </a:p>
          <a:p>
            <a:pPr eaLnBrk="1" fontAlgn="auto" hangingPunct="1">
              <a:spcAft>
                <a:spcPts val="0"/>
              </a:spcAft>
              <a:buFont typeface="Wingdings" panose="05000000000000000000" pitchFamily="2" charset="2"/>
              <a:buChar char="§"/>
              <a:defRPr/>
            </a:pPr>
            <a:endParaRPr lang="en-US" spc="-5"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r>
              <a:rPr lang="en-US" spc="-5" dirty="0">
                <a:latin typeface="Times New Roman" panose="02020603050405020304" pitchFamily="18" charset="0"/>
                <a:cs typeface="Times New Roman" panose="02020603050405020304" pitchFamily="18" charset="0"/>
              </a:rPr>
              <a:t>A symmetrical  distribution </a:t>
            </a:r>
            <a:r>
              <a:rPr lang="en-US" spc="-10" dirty="0">
                <a:latin typeface="Times New Roman" panose="02020603050405020304" pitchFamily="18" charset="0"/>
                <a:cs typeface="Times New Roman" panose="02020603050405020304" pitchFamily="18" charset="0"/>
              </a:rPr>
              <a:t>may </a:t>
            </a:r>
            <a:r>
              <a:rPr lang="en-US" dirty="0">
                <a:latin typeface="Times New Roman" panose="02020603050405020304" pitchFamily="18" charset="0"/>
                <a:cs typeface="Times New Roman" panose="02020603050405020304" pitchFamily="18" charset="0"/>
              </a:rPr>
              <a:t>be </a:t>
            </a:r>
            <a:r>
              <a:rPr lang="en-US" spc="-5" dirty="0">
                <a:latin typeface="Times New Roman" panose="02020603050405020304" pitchFamily="18" charset="0"/>
                <a:cs typeface="Times New Roman" panose="02020603050405020304" pitchFamily="18" charset="0"/>
              </a:rPr>
              <a:t>either bell – shaped </a:t>
            </a:r>
            <a:r>
              <a:rPr lang="en-US" dirty="0">
                <a:latin typeface="Times New Roman" panose="02020603050405020304" pitchFamily="18" charset="0"/>
                <a:cs typeface="Times New Roman" panose="02020603050405020304" pitchFamily="18" charset="0"/>
              </a:rPr>
              <a:t>or </a:t>
            </a:r>
            <a:r>
              <a:rPr lang="en-US" spc="-5" dirty="0">
                <a:latin typeface="Times New Roman" panose="02020603050405020304" pitchFamily="18" charset="0"/>
                <a:cs typeface="Times New Roman" panose="02020603050405020304" pitchFamily="18" charset="0"/>
              </a:rPr>
              <a:t>U</a:t>
            </a:r>
            <a:r>
              <a:rPr lang="en-US" spc="6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shaped.</a:t>
            </a:r>
          </a:p>
          <a:p>
            <a:pPr eaLnBrk="1" fontAlgn="auto" hangingPunct="1">
              <a:spcAft>
                <a:spcPts val="0"/>
              </a:spcAft>
              <a:buFont typeface="Wingdings" panose="05000000000000000000" pitchFamily="2" charset="2"/>
              <a:buChar char="§"/>
              <a:defRPr/>
            </a:pPr>
            <a:endParaRPr lang="en-US" spc="-5"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r>
              <a:rPr lang="en-US" spc="-5" dirty="0">
                <a:latin typeface="Times New Roman" panose="02020603050405020304" pitchFamily="18" charset="0"/>
                <a:cs typeface="Times New Roman" panose="02020603050405020304" pitchFamily="18" charset="0"/>
              </a:rPr>
              <a:t>In symmetrical distribution, </a:t>
            </a:r>
            <a:r>
              <a:rPr lang="en-US" dirty="0">
                <a:latin typeface="Times New Roman" panose="02020603050405020304" pitchFamily="18" charset="0"/>
                <a:cs typeface="Times New Roman" panose="02020603050405020304" pitchFamily="18" charset="0"/>
              </a:rPr>
              <a:t>the </a:t>
            </a:r>
            <a:r>
              <a:rPr lang="en-US" spc="-5" dirty="0">
                <a:latin typeface="Times New Roman" panose="02020603050405020304" pitchFamily="18" charset="0"/>
                <a:cs typeface="Times New Roman" panose="02020603050405020304" pitchFamily="18" charset="0"/>
              </a:rPr>
              <a:t>values of </a:t>
            </a:r>
            <a:r>
              <a:rPr lang="en-US" spc="-10" dirty="0">
                <a:latin typeface="Times New Roman" panose="02020603050405020304" pitchFamily="18" charset="0"/>
                <a:cs typeface="Times New Roman" panose="02020603050405020304" pitchFamily="18" charset="0"/>
              </a:rPr>
              <a:t>mean, </a:t>
            </a:r>
            <a:r>
              <a:rPr lang="en-US" spc="-5" dirty="0">
                <a:latin typeface="Times New Roman" panose="02020603050405020304" pitchFamily="18" charset="0"/>
                <a:cs typeface="Times New Roman" panose="02020603050405020304" pitchFamily="18" charset="0"/>
              </a:rPr>
              <a:t>median and mode are</a:t>
            </a:r>
            <a:r>
              <a:rPr lang="en-US" spc="8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equal i.e. </a:t>
            </a:r>
            <a:r>
              <a:rPr lang="en-US" b="1" dirty="0">
                <a:latin typeface="Times New Roman" panose="02020603050405020304" pitchFamily="18" charset="0"/>
                <a:cs typeface="Times New Roman" panose="02020603050405020304" pitchFamily="18" charset="0"/>
              </a:rPr>
              <a:t> Mean=Median=Mode</a:t>
            </a: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dirty="0">
              <a:latin typeface="Times New Roman" panose="02020603050405020304" pitchFamily="18" charset="0"/>
              <a:cs typeface="Times New Roman" panose="02020603050405020304" pitchFamily="18" charset="0"/>
            </a:endParaRPr>
          </a:p>
        </p:txBody>
      </p:sp>
      <p:pic>
        <p:nvPicPr>
          <p:cNvPr id="7172" name="Picture 4">
            <a:extLst>
              <a:ext uri="{FF2B5EF4-FFF2-40B4-BE49-F238E27FC236}">
                <a16:creationId xmlns:a16="http://schemas.microsoft.com/office/drawing/2014/main" id="{25E71B52-FBF1-4B49-B96A-49AC6C6FB58C}"/>
              </a:ext>
            </a:extLst>
          </p:cNvPr>
          <p:cNvPicPr>
            <a:picLocks noChangeAspect="1"/>
          </p:cNvPicPr>
          <p:nvPr/>
        </p:nvPicPr>
        <p:blipFill>
          <a:blip r:embed="rId2">
            <a:extLst>
              <a:ext uri="{28A0092B-C50C-407E-A947-70E740481C1C}">
                <a14:useLocalDpi xmlns:a14="http://schemas.microsoft.com/office/drawing/2010/main" val="0"/>
              </a:ext>
            </a:extLst>
          </a:blip>
          <a:srcRect l="32562" r="35185"/>
          <a:stretch>
            <a:fillRect/>
          </a:stretch>
        </p:blipFill>
        <p:spPr bwMode="auto">
          <a:xfrm>
            <a:off x="4660776" y="4806596"/>
            <a:ext cx="4953741" cy="186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DC682CF-AC09-4C51-B1C0-62F37978DE33}"/>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Skewed Distribution</a:t>
            </a:r>
            <a:br>
              <a:rPr lang="en-US" altLang="en-US" sz="3600" b="1" dirty="0">
                <a:latin typeface="Times New Roman" panose="02020603050405020304" pitchFamily="18" charset="0"/>
                <a:cs typeface="Times New Roman" panose="02020603050405020304" pitchFamily="18" charset="0"/>
              </a:rPr>
            </a:br>
            <a:endParaRPr lang="en-IN" alt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6FAD96-CA21-4E89-9117-2BE6D2B83CE4}"/>
              </a:ext>
            </a:extLst>
          </p:cNvPr>
          <p:cNvSpPr>
            <a:spLocks noGrp="1"/>
          </p:cNvSpPr>
          <p:nvPr>
            <p:ph idx="1"/>
          </p:nvPr>
        </p:nvSpPr>
        <p:spPr/>
        <p:txBody>
          <a:bodyPr rtlCol="0">
            <a:normAutofit/>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A </a:t>
            </a:r>
            <a:r>
              <a:rPr lang="en-US" spc="-5" dirty="0">
                <a:latin typeface="Times New Roman" panose="02020603050405020304" pitchFamily="18" charset="0"/>
                <a:cs typeface="Times New Roman" panose="02020603050405020304" pitchFamily="18" charset="0"/>
              </a:rPr>
              <a:t>frequency distribution </a:t>
            </a:r>
            <a:r>
              <a:rPr lang="en-US" dirty="0">
                <a:latin typeface="Times New Roman" panose="02020603050405020304" pitchFamily="18" charset="0"/>
                <a:cs typeface="Times New Roman" panose="02020603050405020304" pitchFamily="18" charset="0"/>
              </a:rPr>
              <a:t>is said </a:t>
            </a:r>
            <a:r>
              <a:rPr lang="en-US" spc="-5" dirty="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be </a:t>
            </a:r>
            <a:r>
              <a:rPr lang="en-US" spc="-5" dirty="0">
                <a:latin typeface="Times New Roman" panose="02020603050405020304" pitchFamily="18" charset="0"/>
                <a:cs typeface="Times New Roman" panose="02020603050405020304" pitchFamily="18" charset="0"/>
              </a:rPr>
              <a:t>skewed </a:t>
            </a:r>
            <a:r>
              <a:rPr lang="en-US" dirty="0">
                <a:latin typeface="Times New Roman" panose="02020603050405020304" pitchFamily="18" charset="0"/>
                <a:cs typeface="Times New Roman" panose="02020603050405020304" pitchFamily="18" charset="0"/>
              </a:rPr>
              <a:t>if </a:t>
            </a:r>
            <a:r>
              <a:rPr lang="en-US" spc="5"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frequencies are not </a:t>
            </a:r>
            <a:r>
              <a:rPr lang="en-US" spc="-5" dirty="0">
                <a:latin typeface="Times New Roman" panose="02020603050405020304" pitchFamily="18" charset="0"/>
                <a:cs typeface="Times New Roman" panose="02020603050405020304" pitchFamily="18" charset="0"/>
              </a:rPr>
              <a:t>equally distributed </a:t>
            </a:r>
            <a:r>
              <a:rPr lang="en-US" dirty="0">
                <a:latin typeface="Times New Roman" panose="02020603050405020304" pitchFamily="18" charset="0"/>
                <a:cs typeface="Times New Roman" panose="02020603050405020304" pitchFamily="18" charset="0"/>
              </a:rPr>
              <a:t>on both the </a:t>
            </a:r>
            <a:r>
              <a:rPr lang="en-US" spc="-5" dirty="0">
                <a:latin typeface="Times New Roman" panose="02020603050405020304" pitchFamily="18" charset="0"/>
                <a:cs typeface="Times New Roman" panose="02020603050405020304" pitchFamily="18" charset="0"/>
              </a:rPr>
              <a:t>sides  </a:t>
            </a:r>
            <a:r>
              <a:rPr lang="en-US" dirty="0">
                <a:latin typeface="Times New Roman" panose="02020603050405020304" pitchFamily="18" charset="0"/>
                <a:cs typeface="Times New Roman" panose="02020603050405020304" pitchFamily="18" charset="0"/>
              </a:rPr>
              <a:t>of the central value.</a:t>
            </a:r>
          </a:p>
          <a:p>
            <a:pPr marL="0" indent="0" eaLnBrk="1" fontAlgn="auto" hangingPunct="1">
              <a:spcAft>
                <a:spcPts val="0"/>
              </a:spcAft>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pc="-5"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skewed distribution </a:t>
            </a:r>
            <a:r>
              <a:rPr lang="en-US" spc="-5" dirty="0">
                <a:latin typeface="Times New Roman" panose="02020603050405020304" pitchFamily="18" charset="0"/>
                <a:cs typeface="Times New Roman" panose="02020603050405020304" pitchFamily="18" charset="0"/>
              </a:rPr>
              <a:t>may</a:t>
            </a:r>
            <a:r>
              <a:rPr lang="en-US" spc="-38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be-</a:t>
            </a:r>
          </a:p>
          <a:p>
            <a:pPr marL="0" indent="0" eaLnBrk="1" fontAlgn="auto" hangingPunct="1">
              <a:spcAft>
                <a:spcPts val="0"/>
              </a:spcAft>
              <a:buFont typeface="Arial" panose="020B0604020202020204" pitchFamily="34" charset="0"/>
              <a:buNone/>
              <a:defRPr/>
            </a:pPr>
            <a:endParaRPr lang="en-US" spc="5" dirty="0">
              <a:latin typeface="Times New Roman" panose="02020603050405020304" pitchFamily="18" charset="0"/>
              <a:cs typeface="Times New Roman" panose="02020603050405020304" pitchFamily="18" charset="0"/>
            </a:endParaRPr>
          </a:p>
          <a:p>
            <a:pPr marL="811530" lvl="1" indent="-342265" eaLnBrk="1" fontAlgn="auto" hangingPunct="1">
              <a:lnSpc>
                <a:spcPct val="100000"/>
              </a:lnSpc>
              <a:spcBef>
                <a:spcPts val="350"/>
              </a:spcBef>
              <a:spcAft>
                <a:spcPts val="0"/>
              </a:spcAft>
              <a:buSzPct val="103703"/>
              <a:buFont typeface="Arial"/>
              <a:buChar char="•"/>
              <a:tabLst>
                <a:tab pos="353695" algn="l"/>
                <a:tab pos="354965" algn="l"/>
              </a:tabLst>
              <a:defRPr/>
            </a:pPr>
            <a:r>
              <a:rPr lang="en-US" sz="2800" b="1" dirty="0">
                <a:latin typeface="Times New Roman" panose="02020603050405020304" pitchFamily="18" charset="0"/>
                <a:cs typeface="Times New Roman" panose="02020603050405020304" pitchFamily="18" charset="0"/>
              </a:rPr>
              <a:t>Positively</a:t>
            </a:r>
            <a:r>
              <a:rPr lang="en-US" sz="2800" b="1" spc="-35"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Skewed</a:t>
            </a:r>
          </a:p>
          <a:p>
            <a:pPr marL="811530" lvl="1" indent="-342265" eaLnBrk="1" fontAlgn="auto" hangingPunct="1">
              <a:lnSpc>
                <a:spcPct val="100000"/>
              </a:lnSpc>
              <a:spcBef>
                <a:spcPts val="400"/>
              </a:spcBef>
              <a:spcAft>
                <a:spcPts val="0"/>
              </a:spcAft>
              <a:buSzPct val="103703"/>
              <a:buFont typeface="Arial"/>
              <a:buChar char="•"/>
              <a:tabLst>
                <a:tab pos="353695" algn="l"/>
                <a:tab pos="354965" algn="l"/>
              </a:tabLst>
              <a:defRPr/>
            </a:pPr>
            <a:r>
              <a:rPr lang="en-US" sz="2800" b="1" dirty="0">
                <a:latin typeface="Times New Roman" panose="02020603050405020304" pitchFamily="18" charset="0"/>
                <a:cs typeface="Times New Roman" panose="02020603050405020304" pitchFamily="18" charset="0"/>
              </a:rPr>
              <a:t>Negatively</a:t>
            </a:r>
            <a:r>
              <a:rPr lang="en-US" sz="2800" b="1" spc="-10" dirty="0">
                <a:latin typeface="Times New Roman" panose="02020603050405020304" pitchFamily="18" charset="0"/>
                <a:cs typeface="Times New Roman" panose="02020603050405020304" pitchFamily="18" charset="0"/>
              </a:rPr>
              <a:t> </a:t>
            </a:r>
            <a:r>
              <a:rPr lang="en-US" sz="2800" b="1" spc="-5" dirty="0">
                <a:latin typeface="Times New Roman" panose="02020603050405020304" pitchFamily="18" charset="0"/>
                <a:cs typeface="Times New Roman" panose="02020603050405020304" pitchFamily="18" charset="0"/>
              </a:rPr>
              <a:t>Skewed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F2E1E89C-8FC5-407C-B52E-26E1B2F65E4F}"/>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Skewed Distribution</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13B757A-FE93-4293-BD16-E1C5E5C3EBF3}"/>
              </a:ext>
            </a:extLst>
          </p:cNvPr>
          <p:cNvSpPr>
            <a:spLocks noGrp="1"/>
          </p:cNvSpPr>
          <p:nvPr>
            <p:ph sz="half" idx="1"/>
          </p:nvPr>
        </p:nvSpPr>
        <p:spPr>
          <a:solidFill>
            <a:schemeClr val="bg1">
              <a:lumMod val="85000"/>
            </a:schemeClr>
          </a:solidFill>
        </p:spPr>
        <p:txBody>
          <a:bodyPr rtlCol="0">
            <a:normAutofit/>
          </a:bodyPr>
          <a:lstStyle/>
          <a:p>
            <a:pPr eaLnBrk="1" fontAlgn="auto" hangingPunct="1">
              <a:spcAft>
                <a:spcPts val="0"/>
              </a:spcAft>
              <a:defRPr/>
            </a:pPr>
            <a:r>
              <a:rPr lang="en-US" b="1" u="sng" dirty="0">
                <a:latin typeface="Times New Roman" panose="02020603050405020304" pitchFamily="18" charset="0"/>
                <a:cs typeface="Times New Roman" panose="02020603050405020304" pitchFamily="18" charset="0"/>
              </a:rPr>
              <a:t>Negatively</a:t>
            </a:r>
            <a:r>
              <a:rPr lang="en-US" b="1" u="sng" spc="-10" dirty="0">
                <a:latin typeface="Times New Roman" panose="02020603050405020304" pitchFamily="18" charset="0"/>
                <a:cs typeface="Times New Roman" panose="02020603050405020304" pitchFamily="18" charset="0"/>
              </a:rPr>
              <a:t> </a:t>
            </a:r>
            <a:r>
              <a:rPr lang="en-US" b="1" u="sng" spc="-5" dirty="0">
                <a:latin typeface="Times New Roman" panose="02020603050405020304" pitchFamily="18" charset="0"/>
                <a:cs typeface="Times New Roman" panose="02020603050405020304" pitchFamily="18" charset="0"/>
              </a:rPr>
              <a:t>Skewed</a:t>
            </a:r>
          </a:p>
          <a:p>
            <a:pPr eaLnBrk="1" fontAlgn="auto" hangingPunct="1">
              <a:spcAft>
                <a:spcPts val="0"/>
              </a:spcAft>
              <a:defRPr/>
            </a:pPr>
            <a:r>
              <a:rPr lang="en-US" spc="-5" dirty="0">
                <a:latin typeface="Times New Roman" panose="02020603050405020304" pitchFamily="18" charset="0"/>
                <a:cs typeface="Times New Roman" panose="02020603050405020304" pitchFamily="18" charset="0"/>
              </a:rPr>
              <a:t>In this, the d</a:t>
            </a:r>
            <a:r>
              <a:rPr lang="en-US" dirty="0">
                <a:latin typeface="Times New Roman" panose="02020603050405020304" pitchFamily="18" charset="0"/>
                <a:cs typeface="Times New Roman" panose="02020603050405020304" pitchFamily="18" charset="0"/>
              </a:rPr>
              <a:t>istribution is skewed to </a:t>
            </a:r>
            <a:r>
              <a:rPr lang="en-US" b="1" dirty="0">
                <a:latin typeface="Times New Roman" panose="02020603050405020304" pitchFamily="18" charset="0"/>
                <a:cs typeface="Times New Roman" panose="02020603050405020304" pitchFamily="18" charset="0"/>
              </a:rPr>
              <a:t>the left (negative)</a:t>
            </a:r>
          </a:p>
          <a:p>
            <a:pPr eaLnBrk="1" fontAlgn="auto" hangingPunct="1">
              <a:spcAft>
                <a:spcPts val="0"/>
              </a:spcAft>
              <a:defRPr/>
            </a:pPr>
            <a:r>
              <a:rPr lang="en-US" spc="-5" dirty="0">
                <a:latin typeface="Times New Roman" panose="02020603050405020304" pitchFamily="18" charset="0"/>
                <a:cs typeface="Times New Roman" panose="02020603050405020304" pitchFamily="18" charset="0"/>
              </a:rPr>
              <a:t>Here, </a:t>
            </a:r>
            <a:r>
              <a:rPr lang="en-US" b="1" dirty="0">
                <a:latin typeface="Times New Roman" panose="02020603050405020304" pitchFamily="18" charset="0"/>
                <a:cs typeface="Times New Roman" panose="02020603050405020304" pitchFamily="18" charset="0"/>
              </a:rPr>
              <a:t>Mode</a:t>
            </a:r>
            <a:r>
              <a:rPr lang="en-US" dirty="0">
                <a:latin typeface="Times New Roman" panose="02020603050405020304" pitchFamily="18" charset="0"/>
                <a:cs typeface="Times New Roman" panose="02020603050405020304" pitchFamily="18" charset="0"/>
              </a:rPr>
              <a:t> exceeds Mean and Median. </a:t>
            </a:r>
          </a:p>
          <a:p>
            <a:pPr eaLnBrk="1" fontAlgn="auto" hangingPunct="1">
              <a:spcAft>
                <a:spcPts val="0"/>
              </a:spcAft>
              <a:defRPr/>
            </a:pPr>
            <a:endParaRPr lang="en-US" spc="-5"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75B55FA-1378-4BB4-AEA1-85DE2AE63809}"/>
              </a:ext>
            </a:extLst>
          </p:cNvPr>
          <p:cNvSpPr>
            <a:spLocks noGrp="1"/>
          </p:cNvSpPr>
          <p:nvPr>
            <p:ph sz="half" idx="2"/>
          </p:nvPr>
        </p:nvSpPr>
        <p:spPr>
          <a:solidFill>
            <a:schemeClr val="bg1">
              <a:lumMod val="85000"/>
            </a:schemeClr>
          </a:solidFill>
        </p:spPr>
        <p:txBody>
          <a:bodyPr rtlCol="0">
            <a:normAutofit/>
          </a:bodyPr>
          <a:lstStyle/>
          <a:p>
            <a:pPr eaLnBrk="1" fontAlgn="auto" hangingPunct="1">
              <a:spcAft>
                <a:spcPts val="0"/>
              </a:spcAft>
              <a:defRPr/>
            </a:pPr>
            <a:r>
              <a:rPr lang="en-US" b="1" u="sng" dirty="0">
                <a:latin typeface="Times New Roman" panose="02020603050405020304" pitchFamily="18" charset="0"/>
                <a:cs typeface="Times New Roman" panose="02020603050405020304" pitchFamily="18" charset="0"/>
              </a:rPr>
              <a:t>Positively</a:t>
            </a:r>
            <a:r>
              <a:rPr lang="en-US" b="1" u="sng" spc="-35"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Skewed</a:t>
            </a:r>
          </a:p>
          <a:p>
            <a:pPr eaLnBrk="1" fontAlgn="auto" hangingPunct="1">
              <a:spcAft>
                <a:spcPts val="0"/>
              </a:spcAft>
              <a:defRPr/>
            </a:pPr>
            <a:r>
              <a:rPr lang="en-US" spc="-5" dirty="0">
                <a:latin typeface="Times New Roman" panose="02020603050405020304" pitchFamily="18" charset="0"/>
                <a:cs typeface="Times New Roman" panose="02020603050405020304" pitchFamily="18" charset="0"/>
              </a:rPr>
              <a:t>In this, the d</a:t>
            </a:r>
            <a:r>
              <a:rPr lang="en-US" dirty="0">
                <a:latin typeface="Times New Roman" panose="02020603050405020304" pitchFamily="18" charset="0"/>
                <a:cs typeface="Times New Roman" panose="02020603050405020304" pitchFamily="18" charset="0"/>
              </a:rPr>
              <a:t>istribution is skewed to </a:t>
            </a:r>
            <a:r>
              <a:rPr lang="en-US" b="1" dirty="0">
                <a:latin typeface="Times New Roman" panose="02020603050405020304" pitchFamily="18" charset="0"/>
                <a:cs typeface="Times New Roman" panose="02020603050405020304" pitchFamily="18" charset="0"/>
              </a:rPr>
              <a:t>the right (positive)</a:t>
            </a:r>
            <a:endParaRPr lang="en-US" spc="-5"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pc="-5" dirty="0">
                <a:latin typeface="Times New Roman" panose="02020603050405020304" pitchFamily="18" charset="0"/>
                <a:cs typeface="Times New Roman" panose="02020603050405020304" pitchFamily="18" charset="0"/>
              </a:rPr>
              <a:t>Here, </a:t>
            </a:r>
            <a:r>
              <a:rPr lang="en-US" b="1"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exceeds Mode and Median. </a:t>
            </a:r>
            <a:endParaRPr lang="en-US" spc="-5"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graphicFrame>
        <p:nvGraphicFramePr>
          <p:cNvPr id="1026" name="Object 21">
            <a:extLst>
              <a:ext uri="{FF2B5EF4-FFF2-40B4-BE49-F238E27FC236}">
                <a16:creationId xmlns:a16="http://schemas.microsoft.com/office/drawing/2014/main" id="{8413CBD8-45E5-4EAF-822B-1EC627CAB83A}"/>
              </a:ext>
            </a:extLst>
          </p:cNvPr>
          <p:cNvGraphicFramePr>
            <a:graphicFrameLocks noChangeAspect="1"/>
          </p:cNvGraphicFramePr>
          <p:nvPr/>
        </p:nvGraphicFramePr>
        <p:xfrm>
          <a:off x="981075" y="4291013"/>
          <a:ext cx="4591050" cy="1704975"/>
        </p:xfrm>
        <a:graphic>
          <a:graphicData uri="http://schemas.openxmlformats.org/presentationml/2006/ole">
            <mc:AlternateContent xmlns:mc="http://schemas.openxmlformats.org/markup-compatibility/2006">
              <mc:Choice xmlns:v="urn:schemas-microsoft-com:vml" Requires="v">
                <p:oleObj spid="_x0000_s3150" r:id="rId4" imgW="7857143" imgH="2828571" progId="">
                  <p:embed/>
                </p:oleObj>
              </mc:Choice>
              <mc:Fallback>
                <p:oleObj r:id="rId4" imgW="7857143" imgH="2828571" progId="">
                  <p:embed/>
                  <p:pic>
                    <p:nvPicPr>
                      <p:cNvPr id="1026" name="Object 21">
                        <a:extLst>
                          <a:ext uri="{FF2B5EF4-FFF2-40B4-BE49-F238E27FC236}">
                            <a16:creationId xmlns:a16="http://schemas.microsoft.com/office/drawing/2014/main" id="{8413CBD8-45E5-4EAF-822B-1EC627CAB8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75" y="4291013"/>
                        <a:ext cx="45910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Content Placeholder 2">
            <a:extLst>
              <a:ext uri="{FF2B5EF4-FFF2-40B4-BE49-F238E27FC236}">
                <a16:creationId xmlns:a16="http://schemas.microsoft.com/office/drawing/2014/main" id="{66CFF6CF-35FF-4CD6-88A5-4440A8C84EC6}"/>
              </a:ext>
            </a:extLst>
          </p:cNvPr>
          <p:cNvSpPr txBox="1">
            <a:spLocks/>
          </p:cNvSpPr>
          <p:nvPr/>
        </p:nvSpPr>
        <p:spPr>
          <a:xfrm>
            <a:off x="1981200" y="6127750"/>
            <a:ext cx="2895600" cy="368300"/>
          </a:xfrm>
          <a:prstGeom prst="rect">
            <a:avLst/>
          </a:prstGeom>
        </p:spPr>
        <p:txBody>
          <a:bodyPr>
            <a:normAutofit fontScale="70000" lnSpcReduction="20000"/>
          </a:bodyPr>
          <a:lstStyle/>
          <a:p>
            <a:pPr marL="365760" indent="-283464" fontAlgn="auto">
              <a:spcBef>
                <a:spcPts val="600"/>
              </a:spcBef>
              <a:spcAft>
                <a:spcPts val="0"/>
              </a:spcAft>
              <a:buClr>
                <a:schemeClr val="accent1"/>
              </a:buClr>
              <a:buSzPct val="80000"/>
              <a:defRPr/>
            </a:pPr>
            <a:r>
              <a:rPr lang="en-US" sz="3200" b="1" dirty="0">
                <a:latin typeface="+mn-lt"/>
                <a:cs typeface="+mn-cs"/>
              </a:rPr>
              <a:t> Mean&lt;Median&lt;Mode</a:t>
            </a:r>
            <a:endParaRPr lang="en-US" sz="3200" dirty="0">
              <a:latin typeface="+mn-lt"/>
              <a:cs typeface="+mn-cs"/>
            </a:endParaRPr>
          </a:p>
        </p:txBody>
      </p:sp>
      <p:graphicFrame>
        <p:nvGraphicFramePr>
          <p:cNvPr id="1027" name="Object 22">
            <a:extLst>
              <a:ext uri="{FF2B5EF4-FFF2-40B4-BE49-F238E27FC236}">
                <a16:creationId xmlns:a16="http://schemas.microsoft.com/office/drawing/2014/main" id="{EF2DBFB3-B960-4A63-B01F-699D92A3FF42}"/>
              </a:ext>
            </a:extLst>
          </p:cNvPr>
          <p:cNvGraphicFramePr>
            <a:graphicFrameLocks noChangeAspect="1"/>
          </p:cNvGraphicFramePr>
          <p:nvPr/>
        </p:nvGraphicFramePr>
        <p:xfrm>
          <a:off x="6581775" y="4291013"/>
          <a:ext cx="4629150" cy="1704975"/>
        </p:xfrm>
        <a:graphic>
          <a:graphicData uri="http://schemas.openxmlformats.org/presentationml/2006/ole">
            <mc:AlternateContent xmlns:mc="http://schemas.openxmlformats.org/markup-compatibility/2006">
              <mc:Choice xmlns:v="urn:schemas-microsoft-com:vml" Requires="v">
                <p:oleObj spid="_x0000_s3151" r:id="rId6" imgW="6028571" imgH="2943636" progId="">
                  <p:embed/>
                </p:oleObj>
              </mc:Choice>
              <mc:Fallback>
                <p:oleObj r:id="rId6" imgW="6028571" imgH="2943636" progId="">
                  <p:embed/>
                  <p:pic>
                    <p:nvPicPr>
                      <p:cNvPr id="1027" name="Object 22">
                        <a:extLst>
                          <a:ext uri="{FF2B5EF4-FFF2-40B4-BE49-F238E27FC236}">
                            <a16:creationId xmlns:a16="http://schemas.microsoft.com/office/drawing/2014/main" id="{EF2DBFB3-B960-4A63-B01F-699D92A3FF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1775" y="4291013"/>
                        <a:ext cx="46291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2" name="TextBox 18">
            <a:extLst>
              <a:ext uri="{FF2B5EF4-FFF2-40B4-BE49-F238E27FC236}">
                <a16:creationId xmlns:a16="http://schemas.microsoft.com/office/drawing/2014/main" id="{48892DF6-775E-495A-AC65-4E617C8FAFC2}"/>
              </a:ext>
            </a:extLst>
          </p:cNvPr>
          <p:cNvSpPr txBox="1">
            <a:spLocks noChangeArrowheads="1"/>
          </p:cNvSpPr>
          <p:nvPr/>
        </p:nvSpPr>
        <p:spPr bwMode="auto">
          <a:xfrm>
            <a:off x="7724775" y="6083300"/>
            <a:ext cx="2714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Calibri" panose="020F0502020204030204" pitchFamily="34" charset="0"/>
              </a:rPr>
              <a:t> Mode&lt;Median&lt;Mean</a:t>
            </a:r>
            <a:endParaRPr lang="en-US" altLang="en-US">
              <a:latin typeface="Calibri" panose="020F0502020204030204" pitchFamily="34" charset="0"/>
            </a:endParaRPr>
          </a:p>
        </p:txBody>
      </p:sp>
      <p:cxnSp>
        <p:nvCxnSpPr>
          <p:cNvPr id="21" name="Straight Arrow Connector 20">
            <a:extLst>
              <a:ext uri="{FF2B5EF4-FFF2-40B4-BE49-F238E27FC236}">
                <a16:creationId xmlns:a16="http://schemas.microsoft.com/office/drawing/2014/main" id="{5B5FDCC0-0AE6-4FC1-822D-3F0269680D50}"/>
              </a:ext>
            </a:extLst>
          </p:cNvPr>
          <p:cNvCxnSpPr/>
          <p:nvPr/>
        </p:nvCxnSpPr>
        <p:spPr>
          <a:xfrm flipV="1">
            <a:off x="2552700" y="5143500"/>
            <a:ext cx="723900" cy="1123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30B9A9-54C1-438D-A6A0-49C76B1A276D}"/>
              </a:ext>
            </a:extLst>
          </p:cNvPr>
          <p:cNvCxnSpPr/>
          <p:nvPr/>
        </p:nvCxnSpPr>
        <p:spPr>
          <a:xfrm flipH="1" flipV="1">
            <a:off x="3871913" y="5143500"/>
            <a:ext cx="595312" cy="1033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5B8258-3AE0-46DA-882B-ED9DAF683DD0}"/>
              </a:ext>
            </a:extLst>
          </p:cNvPr>
          <p:cNvCxnSpPr/>
          <p:nvPr/>
        </p:nvCxnSpPr>
        <p:spPr>
          <a:xfrm flipH="1" flipV="1">
            <a:off x="3524250" y="5372100"/>
            <a:ext cx="238125" cy="8953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787439A-936B-46B3-A950-B64F129CC915}"/>
              </a:ext>
            </a:extLst>
          </p:cNvPr>
          <p:cNvCxnSpPr/>
          <p:nvPr/>
        </p:nvCxnSpPr>
        <p:spPr>
          <a:xfrm flipV="1">
            <a:off x="8191500" y="5143500"/>
            <a:ext cx="752475" cy="10334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9A375B-39C9-47B8-90E5-146267B1DDAE}"/>
              </a:ext>
            </a:extLst>
          </p:cNvPr>
          <p:cNvCxnSpPr/>
          <p:nvPr/>
        </p:nvCxnSpPr>
        <p:spPr>
          <a:xfrm flipV="1">
            <a:off x="8763000" y="5219700"/>
            <a:ext cx="533400" cy="957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7690191-BF02-4327-BBF4-98C0A75CC857}"/>
              </a:ext>
            </a:extLst>
          </p:cNvPr>
          <p:cNvCxnSpPr/>
          <p:nvPr/>
        </p:nvCxnSpPr>
        <p:spPr>
          <a:xfrm flipH="1" flipV="1">
            <a:off x="9525000" y="5372100"/>
            <a:ext cx="333375" cy="892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9574A5A-A4AA-4295-96F1-9DEA6DF15C58}"/>
              </a:ext>
            </a:extLst>
          </p:cNvPr>
          <p:cNvSpPr>
            <a:spLocks noGrp="1"/>
          </p:cNvSpPr>
          <p:nvPr>
            <p:ph type="title"/>
          </p:nvPr>
        </p:nvSpPr>
        <p:spPr>
          <a:xfrm>
            <a:off x="949910" y="365125"/>
            <a:ext cx="10403889" cy="1146175"/>
          </a:xfrm>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Tests of Skewness</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9219" name="Content Placeholder 2">
            <a:extLst>
              <a:ext uri="{FF2B5EF4-FFF2-40B4-BE49-F238E27FC236}">
                <a16:creationId xmlns:a16="http://schemas.microsoft.com/office/drawing/2014/main" id="{E12EADD1-4921-445F-86A4-3AE3FEA93C5C}"/>
              </a:ext>
            </a:extLst>
          </p:cNvPr>
          <p:cNvSpPr>
            <a:spLocks noGrp="1"/>
          </p:cNvSpPr>
          <p:nvPr>
            <p:ph idx="1"/>
          </p:nvPr>
        </p:nvSpPr>
        <p:spPr>
          <a:xfrm>
            <a:off x="838200" y="1511300"/>
            <a:ext cx="10515600" cy="4351338"/>
          </a:xfrm>
        </p:spPr>
        <p:txBody>
          <a:bodyPr>
            <a:normAutofit fontScale="92500"/>
          </a:bodyPr>
          <a:lstStyle/>
          <a:p>
            <a:pPr marL="268288" indent="0" eaLnBrk="1" hangingPunct="1">
              <a:lnSpc>
                <a:spcPct val="120000"/>
              </a:lnSpc>
              <a:spcBef>
                <a:spcPts val="388"/>
              </a:spcBef>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In order to ascertain whether a distribution is skewed or not the  following tests may be applied. Skewness is present if:</a:t>
            </a:r>
            <a:endParaRPr lang="en-US" altLang="en-US" sz="2400">
              <a:latin typeface="Times New Roman" panose="02020603050405020304" pitchFamily="18" charset="0"/>
              <a:cs typeface="Times New Roman" panose="02020603050405020304" pitchFamily="18" charset="0"/>
            </a:endParaRPr>
          </a:p>
          <a:p>
            <a:pPr marL="268288" indent="0" eaLnBrk="1" hangingPunct="1">
              <a:lnSpc>
                <a:spcPct val="120000"/>
              </a:lnSpc>
            </a:pPr>
            <a:r>
              <a:rPr lang="en-US" altLang="en-US" sz="2400">
                <a:latin typeface="Times New Roman" panose="02020603050405020304" pitchFamily="18" charset="0"/>
                <a:cs typeface="Times New Roman" panose="02020603050405020304" pitchFamily="18" charset="0"/>
              </a:rPr>
              <a:t>The values of mean, median and mode do not coincide.</a:t>
            </a:r>
          </a:p>
          <a:p>
            <a:pPr marL="268288" indent="0" eaLnBrk="1" hangingPunct="1">
              <a:lnSpc>
                <a:spcPct val="120000"/>
              </a:lnSpc>
            </a:pPr>
            <a:r>
              <a:rPr lang="en-US" altLang="en-US" sz="2400">
                <a:latin typeface="Times New Roman" panose="02020603050405020304" pitchFamily="18" charset="0"/>
                <a:cs typeface="Times New Roman" panose="02020603050405020304" pitchFamily="18" charset="0"/>
              </a:rPr>
              <a:t>When the data are plotted on a graph they do not give the normal bell  shaped form i.e. when cut along a vertical line through the center the  two halves are not equal.</a:t>
            </a:r>
          </a:p>
          <a:p>
            <a:pPr marL="268288" indent="0" eaLnBrk="1" hangingPunct="1">
              <a:lnSpc>
                <a:spcPct val="120000"/>
              </a:lnSpc>
            </a:pPr>
            <a:r>
              <a:rPr lang="en-US" altLang="en-US" sz="2400">
                <a:latin typeface="Times New Roman" panose="02020603050405020304" pitchFamily="18" charset="0"/>
                <a:cs typeface="Times New Roman" panose="02020603050405020304" pitchFamily="18" charset="0"/>
              </a:rPr>
              <a:t>The sum of the positive deviations from the median is not equal to the  sum of the negative deviations.</a:t>
            </a:r>
          </a:p>
          <a:p>
            <a:pPr marL="268288" indent="0" eaLnBrk="1" hangingPunct="1">
              <a:lnSpc>
                <a:spcPct val="120000"/>
              </a:lnSpc>
            </a:pPr>
            <a:r>
              <a:rPr lang="en-US" altLang="en-US" sz="2400">
                <a:latin typeface="Times New Roman" panose="02020603050405020304" pitchFamily="18" charset="0"/>
                <a:cs typeface="Times New Roman" panose="02020603050405020304" pitchFamily="18" charset="0"/>
              </a:rPr>
              <a:t>Quartiles are not equidistant from the median.</a:t>
            </a:r>
            <a:endParaRPr lang="en-US" altLang="en-US" sz="2400">
              <a:solidFill>
                <a:srgbClr val="2CA1BE"/>
              </a:solidFill>
              <a:latin typeface="Times New Roman" panose="02020603050405020304" pitchFamily="18" charset="0"/>
              <a:cs typeface="Times New Roman" panose="02020603050405020304" pitchFamily="18" charset="0"/>
            </a:endParaRPr>
          </a:p>
          <a:p>
            <a:pPr marL="268288" indent="0" eaLnBrk="1" hangingPunct="1">
              <a:lnSpc>
                <a:spcPct val="120000"/>
              </a:lnSpc>
            </a:pPr>
            <a:r>
              <a:rPr lang="en-US" altLang="en-US" sz="2400">
                <a:latin typeface="Times New Roman" panose="02020603050405020304" pitchFamily="18" charset="0"/>
                <a:cs typeface="Times New Roman" panose="02020603050405020304" pitchFamily="18" charset="0"/>
              </a:rPr>
              <a:t>Frequencies are not equally distributed at points of equal deviation from the mode.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7A2EAB-DFBE-46C2-8A98-6C73BE9E6C4D}"/>
              </a:ext>
            </a:extLst>
          </p:cNvPr>
          <p:cNvSpPr>
            <a:spLocks noGrp="1"/>
          </p:cNvSpPr>
          <p:nvPr>
            <p:ph type="title"/>
          </p:nvPr>
        </p:nvSpPr>
        <p:spPr>
          <a:xfrm>
            <a:off x="488272" y="221942"/>
            <a:ext cx="11056028" cy="647083"/>
          </a:xfrm>
        </p:spPr>
        <p:txBody>
          <a:bodyPr rtlCol="0">
            <a:normAutofit fontScale="90000"/>
          </a:bodyPr>
          <a:lstStyle/>
          <a:p>
            <a:pPr eaLnBrk="1" fontAlgn="auto" hangingPunct="1">
              <a:spcAft>
                <a:spcPts val="0"/>
              </a:spcAft>
              <a:defRPr/>
            </a:pP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Graphical Measures of </a:t>
            </a:r>
            <a:r>
              <a:rPr lang="en-US" sz="3600" b="1" spc="-5" dirty="0">
                <a:solidFill>
                  <a:srgbClr val="C00000"/>
                </a:solidFill>
                <a:latin typeface="Times New Roman" panose="02020603050405020304" pitchFamily="18" charset="0"/>
                <a:cs typeface="Times New Roman" panose="02020603050405020304" pitchFamily="18" charset="0"/>
              </a:rPr>
              <a:t>Skewness</a:t>
            </a:r>
            <a:br>
              <a:rPr lang="en-US" sz="3600" b="1" spc="-5" dirty="0">
                <a:solidFill>
                  <a:srgbClr val="C00000"/>
                </a:solidFill>
                <a:latin typeface="Times New Roman" panose="02020603050405020304" pitchFamily="18" charset="0"/>
                <a:cs typeface="Times New Roman" panose="02020603050405020304" pitchFamily="18" charset="0"/>
              </a:rPr>
            </a:b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E77957B-74AD-4D72-9ED1-587D577C30EF}"/>
              </a:ext>
            </a:extLst>
          </p:cNvPr>
          <p:cNvSpPr>
            <a:spLocks noGrp="1"/>
          </p:cNvSpPr>
          <p:nvPr>
            <p:ph idx="1"/>
          </p:nvPr>
        </p:nvSpPr>
        <p:spPr>
          <a:xfrm>
            <a:off x="838200" y="1392238"/>
            <a:ext cx="10515600" cy="4784725"/>
          </a:xfrm>
        </p:spPr>
        <p:txBody>
          <a:bodyPr rtlCol="0">
            <a:normAutofit/>
          </a:bodyPr>
          <a:lstStyle/>
          <a:p>
            <a:pPr eaLnBrk="1" fontAlgn="auto" hangingPunct="1">
              <a:lnSpc>
                <a:spcPct val="100000"/>
              </a:lnSpc>
              <a:spcAft>
                <a:spcPts val="0"/>
              </a:spcAft>
              <a:defRPr/>
            </a:pPr>
            <a:r>
              <a:rPr lang="en-US" sz="2000" dirty="0">
                <a:solidFill>
                  <a:srgbClr val="000000"/>
                </a:solidFill>
                <a:latin typeface="Times New Roman" panose="02020603050405020304" pitchFamily="18" charset="0"/>
                <a:cs typeface="Times New Roman" panose="02020603050405020304" pitchFamily="18" charset="0"/>
              </a:rPr>
              <a:t>Measures of skewness help us to know to what degree and in which direction (positive or negative) the frequency distribution has a departure from symmetry. </a:t>
            </a:r>
            <a:endParaRPr lang="en-US" sz="20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000" dirty="0">
                <a:solidFill>
                  <a:srgbClr val="000000"/>
                </a:solidFill>
                <a:latin typeface="Times New Roman" panose="02020603050405020304" pitchFamily="18" charset="0"/>
                <a:cs typeface="Times New Roman" panose="02020603050405020304" pitchFamily="18" charset="0"/>
              </a:rPr>
              <a:t>Positive or negative skewness can be detected graphically (as below) depending on whether the right tail or the left tail is longer but, we don’t get idea of the magnitude</a:t>
            </a:r>
            <a:r>
              <a:rPr lang="en-US" sz="2000" dirty="0">
                <a:latin typeface="Times New Roman" panose="02020603050405020304" pitchFamily="18" charset="0"/>
                <a:cs typeface="Times New Roman" panose="02020603050405020304" pitchFamily="18" charset="0"/>
              </a:rPr>
              <a:t> </a:t>
            </a:r>
          </a:p>
          <a:p>
            <a:pPr eaLnBrk="1" fontAlgn="auto" hangingPunct="1">
              <a:spcAft>
                <a:spcPts val="0"/>
              </a:spcAft>
              <a:defRPr/>
            </a:pPr>
            <a:r>
              <a:rPr lang="en-US" sz="2000" dirty="0">
                <a:solidFill>
                  <a:srgbClr val="000000"/>
                </a:solidFill>
                <a:latin typeface="Times New Roman" panose="02020603050405020304" pitchFamily="18" charset="0"/>
                <a:cs typeface="Times New Roman" panose="02020603050405020304" pitchFamily="18" charset="0"/>
              </a:rPr>
              <a:t>Hence some statistical measures are required to find the magnitude of lack of symmetry</a:t>
            </a:r>
            <a:r>
              <a:rPr lang="en-US" sz="2000" dirty="0">
                <a:latin typeface="Times New Roman" panose="02020603050405020304" pitchFamily="18" charset="0"/>
                <a:cs typeface="Times New Roman" panose="02020603050405020304" pitchFamily="18" charset="0"/>
              </a:rPr>
              <a:t> </a:t>
            </a:r>
            <a:br>
              <a:rPr lang="en-US" dirty="0"/>
            </a:br>
            <a:br>
              <a:rPr lang="en-US" dirty="0"/>
            </a:br>
            <a:endParaRPr lang="en-US"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sp>
        <p:nvSpPr>
          <p:cNvPr id="10244" name="TextBox 11">
            <a:extLst>
              <a:ext uri="{FF2B5EF4-FFF2-40B4-BE49-F238E27FC236}">
                <a16:creationId xmlns:a16="http://schemas.microsoft.com/office/drawing/2014/main" id="{6A093530-0387-469D-BEC8-32E1DFFAF71A}"/>
              </a:ext>
            </a:extLst>
          </p:cNvPr>
          <p:cNvSpPr txBox="1">
            <a:spLocks noChangeArrowheads="1"/>
          </p:cNvSpPr>
          <p:nvPr/>
        </p:nvSpPr>
        <p:spPr bwMode="auto">
          <a:xfrm>
            <a:off x="4638675" y="3490913"/>
            <a:ext cx="259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600"/>
              </a:spcBef>
              <a:buClr>
                <a:schemeClr val="accent1"/>
              </a:buClr>
              <a:buSzPct val="80000"/>
            </a:pPr>
            <a:r>
              <a:rPr lang="en-US" altLang="en-US" b="1">
                <a:latin typeface="Times New Roman" panose="02020603050405020304" pitchFamily="18" charset="0"/>
                <a:cs typeface="Times New Roman" panose="02020603050405020304" pitchFamily="18" charset="0"/>
              </a:rPr>
              <a:t> Mean=Median=Mode</a:t>
            </a:r>
            <a:endParaRPr lang="en-US" altLang="en-US">
              <a:latin typeface="Times New Roman" panose="02020603050405020304" pitchFamily="18" charset="0"/>
              <a:cs typeface="Times New Roman" panose="02020603050405020304" pitchFamily="18" charset="0"/>
            </a:endParaRPr>
          </a:p>
        </p:txBody>
      </p:sp>
      <p:sp>
        <p:nvSpPr>
          <p:cNvPr id="10245" name="TextBox 13">
            <a:extLst>
              <a:ext uri="{FF2B5EF4-FFF2-40B4-BE49-F238E27FC236}">
                <a16:creationId xmlns:a16="http://schemas.microsoft.com/office/drawing/2014/main" id="{1F7AD4AD-085E-4657-95AC-B2D509435802}"/>
              </a:ext>
            </a:extLst>
          </p:cNvPr>
          <p:cNvSpPr txBox="1">
            <a:spLocks noChangeArrowheads="1"/>
          </p:cNvSpPr>
          <p:nvPr/>
        </p:nvSpPr>
        <p:spPr bwMode="auto">
          <a:xfrm>
            <a:off x="8439150" y="3429000"/>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600"/>
              </a:spcBef>
              <a:buClr>
                <a:schemeClr val="accent1"/>
              </a:buClr>
              <a:buSzPct val="80000"/>
            </a:pPr>
            <a:r>
              <a:rPr lang="en-US" altLang="en-US" b="1">
                <a:latin typeface="Times New Roman" panose="02020603050405020304" pitchFamily="18" charset="0"/>
                <a:cs typeface="Times New Roman" panose="02020603050405020304" pitchFamily="18" charset="0"/>
              </a:rPr>
              <a:t> Mean&lt;Median&lt;Mode</a:t>
            </a:r>
            <a:endParaRPr lang="en-US" altLang="en-US">
              <a:latin typeface="Times New Roman" panose="02020603050405020304" pitchFamily="18" charset="0"/>
              <a:cs typeface="Times New Roman" panose="02020603050405020304" pitchFamily="18" charset="0"/>
            </a:endParaRPr>
          </a:p>
        </p:txBody>
      </p:sp>
      <p:sp>
        <p:nvSpPr>
          <p:cNvPr id="10246" name="TextBox 15">
            <a:extLst>
              <a:ext uri="{FF2B5EF4-FFF2-40B4-BE49-F238E27FC236}">
                <a16:creationId xmlns:a16="http://schemas.microsoft.com/office/drawing/2014/main" id="{85EDB9A1-3FF5-4E21-BF41-ED6B3E4E2CBA}"/>
              </a:ext>
            </a:extLst>
          </p:cNvPr>
          <p:cNvSpPr txBox="1">
            <a:spLocks noChangeArrowheads="1"/>
          </p:cNvSpPr>
          <p:nvPr/>
        </p:nvSpPr>
        <p:spPr bwMode="auto">
          <a:xfrm>
            <a:off x="1019175" y="3519488"/>
            <a:ext cx="2581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 Mean&gt; Median&gt; Mode</a:t>
            </a:r>
            <a:endParaRPr lang="en-US" altLang="en-US">
              <a:latin typeface="Times New Roman" panose="02020603050405020304" pitchFamily="18" charset="0"/>
              <a:cs typeface="Times New Roman" panose="02020603050405020304" pitchFamily="18" charset="0"/>
            </a:endParaRPr>
          </a:p>
        </p:txBody>
      </p:sp>
      <p:sp>
        <p:nvSpPr>
          <p:cNvPr id="10247" name="TextBox 16">
            <a:extLst>
              <a:ext uri="{FF2B5EF4-FFF2-40B4-BE49-F238E27FC236}">
                <a16:creationId xmlns:a16="http://schemas.microsoft.com/office/drawing/2014/main" id="{21A992B1-2D5B-4643-BE47-51A1EE041131}"/>
              </a:ext>
            </a:extLst>
          </p:cNvPr>
          <p:cNvSpPr txBox="1">
            <a:spLocks noChangeArrowheads="1"/>
          </p:cNvSpPr>
          <p:nvPr/>
        </p:nvSpPr>
        <p:spPr bwMode="auto">
          <a:xfrm>
            <a:off x="1200150" y="5813425"/>
            <a:ext cx="2400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Symmetrical</a:t>
            </a:r>
            <a:endParaRPr lang="en-IN" altLang="en-US">
              <a:latin typeface="Times New Roman" panose="02020603050405020304" pitchFamily="18" charset="0"/>
              <a:cs typeface="Times New Roman" panose="02020603050405020304" pitchFamily="18" charset="0"/>
            </a:endParaRPr>
          </a:p>
        </p:txBody>
      </p:sp>
      <p:sp>
        <p:nvSpPr>
          <p:cNvPr id="10248" name="TextBox 18">
            <a:extLst>
              <a:ext uri="{FF2B5EF4-FFF2-40B4-BE49-F238E27FC236}">
                <a16:creationId xmlns:a16="http://schemas.microsoft.com/office/drawing/2014/main" id="{CAD5E84D-2CB3-41D9-AB05-3C379343ECB9}"/>
              </a:ext>
            </a:extLst>
          </p:cNvPr>
          <p:cNvSpPr txBox="1">
            <a:spLocks noChangeArrowheads="1"/>
          </p:cNvSpPr>
          <p:nvPr/>
        </p:nvSpPr>
        <p:spPr bwMode="auto">
          <a:xfrm>
            <a:off x="5305425" y="5827713"/>
            <a:ext cx="2400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Skewed to the Left	</a:t>
            </a:r>
            <a:endParaRPr lang="en-IN" altLang="en-US">
              <a:latin typeface="Times New Roman" panose="02020603050405020304" pitchFamily="18" charset="0"/>
              <a:cs typeface="Times New Roman" panose="02020603050405020304" pitchFamily="18" charset="0"/>
            </a:endParaRPr>
          </a:p>
        </p:txBody>
      </p:sp>
      <p:sp>
        <p:nvSpPr>
          <p:cNvPr id="10249" name="TextBox 20">
            <a:extLst>
              <a:ext uri="{FF2B5EF4-FFF2-40B4-BE49-F238E27FC236}">
                <a16:creationId xmlns:a16="http://schemas.microsoft.com/office/drawing/2014/main" id="{2E30102D-A6E3-4173-B7D9-5BA0509BA89E}"/>
              </a:ext>
            </a:extLst>
          </p:cNvPr>
          <p:cNvSpPr txBox="1">
            <a:spLocks noChangeArrowheads="1"/>
          </p:cNvSpPr>
          <p:nvPr/>
        </p:nvSpPr>
        <p:spPr bwMode="auto">
          <a:xfrm>
            <a:off x="9144000" y="5821363"/>
            <a:ext cx="2400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Skewed to the Right</a:t>
            </a:r>
            <a:endParaRPr lang="en-IN" altLang="en-US">
              <a:latin typeface="Times New Roman" panose="02020603050405020304" pitchFamily="18" charset="0"/>
              <a:cs typeface="Times New Roman" panose="02020603050405020304" pitchFamily="18" charset="0"/>
            </a:endParaRPr>
          </a:p>
        </p:txBody>
      </p:sp>
      <p:pic>
        <p:nvPicPr>
          <p:cNvPr id="10250" name="Picture 8">
            <a:extLst>
              <a:ext uri="{FF2B5EF4-FFF2-40B4-BE49-F238E27FC236}">
                <a16:creationId xmlns:a16="http://schemas.microsoft.com/office/drawing/2014/main" id="{FFBB9155-C50B-4CBC-BF55-DDCB72674A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867150"/>
            <a:ext cx="108966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D74EB-3C29-4BA7-AC83-F93FB1CAC41A}"/>
              </a:ext>
            </a:extLst>
          </p:cNvPr>
          <p:cNvSpPr>
            <a:spLocks noGrp="1"/>
          </p:cNvSpPr>
          <p:nvPr>
            <p:ph type="title"/>
          </p:nvPr>
        </p:nvSpPr>
        <p:spPr>
          <a:xfrm>
            <a:off x="914400" y="365126"/>
            <a:ext cx="10440987" cy="691318"/>
          </a:xfrm>
        </p:spPr>
        <p:txBody>
          <a:bodyPr rtlCol="0">
            <a:normAutofit fontScale="90000"/>
          </a:bodyPr>
          <a:lstStyle/>
          <a:p>
            <a:pPr eaLnBrk="1" fontAlgn="auto" hangingPunct="1">
              <a:spcAft>
                <a:spcPts val="0"/>
              </a:spcAft>
              <a:defRPr/>
            </a:pP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Statistical Measures of </a:t>
            </a:r>
            <a:r>
              <a:rPr lang="en-US" sz="3600" b="1" spc="-5" dirty="0">
                <a:solidFill>
                  <a:srgbClr val="C00000"/>
                </a:solidFill>
                <a:latin typeface="Times New Roman" panose="02020603050405020304" pitchFamily="18" charset="0"/>
                <a:cs typeface="Times New Roman" panose="02020603050405020304" pitchFamily="18" charset="0"/>
              </a:rPr>
              <a:t>Skewness</a:t>
            </a:r>
            <a:br>
              <a:rPr lang="en-US" sz="3600" b="1" spc="-5" dirty="0">
                <a:solidFill>
                  <a:srgbClr val="C00000"/>
                </a:solidFill>
                <a:latin typeface="Times New Roman" panose="02020603050405020304" pitchFamily="18" charset="0"/>
                <a:cs typeface="Times New Roman" panose="02020603050405020304" pitchFamily="18" charset="0"/>
              </a:rPr>
            </a:b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8D2B8DA-9A4D-4819-BD9D-F0DBEC380F97}"/>
              </a:ext>
            </a:extLst>
          </p:cNvPr>
          <p:cNvSpPr>
            <a:spLocks noGrp="1"/>
          </p:cNvSpPr>
          <p:nvPr>
            <p:ph type="body" idx="1"/>
          </p:nvPr>
        </p:nvSpPr>
        <p:spPr>
          <a:solidFill>
            <a:schemeClr val="bg1">
              <a:lumMod val="65000"/>
            </a:schemeClr>
          </a:solidFill>
        </p:spPr>
        <p:txBody>
          <a:bodyPr rtlCol="0" anchor="ctr">
            <a:normAutofit/>
          </a:bodyPr>
          <a:lstStyle/>
          <a:p>
            <a:pPr algn="ctr" eaLnBrk="1" fontAlgn="auto" hangingPunct="1">
              <a:spcAft>
                <a:spcPts val="0"/>
              </a:spcAft>
              <a:defRPr/>
            </a:pPr>
            <a:r>
              <a:rPr lang="en-IN" dirty="0">
                <a:solidFill>
                  <a:srgbClr val="000000"/>
                </a:solidFill>
                <a:latin typeface="TimesNewRomanPS-BoldMT"/>
              </a:rPr>
              <a:t>Absolute Measures of Skewness</a:t>
            </a:r>
            <a:r>
              <a:rPr lang="en-IN" dirty="0"/>
              <a:t> </a:t>
            </a:r>
          </a:p>
        </p:txBody>
      </p:sp>
      <p:sp>
        <p:nvSpPr>
          <p:cNvPr id="6" name="Content Placeholder 5">
            <a:extLst>
              <a:ext uri="{FF2B5EF4-FFF2-40B4-BE49-F238E27FC236}">
                <a16:creationId xmlns:a16="http://schemas.microsoft.com/office/drawing/2014/main" id="{8A8302DB-FEAD-4145-A748-12D1D0700C3F}"/>
              </a:ext>
            </a:extLst>
          </p:cNvPr>
          <p:cNvSpPr>
            <a:spLocks noGrp="1"/>
          </p:cNvSpPr>
          <p:nvPr>
            <p:ph sz="half" idx="2"/>
          </p:nvPr>
        </p:nvSpPr>
        <p:spPr>
          <a:solidFill>
            <a:schemeClr val="bg1">
              <a:lumMod val="95000"/>
            </a:schemeClr>
          </a:solidFill>
        </p:spPr>
        <p:txBody>
          <a:bodyPr rtlCol="0">
            <a:normAutofit/>
          </a:bodyPr>
          <a:lstStyle/>
          <a:p>
            <a:pPr marL="0" indent="0" eaLnBrk="1" fontAlgn="auto" hangingPunct="1">
              <a:spcAft>
                <a:spcPts val="0"/>
              </a:spcAft>
              <a:buFont typeface="Arial" panose="020B0604020202020204" pitchFamily="34" charset="0"/>
              <a:buNone/>
              <a:defRPr/>
            </a:pPr>
            <a:r>
              <a:rPr lang="en-US" sz="2400" dirty="0">
                <a:solidFill>
                  <a:srgbClr val="000000"/>
                </a:solidFill>
                <a:latin typeface="TimesNewRomanPSMT"/>
              </a:rPr>
              <a:t>Following are the absolute measures of skewness:</a:t>
            </a:r>
          </a:p>
          <a:p>
            <a:pPr eaLnBrk="1" fontAlgn="auto" hangingPunct="1">
              <a:lnSpc>
                <a:spcPct val="200000"/>
              </a:lnSpc>
              <a:spcAft>
                <a:spcPts val="0"/>
              </a:spcAft>
              <a:defRPr/>
            </a:pPr>
            <a:r>
              <a:rPr lang="en-US" sz="2400" dirty="0">
                <a:solidFill>
                  <a:srgbClr val="000000"/>
                </a:solidFill>
                <a:latin typeface="TimesNewRomanPSMT"/>
              </a:rPr>
              <a:t>Skewness (</a:t>
            </a:r>
            <a:r>
              <a:rPr lang="en-US" sz="2400" dirty="0" err="1">
                <a:solidFill>
                  <a:srgbClr val="000000"/>
                </a:solidFill>
                <a:latin typeface="TimesNewRomanPSMT"/>
              </a:rPr>
              <a:t>Sk</a:t>
            </a:r>
            <a:r>
              <a:rPr lang="en-US" sz="2400" dirty="0">
                <a:solidFill>
                  <a:srgbClr val="000000"/>
                </a:solidFill>
                <a:latin typeface="TimesNewRomanPSMT"/>
              </a:rPr>
              <a:t>) = Mean – Median</a:t>
            </a:r>
          </a:p>
          <a:p>
            <a:pPr eaLnBrk="1" fontAlgn="auto" hangingPunct="1">
              <a:lnSpc>
                <a:spcPct val="200000"/>
              </a:lnSpc>
              <a:spcAft>
                <a:spcPts val="0"/>
              </a:spcAft>
              <a:defRPr/>
            </a:pPr>
            <a:r>
              <a:rPr lang="en-US" sz="2400" dirty="0">
                <a:solidFill>
                  <a:srgbClr val="000000"/>
                </a:solidFill>
                <a:latin typeface="TimesNewRomanPSMT"/>
              </a:rPr>
              <a:t>Skewness (</a:t>
            </a:r>
            <a:r>
              <a:rPr lang="en-US" sz="2400" dirty="0" err="1">
                <a:solidFill>
                  <a:srgbClr val="000000"/>
                </a:solidFill>
                <a:latin typeface="TimesNewRomanPSMT"/>
              </a:rPr>
              <a:t>Sk</a:t>
            </a:r>
            <a:r>
              <a:rPr lang="en-US" sz="2400" dirty="0">
                <a:solidFill>
                  <a:srgbClr val="000000"/>
                </a:solidFill>
                <a:latin typeface="TimesNewRomanPSMT"/>
              </a:rPr>
              <a:t>) = Mean – Mode</a:t>
            </a:r>
          </a:p>
          <a:p>
            <a:pPr eaLnBrk="1" fontAlgn="auto" hangingPunct="1">
              <a:lnSpc>
                <a:spcPct val="200000"/>
              </a:lnSpc>
              <a:spcAft>
                <a:spcPts val="0"/>
              </a:spcAft>
              <a:defRPr/>
            </a:pPr>
            <a:r>
              <a:rPr lang="en-US" sz="2400" dirty="0">
                <a:solidFill>
                  <a:srgbClr val="000000"/>
                </a:solidFill>
                <a:latin typeface="TimesNewRomanPSMT"/>
              </a:rPr>
              <a:t>Skewness (</a:t>
            </a:r>
            <a:r>
              <a:rPr lang="en-US" sz="2400" dirty="0" err="1">
                <a:solidFill>
                  <a:srgbClr val="000000"/>
                </a:solidFill>
                <a:latin typeface="TimesNewRomanPSMT"/>
              </a:rPr>
              <a:t>Sk</a:t>
            </a:r>
            <a:r>
              <a:rPr lang="en-US" sz="2400" dirty="0">
                <a:solidFill>
                  <a:srgbClr val="000000"/>
                </a:solidFill>
                <a:latin typeface="TimesNewRomanPSMT"/>
              </a:rPr>
              <a:t>) = (Q3 </a:t>
            </a:r>
            <a:r>
              <a:rPr lang="en-US" sz="2400" dirty="0">
                <a:solidFill>
                  <a:srgbClr val="000000"/>
                </a:solidFill>
                <a:latin typeface="SimplifiedArabicFixed"/>
              </a:rPr>
              <a:t>- </a:t>
            </a:r>
            <a:r>
              <a:rPr lang="en-US" sz="2400" dirty="0">
                <a:solidFill>
                  <a:srgbClr val="000000"/>
                </a:solidFill>
                <a:latin typeface="TimesNewRomanPSMT"/>
              </a:rPr>
              <a:t>Q2) </a:t>
            </a:r>
            <a:r>
              <a:rPr lang="en-US" sz="2400" dirty="0">
                <a:solidFill>
                  <a:srgbClr val="000000"/>
                </a:solidFill>
                <a:latin typeface="SimplifiedArabicFixed"/>
              </a:rPr>
              <a:t>- </a:t>
            </a:r>
            <a:r>
              <a:rPr lang="en-US" sz="2400" dirty="0">
                <a:solidFill>
                  <a:srgbClr val="000000"/>
                </a:solidFill>
                <a:latin typeface="TimesNewRomanPSMT"/>
              </a:rPr>
              <a:t>(Q2 </a:t>
            </a:r>
            <a:r>
              <a:rPr lang="en-US" sz="2400" dirty="0">
                <a:solidFill>
                  <a:srgbClr val="000000"/>
                </a:solidFill>
                <a:latin typeface="SimplifiedArabicFixed"/>
              </a:rPr>
              <a:t>- </a:t>
            </a:r>
            <a:r>
              <a:rPr lang="en-US" sz="2400" dirty="0">
                <a:solidFill>
                  <a:srgbClr val="000000"/>
                </a:solidFill>
                <a:latin typeface="TimesNewRomanPSMT"/>
              </a:rPr>
              <a:t>Q1)</a:t>
            </a:r>
            <a:r>
              <a:rPr lang="en-US" sz="2400" dirty="0"/>
              <a:t> </a:t>
            </a:r>
            <a:endParaRPr lang="en-IN" sz="2400" dirty="0"/>
          </a:p>
        </p:txBody>
      </p:sp>
      <p:sp>
        <p:nvSpPr>
          <p:cNvPr id="7" name="Text Placeholder 6">
            <a:extLst>
              <a:ext uri="{FF2B5EF4-FFF2-40B4-BE49-F238E27FC236}">
                <a16:creationId xmlns:a16="http://schemas.microsoft.com/office/drawing/2014/main" id="{689984FC-AE42-4F25-AC4C-B665793E4559}"/>
              </a:ext>
            </a:extLst>
          </p:cNvPr>
          <p:cNvSpPr>
            <a:spLocks noGrp="1"/>
          </p:cNvSpPr>
          <p:nvPr>
            <p:ph type="body" sz="quarter" idx="3"/>
          </p:nvPr>
        </p:nvSpPr>
        <p:spPr>
          <a:solidFill>
            <a:schemeClr val="bg1">
              <a:lumMod val="65000"/>
            </a:schemeClr>
          </a:solidFill>
        </p:spPr>
        <p:txBody>
          <a:bodyPr rtlCol="0" anchor="ctr">
            <a:normAutofit/>
          </a:bodyPr>
          <a:lstStyle/>
          <a:p>
            <a:pPr algn="ctr" eaLnBrk="1" fontAlgn="auto" hangingPunct="1">
              <a:spcAft>
                <a:spcPts val="0"/>
              </a:spcAft>
              <a:defRPr/>
            </a:pPr>
            <a:r>
              <a:rPr lang="en-IN" dirty="0">
                <a:solidFill>
                  <a:srgbClr val="000000"/>
                </a:solidFill>
                <a:latin typeface="TimesNewRomanPS-BoldMT"/>
              </a:rPr>
              <a:t>Relative Measures of Skewness</a:t>
            </a:r>
            <a:r>
              <a:rPr lang="en-IN" dirty="0"/>
              <a:t> </a:t>
            </a:r>
          </a:p>
        </p:txBody>
      </p:sp>
      <p:sp>
        <p:nvSpPr>
          <p:cNvPr id="8" name="Content Placeholder 7">
            <a:extLst>
              <a:ext uri="{FF2B5EF4-FFF2-40B4-BE49-F238E27FC236}">
                <a16:creationId xmlns:a16="http://schemas.microsoft.com/office/drawing/2014/main" id="{E15789EE-1717-457D-A570-9CC14356CA98}"/>
              </a:ext>
            </a:extLst>
          </p:cNvPr>
          <p:cNvSpPr>
            <a:spLocks noGrp="1"/>
          </p:cNvSpPr>
          <p:nvPr>
            <p:ph sz="quarter" idx="4"/>
          </p:nvPr>
        </p:nvSpPr>
        <p:spPr>
          <a:solidFill>
            <a:schemeClr val="bg1">
              <a:lumMod val="95000"/>
            </a:schemeClr>
          </a:solidFill>
        </p:spPr>
        <p:txBody>
          <a:bodyPr rtlCol="0">
            <a:normAutofit/>
          </a:bodyPr>
          <a:lstStyle/>
          <a:p>
            <a:pPr marL="0" indent="0" eaLnBrk="1" fontAlgn="auto" hangingPunct="1">
              <a:lnSpc>
                <a:spcPct val="100000"/>
              </a:lnSpc>
              <a:spcBef>
                <a:spcPts val="95"/>
              </a:spcBef>
              <a:spcAft>
                <a:spcPts val="0"/>
              </a:spcAft>
              <a:buFont typeface="Arial" panose="020B0604020202020204" pitchFamily="34" charset="0"/>
              <a:buNone/>
              <a:defRPr/>
            </a:pPr>
            <a:r>
              <a:rPr lang="en-US" sz="2400" spc="-5" dirty="0">
                <a:latin typeface="Times New Roman" panose="02020603050405020304" pitchFamily="18" charset="0"/>
                <a:cs typeface="Times New Roman" panose="02020603050405020304" pitchFamily="18" charset="0"/>
              </a:rPr>
              <a:t>There are four </a:t>
            </a:r>
            <a:r>
              <a:rPr lang="en-US" sz="2400" spc="-10" dirty="0">
                <a:latin typeface="Times New Roman" panose="02020603050405020304" pitchFamily="18" charset="0"/>
                <a:cs typeface="Times New Roman" panose="02020603050405020304" pitchFamily="18" charset="0"/>
              </a:rPr>
              <a:t>measures </a:t>
            </a:r>
            <a:r>
              <a:rPr lang="en-US" sz="2400" spc="-5" dirty="0">
                <a:latin typeface="Times New Roman" panose="02020603050405020304" pitchFamily="18" charset="0"/>
                <a:cs typeface="Times New Roman" panose="02020603050405020304" pitchFamily="18" charset="0"/>
              </a:rPr>
              <a:t>of skewness:</a:t>
            </a:r>
          </a:p>
          <a:p>
            <a:pPr marL="12700" eaLnBrk="1" fontAlgn="auto" hangingPunct="1">
              <a:lnSpc>
                <a:spcPct val="100000"/>
              </a:lnSpc>
              <a:spcBef>
                <a:spcPts val="95"/>
              </a:spcBef>
              <a:spcAft>
                <a:spcPts val="0"/>
              </a:spcAft>
              <a:defRPr/>
            </a:pPr>
            <a:endParaRPr lang="en-US" sz="2400" spc="-5" dirty="0">
              <a:latin typeface="Times New Roman" panose="02020603050405020304" pitchFamily="18" charset="0"/>
              <a:cs typeface="Times New Roman" panose="02020603050405020304" pitchFamily="18" charset="0"/>
            </a:endParaRPr>
          </a:p>
          <a:p>
            <a:pPr marL="12700" eaLnBrk="1" fontAlgn="auto" hangingPunct="1">
              <a:lnSpc>
                <a:spcPct val="150000"/>
              </a:lnSpc>
              <a:spcBef>
                <a:spcPts val="95"/>
              </a:spcBef>
              <a:spcAft>
                <a:spcPts val="0"/>
              </a:spcAft>
              <a:defRPr/>
            </a:pPr>
            <a:r>
              <a:rPr lang="el-GR" sz="2400" dirty="0">
                <a:solidFill>
                  <a:srgbClr val="000000"/>
                </a:solidFill>
                <a:latin typeface="Times New Roman" panose="02020603050405020304" pitchFamily="18" charset="0"/>
                <a:cs typeface="Times New Roman" panose="02020603050405020304" pitchFamily="18" charset="0"/>
              </a:rPr>
              <a:t>β</a:t>
            </a:r>
            <a:r>
              <a:rPr lang="en-IN" sz="2400" dirty="0">
                <a:solidFill>
                  <a:srgbClr val="000000"/>
                </a:solidFill>
                <a:latin typeface="Times New Roman" panose="02020603050405020304" pitchFamily="18" charset="0"/>
                <a:cs typeface="Times New Roman" panose="02020603050405020304" pitchFamily="18" charset="0"/>
              </a:rPr>
              <a:t>  and </a:t>
            </a:r>
            <a:r>
              <a:rPr lang="el-GR" sz="2400" dirty="0">
                <a:solidFill>
                  <a:srgbClr val="000000"/>
                </a:solidFill>
                <a:latin typeface="Times New Roman" panose="02020603050405020304" pitchFamily="18" charset="0"/>
                <a:cs typeface="Times New Roman" panose="02020603050405020304" pitchFamily="18" charset="0"/>
              </a:rPr>
              <a:t>γ</a:t>
            </a:r>
            <a:r>
              <a:rPr lang="en-IN" sz="2400" dirty="0">
                <a:solidFill>
                  <a:srgbClr val="000000"/>
                </a:solidFill>
                <a:latin typeface="Times New Roman" panose="02020603050405020304" pitchFamily="18" charset="0"/>
                <a:cs typeface="Times New Roman" panose="02020603050405020304" pitchFamily="18" charset="0"/>
              </a:rPr>
              <a:t> Coefficient of skewness</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12700" eaLnBrk="1" fontAlgn="auto" hangingPunct="1">
              <a:lnSpc>
                <a:spcPct val="150000"/>
              </a:lnSpc>
              <a:spcAft>
                <a:spcPts val="0"/>
              </a:spcAft>
              <a:tabLst>
                <a:tab pos="268605" algn="l"/>
              </a:tabLst>
              <a:defRPr/>
            </a:pPr>
            <a:r>
              <a:rPr lang="en-US" sz="2400" spc="-5" dirty="0">
                <a:latin typeface="Times New Roman" panose="02020603050405020304" pitchFamily="18" charset="0"/>
                <a:cs typeface="Times New Roman" panose="02020603050405020304" pitchFamily="18" charset="0"/>
              </a:rPr>
              <a:t>Karl Pearson's </a:t>
            </a:r>
            <a:r>
              <a:rPr lang="en-US" sz="2400" spc="-10" dirty="0">
                <a:latin typeface="Times New Roman" panose="02020603050405020304" pitchFamily="18" charset="0"/>
                <a:cs typeface="Times New Roman" panose="02020603050405020304" pitchFamily="18" charset="0"/>
              </a:rPr>
              <a:t>Coefficient </a:t>
            </a:r>
            <a:r>
              <a:rPr lang="en-US" sz="2400" spc="-5" dirty="0">
                <a:latin typeface="Times New Roman" panose="02020603050405020304" pitchFamily="18" charset="0"/>
                <a:cs typeface="Times New Roman" panose="02020603050405020304" pitchFamily="18" charset="0"/>
              </a:rPr>
              <a:t>of</a:t>
            </a:r>
            <a:r>
              <a:rPr lang="en-US" sz="2400" spc="7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skewness</a:t>
            </a:r>
            <a:endParaRPr lang="en-US" sz="2400" dirty="0">
              <a:latin typeface="Times New Roman" panose="02020603050405020304" pitchFamily="18" charset="0"/>
              <a:cs typeface="Times New Roman" panose="02020603050405020304" pitchFamily="18" charset="0"/>
            </a:endParaRPr>
          </a:p>
          <a:p>
            <a:pPr marL="12700" eaLnBrk="1" fontAlgn="auto" hangingPunct="1">
              <a:lnSpc>
                <a:spcPct val="150000"/>
              </a:lnSpc>
              <a:spcBef>
                <a:spcPts val="395"/>
              </a:spcBef>
              <a:spcAft>
                <a:spcPts val="0"/>
              </a:spcAft>
              <a:tabLst>
                <a:tab pos="268605" algn="l"/>
              </a:tabLst>
              <a:defRPr/>
            </a:pPr>
            <a:r>
              <a:rPr lang="en-US" sz="2400" spc="-20" dirty="0">
                <a:latin typeface="Times New Roman" panose="02020603050405020304" pitchFamily="18" charset="0"/>
                <a:cs typeface="Times New Roman" panose="02020603050405020304" pitchFamily="18" charset="0"/>
              </a:rPr>
              <a:t>Bowley’s </a:t>
            </a:r>
            <a:r>
              <a:rPr lang="en-US" sz="2400" spc="-5" dirty="0">
                <a:latin typeface="Times New Roman" panose="02020603050405020304" pitchFamily="18" charset="0"/>
                <a:cs typeface="Times New Roman" panose="02020603050405020304" pitchFamily="18" charset="0"/>
              </a:rPr>
              <a:t>Coefficient of</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skewness</a:t>
            </a:r>
            <a:endParaRPr lang="en-US" sz="2400" dirty="0">
              <a:latin typeface="Times New Roman" panose="02020603050405020304" pitchFamily="18" charset="0"/>
              <a:cs typeface="Times New Roman" panose="02020603050405020304" pitchFamily="18" charset="0"/>
            </a:endParaRPr>
          </a:p>
          <a:p>
            <a:pPr marL="12700" eaLnBrk="1" fontAlgn="auto" hangingPunct="1">
              <a:lnSpc>
                <a:spcPct val="150000"/>
              </a:lnSpc>
              <a:spcBef>
                <a:spcPts val="409"/>
              </a:spcBef>
              <a:spcAft>
                <a:spcPts val="0"/>
              </a:spcAft>
              <a:tabLst>
                <a:tab pos="338455" algn="l"/>
              </a:tabLst>
              <a:defRPr/>
            </a:pPr>
            <a:r>
              <a:rPr lang="en-US" sz="2400" spc="-20" dirty="0">
                <a:latin typeface="Times New Roman" panose="02020603050405020304" pitchFamily="18" charset="0"/>
                <a:cs typeface="Times New Roman" panose="02020603050405020304" pitchFamily="18" charset="0"/>
              </a:rPr>
              <a:t>Kelly’s </a:t>
            </a:r>
            <a:r>
              <a:rPr lang="en-US" sz="2400" spc="-5" dirty="0">
                <a:latin typeface="Times New Roman" panose="02020603050405020304" pitchFamily="18" charset="0"/>
                <a:cs typeface="Times New Roman" panose="02020603050405020304" pitchFamily="18" charset="0"/>
              </a:rPr>
              <a:t>Coefficient </a:t>
            </a:r>
            <a:r>
              <a:rPr lang="en-US" sz="2400" dirty="0">
                <a:latin typeface="Times New Roman" panose="02020603050405020304" pitchFamily="18" charset="0"/>
                <a:cs typeface="Times New Roman" panose="02020603050405020304" pitchFamily="18" charset="0"/>
              </a:rPr>
              <a:t>of</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skewness</a:t>
            </a:r>
            <a:endParaRPr lang="en-US" sz="24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sz="2400"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sz="24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B20C9870-5681-4B91-851A-A9D98794EB74}"/>
              </a:ext>
            </a:extLst>
          </p:cNvPr>
          <p:cNvCxnSpPr/>
          <p:nvPr/>
        </p:nvCxnSpPr>
        <p:spPr>
          <a:xfrm>
            <a:off x="6096000" y="1681163"/>
            <a:ext cx="0" cy="4729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15E3-F78E-41A9-939B-9E42217E2532}"/>
              </a:ext>
            </a:extLst>
          </p:cNvPr>
          <p:cNvSpPr>
            <a:spLocks noGrp="1"/>
          </p:cNvSpPr>
          <p:nvPr>
            <p:ph type="title"/>
          </p:nvPr>
        </p:nvSpPr>
        <p:spPr/>
        <p:txBody>
          <a:bodyPr/>
          <a:lstStyle/>
          <a:p>
            <a:r>
              <a:rPr lang="en-IN" b="1" dirty="0">
                <a:solidFill>
                  <a:srgbClr val="C00000"/>
                </a:solidFill>
              </a:rPr>
              <a:t>Types of Data</a:t>
            </a:r>
          </a:p>
        </p:txBody>
      </p:sp>
      <p:sp>
        <p:nvSpPr>
          <p:cNvPr id="3" name="Content Placeholder 2">
            <a:extLst>
              <a:ext uri="{FF2B5EF4-FFF2-40B4-BE49-F238E27FC236}">
                <a16:creationId xmlns:a16="http://schemas.microsoft.com/office/drawing/2014/main" id="{14D7360E-FFEA-4E6C-8B5E-0F77EA36B361}"/>
              </a:ext>
            </a:extLst>
          </p:cNvPr>
          <p:cNvSpPr>
            <a:spLocks noGrp="1"/>
          </p:cNvSpPr>
          <p:nvPr>
            <p:ph idx="1"/>
          </p:nvPr>
        </p:nvSpPr>
        <p:spPr/>
        <p:txBody>
          <a:bodyPr>
            <a:normAutofit lnSpcReduction="10000"/>
          </a:bodyPr>
          <a:lstStyle/>
          <a:p>
            <a:pPr marL="0" indent="0">
              <a:buNone/>
            </a:pPr>
            <a:endParaRPr lang="en-IN" dirty="0"/>
          </a:p>
          <a:p>
            <a:pPr>
              <a:buFont typeface="Wingdings" panose="05000000000000000000" pitchFamily="2" charset="2"/>
              <a:buChar char="§"/>
            </a:pPr>
            <a:r>
              <a:rPr lang="en-IN" dirty="0"/>
              <a:t> Based on collection – methodology:</a:t>
            </a:r>
          </a:p>
          <a:p>
            <a:pPr marL="571500" indent="-571500">
              <a:buAutoNum type="romanLcPeriod"/>
            </a:pPr>
            <a:r>
              <a:rPr lang="en-US" altLang="en-US" dirty="0">
                <a:latin typeface="Arial" panose="020B0604020202020204" pitchFamily="34" charset="0"/>
              </a:rPr>
              <a:t>Primary</a:t>
            </a:r>
          </a:p>
          <a:p>
            <a:pPr marL="571500" indent="-571500">
              <a:buAutoNum type="romanLcPeriod"/>
            </a:pPr>
            <a:r>
              <a:rPr lang="en-US" altLang="en-US" sz="2800" b="0" dirty="0">
                <a:latin typeface="Arial" panose="020B0604020202020204" pitchFamily="34" charset="0"/>
              </a:rPr>
              <a:t>Secondary</a:t>
            </a:r>
          </a:p>
          <a:p>
            <a:pPr marL="0" indent="0">
              <a:buNone/>
            </a:pPr>
            <a:endParaRPr lang="en-IN" dirty="0"/>
          </a:p>
          <a:p>
            <a:pPr>
              <a:buFont typeface="Wingdings" panose="05000000000000000000" pitchFamily="2" charset="2"/>
              <a:buChar char="§"/>
            </a:pPr>
            <a:r>
              <a:rPr lang="en-IN" dirty="0"/>
              <a:t> Based on time &amp; space</a:t>
            </a:r>
          </a:p>
          <a:p>
            <a:pPr marL="571500" indent="-571500">
              <a:buAutoNum type="romanLcPeriod"/>
            </a:pPr>
            <a:r>
              <a:rPr lang="en-IN" dirty="0"/>
              <a:t>Cross – sectional</a:t>
            </a:r>
          </a:p>
          <a:p>
            <a:pPr marL="571500" indent="-571500">
              <a:buAutoNum type="romanLcPeriod"/>
            </a:pPr>
            <a:r>
              <a:rPr lang="en-IN" dirty="0"/>
              <a:t>Time Series</a:t>
            </a:r>
          </a:p>
          <a:p>
            <a:pPr marL="571500" indent="-571500">
              <a:buAutoNum type="romanLcPeriod"/>
            </a:pPr>
            <a:r>
              <a:rPr lang="en-IN" dirty="0"/>
              <a:t>Panel </a:t>
            </a:r>
          </a:p>
          <a:p>
            <a:pPr marL="0" indent="0">
              <a:buNone/>
            </a:pPr>
            <a:endParaRPr lang="en-IN" dirty="0"/>
          </a:p>
        </p:txBody>
      </p:sp>
    </p:spTree>
    <p:extLst>
      <p:ext uri="{BB962C8B-B14F-4D97-AF65-F5344CB8AC3E}">
        <p14:creationId xmlns:p14="http://schemas.microsoft.com/office/powerpoint/2010/main" val="279251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4B99807-339E-4194-9F14-EE5C248954EC}"/>
              </a:ext>
            </a:extLst>
          </p:cNvPr>
          <p:cNvSpPr>
            <a:spLocks noGrp="1"/>
          </p:cNvSpPr>
          <p:nvPr>
            <p:ph type="title"/>
          </p:nvPr>
        </p:nvSpPr>
        <p:spPr/>
        <p:txBody>
          <a:bodyPr/>
          <a:lstStyle/>
          <a:p>
            <a:pPr eaLnBrk="1" hangingPunct="1"/>
            <a:r>
              <a:rPr lang="el-GR" altLang="en-US" sz="3600" b="1" dirty="0">
                <a:solidFill>
                  <a:srgbClr val="C00000"/>
                </a:solidFill>
                <a:latin typeface="Times New Roman" panose="02020603050405020304" pitchFamily="18" charset="0"/>
                <a:cs typeface="Times New Roman" panose="02020603050405020304" pitchFamily="18" charset="0"/>
              </a:rPr>
              <a:t>β</a:t>
            </a:r>
            <a:r>
              <a:rPr lang="en-IN" altLang="en-US" sz="3600" b="1" dirty="0">
                <a:solidFill>
                  <a:srgbClr val="C00000"/>
                </a:solidFill>
                <a:latin typeface="Times New Roman" panose="02020603050405020304" pitchFamily="18" charset="0"/>
                <a:cs typeface="Times New Roman" panose="02020603050405020304" pitchFamily="18" charset="0"/>
              </a:rPr>
              <a:t>  and </a:t>
            </a:r>
            <a:r>
              <a:rPr lang="el-GR" altLang="en-US" sz="3600" b="1" dirty="0">
                <a:solidFill>
                  <a:srgbClr val="C00000"/>
                </a:solidFill>
                <a:latin typeface="Times New Roman" panose="02020603050405020304" pitchFamily="18" charset="0"/>
                <a:cs typeface="Times New Roman" panose="02020603050405020304" pitchFamily="18" charset="0"/>
              </a:rPr>
              <a:t>γ</a:t>
            </a:r>
            <a:r>
              <a:rPr lang="en-IN" altLang="en-US" sz="3600" b="1" dirty="0">
                <a:solidFill>
                  <a:srgbClr val="C00000"/>
                </a:solidFill>
                <a:latin typeface="Times New Roman" panose="02020603050405020304" pitchFamily="18" charset="0"/>
                <a:cs typeface="Times New Roman" panose="02020603050405020304" pitchFamily="18" charset="0"/>
              </a:rPr>
              <a:t> Coefficient of Skewness </a:t>
            </a:r>
            <a:br>
              <a:rPr lang="en-US" altLang="en-US" sz="3600" b="1" dirty="0">
                <a:latin typeface="Times New Roman" panose="02020603050405020304" pitchFamily="18" charset="0"/>
                <a:cs typeface="Times New Roman" panose="02020603050405020304" pitchFamily="18" charset="0"/>
              </a:rPr>
            </a:br>
            <a:endParaRPr lang="en-IN" altLang="en-US" sz="3600" b="1" dirty="0"/>
          </a:p>
        </p:txBody>
      </p:sp>
      <p:sp>
        <p:nvSpPr>
          <p:cNvPr id="5" name="Content Placeholder 4">
            <a:extLst>
              <a:ext uri="{FF2B5EF4-FFF2-40B4-BE49-F238E27FC236}">
                <a16:creationId xmlns:a16="http://schemas.microsoft.com/office/drawing/2014/main" id="{E88A8BFF-AC35-490B-97AC-18473315CF63}"/>
              </a:ext>
            </a:extLst>
          </p:cNvPr>
          <p:cNvSpPr>
            <a:spLocks noGrp="1" noRot="1" noChangeAspect="1" noMove="1" noResize="1" noEditPoints="1" noAdjustHandles="1" noChangeArrowheads="1" noChangeShapeType="1" noTextEdit="1"/>
          </p:cNvSpPr>
          <p:nvPr>
            <p:ph idx="1"/>
          </p:nvPr>
        </p:nvSpPr>
        <p:spPr>
          <a:blipFill>
            <a:blip r:embed="rId2"/>
            <a:stretch>
              <a:fillRect l="-522" t="-1401" r="-580"/>
            </a:stretch>
          </a:blipFill>
          <a:ln>
            <a:miter lim="800000"/>
            <a:headEnd/>
            <a:tailEnd/>
          </a:ln>
        </p:spPr>
        <p:txBody>
          <a:bodyPr rtlCol="0">
            <a:normAutofit/>
          </a:bodyPr>
          <a:lstStyle/>
          <a:p>
            <a:pPr eaLnBrk="1" fontAlgn="auto" hangingPunct="1">
              <a:spcAft>
                <a:spcPts val="0"/>
              </a:spcAft>
              <a:defRPr/>
            </a:pPr>
            <a:r>
              <a:rPr lang="en-IN">
                <a:noFill/>
              </a:rPr>
              <a:t> </a:t>
            </a:r>
          </a:p>
        </p:txBody>
      </p:sp>
      <p:graphicFrame>
        <p:nvGraphicFramePr>
          <p:cNvPr id="8" name="Table 7">
            <a:extLst>
              <a:ext uri="{FF2B5EF4-FFF2-40B4-BE49-F238E27FC236}">
                <a16:creationId xmlns:a16="http://schemas.microsoft.com/office/drawing/2014/main" id="{CF83E702-45C0-49F4-8440-FDDF514EA315}"/>
              </a:ext>
            </a:extLst>
          </p:cNvPr>
          <p:cNvGraphicFramePr>
            <a:graphicFrameLocks noGrp="1"/>
          </p:cNvGraphicFramePr>
          <p:nvPr/>
        </p:nvGraphicFramePr>
        <p:xfrm>
          <a:off x="4381500" y="2765425"/>
          <a:ext cx="2333625" cy="828675"/>
        </p:xfrm>
        <a:graphic>
          <a:graphicData uri="http://schemas.openxmlformats.org/drawingml/2006/table">
            <a:tbl>
              <a:tblPr/>
              <a:tblGrid>
                <a:gridCol w="2333625">
                  <a:extLst>
                    <a:ext uri="{9D8B030D-6E8A-4147-A177-3AD203B41FA5}">
                      <a16:colId xmlns:a16="http://schemas.microsoft.com/office/drawing/2014/main" val="20000"/>
                    </a:ext>
                  </a:extLst>
                </a:gridCol>
              </a:tblGrid>
              <a:tr h="828675">
                <a:tc>
                  <a:txBody>
                    <a:bodyPr/>
                    <a:lstStyle/>
                    <a:p>
                      <a:endParaRPr lang="en-US" dirty="0"/>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9412D6A6-F951-4C44-B6BE-01AC4B6BD347}"/>
              </a:ext>
            </a:extLst>
          </p:cNvPr>
          <p:cNvGraphicFramePr>
            <a:graphicFrameLocks noGrp="1"/>
          </p:cNvGraphicFramePr>
          <p:nvPr/>
        </p:nvGraphicFramePr>
        <p:xfrm>
          <a:off x="4010025" y="5003800"/>
          <a:ext cx="3076575" cy="1019175"/>
        </p:xfrm>
        <a:graphic>
          <a:graphicData uri="http://schemas.openxmlformats.org/drawingml/2006/table">
            <a:tbl>
              <a:tblPr/>
              <a:tblGrid>
                <a:gridCol w="3076575">
                  <a:extLst>
                    <a:ext uri="{9D8B030D-6E8A-4147-A177-3AD203B41FA5}">
                      <a16:colId xmlns:a16="http://schemas.microsoft.com/office/drawing/2014/main" val="20000"/>
                    </a:ext>
                  </a:extLst>
                </a:gridCol>
              </a:tblGrid>
              <a:tr h="1019175">
                <a:tc>
                  <a:txBody>
                    <a:bodyPr/>
                    <a:lstStyle/>
                    <a:p>
                      <a:r>
                        <a:rPr lang="en-US" dirty="0"/>
                        <a:t>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016C-3849-47CD-AF83-142BED56F36A}"/>
              </a:ext>
            </a:extLst>
          </p:cNvPr>
          <p:cNvSpPr>
            <a:spLocks noGrp="1"/>
          </p:cNvSpPr>
          <p:nvPr>
            <p:ph type="title"/>
          </p:nvPr>
        </p:nvSpPr>
        <p:spPr/>
        <p:txBody>
          <a:bodyPr rtlCol="0">
            <a:normAutofit/>
          </a:bodyPr>
          <a:lstStyle/>
          <a:p>
            <a:pPr eaLnBrk="1" fontAlgn="auto" hangingPunct="1">
              <a:spcAft>
                <a:spcPts val="0"/>
              </a:spcAft>
              <a:defRPr/>
            </a:pPr>
            <a:r>
              <a:rPr lang="en-US" sz="3600" b="1" spc="-5" dirty="0">
                <a:solidFill>
                  <a:srgbClr val="C00000"/>
                </a:solidFill>
                <a:latin typeface="Times New Roman" panose="02020603050405020304" pitchFamily="18" charset="0"/>
                <a:cs typeface="Times New Roman" panose="02020603050405020304" pitchFamily="18" charset="0"/>
              </a:rPr>
              <a:t>Karl Pearson's </a:t>
            </a:r>
            <a:r>
              <a:rPr lang="en-US" sz="3600" b="1" spc="-10" dirty="0">
                <a:solidFill>
                  <a:srgbClr val="C00000"/>
                </a:solidFill>
                <a:latin typeface="Times New Roman" panose="02020603050405020304" pitchFamily="18" charset="0"/>
                <a:cs typeface="Times New Roman" panose="02020603050405020304" pitchFamily="18" charset="0"/>
              </a:rPr>
              <a:t>Coefficient </a:t>
            </a:r>
            <a:r>
              <a:rPr lang="en-US" sz="3600" b="1" spc="-5" dirty="0">
                <a:solidFill>
                  <a:srgbClr val="C00000"/>
                </a:solidFill>
                <a:latin typeface="Times New Roman" panose="02020603050405020304" pitchFamily="18" charset="0"/>
                <a:cs typeface="Times New Roman" panose="02020603050405020304" pitchFamily="18" charset="0"/>
              </a:rPr>
              <a:t>of</a:t>
            </a:r>
            <a:r>
              <a:rPr lang="en-US" sz="3600" b="1" spc="75" dirty="0">
                <a:solidFill>
                  <a:srgbClr val="C00000"/>
                </a:solidFill>
                <a:latin typeface="Times New Roman" panose="02020603050405020304" pitchFamily="18" charset="0"/>
                <a:cs typeface="Times New Roman" panose="02020603050405020304" pitchFamily="18" charset="0"/>
              </a:rPr>
              <a:t> </a:t>
            </a:r>
            <a:r>
              <a:rPr lang="en-US" sz="3600" b="1" spc="-5" dirty="0">
                <a:solidFill>
                  <a:srgbClr val="C00000"/>
                </a:solidFill>
                <a:latin typeface="Times New Roman" panose="02020603050405020304" pitchFamily="18" charset="0"/>
                <a:cs typeface="Times New Roman" panose="02020603050405020304" pitchFamily="18" charset="0"/>
              </a:rPr>
              <a:t>Skewness……01</a:t>
            </a:r>
            <a:br>
              <a:rPr lang="en-US" sz="3600" b="1" spc="-5" dirty="0">
                <a:solidFill>
                  <a:srgbClr val="C00000"/>
                </a:solidFill>
                <a:latin typeface="Times New Roman" panose="02020603050405020304" pitchFamily="18" charset="0"/>
                <a:cs typeface="Times New Roman" panose="02020603050405020304" pitchFamily="18" charset="0"/>
              </a:rPr>
            </a:b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F3E923-7E4C-4B2F-9CDC-E54CBA90CD7F}"/>
              </a:ext>
            </a:extLst>
          </p:cNvPr>
          <p:cNvSpPr>
            <a:spLocks noGrp="1"/>
          </p:cNvSpPr>
          <p:nvPr>
            <p:ph idx="1"/>
          </p:nvPr>
        </p:nvSpPr>
        <p:spPr>
          <a:xfrm>
            <a:off x="1095375" y="1508125"/>
            <a:ext cx="10515600" cy="4351338"/>
          </a:xfrm>
        </p:spPr>
        <p:txBody>
          <a:bodyPr rtlCol="0">
            <a:normAutofit/>
          </a:bodyPr>
          <a:lstStyle/>
          <a:p>
            <a:pPr marL="0" indent="0" eaLnBrk="1" fontAlgn="auto" hangingPunct="1">
              <a:spcAft>
                <a:spcPts val="0"/>
              </a:spcAft>
              <a:buFont typeface="Arial" panose="020B0604020202020204" pitchFamily="34" charset="0"/>
              <a:buNone/>
              <a:defRPr/>
            </a:pPr>
            <a:endParaRPr lang="en-US" spc="-5" dirty="0">
              <a:latin typeface="Times New Roman"/>
              <a:cs typeface="Times New Roman"/>
            </a:endParaRPr>
          </a:p>
          <a:p>
            <a:pPr eaLnBrk="1" fontAlgn="auto" hangingPunct="1">
              <a:spcAft>
                <a:spcPts val="0"/>
              </a:spcAft>
              <a:defRPr/>
            </a:pPr>
            <a:endParaRPr lang="en-US" dirty="0">
              <a:latin typeface="Times New Roman"/>
              <a:cs typeface="Times New Roman"/>
            </a:endParaRPr>
          </a:p>
          <a:p>
            <a:pPr marL="0" indent="0" eaLnBrk="1" fontAlgn="auto" hangingPunct="1">
              <a:spcAft>
                <a:spcPts val="0"/>
              </a:spcAft>
              <a:buFont typeface="Arial" panose="020B0604020202020204" pitchFamily="34" charset="0"/>
              <a:buNone/>
              <a:defRPr/>
            </a:pPr>
            <a:endParaRPr lang="en-IN" dirty="0"/>
          </a:p>
        </p:txBody>
      </p:sp>
      <p:sp>
        <p:nvSpPr>
          <p:cNvPr id="13316" name="object 2">
            <a:extLst>
              <a:ext uri="{FF2B5EF4-FFF2-40B4-BE49-F238E27FC236}">
                <a16:creationId xmlns:a16="http://schemas.microsoft.com/office/drawing/2014/main" id="{82E00046-8834-4E20-B587-CE083CAD8AED}"/>
              </a:ext>
            </a:extLst>
          </p:cNvPr>
          <p:cNvSpPr txBox="1">
            <a:spLocks noChangeArrowheads="1"/>
          </p:cNvSpPr>
          <p:nvPr/>
        </p:nvSpPr>
        <p:spPr bwMode="auto">
          <a:xfrm>
            <a:off x="711200" y="1825625"/>
            <a:ext cx="108204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3556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00"/>
              </a:spcBef>
              <a:buFont typeface="Arial" panose="020B0604020202020204" pitchFamily="34" charset="0"/>
              <a:buChar char="•"/>
            </a:pPr>
            <a:r>
              <a:rPr lang="en-US" altLang="en-US" sz="2400">
                <a:solidFill>
                  <a:srgbClr val="000000"/>
                </a:solidFill>
                <a:latin typeface="TimesNewRomanPSMT"/>
              </a:rPr>
              <a:t>This method is most frequently used for measuring skewness. The formula for measuring coefficient of skewness is given by</a:t>
            </a:r>
            <a:r>
              <a:rPr lang="en-US" altLang="en-US" sz="2400">
                <a:latin typeface="Calibri" panose="020F0502020204030204" pitchFamily="34" charset="0"/>
              </a:rPr>
              <a:t> </a:t>
            </a:r>
            <a:br>
              <a:rPr lang="en-US" altLang="en-US" sz="2800">
                <a:latin typeface="Calibri" panose="020F0502020204030204" pitchFamily="34" charset="0"/>
              </a:rPr>
            </a:br>
            <a:endParaRPr lang="en-US" altLang="en-US" sz="280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a16="http://schemas.microsoft.com/office/drawing/2014/main" id="{DE06A8C1-94A3-4C26-B7AE-3353DABA5E3E}"/>
              </a:ext>
            </a:extLst>
          </p:cNvPr>
          <p:cNvSpPr txBox="1"/>
          <p:nvPr/>
        </p:nvSpPr>
        <p:spPr>
          <a:xfrm>
            <a:off x="1808163" y="4043363"/>
            <a:ext cx="6719887" cy="1090612"/>
          </a:xfrm>
          <a:prstGeom prst="rect">
            <a:avLst/>
          </a:prstGeom>
        </p:spPr>
        <p:txBody>
          <a:bodyPr lIns="0" tIns="64135" rIns="0" bIns="0">
            <a:spAutoFit/>
          </a:bodyPr>
          <a:lstStyle/>
          <a:p>
            <a:pPr marL="25400" fontAlgn="auto">
              <a:spcBef>
                <a:spcPts val="505"/>
              </a:spcBef>
              <a:spcAft>
                <a:spcPts val="0"/>
              </a:spcAft>
              <a:defRPr/>
            </a:pPr>
            <a:r>
              <a:rPr sz="2000" dirty="0">
                <a:latin typeface="Times New Roman"/>
                <a:cs typeface="Times New Roman"/>
              </a:rPr>
              <a:t>Where,</a:t>
            </a:r>
          </a:p>
          <a:p>
            <a:pPr marL="1930400" fontAlgn="auto">
              <a:spcBef>
                <a:spcPts val="409"/>
              </a:spcBef>
              <a:spcAft>
                <a:spcPts val="0"/>
              </a:spcAft>
              <a:defRPr/>
            </a:pPr>
            <a:r>
              <a:rPr sz="2000" b="1" spc="5" dirty="0">
                <a:latin typeface="Times New Roman"/>
                <a:cs typeface="Times New Roman"/>
              </a:rPr>
              <a:t>SK</a:t>
            </a:r>
            <a:r>
              <a:rPr sz="2000" b="1" spc="7" baseline="-21367" dirty="0">
                <a:latin typeface="Times New Roman"/>
                <a:cs typeface="Times New Roman"/>
              </a:rPr>
              <a:t>P </a:t>
            </a:r>
            <a:r>
              <a:rPr sz="2000" dirty="0">
                <a:latin typeface="Times New Roman"/>
                <a:cs typeface="Times New Roman"/>
              </a:rPr>
              <a:t>= Karl Pearson's </a:t>
            </a:r>
            <a:r>
              <a:rPr sz="2000" spc="-5" dirty="0">
                <a:latin typeface="Times New Roman"/>
                <a:cs typeface="Times New Roman"/>
              </a:rPr>
              <a:t>Coefficient </a:t>
            </a:r>
            <a:r>
              <a:rPr sz="2000" dirty="0">
                <a:latin typeface="Times New Roman"/>
                <a:cs typeface="Times New Roman"/>
              </a:rPr>
              <a:t>of</a:t>
            </a:r>
            <a:r>
              <a:rPr sz="2000" spc="-270" dirty="0">
                <a:latin typeface="Times New Roman"/>
                <a:cs typeface="Times New Roman"/>
              </a:rPr>
              <a:t> </a:t>
            </a:r>
            <a:r>
              <a:rPr lang="en-US" sz="2000" spc="-270" dirty="0">
                <a:latin typeface="Times New Roman"/>
                <a:cs typeface="Times New Roman"/>
              </a:rPr>
              <a:t> </a:t>
            </a:r>
            <a:r>
              <a:rPr sz="2000" dirty="0">
                <a:latin typeface="Times New Roman"/>
                <a:cs typeface="Times New Roman"/>
              </a:rPr>
              <a:t>skewness,</a:t>
            </a:r>
          </a:p>
          <a:p>
            <a:pPr marL="1994535" fontAlgn="auto">
              <a:spcBef>
                <a:spcPts val="395"/>
              </a:spcBef>
              <a:spcAft>
                <a:spcPts val="0"/>
              </a:spcAft>
              <a:defRPr/>
            </a:pPr>
            <a:r>
              <a:rPr sz="2000" b="1" dirty="0">
                <a:latin typeface="Times New Roman"/>
                <a:cs typeface="Times New Roman"/>
              </a:rPr>
              <a:t>σ = </a:t>
            </a:r>
            <a:r>
              <a:rPr sz="2000" dirty="0">
                <a:latin typeface="Times New Roman"/>
                <a:cs typeface="Times New Roman"/>
              </a:rPr>
              <a:t>standard</a:t>
            </a:r>
            <a:r>
              <a:rPr sz="2000" spc="-50" dirty="0">
                <a:latin typeface="Times New Roman"/>
                <a:cs typeface="Times New Roman"/>
              </a:rPr>
              <a:t> </a:t>
            </a:r>
            <a:r>
              <a:rPr sz="2000" dirty="0">
                <a:latin typeface="Times New Roman"/>
                <a:cs typeface="Times New Roman"/>
              </a:rPr>
              <a:t>deviation</a:t>
            </a:r>
            <a:r>
              <a:rPr lang="en-US" sz="2000" dirty="0">
                <a:latin typeface="Times New Roman"/>
                <a:cs typeface="Times New Roman"/>
              </a:rPr>
              <a:t>.</a:t>
            </a:r>
          </a:p>
        </p:txBody>
      </p:sp>
      <p:sp>
        <p:nvSpPr>
          <p:cNvPr id="13318" name="object 5">
            <a:extLst>
              <a:ext uri="{FF2B5EF4-FFF2-40B4-BE49-F238E27FC236}">
                <a16:creationId xmlns:a16="http://schemas.microsoft.com/office/drawing/2014/main" id="{7C225F76-C3F7-4C79-9A80-F075590301C8}"/>
              </a:ext>
            </a:extLst>
          </p:cNvPr>
          <p:cNvSpPr>
            <a:spLocks noChangeArrowheads="1"/>
          </p:cNvSpPr>
          <p:nvPr/>
        </p:nvSpPr>
        <p:spPr bwMode="auto">
          <a:xfrm>
            <a:off x="3181350" y="3170238"/>
            <a:ext cx="4114800" cy="762000"/>
          </a:xfrm>
          <a:custGeom>
            <a:avLst/>
            <a:gdLst>
              <a:gd name="T0" fmla="*/ 0 w 4114800"/>
              <a:gd name="T1" fmla="*/ 0 h 762000"/>
              <a:gd name="T2" fmla="*/ 4114800 w 4114800"/>
              <a:gd name="T3" fmla="*/ 762000 h 762000"/>
            </a:gdLst>
            <a:ahLst/>
            <a:cxnLst/>
            <a:rect l="T0" t="T1" r="T2" b="T3"/>
            <a:pathLst>
              <a:path w="4114800" h="762000">
                <a:moveTo>
                  <a:pt x="0" y="762000"/>
                </a:moveTo>
                <a:lnTo>
                  <a:pt x="4114800" y="762000"/>
                </a:lnTo>
                <a:lnTo>
                  <a:pt x="4114800" y="0"/>
                </a:lnTo>
                <a:lnTo>
                  <a:pt x="0" y="0"/>
                </a:lnTo>
                <a:lnTo>
                  <a:pt x="0" y="762000"/>
                </a:lnTo>
                <a:close/>
              </a:path>
            </a:pathLst>
          </a:custGeom>
          <a:noFill/>
          <a:ln w="2895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 name="object 6">
            <a:extLst>
              <a:ext uri="{FF2B5EF4-FFF2-40B4-BE49-F238E27FC236}">
                <a16:creationId xmlns:a16="http://schemas.microsoft.com/office/drawing/2014/main" id="{E18A236D-1311-4326-9612-2271D4891F76}"/>
              </a:ext>
            </a:extLst>
          </p:cNvPr>
          <p:cNvSpPr txBox="1"/>
          <p:nvPr/>
        </p:nvSpPr>
        <p:spPr>
          <a:xfrm>
            <a:off x="3235325" y="3240088"/>
            <a:ext cx="1795463" cy="331787"/>
          </a:xfrm>
          <a:prstGeom prst="rect">
            <a:avLst/>
          </a:prstGeom>
        </p:spPr>
        <p:txBody>
          <a:bodyPr lIns="0" tIns="13335" rIns="0" bIns="0">
            <a:spAutoFit/>
          </a:bodyPr>
          <a:lstStyle/>
          <a:p>
            <a:pPr marL="38100" fontAlgn="auto">
              <a:spcBef>
                <a:spcPts val="105"/>
              </a:spcBef>
              <a:spcAft>
                <a:spcPts val="0"/>
              </a:spcAft>
              <a:tabLst>
                <a:tab pos="1612265" algn="l"/>
              </a:tabLst>
              <a:defRPr/>
            </a:pPr>
            <a:r>
              <a:rPr sz="2000" b="1" spc="5" dirty="0">
                <a:latin typeface="Times New Roman"/>
                <a:cs typeface="Times New Roman"/>
              </a:rPr>
              <a:t>SK</a:t>
            </a:r>
            <a:r>
              <a:rPr sz="1950" b="1" spc="7" baseline="-21367" dirty="0">
                <a:latin typeface="Times New Roman"/>
                <a:cs typeface="Times New Roman"/>
              </a:rPr>
              <a:t>P	</a:t>
            </a:r>
            <a:r>
              <a:rPr sz="2000" b="1" dirty="0">
                <a:latin typeface="Times New Roman"/>
                <a:cs typeface="Times New Roman"/>
              </a:rPr>
              <a:t>=</a:t>
            </a:r>
            <a:endParaRPr sz="2000">
              <a:latin typeface="Times New Roman"/>
              <a:cs typeface="Times New Roman"/>
            </a:endParaRPr>
          </a:p>
        </p:txBody>
      </p:sp>
      <p:sp>
        <p:nvSpPr>
          <p:cNvPr id="13320" name="object 7">
            <a:extLst>
              <a:ext uri="{FF2B5EF4-FFF2-40B4-BE49-F238E27FC236}">
                <a16:creationId xmlns:a16="http://schemas.microsoft.com/office/drawing/2014/main" id="{7C3237F9-BD0A-4DFC-BCB0-75A6518E9683}"/>
              </a:ext>
            </a:extLst>
          </p:cNvPr>
          <p:cNvSpPr txBox="1">
            <a:spLocks noChangeArrowheads="1"/>
          </p:cNvSpPr>
          <p:nvPr/>
        </p:nvSpPr>
        <p:spPr bwMode="auto">
          <a:xfrm>
            <a:off x="5462588" y="3259138"/>
            <a:ext cx="150971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00"/>
              </a:spcBef>
            </a:pPr>
            <a:r>
              <a:rPr lang="en-US" altLang="en-US" sz="2000" b="1">
                <a:latin typeface="Times New Roman" panose="02020603050405020304" pitchFamily="18" charset="0"/>
                <a:cs typeface="Times New Roman" panose="02020603050405020304" pitchFamily="18" charset="0"/>
              </a:rPr>
              <a:t>Mean – Mode</a:t>
            </a:r>
            <a:endParaRPr lang="en-US" altLang="en-US" sz="2000">
              <a:latin typeface="Times New Roman" panose="02020603050405020304" pitchFamily="18" charset="0"/>
              <a:cs typeface="Times New Roman" panose="02020603050405020304" pitchFamily="18" charset="0"/>
            </a:endParaRPr>
          </a:p>
          <a:p>
            <a:pPr algn="ctr" eaLnBrk="1" hangingPunct="1"/>
            <a:r>
              <a:rPr lang="en-US" altLang="en-US" sz="2000" b="1">
                <a:latin typeface="Times New Roman" panose="02020603050405020304" pitchFamily="18" charset="0"/>
                <a:cs typeface="Times New Roman" panose="02020603050405020304" pitchFamily="18" charset="0"/>
              </a:rPr>
              <a:t>σ</a:t>
            </a:r>
            <a:endParaRPr lang="en-US" altLang="en-US" sz="2000">
              <a:latin typeface="Times New Roman" panose="02020603050405020304" pitchFamily="18" charset="0"/>
              <a:cs typeface="Times New Roman" panose="02020603050405020304" pitchFamily="18" charset="0"/>
            </a:endParaRPr>
          </a:p>
        </p:txBody>
      </p:sp>
      <p:sp>
        <p:nvSpPr>
          <p:cNvPr id="13321" name="object 8">
            <a:extLst>
              <a:ext uri="{FF2B5EF4-FFF2-40B4-BE49-F238E27FC236}">
                <a16:creationId xmlns:a16="http://schemas.microsoft.com/office/drawing/2014/main" id="{68E379A1-7ECC-47B4-BB4F-8B6DB87BD8DC}"/>
              </a:ext>
            </a:extLst>
          </p:cNvPr>
          <p:cNvSpPr>
            <a:spLocks noChangeArrowheads="1"/>
          </p:cNvSpPr>
          <p:nvPr/>
        </p:nvSpPr>
        <p:spPr bwMode="auto">
          <a:xfrm>
            <a:off x="5314950" y="3598863"/>
            <a:ext cx="1600200" cy="1587"/>
          </a:xfrm>
          <a:custGeom>
            <a:avLst/>
            <a:gdLst>
              <a:gd name="T0" fmla="*/ 0 w 1600200"/>
              <a:gd name="T1" fmla="*/ 0 h 1905"/>
              <a:gd name="T2" fmla="*/ 1600200 w 1600200"/>
              <a:gd name="T3" fmla="*/ 1905 h 1905"/>
            </a:gdLst>
            <a:ahLst/>
            <a:cxnLst/>
            <a:rect l="T0" t="T1" r="T2" b="T3"/>
            <a:pathLst>
              <a:path w="1600200" h="1905">
                <a:moveTo>
                  <a:pt x="0" y="0"/>
                </a:moveTo>
                <a:lnTo>
                  <a:pt x="1600200" y="1650"/>
                </a:lnTo>
              </a:path>
            </a:pathLst>
          </a:custGeom>
          <a:noFill/>
          <a:ln w="289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21" name="TextBox 20">
            <a:extLst>
              <a:ext uri="{FF2B5EF4-FFF2-40B4-BE49-F238E27FC236}">
                <a16:creationId xmlns:a16="http://schemas.microsoft.com/office/drawing/2014/main" id="{398C1368-C58E-4882-BD85-BD0B811A4175}"/>
              </a:ext>
            </a:extLst>
          </p:cNvPr>
          <p:cNvSpPr txBox="1"/>
          <p:nvPr/>
        </p:nvSpPr>
        <p:spPr>
          <a:xfrm>
            <a:off x="1512888" y="5576888"/>
            <a:ext cx="9205912" cy="523875"/>
          </a:xfrm>
          <a:prstGeom prst="rect">
            <a:avLst/>
          </a:prstGeom>
          <a:noFill/>
        </p:spPr>
        <p:txBody>
          <a:bodyPr>
            <a:spAutoFit/>
          </a:bodyPr>
          <a:lstStyle/>
          <a:p>
            <a:pPr fontAlgn="auto">
              <a:spcBef>
                <a:spcPts val="0"/>
              </a:spcBef>
              <a:spcAft>
                <a:spcPts val="0"/>
              </a:spcAft>
              <a:defRPr/>
            </a:pPr>
            <a:r>
              <a:rPr lang="en-US" sz="2800" spc="-20" dirty="0">
                <a:latin typeface="Times New Roman"/>
                <a:cs typeface="Times New Roman"/>
              </a:rPr>
              <a:t>Normally, </a:t>
            </a:r>
            <a:r>
              <a:rPr lang="en-US" sz="2800" spc="-5" dirty="0">
                <a:latin typeface="Times New Roman"/>
                <a:cs typeface="Times New Roman"/>
              </a:rPr>
              <a:t>this coefficient </a:t>
            </a:r>
            <a:r>
              <a:rPr lang="en-US" sz="2800" dirty="0">
                <a:latin typeface="Times New Roman"/>
                <a:cs typeface="Times New Roman"/>
              </a:rPr>
              <a:t>of </a:t>
            </a:r>
            <a:r>
              <a:rPr lang="en-US" sz="2800" spc="-5" dirty="0">
                <a:latin typeface="Times New Roman"/>
                <a:cs typeface="Times New Roman"/>
              </a:rPr>
              <a:t>skewness lies between -3 to +3.</a:t>
            </a:r>
            <a:endParaRPr lang="en-IN" sz="2800" dirty="0">
              <a:latin typeface="+mn-lt"/>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33E018D-C69F-4016-B5FC-D85BE5914AD8}"/>
              </a:ext>
            </a:extLst>
          </p:cNvPr>
          <p:cNvSpPr txBox="1">
            <a:spLocks/>
          </p:cNvSpPr>
          <p:nvPr/>
        </p:nvSpPr>
        <p:spPr>
          <a:xfrm>
            <a:off x="874713" y="1457325"/>
            <a:ext cx="8281987" cy="381000"/>
          </a:xfrm>
          <a:prstGeom prst="rect">
            <a:avLst/>
          </a:prstGeom>
        </p:spPr>
        <p:txBody>
          <a:bodyPr lIns="0" tIns="12065"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fontAlgn="auto">
              <a:lnSpc>
                <a:spcPct val="100000"/>
              </a:lnSpc>
              <a:spcBef>
                <a:spcPts val="95"/>
              </a:spcBef>
              <a:spcAft>
                <a:spcPts val="0"/>
              </a:spcAft>
              <a:defRPr/>
            </a:pPr>
            <a:r>
              <a:rPr lang="en-US" sz="2400" spc="-5" dirty="0">
                <a:latin typeface="Times New Roman"/>
                <a:cs typeface="Times New Roman"/>
              </a:rPr>
              <a:t>In case the </a:t>
            </a:r>
            <a:r>
              <a:rPr lang="en-US" sz="2400" spc="-10" dirty="0">
                <a:latin typeface="Times New Roman"/>
                <a:cs typeface="Times New Roman"/>
              </a:rPr>
              <a:t>mode </a:t>
            </a:r>
            <a:r>
              <a:rPr lang="en-US" sz="2400" spc="-5" dirty="0">
                <a:latin typeface="Times New Roman"/>
                <a:cs typeface="Times New Roman"/>
              </a:rPr>
              <a:t>is indeterminate, the </a:t>
            </a:r>
            <a:r>
              <a:rPr lang="en-US" sz="2400" spc="-10" dirty="0">
                <a:latin typeface="Times New Roman"/>
                <a:cs typeface="Times New Roman"/>
              </a:rPr>
              <a:t>coefficient </a:t>
            </a:r>
            <a:r>
              <a:rPr lang="en-US" sz="2400" spc="-5" dirty="0">
                <a:latin typeface="Times New Roman"/>
                <a:cs typeface="Times New Roman"/>
              </a:rPr>
              <a:t>of skewness</a:t>
            </a:r>
            <a:r>
              <a:rPr lang="en-US" sz="2400" spc="365" dirty="0">
                <a:latin typeface="Times New Roman"/>
                <a:cs typeface="Times New Roman"/>
              </a:rPr>
              <a:t> </a:t>
            </a:r>
            <a:r>
              <a:rPr lang="en-US" sz="2400" spc="-5" dirty="0">
                <a:latin typeface="Times New Roman"/>
                <a:cs typeface="Times New Roman"/>
              </a:rPr>
              <a:t>is:</a:t>
            </a:r>
          </a:p>
        </p:txBody>
      </p:sp>
      <p:sp>
        <p:nvSpPr>
          <p:cNvPr id="5" name="object 3">
            <a:extLst>
              <a:ext uri="{FF2B5EF4-FFF2-40B4-BE49-F238E27FC236}">
                <a16:creationId xmlns:a16="http://schemas.microsoft.com/office/drawing/2014/main" id="{EB943009-B3E3-42F5-9331-1AA533DB436C}"/>
              </a:ext>
            </a:extLst>
          </p:cNvPr>
          <p:cNvSpPr txBox="1"/>
          <p:nvPr/>
        </p:nvSpPr>
        <p:spPr>
          <a:xfrm>
            <a:off x="874713" y="3273425"/>
            <a:ext cx="3211512" cy="360363"/>
          </a:xfrm>
          <a:prstGeom prst="rect">
            <a:avLst/>
          </a:prstGeom>
        </p:spPr>
        <p:txBody>
          <a:bodyPr lIns="0" tIns="12065" rIns="0" bIns="0">
            <a:spAutoFit/>
          </a:bodyPr>
          <a:lstStyle/>
          <a:p>
            <a:pPr marL="12700" fontAlgn="auto">
              <a:spcBef>
                <a:spcPts val="95"/>
              </a:spcBef>
              <a:spcAft>
                <a:spcPts val="0"/>
              </a:spcAft>
              <a:defRPr/>
            </a:pPr>
            <a:r>
              <a:rPr sz="2200" spc="-5" dirty="0">
                <a:latin typeface="Times New Roman"/>
                <a:cs typeface="Times New Roman"/>
              </a:rPr>
              <a:t>Now this formula is equal</a:t>
            </a:r>
            <a:r>
              <a:rPr sz="2200" spc="-30" dirty="0">
                <a:latin typeface="Times New Roman"/>
                <a:cs typeface="Times New Roman"/>
              </a:rPr>
              <a:t> </a:t>
            </a:r>
            <a:r>
              <a:rPr sz="2200" spc="-5" dirty="0">
                <a:latin typeface="Times New Roman"/>
                <a:cs typeface="Times New Roman"/>
              </a:rPr>
              <a:t>to</a:t>
            </a:r>
            <a:endParaRPr sz="2200" dirty="0">
              <a:latin typeface="Times New Roman"/>
              <a:cs typeface="Times New Roman"/>
            </a:endParaRPr>
          </a:p>
        </p:txBody>
      </p:sp>
      <p:sp>
        <p:nvSpPr>
          <p:cNvPr id="14340" name="object 4">
            <a:extLst>
              <a:ext uri="{FF2B5EF4-FFF2-40B4-BE49-F238E27FC236}">
                <a16:creationId xmlns:a16="http://schemas.microsoft.com/office/drawing/2014/main" id="{821AEEAF-5C9B-4964-8BB5-7B5594C30360}"/>
              </a:ext>
            </a:extLst>
          </p:cNvPr>
          <p:cNvSpPr txBox="1">
            <a:spLocks noChangeArrowheads="1"/>
          </p:cNvSpPr>
          <p:nvPr/>
        </p:nvSpPr>
        <p:spPr bwMode="auto">
          <a:xfrm>
            <a:off x="573088" y="5253038"/>
            <a:ext cx="11044237"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2270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11000"/>
              </a:lnSpc>
              <a:spcBef>
                <a:spcPts val="100"/>
              </a:spcBef>
            </a:pPr>
            <a:r>
              <a:rPr lang="en-US" altLang="en-US" sz="2200">
                <a:latin typeface="Times New Roman" panose="02020603050405020304" pitchFamily="18" charset="0"/>
                <a:cs typeface="Times New Roman" panose="02020603050405020304" pitchFamily="18" charset="0"/>
              </a:rPr>
              <a:t>The value of coefficient of skewness is </a:t>
            </a:r>
            <a:r>
              <a:rPr lang="en-US" altLang="en-US" sz="2200" b="1">
                <a:latin typeface="Times New Roman" panose="02020603050405020304" pitchFamily="18" charset="0"/>
                <a:cs typeface="Times New Roman" panose="02020603050405020304" pitchFamily="18" charset="0"/>
              </a:rPr>
              <a:t>zero</a:t>
            </a:r>
            <a:r>
              <a:rPr lang="en-US" altLang="en-US" sz="2200">
                <a:latin typeface="Times New Roman" panose="02020603050405020304" pitchFamily="18" charset="0"/>
                <a:cs typeface="Times New Roman" panose="02020603050405020304" pitchFamily="18" charset="0"/>
              </a:rPr>
              <a:t>, when the distribution is </a:t>
            </a:r>
            <a:r>
              <a:rPr lang="en-US" altLang="en-US" sz="2200" b="1">
                <a:latin typeface="Times New Roman" panose="02020603050405020304" pitchFamily="18" charset="0"/>
                <a:cs typeface="Times New Roman" panose="02020603050405020304" pitchFamily="18" charset="0"/>
              </a:rPr>
              <a:t> symmetrical</a:t>
            </a:r>
            <a:r>
              <a:rPr lang="en-US" altLang="en-US" sz="2200">
                <a:latin typeface="Times New Roman" panose="02020603050405020304" pitchFamily="18" charset="0"/>
                <a:cs typeface="Times New Roman" panose="02020603050405020304" pitchFamily="18" charset="0"/>
              </a:rPr>
              <a:t>.</a:t>
            </a:r>
          </a:p>
          <a:p>
            <a:pPr eaLnBrk="1" hangingPunct="1">
              <a:lnSpc>
                <a:spcPct val="111000"/>
              </a:lnSpc>
              <a:spcBef>
                <a:spcPts val="100"/>
              </a:spcBef>
            </a:pPr>
            <a:r>
              <a:rPr lang="en-US" altLang="en-US" sz="2200">
                <a:latin typeface="Times New Roman" panose="02020603050405020304" pitchFamily="18" charset="0"/>
                <a:cs typeface="Times New Roman" panose="02020603050405020304" pitchFamily="18" charset="0"/>
              </a:rPr>
              <a:t>The value of coefficient of skewness is </a:t>
            </a:r>
            <a:r>
              <a:rPr lang="en-US" altLang="en-US" sz="2200" b="1">
                <a:latin typeface="Times New Roman" panose="02020603050405020304" pitchFamily="18" charset="0"/>
                <a:cs typeface="Times New Roman" panose="02020603050405020304" pitchFamily="18" charset="0"/>
              </a:rPr>
              <a:t>positive</a:t>
            </a:r>
            <a:r>
              <a:rPr lang="en-US" altLang="en-US" sz="2200">
                <a:latin typeface="Times New Roman" panose="02020603050405020304" pitchFamily="18" charset="0"/>
                <a:cs typeface="Times New Roman" panose="02020603050405020304" pitchFamily="18" charset="0"/>
              </a:rPr>
              <a:t>, when the distribution is </a:t>
            </a:r>
            <a:r>
              <a:rPr lang="en-US" altLang="en-US" sz="2200" b="1">
                <a:latin typeface="Times New Roman" panose="02020603050405020304" pitchFamily="18" charset="0"/>
                <a:cs typeface="Times New Roman" panose="02020603050405020304" pitchFamily="18" charset="0"/>
              </a:rPr>
              <a:t>positively skewed</a:t>
            </a:r>
            <a:r>
              <a:rPr lang="en-US" altLang="en-US" sz="2200">
                <a:latin typeface="Times New Roman" panose="02020603050405020304" pitchFamily="18" charset="0"/>
                <a:cs typeface="Times New Roman" panose="02020603050405020304" pitchFamily="18" charset="0"/>
              </a:rPr>
              <a:t>.</a:t>
            </a:r>
          </a:p>
          <a:p>
            <a:pPr eaLnBrk="1" hangingPunct="1">
              <a:lnSpc>
                <a:spcPct val="111000"/>
              </a:lnSpc>
              <a:spcBef>
                <a:spcPts val="100"/>
              </a:spcBef>
            </a:pPr>
            <a:r>
              <a:rPr lang="en-US" altLang="en-US" sz="2200">
                <a:latin typeface="Times New Roman" panose="02020603050405020304" pitchFamily="18" charset="0"/>
                <a:cs typeface="Times New Roman" panose="02020603050405020304" pitchFamily="18" charset="0"/>
              </a:rPr>
              <a:t>The value of coefficient of skewness is </a:t>
            </a:r>
            <a:r>
              <a:rPr lang="en-US" altLang="en-US" sz="2200" b="1">
                <a:latin typeface="Times New Roman" panose="02020603050405020304" pitchFamily="18" charset="0"/>
                <a:cs typeface="Times New Roman" panose="02020603050405020304" pitchFamily="18" charset="0"/>
              </a:rPr>
              <a:t>negative</a:t>
            </a:r>
            <a:r>
              <a:rPr lang="en-US" altLang="en-US" sz="2200">
                <a:latin typeface="Times New Roman" panose="02020603050405020304" pitchFamily="18" charset="0"/>
                <a:cs typeface="Times New Roman" panose="02020603050405020304" pitchFamily="18" charset="0"/>
              </a:rPr>
              <a:t>, when the distribution is </a:t>
            </a:r>
            <a:r>
              <a:rPr lang="en-US" altLang="en-US" sz="2200" b="1">
                <a:latin typeface="Times New Roman" panose="02020603050405020304" pitchFamily="18" charset="0"/>
                <a:cs typeface="Times New Roman" panose="02020603050405020304" pitchFamily="18" charset="0"/>
              </a:rPr>
              <a:t>negatively skewed</a:t>
            </a:r>
            <a:r>
              <a:rPr lang="en-US" altLang="en-US" sz="2200">
                <a:latin typeface="Times New Roman" panose="02020603050405020304" pitchFamily="18" charset="0"/>
                <a:cs typeface="Times New Roman" panose="02020603050405020304" pitchFamily="18" charset="0"/>
              </a:rPr>
              <a:t>.</a:t>
            </a:r>
          </a:p>
          <a:p>
            <a:pPr eaLnBrk="1" hangingPunct="1">
              <a:lnSpc>
                <a:spcPct val="111000"/>
              </a:lnSpc>
              <a:spcBef>
                <a:spcPts val="100"/>
              </a:spcBef>
            </a:pPr>
            <a:endParaRPr lang="en-US" altLang="en-US" sz="2200">
              <a:latin typeface="Times New Roman" panose="02020603050405020304" pitchFamily="18" charset="0"/>
              <a:cs typeface="Times New Roman" panose="02020603050405020304" pitchFamily="18" charset="0"/>
            </a:endParaRPr>
          </a:p>
          <a:p>
            <a:pPr eaLnBrk="1" hangingPunct="1">
              <a:lnSpc>
                <a:spcPct val="111000"/>
              </a:lnSpc>
              <a:spcBef>
                <a:spcPts val="100"/>
              </a:spcBef>
            </a:pPr>
            <a:endParaRPr lang="en-US" altLang="en-US" sz="2200">
              <a:latin typeface="Times New Roman" panose="02020603050405020304" pitchFamily="18" charset="0"/>
              <a:cs typeface="Times New Roman" panose="02020603050405020304" pitchFamily="18" charset="0"/>
            </a:endParaRPr>
          </a:p>
        </p:txBody>
      </p:sp>
      <p:sp>
        <p:nvSpPr>
          <p:cNvPr id="14341" name="object 5">
            <a:extLst>
              <a:ext uri="{FF2B5EF4-FFF2-40B4-BE49-F238E27FC236}">
                <a16:creationId xmlns:a16="http://schemas.microsoft.com/office/drawing/2014/main" id="{C8E427DF-7AA3-44A2-9036-C194405EBC74}"/>
              </a:ext>
            </a:extLst>
          </p:cNvPr>
          <p:cNvSpPr>
            <a:spLocks noChangeArrowheads="1"/>
          </p:cNvSpPr>
          <p:nvPr/>
        </p:nvSpPr>
        <p:spPr bwMode="auto">
          <a:xfrm>
            <a:off x="2735263" y="2252663"/>
            <a:ext cx="5715000" cy="838200"/>
          </a:xfrm>
          <a:custGeom>
            <a:avLst/>
            <a:gdLst>
              <a:gd name="T0" fmla="*/ 0 w 5715000"/>
              <a:gd name="T1" fmla="*/ 0 h 838200"/>
              <a:gd name="T2" fmla="*/ 5715000 w 5715000"/>
              <a:gd name="T3" fmla="*/ 838200 h 838200"/>
            </a:gdLst>
            <a:ahLst/>
            <a:cxnLst/>
            <a:rect l="T0" t="T1" r="T2" b="T3"/>
            <a:pathLst>
              <a:path w="5715000" h="838200">
                <a:moveTo>
                  <a:pt x="0" y="838200"/>
                </a:moveTo>
                <a:lnTo>
                  <a:pt x="5714999" y="838200"/>
                </a:lnTo>
                <a:lnTo>
                  <a:pt x="5714999" y="0"/>
                </a:lnTo>
                <a:lnTo>
                  <a:pt x="0" y="0"/>
                </a:lnTo>
                <a:lnTo>
                  <a:pt x="0" y="838200"/>
                </a:lnTo>
                <a:close/>
              </a:path>
            </a:pathLst>
          </a:custGeom>
          <a:noFill/>
          <a:ln w="3505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8" name="object 6">
            <a:extLst>
              <a:ext uri="{FF2B5EF4-FFF2-40B4-BE49-F238E27FC236}">
                <a16:creationId xmlns:a16="http://schemas.microsoft.com/office/drawing/2014/main" id="{6A18F9B1-E9AD-486C-96FA-60162161F1A0}"/>
              </a:ext>
            </a:extLst>
          </p:cNvPr>
          <p:cNvSpPr txBox="1"/>
          <p:nvPr/>
        </p:nvSpPr>
        <p:spPr>
          <a:xfrm>
            <a:off x="2984500" y="2501900"/>
            <a:ext cx="1795463" cy="330200"/>
          </a:xfrm>
          <a:prstGeom prst="rect">
            <a:avLst/>
          </a:prstGeom>
        </p:spPr>
        <p:txBody>
          <a:bodyPr lIns="0" tIns="13335" rIns="0" bIns="0">
            <a:spAutoFit/>
          </a:bodyPr>
          <a:lstStyle/>
          <a:p>
            <a:pPr marL="38100" fontAlgn="auto">
              <a:spcBef>
                <a:spcPts val="105"/>
              </a:spcBef>
              <a:spcAft>
                <a:spcPts val="0"/>
              </a:spcAft>
              <a:tabLst>
                <a:tab pos="1612265" algn="l"/>
              </a:tabLst>
              <a:defRPr/>
            </a:pPr>
            <a:r>
              <a:rPr sz="2000" b="1" spc="5" dirty="0">
                <a:latin typeface="Times New Roman"/>
                <a:cs typeface="Times New Roman"/>
              </a:rPr>
              <a:t>SK</a:t>
            </a:r>
            <a:r>
              <a:rPr sz="1950" b="1" spc="7" baseline="-21367" dirty="0">
                <a:latin typeface="Times New Roman"/>
                <a:cs typeface="Times New Roman"/>
              </a:rPr>
              <a:t>P	</a:t>
            </a:r>
            <a:r>
              <a:rPr sz="2000" b="1" dirty="0">
                <a:latin typeface="Times New Roman"/>
                <a:cs typeface="Times New Roman"/>
              </a:rPr>
              <a:t>=</a:t>
            </a:r>
            <a:endParaRPr sz="2000" dirty="0">
              <a:latin typeface="Times New Roman"/>
              <a:cs typeface="Times New Roman"/>
            </a:endParaRPr>
          </a:p>
        </p:txBody>
      </p:sp>
      <p:sp>
        <p:nvSpPr>
          <p:cNvPr id="14343" name="object 7">
            <a:extLst>
              <a:ext uri="{FF2B5EF4-FFF2-40B4-BE49-F238E27FC236}">
                <a16:creationId xmlns:a16="http://schemas.microsoft.com/office/drawing/2014/main" id="{074AA6E1-845F-403D-8566-B83309DD9745}"/>
              </a:ext>
            </a:extLst>
          </p:cNvPr>
          <p:cNvSpPr txBox="1">
            <a:spLocks noChangeArrowheads="1"/>
          </p:cNvSpPr>
          <p:nvPr/>
        </p:nvSpPr>
        <p:spPr bwMode="auto">
          <a:xfrm>
            <a:off x="5029200" y="2319338"/>
            <a:ext cx="31051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00"/>
              </a:spcBef>
            </a:pPr>
            <a:r>
              <a:rPr lang="en-US" altLang="en-US" sz="2000" b="1">
                <a:latin typeface="Times New Roman" panose="02020603050405020304" pitchFamily="18" charset="0"/>
                <a:cs typeface="Times New Roman" panose="02020603050405020304" pitchFamily="18" charset="0"/>
              </a:rPr>
              <a:t>Mean – (3 Median - 2 Mean)</a:t>
            </a:r>
            <a:endParaRPr lang="en-US" altLang="en-US" sz="2000">
              <a:latin typeface="Times New Roman" panose="02020603050405020304" pitchFamily="18" charset="0"/>
              <a:cs typeface="Times New Roman" panose="02020603050405020304" pitchFamily="18" charset="0"/>
            </a:endParaRPr>
          </a:p>
          <a:p>
            <a:pPr algn="ctr" eaLnBrk="1" hangingPunct="1"/>
            <a:r>
              <a:rPr lang="en-US" altLang="en-US" sz="2000" b="1">
                <a:latin typeface="Times New Roman" panose="02020603050405020304" pitchFamily="18" charset="0"/>
                <a:cs typeface="Times New Roman" panose="02020603050405020304" pitchFamily="18" charset="0"/>
              </a:rPr>
              <a:t>σ</a:t>
            </a:r>
            <a:endParaRPr lang="en-US" altLang="en-US" sz="2000">
              <a:latin typeface="Times New Roman" panose="02020603050405020304" pitchFamily="18" charset="0"/>
              <a:cs typeface="Times New Roman" panose="02020603050405020304" pitchFamily="18" charset="0"/>
            </a:endParaRPr>
          </a:p>
        </p:txBody>
      </p:sp>
      <p:sp>
        <p:nvSpPr>
          <p:cNvPr id="14344" name="object 8">
            <a:extLst>
              <a:ext uri="{FF2B5EF4-FFF2-40B4-BE49-F238E27FC236}">
                <a16:creationId xmlns:a16="http://schemas.microsoft.com/office/drawing/2014/main" id="{E0DB468A-3148-480C-A778-88E72664B108}"/>
              </a:ext>
            </a:extLst>
          </p:cNvPr>
          <p:cNvSpPr>
            <a:spLocks noChangeArrowheads="1"/>
          </p:cNvSpPr>
          <p:nvPr/>
        </p:nvSpPr>
        <p:spPr bwMode="auto">
          <a:xfrm>
            <a:off x="4876800" y="2679700"/>
            <a:ext cx="3276600" cy="1588"/>
          </a:xfrm>
          <a:custGeom>
            <a:avLst/>
            <a:gdLst>
              <a:gd name="T0" fmla="*/ 0 w 3276600"/>
              <a:gd name="T1" fmla="*/ 0 h 1905"/>
              <a:gd name="T2" fmla="*/ 3276600 w 3276600"/>
              <a:gd name="T3" fmla="*/ 1905 h 1905"/>
            </a:gdLst>
            <a:ahLst/>
            <a:cxnLst/>
            <a:rect l="T0" t="T1" r="T2" b="T3"/>
            <a:pathLst>
              <a:path w="3276600" h="1905">
                <a:moveTo>
                  <a:pt x="0" y="0"/>
                </a:moveTo>
                <a:lnTo>
                  <a:pt x="3276599" y="1650"/>
                </a:lnTo>
              </a:path>
            </a:pathLst>
          </a:custGeom>
          <a:noFill/>
          <a:ln w="289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4345" name="object 9">
            <a:extLst>
              <a:ext uri="{FF2B5EF4-FFF2-40B4-BE49-F238E27FC236}">
                <a16:creationId xmlns:a16="http://schemas.microsoft.com/office/drawing/2014/main" id="{A47B8814-7017-49B0-9782-9F7FD5F55E1B}"/>
              </a:ext>
            </a:extLst>
          </p:cNvPr>
          <p:cNvSpPr>
            <a:spLocks noChangeArrowheads="1"/>
          </p:cNvSpPr>
          <p:nvPr/>
        </p:nvSpPr>
        <p:spPr bwMode="auto">
          <a:xfrm>
            <a:off x="2690813" y="3856038"/>
            <a:ext cx="6019800" cy="914400"/>
          </a:xfrm>
          <a:custGeom>
            <a:avLst/>
            <a:gdLst>
              <a:gd name="T0" fmla="*/ 0 w 6019800"/>
              <a:gd name="T1" fmla="*/ 0 h 914400"/>
              <a:gd name="T2" fmla="*/ 6019800 w 6019800"/>
              <a:gd name="T3" fmla="*/ 914400 h 914400"/>
            </a:gdLst>
            <a:ahLst/>
            <a:cxnLst/>
            <a:rect l="T0" t="T1" r="T2" b="T3"/>
            <a:pathLst>
              <a:path w="6019800" h="914400">
                <a:moveTo>
                  <a:pt x="0" y="914400"/>
                </a:moveTo>
                <a:lnTo>
                  <a:pt x="6019799" y="914400"/>
                </a:lnTo>
                <a:lnTo>
                  <a:pt x="6019799" y="0"/>
                </a:lnTo>
                <a:lnTo>
                  <a:pt x="0" y="0"/>
                </a:lnTo>
                <a:lnTo>
                  <a:pt x="0" y="914400"/>
                </a:lnTo>
                <a:close/>
              </a:path>
            </a:pathLst>
          </a:custGeom>
          <a:noFill/>
          <a:ln w="3505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2" name="object 10">
            <a:extLst>
              <a:ext uri="{FF2B5EF4-FFF2-40B4-BE49-F238E27FC236}">
                <a16:creationId xmlns:a16="http://schemas.microsoft.com/office/drawing/2014/main" id="{4C9F4711-D4E1-451E-814C-2C0A9B988B70}"/>
              </a:ext>
            </a:extLst>
          </p:cNvPr>
          <p:cNvSpPr txBox="1"/>
          <p:nvPr/>
        </p:nvSpPr>
        <p:spPr>
          <a:xfrm>
            <a:off x="3167063" y="4141788"/>
            <a:ext cx="615950" cy="406400"/>
          </a:xfrm>
          <a:prstGeom prst="rect">
            <a:avLst/>
          </a:prstGeom>
        </p:spPr>
        <p:txBody>
          <a:bodyPr lIns="0" tIns="12065" rIns="0" bIns="0">
            <a:spAutoFit/>
          </a:bodyPr>
          <a:lstStyle/>
          <a:p>
            <a:pPr marL="25400" fontAlgn="auto">
              <a:spcBef>
                <a:spcPts val="95"/>
              </a:spcBef>
              <a:spcAft>
                <a:spcPts val="0"/>
              </a:spcAft>
              <a:defRPr/>
            </a:pPr>
            <a:r>
              <a:rPr sz="2500" b="1" dirty="0">
                <a:latin typeface="Times New Roman"/>
                <a:cs typeface="Times New Roman"/>
              </a:rPr>
              <a:t>SK</a:t>
            </a:r>
            <a:r>
              <a:rPr sz="2475" b="1" baseline="-20202" dirty="0">
                <a:latin typeface="Times New Roman"/>
                <a:cs typeface="Times New Roman"/>
              </a:rPr>
              <a:t>P</a:t>
            </a:r>
            <a:endParaRPr sz="2475" baseline="-20202" dirty="0">
              <a:latin typeface="Times New Roman"/>
              <a:cs typeface="Times New Roman"/>
            </a:endParaRPr>
          </a:p>
        </p:txBody>
      </p:sp>
      <p:sp>
        <p:nvSpPr>
          <p:cNvPr id="13" name="object 11">
            <a:extLst>
              <a:ext uri="{FF2B5EF4-FFF2-40B4-BE49-F238E27FC236}">
                <a16:creationId xmlns:a16="http://schemas.microsoft.com/office/drawing/2014/main" id="{C1C28209-ADD0-4CAF-B108-718DD30D7803}"/>
              </a:ext>
            </a:extLst>
          </p:cNvPr>
          <p:cNvSpPr txBox="1"/>
          <p:nvPr/>
        </p:nvSpPr>
        <p:spPr>
          <a:xfrm>
            <a:off x="4779963" y="4144963"/>
            <a:ext cx="193675" cy="406400"/>
          </a:xfrm>
          <a:prstGeom prst="rect">
            <a:avLst/>
          </a:prstGeom>
        </p:spPr>
        <p:txBody>
          <a:bodyPr lIns="0" tIns="12065" rIns="0" bIns="0">
            <a:spAutoFit/>
          </a:bodyPr>
          <a:lstStyle/>
          <a:p>
            <a:pPr fontAlgn="auto">
              <a:spcBef>
                <a:spcPts val="95"/>
              </a:spcBef>
              <a:spcAft>
                <a:spcPts val="0"/>
              </a:spcAft>
              <a:defRPr/>
            </a:pPr>
            <a:r>
              <a:rPr sz="2500" b="1" spc="-5" dirty="0">
                <a:latin typeface="Times New Roman"/>
                <a:cs typeface="Times New Roman"/>
              </a:rPr>
              <a:t>=</a:t>
            </a:r>
            <a:endParaRPr sz="2500" dirty="0">
              <a:latin typeface="Times New Roman"/>
              <a:cs typeface="Times New Roman"/>
            </a:endParaRPr>
          </a:p>
        </p:txBody>
      </p:sp>
      <p:sp>
        <p:nvSpPr>
          <p:cNvPr id="14348" name="object 12">
            <a:extLst>
              <a:ext uri="{FF2B5EF4-FFF2-40B4-BE49-F238E27FC236}">
                <a16:creationId xmlns:a16="http://schemas.microsoft.com/office/drawing/2014/main" id="{D761E542-135E-4311-911E-E2082BD6570D}"/>
              </a:ext>
            </a:extLst>
          </p:cNvPr>
          <p:cNvSpPr txBox="1">
            <a:spLocks noChangeArrowheads="1"/>
          </p:cNvSpPr>
          <p:nvPr/>
        </p:nvSpPr>
        <p:spPr bwMode="auto">
          <a:xfrm>
            <a:off x="5984875" y="3919538"/>
            <a:ext cx="24653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104900" indent="-1104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00"/>
              </a:spcBef>
            </a:pPr>
            <a:r>
              <a:rPr lang="en-US" altLang="en-US" sz="2500" b="1">
                <a:latin typeface="Times New Roman" panose="02020603050405020304" pitchFamily="18" charset="0"/>
                <a:cs typeface="Times New Roman" panose="02020603050405020304" pitchFamily="18" charset="0"/>
              </a:rPr>
              <a:t>3(Mean - Median)  σ</a:t>
            </a:r>
            <a:endParaRPr lang="en-US" altLang="en-US" sz="2500">
              <a:latin typeface="Times New Roman" panose="02020603050405020304" pitchFamily="18" charset="0"/>
              <a:cs typeface="Times New Roman" panose="02020603050405020304" pitchFamily="18" charset="0"/>
            </a:endParaRPr>
          </a:p>
        </p:txBody>
      </p:sp>
      <p:sp>
        <p:nvSpPr>
          <p:cNvPr id="14349" name="object 13">
            <a:extLst>
              <a:ext uri="{FF2B5EF4-FFF2-40B4-BE49-F238E27FC236}">
                <a16:creationId xmlns:a16="http://schemas.microsoft.com/office/drawing/2014/main" id="{3BC0EFBB-02B7-4230-83EA-DCC90C4587B6}"/>
              </a:ext>
            </a:extLst>
          </p:cNvPr>
          <p:cNvSpPr>
            <a:spLocks noChangeArrowheads="1"/>
          </p:cNvSpPr>
          <p:nvPr/>
        </p:nvSpPr>
        <p:spPr bwMode="auto">
          <a:xfrm>
            <a:off x="5972175" y="4338638"/>
            <a:ext cx="2362200" cy="3175"/>
          </a:xfrm>
          <a:custGeom>
            <a:avLst/>
            <a:gdLst>
              <a:gd name="T0" fmla="*/ 0 w 2362200"/>
              <a:gd name="T1" fmla="*/ 0 h 1904"/>
              <a:gd name="T2" fmla="*/ 2362200 w 2362200"/>
              <a:gd name="T3" fmla="*/ 1904 h 1904"/>
            </a:gdLst>
            <a:ahLst/>
            <a:cxnLst/>
            <a:rect l="T0" t="T1" r="T2" b="T3"/>
            <a:pathLst>
              <a:path w="2362200" h="1904">
                <a:moveTo>
                  <a:pt x="0" y="0"/>
                </a:moveTo>
                <a:lnTo>
                  <a:pt x="2362199" y="1524"/>
                </a:lnTo>
              </a:path>
            </a:pathLst>
          </a:custGeom>
          <a:noFill/>
          <a:ln w="2895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9" name="TextBox 18">
            <a:extLst>
              <a:ext uri="{FF2B5EF4-FFF2-40B4-BE49-F238E27FC236}">
                <a16:creationId xmlns:a16="http://schemas.microsoft.com/office/drawing/2014/main" id="{82AC5F57-326C-4337-A228-825BEAC071F5}"/>
              </a:ext>
            </a:extLst>
          </p:cNvPr>
          <p:cNvSpPr txBox="1"/>
          <p:nvPr/>
        </p:nvSpPr>
        <p:spPr>
          <a:xfrm>
            <a:off x="1008063" y="536575"/>
            <a:ext cx="9567862" cy="646113"/>
          </a:xfrm>
          <a:prstGeom prst="rect">
            <a:avLst/>
          </a:prstGeom>
          <a:noFill/>
        </p:spPr>
        <p:txBody>
          <a:bodyPr>
            <a:spAutoFit/>
          </a:bodyPr>
          <a:lstStyle/>
          <a:p>
            <a:pPr fontAlgn="auto">
              <a:spcBef>
                <a:spcPts val="0"/>
              </a:spcBef>
              <a:spcAft>
                <a:spcPts val="0"/>
              </a:spcAft>
              <a:defRPr/>
            </a:pPr>
            <a:r>
              <a:rPr lang="en-US" sz="3600" b="1" spc="-5" dirty="0">
                <a:solidFill>
                  <a:srgbClr val="C00000"/>
                </a:solidFill>
                <a:latin typeface="Times New Roman" panose="02020603050405020304" pitchFamily="18" charset="0"/>
                <a:cs typeface="Times New Roman" panose="02020603050405020304" pitchFamily="18" charset="0"/>
              </a:rPr>
              <a:t>Karl Pearson's </a:t>
            </a:r>
            <a:r>
              <a:rPr lang="en-US" sz="3600" b="1" spc="-10" dirty="0">
                <a:solidFill>
                  <a:srgbClr val="C00000"/>
                </a:solidFill>
                <a:latin typeface="Times New Roman" panose="02020603050405020304" pitchFamily="18" charset="0"/>
                <a:cs typeface="Times New Roman" panose="02020603050405020304" pitchFamily="18" charset="0"/>
              </a:rPr>
              <a:t>Coefficient </a:t>
            </a:r>
            <a:r>
              <a:rPr lang="en-US" sz="3600" b="1" spc="-5" dirty="0">
                <a:solidFill>
                  <a:srgbClr val="C00000"/>
                </a:solidFill>
                <a:latin typeface="Times New Roman" panose="02020603050405020304" pitchFamily="18" charset="0"/>
                <a:cs typeface="Times New Roman" panose="02020603050405020304" pitchFamily="18" charset="0"/>
              </a:rPr>
              <a:t>of</a:t>
            </a:r>
            <a:r>
              <a:rPr lang="en-US" sz="3600" b="1" spc="75" dirty="0">
                <a:solidFill>
                  <a:srgbClr val="C00000"/>
                </a:solidFill>
                <a:latin typeface="Times New Roman" panose="02020603050405020304" pitchFamily="18" charset="0"/>
                <a:cs typeface="Times New Roman" panose="02020603050405020304" pitchFamily="18" charset="0"/>
              </a:rPr>
              <a:t> </a:t>
            </a:r>
            <a:r>
              <a:rPr lang="en-US" sz="3600" b="1" spc="-5" dirty="0">
                <a:solidFill>
                  <a:srgbClr val="C00000"/>
                </a:solidFill>
                <a:latin typeface="Times New Roman" panose="02020603050405020304" pitchFamily="18" charset="0"/>
                <a:cs typeface="Times New Roman" panose="02020603050405020304" pitchFamily="18" charset="0"/>
              </a:rPr>
              <a:t>Skewness…..02</a:t>
            </a:r>
            <a:endParaRPr lang="en-IN" sz="3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1F76B30-9A1B-4F52-995E-AA51800BC7BA}"/>
              </a:ext>
            </a:extLst>
          </p:cNvPr>
          <p:cNvSpPr>
            <a:spLocks noGrp="1"/>
          </p:cNvSpPr>
          <p:nvPr>
            <p:ph type="title"/>
          </p:nvPr>
        </p:nvSpPr>
        <p:spPr>
          <a:xfrm>
            <a:off x="710214" y="365125"/>
            <a:ext cx="10643586" cy="844551"/>
          </a:xfrm>
        </p:spPr>
        <p:txBody>
          <a:bodyPr>
            <a:normAutofit fontScale="90000"/>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Bowley’s Coefficient of Skewness……01</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15363" name="object 2">
            <a:extLst>
              <a:ext uri="{FF2B5EF4-FFF2-40B4-BE49-F238E27FC236}">
                <a16:creationId xmlns:a16="http://schemas.microsoft.com/office/drawing/2014/main" id="{6FABA8B7-04A5-47C0-9023-F6E5E78B092A}"/>
              </a:ext>
            </a:extLst>
          </p:cNvPr>
          <p:cNvSpPr txBox="1">
            <a:spLocks noChangeArrowheads="1"/>
          </p:cNvSpPr>
          <p:nvPr/>
        </p:nvSpPr>
        <p:spPr bwMode="auto">
          <a:xfrm>
            <a:off x="628650" y="1665288"/>
            <a:ext cx="110299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68288" indent="-255588" eaLnBrk="0" hangingPunct="0">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1022350" algn="l"/>
                <a:tab pos="2311400" algn="l"/>
                <a:tab pos="2574925" algn="l"/>
                <a:tab pos="3644900" algn="l"/>
                <a:tab pos="4017963" algn="l"/>
                <a:tab pos="5283200" algn="l"/>
                <a:tab pos="6105525" algn="l"/>
                <a:tab pos="6432550" algn="l"/>
                <a:tab pos="7207250" algn="l"/>
                <a:tab pos="7629525" algn="l"/>
              </a:tabLst>
              <a:defRPr>
                <a:solidFill>
                  <a:schemeClr val="tx1"/>
                </a:solidFill>
                <a:latin typeface="Arial" panose="020B0604020202020204" pitchFamily="34" charset="0"/>
                <a:cs typeface="Arial" panose="020B0604020202020204" pitchFamily="34" charset="0"/>
              </a:defRPr>
            </a:lvl9pPr>
          </a:lstStyle>
          <a:p>
            <a:pPr eaLnBrk="1" hangingPunct="1">
              <a:spcBef>
                <a:spcPts val="100"/>
              </a:spcBef>
            </a:pPr>
            <a:r>
              <a:rPr lang="en-US" altLang="en-US" sz="2200">
                <a:latin typeface="Times New Roman" panose="02020603050405020304" pitchFamily="18" charset="0"/>
                <a:cs typeface="Times New Roman" panose="02020603050405020304" pitchFamily="18" charset="0"/>
              </a:rPr>
              <a:t>Bowley	developed	a	measure	of	skewness,	which	is	based	on	quartile  values.</a:t>
            </a:r>
          </a:p>
          <a:p>
            <a:pPr eaLnBrk="1" hangingPunct="1">
              <a:spcBef>
                <a:spcPts val="100"/>
              </a:spcBef>
            </a:pPr>
            <a:r>
              <a:rPr lang="en-US" altLang="en-US" sz="2200">
                <a:latin typeface="Times New Roman" panose="02020603050405020304" pitchFamily="18" charset="0"/>
                <a:cs typeface="Times New Roman" panose="02020603050405020304" pitchFamily="18" charset="0"/>
              </a:rPr>
              <a:t>The formula for measuring skewness is:</a:t>
            </a:r>
          </a:p>
        </p:txBody>
      </p:sp>
      <p:sp>
        <p:nvSpPr>
          <p:cNvPr id="15364" name="object 3">
            <a:extLst>
              <a:ext uri="{FF2B5EF4-FFF2-40B4-BE49-F238E27FC236}">
                <a16:creationId xmlns:a16="http://schemas.microsoft.com/office/drawing/2014/main" id="{C087B037-DD5A-4FED-A13D-39B1D1B71CE1}"/>
              </a:ext>
            </a:extLst>
          </p:cNvPr>
          <p:cNvSpPr txBox="1">
            <a:spLocks noChangeArrowheads="1"/>
          </p:cNvSpPr>
          <p:nvPr/>
        </p:nvSpPr>
        <p:spPr bwMode="auto">
          <a:xfrm>
            <a:off x="2586038" y="4173538"/>
            <a:ext cx="6850062"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4135" rIns="0" bIns="0">
            <a:spAutoFit/>
          </a:bodyPr>
          <a:lstStyle>
            <a:lvl1pPr marL="38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00"/>
              </a:spcBef>
            </a:pPr>
            <a:r>
              <a:rPr lang="en-US" altLang="en-US" sz="2200">
                <a:latin typeface="Times New Roman" panose="02020603050405020304" pitchFamily="18" charset="0"/>
                <a:cs typeface="Times New Roman" panose="02020603050405020304" pitchFamily="18" charset="0"/>
              </a:rPr>
              <a:t>Where,</a:t>
            </a:r>
          </a:p>
          <a:p>
            <a:pPr eaLnBrk="1" hangingPunct="1">
              <a:spcBef>
                <a:spcPts val="400"/>
              </a:spcBef>
            </a:pPr>
            <a:r>
              <a:rPr lang="en-US" altLang="en-US" sz="2200">
                <a:latin typeface="Times New Roman" panose="02020603050405020304" pitchFamily="18" charset="0"/>
                <a:cs typeface="Times New Roman" panose="02020603050405020304" pitchFamily="18" charset="0"/>
              </a:rPr>
              <a:t>SK</a:t>
            </a:r>
            <a:r>
              <a:rPr lang="en-US" altLang="en-US" sz="2100" baseline="-21000">
                <a:latin typeface="Times New Roman" panose="02020603050405020304" pitchFamily="18" charset="0"/>
                <a:cs typeface="Times New Roman" panose="02020603050405020304" pitchFamily="18" charset="0"/>
              </a:rPr>
              <a:t>B </a:t>
            </a:r>
            <a:r>
              <a:rPr lang="en-US" altLang="en-US" sz="2200">
                <a:latin typeface="Times New Roman" panose="02020603050405020304" pitchFamily="18" charset="0"/>
                <a:cs typeface="Times New Roman" panose="02020603050405020304" pitchFamily="18" charset="0"/>
              </a:rPr>
              <a:t>= Bowley’s Coefficient of skewness,</a:t>
            </a:r>
          </a:p>
          <a:p>
            <a:pPr eaLnBrk="1" hangingPunct="1">
              <a:lnSpc>
                <a:spcPct val="115000"/>
              </a:lnSpc>
            </a:pPr>
            <a:r>
              <a:rPr lang="en-US" altLang="en-US" sz="2200">
                <a:latin typeface="Times New Roman" panose="02020603050405020304" pitchFamily="18" charset="0"/>
                <a:cs typeface="Times New Roman" panose="02020603050405020304" pitchFamily="18" charset="0"/>
              </a:rPr>
              <a:t>Q</a:t>
            </a:r>
            <a:r>
              <a:rPr lang="en-US" altLang="en-US" sz="2100" baseline="-21000">
                <a:latin typeface="Times New Roman" panose="02020603050405020304" pitchFamily="18" charset="0"/>
                <a:cs typeface="Times New Roman" panose="02020603050405020304" pitchFamily="18" charset="0"/>
              </a:rPr>
              <a:t>1		</a:t>
            </a:r>
            <a:r>
              <a:rPr lang="en-US" altLang="en-US" sz="2200">
                <a:latin typeface="Times New Roman" panose="02020603050405020304" pitchFamily="18" charset="0"/>
                <a:cs typeface="Times New Roman" panose="02020603050405020304" pitchFamily="18" charset="0"/>
              </a:rPr>
              <a:t>= Quartile first  Q</a:t>
            </a:r>
            <a:r>
              <a:rPr lang="en-US" altLang="en-US" sz="2100" baseline="-21000">
                <a:latin typeface="Times New Roman" panose="02020603050405020304" pitchFamily="18" charset="0"/>
                <a:cs typeface="Times New Roman" panose="02020603050405020304" pitchFamily="18" charset="0"/>
              </a:rPr>
              <a:t>2	</a:t>
            </a:r>
            <a:r>
              <a:rPr lang="en-US" altLang="en-US" sz="2200">
                <a:latin typeface="Times New Roman" panose="02020603050405020304" pitchFamily="18" charset="0"/>
                <a:cs typeface="Times New Roman" panose="02020603050405020304" pitchFamily="18" charset="0"/>
              </a:rPr>
              <a:t>= Quartile second</a:t>
            </a:r>
          </a:p>
          <a:p>
            <a:pPr eaLnBrk="1" hangingPunct="1">
              <a:spcBef>
                <a:spcPts val="400"/>
              </a:spcBef>
            </a:pPr>
            <a:r>
              <a:rPr lang="en-US" altLang="en-US" sz="2200">
                <a:latin typeface="Times New Roman" panose="02020603050405020304" pitchFamily="18" charset="0"/>
                <a:cs typeface="Times New Roman" panose="02020603050405020304" pitchFamily="18" charset="0"/>
              </a:rPr>
              <a:t>Q</a:t>
            </a:r>
            <a:r>
              <a:rPr lang="en-US" altLang="en-US" sz="2100" baseline="-21000">
                <a:latin typeface="Times New Roman" panose="02020603050405020304" pitchFamily="18" charset="0"/>
                <a:cs typeface="Times New Roman" panose="02020603050405020304" pitchFamily="18" charset="0"/>
              </a:rPr>
              <a:t>3	</a:t>
            </a:r>
            <a:r>
              <a:rPr lang="en-US" altLang="en-US" sz="2200">
                <a:latin typeface="Times New Roman" panose="02020603050405020304" pitchFamily="18" charset="0"/>
                <a:cs typeface="Times New Roman" panose="02020603050405020304" pitchFamily="18" charset="0"/>
              </a:rPr>
              <a:t>= Quartile Third</a:t>
            </a:r>
          </a:p>
        </p:txBody>
      </p:sp>
      <p:sp>
        <p:nvSpPr>
          <p:cNvPr id="15365" name="object 5">
            <a:extLst>
              <a:ext uri="{FF2B5EF4-FFF2-40B4-BE49-F238E27FC236}">
                <a16:creationId xmlns:a16="http://schemas.microsoft.com/office/drawing/2014/main" id="{625AC02E-06C3-4687-919A-DC5B11F6F47E}"/>
              </a:ext>
            </a:extLst>
          </p:cNvPr>
          <p:cNvSpPr>
            <a:spLocks noChangeArrowheads="1"/>
          </p:cNvSpPr>
          <p:nvPr/>
        </p:nvSpPr>
        <p:spPr bwMode="auto">
          <a:xfrm>
            <a:off x="2771775" y="2876550"/>
            <a:ext cx="6477000" cy="914400"/>
          </a:xfrm>
          <a:custGeom>
            <a:avLst/>
            <a:gdLst>
              <a:gd name="T0" fmla="*/ 0 w 6477000"/>
              <a:gd name="T1" fmla="*/ 0 h 914400"/>
              <a:gd name="T2" fmla="*/ 6477000 w 6477000"/>
              <a:gd name="T3" fmla="*/ 914400 h 914400"/>
            </a:gdLst>
            <a:ahLst/>
            <a:cxnLst/>
            <a:rect l="T0" t="T1" r="T2" b="T3"/>
            <a:pathLst>
              <a:path w="6477000" h="914400">
                <a:moveTo>
                  <a:pt x="0" y="914400"/>
                </a:moveTo>
                <a:lnTo>
                  <a:pt x="6476999" y="914400"/>
                </a:lnTo>
                <a:lnTo>
                  <a:pt x="6476999" y="0"/>
                </a:lnTo>
                <a:lnTo>
                  <a:pt x="0" y="0"/>
                </a:lnTo>
                <a:lnTo>
                  <a:pt x="0" y="914400"/>
                </a:lnTo>
                <a:close/>
              </a:path>
            </a:pathLst>
          </a:custGeom>
          <a:noFill/>
          <a:ln w="3505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7" name="object 6">
            <a:extLst>
              <a:ext uri="{FF2B5EF4-FFF2-40B4-BE49-F238E27FC236}">
                <a16:creationId xmlns:a16="http://schemas.microsoft.com/office/drawing/2014/main" id="{7EF4174F-7AF7-472C-8A4A-DF0C7CE84B5A}"/>
              </a:ext>
            </a:extLst>
          </p:cNvPr>
          <p:cNvSpPr txBox="1">
            <a:spLocks/>
          </p:cNvSpPr>
          <p:nvPr/>
        </p:nvSpPr>
        <p:spPr>
          <a:xfrm>
            <a:off x="4295775" y="3127375"/>
            <a:ext cx="1200150" cy="376238"/>
          </a:xfrm>
          <a:prstGeom prst="rect">
            <a:avLst/>
          </a:prstGeom>
        </p:spPr>
        <p:txBody>
          <a:bodyPr lIns="0" tIns="13335"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8100" fontAlgn="auto">
              <a:lnSpc>
                <a:spcPct val="100000"/>
              </a:lnSpc>
              <a:spcBef>
                <a:spcPts val="105"/>
              </a:spcBef>
              <a:spcAft>
                <a:spcPts val="0"/>
              </a:spcAft>
              <a:tabLst>
                <a:tab pos="995044" algn="l"/>
              </a:tabLst>
              <a:defRPr/>
            </a:pPr>
            <a:r>
              <a:rPr lang="en-IN" sz="2300" b="1" spc="5" dirty="0">
                <a:latin typeface="Times New Roman" panose="02020603050405020304" pitchFamily="18" charset="0"/>
                <a:cs typeface="Times New Roman" panose="02020603050405020304" pitchFamily="18" charset="0"/>
              </a:rPr>
              <a:t>SK</a:t>
            </a:r>
            <a:r>
              <a:rPr lang="en-IN" sz="2250" b="1" spc="7" baseline="-20370" dirty="0">
                <a:latin typeface="Times New Roman" panose="02020603050405020304" pitchFamily="18" charset="0"/>
                <a:cs typeface="Times New Roman" panose="02020603050405020304" pitchFamily="18" charset="0"/>
              </a:rPr>
              <a:t>B	</a:t>
            </a:r>
            <a:r>
              <a:rPr lang="en-IN" sz="2300" b="1" dirty="0">
                <a:latin typeface="Times New Roman" panose="02020603050405020304" pitchFamily="18" charset="0"/>
                <a:cs typeface="Times New Roman" panose="02020603050405020304" pitchFamily="18" charset="0"/>
              </a:rPr>
              <a:t>=</a:t>
            </a:r>
          </a:p>
        </p:txBody>
      </p:sp>
      <p:sp>
        <p:nvSpPr>
          <p:cNvPr id="15367" name="object 7">
            <a:extLst>
              <a:ext uri="{FF2B5EF4-FFF2-40B4-BE49-F238E27FC236}">
                <a16:creationId xmlns:a16="http://schemas.microsoft.com/office/drawing/2014/main" id="{D69DE96E-1ED1-4033-B41D-66F3C20203F9}"/>
              </a:ext>
            </a:extLst>
          </p:cNvPr>
          <p:cNvSpPr txBox="1">
            <a:spLocks noChangeArrowheads="1"/>
          </p:cNvSpPr>
          <p:nvPr/>
        </p:nvSpPr>
        <p:spPr bwMode="auto">
          <a:xfrm>
            <a:off x="5761038" y="2935288"/>
            <a:ext cx="262413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433388" indent="-409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00"/>
              </a:spcBef>
            </a:pPr>
            <a:r>
              <a:rPr lang="en-US" altLang="en-US" sz="2300" b="1">
                <a:latin typeface="Times New Roman" panose="02020603050405020304" pitchFamily="18" charset="0"/>
                <a:cs typeface="Times New Roman" panose="02020603050405020304" pitchFamily="18" charset="0"/>
              </a:rPr>
              <a:t>(Q</a:t>
            </a:r>
            <a:r>
              <a:rPr lang="en-US" altLang="en-US" sz="2200" b="1" baseline="-20000">
                <a:latin typeface="Times New Roman" panose="02020603050405020304" pitchFamily="18" charset="0"/>
                <a:cs typeface="Times New Roman" panose="02020603050405020304" pitchFamily="18" charset="0"/>
              </a:rPr>
              <a:t>3 </a:t>
            </a:r>
            <a:r>
              <a:rPr lang="en-US" altLang="en-US" sz="2300" b="1">
                <a:latin typeface="Times New Roman" panose="02020603050405020304" pitchFamily="18" charset="0"/>
                <a:cs typeface="Times New Roman" panose="02020603050405020304" pitchFamily="18" charset="0"/>
              </a:rPr>
              <a:t>– Q</a:t>
            </a:r>
            <a:r>
              <a:rPr lang="en-US" altLang="en-US" sz="2200" b="1" baseline="-20000">
                <a:latin typeface="Times New Roman" panose="02020603050405020304" pitchFamily="18" charset="0"/>
                <a:cs typeface="Times New Roman" panose="02020603050405020304" pitchFamily="18" charset="0"/>
              </a:rPr>
              <a:t>2</a:t>
            </a:r>
            <a:r>
              <a:rPr lang="en-US" altLang="en-US" sz="2300" b="1">
                <a:latin typeface="Times New Roman" panose="02020603050405020304" pitchFamily="18" charset="0"/>
                <a:cs typeface="Times New Roman" panose="02020603050405020304" pitchFamily="18" charset="0"/>
              </a:rPr>
              <a:t>) – (Q</a:t>
            </a:r>
            <a:r>
              <a:rPr lang="en-US" altLang="en-US" sz="2200" b="1" baseline="-20000">
                <a:latin typeface="Times New Roman" panose="02020603050405020304" pitchFamily="18" charset="0"/>
                <a:cs typeface="Times New Roman" panose="02020603050405020304" pitchFamily="18" charset="0"/>
              </a:rPr>
              <a:t>2 </a:t>
            </a:r>
            <a:r>
              <a:rPr lang="en-US" altLang="en-US" sz="2300" b="1">
                <a:latin typeface="Times New Roman" panose="02020603050405020304" pitchFamily="18" charset="0"/>
                <a:cs typeface="Times New Roman" panose="02020603050405020304" pitchFamily="18" charset="0"/>
              </a:rPr>
              <a:t>– Q</a:t>
            </a:r>
            <a:r>
              <a:rPr lang="en-US" altLang="en-US" sz="2200" b="1" baseline="-20000">
                <a:latin typeface="Times New Roman" panose="02020603050405020304" pitchFamily="18" charset="0"/>
                <a:cs typeface="Times New Roman" panose="02020603050405020304" pitchFamily="18" charset="0"/>
              </a:rPr>
              <a:t>1</a:t>
            </a:r>
            <a:r>
              <a:rPr lang="en-US" altLang="en-US" sz="2300" b="1">
                <a:latin typeface="Times New Roman" panose="02020603050405020304" pitchFamily="18" charset="0"/>
                <a:cs typeface="Times New Roman" panose="02020603050405020304" pitchFamily="18" charset="0"/>
              </a:rPr>
              <a:t>)  (Q</a:t>
            </a:r>
            <a:r>
              <a:rPr lang="en-US" altLang="en-US" sz="2200" b="1" baseline="-20000">
                <a:latin typeface="Times New Roman" panose="02020603050405020304" pitchFamily="18" charset="0"/>
                <a:cs typeface="Times New Roman" panose="02020603050405020304" pitchFamily="18" charset="0"/>
              </a:rPr>
              <a:t>3 </a:t>
            </a:r>
            <a:r>
              <a:rPr lang="en-US" altLang="en-US" sz="2300" b="1">
                <a:latin typeface="Times New Roman" panose="02020603050405020304" pitchFamily="18" charset="0"/>
                <a:cs typeface="Times New Roman" panose="02020603050405020304" pitchFamily="18" charset="0"/>
              </a:rPr>
              <a:t>– Q</a:t>
            </a:r>
            <a:r>
              <a:rPr lang="en-US" altLang="en-US" sz="2200" b="1" baseline="-20000">
                <a:latin typeface="Times New Roman" panose="02020603050405020304" pitchFamily="18" charset="0"/>
                <a:cs typeface="Times New Roman" panose="02020603050405020304" pitchFamily="18" charset="0"/>
              </a:rPr>
              <a:t>1</a:t>
            </a:r>
            <a:r>
              <a:rPr lang="en-US" altLang="en-US" sz="2300" b="1">
                <a:latin typeface="Times New Roman" panose="02020603050405020304" pitchFamily="18" charset="0"/>
                <a:cs typeface="Times New Roman" panose="02020603050405020304" pitchFamily="18" charset="0"/>
              </a:rPr>
              <a:t>)</a:t>
            </a:r>
            <a:endParaRPr lang="en-US" altLang="en-US" sz="2300">
              <a:latin typeface="Times New Roman" panose="02020603050405020304" pitchFamily="18" charset="0"/>
              <a:cs typeface="Times New Roman" panose="02020603050405020304" pitchFamily="18" charset="0"/>
            </a:endParaRPr>
          </a:p>
        </p:txBody>
      </p:sp>
      <p:sp>
        <p:nvSpPr>
          <p:cNvPr id="15368" name="object 8">
            <a:extLst>
              <a:ext uri="{FF2B5EF4-FFF2-40B4-BE49-F238E27FC236}">
                <a16:creationId xmlns:a16="http://schemas.microsoft.com/office/drawing/2014/main" id="{97A153C2-B063-4ECD-9D13-34F26EE6AE8A}"/>
              </a:ext>
            </a:extLst>
          </p:cNvPr>
          <p:cNvSpPr>
            <a:spLocks noChangeArrowheads="1"/>
          </p:cNvSpPr>
          <p:nvPr/>
        </p:nvSpPr>
        <p:spPr bwMode="auto">
          <a:xfrm>
            <a:off x="5700713" y="3333750"/>
            <a:ext cx="2743200" cy="1588"/>
          </a:xfrm>
          <a:custGeom>
            <a:avLst/>
            <a:gdLst>
              <a:gd name="T0" fmla="*/ 0 w 2743200"/>
              <a:gd name="T1" fmla="*/ 0 h 1905"/>
              <a:gd name="T2" fmla="*/ 2743200 w 2743200"/>
              <a:gd name="T3" fmla="*/ 1905 h 1905"/>
            </a:gdLst>
            <a:ahLst/>
            <a:cxnLst/>
            <a:rect l="T0" t="T1" r="T2" b="T3"/>
            <a:pathLst>
              <a:path w="2743200" h="1905">
                <a:moveTo>
                  <a:pt x="0" y="0"/>
                </a:moveTo>
                <a:lnTo>
                  <a:pt x="2743200" y="1650"/>
                </a:lnTo>
              </a:path>
            </a:pathLst>
          </a:custGeom>
          <a:noFill/>
          <a:ln w="289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40F9486-0309-4FA2-86DA-8F091E47FBFA}"/>
              </a:ext>
            </a:extLst>
          </p:cNvPr>
          <p:cNvSpPr>
            <a:spLocks noGrp="1"/>
          </p:cNvSpPr>
          <p:nvPr>
            <p:ph type="title"/>
          </p:nvPr>
        </p:nvSpPr>
        <p:spPr>
          <a:xfrm>
            <a:off x="585926" y="365126"/>
            <a:ext cx="10767874" cy="784226"/>
          </a:xfrm>
        </p:spPr>
        <p:txBody>
          <a:bodyPr>
            <a:normAutofit fontScale="90000"/>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Bowley’s Coefficient of Skewness…..02</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4451F0F2-335A-40EF-AE7B-15169829F445}"/>
              </a:ext>
            </a:extLst>
          </p:cNvPr>
          <p:cNvSpPr txBox="1">
            <a:spLocks/>
          </p:cNvSpPr>
          <p:nvPr/>
        </p:nvSpPr>
        <p:spPr>
          <a:xfrm>
            <a:off x="771525" y="1604963"/>
            <a:ext cx="10887075" cy="442912"/>
          </a:xfrm>
          <a:prstGeom prst="rect">
            <a:avLst/>
          </a:prstGeom>
        </p:spPr>
        <p:txBody>
          <a:bodyPr lIns="0" tIns="12065"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fontAlgn="auto">
              <a:lnSpc>
                <a:spcPct val="100000"/>
              </a:lnSpc>
              <a:spcBef>
                <a:spcPts val="95"/>
              </a:spcBef>
              <a:spcAft>
                <a:spcPts val="0"/>
              </a:spcAft>
              <a:defRPr/>
            </a:pPr>
            <a:r>
              <a:rPr lang="en-US" sz="2800" spc="-5" dirty="0">
                <a:latin typeface="Times New Roman" panose="02020603050405020304" pitchFamily="18" charset="0"/>
                <a:cs typeface="Times New Roman" panose="02020603050405020304" pitchFamily="18" charset="0"/>
              </a:rPr>
              <a:t>The above formula can be converted</a:t>
            </a:r>
            <a:r>
              <a:rPr lang="en-US" sz="2800" spc="80"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to-</a:t>
            </a:r>
          </a:p>
        </p:txBody>
      </p:sp>
      <p:sp>
        <p:nvSpPr>
          <p:cNvPr id="16388" name="object 3">
            <a:extLst>
              <a:ext uri="{FF2B5EF4-FFF2-40B4-BE49-F238E27FC236}">
                <a16:creationId xmlns:a16="http://schemas.microsoft.com/office/drawing/2014/main" id="{938B6ADD-D68F-4DA6-86F9-983C78823224}"/>
              </a:ext>
            </a:extLst>
          </p:cNvPr>
          <p:cNvSpPr txBox="1">
            <a:spLocks noChangeArrowheads="1"/>
          </p:cNvSpPr>
          <p:nvPr/>
        </p:nvSpPr>
        <p:spPr bwMode="auto">
          <a:xfrm>
            <a:off x="838200" y="4346575"/>
            <a:ext cx="108870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7938" eaLnBrk="0" hangingPunct="0">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590550" algn="l"/>
                <a:tab pos="1333500" algn="l"/>
                <a:tab pos="1701800" algn="l"/>
                <a:tab pos="3028950" algn="l"/>
                <a:tab pos="3397250" algn="l"/>
                <a:tab pos="4584700" algn="l"/>
                <a:tab pos="4905375" algn="l"/>
                <a:tab pos="5592763" algn="l"/>
                <a:tab pos="5899150" algn="l"/>
                <a:tab pos="6189663" algn="l"/>
                <a:tab pos="6511925" algn="l"/>
                <a:tab pos="6770688" algn="l"/>
              </a:tabLst>
              <a:defRPr>
                <a:solidFill>
                  <a:schemeClr val="tx1"/>
                </a:solidFill>
                <a:latin typeface="Arial" panose="020B0604020202020204" pitchFamily="34" charset="0"/>
                <a:cs typeface="Arial" panose="020B0604020202020204" pitchFamily="34" charset="0"/>
              </a:defRPr>
            </a:lvl9pPr>
          </a:lstStyle>
          <a:p>
            <a:pPr eaLnBrk="1" hangingPunct="1">
              <a:lnSpc>
                <a:spcPct val="106000"/>
              </a:lnSpc>
              <a:spcBef>
                <a:spcPts val="100"/>
              </a:spcBef>
            </a:pPr>
            <a:r>
              <a:rPr lang="en-US" altLang="en-US" sz="2400">
                <a:latin typeface="Times New Roman" panose="02020603050405020304" pitchFamily="18" charset="0"/>
                <a:cs typeface="Times New Roman" panose="02020603050405020304" pitchFamily="18" charset="0"/>
              </a:rPr>
              <a:t>The value	of	coefficient	of	skewness	is	</a:t>
            </a:r>
            <a:r>
              <a:rPr lang="en-US" altLang="en-US" sz="2400" b="1">
                <a:latin typeface="Times New Roman" panose="02020603050405020304" pitchFamily="18" charset="0"/>
                <a:cs typeface="Times New Roman" panose="02020603050405020304" pitchFamily="18" charset="0"/>
              </a:rPr>
              <a:t>zero</a:t>
            </a:r>
            <a:r>
              <a:rPr lang="en-US" altLang="en-US" sz="2400">
                <a:latin typeface="Times New Roman" panose="02020603050405020304" pitchFamily="18" charset="0"/>
                <a:cs typeface="Times New Roman" panose="02020603050405020304" pitchFamily="18" charset="0"/>
              </a:rPr>
              <a:t>,	if	it	is	a	</a:t>
            </a:r>
            <a:r>
              <a:rPr lang="en-US" altLang="en-US" sz="2400" b="1">
                <a:latin typeface="Times New Roman" panose="02020603050405020304" pitchFamily="18" charset="0"/>
                <a:cs typeface="Times New Roman" panose="02020603050405020304" pitchFamily="18" charset="0"/>
              </a:rPr>
              <a:t>symmetrical distribution</a:t>
            </a:r>
            <a:r>
              <a:rPr lang="en-US" altLang="en-US" sz="2400">
                <a:latin typeface="Times New Roman" panose="02020603050405020304" pitchFamily="18" charset="0"/>
                <a:cs typeface="Times New Roman" panose="02020603050405020304" pitchFamily="18" charset="0"/>
              </a:rPr>
              <a:t>.</a:t>
            </a:r>
          </a:p>
          <a:p>
            <a:pPr eaLnBrk="1" hangingPunct="1">
              <a:lnSpc>
                <a:spcPct val="106000"/>
              </a:lnSpc>
              <a:spcBef>
                <a:spcPts val="100"/>
              </a:spcBef>
            </a:pPr>
            <a:r>
              <a:rPr lang="en-US" altLang="en-US" sz="2400">
                <a:latin typeface="Times New Roman" panose="02020603050405020304" pitchFamily="18" charset="0"/>
                <a:cs typeface="Times New Roman" panose="02020603050405020304" pitchFamily="18" charset="0"/>
              </a:rPr>
              <a:t>If the value is </a:t>
            </a:r>
            <a:r>
              <a:rPr lang="en-US" altLang="en-US" sz="2400" b="1">
                <a:latin typeface="Times New Roman" panose="02020603050405020304" pitchFamily="18" charset="0"/>
                <a:cs typeface="Times New Roman" panose="02020603050405020304" pitchFamily="18" charset="0"/>
              </a:rPr>
              <a:t>greater than zero</a:t>
            </a:r>
            <a:r>
              <a:rPr lang="en-US" altLang="en-US" sz="2400">
                <a:latin typeface="Times New Roman" panose="02020603050405020304" pitchFamily="18" charset="0"/>
                <a:cs typeface="Times New Roman" panose="02020603050405020304" pitchFamily="18" charset="0"/>
              </a:rPr>
              <a:t>, it is </a:t>
            </a:r>
            <a:r>
              <a:rPr lang="en-US" altLang="en-US" sz="2400" b="1">
                <a:latin typeface="Times New Roman" panose="02020603050405020304" pitchFamily="18" charset="0"/>
                <a:cs typeface="Times New Roman" panose="02020603050405020304" pitchFamily="18" charset="0"/>
              </a:rPr>
              <a:t>positively skewed </a:t>
            </a:r>
            <a:r>
              <a:rPr lang="en-US" altLang="en-US" sz="2400">
                <a:latin typeface="Times New Roman" panose="02020603050405020304" pitchFamily="18" charset="0"/>
                <a:cs typeface="Times New Roman" panose="02020603050405020304" pitchFamily="18" charset="0"/>
              </a:rPr>
              <a:t>distribution.</a:t>
            </a:r>
          </a:p>
          <a:p>
            <a:pPr eaLnBrk="1" hangingPunct="1">
              <a:lnSpc>
                <a:spcPct val="106000"/>
              </a:lnSpc>
              <a:spcBef>
                <a:spcPts val="100"/>
              </a:spcBef>
            </a:pPr>
            <a:r>
              <a:rPr lang="en-IN" altLang="en-US" sz="2400">
                <a:latin typeface="Times New Roman" panose="02020603050405020304" pitchFamily="18" charset="0"/>
                <a:cs typeface="Times New Roman" panose="02020603050405020304" pitchFamily="18" charset="0"/>
              </a:rPr>
              <a:t>A</a:t>
            </a:r>
            <a:r>
              <a:rPr lang="en-US" altLang="en-US" sz="2400">
                <a:latin typeface="Times New Roman" panose="02020603050405020304" pitchFamily="18" charset="0"/>
                <a:cs typeface="Times New Roman" panose="02020603050405020304" pitchFamily="18" charset="0"/>
              </a:rPr>
              <a:t>nd if the value  is </a:t>
            </a:r>
            <a:r>
              <a:rPr lang="en-US" altLang="en-US" sz="2400" b="1">
                <a:latin typeface="Times New Roman" panose="02020603050405020304" pitchFamily="18" charset="0"/>
                <a:cs typeface="Times New Roman" panose="02020603050405020304" pitchFamily="18" charset="0"/>
              </a:rPr>
              <a:t>less than zero</a:t>
            </a:r>
            <a:r>
              <a:rPr lang="en-US" altLang="en-US" sz="2400">
                <a:latin typeface="Times New Roman" panose="02020603050405020304" pitchFamily="18" charset="0"/>
                <a:cs typeface="Times New Roman" panose="02020603050405020304" pitchFamily="18" charset="0"/>
              </a:rPr>
              <a:t>, it is </a:t>
            </a:r>
            <a:r>
              <a:rPr lang="en-US" altLang="en-US" sz="2400" b="1">
                <a:latin typeface="Times New Roman" panose="02020603050405020304" pitchFamily="18" charset="0"/>
                <a:cs typeface="Times New Roman" panose="02020603050405020304" pitchFamily="18" charset="0"/>
              </a:rPr>
              <a:t>negatively skewed </a:t>
            </a:r>
            <a:r>
              <a:rPr lang="en-US" altLang="en-US" sz="2400">
                <a:latin typeface="Times New Roman" panose="02020603050405020304" pitchFamily="18" charset="0"/>
                <a:cs typeface="Times New Roman" panose="02020603050405020304" pitchFamily="18" charset="0"/>
              </a:rPr>
              <a:t>distribution.</a:t>
            </a:r>
          </a:p>
        </p:txBody>
      </p:sp>
      <p:sp>
        <p:nvSpPr>
          <p:cNvPr id="16389" name="object 4">
            <a:extLst>
              <a:ext uri="{FF2B5EF4-FFF2-40B4-BE49-F238E27FC236}">
                <a16:creationId xmlns:a16="http://schemas.microsoft.com/office/drawing/2014/main" id="{846C70D3-B8D6-40B3-B82A-CABECA904E61}"/>
              </a:ext>
            </a:extLst>
          </p:cNvPr>
          <p:cNvSpPr>
            <a:spLocks noChangeArrowheads="1"/>
          </p:cNvSpPr>
          <p:nvPr/>
        </p:nvSpPr>
        <p:spPr bwMode="auto">
          <a:xfrm>
            <a:off x="2447925" y="2698750"/>
            <a:ext cx="6324600" cy="838200"/>
          </a:xfrm>
          <a:custGeom>
            <a:avLst/>
            <a:gdLst>
              <a:gd name="T0" fmla="*/ 0 w 6324600"/>
              <a:gd name="T1" fmla="*/ 0 h 838200"/>
              <a:gd name="T2" fmla="*/ 6324600 w 6324600"/>
              <a:gd name="T3" fmla="*/ 838200 h 838200"/>
            </a:gdLst>
            <a:ahLst/>
            <a:cxnLst/>
            <a:rect l="T0" t="T1" r="T2" b="T3"/>
            <a:pathLst>
              <a:path w="6324600" h="838200">
                <a:moveTo>
                  <a:pt x="0" y="838200"/>
                </a:moveTo>
                <a:lnTo>
                  <a:pt x="6324599" y="838200"/>
                </a:lnTo>
                <a:lnTo>
                  <a:pt x="6324599" y="0"/>
                </a:lnTo>
                <a:lnTo>
                  <a:pt x="0" y="0"/>
                </a:lnTo>
                <a:lnTo>
                  <a:pt x="0" y="838200"/>
                </a:lnTo>
                <a:close/>
              </a:path>
            </a:pathLst>
          </a:custGeom>
          <a:noFill/>
          <a:ln w="3200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 name="object 5">
            <a:extLst>
              <a:ext uri="{FF2B5EF4-FFF2-40B4-BE49-F238E27FC236}">
                <a16:creationId xmlns:a16="http://schemas.microsoft.com/office/drawing/2014/main" id="{9941B29B-C6CC-4E59-8C3E-20A60BA875AF}"/>
              </a:ext>
            </a:extLst>
          </p:cNvPr>
          <p:cNvSpPr txBox="1"/>
          <p:nvPr/>
        </p:nvSpPr>
        <p:spPr>
          <a:xfrm>
            <a:off x="3479800" y="2722563"/>
            <a:ext cx="1152525" cy="360362"/>
          </a:xfrm>
          <a:prstGeom prst="rect">
            <a:avLst/>
          </a:prstGeom>
        </p:spPr>
        <p:txBody>
          <a:bodyPr lIns="0" tIns="12065" rIns="0" bIns="0">
            <a:spAutoFit/>
          </a:bodyPr>
          <a:lstStyle/>
          <a:p>
            <a:pPr marL="38100" fontAlgn="auto">
              <a:spcBef>
                <a:spcPts val="95"/>
              </a:spcBef>
              <a:spcAft>
                <a:spcPts val="0"/>
              </a:spcAft>
              <a:tabLst>
                <a:tab pos="953769" algn="l"/>
              </a:tabLst>
              <a:defRPr/>
            </a:pPr>
            <a:r>
              <a:rPr sz="2200" b="1" spc="-5" dirty="0">
                <a:latin typeface="Times New Roman"/>
                <a:cs typeface="Times New Roman"/>
              </a:rPr>
              <a:t>SK</a:t>
            </a:r>
            <a:r>
              <a:rPr sz="2175" b="1" spc="-7" baseline="-21072" dirty="0">
                <a:latin typeface="Times New Roman"/>
                <a:cs typeface="Times New Roman"/>
              </a:rPr>
              <a:t>B	</a:t>
            </a:r>
            <a:r>
              <a:rPr sz="2200" b="1" spc="-5" dirty="0">
                <a:latin typeface="Times New Roman"/>
                <a:cs typeface="Times New Roman"/>
              </a:rPr>
              <a:t>=</a:t>
            </a:r>
            <a:endParaRPr sz="2200" dirty="0">
              <a:latin typeface="Times New Roman"/>
              <a:cs typeface="Times New Roman"/>
            </a:endParaRPr>
          </a:p>
        </p:txBody>
      </p:sp>
      <p:sp>
        <p:nvSpPr>
          <p:cNvPr id="16391" name="object 6">
            <a:extLst>
              <a:ext uri="{FF2B5EF4-FFF2-40B4-BE49-F238E27FC236}">
                <a16:creationId xmlns:a16="http://schemas.microsoft.com/office/drawing/2014/main" id="{A9053D2B-D8B3-4506-8A6D-7ABD5FE907D8}"/>
              </a:ext>
            </a:extLst>
          </p:cNvPr>
          <p:cNvSpPr txBox="1">
            <a:spLocks noChangeArrowheads="1"/>
          </p:cNvSpPr>
          <p:nvPr/>
        </p:nvSpPr>
        <p:spPr bwMode="auto">
          <a:xfrm>
            <a:off x="5056188" y="2722563"/>
            <a:ext cx="23193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415925" indent="-3921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00"/>
              </a:spcBef>
            </a:pPr>
            <a:r>
              <a:rPr lang="en-US" altLang="en-US" sz="2200" b="1">
                <a:latin typeface="Times New Roman" panose="02020603050405020304" pitchFamily="18" charset="0"/>
                <a:cs typeface="Times New Roman" panose="02020603050405020304" pitchFamily="18" charset="0"/>
              </a:rPr>
              <a:t>Q</a:t>
            </a:r>
            <a:r>
              <a:rPr lang="en-US" altLang="en-US" sz="2100" b="1" baseline="-21000">
                <a:latin typeface="Times New Roman" panose="02020603050405020304" pitchFamily="18" charset="0"/>
                <a:cs typeface="Times New Roman" panose="02020603050405020304" pitchFamily="18" charset="0"/>
              </a:rPr>
              <a:t>3 </a:t>
            </a:r>
            <a:r>
              <a:rPr lang="en-US" altLang="en-US" sz="2200" b="1">
                <a:latin typeface="Times New Roman" panose="02020603050405020304" pitchFamily="18" charset="0"/>
                <a:cs typeface="Times New Roman" panose="02020603050405020304" pitchFamily="18" charset="0"/>
              </a:rPr>
              <a:t>+ Q</a:t>
            </a:r>
            <a:r>
              <a:rPr lang="en-US" altLang="en-US" sz="2100" b="1" baseline="-21000">
                <a:latin typeface="Times New Roman" panose="02020603050405020304" pitchFamily="18" charset="0"/>
                <a:cs typeface="Times New Roman" panose="02020603050405020304" pitchFamily="18" charset="0"/>
              </a:rPr>
              <a:t>1 </a:t>
            </a:r>
            <a:r>
              <a:rPr lang="en-US" altLang="en-US" sz="2200" b="1">
                <a:latin typeface="Times New Roman" panose="02020603050405020304" pitchFamily="18" charset="0"/>
                <a:cs typeface="Times New Roman" panose="02020603050405020304" pitchFamily="18" charset="0"/>
              </a:rPr>
              <a:t>– 2Median  (Q</a:t>
            </a:r>
            <a:r>
              <a:rPr lang="en-US" altLang="en-US" sz="2100" b="1" baseline="-21000">
                <a:latin typeface="Times New Roman" panose="02020603050405020304" pitchFamily="18" charset="0"/>
                <a:cs typeface="Times New Roman" panose="02020603050405020304" pitchFamily="18" charset="0"/>
              </a:rPr>
              <a:t>3 </a:t>
            </a:r>
            <a:r>
              <a:rPr lang="en-US" altLang="en-US" sz="2200" b="1">
                <a:latin typeface="Times New Roman" panose="02020603050405020304" pitchFamily="18" charset="0"/>
                <a:cs typeface="Times New Roman" panose="02020603050405020304" pitchFamily="18" charset="0"/>
              </a:rPr>
              <a:t>– Q</a:t>
            </a:r>
            <a:r>
              <a:rPr lang="en-US" altLang="en-US" sz="2100" b="1" baseline="-21000">
                <a:latin typeface="Times New Roman" panose="02020603050405020304" pitchFamily="18" charset="0"/>
                <a:cs typeface="Times New Roman" panose="02020603050405020304" pitchFamily="18" charset="0"/>
              </a:rPr>
              <a:t>1</a:t>
            </a:r>
            <a:r>
              <a:rPr lang="en-US" altLang="en-US" sz="2200" b="1">
                <a:latin typeface="Times New Roman" panose="02020603050405020304" pitchFamily="18" charset="0"/>
                <a:cs typeface="Times New Roman" panose="02020603050405020304" pitchFamily="18" charset="0"/>
              </a:rPr>
              <a:t>)</a:t>
            </a:r>
            <a:endParaRPr lang="en-US" altLang="en-US" sz="2200">
              <a:latin typeface="Times New Roman" panose="02020603050405020304" pitchFamily="18" charset="0"/>
              <a:cs typeface="Times New Roman" panose="02020603050405020304" pitchFamily="18" charset="0"/>
            </a:endParaRPr>
          </a:p>
        </p:txBody>
      </p:sp>
      <p:sp>
        <p:nvSpPr>
          <p:cNvPr id="16392" name="object 7">
            <a:extLst>
              <a:ext uri="{FF2B5EF4-FFF2-40B4-BE49-F238E27FC236}">
                <a16:creationId xmlns:a16="http://schemas.microsoft.com/office/drawing/2014/main" id="{831EC0D8-66D5-4FB8-BF48-7A2D2750675F}"/>
              </a:ext>
            </a:extLst>
          </p:cNvPr>
          <p:cNvSpPr>
            <a:spLocks noChangeArrowheads="1"/>
          </p:cNvSpPr>
          <p:nvPr/>
        </p:nvSpPr>
        <p:spPr bwMode="auto">
          <a:xfrm>
            <a:off x="5038725" y="3079750"/>
            <a:ext cx="2438400" cy="1588"/>
          </a:xfrm>
          <a:custGeom>
            <a:avLst/>
            <a:gdLst>
              <a:gd name="T0" fmla="*/ 0 w 2438400"/>
              <a:gd name="T1" fmla="*/ 0 h 1905"/>
              <a:gd name="T2" fmla="*/ 2438400 w 2438400"/>
              <a:gd name="T3" fmla="*/ 1905 h 1905"/>
            </a:gdLst>
            <a:ahLst/>
            <a:cxnLst/>
            <a:rect l="T0" t="T1" r="T2" b="T3"/>
            <a:pathLst>
              <a:path w="2438400" h="1905">
                <a:moveTo>
                  <a:pt x="0" y="0"/>
                </a:moveTo>
                <a:lnTo>
                  <a:pt x="2438400" y="1650"/>
                </a:lnTo>
              </a:path>
            </a:pathLst>
          </a:custGeom>
          <a:noFill/>
          <a:ln w="289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353741A-6CF6-420F-ADFF-42BD9180BCBA}"/>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Kelly’s Coefficient of Skewness…..01</a:t>
            </a:r>
            <a:br>
              <a:rPr lang="en-US" altLang="en-US" sz="3600" b="1" dirty="0">
                <a:latin typeface="Times New Roman" panose="02020603050405020304" pitchFamily="18" charset="0"/>
                <a:cs typeface="Times New Roman" panose="02020603050405020304" pitchFamily="18" charset="0"/>
              </a:rPr>
            </a:br>
            <a:endParaRPr lang="en-IN" altLang="en-US" sz="3600" b="1" dirty="0">
              <a:latin typeface="Times New Roman" panose="02020603050405020304" pitchFamily="18" charset="0"/>
              <a:cs typeface="Times New Roman" panose="02020603050405020304" pitchFamily="18" charset="0"/>
            </a:endParaRPr>
          </a:p>
        </p:txBody>
      </p:sp>
      <p:sp>
        <p:nvSpPr>
          <p:cNvPr id="17411" name="object 2">
            <a:extLst>
              <a:ext uri="{FF2B5EF4-FFF2-40B4-BE49-F238E27FC236}">
                <a16:creationId xmlns:a16="http://schemas.microsoft.com/office/drawing/2014/main" id="{AA06F290-CC7B-4DDD-8CE4-1DB2ADFA1838}"/>
              </a:ext>
            </a:extLst>
          </p:cNvPr>
          <p:cNvSpPr txBox="1">
            <a:spLocks/>
          </p:cNvSpPr>
          <p:nvPr/>
        </p:nvSpPr>
        <p:spPr bwMode="auto">
          <a:xfrm>
            <a:off x="711200" y="1652588"/>
            <a:ext cx="109315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nchor="ctr">
            <a:spAutoFit/>
          </a:bodyPr>
          <a:lstStyle>
            <a:lvl1pPr marL="12700"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spcBef>
                <a:spcPts val="100"/>
              </a:spcBef>
            </a:pPr>
            <a:r>
              <a:rPr lang="en-US" altLang="en-US" sz="2400">
                <a:latin typeface="Times New Roman" panose="02020603050405020304" pitchFamily="18" charset="0"/>
                <a:cs typeface="Times New Roman" panose="02020603050405020304" pitchFamily="18" charset="0"/>
              </a:rPr>
              <a:t>Kelly developed another measure of skewness, which is based on  percentiles and deciles.</a:t>
            </a:r>
          </a:p>
          <a:p>
            <a:pPr algn="just" defTabSz="914400" eaLnBrk="1" hangingPunct="1">
              <a:spcBef>
                <a:spcPts val="100"/>
              </a:spcBef>
            </a:pPr>
            <a:r>
              <a:rPr lang="en-US" altLang="en-US" sz="2400">
                <a:latin typeface="Times New Roman" panose="02020603050405020304" pitchFamily="18" charset="0"/>
                <a:cs typeface="Times New Roman" panose="02020603050405020304" pitchFamily="18" charset="0"/>
              </a:rPr>
              <a:t>The formula for measuring skewness is based on percentile as  follows:</a:t>
            </a:r>
          </a:p>
        </p:txBody>
      </p:sp>
      <p:sp>
        <p:nvSpPr>
          <p:cNvPr id="4" name="object 3">
            <a:extLst>
              <a:ext uri="{FF2B5EF4-FFF2-40B4-BE49-F238E27FC236}">
                <a16:creationId xmlns:a16="http://schemas.microsoft.com/office/drawing/2014/main" id="{EBDA2BC7-8F37-4620-A180-4FB97341D56A}"/>
              </a:ext>
            </a:extLst>
          </p:cNvPr>
          <p:cNvSpPr txBox="1"/>
          <p:nvPr/>
        </p:nvSpPr>
        <p:spPr>
          <a:xfrm>
            <a:off x="2674938" y="4470400"/>
            <a:ext cx="6753225" cy="796925"/>
          </a:xfrm>
          <a:prstGeom prst="rect">
            <a:avLst/>
          </a:prstGeom>
        </p:spPr>
        <p:txBody>
          <a:bodyPr lIns="0" tIns="62230" rIns="0" bIns="0">
            <a:spAutoFit/>
          </a:bodyPr>
          <a:lstStyle/>
          <a:p>
            <a:pPr marL="25400" fontAlgn="auto">
              <a:spcBef>
                <a:spcPts val="490"/>
              </a:spcBef>
              <a:spcAft>
                <a:spcPts val="0"/>
              </a:spcAft>
              <a:defRPr/>
            </a:pPr>
            <a:r>
              <a:rPr sz="2200" spc="-5" dirty="0">
                <a:latin typeface="Times New Roman"/>
                <a:cs typeface="Times New Roman"/>
              </a:rPr>
              <a:t>Where,</a:t>
            </a:r>
            <a:endParaRPr sz="2200" dirty="0">
              <a:latin typeface="Times New Roman"/>
              <a:cs typeface="Times New Roman"/>
            </a:endParaRPr>
          </a:p>
          <a:p>
            <a:pPr marL="2261235" fontAlgn="auto">
              <a:spcBef>
                <a:spcPts val="400"/>
              </a:spcBef>
              <a:spcAft>
                <a:spcPts val="0"/>
              </a:spcAft>
              <a:defRPr/>
            </a:pPr>
            <a:r>
              <a:rPr sz="2200" dirty="0">
                <a:latin typeface="Times New Roman"/>
                <a:cs typeface="Times New Roman"/>
              </a:rPr>
              <a:t>SK</a:t>
            </a:r>
            <a:r>
              <a:rPr sz="2175" baseline="-21072" dirty="0">
                <a:latin typeface="Times New Roman"/>
                <a:cs typeface="Times New Roman"/>
              </a:rPr>
              <a:t>K</a:t>
            </a:r>
            <a:r>
              <a:rPr sz="2175" b="1" baseline="-21072" dirty="0">
                <a:latin typeface="Times New Roman"/>
                <a:cs typeface="Times New Roman"/>
              </a:rPr>
              <a:t> </a:t>
            </a:r>
            <a:r>
              <a:rPr sz="2200" spc="-5" dirty="0">
                <a:latin typeface="Times New Roman"/>
                <a:cs typeface="Times New Roman"/>
              </a:rPr>
              <a:t>= </a:t>
            </a:r>
            <a:r>
              <a:rPr sz="2200" spc="-20" dirty="0">
                <a:latin typeface="Times New Roman"/>
                <a:cs typeface="Times New Roman"/>
              </a:rPr>
              <a:t>Kelly’s </a:t>
            </a:r>
            <a:r>
              <a:rPr sz="2200" spc="-5" dirty="0">
                <a:latin typeface="Times New Roman"/>
                <a:cs typeface="Times New Roman"/>
              </a:rPr>
              <a:t>Coefficient of</a:t>
            </a:r>
            <a:r>
              <a:rPr sz="2200" spc="-185" dirty="0">
                <a:latin typeface="Times New Roman"/>
                <a:cs typeface="Times New Roman"/>
              </a:rPr>
              <a:t> </a:t>
            </a:r>
            <a:r>
              <a:rPr sz="2200" spc="-5" dirty="0">
                <a:latin typeface="Times New Roman"/>
                <a:cs typeface="Times New Roman"/>
              </a:rPr>
              <a:t>skewness,</a:t>
            </a:r>
            <a:endParaRPr sz="2200" dirty="0">
              <a:latin typeface="Times New Roman"/>
              <a:cs typeface="Times New Roman"/>
            </a:endParaRPr>
          </a:p>
        </p:txBody>
      </p:sp>
      <p:sp>
        <p:nvSpPr>
          <p:cNvPr id="17413" name="object 4">
            <a:extLst>
              <a:ext uri="{FF2B5EF4-FFF2-40B4-BE49-F238E27FC236}">
                <a16:creationId xmlns:a16="http://schemas.microsoft.com/office/drawing/2014/main" id="{E5FA4153-8A10-4630-89BC-F04953B6DBAC}"/>
              </a:ext>
            </a:extLst>
          </p:cNvPr>
          <p:cNvSpPr txBox="1">
            <a:spLocks noChangeArrowheads="1"/>
          </p:cNvSpPr>
          <p:nvPr/>
        </p:nvSpPr>
        <p:spPr bwMode="auto">
          <a:xfrm>
            <a:off x="5014913" y="5232400"/>
            <a:ext cx="417512"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8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15000"/>
              </a:lnSpc>
              <a:spcBef>
                <a:spcPts val="100"/>
              </a:spcBef>
            </a:pPr>
            <a:r>
              <a:rPr lang="en-US" altLang="en-US" sz="3300" baseline="14000">
                <a:latin typeface="Times New Roman" panose="02020603050405020304" pitchFamily="18" charset="0"/>
                <a:cs typeface="Times New Roman" panose="02020603050405020304" pitchFamily="18" charset="0"/>
              </a:rPr>
              <a:t>P</a:t>
            </a:r>
            <a:r>
              <a:rPr lang="en-US" altLang="en-US" sz="1400">
                <a:latin typeface="Times New Roman" panose="02020603050405020304" pitchFamily="18" charset="0"/>
                <a:cs typeface="Times New Roman" panose="02020603050405020304" pitchFamily="18" charset="0"/>
              </a:rPr>
              <a:t>90  </a:t>
            </a:r>
            <a:r>
              <a:rPr lang="en-US" altLang="en-US" sz="3300" baseline="14000">
                <a:latin typeface="Times New Roman" panose="02020603050405020304" pitchFamily="18" charset="0"/>
                <a:cs typeface="Times New Roman" panose="02020603050405020304" pitchFamily="18" charset="0"/>
              </a:rPr>
              <a:t>P</a:t>
            </a:r>
            <a:r>
              <a:rPr lang="en-US" altLang="en-US" sz="1400">
                <a:latin typeface="Times New Roman" panose="02020603050405020304" pitchFamily="18" charset="0"/>
                <a:cs typeface="Times New Roman" panose="02020603050405020304" pitchFamily="18" charset="0"/>
              </a:rPr>
              <a:t>50  </a:t>
            </a:r>
            <a:r>
              <a:rPr lang="en-US" altLang="en-US" sz="3300" baseline="14000">
                <a:latin typeface="Times New Roman" panose="02020603050405020304" pitchFamily="18" charset="0"/>
                <a:cs typeface="Times New Roman" panose="02020603050405020304" pitchFamily="18" charset="0"/>
              </a:rPr>
              <a:t>P</a:t>
            </a:r>
            <a:r>
              <a:rPr lang="en-US" altLang="en-US" sz="1400">
                <a:latin typeface="Times New Roman" panose="02020603050405020304" pitchFamily="18" charset="0"/>
                <a:cs typeface="Times New Roman" panose="02020603050405020304" pitchFamily="18" charset="0"/>
              </a:rPr>
              <a:t>10</a:t>
            </a:r>
          </a:p>
        </p:txBody>
      </p:sp>
      <p:sp>
        <p:nvSpPr>
          <p:cNvPr id="6" name="object 5">
            <a:extLst>
              <a:ext uri="{FF2B5EF4-FFF2-40B4-BE49-F238E27FC236}">
                <a16:creationId xmlns:a16="http://schemas.microsoft.com/office/drawing/2014/main" id="{145BA959-4389-46E5-99DC-80C129C47ECB}"/>
              </a:ext>
            </a:extLst>
          </p:cNvPr>
          <p:cNvSpPr txBox="1"/>
          <p:nvPr/>
        </p:nvSpPr>
        <p:spPr>
          <a:xfrm>
            <a:off x="5475288" y="5195888"/>
            <a:ext cx="2274887" cy="1182687"/>
          </a:xfrm>
          <a:prstGeom prst="rect">
            <a:avLst/>
          </a:prstGeom>
        </p:spPr>
        <p:txBody>
          <a:bodyPr lIns="0" tIns="62865" rIns="0" bIns="0">
            <a:spAutoFit/>
          </a:bodyPr>
          <a:lstStyle/>
          <a:p>
            <a:pPr marL="35560" fontAlgn="auto">
              <a:spcBef>
                <a:spcPts val="495"/>
              </a:spcBef>
              <a:spcAft>
                <a:spcPts val="0"/>
              </a:spcAft>
              <a:defRPr/>
            </a:pPr>
            <a:r>
              <a:rPr sz="2200" spc="-5" dirty="0">
                <a:latin typeface="Times New Roman"/>
                <a:cs typeface="Times New Roman"/>
              </a:rPr>
              <a:t>= Percentile</a:t>
            </a:r>
            <a:r>
              <a:rPr sz="2200" spc="-50" dirty="0">
                <a:latin typeface="Times New Roman"/>
                <a:cs typeface="Times New Roman"/>
              </a:rPr>
              <a:t> </a:t>
            </a:r>
            <a:r>
              <a:rPr sz="2200" spc="-20" dirty="0">
                <a:latin typeface="Times New Roman"/>
                <a:cs typeface="Times New Roman"/>
              </a:rPr>
              <a:t>Ninety.</a:t>
            </a:r>
            <a:endParaRPr sz="2200" dirty="0">
              <a:latin typeface="Times New Roman"/>
              <a:cs typeface="Times New Roman"/>
            </a:endParaRPr>
          </a:p>
          <a:p>
            <a:pPr marL="12700" fontAlgn="auto">
              <a:spcBef>
                <a:spcPts val="395"/>
              </a:spcBef>
              <a:spcAft>
                <a:spcPts val="0"/>
              </a:spcAft>
              <a:defRPr/>
            </a:pPr>
            <a:r>
              <a:rPr sz="2200" spc="-5" dirty="0">
                <a:latin typeface="Times New Roman"/>
                <a:cs typeface="Times New Roman"/>
              </a:rPr>
              <a:t>= Percentile</a:t>
            </a:r>
            <a:r>
              <a:rPr sz="2200" spc="-20" dirty="0">
                <a:latin typeface="Times New Roman"/>
                <a:cs typeface="Times New Roman"/>
              </a:rPr>
              <a:t> </a:t>
            </a:r>
            <a:r>
              <a:rPr sz="2200" spc="-25" dirty="0">
                <a:latin typeface="Times New Roman"/>
                <a:cs typeface="Times New Roman"/>
              </a:rPr>
              <a:t>Fifty.</a:t>
            </a:r>
            <a:endParaRPr sz="2200" dirty="0">
              <a:latin typeface="Times New Roman"/>
              <a:cs typeface="Times New Roman"/>
            </a:endParaRPr>
          </a:p>
          <a:p>
            <a:pPr marL="12700" fontAlgn="auto">
              <a:spcBef>
                <a:spcPts val="395"/>
              </a:spcBef>
              <a:spcAft>
                <a:spcPts val="0"/>
              </a:spcAft>
              <a:defRPr/>
            </a:pPr>
            <a:r>
              <a:rPr sz="2200" spc="-5" dirty="0">
                <a:latin typeface="Times New Roman"/>
                <a:cs typeface="Times New Roman"/>
              </a:rPr>
              <a:t>= Percentile</a:t>
            </a:r>
            <a:r>
              <a:rPr sz="2200" spc="-50" dirty="0">
                <a:latin typeface="Times New Roman"/>
                <a:cs typeface="Times New Roman"/>
              </a:rPr>
              <a:t> </a:t>
            </a:r>
            <a:r>
              <a:rPr sz="2200" spc="-45" dirty="0">
                <a:latin typeface="Times New Roman"/>
                <a:cs typeface="Times New Roman"/>
              </a:rPr>
              <a:t>Ten.</a:t>
            </a:r>
            <a:endParaRPr sz="2200" dirty="0">
              <a:latin typeface="Times New Roman"/>
              <a:cs typeface="Times New Roman"/>
            </a:endParaRPr>
          </a:p>
        </p:txBody>
      </p:sp>
      <p:sp>
        <p:nvSpPr>
          <p:cNvPr id="17415" name="object 7">
            <a:extLst>
              <a:ext uri="{FF2B5EF4-FFF2-40B4-BE49-F238E27FC236}">
                <a16:creationId xmlns:a16="http://schemas.microsoft.com/office/drawing/2014/main" id="{6FB8E98E-AE66-4E55-B4A1-2532B7C2680F}"/>
              </a:ext>
            </a:extLst>
          </p:cNvPr>
          <p:cNvSpPr>
            <a:spLocks noChangeArrowheads="1"/>
          </p:cNvSpPr>
          <p:nvPr/>
        </p:nvSpPr>
        <p:spPr bwMode="auto">
          <a:xfrm>
            <a:off x="3117850" y="3519488"/>
            <a:ext cx="5867400" cy="990600"/>
          </a:xfrm>
          <a:custGeom>
            <a:avLst/>
            <a:gdLst>
              <a:gd name="T0" fmla="*/ 0 w 5867400"/>
              <a:gd name="T1" fmla="*/ 0 h 990600"/>
              <a:gd name="T2" fmla="*/ 5867400 w 5867400"/>
              <a:gd name="T3" fmla="*/ 990600 h 990600"/>
            </a:gdLst>
            <a:ahLst/>
            <a:cxnLst/>
            <a:rect l="T0" t="T1" r="T2" b="T3"/>
            <a:pathLst>
              <a:path w="5867400" h="990600">
                <a:moveTo>
                  <a:pt x="0" y="990600"/>
                </a:moveTo>
                <a:lnTo>
                  <a:pt x="5867399" y="990600"/>
                </a:lnTo>
                <a:lnTo>
                  <a:pt x="5867399" y="0"/>
                </a:lnTo>
                <a:lnTo>
                  <a:pt x="0" y="0"/>
                </a:lnTo>
                <a:lnTo>
                  <a:pt x="0" y="990600"/>
                </a:lnTo>
                <a:close/>
              </a:path>
            </a:pathLst>
          </a:custGeom>
          <a:noFill/>
          <a:ln w="3200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9" name="object 8">
            <a:extLst>
              <a:ext uri="{FF2B5EF4-FFF2-40B4-BE49-F238E27FC236}">
                <a16:creationId xmlns:a16="http://schemas.microsoft.com/office/drawing/2014/main" id="{4E6BE089-9C9E-4112-8ECB-A3E7E40737F6}"/>
              </a:ext>
            </a:extLst>
          </p:cNvPr>
          <p:cNvSpPr txBox="1"/>
          <p:nvPr/>
        </p:nvSpPr>
        <p:spPr>
          <a:xfrm>
            <a:off x="4448175" y="3833813"/>
            <a:ext cx="1131888" cy="360362"/>
          </a:xfrm>
          <a:prstGeom prst="rect">
            <a:avLst/>
          </a:prstGeom>
        </p:spPr>
        <p:txBody>
          <a:bodyPr lIns="0" tIns="12065" rIns="0" bIns="0">
            <a:spAutoFit/>
          </a:bodyPr>
          <a:lstStyle/>
          <a:p>
            <a:pPr marL="38100" fontAlgn="auto">
              <a:spcBef>
                <a:spcPts val="95"/>
              </a:spcBef>
              <a:spcAft>
                <a:spcPts val="0"/>
              </a:spcAft>
              <a:tabLst>
                <a:tab pos="934085" algn="l"/>
              </a:tabLst>
              <a:defRPr/>
            </a:pPr>
            <a:r>
              <a:rPr sz="2200" b="1" spc="-5" dirty="0">
                <a:latin typeface="Times New Roman"/>
                <a:cs typeface="Times New Roman"/>
              </a:rPr>
              <a:t>SK</a:t>
            </a:r>
            <a:r>
              <a:rPr sz="2175" b="1" spc="-7" baseline="-21072" dirty="0">
                <a:latin typeface="Times New Roman"/>
                <a:cs typeface="Times New Roman"/>
              </a:rPr>
              <a:t>k	</a:t>
            </a:r>
            <a:r>
              <a:rPr sz="2200" b="1" spc="-5" dirty="0">
                <a:latin typeface="Times New Roman"/>
                <a:cs typeface="Times New Roman"/>
              </a:rPr>
              <a:t>=</a:t>
            </a:r>
            <a:endParaRPr sz="2200" dirty="0">
              <a:latin typeface="Times New Roman"/>
              <a:cs typeface="Times New Roman"/>
            </a:endParaRPr>
          </a:p>
        </p:txBody>
      </p:sp>
      <p:sp>
        <p:nvSpPr>
          <p:cNvPr id="10" name="object 9">
            <a:extLst>
              <a:ext uri="{FF2B5EF4-FFF2-40B4-BE49-F238E27FC236}">
                <a16:creationId xmlns:a16="http://schemas.microsoft.com/office/drawing/2014/main" id="{975CB7A9-DB78-438F-8A9B-8EC618E5C5E8}"/>
              </a:ext>
            </a:extLst>
          </p:cNvPr>
          <p:cNvSpPr txBox="1"/>
          <p:nvPr/>
        </p:nvSpPr>
        <p:spPr>
          <a:xfrm>
            <a:off x="7597775" y="3694113"/>
            <a:ext cx="420688" cy="360362"/>
          </a:xfrm>
          <a:prstGeom prst="rect">
            <a:avLst/>
          </a:prstGeom>
        </p:spPr>
        <p:txBody>
          <a:bodyPr lIns="0" tIns="12065" rIns="0" bIns="0">
            <a:spAutoFit/>
          </a:bodyPr>
          <a:lstStyle/>
          <a:p>
            <a:pPr marL="25400" fontAlgn="auto">
              <a:spcBef>
                <a:spcPts val="95"/>
              </a:spcBef>
              <a:spcAft>
                <a:spcPts val="0"/>
              </a:spcAft>
              <a:defRPr/>
            </a:pPr>
            <a:r>
              <a:rPr sz="3300" b="1" spc="7" baseline="13888" dirty="0">
                <a:latin typeface="Times New Roman"/>
                <a:cs typeface="Times New Roman"/>
              </a:rPr>
              <a:t>P</a:t>
            </a:r>
            <a:r>
              <a:rPr sz="1450" b="1" spc="5" dirty="0">
                <a:latin typeface="Times New Roman"/>
                <a:cs typeface="Times New Roman"/>
              </a:rPr>
              <a:t>10</a:t>
            </a:r>
            <a:endParaRPr sz="1450" dirty="0">
              <a:latin typeface="Times New Roman"/>
              <a:cs typeface="Times New Roman"/>
            </a:endParaRPr>
          </a:p>
        </p:txBody>
      </p:sp>
      <p:sp>
        <p:nvSpPr>
          <p:cNvPr id="17418" name="object 10">
            <a:extLst>
              <a:ext uri="{FF2B5EF4-FFF2-40B4-BE49-F238E27FC236}">
                <a16:creationId xmlns:a16="http://schemas.microsoft.com/office/drawing/2014/main" id="{4790C798-ACA6-4A9E-B768-DB063E3EB473}"/>
              </a:ext>
            </a:extLst>
          </p:cNvPr>
          <p:cNvSpPr txBox="1">
            <a:spLocks noChangeArrowheads="1"/>
          </p:cNvSpPr>
          <p:nvPr/>
        </p:nvSpPr>
        <p:spPr bwMode="auto">
          <a:xfrm>
            <a:off x="6051550" y="3603625"/>
            <a:ext cx="154146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645" rIns="0" bIns="0">
            <a:spAutoFit/>
          </a:bodyPr>
          <a:lstStyle>
            <a:lvl1pPr eaLnBrk="0" hangingPunct="0">
              <a:tabLst>
                <a:tab pos="127635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7635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7635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7635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76350"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1276350"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1276350"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1276350"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1276350" algn="l"/>
              </a:tabLst>
              <a:defRPr>
                <a:solidFill>
                  <a:schemeClr val="tx1"/>
                </a:solidFill>
                <a:latin typeface="Arial" panose="020B0604020202020204" pitchFamily="34" charset="0"/>
                <a:cs typeface="Arial" panose="020B0604020202020204" pitchFamily="34" charset="0"/>
              </a:defRPr>
            </a:lvl9pPr>
          </a:lstStyle>
          <a:p>
            <a:pPr algn="r" eaLnBrk="1" hangingPunct="1">
              <a:spcBef>
                <a:spcPts val="638"/>
              </a:spcBef>
            </a:pPr>
            <a:r>
              <a:rPr lang="en-US" altLang="en-US" sz="2200" b="1">
                <a:latin typeface="Times New Roman" panose="02020603050405020304" pitchFamily="18" charset="0"/>
                <a:cs typeface="Times New Roman" panose="02020603050405020304" pitchFamily="18" charset="0"/>
              </a:rPr>
              <a:t>P</a:t>
            </a:r>
            <a:r>
              <a:rPr lang="en-US" altLang="en-US" sz="2100" b="1" baseline="-21000">
                <a:latin typeface="Times New Roman" panose="02020603050405020304" pitchFamily="18" charset="0"/>
                <a:cs typeface="Times New Roman" panose="02020603050405020304" pitchFamily="18" charset="0"/>
              </a:rPr>
              <a:t>90  </a:t>
            </a:r>
            <a:r>
              <a:rPr lang="en-US" altLang="en-US" sz="2200" b="1">
                <a:latin typeface="Times New Roman" panose="02020603050405020304" pitchFamily="18" charset="0"/>
                <a:cs typeface="Times New Roman" panose="02020603050405020304" pitchFamily="18" charset="0"/>
              </a:rPr>
              <a:t>– 2P</a:t>
            </a:r>
            <a:r>
              <a:rPr lang="en-US" altLang="en-US" sz="2100" b="1" baseline="-21000">
                <a:latin typeface="Times New Roman" panose="02020603050405020304" pitchFamily="18" charset="0"/>
                <a:cs typeface="Times New Roman" panose="02020603050405020304" pitchFamily="18" charset="0"/>
              </a:rPr>
              <a:t>50	</a:t>
            </a:r>
            <a:r>
              <a:rPr lang="en-US" altLang="en-US" sz="2200" b="1">
                <a:latin typeface="Times New Roman" panose="02020603050405020304" pitchFamily="18" charset="0"/>
                <a:cs typeface="Times New Roman" panose="02020603050405020304" pitchFamily="18" charset="0"/>
              </a:rPr>
              <a:t>+</a:t>
            </a:r>
            <a:endParaRPr lang="en-US" altLang="en-US" sz="2200">
              <a:latin typeface="Times New Roman" panose="02020603050405020304" pitchFamily="18" charset="0"/>
              <a:cs typeface="Times New Roman" panose="02020603050405020304" pitchFamily="18" charset="0"/>
            </a:endParaRPr>
          </a:p>
          <a:p>
            <a:pPr algn="r" eaLnBrk="1" hangingPunct="1">
              <a:spcBef>
                <a:spcPts val="538"/>
              </a:spcBef>
            </a:pPr>
            <a:r>
              <a:rPr lang="en-US" altLang="en-US" sz="3300" b="1" baseline="14000">
                <a:latin typeface="Times New Roman" panose="02020603050405020304" pitchFamily="18" charset="0"/>
                <a:cs typeface="Times New Roman" panose="02020603050405020304" pitchFamily="18" charset="0"/>
              </a:rPr>
              <a:t>P</a:t>
            </a:r>
            <a:r>
              <a:rPr lang="en-US" altLang="en-US" sz="1400" b="1">
                <a:latin typeface="Times New Roman" panose="02020603050405020304" pitchFamily="18" charset="0"/>
                <a:cs typeface="Times New Roman" panose="02020603050405020304" pitchFamily="18" charset="0"/>
              </a:rPr>
              <a:t>90  </a:t>
            </a:r>
            <a:r>
              <a:rPr lang="en-US" altLang="en-US" sz="3300" b="1" baseline="14000">
                <a:latin typeface="Times New Roman" panose="02020603050405020304" pitchFamily="18" charset="0"/>
                <a:cs typeface="Times New Roman" panose="02020603050405020304" pitchFamily="18" charset="0"/>
              </a:rPr>
              <a:t>– P</a:t>
            </a:r>
            <a:r>
              <a:rPr lang="en-US" altLang="en-US" sz="1400" b="1">
                <a:latin typeface="Times New Roman" panose="02020603050405020304" pitchFamily="18" charset="0"/>
                <a:cs typeface="Times New Roman" panose="02020603050405020304" pitchFamily="18" charset="0"/>
              </a:rPr>
              <a:t>10</a:t>
            </a:r>
            <a:endParaRPr lang="en-US" altLang="en-US" sz="1400">
              <a:latin typeface="Times New Roman" panose="02020603050405020304" pitchFamily="18" charset="0"/>
              <a:cs typeface="Times New Roman" panose="02020603050405020304" pitchFamily="18" charset="0"/>
            </a:endParaRPr>
          </a:p>
        </p:txBody>
      </p:sp>
      <p:sp>
        <p:nvSpPr>
          <p:cNvPr id="17419" name="object 11">
            <a:extLst>
              <a:ext uri="{FF2B5EF4-FFF2-40B4-BE49-F238E27FC236}">
                <a16:creationId xmlns:a16="http://schemas.microsoft.com/office/drawing/2014/main" id="{35972B95-0B54-46C7-AC4F-16D7ECD77099}"/>
              </a:ext>
            </a:extLst>
          </p:cNvPr>
          <p:cNvSpPr>
            <a:spLocks noChangeArrowheads="1"/>
          </p:cNvSpPr>
          <p:nvPr/>
        </p:nvSpPr>
        <p:spPr bwMode="auto">
          <a:xfrm>
            <a:off x="5832475" y="4021138"/>
            <a:ext cx="2438400" cy="1587"/>
          </a:xfrm>
          <a:custGeom>
            <a:avLst/>
            <a:gdLst>
              <a:gd name="T0" fmla="*/ 0 w 2438400"/>
              <a:gd name="T1" fmla="*/ 0 h 1905"/>
              <a:gd name="T2" fmla="*/ 2438400 w 2438400"/>
              <a:gd name="T3" fmla="*/ 1905 h 1905"/>
            </a:gdLst>
            <a:ahLst/>
            <a:cxnLst/>
            <a:rect l="T0" t="T1" r="T2" b="T3"/>
            <a:pathLst>
              <a:path w="2438400" h="1905">
                <a:moveTo>
                  <a:pt x="0" y="0"/>
                </a:moveTo>
                <a:lnTo>
                  <a:pt x="2438400" y="1650"/>
                </a:lnTo>
              </a:path>
            </a:pathLst>
          </a:custGeom>
          <a:noFill/>
          <a:ln w="2895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D215270-5BF4-4811-92A4-CEB4FF02EDD4}"/>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Kelly’s Coefficient of Skewness…..02</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object 2">
            <a:extLst>
              <a:ext uri="{FF2B5EF4-FFF2-40B4-BE49-F238E27FC236}">
                <a16:creationId xmlns:a16="http://schemas.microsoft.com/office/drawing/2014/main" id="{A8E60EC5-15EC-4481-BE75-96E0B359CE05}"/>
              </a:ext>
            </a:extLst>
          </p:cNvPr>
          <p:cNvSpPr txBox="1">
            <a:spLocks/>
          </p:cNvSpPr>
          <p:nvPr/>
        </p:nvSpPr>
        <p:spPr>
          <a:xfrm>
            <a:off x="912813" y="1658938"/>
            <a:ext cx="9393237" cy="382587"/>
          </a:xfrm>
          <a:prstGeom prst="rect">
            <a:avLst/>
          </a:prstGeom>
        </p:spPr>
        <p:txBody>
          <a:bodyPr lIns="0" tIns="12065"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fontAlgn="auto">
              <a:lnSpc>
                <a:spcPct val="100000"/>
              </a:lnSpc>
              <a:spcBef>
                <a:spcPts val="95"/>
              </a:spcBef>
              <a:spcAft>
                <a:spcPts val="0"/>
              </a:spcAft>
              <a:defRPr/>
            </a:pPr>
            <a:r>
              <a:rPr lang="en-US" sz="2400" spc="-10" dirty="0">
                <a:latin typeface="Times New Roman"/>
                <a:cs typeface="Times New Roman"/>
              </a:rPr>
              <a:t>This </a:t>
            </a:r>
            <a:r>
              <a:rPr lang="en-US" sz="2400" spc="-5" dirty="0">
                <a:latin typeface="Times New Roman"/>
                <a:cs typeface="Times New Roman"/>
              </a:rPr>
              <a:t>formula </a:t>
            </a:r>
            <a:r>
              <a:rPr lang="en-US" sz="2400" dirty="0">
                <a:latin typeface="Times New Roman"/>
                <a:cs typeface="Times New Roman"/>
              </a:rPr>
              <a:t>for </a:t>
            </a:r>
            <a:r>
              <a:rPr lang="en-US" sz="2400" spc="-5" dirty="0">
                <a:latin typeface="Times New Roman"/>
                <a:cs typeface="Times New Roman"/>
              </a:rPr>
              <a:t>measuring skewness is based on percentile are </a:t>
            </a:r>
            <a:r>
              <a:rPr lang="en-US" sz="2400" spc="-10" dirty="0">
                <a:latin typeface="Times New Roman"/>
                <a:cs typeface="Times New Roman"/>
              </a:rPr>
              <a:t>as </a:t>
            </a:r>
            <a:r>
              <a:rPr lang="en-US" sz="2400" spc="-5" dirty="0">
                <a:latin typeface="Times New Roman"/>
                <a:cs typeface="Times New Roman"/>
              </a:rPr>
              <a:t>follows:</a:t>
            </a:r>
            <a:endParaRPr lang="en-IN" sz="2400" spc="-5" dirty="0">
              <a:latin typeface="Times New Roman" panose="02020603050405020304" pitchFamily="18" charset="0"/>
              <a:cs typeface="Times New Roman" panose="02020603050405020304" pitchFamily="18" charset="0"/>
            </a:endParaRPr>
          </a:p>
        </p:txBody>
      </p:sp>
      <p:sp>
        <p:nvSpPr>
          <p:cNvPr id="18436" name="object 3">
            <a:extLst>
              <a:ext uri="{FF2B5EF4-FFF2-40B4-BE49-F238E27FC236}">
                <a16:creationId xmlns:a16="http://schemas.microsoft.com/office/drawing/2014/main" id="{128B5AB8-D52B-420F-8222-42E988E6A5BE}"/>
              </a:ext>
            </a:extLst>
          </p:cNvPr>
          <p:cNvSpPr txBox="1">
            <a:spLocks noChangeArrowheads="1"/>
          </p:cNvSpPr>
          <p:nvPr/>
        </p:nvSpPr>
        <p:spPr bwMode="auto">
          <a:xfrm>
            <a:off x="1716088" y="4257675"/>
            <a:ext cx="634047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2865" rIns="0" bIns="0">
            <a:spAutoFit/>
          </a:bodyPr>
          <a:lstStyle>
            <a:lvl1pPr marL="38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00"/>
              </a:spcBef>
            </a:pPr>
            <a:r>
              <a:rPr lang="en-US" altLang="en-US" sz="2200">
                <a:latin typeface="Times New Roman" panose="02020603050405020304" pitchFamily="18" charset="0"/>
                <a:cs typeface="Times New Roman" panose="02020603050405020304" pitchFamily="18" charset="0"/>
              </a:rPr>
              <a:t>Where</a:t>
            </a:r>
            <a:r>
              <a:rPr lang="en-US" altLang="en-US" sz="2200" b="1">
                <a:latin typeface="Times New Roman" panose="02020603050405020304" pitchFamily="18" charset="0"/>
                <a:cs typeface="Times New Roman" panose="02020603050405020304" pitchFamily="18" charset="0"/>
              </a:rPr>
              <a:t>,</a:t>
            </a:r>
            <a:endParaRPr lang="en-US" altLang="en-US" sz="2200">
              <a:latin typeface="Times New Roman" panose="02020603050405020304" pitchFamily="18" charset="0"/>
              <a:cs typeface="Times New Roman" panose="02020603050405020304" pitchFamily="18" charset="0"/>
            </a:endParaRPr>
          </a:p>
          <a:p>
            <a:pPr algn="r" eaLnBrk="1" hangingPunct="1">
              <a:spcBef>
                <a:spcPts val="400"/>
              </a:spcBef>
            </a:pPr>
            <a:r>
              <a:rPr lang="en-US" altLang="en-US" sz="2200">
                <a:latin typeface="Times New Roman" panose="02020603050405020304" pitchFamily="18" charset="0"/>
                <a:cs typeface="Times New Roman" panose="02020603050405020304" pitchFamily="18" charset="0"/>
              </a:rPr>
              <a:t>SK</a:t>
            </a:r>
            <a:r>
              <a:rPr lang="en-US" altLang="en-US" sz="2100" baseline="-21000">
                <a:latin typeface="Times New Roman" panose="02020603050405020304" pitchFamily="18" charset="0"/>
                <a:cs typeface="Times New Roman" panose="02020603050405020304" pitchFamily="18" charset="0"/>
              </a:rPr>
              <a:t>K</a:t>
            </a:r>
            <a:r>
              <a:rPr lang="en-US" altLang="en-US" sz="2100" b="1" baseline="-210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 Kelly’s Coefficient of skewness,</a:t>
            </a:r>
          </a:p>
          <a:p>
            <a:pPr algn="r" eaLnBrk="1" hangingPunct="1">
              <a:spcBef>
                <a:spcPts val="400"/>
              </a:spcBef>
            </a:pPr>
            <a:r>
              <a:rPr lang="en-US" altLang="en-US" sz="2200">
                <a:latin typeface="Times New Roman" panose="02020603050405020304" pitchFamily="18" charset="0"/>
                <a:cs typeface="Times New Roman" panose="02020603050405020304" pitchFamily="18" charset="0"/>
              </a:rPr>
              <a:t>D</a:t>
            </a:r>
            <a:r>
              <a:rPr lang="en-US" altLang="en-US" sz="2100" baseline="-21000">
                <a:latin typeface="Times New Roman" panose="02020603050405020304" pitchFamily="18" charset="0"/>
                <a:cs typeface="Times New Roman" panose="02020603050405020304" pitchFamily="18" charset="0"/>
              </a:rPr>
              <a:t>9	</a:t>
            </a:r>
            <a:r>
              <a:rPr lang="en-US" altLang="en-US" sz="2200">
                <a:latin typeface="Times New Roman" panose="02020603050405020304" pitchFamily="18" charset="0"/>
                <a:cs typeface="Times New Roman" panose="02020603050405020304" pitchFamily="18" charset="0"/>
              </a:rPr>
              <a:t>= Deciles Nine.</a:t>
            </a:r>
          </a:p>
          <a:p>
            <a:pPr eaLnBrk="1" hangingPunct="1">
              <a:lnSpc>
                <a:spcPct val="115000"/>
              </a:lnSpc>
              <a:spcBef>
                <a:spcPts val="13"/>
              </a:spcBef>
            </a:pPr>
            <a:r>
              <a:rPr lang="en-US" altLang="en-US" sz="2200">
                <a:latin typeface="Times New Roman" panose="02020603050405020304" pitchFamily="18" charset="0"/>
                <a:cs typeface="Times New Roman" panose="02020603050405020304" pitchFamily="18" charset="0"/>
              </a:rPr>
              <a:t>D</a:t>
            </a:r>
            <a:r>
              <a:rPr lang="en-US" altLang="en-US" sz="2100" baseline="-21000">
                <a:latin typeface="Times New Roman" panose="02020603050405020304" pitchFamily="18" charset="0"/>
                <a:cs typeface="Times New Roman" panose="02020603050405020304" pitchFamily="18" charset="0"/>
              </a:rPr>
              <a:t>5	</a:t>
            </a:r>
            <a:r>
              <a:rPr lang="en-US" altLang="en-US" sz="2200">
                <a:latin typeface="Times New Roman" panose="02020603050405020304" pitchFamily="18" charset="0"/>
                <a:cs typeface="Times New Roman" panose="02020603050405020304" pitchFamily="18" charset="0"/>
              </a:rPr>
              <a:t>= Deciles Five.  D</a:t>
            </a:r>
            <a:r>
              <a:rPr lang="en-US" altLang="en-US" sz="2100" baseline="-21000">
                <a:latin typeface="Times New Roman" panose="02020603050405020304" pitchFamily="18" charset="0"/>
                <a:cs typeface="Times New Roman" panose="02020603050405020304" pitchFamily="18" charset="0"/>
              </a:rPr>
              <a:t>1	</a:t>
            </a:r>
            <a:r>
              <a:rPr lang="en-US" altLang="en-US" sz="2200">
                <a:latin typeface="Times New Roman" panose="02020603050405020304" pitchFamily="18" charset="0"/>
                <a:cs typeface="Times New Roman" panose="02020603050405020304" pitchFamily="18" charset="0"/>
              </a:rPr>
              <a:t>= Deciles one.</a:t>
            </a:r>
          </a:p>
        </p:txBody>
      </p:sp>
      <p:sp>
        <p:nvSpPr>
          <p:cNvPr id="18437" name="object 4">
            <a:extLst>
              <a:ext uri="{FF2B5EF4-FFF2-40B4-BE49-F238E27FC236}">
                <a16:creationId xmlns:a16="http://schemas.microsoft.com/office/drawing/2014/main" id="{415E8C79-5812-4341-BB11-28059603AA98}"/>
              </a:ext>
            </a:extLst>
          </p:cNvPr>
          <p:cNvSpPr>
            <a:spLocks noChangeArrowheads="1"/>
          </p:cNvSpPr>
          <p:nvPr/>
        </p:nvSpPr>
        <p:spPr bwMode="auto">
          <a:xfrm>
            <a:off x="2162175" y="2962275"/>
            <a:ext cx="6172200" cy="838200"/>
          </a:xfrm>
          <a:custGeom>
            <a:avLst/>
            <a:gdLst>
              <a:gd name="T0" fmla="*/ 0 w 6172200"/>
              <a:gd name="T1" fmla="*/ 0 h 838200"/>
              <a:gd name="T2" fmla="*/ 6172200 w 6172200"/>
              <a:gd name="T3" fmla="*/ 838200 h 838200"/>
            </a:gdLst>
            <a:ahLst/>
            <a:cxnLst/>
            <a:rect l="T0" t="T1" r="T2" b="T3"/>
            <a:pathLst>
              <a:path w="6172200" h="838200">
                <a:moveTo>
                  <a:pt x="0" y="838200"/>
                </a:moveTo>
                <a:lnTo>
                  <a:pt x="6172199" y="838200"/>
                </a:lnTo>
                <a:lnTo>
                  <a:pt x="6172199" y="0"/>
                </a:lnTo>
                <a:lnTo>
                  <a:pt x="0" y="0"/>
                </a:lnTo>
                <a:lnTo>
                  <a:pt x="0" y="838200"/>
                </a:lnTo>
                <a:close/>
              </a:path>
            </a:pathLst>
          </a:custGeom>
          <a:noFill/>
          <a:ln w="35052">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6" name="object 5">
            <a:extLst>
              <a:ext uri="{FF2B5EF4-FFF2-40B4-BE49-F238E27FC236}">
                <a16:creationId xmlns:a16="http://schemas.microsoft.com/office/drawing/2014/main" id="{F52266EA-A5E5-4290-88A0-9C040D4A6ECE}"/>
              </a:ext>
            </a:extLst>
          </p:cNvPr>
          <p:cNvSpPr txBox="1"/>
          <p:nvPr/>
        </p:nvSpPr>
        <p:spPr>
          <a:xfrm>
            <a:off x="3116263" y="2986088"/>
            <a:ext cx="1011237" cy="331787"/>
          </a:xfrm>
          <a:prstGeom prst="rect">
            <a:avLst/>
          </a:prstGeom>
        </p:spPr>
        <p:txBody>
          <a:bodyPr lIns="0" tIns="13335" rIns="0" bIns="0">
            <a:spAutoFit/>
          </a:bodyPr>
          <a:lstStyle/>
          <a:p>
            <a:pPr marL="25400" fontAlgn="auto">
              <a:spcBef>
                <a:spcPts val="105"/>
              </a:spcBef>
              <a:spcAft>
                <a:spcPts val="0"/>
              </a:spcAft>
              <a:tabLst>
                <a:tab pos="839469" algn="l"/>
              </a:tabLst>
              <a:defRPr/>
            </a:pPr>
            <a:r>
              <a:rPr sz="2000" b="1" spc="5" dirty="0">
                <a:latin typeface="Times New Roman"/>
                <a:cs typeface="Times New Roman"/>
              </a:rPr>
              <a:t>SK</a:t>
            </a:r>
            <a:r>
              <a:rPr sz="1950" b="1" spc="7" baseline="-21367" dirty="0">
                <a:latin typeface="Times New Roman"/>
                <a:cs typeface="Times New Roman"/>
              </a:rPr>
              <a:t>k	</a:t>
            </a:r>
            <a:r>
              <a:rPr sz="2000" b="1" dirty="0">
                <a:latin typeface="Times New Roman"/>
                <a:cs typeface="Times New Roman"/>
              </a:rPr>
              <a:t>=</a:t>
            </a:r>
            <a:endParaRPr sz="2000">
              <a:latin typeface="Times New Roman"/>
              <a:cs typeface="Times New Roman"/>
            </a:endParaRPr>
          </a:p>
        </p:txBody>
      </p:sp>
      <p:sp>
        <p:nvSpPr>
          <p:cNvPr id="18439" name="object 6">
            <a:extLst>
              <a:ext uri="{FF2B5EF4-FFF2-40B4-BE49-F238E27FC236}">
                <a16:creationId xmlns:a16="http://schemas.microsoft.com/office/drawing/2014/main" id="{4FC0FD1C-3235-46DD-8305-EDE2DAFECCEF}"/>
              </a:ext>
            </a:extLst>
          </p:cNvPr>
          <p:cNvSpPr txBox="1">
            <a:spLocks noChangeArrowheads="1"/>
          </p:cNvSpPr>
          <p:nvPr/>
        </p:nvSpPr>
        <p:spPr bwMode="auto">
          <a:xfrm>
            <a:off x="4519613" y="2986088"/>
            <a:ext cx="171291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211138" indent="-185738" eaLnBrk="0" hangingPunct="0">
              <a:tabLst>
                <a:tab pos="1071563" algn="l"/>
                <a:tab pos="140652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071563" algn="l"/>
                <a:tab pos="140652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071563" algn="l"/>
                <a:tab pos="140652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071563" algn="l"/>
                <a:tab pos="140652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071563" algn="l"/>
                <a:tab pos="1406525"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1071563" algn="l"/>
                <a:tab pos="1406525"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1071563" algn="l"/>
                <a:tab pos="1406525"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1071563" algn="l"/>
                <a:tab pos="1406525"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1071563" algn="l"/>
                <a:tab pos="1406525" algn="l"/>
              </a:tabLst>
              <a:defRPr>
                <a:solidFill>
                  <a:schemeClr val="tx1"/>
                </a:solidFill>
                <a:latin typeface="Arial" panose="020B0604020202020204" pitchFamily="34" charset="0"/>
                <a:cs typeface="Arial" panose="020B0604020202020204" pitchFamily="34" charset="0"/>
              </a:defRPr>
            </a:lvl9pPr>
          </a:lstStyle>
          <a:p>
            <a:pPr eaLnBrk="1" hangingPunct="1">
              <a:spcBef>
                <a:spcPts val="100"/>
              </a:spcBef>
            </a:pPr>
            <a:r>
              <a:rPr lang="en-US" altLang="en-US" sz="2000" b="1">
                <a:latin typeface="Times New Roman" panose="02020603050405020304" pitchFamily="18" charset="0"/>
                <a:cs typeface="Times New Roman" panose="02020603050405020304" pitchFamily="18" charset="0"/>
              </a:rPr>
              <a:t>D</a:t>
            </a:r>
            <a:r>
              <a:rPr lang="en-US" altLang="en-US" sz="1900" b="1" baseline="-21000">
                <a:latin typeface="Times New Roman" panose="02020603050405020304" pitchFamily="18" charset="0"/>
                <a:cs typeface="Times New Roman" panose="02020603050405020304" pitchFamily="18" charset="0"/>
              </a:rPr>
              <a:t>9  </a:t>
            </a:r>
            <a:r>
              <a:rPr lang="en-US" altLang="en-US" sz="2000" b="1">
                <a:latin typeface="Times New Roman" panose="02020603050405020304" pitchFamily="18" charset="0"/>
                <a:cs typeface="Times New Roman" panose="02020603050405020304" pitchFamily="18" charset="0"/>
              </a:rPr>
              <a:t>– 2D</a:t>
            </a:r>
            <a:r>
              <a:rPr lang="en-US" altLang="en-US" sz="1900" b="1" baseline="-21000">
                <a:latin typeface="Times New Roman" panose="02020603050405020304" pitchFamily="18" charset="0"/>
                <a:cs typeface="Times New Roman" panose="02020603050405020304" pitchFamily="18" charset="0"/>
              </a:rPr>
              <a:t>5	</a:t>
            </a:r>
            <a:r>
              <a:rPr lang="en-US" altLang="en-US" sz="2000" b="1">
                <a:latin typeface="Times New Roman" panose="02020603050405020304" pitchFamily="18" charset="0"/>
                <a:cs typeface="Times New Roman" panose="02020603050405020304" pitchFamily="18" charset="0"/>
              </a:rPr>
              <a:t>+	D</a:t>
            </a:r>
            <a:r>
              <a:rPr lang="en-US" altLang="en-US" sz="1900" b="1" baseline="-21000">
                <a:latin typeface="Times New Roman" panose="02020603050405020304" pitchFamily="18" charset="0"/>
                <a:cs typeface="Times New Roman" panose="02020603050405020304" pitchFamily="18" charset="0"/>
              </a:rPr>
              <a:t>1  </a:t>
            </a:r>
            <a:r>
              <a:rPr lang="en-US" altLang="en-US" sz="2000" b="1">
                <a:latin typeface="Times New Roman" panose="02020603050405020304" pitchFamily="18" charset="0"/>
                <a:cs typeface="Times New Roman" panose="02020603050405020304" pitchFamily="18" charset="0"/>
              </a:rPr>
              <a:t>D</a:t>
            </a:r>
            <a:r>
              <a:rPr lang="en-US" altLang="en-US" sz="1900" b="1" baseline="-21000">
                <a:latin typeface="Times New Roman" panose="02020603050405020304" pitchFamily="18" charset="0"/>
                <a:cs typeface="Times New Roman" panose="02020603050405020304" pitchFamily="18" charset="0"/>
              </a:rPr>
              <a:t>9 </a:t>
            </a:r>
            <a:r>
              <a:rPr lang="en-US" altLang="en-US" sz="2000" b="1">
                <a:latin typeface="Times New Roman" panose="02020603050405020304" pitchFamily="18" charset="0"/>
                <a:cs typeface="Times New Roman" panose="02020603050405020304" pitchFamily="18" charset="0"/>
              </a:rPr>
              <a:t>– D</a:t>
            </a:r>
            <a:r>
              <a:rPr lang="en-US" altLang="en-US" sz="1900" b="1" baseline="-21000">
                <a:latin typeface="Times New Roman" panose="02020603050405020304" pitchFamily="18" charset="0"/>
                <a:cs typeface="Times New Roman" panose="02020603050405020304" pitchFamily="18" charset="0"/>
              </a:rPr>
              <a:t>1</a:t>
            </a:r>
            <a:endParaRPr lang="en-US" altLang="en-US" sz="1900" baseline="-21000">
              <a:latin typeface="Times New Roman" panose="02020603050405020304" pitchFamily="18" charset="0"/>
              <a:cs typeface="Times New Roman" panose="02020603050405020304" pitchFamily="18" charset="0"/>
            </a:endParaRPr>
          </a:p>
        </p:txBody>
      </p:sp>
      <p:sp>
        <p:nvSpPr>
          <p:cNvPr id="18440" name="object 7">
            <a:extLst>
              <a:ext uri="{FF2B5EF4-FFF2-40B4-BE49-F238E27FC236}">
                <a16:creationId xmlns:a16="http://schemas.microsoft.com/office/drawing/2014/main" id="{5C3CB370-404D-490B-B802-F2E7E6B34C93}"/>
              </a:ext>
            </a:extLst>
          </p:cNvPr>
          <p:cNvSpPr>
            <a:spLocks noChangeArrowheads="1"/>
          </p:cNvSpPr>
          <p:nvPr/>
        </p:nvSpPr>
        <p:spPr bwMode="auto">
          <a:xfrm>
            <a:off x="4371975" y="3343275"/>
            <a:ext cx="1905000" cy="3175"/>
          </a:xfrm>
          <a:custGeom>
            <a:avLst/>
            <a:gdLst>
              <a:gd name="T0" fmla="*/ 0 w 1905000"/>
              <a:gd name="T1" fmla="*/ 0 h 1905"/>
              <a:gd name="T2" fmla="*/ 1905000 w 1905000"/>
              <a:gd name="T3" fmla="*/ 1905 h 1905"/>
            </a:gdLst>
            <a:ahLst/>
            <a:cxnLst/>
            <a:rect l="T0" t="T1" r="T2" b="T3"/>
            <a:pathLst>
              <a:path w="1905000" h="1905">
                <a:moveTo>
                  <a:pt x="0" y="0"/>
                </a:moveTo>
                <a:lnTo>
                  <a:pt x="1905000" y="1650"/>
                </a:lnTo>
              </a:path>
            </a:pathLst>
          </a:custGeom>
          <a:noFill/>
          <a:ln w="2895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9B2190E-DF5A-42E8-8A52-7FD39292BEF8}"/>
              </a:ext>
            </a:extLst>
          </p:cNvPr>
          <p:cNvSpPr>
            <a:spLocks noGrp="1"/>
          </p:cNvSpPr>
          <p:nvPr>
            <p:ph type="title"/>
          </p:nvPr>
        </p:nvSpPr>
        <p:spPr>
          <a:xfrm>
            <a:off x="600075" y="365126"/>
            <a:ext cx="10753725" cy="904382"/>
          </a:xfrm>
        </p:spPr>
        <p:txBody>
          <a:bodyPr>
            <a:normAutofit fontScale="90000"/>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Example:</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3CCE73-66FD-489C-9061-FDCD13DAB563}"/>
              </a:ext>
            </a:extLst>
          </p:cNvPr>
          <p:cNvSpPr txBox="1">
            <a:spLocks noRot="1" noChangeAspect="1" noMove="1" noResize="1" noEditPoints="1" noAdjustHandles="1" noChangeArrowheads="1" noChangeShapeType="1" noTextEdit="1"/>
          </p:cNvSpPr>
          <p:nvPr/>
        </p:nvSpPr>
        <p:spPr>
          <a:xfrm>
            <a:off x="600075" y="1483251"/>
            <a:ext cx="11039475" cy="5525295"/>
          </a:xfrm>
          <a:prstGeom prst="rect">
            <a:avLst/>
          </a:prstGeom>
          <a:blipFill>
            <a:blip r:embed="rId2"/>
            <a:stretch>
              <a:fillRect l="-552" t="-551" r="-110"/>
            </a:stretch>
          </a:blipFill>
        </p:spPr>
        <p:txBody>
          <a:bodyPr/>
          <a:lstStyle/>
          <a:p>
            <a:pPr fontAlgn="auto">
              <a:spcBef>
                <a:spcPts val="0"/>
              </a:spcBef>
              <a:spcAft>
                <a:spcPts val="0"/>
              </a:spcAft>
              <a:defRPr/>
            </a:pPr>
            <a:r>
              <a:rPr lang="en-IN">
                <a:noFill/>
                <a:latin typeface="+mn-lt"/>
                <a:cs typeface="+mn-cs"/>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CC120DB-CC61-4803-B023-820651D03AB4}"/>
              </a:ext>
            </a:extLst>
          </p:cNvPr>
          <p:cNvSpPr>
            <a:spLocks noGrp="1"/>
          </p:cNvSpPr>
          <p:nvPr>
            <p:ph type="title"/>
          </p:nvPr>
        </p:nvSpPr>
        <p:spPr/>
        <p:txBody>
          <a:bodyPr/>
          <a:lstStyle/>
          <a:p>
            <a:pPr eaLnBrk="1" hangingPunct="1"/>
            <a:r>
              <a:rPr lang="en-US" altLang="en-US" b="1" dirty="0">
                <a:solidFill>
                  <a:srgbClr val="C00000"/>
                </a:solidFill>
                <a:latin typeface="Times New Roman" panose="02020603050405020304" pitchFamily="18" charset="0"/>
                <a:cs typeface="Times New Roman" panose="02020603050405020304" pitchFamily="18" charset="0"/>
              </a:rPr>
              <a:t>Homework:</a:t>
            </a:r>
            <a:br>
              <a:rPr lang="en-US" altLang="en-US" b="1" dirty="0">
                <a:solidFill>
                  <a:srgbClr val="C00000"/>
                </a:solidFill>
                <a:latin typeface="Times New Roman" panose="02020603050405020304" pitchFamily="18" charset="0"/>
                <a:cs typeface="Times New Roman" panose="02020603050405020304" pitchFamily="18" charset="0"/>
              </a:rPr>
            </a:br>
            <a:endParaRPr lang="en-IN" altLang="en-US" b="1" dirty="0">
              <a:solidFill>
                <a:srgbClr val="C00000"/>
              </a:solidFill>
              <a:latin typeface="Times New Roman" panose="02020603050405020304" pitchFamily="18" charset="0"/>
              <a:cs typeface="Times New Roman" panose="02020603050405020304" pitchFamily="18" charset="0"/>
            </a:endParaRPr>
          </a:p>
        </p:txBody>
      </p:sp>
      <p:sp>
        <p:nvSpPr>
          <p:cNvPr id="20483" name="Content Placeholder 2">
            <a:extLst>
              <a:ext uri="{FF2B5EF4-FFF2-40B4-BE49-F238E27FC236}">
                <a16:creationId xmlns:a16="http://schemas.microsoft.com/office/drawing/2014/main" id="{F292CCA3-19F0-446D-8DDD-7D8935AE153F}"/>
              </a:ext>
            </a:extLst>
          </p:cNvPr>
          <p:cNvSpPr>
            <a:spLocks noGrp="1"/>
          </p:cNvSpPr>
          <p:nvPr>
            <p:ph idx="1"/>
          </p:nvPr>
        </p:nvSpPr>
        <p:spPr/>
        <p:txBody>
          <a:bodyPr/>
          <a:lstStyle/>
          <a:p>
            <a:pPr eaLnBrk="1" hangingPunct="1"/>
            <a:r>
              <a:rPr lang="en-US" altLang="en-US" sz="1800" b="1">
                <a:solidFill>
                  <a:srgbClr val="000000"/>
                </a:solidFill>
                <a:latin typeface="TimesNewRomanPSMT"/>
              </a:rPr>
              <a:t>Ques: </a:t>
            </a:r>
            <a:r>
              <a:rPr lang="en-US" altLang="en-US" sz="1800">
                <a:solidFill>
                  <a:srgbClr val="000000"/>
                </a:solidFill>
                <a:latin typeface="TimesNewRomanPSMT"/>
              </a:rPr>
              <a:t>The following are the marks of 150 students in an examination. Calculate Karl Pearson’s coefficient of skewness.</a:t>
            </a:r>
            <a:r>
              <a:rPr lang="en-US" altLang="en-US"/>
              <a:t> </a:t>
            </a:r>
            <a:br>
              <a:rPr lang="en-US" altLang="en-US"/>
            </a:br>
            <a:endParaRPr lang="en-US" altLang="en-US"/>
          </a:p>
          <a:p>
            <a:pPr eaLnBrk="1" hangingPunct="1"/>
            <a:endParaRPr lang="en-IN" altLang="en-US"/>
          </a:p>
        </p:txBody>
      </p:sp>
      <p:graphicFrame>
        <p:nvGraphicFramePr>
          <p:cNvPr id="4" name="Table 4">
            <a:extLst>
              <a:ext uri="{FF2B5EF4-FFF2-40B4-BE49-F238E27FC236}">
                <a16:creationId xmlns:a16="http://schemas.microsoft.com/office/drawing/2014/main" id="{FC80BE17-4593-4FCC-8F4E-95CC5BE70309}"/>
              </a:ext>
            </a:extLst>
          </p:cNvPr>
          <p:cNvGraphicFramePr>
            <a:graphicFrameLocks noGrp="1"/>
          </p:cNvGraphicFramePr>
          <p:nvPr/>
        </p:nvGraphicFramePr>
        <p:xfrm>
          <a:off x="1917700" y="2890838"/>
          <a:ext cx="8128000" cy="3708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dirty="0"/>
                        <a:t>Marks</a:t>
                      </a:r>
                      <a:endParaRPr lang="en-IN" dirty="0"/>
                    </a:p>
                  </a:txBody>
                  <a:tcPr>
                    <a:solidFill>
                      <a:schemeClr val="bg1">
                        <a:lumMod val="85000"/>
                      </a:schemeClr>
                    </a:solidFill>
                  </a:tcPr>
                </a:tc>
                <a:tc>
                  <a:txBody>
                    <a:bodyPr/>
                    <a:lstStyle/>
                    <a:p>
                      <a:pPr algn="ctr"/>
                      <a:r>
                        <a:rPr lang="en-US" dirty="0"/>
                        <a:t>No. of Students</a:t>
                      </a:r>
                      <a:endParaRPr lang="en-IN"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dirty="0"/>
                        <a:t>0-10</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1"/>
                  </a:ext>
                </a:extLst>
              </a:tr>
              <a:tr h="370840">
                <a:tc>
                  <a:txBody>
                    <a:bodyPr/>
                    <a:lstStyle/>
                    <a:p>
                      <a:pPr algn="ctr"/>
                      <a:r>
                        <a:rPr lang="en-US" dirty="0"/>
                        <a:t>10-20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2"/>
                  </a:ext>
                </a:extLst>
              </a:tr>
              <a:tr h="370840">
                <a:tc>
                  <a:txBody>
                    <a:bodyPr/>
                    <a:lstStyle/>
                    <a:p>
                      <a:pPr algn="ctr"/>
                      <a:r>
                        <a:rPr lang="en-US" dirty="0"/>
                        <a:t>20-30</a:t>
                      </a:r>
                      <a:endParaRPr lang="en-IN" dirty="0"/>
                    </a:p>
                  </a:txBody>
                  <a:tcPr/>
                </a:tc>
                <a:tc>
                  <a:txBody>
                    <a:bodyPr/>
                    <a:lstStyle/>
                    <a:p>
                      <a:pPr algn="ctr"/>
                      <a:r>
                        <a:rPr lang="en-US" dirty="0"/>
                        <a:t>40</a:t>
                      </a:r>
                      <a:endParaRPr lang="en-IN" dirty="0"/>
                    </a:p>
                  </a:txBody>
                  <a:tcPr/>
                </a:tc>
                <a:extLst>
                  <a:ext uri="{0D108BD9-81ED-4DB2-BD59-A6C34878D82A}">
                    <a16:rowId xmlns:a16="http://schemas.microsoft.com/office/drawing/2014/main" val="10003"/>
                  </a:ext>
                </a:extLst>
              </a:tr>
              <a:tr h="370840">
                <a:tc>
                  <a:txBody>
                    <a:bodyPr/>
                    <a:lstStyle/>
                    <a:p>
                      <a:pPr algn="ctr"/>
                      <a:r>
                        <a:rPr lang="en-US" dirty="0"/>
                        <a:t>30-40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0004"/>
                  </a:ext>
                </a:extLst>
              </a:tr>
              <a:tr h="370840">
                <a:tc>
                  <a:txBody>
                    <a:bodyPr/>
                    <a:lstStyle/>
                    <a:p>
                      <a:pPr algn="ctr"/>
                      <a:r>
                        <a:rPr lang="en-US" dirty="0"/>
                        <a:t>40-50</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10005"/>
                  </a:ext>
                </a:extLst>
              </a:tr>
              <a:tr h="370840">
                <a:tc>
                  <a:txBody>
                    <a:bodyPr/>
                    <a:lstStyle/>
                    <a:p>
                      <a:pPr algn="ctr"/>
                      <a:r>
                        <a:rPr lang="en-US" dirty="0"/>
                        <a:t>50-60</a:t>
                      </a:r>
                      <a:endParaRPr lang="en-IN" dirty="0"/>
                    </a:p>
                  </a:txBody>
                  <a:tcPr/>
                </a:tc>
                <a:tc>
                  <a:txBody>
                    <a:bodyPr/>
                    <a:lstStyle/>
                    <a:p>
                      <a:pPr algn="ctr"/>
                      <a:r>
                        <a:rPr lang="en-US" dirty="0"/>
                        <a:t>20</a:t>
                      </a:r>
                      <a:endParaRPr lang="en-IN" dirty="0"/>
                    </a:p>
                  </a:txBody>
                  <a:tcPr/>
                </a:tc>
                <a:extLst>
                  <a:ext uri="{0D108BD9-81ED-4DB2-BD59-A6C34878D82A}">
                    <a16:rowId xmlns:a16="http://schemas.microsoft.com/office/drawing/2014/main" val="10006"/>
                  </a:ext>
                </a:extLst>
              </a:tr>
              <a:tr h="370840">
                <a:tc>
                  <a:txBody>
                    <a:bodyPr/>
                    <a:lstStyle/>
                    <a:p>
                      <a:pPr algn="ctr"/>
                      <a:r>
                        <a:rPr lang="en-US" dirty="0"/>
                        <a:t>60-70</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10007"/>
                  </a:ext>
                </a:extLst>
              </a:tr>
              <a:tr h="370840">
                <a:tc>
                  <a:txBody>
                    <a:bodyPr/>
                    <a:lstStyle/>
                    <a:p>
                      <a:pPr algn="ctr"/>
                      <a:r>
                        <a:rPr lang="en-US" dirty="0"/>
                        <a:t>70-80</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10008"/>
                  </a:ext>
                </a:extLst>
              </a:tr>
              <a:tr h="370840">
                <a:tc>
                  <a:txBody>
                    <a:bodyPr/>
                    <a:lstStyle/>
                    <a:p>
                      <a:pPr algn="ctr"/>
                      <a:r>
                        <a:rPr lang="en-US" dirty="0"/>
                        <a:t>80-90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3F41889-04D4-484E-ACA5-FE416C9B1796}"/>
              </a:ext>
            </a:extLst>
          </p:cNvPr>
          <p:cNvSpPr>
            <a:spLocks noGrp="1"/>
          </p:cNvSpPr>
          <p:nvPr>
            <p:ph type="title"/>
          </p:nvPr>
        </p:nvSpPr>
        <p:spPr>
          <a:xfrm>
            <a:off x="914400" y="365125"/>
            <a:ext cx="10439400" cy="922137"/>
          </a:xfrm>
        </p:spPr>
        <p:txBody>
          <a:bodyPr>
            <a:normAutofit fontScale="90000"/>
          </a:bodyPr>
          <a:lstStyle/>
          <a:p>
            <a:pPr eaLnBrk="1" hangingPunct="1"/>
            <a:br>
              <a:rPr lang="en-US" altLang="en-US" b="1" dirty="0">
                <a:latin typeface="Times New Roman" panose="02020603050405020304" pitchFamily="18" charset="0"/>
                <a:cs typeface="Times New Roman" panose="02020603050405020304" pitchFamily="18" charset="0"/>
              </a:rPr>
            </a:br>
            <a:r>
              <a:rPr lang="en-US" altLang="en-US" b="1" dirty="0">
                <a:solidFill>
                  <a:srgbClr val="C00000"/>
                </a:solidFill>
                <a:latin typeface="Times New Roman" panose="02020603050405020304" pitchFamily="18" charset="0"/>
                <a:cs typeface="Times New Roman" panose="02020603050405020304" pitchFamily="18" charset="0"/>
              </a:rPr>
              <a:t>Moments:</a:t>
            </a:r>
            <a:br>
              <a:rPr lang="en-US" altLang="en-US" b="1" dirty="0">
                <a:solidFill>
                  <a:srgbClr val="C00000"/>
                </a:solidFill>
                <a:latin typeface="Times New Roman" panose="02020603050405020304" pitchFamily="18" charset="0"/>
                <a:cs typeface="Times New Roman" panose="02020603050405020304" pitchFamily="18" charset="0"/>
              </a:rPr>
            </a:br>
            <a:endParaRPr lang="en-IN" altLang="en-US" b="1" dirty="0">
              <a:solidFill>
                <a:srgbClr val="C00000"/>
              </a:solidFill>
              <a:latin typeface="Times New Roman" panose="02020603050405020304" pitchFamily="18" charset="0"/>
              <a:cs typeface="Times New Roman" panose="02020603050405020304" pitchFamily="18" charset="0"/>
            </a:endParaRPr>
          </a:p>
        </p:txBody>
      </p:sp>
      <p:sp>
        <p:nvSpPr>
          <p:cNvPr id="21507" name="Content Placeholder 2">
            <a:extLst>
              <a:ext uri="{FF2B5EF4-FFF2-40B4-BE49-F238E27FC236}">
                <a16:creationId xmlns:a16="http://schemas.microsoft.com/office/drawing/2014/main" id="{6E8FADC1-B5B3-4854-821F-68BFA2332C86}"/>
              </a:ext>
            </a:extLst>
          </p:cNvPr>
          <p:cNvSpPr>
            <a:spLocks noGrp="1"/>
          </p:cNvSpPr>
          <p:nvPr>
            <p:ph idx="1"/>
          </p:nvPr>
        </p:nvSpPr>
        <p:spPr>
          <a:xfrm>
            <a:off x="838200" y="1457325"/>
            <a:ext cx="10515600" cy="4943475"/>
          </a:xfrm>
        </p:spPr>
        <p:txBody>
          <a:bodyPr>
            <a:normAutofit fontScale="92500" lnSpcReduction="20000"/>
          </a:bodyPr>
          <a:lstStyle/>
          <a:p>
            <a:pPr marL="469900" indent="-457200" eaLnBrk="1" hangingPunct="1">
              <a:lnSpc>
                <a:spcPct val="110000"/>
              </a:lnSpc>
              <a:spcBef>
                <a:spcPts val="3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Statistics, moments is used to indicate peculiarities of a frequency  distribution.</a:t>
            </a:r>
          </a:p>
          <a:p>
            <a:pPr marL="469900" indent="-457200" eaLnBrk="1" hangingPunct="1">
              <a:lnSpc>
                <a:spcPct val="110000"/>
              </a:lnSpc>
              <a:spcBef>
                <a:spcPts val="300"/>
              </a:spcBef>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469900" indent="-457200" eaLnBrk="1" hangingPunct="1">
              <a:lnSpc>
                <a:spcPct val="110000"/>
              </a:lnSpc>
              <a:spcBef>
                <a:spcPts val="3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utility of moments lies in the sense that they indicate different aspects of a given distribution.</a:t>
            </a:r>
          </a:p>
          <a:p>
            <a:pPr marL="469900" indent="-457200" eaLnBrk="1" hangingPunct="1">
              <a:lnSpc>
                <a:spcPct val="110000"/>
              </a:lnSpc>
              <a:spcBef>
                <a:spcPts val="300"/>
              </a:spcBef>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469900" indent="-457200" eaLnBrk="1" hangingPunct="1">
              <a:lnSpc>
                <a:spcPct val="110000"/>
              </a:lnSpc>
              <a:spcBef>
                <a:spcPts val="3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by using moments, we can measure the central tendency of a series, dispersion or variability, skewness and the </a:t>
            </a:r>
            <a:r>
              <a:rPr lang="en-US" altLang="en-US" dirty="0" err="1">
                <a:latin typeface="Times New Roman" panose="02020603050405020304" pitchFamily="18" charset="0"/>
                <a:cs typeface="Times New Roman" panose="02020603050405020304" pitchFamily="18" charset="0"/>
              </a:rPr>
              <a:t>peakedness</a:t>
            </a:r>
            <a:r>
              <a:rPr lang="en-US" altLang="en-US" dirty="0">
                <a:latin typeface="Times New Roman" panose="02020603050405020304" pitchFamily="18" charset="0"/>
                <a:cs typeface="Times New Roman" panose="02020603050405020304" pitchFamily="18" charset="0"/>
              </a:rPr>
              <a:t> of the curve.</a:t>
            </a:r>
          </a:p>
          <a:p>
            <a:pPr marL="469900" indent="-457200" eaLnBrk="1" hangingPunct="1">
              <a:lnSpc>
                <a:spcPct val="110000"/>
              </a:lnSpc>
              <a:spcBef>
                <a:spcPts val="300"/>
              </a:spcBef>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marL="469900" indent="-457200" eaLnBrk="1" hangingPunct="1">
              <a:lnSpc>
                <a:spcPct val="110000"/>
              </a:lnSpc>
              <a:spcBef>
                <a:spcPts val="3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moments about the  actual arithmetic mean are denoted by μ</a:t>
            </a:r>
            <a:r>
              <a:rPr lang="en-US" altLang="en-US" i="1" dirty="0">
                <a:latin typeface="Times New Roman" panose="02020603050405020304" pitchFamily="18" charset="0"/>
                <a:cs typeface="Times New Roman" panose="02020603050405020304" pitchFamily="18" charset="0"/>
              </a:rPr>
              <a:t>.</a:t>
            </a:r>
          </a:p>
          <a:p>
            <a:pPr marL="469900" indent="-457200" eaLnBrk="1" hangingPunct="1">
              <a:lnSpc>
                <a:spcPct val="110000"/>
              </a:lnSpc>
              <a:spcBef>
                <a:spcPts val="3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marL="469900" indent="-457200" eaLnBrk="1" hangingPunct="1">
              <a:lnSpc>
                <a:spcPct val="110000"/>
              </a:lnSpc>
              <a:spcBef>
                <a:spcPts val="3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first four moments about  mean or central moments are following:-</a:t>
            </a:r>
            <a:endParaRPr lang="en-I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B319-26BB-4E39-ACD2-8E6D0D243A60}"/>
              </a:ext>
            </a:extLst>
          </p:cNvPr>
          <p:cNvSpPr>
            <a:spLocks noGrp="1"/>
          </p:cNvSpPr>
          <p:nvPr>
            <p:ph type="title"/>
          </p:nvPr>
        </p:nvSpPr>
        <p:spPr/>
        <p:txBody>
          <a:bodyPr/>
          <a:lstStyle/>
          <a:p>
            <a:r>
              <a:rPr lang="en-IN" b="1" dirty="0">
                <a:solidFill>
                  <a:srgbClr val="C00000"/>
                </a:solidFill>
              </a:rPr>
              <a:t>Statistical Description of Data</a:t>
            </a:r>
          </a:p>
        </p:txBody>
      </p:sp>
      <p:sp>
        <p:nvSpPr>
          <p:cNvPr id="3" name="Content Placeholder 2">
            <a:extLst>
              <a:ext uri="{FF2B5EF4-FFF2-40B4-BE49-F238E27FC236}">
                <a16:creationId xmlns:a16="http://schemas.microsoft.com/office/drawing/2014/main" id="{494BF6AA-30E5-4125-AB28-C2282EE303C6}"/>
              </a:ext>
            </a:extLst>
          </p:cNvPr>
          <p:cNvSpPr>
            <a:spLocks noGrp="1"/>
          </p:cNvSpPr>
          <p:nvPr>
            <p:ph idx="1"/>
          </p:nvPr>
        </p:nvSpPr>
        <p:spPr/>
        <p:txBody>
          <a:bodyPr/>
          <a:lstStyle/>
          <a:p>
            <a:pPr>
              <a:buFont typeface="Wingdings" panose="05000000000000000000" pitchFamily="2" charset="2"/>
              <a:buChar char="§"/>
            </a:pPr>
            <a:endParaRPr lang="en-US" altLang="en-US" dirty="0"/>
          </a:p>
          <a:p>
            <a:pPr>
              <a:buFont typeface="Wingdings" panose="05000000000000000000" pitchFamily="2" charset="2"/>
              <a:buChar char="§"/>
            </a:pPr>
            <a:r>
              <a:rPr lang="en-US" altLang="en-US" dirty="0"/>
              <a:t>Statistics describes a </a:t>
            </a:r>
            <a:r>
              <a:rPr lang="en-US" altLang="en-US" b="1" dirty="0"/>
              <a:t>numeric</a:t>
            </a:r>
            <a:r>
              <a:rPr lang="en-US" altLang="en-US" dirty="0"/>
              <a:t> set of data by its:</a:t>
            </a:r>
          </a:p>
          <a:p>
            <a:pPr marL="571500" indent="-571500">
              <a:buAutoNum type="romanLcPeriod"/>
            </a:pPr>
            <a:r>
              <a:rPr lang="en-US" altLang="en-US" dirty="0"/>
              <a:t>Central Tendency</a:t>
            </a:r>
          </a:p>
          <a:p>
            <a:pPr marL="571500" indent="-571500">
              <a:buAutoNum type="romanLcPeriod"/>
            </a:pPr>
            <a:r>
              <a:rPr lang="en-US" altLang="en-US" dirty="0"/>
              <a:t>Variability / Dispersion</a:t>
            </a:r>
          </a:p>
          <a:p>
            <a:pPr marL="571500" indent="-571500">
              <a:buAutoNum type="romanLcPeriod"/>
            </a:pPr>
            <a:r>
              <a:rPr lang="en-US" altLang="en-US" dirty="0"/>
              <a:t>Shape (Skewness &amp; Kurtosis)</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dirty="0"/>
              <a:t>Statistics describes a </a:t>
            </a:r>
            <a:r>
              <a:rPr lang="en-US" altLang="en-US" b="1" dirty="0"/>
              <a:t>categorical</a:t>
            </a:r>
            <a:r>
              <a:rPr lang="en-US" altLang="en-US" dirty="0"/>
              <a:t> set of data by: </a:t>
            </a:r>
          </a:p>
          <a:p>
            <a:pPr marL="0" indent="0">
              <a:buNone/>
            </a:pPr>
            <a:r>
              <a:rPr lang="en-US" altLang="en-US" dirty="0"/>
              <a:t>  Frequency, percentage or proportion of each category</a:t>
            </a:r>
          </a:p>
          <a:p>
            <a:pPr marL="0" indent="0">
              <a:buNone/>
            </a:pPr>
            <a:endParaRPr lang="en-IN" dirty="0"/>
          </a:p>
        </p:txBody>
      </p:sp>
    </p:spTree>
    <p:extLst>
      <p:ext uri="{BB962C8B-B14F-4D97-AF65-F5344CB8AC3E}">
        <p14:creationId xmlns:p14="http://schemas.microsoft.com/office/powerpoint/2010/main" val="3634367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1422154-8CDB-407D-8377-C6B24FCFC26A}"/>
              </a:ext>
            </a:extLst>
          </p:cNvPr>
          <p:cNvSpPr>
            <a:spLocks noGrp="1"/>
          </p:cNvSpPr>
          <p:nvPr>
            <p:ph type="title"/>
          </p:nvPr>
        </p:nvSpPr>
        <p:spPr/>
        <p:txBody>
          <a:bodyPr/>
          <a:lstStyle/>
          <a:p>
            <a:pPr eaLnBrk="1" hangingPunct="1"/>
            <a:r>
              <a:rPr lang="en-US" altLang="en-US" b="1" dirty="0">
                <a:solidFill>
                  <a:srgbClr val="C00000"/>
                </a:solidFill>
                <a:latin typeface="Times New Roman" panose="02020603050405020304" pitchFamily="18" charset="0"/>
                <a:cs typeface="Times New Roman" panose="02020603050405020304" pitchFamily="18" charset="0"/>
              </a:rPr>
              <a:t>Moments:</a:t>
            </a:r>
            <a:br>
              <a:rPr lang="en-US" altLang="en-US" b="1" dirty="0">
                <a:solidFill>
                  <a:srgbClr val="C00000"/>
                </a:solidFill>
                <a:latin typeface="Times New Roman" panose="02020603050405020304" pitchFamily="18" charset="0"/>
                <a:cs typeface="Times New Roman" panose="02020603050405020304" pitchFamily="18" charset="0"/>
              </a:rPr>
            </a:br>
            <a:endParaRPr lang="en-IN" altLang="en-US" dirty="0">
              <a:solidFill>
                <a:srgbClr val="C00000"/>
              </a:solidFill>
            </a:endParaRPr>
          </a:p>
        </p:txBody>
      </p:sp>
      <p:sp>
        <p:nvSpPr>
          <p:cNvPr id="22531" name="Text Placeholder 3">
            <a:extLst>
              <a:ext uri="{FF2B5EF4-FFF2-40B4-BE49-F238E27FC236}">
                <a16:creationId xmlns:a16="http://schemas.microsoft.com/office/drawing/2014/main" id="{B046A2FE-C63C-4A7D-B5CF-39DD2738CE06}"/>
              </a:ext>
            </a:extLst>
          </p:cNvPr>
          <p:cNvSpPr>
            <a:spLocks noGrp="1"/>
          </p:cNvSpPr>
          <p:nvPr>
            <p:ph type="body" idx="1"/>
          </p:nvPr>
        </p:nvSpPr>
        <p:spPr/>
        <p:txBody>
          <a:bodyPr/>
          <a:lstStyle/>
          <a:p>
            <a:pPr eaLnBrk="1" hangingPunct="1"/>
            <a:r>
              <a:rPr lang="en-US" altLang="en-US">
                <a:latin typeface="Times New Roman" panose="02020603050405020304" pitchFamily="18" charset="0"/>
                <a:cs typeface="Times New Roman" panose="02020603050405020304" pitchFamily="18" charset="0"/>
              </a:rPr>
              <a:t>Moments around Mean</a:t>
            </a:r>
            <a:endParaRPr lang="en-IN" altLang="en-US">
              <a:latin typeface="Times New Roman" panose="02020603050405020304" pitchFamily="18" charset="0"/>
              <a:cs typeface="Times New Roman" panose="02020603050405020304" pitchFamily="18" charset="0"/>
            </a:endParaRPr>
          </a:p>
        </p:txBody>
      </p:sp>
      <p:sp>
        <p:nvSpPr>
          <p:cNvPr id="22532" name="Text Placeholder 5">
            <a:extLst>
              <a:ext uri="{FF2B5EF4-FFF2-40B4-BE49-F238E27FC236}">
                <a16:creationId xmlns:a16="http://schemas.microsoft.com/office/drawing/2014/main" id="{E0D7A2C3-C3D2-47D9-928D-8A33F4DFBEF0}"/>
              </a:ext>
            </a:extLst>
          </p:cNvPr>
          <p:cNvSpPr>
            <a:spLocks noGrp="1"/>
          </p:cNvSpPr>
          <p:nvPr>
            <p:ph type="body" sz="quarter" idx="3"/>
          </p:nvPr>
        </p:nvSpPr>
        <p:spPr/>
        <p:txBody>
          <a:bodyPr/>
          <a:lstStyle/>
          <a:p>
            <a:pPr eaLnBrk="1" hangingPunct="1"/>
            <a:r>
              <a:rPr lang="en-US" altLang="en-US">
                <a:latin typeface="Times New Roman" panose="02020603050405020304" pitchFamily="18" charset="0"/>
                <a:cs typeface="Times New Roman" panose="02020603050405020304" pitchFamily="18" charset="0"/>
              </a:rPr>
              <a:t>Moments around any Arbitrary No</a:t>
            </a:r>
            <a:endParaRPr lang="en-IN" altLang="en-US">
              <a:latin typeface="Times New Roman" panose="02020603050405020304" pitchFamily="18" charset="0"/>
              <a:cs typeface="Times New Roman" panose="02020603050405020304" pitchFamily="18" charset="0"/>
            </a:endParaRPr>
          </a:p>
        </p:txBody>
      </p:sp>
      <p:pic>
        <p:nvPicPr>
          <p:cNvPr id="22533" name="Content Placeholder 10">
            <a:extLst>
              <a:ext uri="{FF2B5EF4-FFF2-40B4-BE49-F238E27FC236}">
                <a16:creationId xmlns:a16="http://schemas.microsoft.com/office/drawing/2014/main" id="{3CE29AA6-C939-464A-8783-E851CE8E8F4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5997575" y="2752725"/>
            <a:ext cx="5508625" cy="2828925"/>
          </a:xfrm>
        </p:spPr>
      </p:pic>
      <p:pic>
        <p:nvPicPr>
          <p:cNvPr id="22534" name="Content Placeholder 14">
            <a:extLst>
              <a:ext uri="{FF2B5EF4-FFF2-40B4-BE49-F238E27FC236}">
                <a16:creationId xmlns:a16="http://schemas.microsoft.com/office/drawing/2014/main" id="{2D13B76A-E04D-498E-8016-0423E5A8CDA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9263" y="2752725"/>
            <a:ext cx="5157787" cy="2828925"/>
          </a:xfrm>
        </p:spPr>
      </p:pic>
      <p:cxnSp>
        <p:nvCxnSpPr>
          <p:cNvPr id="17" name="Straight Connector 16">
            <a:extLst>
              <a:ext uri="{FF2B5EF4-FFF2-40B4-BE49-F238E27FC236}">
                <a16:creationId xmlns:a16="http://schemas.microsoft.com/office/drawing/2014/main" id="{57E863ED-7A6B-4B87-8B19-515C6432944A}"/>
              </a:ext>
            </a:extLst>
          </p:cNvPr>
          <p:cNvCxnSpPr/>
          <p:nvPr/>
        </p:nvCxnSpPr>
        <p:spPr>
          <a:xfrm>
            <a:off x="5762625" y="2076450"/>
            <a:ext cx="0" cy="4324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554" name="Title 9">
            <a:extLst>
              <a:ext uri="{FF2B5EF4-FFF2-40B4-BE49-F238E27FC236}">
                <a16:creationId xmlns:a16="http://schemas.microsoft.com/office/drawing/2014/main" id="{0C6E70D5-1B6C-4448-A790-ABBE7849F563}"/>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Conversion formula for Moments</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23555" name="Content Placeholder 12">
            <a:extLst>
              <a:ext uri="{FF2B5EF4-FFF2-40B4-BE49-F238E27FC236}">
                <a16:creationId xmlns:a16="http://schemas.microsoft.com/office/drawing/2014/main" id="{77635A64-29BF-43EF-A9A1-E3AC98B975C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9495"/>
          <a:stretch>
            <a:fillRect/>
          </a:stretch>
        </p:blipFill>
        <p:spPr>
          <a:xfrm>
            <a:off x="2786063" y="2112963"/>
            <a:ext cx="6619875" cy="3883025"/>
          </a:xfrm>
        </p:spPr>
      </p:pic>
      <p:sp>
        <p:nvSpPr>
          <p:cNvPr id="23556" name="AutoShape 2" descr="\overline{x}">
            <a:extLst>
              <a:ext uri="{FF2B5EF4-FFF2-40B4-BE49-F238E27FC236}">
                <a16:creationId xmlns:a16="http://schemas.microsoft.com/office/drawing/2014/main" id="{BAFF3CDA-5CD4-4F85-8374-368A684D3AF5}"/>
              </a:ext>
            </a:extLst>
          </p:cNvPr>
          <p:cNvSpPr>
            <a:spLocks noChangeAspect="1" noChangeArrowheads="1"/>
          </p:cNvSpPr>
          <p:nvPr/>
        </p:nvSpPr>
        <p:spPr bwMode="auto">
          <a:xfrm>
            <a:off x="3924300" y="-541338"/>
            <a:ext cx="1524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3557" name="AutoShape 3" descr="\mu_r = \frac{1}{n}\sum_{i=1}^{n}(x_i-\overline{x})^r ">
            <a:extLst>
              <a:ext uri="{FF2B5EF4-FFF2-40B4-BE49-F238E27FC236}">
                <a16:creationId xmlns:a16="http://schemas.microsoft.com/office/drawing/2014/main" id="{D98E7312-2E7E-4060-B803-B98781F01B65}"/>
              </a:ext>
            </a:extLst>
          </p:cNvPr>
          <p:cNvSpPr>
            <a:spLocks noChangeAspect="1" noChangeArrowheads="1"/>
          </p:cNvSpPr>
          <p:nvPr/>
        </p:nvSpPr>
        <p:spPr bwMode="auto">
          <a:xfrm>
            <a:off x="1462088" y="-358775"/>
            <a:ext cx="23526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3558" name="AutoShape 4" descr="\mu_r = \frac{1}{n}\sum_{i=1}^{n}f_i (x_i-\overline{x})^r ">
            <a:extLst>
              <a:ext uri="{FF2B5EF4-FFF2-40B4-BE49-F238E27FC236}">
                <a16:creationId xmlns:a16="http://schemas.microsoft.com/office/drawing/2014/main" id="{6FCC3AD4-1009-4483-A196-965BCC9504C5}"/>
              </a:ext>
            </a:extLst>
          </p:cNvPr>
          <p:cNvSpPr>
            <a:spLocks noChangeAspect="1" noChangeArrowheads="1"/>
          </p:cNvSpPr>
          <p:nvPr/>
        </p:nvSpPr>
        <p:spPr bwMode="auto">
          <a:xfrm>
            <a:off x="1293813" y="-68263"/>
            <a:ext cx="2590800" cy="31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3559" name="AutoShape 5" descr="n = \sum_{i=1}^{k}f_i ">
            <a:extLst>
              <a:ext uri="{FF2B5EF4-FFF2-40B4-BE49-F238E27FC236}">
                <a16:creationId xmlns:a16="http://schemas.microsoft.com/office/drawing/2014/main" id="{4CB6A599-1168-41DC-B009-1308D0230C25}"/>
              </a:ext>
            </a:extLst>
          </p:cNvPr>
          <p:cNvSpPr>
            <a:spLocks noChangeAspect="1" noChangeArrowheads="1"/>
          </p:cNvSpPr>
          <p:nvPr/>
        </p:nvSpPr>
        <p:spPr bwMode="auto">
          <a:xfrm>
            <a:off x="541338" y="220663"/>
            <a:ext cx="1314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3560" name="AutoShape 6" descr=" \overline{x} = \sum_{i=1}^{k}f_ix_i ">
            <a:extLst>
              <a:ext uri="{FF2B5EF4-FFF2-40B4-BE49-F238E27FC236}">
                <a16:creationId xmlns:a16="http://schemas.microsoft.com/office/drawing/2014/main" id="{FA2C7F7C-540C-406C-BB29-79FDC81B4C7F}"/>
              </a:ext>
            </a:extLst>
          </p:cNvPr>
          <p:cNvSpPr>
            <a:spLocks noChangeAspect="1" noChangeArrowheads="1"/>
          </p:cNvSpPr>
          <p:nvPr/>
        </p:nvSpPr>
        <p:spPr bwMode="auto">
          <a:xfrm>
            <a:off x="2308225" y="220663"/>
            <a:ext cx="1524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3561" name="TextBox 14">
            <a:extLst>
              <a:ext uri="{FF2B5EF4-FFF2-40B4-BE49-F238E27FC236}">
                <a16:creationId xmlns:a16="http://schemas.microsoft.com/office/drawing/2014/main" id="{A6341D07-CFD5-4D49-A2E4-3B80A6C2CC71}"/>
              </a:ext>
            </a:extLst>
          </p:cNvPr>
          <p:cNvSpPr txBox="1">
            <a:spLocks noChangeArrowheads="1"/>
          </p:cNvSpPr>
          <p:nvPr/>
        </p:nvSpPr>
        <p:spPr bwMode="auto">
          <a:xfrm>
            <a:off x="4568825" y="2112963"/>
            <a:ext cx="14605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latin typeface="Times New Roman" panose="02020603050405020304" pitchFamily="18" charset="0"/>
                <a:cs typeface="Times New Roman" panose="02020603050405020304" pitchFamily="18" charset="0"/>
              </a:rPr>
              <a:t>(Mean)</a:t>
            </a:r>
            <a:endParaRPr lang="en-IN" altLang="en-US" sz="3200" b="1">
              <a:latin typeface="Times New Roman" panose="02020603050405020304" pitchFamily="18" charset="0"/>
              <a:cs typeface="Times New Roman" panose="02020603050405020304" pitchFamily="18" charset="0"/>
            </a:endParaRPr>
          </a:p>
        </p:txBody>
      </p:sp>
      <p:sp>
        <p:nvSpPr>
          <p:cNvPr id="23562" name="TextBox 16">
            <a:extLst>
              <a:ext uri="{FF2B5EF4-FFF2-40B4-BE49-F238E27FC236}">
                <a16:creationId xmlns:a16="http://schemas.microsoft.com/office/drawing/2014/main" id="{9D560130-954A-4E5E-880C-42451B29EDB3}"/>
              </a:ext>
            </a:extLst>
          </p:cNvPr>
          <p:cNvSpPr txBox="1">
            <a:spLocks noChangeArrowheads="1"/>
          </p:cNvSpPr>
          <p:nvPr/>
        </p:nvSpPr>
        <p:spPr bwMode="auto">
          <a:xfrm>
            <a:off x="5749925" y="3313113"/>
            <a:ext cx="2016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latin typeface="Times New Roman" panose="02020603050405020304" pitchFamily="18" charset="0"/>
                <a:cs typeface="Times New Roman" panose="02020603050405020304" pitchFamily="18" charset="0"/>
              </a:rPr>
              <a:t>(Variance)</a:t>
            </a:r>
            <a:endParaRPr lang="en-IN" altLang="en-US" sz="3200" b="1">
              <a:latin typeface="Times New Roman" panose="02020603050405020304" pitchFamily="18" charset="0"/>
              <a:cs typeface="Times New Roman" panose="02020603050405020304" pitchFamily="18" charset="0"/>
            </a:endParaRPr>
          </a:p>
        </p:txBody>
      </p:sp>
      <p:sp>
        <p:nvSpPr>
          <p:cNvPr id="23563" name="TextBox 18">
            <a:extLst>
              <a:ext uri="{FF2B5EF4-FFF2-40B4-BE49-F238E27FC236}">
                <a16:creationId xmlns:a16="http://schemas.microsoft.com/office/drawing/2014/main" id="{7EC8CDAE-E9F3-4C00-AE08-F849DBD74B49}"/>
              </a:ext>
            </a:extLst>
          </p:cNvPr>
          <p:cNvSpPr txBox="1">
            <a:spLocks noChangeArrowheads="1"/>
          </p:cNvSpPr>
          <p:nvPr/>
        </p:nvSpPr>
        <p:spPr bwMode="auto">
          <a:xfrm>
            <a:off x="7766050" y="4221163"/>
            <a:ext cx="21224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latin typeface="Times New Roman" panose="02020603050405020304" pitchFamily="18" charset="0"/>
                <a:cs typeface="Times New Roman" panose="02020603050405020304" pitchFamily="18" charset="0"/>
              </a:rPr>
              <a:t>(Skewness)</a:t>
            </a:r>
            <a:endParaRPr lang="en-IN" altLang="en-US" sz="3200" b="1">
              <a:latin typeface="Times New Roman" panose="02020603050405020304" pitchFamily="18" charset="0"/>
              <a:cs typeface="Times New Roman" panose="02020603050405020304" pitchFamily="18" charset="0"/>
            </a:endParaRPr>
          </a:p>
        </p:txBody>
      </p:sp>
      <p:sp>
        <p:nvSpPr>
          <p:cNvPr id="23564" name="TextBox 20">
            <a:extLst>
              <a:ext uri="{FF2B5EF4-FFF2-40B4-BE49-F238E27FC236}">
                <a16:creationId xmlns:a16="http://schemas.microsoft.com/office/drawing/2014/main" id="{56AEC3E9-8110-4CD4-8026-181F6537F3F7}"/>
              </a:ext>
            </a:extLst>
          </p:cNvPr>
          <p:cNvSpPr txBox="1">
            <a:spLocks noChangeArrowheads="1"/>
          </p:cNvSpPr>
          <p:nvPr/>
        </p:nvSpPr>
        <p:spPr bwMode="auto">
          <a:xfrm>
            <a:off x="9525000" y="5249863"/>
            <a:ext cx="1963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latin typeface="Times New Roman" panose="02020603050405020304" pitchFamily="18" charset="0"/>
                <a:cs typeface="Times New Roman" panose="02020603050405020304" pitchFamily="18" charset="0"/>
              </a:rPr>
              <a:t>(Kurtosis)</a:t>
            </a:r>
            <a:endParaRPr lang="en-IN" altLang="en-US" sz="3200" b="1">
              <a:latin typeface="Times New Roman" panose="02020603050405020304" pitchFamily="18"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D7460756-E5F4-49AC-8B16-1889C8FEDA82}"/>
              </a:ext>
            </a:extLst>
          </p:cNvPr>
          <p:cNvCxnSpPr>
            <a:cxnSpLocks/>
          </p:cNvCxnSpPr>
          <p:nvPr/>
        </p:nvCxnSpPr>
        <p:spPr>
          <a:xfrm flipV="1">
            <a:off x="650875" y="1138238"/>
            <a:ext cx="10779125" cy="60325"/>
          </a:xfrm>
          <a:prstGeom prst="line">
            <a:avLst/>
          </a:prstGeom>
          <a:ln/>
        </p:spPr>
        <p:style>
          <a:lnRef idx="3">
            <a:schemeClr val="accent6"/>
          </a:lnRef>
          <a:fillRef idx="0">
            <a:schemeClr val="accent6"/>
          </a:fillRef>
          <a:effectRef idx="2">
            <a:schemeClr val="accent6"/>
          </a:effectRef>
          <a:fontRef idx="minor">
            <a:schemeClr val="tx1"/>
          </a:fontRef>
        </p:style>
      </p:cxnSp>
      <p:sp>
        <p:nvSpPr>
          <p:cNvPr id="23566" name="TextBox 24">
            <a:extLst>
              <a:ext uri="{FF2B5EF4-FFF2-40B4-BE49-F238E27FC236}">
                <a16:creationId xmlns:a16="http://schemas.microsoft.com/office/drawing/2014/main" id="{B696B737-294A-4B87-A821-1F686085FB09}"/>
              </a:ext>
            </a:extLst>
          </p:cNvPr>
          <p:cNvSpPr txBox="1">
            <a:spLocks noChangeArrowheads="1"/>
          </p:cNvSpPr>
          <p:nvPr/>
        </p:nvSpPr>
        <p:spPr bwMode="auto">
          <a:xfrm>
            <a:off x="1071563" y="2355850"/>
            <a:ext cx="20161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Times New Roman" panose="02020603050405020304" pitchFamily="18" charset="0"/>
                <a:cs typeface="Times New Roman" panose="02020603050405020304" pitchFamily="18" charset="0"/>
              </a:rPr>
              <a:t>1</a:t>
            </a:r>
            <a:r>
              <a:rPr lang="en-US" altLang="en-US" sz="2000" b="1" baseline="30000">
                <a:latin typeface="Times New Roman" panose="02020603050405020304" pitchFamily="18" charset="0"/>
                <a:cs typeface="Times New Roman" panose="02020603050405020304" pitchFamily="18" charset="0"/>
              </a:rPr>
              <a:t>st</a:t>
            </a:r>
            <a:r>
              <a:rPr lang="en-US" altLang="en-US" sz="2000" b="1">
                <a:latin typeface="Times New Roman" panose="02020603050405020304" pitchFamily="18" charset="0"/>
                <a:cs typeface="Times New Roman" panose="02020603050405020304" pitchFamily="18" charset="0"/>
              </a:rPr>
              <a:t> moment:</a:t>
            </a: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r>
              <a:rPr lang="en-US" altLang="en-US" sz="2000" b="1">
                <a:latin typeface="Times New Roman" panose="02020603050405020304" pitchFamily="18" charset="0"/>
                <a:cs typeface="Times New Roman" panose="02020603050405020304" pitchFamily="18" charset="0"/>
              </a:rPr>
              <a:t>2</a:t>
            </a:r>
            <a:r>
              <a:rPr lang="en-US" altLang="en-US" sz="2000" b="1" baseline="30000">
                <a:latin typeface="Times New Roman" panose="02020603050405020304" pitchFamily="18" charset="0"/>
                <a:cs typeface="Times New Roman" panose="02020603050405020304" pitchFamily="18" charset="0"/>
              </a:rPr>
              <a:t>nd</a:t>
            </a:r>
            <a:r>
              <a:rPr lang="en-US" altLang="en-US" sz="2000" b="1">
                <a:latin typeface="Times New Roman" panose="02020603050405020304" pitchFamily="18" charset="0"/>
                <a:cs typeface="Times New Roman" panose="02020603050405020304" pitchFamily="18" charset="0"/>
              </a:rPr>
              <a:t> moment:</a:t>
            </a: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r>
              <a:rPr lang="en-US" altLang="en-US" sz="2000" b="1">
                <a:latin typeface="Times New Roman" panose="02020603050405020304" pitchFamily="18" charset="0"/>
                <a:cs typeface="Times New Roman" panose="02020603050405020304" pitchFamily="18" charset="0"/>
              </a:rPr>
              <a:t>3</a:t>
            </a:r>
            <a:r>
              <a:rPr lang="en-US" altLang="en-US" sz="2000" b="1" baseline="30000">
                <a:latin typeface="Times New Roman" panose="02020603050405020304" pitchFamily="18" charset="0"/>
                <a:cs typeface="Times New Roman" panose="02020603050405020304" pitchFamily="18" charset="0"/>
              </a:rPr>
              <a:t>rd</a:t>
            </a:r>
            <a:r>
              <a:rPr lang="en-US" altLang="en-US" sz="2000" b="1">
                <a:latin typeface="Times New Roman" panose="02020603050405020304" pitchFamily="18" charset="0"/>
                <a:cs typeface="Times New Roman" panose="02020603050405020304" pitchFamily="18" charset="0"/>
              </a:rPr>
              <a:t> moment:</a:t>
            </a: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endParaRPr lang="en-US" altLang="en-US" sz="2000" b="1">
              <a:latin typeface="Times New Roman" panose="02020603050405020304" pitchFamily="18" charset="0"/>
              <a:cs typeface="Times New Roman" panose="02020603050405020304" pitchFamily="18" charset="0"/>
            </a:endParaRPr>
          </a:p>
          <a:p>
            <a:pPr eaLnBrk="1" hangingPunct="1"/>
            <a:r>
              <a:rPr lang="en-US" altLang="en-US" sz="2000" b="1">
                <a:latin typeface="Times New Roman" panose="02020603050405020304" pitchFamily="18" charset="0"/>
                <a:cs typeface="Times New Roman" panose="02020603050405020304" pitchFamily="18" charset="0"/>
              </a:rPr>
              <a:t>4</a:t>
            </a:r>
            <a:r>
              <a:rPr lang="en-US" altLang="en-US" sz="2000" b="1" baseline="30000">
                <a:latin typeface="Times New Roman" panose="02020603050405020304" pitchFamily="18" charset="0"/>
                <a:cs typeface="Times New Roman" panose="02020603050405020304" pitchFamily="18" charset="0"/>
              </a:rPr>
              <a:t>th</a:t>
            </a:r>
            <a:r>
              <a:rPr lang="en-US" altLang="en-US" sz="2000" b="1">
                <a:latin typeface="Times New Roman" panose="02020603050405020304" pitchFamily="18" charset="0"/>
                <a:cs typeface="Times New Roman" panose="02020603050405020304" pitchFamily="18" charset="0"/>
              </a:rPr>
              <a:t> moment:</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386A-2B2E-47D3-9831-05A5BB6BD860}"/>
              </a:ext>
            </a:extLst>
          </p:cNvPr>
          <p:cNvSpPr>
            <a:spLocks noGrp="1"/>
          </p:cNvSpPr>
          <p:nvPr>
            <p:ph type="title"/>
          </p:nvPr>
        </p:nvSpPr>
        <p:spPr>
          <a:xfrm>
            <a:off x="836622" y="365126"/>
            <a:ext cx="10518766" cy="1055302"/>
          </a:xfrm>
        </p:spPr>
        <p:txBody>
          <a:bodyPr rtlCol="0">
            <a:normAutofit/>
          </a:bodyPr>
          <a:lstStyle/>
          <a:p>
            <a:pPr eaLnBrk="1" fontAlgn="auto" hangingPunct="1">
              <a:spcAft>
                <a:spcPts val="0"/>
              </a:spcAft>
              <a:defRPr/>
            </a:pPr>
            <a:r>
              <a:rPr lang="en-US" sz="3200" b="1" spc="-65" dirty="0">
                <a:solidFill>
                  <a:srgbClr val="C00000"/>
                </a:solidFill>
                <a:latin typeface="Times New Roman" panose="02020603050405020304" pitchFamily="18" charset="0"/>
                <a:cs typeface="Times New Roman" panose="02020603050405020304" pitchFamily="18" charset="0"/>
              </a:rPr>
              <a:t>Two </a:t>
            </a:r>
            <a:r>
              <a:rPr lang="en-US" sz="3200" b="1" spc="-5" dirty="0">
                <a:solidFill>
                  <a:srgbClr val="C00000"/>
                </a:solidFill>
                <a:latin typeface="Times New Roman" panose="02020603050405020304" pitchFamily="18" charset="0"/>
                <a:cs typeface="Times New Roman" panose="02020603050405020304" pitchFamily="18" charset="0"/>
              </a:rPr>
              <a:t>important constants calculated </a:t>
            </a:r>
            <a:r>
              <a:rPr lang="en-US" sz="3200" b="1" spc="-20" dirty="0">
                <a:solidFill>
                  <a:srgbClr val="C00000"/>
                </a:solidFill>
                <a:latin typeface="Times New Roman" panose="02020603050405020304" pitchFamily="18" charset="0"/>
                <a:cs typeface="Times New Roman" panose="02020603050405020304" pitchFamily="18" charset="0"/>
              </a:rPr>
              <a:t>from </a:t>
            </a:r>
            <a:r>
              <a:rPr lang="en-US" sz="3200" b="1" spc="5" dirty="0">
                <a:solidFill>
                  <a:srgbClr val="C00000"/>
                </a:solidFill>
                <a:latin typeface="Times New Roman" panose="02020603050405020304" pitchFamily="18" charset="0"/>
                <a:cs typeface="Times New Roman" panose="02020603050405020304" pitchFamily="18" charset="0"/>
              </a:rPr>
              <a:t>μ</a:t>
            </a:r>
            <a:r>
              <a:rPr lang="en-US" sz="3200" b="1" spc="7" baseline="-20202" dirty="0">
                <a:solidFill>
                  <a:srgbClr val="C00000"/>
                </a:solidFill>
                <a:latin typeface="Times New Roman" panose="02020603050405020304" pitchFamily="18" charset="0"/>
                <a:cs typeface="Times New Roman" panose="02020603050405020304" pitchFamily="18" charset="0"/>
              </a:rPr>
              <a:t>2, </a:t>
            </a:r>
            <a:r>
              <a:rPr lang="en-US" sz="3200" b="1" dirty="0">
                <a:solidFill>
                  <a:srgbClr val="C00000"/>
                </a:solidFill>
                <a:latin typeface="Times New Roman" panose="02020603050405020304" pitchFamily="18" charset="0"/>
                <a:cs typeface="Times New Roman" panose="02020603050405020304" pitchFamily="18" charset="0"/>
              </a:rPr>
              <a:t>μ</a:t>
            </a:r>
            <a:r>
              <a:rPr lang="en-US" sz="3200" b="1" baseline="-20202" dirty="0">
                <a:solidFill>
                  <a:srgbClr val="C00000"/>
                </a:solidFill>
                <a:latin typeface="Times New Roman" panose="02020603050405020304" pitchFamily="18" charset="0"/>
                <a:cs typeface="Times New Roman" panose="02020603050405020304" pitchFamily="18" charset="0"/>
              </a:rPr>
              <a:t>3 </a:t>
            </a:r>
            <a:r>
              <a:rPr lang="en-US" sz="3200" b="1" spc="-5" dirty="0">
                <a:solidFill>
                  <a:srgbClr val="C00000"/>
                </a:solidFill>
                <a:latin typeface="Times New Roman" panose="02020603050405020304" pitchFamily="18" charset="0"/>
                <a:cs typeface="Times New Roman" panose="02020603050405020304" pitchFamily="18" charset="0"/>
              </a:rPr>
              <a:t>and </a:t>
            </a:r>
            <a:r>
              <a:rPr lang="en-US" sz="3200" b="1" dirty="0">
                <a:solidFill>
                  <a:srgbClr val="C00000"/>
                </a:solidFill>
                <a:latin typeface="Times New Roman" panose="02020603050405020304" pitchFamily="18" charset="0"/>
                <a:cs typeface="Times New Roman" panose="02020603050405020304" pitchFamily="18" charset="0"/>
              </a:rPr>
              <a:t>μ</a:t>
            </a:r>
            <a:r>
              <a:rPr lang="en-US" sz="3200" b="1" baseline="-20202" dirty="0">
                <a:solidFill>
                  <a:srgbClr val="C00000"/>
                </a:solidFill>
                <a:latin typeface="Times New Roman" panose="02020603050405020304" pitchFamily="18" charset="0"/>
                <a:cs typeface="Times New Roman" panose="02020603050405020304" pitchFamily="18" charset="0"/>
              </a:rPr>
              <a:t>4  </a:t>
            </a:r>
            <a:r>
              <a:rPr lang="en-US" sz="3200" b="1" spc="-15" dirty="0">
                <a:solidFill>
                  <a:srgbClr val="C00000"/>
                </a:solidFill>
                <a:latin typeface="Times New Roman" panose="02020603050405020304" pitchFamily="18" charset="0"/>
                <a:cs typeface="Times New Roman" panose="02020603050405020304" pitchFamily="18" charset="0"/>
              </a:rPr>
              <a:t>are:-</a:t>
            </a:r>
            <a:br>
              <a:rPr lang="en-US" sz="3200" b="1" spc="-15" dirty="0">
                <a:solidFill>
                  <a:srgbClr val="C00000"/>
                </a:solidFill>
                <a:latin typeface="Times New Roman" panose="02020603050405020304" pitchFamily="18" charset="0"/>
                <a:cs typeface="Times New Roman" panose="02020603050405020304" pitchFamily="18" charset="0"/>
              </a:rPr>
            </a:b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0918DF6-3068-4E9C-9E82-11548CDFE91F}"/>
              </a:ext>
            </a:extLst>
          </p:cNvPr>
          <p:cNvSpPr>
            <a:spLocks noGrp="1"/>
          </p:cNvSpPr>
          <p:nvPr>
            <p:ph type="body" idx="1"/>
          </p:nvPr>
        </p:nvSpPr>
        <p:spPr>
          <a:solidFill>
            <a:schemeClr val="bg1">
              <a:lumMod val="85000"/>
            </a:schemeClr>
          </a:solidFill>
        </p:spPr>
        <p:txBody>
          <a:bodyPr rtlCol="0" anchor="ctr">
            <a:normAutofit lnSpcReduction="10000"/>
          </a:bodyPr>
          <a:lstStyle/>
          <a:p>
            <a:pPr marL="50165" algn="ctr" eaLnBrk="1" fontAlgn="auto" hangingPunct="1">
              <a:lnSpc>
                <a:spcPct val="100000"/>
              </a:lnSpc>
              <a:spcBef>
                <a:spcPts val="244"/>
              </a:spcBef>
              <a:spcAft>
                <a:spcPts val="0"/>
              </a:spcAft>
              <a:buClr>
                <a:srgbClr val="2CA1BE"/>
              </a:buClr>
              <a:buSzPct val="68181"/>
              <a:tabLst>
                <a:tab pos="306705" algn="l"/>
                <a:tab pos="307340" algn="l"/>
              </a:tabLst>
              <a:defRPr/>
            </a:pPr>
            <a:r>
              <a:rPr lang="en-US" spc="-5" dirty="0">
                <a:latin typeface="Times New Roman"/>
                <a:cs typeface="Times New Roman"/>
              </a:rPr>
              <a:t>β</a:t>
            </a:r>
            <a:r>
              <a:rPr lang="en-US" spc="-7" baseline="-21072" dirty="0">
                <a:latin typeface="Times New Roman"/>
                <a:cs typeface="Times New Roman"/>
              </a:rPr>
              <a:t>1  </a:t>
            </a:r>
            <a:r>
              <a:rPr lang="en-US" spc="-5" dirty="0">
                <a:latin typeface="Times New Roman"/>
                <a:cs typeface="Times New Roman"/>
              </a:rPr>
              <a:t>(read as beta</a:t>
            </a:r>
            <a:r>
              <a:rPr lang="en-US" spc="-185" dirty="0">
                <a:latin typeface="Times New Roman"/>
                <a:cs typeface="Times New Roman"/>
              </a:rPr>
              <a:t> </a:t>
            </a:r>
            <a:r>
              <a:rPr lang="en-US" spc="-5" dirty="0">
                <a:latin typeface="Times New Roman"/>
                <a:cs typeface="Times New Roman"/>
              </a:rPr>
              <a:t>one)</a:t>
            </a:r>
            <a:endParaRPr lang="en-US" dirty="0">
              <a:latin typeface="Times New Roman"/>
              <a:cs typeface="Times New Roman"/>
            </a:endParaRPr>
          </a:p>
        </p:txBody>
      </p:sp>
      <p:sp>
        <p:nvSpPr>
          <p:cNvPr id="4" name="Content Placeholder 3">
            <a:extLst>
              <a:ext uri="{FF2B5EF4-FFF2-40B4-BE49-F238E27FC236}">
                <a16:creationId xmlns:a16="http://schemas.microsoft.com/office/drawing/2014/main" id="{A3BA567A-04D3-4518-B903-2D723F673019}"/>
              </a:ext>
            </a:extLst>
          </p:cNvPr>
          <p:cNvSpPr>
            <a:spLocks noGrp="1" noRot="1" noChangeAspect="1" noMove="1" noResize="1" noEditPoints="1" noAdjustHandles="1" noChangeArrowheads="1" noChangeShapeType="1" noTextEdit="1"/>
          </p:cNvSpPr>
          <p:nvPr>
            <p:ph sz="half" idx="2"/>
          </p:nvPr>
        </p:nvSpPr>
        <p:spPr>
          <a:blipFill>
            <a:blip r:embed="rId2"/>
            <a:stretch>
              <a:fillRect l="-2128"/>
            </a:stretch>
          </a:blipFill>
          <a:ln>
            <a:miter lim="800000"/>
            <a:headEnd/>
            <a:tailEnd/>
          </a:ln>
        </p:spPr>
        <p:txBody>
          <a:bodyPr rtlCol="0">
            <a:normAutofit/>
          </a:bodyPr>
          <a:lstStyle/>
          <a:p>
            <a:pPr eaLnBrk="1" fontAlgn="auto" hangingPunct="1">
              <a:spcAft>
                <a:spcPts val="0"/>
              </a:spcAft>
              <a:defRPr/>
            </a:pPr>
            <a:r>
              <a:rPr lang="en-IN">
                <a:noFill/>
              </a:rPr>
              <a:t> </a:t>
            </a:r>
          </a:p>
        </p:txBody>
      </p:sp>
      <p:sp>
        <p:nvSpPr>
          <p:cNvPr id="5" name="Text Placeholder 4">
            <a:extLst>
              <a:ext uri="{FF2B5EF4-FFF2-40B4-BE49-F238E27FC236}">
                <a16:creationId xmlns:a16="http://schemas.microsoft.com/office/drawing/2014/main" id="{AFB3213B-CC5B-44D8-8F90-0DF3E7E9C9E8}"/>
              </a:ext>
            </a:extLst>
          </p:cNvPr>
          <p:cNvSpPr>
            <a:spLocks noGrp="1"/>
          </p:cNvSpPr>
          <p:nvPr>
            <p:ph type="body" sz="quarter" idx="3"/>
          </p:nvPr>
        </p:nvSpPr>
        <p:spPr>
          <a:solidFill>
            <a:schemeClr val="bg1">
              <a:lumMod val="85000"/>
            </a:schemeClr>
          </a:solidFill>
        </p:spPr>
        <p:txBody>
          <a:bodyPr rtlCol="0" anchor="ctr">
            <a:normAutofit lnSpcReduction="10000"/>
          </a:bodyPr>
          <a:lstStyle/>
          <a:p>
            <a:pPr marL="50165" eaLnBrk="1" fontAlgn="auto" hangingPunct="1">
              <a:lnSpc>
                <a:spcPct val="100000"/>
              </a:lnSpc>
              <a:spcBef>
                <a:spcPts val="244"/>
              </a:spcBef>
              <a:spcAft>
                <a:spcPts val="0"/>
              </a:spcAft>
              <a:buClr>
                <a:srgbClr val="2CA1BE"/>
              </a:buClr>
              <a:buSzPct val="68181"/>
              <a:tabLst>
                <a:tab pos="306705" algn="l"/>
                <a:tab pos="307340" algn="l"/>
              </a:tabLst>
              <a:defRPr/>
            </a:pPr>
            <a:endParaRPr lang="en-US" dirty="0">
              <a:latin typeface="Times New Roman"/>
              <a:cs typeface="Times New Roman"/>
            </a:endParaRPr>
          </a:p>
          <a:p>
            <a:pPr marL="50165" algn="ctr" eaLnBrk="1" fontAlgn="auto" hangingPunct="1">
              <a:lnSpc>
                <a:spcPct val="100000"/>
              </a:lnSpc>
              <a:spcBef>
                <a:spcPts val="140"/>
              </a:spcBef>
              <a:spcAft>
                <a:spcPts val="0"/>
              </a:spcAft>
              <a:buClr>
                <a:srgbClr val="2CA1BE"/>
              </a:buClr>
              <a:buSzPct val="68181"/>
              <a:tabLst>
                <a:tab pos="306705" algn="l"/>
                <a:tab pos="307340" algn="l"/>
              </a:tabLst>
              <a:defRPr/>
            </a:pPr>
            <a:r>
              <a:rPr lang="en-US" spc="-5" dirty="0">
                <a:latin typeface="Times New Roman"/>
                <a:cs typeface="Times New Roman"/>
              </a:rPr>
              <a:t>β</a:t>
            </a:r>
            <a:r>
              <a:rPr lang="en-US" spc="-7" baseline="-21072" dirty="0">
                <a:latin typeface="Times New Roman"/>
                <a:cs typeface="Times New Roman"/>
              </a:rPr>
              <a:t>2 </a:t>
            </a:r>
            <a:r>
              <a:rPr lang="en-US" spc="-5" dirty="0">
                <a:latin typeface="Times New Roman"/>
                <a:cs typeface="Times New Roman"/>
              </a:rPr>
              <a:t>(read as beta</a:t>
            </a:r>
            <a:r>
              <a:rPr lang="en-US" spc="-15" dirty="0">
                <a:latin typeface="Times New Roman"/>
                <a:cs typeface="Times New Roman"/>
              </a:rPr>
              <a:t> </a:t>
            </a:r>
            <a:r>
              <a:rPr lang="en-US" spc="-5" dirty="0">
                <a:latin typeface="Times New Roman"/>
                <a:cs typeface="Times New Roman"/>
              </a:rPr>
              <a:t>two)</a:t>
            </a:r>
            <a:endParaRPr lang="en-US" dirty="0">
              <a:latin typeface="Times New Roman"/>
              <a:cs typeface="Times New Roman"/>
            </a:endParaRPr>
          </a:p>
          <a:p>
            <a:pPr eaLnBrk="1" fontAlgn="auto" hangingPunct="1">
              <a:spcAft>
                <a:spcPts val="0"/>
              </a:spcAft>
              <a:defRPr/>
            </a:pPr>
            <a:endParaRPr lang="en-IN" dirty="0"/>
          </a:p>
        </p:txBody>
      </p:sp>
      <p:sp>
        <p:nvSpPr>
          <p:cNvPr id="6" name="Content Placeholder 5">
            <a:extLst>
              <a:ext uri="{FF2B5EF4-FFF2-40B4-BE49-F238E27FC236}">
                <a16:creationId xmlns:a16="http://schemas.microsoft.com/office/drawing/2014/main" id="{B31B38BF-589C-46B2-A5EC-40C8B5696624}"/>
              </a:ext>
            </a:extLst>
          </p:cNvPr>
          <p:cNvSpPr>
            <a:spLocks noGrp="1" noRot="1" noChangeAspect="1" noMove="1" noResize="1" noEditPoints="1" noAdjustHandles="1" noChangeArrowheads="1" noChangeShapeType="1" noTextEdit="1"/>
          </p:cNvSpPr>
          <p:nvPr>
            <p:ph sz="quarter" idx="4"/>
          </p:nvPr>
        </p:nvSpPr>
        <p:spPr>
          <a:blipFill>
            <a:blip r:embed="rId3"/>
            <a:stretch>
              <a:fillRect l="-2118"/>
            </a:stretch>
          </a:blipFill>
          <a:ln>
            <a:miter lim="800000"/>
            <a:headEnd/>
            <a:tailEnd/>
          </a:ln>
        </p:spPr>
        <p:txBody>
          <a:bodyPr rtlCol="0">
            <a:normAutofit/>
          </a:bodyPr>
          <a:lstStyle/>
          <a:p>
            <a:pPr eaLnBrk="1" fontAlgn="auto" hangingPunct="1">
              <a:spcAft>
                <a:spcPts val="0"/>
              </a:spcAft>
              <a:defRPr/>
            </a:pPr>
            <a:r>
              <a:rPr lang="en-IN">
                <a:noFill/>
              </a:rPr>
              <a:t> </a:t>
            </a:r>
          </a:p>
        </p:txBody>
      </p:sp>
      <p:cxnSp>
        <p:nvCxnSpPr>
          <p:cNvPr id="8" name="Straight Connector 7">
            <a:extLst>
              <a:ext uri="{FF2B5EF4-FFF2-40B4-BE49-F238E27FC236}">
                <a16:creationId xmlns:a16="http://schemas.microsoft.com/office/drawing/2014/main" id="{5479A323-40F1-4D6C-AC86-1DA6F15E0C0E}"/>
              </a:ext>
            </a:extLst>
          </p:cNvPr>
          <p:cNvCxnSpPr>
            <a:cxnSpLocks/>
          </p:cNvCxnSpPr>
          <p:nvPr/>
        </p:nvCxnSpPr>
        <p:spPr>
          <a:xfrm>
            <a:off x="6096000" y="1690688"/>
            <a:ext cx="0" cy="488315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A09E716-78D1-4914-B285-73EEF6E9B054}"/>
              </a:ext>
            </a:extLst>
          </p:cNvPr>
          <p:cNvSpPr>
            <a:spLocks noGrp="1"/>
          </p:cNvSpPr>
          <p:nvPr>
            <p:ph type="title"/>
          </p:nvPr>
        </p:nvSpPr>
        <p:spPr>
          <a:xfrm>
            <a:off x="932154" y="385763"/>
            <a:ext cx="10421645" cy="848233"/>
          </a:xfrm>
        </p:spPr>
        <p:txBody>
          <a:bodyPr>
            <a:normAutofit fontScale="90000"/>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Kurtosis</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25603" name="Content Placeholder 2">
            <a:extLst>
              <a:ext uri="{FF2B5EF4-FFF2-40B4-BE49-F238E27FC236}">
                <a16:creationId xmlns:a16="http://schemas.microsoft.com/office/drawing/2014/main" id="{2B2C962D-59AE-4598-B57D-BB9ED95D76AE}"/>
              </a:ext>
            </a:extLst>
          </p:cNvPr>
          <p:cNvSpPr>
            <a:spLocks noGrp="1"/>
          </p:cNvSpPr>
          <p:nvPr>
            <p:ph idx="1"/>
          </p:nvPr>
        </p:nvSpPr>
        <p:spPr>
          <a:xfrm>
            <a:off x="766763" y="1377950"/>
            <a:ext cx="10515600" cy="4351338"/>
          </a:xfrm>
        </p:spPr>
        <p:txBody>
          <a:bodyPr>
            <a:normAutofit fontScale="92500" lnSpcReduction="20000"/>
          </a:bodyPr>
          <a:lstStyle/>
          <a:p>
            <a:pPr marL="355600" indent="-342900" eaLnBrk="1" hangingPunct="1">
              <a:lnSpc>
                <a:spcPct val="110000"/>
              </a:lnSpc>
              <a:spcBef>
                <a:spcPts val="10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Kurtosis is another measure of the shape of a frequency curve. It is a Greek word, which means bulginess.</a:t>
            </a:r>
          </a:p>
          <a:p>
            <a:pPr marL="12700" indent="68263" eaLnBrk="1" hangingPunct="1">
              <a:lnSpc>
                <a:spcPct val="100000"/>
              </a:lnSpc>
              <a:spcBef>
                <a:spcPts val="13"/>
              </a:spcBef>
            </a:pPr>
            <a:endParaRPr lang="en-US" altLang="en-US" sz="2400" dirty="0">
              <a:latin typeface="Times New Roman" panose="02020603050405020304" pitchFamily="18" charset="0"/>
              <a:cs typeface="Times New Roman" panose="02020603050405020304" pitchFamily="18" charset="0"/>
            </a:endParaRPr>
          </a:p>
          <a:p>
            <a:pPr marL="355600" indent="-342900" eaLnBrk="1" hangingPunct="1">
              <a:lnSpc>
                <a:spcPct val="10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While skewness signifies the extent of asymmetry, kurtosis  measures the degree of </a:t>
            </a:r>
            <a:r>
              <a:rPr lang="en-US" altLang="en-US" sz="2400" b="1" i="1" dirty="0">
                <a:solidFill>
                  <a:srgbClr val="C00000"/>
                </a:solidFill>
                <a:latin typeface="Times New Roman" panose="02020603050405020304" pitchFamily="18" charset="0"/>
                <a:cs typeface="Times New Roman" panose="02020603050405020304" pitchFamily="18" charset="0"/>
              </a:rPr>
              <a:t>peaked-ness</a:t>
            </a:r>
            <a:r>
              <a:rPr lang="en-US" altLang="en-US" sz="2400" dirty="0">
                <a:latin typeface="Times New Roman" panose="02020603050405020304" pitchFamily="18" charset="0"/>
                <a:cs typeface="Times New Roman" panose="02020603050405020304" pitchFamily="18" charset="0"/>
              </a:rPr>
              <a:t> of a frequency distribution.</a:t>
            </a:r>
          </a:p>
          <a:p>
            <a:pPr marL="12700" indent="68263" eaLnBrk="1" hangingPunct="1">
              <a:lnSpc>
                <a:spcPct val="100000"/>
              </a:lnSpc>
            </a:pPr>
            <a:endParaRPr lang="en-US" altLang="en-US" sz="2400" dirty="0">
              <a:latin typeface="Times New Roman" panose="02020603050405020304" pitchFamily="18" charset="0"/>
              <a:cs typeface="Times New Roman" panose="02020603050405020304" pitchFamily="18" charset="0"/>
            </a:endParaRPr>
          </a:p>
          <a:p>
            <a:pPr marL="355600" indent="-342900" eaLnBrk="1" hangingPunct="1">
              <a:lnSpc>
                <a:spcPct val="10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Karl Pearson classified curves into three types on the basis of  the shape of their peaks. These are:- </a:t>
            </a:r>
          </a:p>
          <a:p>
            <a:pPr marL="12700" indent="0" eaLnBrk="1" hangingPunct="1">
              <a:lnSpc>
                <a:spcPct val="100000"/>
              </a:lnSpc>
              <a:buNone/>
            </a:pPr>
            <a:endParaRPr lang="en-US" altLang="en-US" sz="2400" dirty="0">
              <a:latin typeface="Times New Roman" panose="02020603050405020304" pitchFamily="18" charset="0"/>
              <a:cs typeface="Times New Roman" panose="02020603050405020304" pitchFamily="18" charset="0"/>
            </a:endParaRPr>
          </a:p>
          <a:p>
            <a:pPr marL="469900" lvl="1" indent="53975" eaLnBrk="1" hangingPunct="1">
              <a:lnSpc>
                <a:spcPct val="100000"/>
              </a:lnSpc>
            </a:pPr>
            <a:r>
              <a:rPr lang="en-US" altLang="en-US" b="1" dirty="0">
                <a:latin typeface="Times New Roman" panose="02020603050405020304" pitchFamily="18" charset="0"/>
                <a:cs typeface="Times New Roman" panose="02020603050405020304" pitchFamily="18" charset="0"/>
              </a:rPr>
              <a:t>Leptokurtic</a:t>
            </a:r>
          </a:p>
          <a:p>
            <a:pPr marL="469900" lvl="1" indent="53975" eaLnBrk="1" hangingPunct="1">
              <a:lnSpc>
                <a:spcPct val="100000"/>
              </a:lnSpc>
            </a:pPr>
            <a:r>
              <a:rPr lang="en-US" altLang="en-US" b="1" dirty="0">
                <a:latin typeface="Times New Roman" panose="02020603050405020304" pitchFamily="18" charset="0"/>
                <a:cs typeface="Times New Roman" panose="02020603050405020304" pitchFamily="18" charset="0"/>
              </a:rPr>
              <a:t>Mesokurtic</a:t>
            </a:r>
          </a:p>
          <a:p>
            <a:pPr marL="469900" lvl="1" indent="53975" eaLnBrk="1" hangingPunct="1">
              <a:lnSpc>
                <a:spcPct val="100000"/>
              </a:lnSpc>
            </a:pPr>
            <a:r>
              <a:rPr lang="en-US" altLang="en-US" b="1" dirty="0">
                <a:latin typeface="Times New Roman" panose="02020603050405020304" pitchFamily="18" charset="0"/>
                <a:cs typeface="Times New Roman" panose="02020603050405020304" pitchFamily="18" charset="0"/>
              </a:rPr>
              <a:t>Platykurtic</a:t>
            </a:r>
            <a:endParaRPr lang="en-I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777E535-0ADB-4C81-B636-90CB64FDA930}"/>
              </a:ext>
            </a:extLst>
          </p:cNvPr>
          <p:cNvSpPr>
            <a:spLocks noGrp="1"/>
          </p:cNvSpPr>
          <p:nvPr>
            <p:ph type="title"/>
          </p:nvPr>
        </p:nvSpPr>
        <p:spPr>
          <a:xfrm>
            <a:off x="905522" y="365125"/>
            <a:ext cx="10448278" cy="877749"/>
          </a:xfrm>
        </p:spPr>
        <p:txBody>
          <a:bodyPr>
            <a:normAutofit fontScale="90000"/>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Kurtosis</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26627" name="TextBox 12">
            <a:extLst>
              <a:ext uri="{FF2B5EF4-FFF2-40B4-BE49-F238E27FC236}">
                <a16:creationId xmlns:a16="http://schemas.microsoft.com/office/drawing/2014/main" id="{367ECD9D-961E-4B69-88D4-49132CA4892B}"/>
              </a:ext>
            </a:extLst>
          </p:cNvPr>
          <p:cNvSpPr txBox="1">
            <a:spLocks noChangeArrowheads="1"/>
          </p:cNvSpPr>
          <p:nvPr/>
        </p:nvSpPr>
        <p:spPr bwMode="auto">
          <a:xfrm>
            <a:off x="495300" y="1546225"/>
            <a:ext cx="481012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When the peak of a curve becomes relatively high then that curve is called </a:t>
            </a:r>
            <a:r>
              <a:rPr lang="en-US" altLang="en-US" sz="2400" b="1" dirty="0">
                <a:latin typeface="Times New Roman" panose="02020603050405020304" pitchFamily="18" charset="0"/>
                <a:cs typeface="Times New Roman" panose="02020603050405020304" pitchFamily="18" charset="0"/>
              </a:rPr>
              <a:t>Leptokurtic.</a:t>
            </a:r>
          </a:p>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When the curve is flat-topped, then it is called </a:t>
            </a:r>
            <a:r>
              <a:rPr lang="en-US" altLang="en-US" sz="2400" b="1" dirty="0">
                <a:latin typeface="Times New Roman" panose="02020603050405020304" pitchFamily="18" charset="0"/>
                <a:cs typeface="Times New Roman" panose="02020603050405020304" pitchFamily="18" charset="0"/>
              </a:rPr>
              <a:t>Platykurtic</a:t>
            </a:r>
            <a:r>
              <a:rPr lang="en-US" altLang="en-US" sz="2400" dirty="0">
                <a:latin typeface="Times New Roman" panose="02020603050405020304" pitchFamily="18" charset="0"/>
                <a:cs typeface="Times New Roman" panose="02020603050405020304" pitchFamily="18" charset="0"/>
              </a:rPr>
              <a:t>. </a:t>
            </a:r>
          </a:p>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Since normal curve is neither very peaked nor very flat topped, so it is taken as a basis for comparison.</a:t>
            </a:r>
          </a:p>
          <a:p>
            <a:pPr algn="just"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This normal curve is called </a:t>
            </a:r>
            <a:r>
              <a:rPr lang="en-US" altLang="en-US" sz="2400" b="1" dirty="0">
                <a:latin typeface="Times New Roman" panose="02020603050405020304" pitchFamily="18" charset="0"/>
                <a:cs typeface="Times New Roman" panose="02020603050405020304" pitchFamily="18" charset="0"/>
              </a:rPr>
              <a:t>Mesokurtic</a:t>
            </a:r>
            <a:r>
              <a:rPr lang="en-US" altLang="en-US" sz="2400" dirty="0">
                <a:latin typeface="Times New Roman" panose="02020603050405020304" pitchFamily="18" charset="0"/>
                <a:cs typeface="Times New Roman" panose="02020603050405020304" pitchFamily="18" charset="0"/>
              </a:rPr>
              <a:t>.</a:t>
            </a:r>
          </a:p>
        </p:txBody>
      </p:sp>
      <p:pic>
        <p:nvPicPr>
          <p:cNvPr id="26628" name="Picture 3">
            <a:extLst>
              <a:ext uri="{FF2B5EF4-FFF2-40B4-BE49-F238E27FC236}">
                <a16:creationId xmlns:a16="http://schemas.microsoft.com/office/drawing/2014/main" id="{7874DC85-F75E-41A0-852A-303BA1A91DFF}"/>
              </a:ext>
            </a:extLst>
          </p:cNvPr>
          <p:cNvPicPr>
            <a:picLocks noChangeAspect="1"/>
          </p:cNvPicPr>
          <p:nvPr/>
        </p:nvPicPr>
        <p:blipFill>
          <a:blip r:embed="rId2">
            <a:extLst>
              <a:ext uri="{28A0092B-C50C-407E-A947-70E740481C1C}">
                <a14:useLocalDpi xmlns:a14="http://schemas.microsoft.com/office/drawing/2010/main" val="0"/>
              </a:ext>
            </a:extLst>
          </a:blip>
          <a:srcRect l="7402" t="3091" r="2728" b="4420"/>
          <a:stretch>
            <a:fillRect/>
          </a:stretch>
        </p:blipFill>
        <p:spPr bwMode="auto">
          <a:xfrm>
            <a:off x="5507038" y="1546225"/>
            <a:ext cx="6024562"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2">
            <a:extLst>
              <a:ext uri="{FF2B5EF4-FFF2-40B4-BE49-F238E27FC236}">
                <a16:creationId xmlns:a16="http://schemas.microsoft.com/office/drawing/2014/main" id="{ADFF1A3E-CA0A-4A1B-B13B-10407C62086B}"/>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Measure of Kurtosis</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27651" name="Content Placeholder 1">
            <a:extLst>
              <a:ext uri="{FF2B5EF4-FFF2-40B4-BE49-F238E27FC236}">
                <a16:creationId xmlns:a16="http://schemas.microsoft.com/office/drawing/2014/main" id="{534378DC-12FF-4F45-B869-4EC4FB2FDB37}"/>
              </a:ext>
            </a:extLst>
          </p:cNvPr>
          <p:cNvSpPr>
            <a:spLocks noGrp="1"/>
          </p:cNvSpPr>
          <p:nvPr>
            <p:ph idx="1"/>
          </p:nvPr>
        </p:nvSpPr>
        <p:spPr/>
        <p:txBody>
          <a:bodyPr/>
          <a:lstStyle/>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There are two measure of Kurtosis:</a:t>
            </a:r>
          </a:p>
          <a:p>
            <a:pPr eaLnBrk="1" hangingPunct="1"/>
            <a:endParaRPr lang="en-US" altLang="en-US" sz="2400" dirty="0">
              <a:latin typeface="Times New Roman" panose="02020603050405020304" pitchFamily="18" charset="0"/>
              <a:cs typeface="Times New Roman" panose="02020603050405020304" pitchFamily="18" charset="0"/>
            </a:endParaRPr>
          </a:p>
          <a:p>
            <a:pPr marL="514350" indent="-514350" eaLnBrk="1" hangingPunct="1">
              <a:buAutoNum type="romanLcPeriod"/>
            </a:pPr>
            <a:r>
              <a:rPr lang="en-US" altLang="en-US" sz="2400" b="1" dirty="0">
                <a:solidFill>
                  <a:srgbClr val="000000"/>
                </a:solidFill>
                <a:latin typeface="TimesNewRomanPS-BoldMT"/>
              </a:rPr>
              <a:t>Karl Pearson’s Measures of Kurtosis</a:t>
            </a:r>
            <a:r>
              <a:rPr lang="en-US" altLang="en-US" sz="2400" dirty="0"/>
              <a:t> </a:t>
            </a:r>
            <a:endParaRPr lang="en-IN" altLang="en-US" sz="2400" dirty="0"/>
          </a:p>
          <a:p>
            <a:pPr marL="514350" indent="-514350" eaLnBrk="1" hangingPunct="1">
              <a:buAutoNum type="romanLcPeriod"/>
            </a:pPr>
            <a:r>
              <a:rPr lang="en-IN" altLang="en-US" sz="2400" b="1" dirty="0">
                <a:solidFill>
                  <a:srgbClr val="000000"/>
                </a:solidFill>
                <a:latin typeface="Times New Roman" panose="02020603050405020304" pitchFamily="18" charset="0"/>
                <a:cs typeface="Times New Roman" panose="02020603050405020304" pitchFamily="18" charset="0"/>
              </a:rPr>
              <a:t>Kelly’s Measure of Kurtosis</a:t>
            </a:r>
            <a:r>
              <a:rPr lang="en-IN" altLang="en-US" sz="2400" dirty="0">
                <a:latin typeface="Times New Roman" panose="02020603050405020304" pitchFamily="18" charset="0"/>
                <a:cs typeface="Times New Roman" panose="02020603050405020304" pitchFamily="18" charset="0"/>
              </a:rPr>
              <a:t> </a:t>
            </a:r>
            <a:br>
              <a:rPr lang="en-IN" altLang="en-US" sz="2400" dirty="0">
                <a:latin typeface="Times New Roman" panose="02020603050405020304" pitchFamily="18" charset="0"/>
                <a:cs typeface="Times New Roman" panose="02020603050405020304" pitchFamily="18" charset="0"/>
              </a:rPr>
            </a:br>
            <a:endParaRPr lang="en-IN" altLang="en-US" sz="2400" dirty="0">
              <a:latin typeface="Times New Roman" panose="02020603050405020304" pitchFamily="18" charset="0"/>
              <a:cs typeface="Times New Roman" panose="02020603050405020304" pitchFamily="18" charset="0"/>
            </a:endParaRPr>
          </a:p>
          <a:p>
            <a:pPr eaLnBrk="1" hangingPunct="1"/>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4DA7FBB-A1B9-4E37-A071-70590EEE6FC2}"/>
              </a:ext>
            </a:extLst>
          </p:cNvPr>
          <p:cNvSpPr>
            <a:spLocks noGrp="1"/>
          </p:cNvSpPr>
          <p:nvPr>
            <p:ph type="title"/>
          </p:nvPr>
        </p:nvSpPr>
        <p:spPr>
          <a:xfrm>
            <a:off x="834510" y="365125"/>
            <a:ext cx="10520878" cy="984281"/>
          </a:xfrm>
        </p:spPr>
        <p:txBody>
          <a:bodyPr>
            <a:normAutofit fontScale="90000"/>
          </a:bodyPr>
          <a:lstStyle/>
          <a:p>
            <a:pPr eaLnBrk="1" hangingPunct="1"/>
            <a:r>
              <a:rPr lang="en-US" altLang="en-US" sz="3600" b="1" dirty="0">
                <a:solidFill>
                  <a:srgbClr val="C00000"/>
                </a:solidFill>
                <a:latin typeface="TimesNewRomanPS-BoldMT"/>
              </a:rPr>
              <a:t>Karl Pearson’s Measures of Kurtosis</a:t>
            </a:r>
            <a:r>
              <a:rPr lang="en-US" altLang="en-US" sz="3600" dirty="0">
                <a:solidFill>
                  <a:srgbClr val="C00000"/>
                </a:solidFill>
              </a:rPr>
              <a:t> </a:t>
            </a:r>
            <a:br>
              <a:rPr lang="en-IN" altLang="en-US" sz="3600" dirty="0">
                <a:solidFill>
                  <a:srgbClr val="C00000"/>
                </a:solidFill>
              </a:rPr>
            </a:br>
            <a:endParaRPr lang="en-IN" altLang="en-US" sz="3600" dirty="0">
              <a:solidFill>
                <a:srgbClr val="C00000"/>
              </a:solidFill>
            </a:endParaRPr>
          </a:p>
        </p:txBody>
      </p:sp>
      <p:sp>
        <p:nvSpPr>
          <p:cNvPr id="3" name="Text Placeholder 2">
            <a:extLst>
              <a:ext uri="{FF2B5EF4-FFF2-40B4-BE49-F238E27FC236}">
                <a16:creationId xmlns:a16="http://schemas.microsoft.com/office/drawing/2014/main" id="{D3F03384-8E0F-4F48-BD73-5D1F15FC5D43}"/>
              </a:ext>
            </a:extLst>
          </p:cNvPr>
          <p:cNvSpPr>
            <a:spLocks noGrp="1"/>
          </p:cNvSpPr>
          <p:nvPr>
            <p:ph type="body" idx="1"/>
          </p:nvPr>
        </p:nvSpPr>
        <p:spPr>
          <a:solidFill>
            <a:schemeClr val="bg1">
              <a:lumMod val="85000"/>
            </a:schemeClr>
          </a:solidFill>
        </p:spPr>
        <p:txBody>
          <a:bodyPr rtlCol="0" anchor="ctr">
            <a:normAutofit/>
          </a:bodyPr>
          <a:lstStyle/>
          <a:p>
            <a:pPr algn="ctr" eaLnBrk="1" fontAlgn="auto" hangingPunct="1">
              <a:spcAft>
                <a:spcPts val="0"/>
              </a:spcAft>
              <a:defRPr/>
            </a:pPr>
            <a:r>
              <a:rPr lang="en-US" dirty="0">
                <a:solidFill>
                  <a:srgbClr val="000000"/>
                </a:solidFill>
                <a:latin typeface="TimesNewRomanPS-BoldMT"/>
              </a:rPr>
              <a:t>Formula</a:t>
            </a:r>
            <a:endParaRPr lang="en-IN" dirty="0"/>
          </a:p>
        </p:txBody>
      </p:sp>
      <p:sp>
        <p:nvSpPr>
          <p:cNvPr id="4" name="Content Placeholder 3">
            <a:extLst>
              <a:ext uri="{FF2B5EF4-FFF2-40B4-BE49-F238E27FC236}">
                <a16:creationId xmlns:a16="http://schemas.microsoft.com/office/drawing/2014/main" id="{C8B118D5-DF51-4D21-9E7B-19A3063DA6D4}"/>
              </a:ext>
            </a:extLst>
          </p:cNvPr>
          <p:cNvSpPr>
            <a:spLocks noGrp="1" noRot="1" noChangeAspect="1" noMove="1" noResize="1" noEditPoints="1" noAdjustHandles="1" noChangeArrowheads="1" noChangeShapeType="1" noTextEdit="1"/>
          </p:cNvSpPr>
          <p:nvPr>
            <p:ph sz="half" idx="2"/>
          </p:nvPr>
        </p:nvSpPr>
        <p:spPr>
          <a:blipFill>
            <a:blip r:embed="rId2"/>
            <a:stretch>
              <a:fillRect l="-827" t="-1656" r="-118" b="-6126"/>
            </a:stretch>
          </a:blipFill>
          <a:ln>
            <a:miter lim="800000"/>
            <a:headEnd/>
            <a:tailEnd/>
          </a:ln>
        </p:spPr>
        <p:txBody>
          <a:bodyPr rtlCol="0">
            <a:normAutofit/>
          </a:bodyPr>
          <a:lstStyle/>
          <a:p>
            <a:pPr eaLnBrk="1" fontAlgn="auto" hangingPunct="1">
              <a:spcAft>
                <a:spcPts val="0"/>
              </a:spcAft>
              <a:defRPr/>
            </a:pPr>
            <a:r>
              <a:rPr lang="en-IN">
                <a:noFill/>
              </a:rPr>
              <a:t> </a:t>
            </a:r>
          </a:p>
        </p:txBody>
      </p:sp>
      <p:sp>
        <p:nvSpPr>
          <p:cNvPr id="5" name="Text Placeholder 4">
            <a:extLst>
              <a:ext uri="{FF2B5EF4-FFF2-40B4-BE49-F238E27FC236}">
                <a16:creationId xmlns:a16="http://schemas.microsoft.com/office/drawing/2014/main" id="{68457F23-C55B-4FD3-9E75-4626E750D697}"/>
              </a:ext>
            </a:extLst>
          </p:cNvPr>
          <p:cNvSpPr>
            <a:spLocks noGrp="1"/>
          </p:cNvSpPr>
          <p:nvPr>
            <p:ph type="body" sz="quarter" idx="3"/>
          </p:nvPr>
        </p:nvSpPr>
        <p:spPr>
          <a:solidFill>
            <a:schemeClr val="bg1">
              <a:lumMod val="85000"/>
            </a:schemeClr>
          </a:solidFill>
        </p:spPr>
        <p:txBody>
          <a:bodyPr rtlCol="0" anchor="ctr">
            <a:normAutofit/>
          </a:bodyPr>
          <a:lstStyle/>
          <a:p>
            <a:pPr algn="ctr" eaLnBrk="1" fontAlgn="auto" hangingPunct="1">
              <a:spcAft>
                <a:spcPts val="0"/>
              </a:spcAft>
              <a:defRPr/>
            </a:pPr>
            <a:r>
              <a:rPr lang="en-IN" dirty="0">
                <a:solidFill>
                  <a:srgbClr val="000000"/>
                </a:solidFill>
                <a:latin typeface="TimesNewRomanPS-BoldMT"/>
              </a:rPr>
              <a:t>Result:</a:t>
            </a:r>
            <a:endParaRPr lang="en-IN" dirty="0"/>
          </a:p>
        </p:txBody>
      </p:sp>
      <p:sp>
        <p:nvSpPr>
          <p:cNvPr id="6" name="Content Placeholder 5">
            <a:extLst>
              <a:ext uri="{FF2B5EF4-FFF2-40B4-BE49-F238E27FC236}">
                <a16:creationId xmlns:a16="http://schemas.microsoft.com/office/drawing/2014/main" id="{FF56FB5C-C36D-485E-BBCE-83A777A555AD}"/>
              </a:ext>
            </a:extLst>
          </p:cNvPr>
          <p:cNvSpPr>
            <a:spLocks noGrp="1" noRot="1" noChangeAspect="1" noMove="1" noResize="1" noEditPoints="1" noAdjustHandles="1" noChangeArrowheads="1" noChangeShapeType="1" noTextEdit="1"/>
          </p:cNvSpPr>
          <p:nvPr>
            <p:ph sz="quarter" idx="4"/>
          </p:nvPr>
        </p:nvSpPr>
        <p:spPr>
          <a:blipFill>
            <a:blip r:embed="rId3"/>
            <a:stretch>
              <a:fillRect l="-941"/>
            </a:stretch>
          </a:blipFill>
          <a:ln>
            <a:miter lim="800000"/>
            <a:headEnd/>
            <a:tailEnd/>
          </a:ln>
        </p:spPr>
        <p:txBody>
          <a:bodyPr rtlCol="0">
            <a:normAutofit/>
          </a:bodyPr>
          <a:lstStyle/>
          <a:p>
            <a:pPr eaLnBrk="1" fontAlgn="auto" hangingPunct="1">
              <a:spcAft>
                <a:spcPts val="0"/>
              </a:spcAft>
              <a:defRPr/>
            </a:pPr>
            <a:r>
              <a:rPr lang="en-IN">
                <a:noFill/>
              </a:rPr>
              <a:t> </a:t>
            </a:r>
          </a:p>
        </p:txBody>
      </p:sp>
      <p:cxnSp>
        <p:nvCxnSpPr>
          <p:cNvPr id="8" name="Straight Connector 7">
            <a:extLst>
              <a:ext uri="{FF2B5EF4-FFF2-40B4-BE49-F238E27FC236}">
                <a16:creationId xmlns:a16="http://schemas.microsoft.com/office/drawing/2014/main" id="{F2E9A922-CF21-49C9-98ED-771BF05F640C}"/>
              </a:ext>
            </a:extLst>
          </p:cNvPr>
          <p:cNvCxnSpPr/>
          <p:nvPr/>
        </p:nvCxnSpPr>
        <p:spPr>
          <a:xfrm>
            <a:off x="6096000" y="1554163"/>
            <a:ext cx="0" cy="46355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FE6E4C9-7946-4785-A067-D31FB6EFF9BD}"/>
              </a:ext>
            </a:extLst>
          </p:cNvPr>
          <p:cNvSpPr>
            <a:spLocks noGrp="1"/>
          </p:cNvSpPr>
          <p:nvPr>
            <p:ph type="title"/>
          </p:nvPr>
        </p:nvSpPr>
        <p:spPr/>
        <p:txBody>
          <a:bodyPr/>
          <a:lstStyle/>
          <a:p>
            <a:pPr eaLnBrk="1" hangingPunct="1"/>
            <a:r>
              <a:rPr lang="en-IN" altLang="en-US" sz="3600" b="1" dirty="0">
                <a:solidFill>
                  <a:srgbClr val="C00000"/>
                </a:solidFill>
                <a:latin typeface="Times New Roman" panose="02020603050405020304" pitchFamily="18" charset="0"/>
                <a:cs typeface="Times New Roman" panose="02020603050405020304" pitchFamily="18" charset="0"/>
              </a:rPr>
              <a:t>Kelly’s Measure of Kurtosis</a:t>
            </a:r>
            <a:r>
              <a:rPr lang="en-IN" altLang="en-US" sz="3600" dirty="0">
                <a:solidFill>
                  <a:srgbClr val="C00000"/>
                </a:solidFill>
                <a:latin typeface="Times New Roman" panose="02020603050405020304" pitchFamily="18" charset="0"/>
                <a:cs typeface="Times New Roman" panose="02020603050405020304" pitchFamily="18" charset="0"/>
              </a:rPr>
              <a:t> </a:t>
            </a:r>
            <a:br>
              <a:rPr lang="en-IN" altLang="en-US" sz="3600" dirty="0">
                <a:latin typeface="Times New Roman" panose="02020603050405020304" pitchFamily="18" charset="0"/>
                <a:cs typeface="Times New Roman" panose="02020603050405020304" pitchFamily="18" charset="0"/>
              </a:rPr>
            </a:br>
            <a:endParaRPr lang="en-IN" altLang="en-US"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08CCBCB-024C-479F-9585-4F0B984FC13D}"/>
              </a:ext>
            </a:extLst>
          </p:cNvPr>
          <p:cNvSpPr>
            <a:spLocks noGrp="1"/>
          </p:cNvSpPr>
          <p:nvPr>
            <p:ph type="body" idx="1"/>
          </p:nvPr>
        </p:nvSpPr>
        <p:spPr>
          <a:solidFill>
            <a:schemeClr val="bg1">
              <a:lumMod val="85000"/>
            </a:schemeClr>
          </a:solidFill>
        </p:spPr>
        <p:txBody>
          <a:bodyPr rtlCol="0" anchor="ctr">
            <a:normAutofit/>
          </a:bodyPr>
          <a:lstStyle/>
          <a:p>
            <a:pPr algn="ctr" eaLnBrk="1" fontAlgn="auto" hangingPunct="1">
              <a:spcAft>
                <a:spcPts val="0"/>
              </a:spcAft>
              <a:defRPr/>
            </a:pPr>
            <a:r>
              <a:rPr lang="en-US" dirty="0">
                <a:solidFill>
                  <a:srgbClr val="000000"/>
                </a:solidFill>
                <a:latin typeface="TimesNewRomanPS-BoldMT"/>
              </a:rPr>
              <a:t>Formula</a:t>
            </a:r>
          </a:p>
        </p:txBody>
      </p:sp>
      <p:sp>
        <p:nvSpPr>
          <p:cNvPr id="4" name="Content Placeholder 3">
            <a:extLst>
              <a:ext uri="{FF2B5EF4-FFF2-40B4-BE49-F238E27FC236}">
                <a16:creationId xmlns:a16="http://schemas.microsoft.com/office/drawing/2014/main" id="{1182EF43-F2C8-434C-8D7E-F906A1CE7FD6}"/>
              </a:ext>
            </a:extLst>
          </p:cNvPr>
          <p:cNvSpPr>
            <a:spLocks noGrp="1" noRot="1" noChangeAspect="1" noMove="1" noResize="1" noEditPoints="1" noAdjustHandles="1" noChangeArrowheads="1" noChangeShapeType="1" noTextEdit="1"/>
          </p:cNvSpPr>
          <p:nvPr>
            <p:ph sz="half" idx="2"/>
          </p:nvPr>
        </p:nvSpPr>
        <p:spPr>
          <a:blipFill>
            <a:blip r:embed="rId2"/>
            <a:stretch>
              <a:fillRect l="-1300" t="-1821" r="-946" b="-4967"/>
            </a:stretch>
          </a:blipFill>
          <a:ln>
            <a:miter lim="800000"/>
            <a:headEnd/>
            <a:tailEnd/>
          </a:ln>
        </p:spPr>
        <p:txBody>
          <a:bodyPr rtlCol="0">
            <a:normAutofit/>
          </a:bodyPr>
          <a:lstStyle/>
          <a:p>
            <a:pPr eaLnBrk="1" fontAlgn="auto" hangingPunct="1">
              <a:spcAft>
                <a:spcPts val="0"/>
              </a:spcAft>
              <a:defRPr/>
            </a:pPr>
            <a:r>
              <a:rPr lang="en-IN">
                <a:noFill/>
              </a:rPr>
              <a:t> </a:t>
            </a:r>
          </a:p>
        </p:txBody>
      </p:sp>
      <p:sp>
        <p:nvSpPr>
          <p:cNvPr id="5" name="Text Placeholder 4">
            <a:extLst>
              <a:ext uri="{FF2B5EF4-FFF2-40B4-BE49-F238E27FC236}">
                <a16:creationId xmlns:a16="http://schemas.microsoft.com/office/drawing/2014/main" id="{ABACC169-D91C-4D6F-87A3-9C93C53750A8}"/>
              </a:ext>
            </a:extLst>
          </p:cNvPr>
          <p:cNvSpPr>
            <a:spLocks noGrp="1"/>
          </p:cNvSpPr>
          <p:nvPr>
            <p:ph type="body" sz="quarter" idx="3"/>
          </p:nvPr>
        </p:nvSpPr>
        <p:spPr>
          <a:solidFill>
            <a:schemeClr val="bg1">
              <a:lumMod val="85000"/>
            </a:schemeClr>
          </a:solidFill>
        </p:spPr>
        <p:txBody>
          <a:bodyPr rtlCol="0" anchor="ctr">
            <a:normAutofit/>
          </a:bodyPr>
          <a:lstStyle/>
          <a:p>
            <a:pPr algn="ctr" eaLnBrk="1" fontAlgn="auto" hangingPunct="1">
              <a:spcAft>
                <a:spcPts val="0"/>
              </a:spcAft>
              <a:defRPr/>
            </a:pPr>
            <a:r>
              <a:rPr lang="en-IN" dirty="0">
                <a:solidFill>
                  <a:srgbClr val="000000"/>
                </a:solidFill>
                <a:latin typeface="TimesNewRomanPS-BoldMT"/>
              </a:rPr>
              <a:t>Result:</a:t>
            </a:r>
            <a:endParaRPr lang="en-IN" dirty="0"/>
          </a:p>
        </p:txBody>
      </p:sp>
      <p:sp>
        <p:nvSpPr>
          <p:cNvPr id="6" name="Content Placeholder 5">
            <a:extLst>
              <a:ext uri="{FF2B5EF4-FFF2-40B4-BE49-F238E27FC236}">
                <a16:creationId xmlns:a16="http://schemas.microsoft.com/office/drawing/2014/main" id="{197E1D88-4CBC-4E6C-82B7-288CFA2AE3FF}"/>
              </a:ext>
            </a:extLst>
          </p:cNvPr>
          <p:cNvSpPr>
            <a:spLocks noGrp="1" noRot="1" noChangeAspect="1" noMove="1" noResize="1" noEditPoints="1" noAdjustHandles="1" noChangeArrowheads="1" noChangeShapeType="1" noTextEdit="1"/>
          </p:cNvSpPr>
          <p:nvPr>
            <p:ph sz="quarter" idx="4"/>
          </p:nvPr>
        </p:nvSpPr>
        <p:spPr>
          <a:blipFill>
            <a:blip r:embed="rId3"/>
            <a:stretch>
              <a:fillRect l="-1647"/>
            </a:stretch>
          </a:blipFill>
          <a:ln>
            <a:miter lim="800000"/>
            <a:headEnd/>
            <a:tailEnd/>
          </a:ln>
        </p:spPr>
        <p:txBody>
          <a:bodyPr rtlCol="0">
            <a:normAutofit/>
          </a:bodyPr>
          <a:lstStyle/>
          <a:p>
            <a:pPr eaLnBrk="1" fontAlgn="auto" hangingPunct="1">
              <a:spcAft>
                <a:spcPts val="0"/>
              </a:spcAft>
              <a:defRPr/>
            </a:pPr>
            <a:r>
              <a:rPr lang="en-IN">
                <a:noFill/>
              </a:rPr>
              <a:t> </a:t>
            </a:r>
          </a:p>
        </p:txBody>
      </p:sp>
      <p:cxnSp>
        <p:nvCxnSpPr>
          <p:cNvPr id="8" name="Straight Connector 7">
            <a:extLst>
              <a:ext uri="{FF2B5EF4-FFF2-40B4-BE49-F238E27FC236}">
                <a16:creationId xmlns:a16="http://schemas.microsoft.com/office/drawing/2014/main" id="{FDA8A25E-E7DE-4C24-96F8-8F920138DF9A}"/>
              </a:ext>
            </a:extLst>
          </p:cNvPr>
          <p:cNvCxnSpPr>
            <a:stCxn id="29698" idx="2"/>
          </p:cNvCxnSpPr>
          <p:nvPr/>
        </p:nvCxnSpPr>
        <p:spPr>
          <a:xfrm flipH="1">
            <a:off x="6096000" y="1690688"/>
            <a:ext cx="1588" cy="4700587"/>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59AA9CC-EB45-429E-988C-D755CEF2A55B}"/>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Example:</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4D9766-91FF-416C-8E15-CC7C874D3908}"/>
              </a:ext>
            </a:extLst>
          </p:cNvPr>
          <p:cNvSpPr>
            <a:spLocks noGrp="1" noRot="1" noChangeAspect="1" noMove="1" noResize="1" noEditPoints="1" noAdjustHandles="1" noChangeArrowheads="1" noChangeShapeType="1" noTextEdit="1"/>
          </p:cNvSpPr>
          <p:nvPr>
            <p:ph idx="1"/>
          </p:nvPr>
        </p:nvSpPr>
        <p:spPr>
          <a:xfrm>
            <a:off x="838200" y="1943099"/>
            <a:ext cx="10515600" cy="4233863"/>
          </a:xfrm>
          <a:blipFill>
            <a:blip r:embed="rId2"/>
            <a:stretch>
              <a:fillRect l="-638" t="-2594"/>
            </a:stretch>
          </a:blipFill>
          <a:ln>
            <a:miter lim="800000"/>
            <a:headEnd/>
            <a:tailEnd/>
          </a:ln>
        </p:spPr>
        <p:txBody>
          <a:bodyPr rtlCol="0">
            <a:normAutofit/>
          </a:bodyPr>
          <a:lstStyle/>
          <a:p>
            <a:pPr eaLnBrk="1" fontAlgn="auto" hangingPunct="1">
              <a:spcAft>
                <a:spcPts val="0"/>
              </a:spcAft>
              <a:defRPr/>
            </a:pPr>
            <a:r>
              <a:rPr lang="en-IN">
                <a:noFill/>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CD1C879-E439-4E35-A9D1-A3A80A6DAC2C}"/>
              </a:ext>
            </a:extLst>
          </p:cNvPr>
          <p:cNvSpPr>
            <a:spLocks noGrp="1"/>
          </p:cNvSpPr>
          <p:nvPr>
            <p:ph type="title"/>
          </p:nvPr>
        </p:nvSpPr>
        <p:spPr/>
        <p:txBody>
          <a:bodyPr/>
          <a:lstStyle/>
          <a:p>
            <a:pPr eaLnBrk="1" hangingPunct="1"/>
            <a:r>
              <a:rPr lang="en-US" altLang="en-US" sz="3600" b="1" dirty="0">
                <a:solidFill>
                  <a:srgbClr val="C00000"/>
                </a:solidFill>
                <a:latin typeface="Times New Roman" panose="02020603050405020304" pitchFamily="18" charset="0"/>
                <a:cs typeface="Times New Roman" panose="02020603050405020304" pitchFamily="18" charset="0"/>
              </a:rPr>
              <a:t>Homework:</a:t>
            </a:r>
            <a:br>
              <a:rPr lang="en-US" altLang="en-US" sz="3600" b="1" dirty="0">
                <a:solidFill>
                  <a:srgbClr val="C00000"/>
                </a:solidFill>
                <a:latin typeface="Times New Roman" panose="02020603050405020304" pitchFamily="18" charset="0"/>
                <a:cs typeface="Times New Roman" panose="02020603050405020304" pitchFamily="18" charset="0"/>
              </a:rPr>
            </a:b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sp>
        <p:nvSpPr>
          <p:cNvPr id="31747" name="Content Placeholder 2">
            <a:extLst>
              <a:ext uri="{FF2B5EF4-FFF2-40B4-BE49-F238E27FC236}">
                <a16:creationId xmlns:a16="http://schemas.microsoft.com/office/drawing/2014/main" id="{27174C62-AB58-428D-B22D-2A0B0198FE01}"/>
              </a:ext>
            </a:extLst>
          </p:cNvPr>
          <p:cNvSpPr>
            <a:spLocks noGrp="1"/>
          </p:cNvSpPr>
          <p:nvPr>
            <p:ph idx="1"/>
          </p:nvPr>
        </p:nvSpPr>
        <p:spPr/>
        <p:txBody>
          <a:bodyPr/>
          <a:lstStyle/>
          <a:p>
            <a:pPr eaLnBrk="1" hangingPunct="1"/>
            <a:r>
              <a:rPr lang="en-US" altLang="en-US" sz="2400" b="1">
                <a:solidFill>
                  <a:srgbClr val="000000"/>
                </a:solidFill>
                <a:latin typeface="TimesNewRomanPSMT"/>
              </a:rPr>
              <a:t>Ques: </a:t>
            </a:r>
            <a:r>
              <a:rPr lang="en-US" altLang="en-US" sz="2400">
                <a:solidFill>
                  <a:srgbClr val="000000"/>
                </a:solidFill>
                <a:latin typeface="TimesNewRomanPSMT"/>
              </a:rPr>
              <a:t>The first four raw moments of a distribution are 2, 136, 320, and 40,000. Find out coefficients of skewness and kurtosis.</a:t>
            </a:r>
            <a:r>
              <a:rPr lang="en-US" altLang="en-US" sz="2400"/>
              <a:t> </a:t>
            </a:r>
            <a:br>
              <a:rPr lang="en-US" altLang="en-US" sz="2400"/>
            </a:b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4FE1-4FEB-47E9-9C52-D85A8FB79DD7}"/>
              </a:ext>
            </a:extLst>
          </p:cNvPr>
          <p:cNvSpPr>
            <a:spLocks noGrp="1"/>
          </p:cNvSpPr>
          <p:nvPr>
            <p:ph type="title"/>
          </p:nvPr>
        </p:nvSpPr>
        <p:spPr/>
        <p:txBody>
          <a:bodyPr/>
          <a:lstStyle/>
          <a:p>
            <a:r>
              <a:rPr lang="en-IN" b="1" dirty="0">
                <a:solidFill>
                  <a:srgbClr val="C00000"/>
                </a:solidFill>
              </a:rPr>
              <a:t>Measures of Central Tendency</a:t>
            </a:r>
          </a:p>
        </p:txBody>
      </p:sp>
      <p:sp>
        <p:nvSpPr>
          <p:cNvPr id="3" name="Content Placeholder 2">
            <a:extLst>
              <a:ext uri="{FF2B5EF4-FFF2-40B4-BE49-F238E27FC236}">
                <a16:creationId xmlns:a16="http://schemas.microsoft.com/office/drawing/2014/main" id="{5C537CC0-D6C9-4674-8DB2-7D6D19576B68}"/>
              </a:ext>
            </a:extLst>
          </p:cNvPr>
          <p:cNvSpPr>
            <a:spLocks noGrp="1"/>
          </p:cNvSpPr>
          <p:nvPr>
            <p:ph idx="1"/>
          </p:nvPr>
        </p:nvSpPr>
        <p:spPr/>
        <p:txBody>
          <a:bodyPr>
            <a:normAutofit lnSpcReduction="10000"/>
          </a:bodyPr>
          <a:lstStyle/>
          <a:p>
            <a:pPr marL="0" indent="0">
              <a:buNone/>
            </a:pPr>
            <a:endParaRPr lang="en-IN" dirty="0"/>
          </a:p>
          <a:p>
            <a:pPr>
              <a:buFont typeface="Wingdings" panose="05000000000000000000" pitchFamily="2" charset="2"/>
              <a:buChar char="§"/>
            </a:pPr>
            <a:r>
              <a:rPr lang="en-IN" dirty="0"/>
              <a:t> Mean:</a:t>
            </a:r>
          </a:p>
          <a:p>
            <a:pPr marL="0" indent="0">
              <a:buNone/>
            </a:pPr>
            <a:r>
              <a:rPr lang="en-IN" dirty="0"/>
              <a:t>     </a:t>
            </a:r>
            <a:r>
              <a:rPr lang="en-IN" dirty="0" err="1"/>
              <a:t>i</a:t>
            </a:r>
            <a:r>
              <a:rPr lang="en-IN" dirty="0"/>
              <a:t>. Arithmetic Mean (A.M)</a:t>
            </a:r>
          </a:p>
          <a:p>
            <a:pPr marL="0" indent="0">
              <a:buNone/>
            </a:pPr>
            <a:r>
              <a:rPr lang="en-IN" dirty="0"/>
              <a:t>    ii. Geometric Mean(G.M)</a:t>
            </a:r>
          </a:p>
          <a:p>
            <a:pPr marL="0" indent="0">
              <a:buNone/>
            </a:pPr>
            <a:r>
              <a:rPr lang="en-IN" dirty="0"/>
              <a:t>    iii. Harmonic Mean(H.M)</a:t>
            </a:r>
          </a:p>
          <a:p>
            <a:pPr marL="0" indent="0">
              <a:buNone/>
            </a:pPr>
            <a:r>
              <a:rPr lang="en-IN" dirty="0"/>
              <a:t> </a:t>
            </a:r>
          </a:p>
          <a:p>
            <a:pPr>
              <a:buFont typeface="Wingdings" panose="05000000000000000000" pitchFamily="2" charset="2"/>
              <a:buChar char="§"/>
            </a:pPr>
            <a:r>
              <a:rPr lang="en-IN" dirty="0"/>
              <a:t> Median</a:t>
            </a:r>
          </a:p>
          <a:p>
            <a:pPr>
              <a:buFont typeface="Wingdings" panose="05000000000000000000" pitchFamily="2" charset="2"/>
              <a:buChar char="§"/>
            </a:pPr>
            <a:endParaRPr lang="en-IN" dirty="0"/>
          </a:p>
          <a:p>
            <a:pPr>
              <a:buFont typeface="Wingdings" panose="05000000000000000000" pitchFamily="2" charset="2"/>
              <a:buChar char="§"/>
            </a:pPr>
            <a:r>
              <a:rPr lang="en-IN" dirty="0"/>
              <a:t> Mode</a:t>
            </a:r>
          </a:p>
        </p:txBody>
      </p:sp>
    </p:spTree>
    <p:extLst>
      <p:ext uri="{BB962C8B-B14F-4D97-AF65-F5344CB8AC3E}">
        <p14:creationId xmlns:p14="http://schemas.microsoft.com/office/powerpoint/2010/main" val="3864150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35A8-B577-4ECD-A0D7-D25A93D580FC}"/>
              </a:ext>
            </a:extLst>
          </p:cNvPr>
          <p:cNvSpPr>
            <a:spLocks noGrp="1"/>
          </p:cNvSpPr>
          <p:nvPr>
            <p:ph type="title"/>
          </p:nvPr>
        </p:nvSpPr>
        <p:spPr/>
        <p:txBody>
          <a:bodyPr/>
          <a:lstStyle/>
          <a:p>
            <a:r>
              <a:rPr lang="en-IN" b="1" dirty="0">
                <a:solidFill>
                  <a:srgbClr val="C00000"/>
                </a:solidFill>
              </a:rPr>
              <a:t>Bivariate Descriptive Statistics</a:t>
            </a:r>
          </a:p>
        </p:txBody>
      </p:sp>
      <p:sp>
        <p:nvSpPr>
          <p:cNvPr id="3" name="Content Placeholder 2">
            <a:extLst>
              <a:ext uri="{FF2B5EF4-FFF2-40B4-BE49-F238E27FC236}">
                <a16:creationId xmlns:a16="http://schemas.microsoft.com/office/drawing/2014/main" id="{5660E35D-E050-4AB8-90AC-6B98A88F0DD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46710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DF5B-FB76-4516-962F-613AB57EAD5B}"/>
              </a:ext>
            </a:extLst>
          </p:cNvPr>
          <p:cNvSpPr>
            <a:spLocks noGrp="1"/>
          </p:cNvSpPr>
          <p:nvPr>
            <p:ph type="title"/>
          </p:nvPr>
        </p:nvSpPr>
        <p:spPr/>
        <p:txBody>
          <a:bodyPr/>
          <a:lstStyle/>
          <a:p>
            <a:r>
              <a:rPr lang="en-IN" b="1" dirty="0">
                <a:solidFill>
                  <a:srgbClr val="C00000"/>
                </a:solidFill>
              </a:rPr>
              <a:t>Covariance &amp; 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7B0F0E-FE46-4C05-A65B-47AEA034863F}"/>
                  </a:ext>
                </a:extLst>
              </p:cNvPr>
              <p:cNvSpPr>
                <a:spLocks noGrp="1"/>
              </p:cNvSpPr>
              <p:nvPr>
                <p:ph idx="1"/>
              </p:nvPr>
            </p:nvSpPr>
            <p:spPr/>
            <p:txBody>
              <a:bodyPr/>
              <a:lstStyle/>
              <a:p>
                <a:pPr marL="0" indent="0">
                  <a:buNone/>
                </a:pPr>
                <a:endParaRPr lang="en-IN" dirty="0"/>
              </a:p>
              <a:p>
                <a:pPr marL="0" indent="0">
                  <a:buNone/>
                </a:pPr>
                <a:r>
                  <a:rPr lang="en-IN" dirty="0"/>
                  <a:t>Given two variables X = </a:t>
                </a:r>
                <a14:m>
                  <m:oMath xmlns:m="http://schemas.openxmlformats.org/officeDocument/2006/math">
                    <m:sSubSup>
                      <m:sSubSupPr>
                        <m:ctrlPr>
                          <a:rPr lang="en-IN" i="1" smtClean="0">
                            <a:latin typeface="Cambria Math" panose="02040503050406030204" pitchFamily="18" charset="0"/>
                          </a:rPr>
                        </m:ctrlPr>
                      </m:sSubSupPr>
                      <m:e>
                        <m:d>
                          <m:dPr>
                            <m:begChr m:val="{"/>
                            <m:endChr m:val="}"/>
                            <m:ctrlPr>
                              <a:rPr lang="en-IN" i="1" smtClean="0">
                                <a:latin typeface="Cambria Math" panose="02040503050406030204" pitchFamily="18" charset="0"/>
                              </a:rPr>
                            </m:ctrlPr>
                          </m:dPr>
                          <m:e>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e>
                        </m:d>
                      </m:e>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sSubSup>
                  </m:oMath>
                </a14:m>
                <a:r>
                  <a:rPr lang="en-IN" dirty="0"/>
                  <a:t> &amp; Y </a:t>
                </a:r>
                <a14:m>
                  <m:oMath xmlns:m="http://schemas.openxmlformats.org/officeDocument/2006/math">
                    <m:sSubSup>
                      <m:sSubSupPr>
                        <m:ctrlPr>
                          <a:rPr lang="en-IN" i="1">
                            <a:latin typeface="Cambria Math" panose="02040503050406030204" pitchFamily="18" charset="0"/>
                          </a:rPr>
                        </m:ctrlPr>
                      </m:sSubSupPr>
                      <m:e>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i="1">
                                    <a:latin typeface="Cambria Math" panose="02040503050406030204" pitchFamily="18" charset="0"/>
                                  </a:rPr>
                                  <m:t>𝑖</m:t>
                                </m:r>
                              </m:sub>
                            </m:sSub>
                          </m:e>
                        </m:d>
                      </m:e>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sSubSup>
                  </m:oMath>
                </a14:m>
                <a:r>
                  <a:rPr lang="en-IN" dirty="0"/>
                  <a:t> </a:t>
                </a:r>
              </a:p>
              <a:p>
                <a:pPr marL="0" indent="0">
                  <a:buNone/>
                </a:pPr>
                <a:endParaRPr lang="en-IN" dirty="0"/>
              </a:p>
              <a:p>
                <a:pPr marL="0" indent="0">
                  <a:buNone/>
                </a:pPr>
                <a:r>
                  <a:rPr lang="en-IN" dirty="0" err="1"/>
                  <a:t>Cov</a:t>
                </a:r>
                <a:r>
                  <a:rPr lang="en-IN" dirty="0"/>
                  <a:t>(X,Y) =  </a:t>
                </a:r>
                <a14:m>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𝑋</m:t>
                            </m:r>
                          </m:e>
                        </m:acc>
                      </m:e>
                    </m:nary>
                  </m:oMath>
                </a14:m>
                <a:r>
                  <a:rPr lang="en-IN" dirty="0"/>
                  <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i="1">
                            <a:latin typeface="Cambria Math" panose="02040503050406030204" pitchFamily="18" charset="0"/>
                          </a:rPr>
                          <m:t>𝑖</m:t>
                        </m:r>
                      </m:sub>
                    </m:sSub>
                    <m:r>
                      <a:rPr lang="en-IN" i="1">
                        <a:latin typeface="Cambria Math" panose="02040503050406030204" pitchFamily="18" charset="0"/>
                      </a:rPr>
                      <m:t> −  </m:t>
                    </m:r>
                    <m:acc>
                      <m:accPr>
                        <m:chr m:val="̅"/>
                        <m:ctrlPr>
                          <a:rPr lang="en-IN" i="1">
                            <a:latin typeface="Cambria Math" panose="02040503050406030204" pitchFamily="18" charset="0"/>
                          </a:rPr>
                        </m:ctrlPr>
                      </m:accPr>
                      <m:e>
                        <m:r>
                          <a:rPr lang="en-IN" b="0" i="1" smtClean="0">
                            <a:latin typeface="Cambria Math" panose="02040503050406030204" pitchFamily="18" charset="0"/>
                          </a:rPr>
                          <m:t>𝑌</m:t>
                        </m:r>
                      </m:e>
                    </m:acc>
                  </m:oMath>
                </a14:m>
                <a:r>
                  <a:rPr lang="en-IN" dirty="0"/>
                  <a:t>)</a:t>
                </a:r>
              </a:p>
              <a:p>
                <a:pPr marL="0" indent="0">
                  <a:buNone/>
                </a:pPr>
                <a:endParaRPr lang="en-IN" dirty="0"/>
              </a:p>
              <a:p>
                <a:pPr marL="0" indent="0">
                  <a:buNone/>
                </a:pPr>
                <a:r>
                  <a:rPr lang="en-IN" dirty="0"/>
                  <a:t>Pearson’s Correlation coefficient:  </a:t>
                </a:r>
                <a14:m>
                  <m:oMath xmlns:m="http://schemas.openxmlformats.org/officeDocument/2006/math">
                    <m:r>
                      <a:rPr lang="en-IN" i="1" smtClean="0">
                        <a:latin typeface="Cambria Math" panose="02040503050406030204" pitchFamily="18" charset="0"/>
                        <a:ea typeface="Cambria Math" panose="02040503050406030204" pitchFamily="18" charset="0"/>
                      </a:rPr>
                      <m:t>𝜌</m:t>
                    </m:r>
                  </m:oMath>
                </a14:m>
                <a:r>
                  <a:rPr lang="en-IN" dirty="0"/>
                  <a:t>(X,Y)  =  </a:t>
                </a:r>
                <a14:m>
                  <m:oMath xmlns:m="http://schemas.openxmlformats.org/officeDocument/2006/math">
                    <m:f>
                      <m:fPr>
                        <m:ctrlPr>
                          <a:rPr lang="en-IN" i="1" smtClean="0">
                            <a:latin typeface="Cambria Math" panose="02040503050406030204" pitchFamily="18" charset="0"/>
                          </a:rPr>
                        </m:ctrlPr>
                      </m:fPr>
                      <m:num>
                        <m:r>
                          <m:rPr>
                            <m:nor/>
                          </m:rPr>
                          <a:rPr lang="en-IN" dirty="0"/>
                          <m:t>Cov</m:t>
                        </m:r>
                        <m:r>
                          <m:rPr>
                            <m:nor/>
                          </m:rPr>
                          <a:rPr lang="en-IN" dirty="0"/>
                          <m:t>(</m:t>
                        </m:r>
                        <m:r>
                          <m:rPr>
                            <m:nor/>
                          </m:rPr>
                          <a:rPr lang="en-IN" dirty="0"/>
                          <m:t>X</m:t>
                        </m:r>
                        <m:r>
                          <m:rPr>
                            <m:nor/>
                          </m:rPr>
                          <a:rPr lang="en-IN" dirty="0"/>
                          <m:t>,</m:t>
                        </m:r>
                        <m:r>
                          <m:rPr>
                            <m:nor/>
                          </m:rPr>
                          <a:rPr lang="en-IN" dirty="0"/>
                          <m:t>Y</m:t>
                        </m:r>
                        <m:r>
                          <m:rPr>
                            <m:nor/>
                          </m:rPr>
                          <a:rPr lang="en-IN" dirty="0"/>
                          <m:t>)</m:t>
                        </m:r>
                      </m:num>
                      <m:den>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 </m:t>
                            </m:r>
                            <m:r>
                              <a:rPr lang="en-IN" b="0" i="1" smtClean="0">
                                <a:latin typeface="Cambria Math" panose="02040503050406030204" pitchFamily="18" charset="0"/>
                              </a:rPr>
                              <m:t>𝑉</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e>
                        </m:rad>
                      </m:den>
                    </m:f>
                  </m:oMath>
                </a14:m>
                <a:r>
                  <a:rPr lang="en-IN" dirty="0"/>
                  <a:t> </a:t>
                </a:r>
              </a:p>
            </p:txBody>
          </p:sp>
        </mc:Choice>
        <mc:Fallback xmlns="">
          <p:sp>
            <p:nvSpPr>
              <p:cNvPr id="3" name="Content Placeholder 2">
                <a:extLst>
                  <a:ext uri="{FF2B5EF4-FFF2-40B4-BE49-F238E27FC236}">
                    <a16:creationId xmlns:a16="http://schemas.microsoft.com/office/drawing/2014/main" id="{067B0F0E-FE46-4C05-A65B-47AEA034863F}"/>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601496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5BD6-BEBF-4242-9B4E-1701964E6BD0}"/>
              </a:ext>
            </a:extLst>
          </p:cNvPr>
          <p:cNvSpPr>
            <a:spLocks noGrp="1"/>
          </p:cNvSpPr>
          <p:nvPr>
            <p:ph type="title"/>
          </p:nvPr>
        </p:nvSpPr>
        <p:spPr/>
        <p:txBody>
          <a:bodyPr/>
          <a:lstStyle/>
          <a:p>
            <a:r>
              <a:rPr lang="en-IN" b="1" dirty="0">
                <a:solidFill>
                  <a:srgbClr val="C00000"/>
                </a:solidFill>
              </a:rPr>
              <a:t>Spearman’s Rank Correlation Coefficient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CCD835-5E0F-4536-90B0-1A1092640656}"/>
                  </a:ext>
                </a:extLst>
              </p:cNvPr>
              <p:cNvSpPr>
                <a:spLocks noGrp="1"/>
              </p:cNvSpPr>
              <p:nvPr>
                <p:ph idx="1"/>
              </p:nvPr>
            </p:nvSpPr>
            <p:spPr/>
            <p:txBody>
              <a:bodyPr>
                <a:normAutofit/>
              </a:bodyPr>
              <a:lstStyle/>
              <a:p>
                <a:pPr>
                  <a:buFont typeface="Wingdings" panose="05000000000000000000" pitchFamily="2" charset="2"/>
                  <a:buChar char="§"/>
                </a:pPr>
                <a:r>
                  <a:rPr lang="en-US" sz="2200" b="0" i="0" dirty="0">
                    <a:solidFill>
                      <a:schemeClr val="tx1"/>
                    </a:solidFill>
                    <a:effectLst/>
                    <a:latin typeface="Arial" panose="020B0604020202020204" pitchFamily="34" charset="0"/>
                  </a:rPr>
                  <a:t>The Spearman correlation coefficient is defined as the </a:t>
                </a:r>
                <a:r>
                  <a:rPr lang="en-US" sz="2200" b="0" i="0" strike="noStrike" dirty="0">
                    <a:solidFill>
                      <a:schemeClr val="tx1"/>
                    </a:solidFill>
                    <a:effectLst/>
                    <a:latin typeface="Arial" panose="020B0604020202020204" pitchFamily="34" charset="0"/>
                    <a:hlinkClick r:id="rId2" tooltip="Pearson product-moment correlation coefficient">
                      <a:extLst>
                        <a:ext uri="{A12FA001-AC4F-418D-AE19-62706E023703}">
                          <ahyp:hlinkClr xmlns:ahyp="http://schemas.microsoft.com/office/drawing/2018/hyperlinkcolor" val="tx"/>
                        </a:ext>
                      </a:extLst>
                    </a:hlinkClick>
                  </a:rPr>
                  <a:t>Pearson correlation coefficient</a:t>
                </a:r>
                <a:r>
                  <a:rPr lang="en-US" sz="2200" b="0" i="0" dirty="0">
                    <a:solidFill>
                      <a:schemeClr val="tx1"/>
                    </a:solidFill>
                    <a:effectLst/>
                    <a:latin typeface="Arial" panose="020B0604020202020204" pitchFamily="34" charset="0"/>
                  </a:rPr>
                  <a:t> between the </a:t>
                </a:r>
                <a:r>
                  <a:rPr lang="en-US" sz="2200" b="0" i="0" dirty="0">
                    <a:solidFill>
                      <a:schemeClr val="tx1"/>
                    </a:solidFill>
                    <a:effectLst/>
                    <a:latin typeface="Arial" panose="020B0604020202020204" pitchFamily="34" charset="0"/>
                    <a:hlinkClick r:id="rId3">
                      <a:extLst>
                        <a:ext uri="{A12FA001-AC4F-418D-AE19-62706E023703}">
                          <ahyp:hlinkClr xmlns:ahyp="http://schemas.microsoft.com/office/drawing/2018/hyperlinkcolor" val="tx"/>
                        </a:ext>
                      </a:extLst>
                    </a:hlinkClick>
                  </a:rPr>
                  <a:t>rank variables</a:t>
                </a:r>
                <a:r>
                  <a:rPr lang="en-US" sz="2200" b="0" i="0" dirty="0">
                    <a:solidFill>
                      <a:schemeClr val="tx1"/>
                    </a:solidFill>
                    <a:effectLst/>
                    <a:latin typeface="Arial" panose="020B0604020202020204" pitchFamily="34" charset="0"/>
                  </a:rPr>
                  <a:t>’</a:t>
                </a:r>
              </a:p>
              <a:p>
                <a:pPr>
                  <a:buFont typeface="Wingdings" panose="05000000000000000000" pitchFamily="2" charset="2"/>
                  <a:buChar char="§"/>
                </a:pPr>
                <a:endParaRPr lang="en-US" sz="2200" dirty="0">
                  <a:solidFill>
                    <a:schemeClr val="tx1"/>
                  </a:solidFill>
                  <a:latin typeface="Arial" panose="020B0604020202020204" pitchFamily="34" charset="0"/>
                </a:endParaRPr>
              </a:p>
              <a:p>
                <a:pPr>
                  <a:buFont typeface="Wingdings" panose="05000000000000000000" pitchFamily="2" charset="2"/>
                  <a:buChar char="§"/>
                </a:pPr>
                <a:r>
                  <a:rPr lang="en-US" sz="2200" b="0" i="0" dirty="0">
                    <a:solidFill>
                      <a:schemeClr val="tx1"/>
                    </a:solidFill>
                    <a:effectLst/>
                    <a:latin typeface="Arial" panose="020B0604020202020204" pitchFamily="34" charset="0"/>
                  </a:rPr>
                  <a:t> For a sampl</a:t>
                </a:r>
                <a:r>
                  <a:rPr lang="en-US" sz="2200" dirty="0">
                    <a:solidFill>
                      <a:schemeClr val="tx1"/>
                    </a:solidFill>
                    <a:latin typeface="Arial" panose="020B0604020202020204" pitchFamily="34" charset="0"/>
                  </a:rPr>
                  <a:t>e of size n the n raw observations / variables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IN" sz="2200" b="0" i="1" smtClean="0">
                            <a:solidFill>
                              <a:schemeClr val="tx1"/>
                            </a:solidFill>
                            <a:latin typeface="Cambria Math" panose="02040503050406030204" pitchFamily="18" charset="0"/>
                          </a:rPr>
                          <m:t>𝑋</m:t>
                        </m:r>
                      </m:e>
                      <m:sub>
                        <m:r>
                          <a:rPr lang="en-IN" sz="2200" b="0" i="1" smtClean="0">
                            <a:solidFill>
                              <a:schemeClr val="tx1"/>
                            </a:solidFill>
                            <a:latin typeface="Cambria Math" panose="02040503050406030204" pitchFamily="18" charset="0"/>
                          </a:rPr>
                          <m:t>𝑖</m:t>
                        </m:r>
                        <m:r>
                          <a:rPr lang="en-IN" sz="2200" b="0" i="1" smtClean="0">
                            <a:solidFill>
                              <a:schemeClr val="tx1"/>
                            </a:solidFill>
                            <a:latin typeface="Cambria Math" panose="02040503050406030204" pitchFamily="18" charset="0"/>
                          </a:rPr>
                          <m:t> </m:t>
                        </m:r>
                      </m:sub>
                    </m:sSub>
                    <m:r>
                      <a:rPr lang="en-IN" sz="2200" b="0" i="1" smtClean="0">
                        <a:solidFill>
                          <a:schemeClr val="tx1"/>
                        </a:solidFill>
                        <a:latin typeface="Cambria Math" panose="02040503050406030204" pitchFamily="18" charset="0"/>
                      </a:rPr>
                      <m:t>𝑎𝑛𝑑</m:t>
                    </m:r>
                    <m:r>
                      <a:rPr lang="en-IN" sz="2200" b="0" i="1" smtClean="0">
                        <a:solidFill>
                          <a:schemeClr val="tx1"/>
                        </a:solidFill>
                        <a:latin typeface="Cambria Math" panose="02040503050406030204" pitchFamily="18" charset="0"/>
                      </a:rPr>
                      <m:t> </m:t>
                    </m:r>
                    <m:sSub>
                      <m:sSubPr>
                        <m:ctrlPr>
                          <a:rPr lang="en-US" sz="2200" i="1">
                            <a:solidFill>
                              <a:schemeClr val="tx1"/>
                            </a:solidFill>
                            <a:latin typeface="Cambria Math" panose="02040503050406030204" pitchFamily="18" charset="0"/>
                          </a:rPr>
                        </m:ctrlPr>
                      </m:sSubPr>
                      <m:e>
                        <m:r>
                          <a:rPr lang="en-IN" sz="2200" b="0" i="1" smtClean="0">
                            <a:solidFill>
                              <a:schemeClr val="tx1"/>
                            </a:solidFill>
                            <a:latin typeface="Cambria Math" panose="02040503050406030204" pitchFamily="18" charset="0"/>
                          </a:rPr>
                          <m:t>𝑌</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r>
                      <a:rPr lang="en-IN" sz="2200" i="1">
                        <a:solidFill>
                          <a:schemeClr val="tx1"/>
                        </a:solidFill>
                        <a:latin typeface="Cambria Math" panose="02040503050406030204" pitchFamily="18" charset="0"/>
                      </a:rPr>
                      <m:t> </m:t>
                    </m:r>
                  </m:oMath>
                </a14:m>
                <a:r>
                  <a:rPr lang="en-US" sz="2200" dirty="0">
                    <a:solidFill>
                      <a:schemeClr val="tx1"/>
                    </a:solidFill>
                    <a:latin typeface="Arial" panose="020B0604020202020204" pitchFamily="34" charset="0"/>
                  </a:rPr>
                  <a:t>are converted to rank variables R(</a:t>
                </a:r>
                <a14:m>
                  <m:oMath xmlns:m="http://schemas.openxmlformats.org/officeDocument/2006/math">
                    <m:sSub>
                      <m:sSubPr>
                        <m:ctrlPr>
                          <a:rPr lang="en-US" sz="2200" i="1">
                            <a:solidFill>
                              <a:schemeClr val="tx1"/>
                            </a:solidFill>
                            <a:latin typeface="Cambria Math" panose="02040503050406030204" pitchFamily="18" charset="0"/>
                          </a:rPr>
                        </m:ctrlPr>
                      </m:sSubPr>
                      <m:e>
                        <m:r>
                          <a:rPr lang="en-IN" sz="2200" i="1">
                            <a:solidFill>
                              <a:schemeClr val="tx1"/>
                            </a:solidFill>
                            <a:latin typeface="Cambria Math" panose="02040503050406030204" pitchFamily="18" charset="0"/>
                          </a:rPr>
                          <m:t>𝑋</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oMath>
                </a14:m>
                <a:r>
                  <a:rPr lang="en-US" sz="2200" b="0" i="0" dirty="0">
                    <a:solidFill>
                      <a:schemeClr val="tx1"/>
                    </a:solidFill>
                    <a:effectLst/>
                    <a:latin typeface="Arial" panose="020B0604020202020204" pitchFamily="34" charset="0"/>
                  </a:rPr>
                  <a:t>) and R(</a:t>
                </a:r>
                <a14:m>
                  <m:oMath xmlns:m="http://schemas.openxmlformats.org/officeDocument/2006/math">
                    <m:sSub>
                      <m:sSubPr>
                        <m:ctrlPr>
                          <a:rPr lang="en-US" sz="2200" i="1">
                            <a:solidFill>
                              <a:schemeClr val="tx1"/>
                            </a:solidFill>
                            <a:latin typeface="Cambria Math" panose="02040503050406030204" pitchFamily="18" charset="0"/>
                          </a:rPr>
                        </m:ctrlPr>
                      </m:sSubPr>
                      <m:e>
                        <m:r>
                          <a:rPr lang="en-IN" sz="2200" b="0" i="1" smtClean="0">
                            <a:solidFill>
                              <a:schemeClr val="tx1"/>
                            </a:solidFill>
                            <a:latin typeface="Cambria Math" panose="02040503050406030204" pitchFamily="18" charset="0"/>
                          </a:rPr>
                          <m:t>𝑌</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oMath>
                </a14:m>
                <a:r>
                  <a:rPr lang="en-US" sz="2200" b="0" i="0" dirty="0">
                    <a:solidFill>
                      <a:schemeClr val="tx1"/>
                    </a:solidFill>
                    <a:effectLst/>
                    <a:latin typeface="Arial" panose="020B0604020202020204" pitchFamily="34" charset="0"/>
                  </a:rPr>
                  <a:t>)</a:t>
                </a:r>
              </a:p>
              <a:p>
                <a:pPr>
                  <a:buFont typeface="Wingdings" panose="05000000000000000000" pitchFamily="2" charset="2"/>
                  <a:buChar char="§"/>
                </a:pPr>
                <a:endParaRPr lang="en-US" sz="2200" dirty="0">
                  <a:solidFill>
                    <a:schemeClr val="tx1"/>
                  </a:solidFill>
                  <a:latin typeface="Arial" panose="020B0604020202020204" pitchFamily="34" charset="0"/>
                </a:endParaRPr>
              </a:p>
              <a:p>
                <a:pPr>
                  <a:buFont typeface="Wingdings" panose="05000000000000000000" pitchFamily="2" charset="2"/>
                  <a:buChar char="§"/>
                </a:pPr>
                <a:r>
                  <a:rPr lang="en-US" sz="2200" b="0" i="0" dirty="0">
                    <a:solidFill>
                      <a:schemeClr val="tx1"/>
                    </a:solidFill>
                    <a:effectLst/>
                    <a:latin typeface="Arial" panose="020B0604020202020204" pitchFamily="34" charset="0"/>
                  </a:rPr>
                  <a:t> </a:t>
                </a:r>
                <a14:m>
                  <m:oMath xmlns:m="http://schemas.openxmlformats.org/officeDocument/2006/math">
                    <m:sSub>
                      <m:sSubPr>
                        <m:ctrlPr>
                          <a:rPr lang="en-US" sz="2200" b="0" i="1" smtClean="0">
                            <a:solidFill>
                              <a:schemeClr val="tx1"/>
                            </a:solidFill>
                            <a:effectLst/>
                            <a:latin typeface="Cambria Math" panose="02040503050406030204" pitchFamily="18" charset="0"/>
                          </a:rPr>
                        </m:ctrlPr>
                      </m:sSubPr>
                      <m:e>
                        <m:r>
                          <a:rPr lang="en-IN" sz="2200" b="0" i="1" smtClean="0">
                            <a:solidFill>
                              <a:schemeClr val="tx1"/>
                            </a:solidFill>
                            <a:effectLst/>
                            <a:latin typeface="Cambria Math" panose="02040503050406030204" pitchFamily="18" charset="0"/>
                          </a:rPr>
                          <m:t>𝑟</m:t>
                        </m:r>
                      </m:e>
                      <m:sub>
                        <m:r>
                          <a:rPr lang="en-IN" sz="2200" b="0" i="1" smtClean="0">
                            <a:solidFill>
                              <a:schemeClr val="tx1"/>
                            </a:solidFill>
                            <a:effectLst/>
                            <a:latin typeface="Cambria Math" panose="02040503050406030204" pitchFamily="18" charset="0"/>
                          </a:rPr>
                          <m:t>𝑠𝑝𝑒𝑎𝑟𝑚𝑎𝑛</m:t>
                        </m:r>
                      </m:sub>
                    </m:sSub>
                  </m:oMath>
                </a14:m>
                <a:r>
                  <a:rPr lang="en-US" sz="2200" b="0" i="0" dirty="0">
                    <a:solidFill>
                      <a:schemeClr val="tx1"/>
                    </a:solidFill>
                    <a:effectLst/>
                    <a:latin typeface="Arial" panose="020B0604020202020204" pitchFamily="34" charset="0"/>
                  </a:rPr>
                  <a:t> = </a:t>
                </a:r>
                <a14:m>
                  <m:oMath xmlns:m="http://schemas.openxmlformats.org/officeDocument/2006/math">
                    <m:r>
                      <a:rPr lang="en-US" sz="2200" b="0" i="1" smtClean="0">
                        <a:solidFill>
                          <a:schemeClr val="tx1"/>
                        </a:solidFill>
                        <a:effectLst/>
                        <a:latin typeface="Cambria Math" panose="02040503050406030204" pitchFamily="18" charset="0"/>
                        <a:ea typeface="Cambria Math" panose="02040503050406030204" pitchFamily="18" charset="0"/>
                      </a:rPr>
                      <m:t>𝜌</m:t>
                    </m:r>
                    <m:r>
                      <a:rPr lang="en-IN" sz="2200" b="0" i="1" smtClean="0">
                        <a:solidFill>
                          <a:schemeClr val="tx1"/>
                        </a:solidFill>
                        <a:effectLst/>
                        <a:latin typeface="Cambria Math" panose="02040503050406030204" pitchFamily="18" charset="0"/>
                        <a:ea typeface="Cambria Math" panose="02040503050406030204" pitchFamily="18" charset="0"/>
                      </a:rPr>
                      <m:t>(</m:t>
                    </m:r>
                  </m:oMath>
                </a14:m>
                <a:r>
                  <a:rPr lang="en-US" sz="2200" dirty="0">
                    <a:solidFill>
                      <a:schemeClr val="tx1"/>
                    </a:solidFill>
                    <a:latin typeface="Arial" panose="020B0604020202020204" pitchFamily="34" charset="0"/>
                  </a:rPr>
                  <a:t>R(</a:t>
                </a:r>
                <a14:m>
                  <m:oMath xmlns:m="http://schemas.openxmlformats.org/officeDocument/2006/math">
                    <m:sSub>
                      <m:sSubPr>
                        <m:ctrlPr>
                          <a:rPr lang="en-US" sz="2200" i="1">
                            <a:solidFill>
                              <a:schemeClr val="tx1"/>
                            </a:solidFill>
                            <a:latin typeface="Cambria Math" panose="02040503050406030204" pitchFamily="18" charset="0"/>
                          </a:rPr>
                        </m:ctrlPr>
                      </m:sSubPr>
                      <m:e>
                        <m:r>
                          <a:rPr lang="en-IN" sz="2200" i="1">
                            <a:solidFill>
                              <a:schemeClr val="tx1"/>
                            </a:solidFill>
                            <a:latin typeface="Cambria Math" panose="02040503050406030204" pitchFamily="18" charset="0"/>
                          </a:rPr>
                          <m:t>𝑋</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oMath>
                </a14:m>
                <a:r>
                  <a:rPr lang="en-US" sz="2200" dirty="0">
                    <a:solidFill>
                      <a:schemeClr val="tx1"/>
                    </a:solidFill>
                    <a:latin typeface="Arial" panose="020B0604020202020204" pitchFamily="34" charset="0"/>
                  </a:rPr>
                  <a:t>) , R(</a:t>
                </a:r>
                <a14:m>
                  <m:oMath xmlns:m="http://schemas.openxmlformats.org/officeDocument/2006/math">
                    <m:sSub>
                      <m:sSubPr>
                        <m:ctrlPr>
                          <a:rPr lang="en-US" sz="2200" i="1">
                            <a:solidFill>
                              <a:schemeClr val="tx1"/>
                            </a:solidFill>
                            <a:latin typeface="Cambria Math" panose="02040503050406030204" pitchFamily="18" charset="0"/>
                          </a:rPr>
                        </m:ctrlPr>
                      </m:sSubPr>
                      <m:e>
                        <m:r>
                          <a:rPr lang="en-IN" sz="2200" b="0" i="1" smtClean="0">
                            <a:solidFill>
                              <a:schemeClr val="tx1"/>
                            </a:solidFill>
                            <a:latin typeface="Cambria Math" panose="02040503050406030204" pitchFamily="18" charset="0"/>
                          </a:rPr>
                          <m:t>𝑌</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oMath>
                </a14:m>
                <a:r>
                  <a:rPr lang="en-US" sz="2200" dirty="0">
                    <a:solidFill>
                      <a:schemeClr val="tx1"/>
                    </a:solidFill>
                    <a:latin typeface="Arial" panose="020B0604020202020204" pitchFamily="34" charset="0"/>
                  </a:rPr>
                  <a:t>) )</a:t>
                </a:r>
              </a:p>
              <a:p>
                <a:pPr marL="0" indent="0">
                  <a:buNone/>
                </a:pPr>
                <a:endParaRPr lang="en-US" sz="2200" dirty="0">
                  <a:solidFill>
                    <a:schemeClr val="tx1"/>
                  </a:solidFill>
                  <a:latin typeface="Arial" panose="020B0604020202020204" pitchFamily="34" charset="0"/>
                </a:endParaRPr>
              </a:p>
              <a:p>
                <a:pPr>
                  <a:buFont typeface="Wingdings" panose="05000000000000000000" pitchFamily="2" charset="2"/>
                  <a:buChar char="§"/>
                </a:pPr>
                <a:r>
                  <a:rPr lang="en-US" sz="2200" b="0" i="0" dirty="0">
                    <a:solidFill>
                      <a:schemeClr val="tx1"/>
                    </a:solidFill>
                    <a:effectLst/>
                    <a:latin typeface="Arial" panose="020B0604020202020204" pitchFamily="34" charset="0"/>
                  </a:rPr>
                  <a:t>If all the ranks are n distinct integers </a:t>
                </a:r>
                <a14:m>
                  <m:oMath xmlns:m="http://schemas.openxmlformats.org/officeDocument/2006/math">
                    <m:sSub>
                      <m:sSubPr>
                        <m:ctrlPr>
                          <a:rPr lang="en-US" sz="2200" b="0" i="1" smtClean="0">
                            <a:solidFill>
                              <a:schemeClr val="tx1"/>
                            </a:solidFill>
                            <a:effectLst/>
                            <a:latin typeface="Cambria Math" panose="02040503050406030204" pitchFamily="18" charset="0"/>
                          </a:rPr>
                        </m:ctrlPr>
                      </m:sSubPr>
                      <m:e>
                        <m:r>
                          <a:rPr lang="en-IN" sz="2200" b="0" i="1" smtClean="0">
                            <a:solidFill>
                              <a:schemeClr val="tx1"/>
                            </a:solidFill>
                            <a:effectLst/>
                            <a:latin typeface="Cambria Math" panose="02040503050406030204" pitchFamily="18" charset="0"/>
                          </a:rPr>
                          <m:t>𝑟</m:t>
                        </m:r>
                      </m:e>
                      <m:sub>
                        <m:r>
                          <a:rPr lang="en-IN" sz="2200" b="0" i="1" smtClean="0">
                            <a:solidFill>
                              <a:schemeClr val="tx1"/>
                            </a:solidFill>
                            <a:effectLst/>
                            <a:latin typeface="Cambria Math" panose="02040503050406030204" pitchFamily="18" charset="0"/>
                          </a:rPr>
                          <m:t>𝑠𝑝𝑒𝑎𝑟𝑚𝑎𝑛</m:t>
                        </m:r>
                      </m:sub>
                    </m:sSub>
                  </m:oMath>
                </a14:m>
                <a:r>
                  <a:rPr lang="en-US" sz="2200" b="0" i="0" dirty="0">
                    <a:solidFill>
                      <a:schemeClr val="tx1"/>
                    </a:solidFill>
                    <a:effectLst/>
                    <a:latin typeface="Arial" panose="020B0604020202020204" pitchFamily="34" charset="0"/>
                  </a:rPr>
                  <a:t> = 1 - </a:t>
                </a:r>
                <a14:m>
                  <m:oMath xmlns:m="http://schemas.openxmlformats.org/officeDocument/2006/math">
                    <m:f>
                      <m:fPr>
                        <m:ctrlPr>
                          <a:rPr lang="en-US" sz="2200" b="0" i="1" smtClean="0">
                            <a:solidFill>
                              <a:schemeClr val="tx1"/>
                            </a:solidFill>
                            <a:effectLst/>
                            <a:latin typeface="Cambria Math" panose="02040503050406030204" pitchFamily="18" charset="0"/>
                          </a:rPr>
                        </m:ctrlPr>
                      </m:fPr>
                      <m:num>
                        <m:r>
                          <a:rPr lang="en-IN" sz="2200" b="0" i="1" smtClean="0">
                            <a:solidFill>
                              <a:schemeClr val="tx1"/>
                            </a:solidFill>
                            <a:effectLst/>
                            <a:latin typeface="Cambria Math" panose="02040503050406030204" pitchFamily="18" charset="0"/>
                          </a:rPr>
                          <m:t>6 </m:t>
                        </m:r>
                        <m:nary>
                          <m:naryPr>
                            <m:chr m:val="∑"/>
                            <m:ctrlPr>
                              <a:rPr lang="en-IN" sz="2200" b="0" i="1" smtClean="0">
                                <a:solidFill>
                                  <a:schemeClr val="tx1"/>
                                </a:solidFill>
                                <a:effectLst/>
                                <a:latin typeface="Cambria Math" panose="02040503050406030204" pitchFamily="18" charset="0"/>
                              </a:rPr>
                            </m:ctrlPr>
                          </m:naryPr>
                          <m:sub>
                            <m:r>
                              <m:rPr>
                                <m:brk m:alnAt="23"/>
                              </m:rPr>
                              <a:rPr lang="en-IN" sz="2200" b="0" i="1" smtClean="0">
                                <a:solidFill>
                                  <a:schemeClr val="tx1"/>
                                </a:solidFill>
                                <a:effectLst/>
                                <a:latin typeface="Cambria Math" panose="02040503050406030204" pitchFamily="18" charset="0"/>
                              </a:rPr>
                              <m:t>𝑖</m:t>
                            </m:r>
                            <m:r>
                              <a:rPr lang="en-IN" sz="2200" b="0" i="1" smtClean="0">
                                <a:solidFill>
                                  <a:schemeClr val="tx1"/>
                                </a:solidFill>
                                <a:effectLst/>
                                <a:latin typeface="Cambria Math" panose="02040503050406030204" pitchFamily="18" charset="0"/>
                              </a:rPr>
                              <m:t>=1</m:t>
                            </m:r>
                          </m:sub>
                          <m:sup>
                            <m:r>
                              <a:rPr lang="en-IN" sz="2200" b="0" i="1" smtClean="0">
                                <a:solidFill>
                                  <a:schemeClr val="tx1"/>
                                </a:solidFill>
                                <a:effectLst/>
                                <a:latin typeface="Cambria Math" panose="02040503050406030204" pitchFamily="18" charset="0"/>
                              </a:rPr>
                              <m:t>𝑛</m:t>
                            </m:r>
                          </m:sup>
                          <m:e>
                            <m:sSup>
                              <m:sSupPr>
                                <m:ctrlPr>
                                  <a:rPr lang="en-IN" sz="2200" b="0" i="1" smtClean="0">
                                    <a:solidFill>
                                      <a:schemeClr val="tx1"/>
                                    </a:solidFill>
                                    <a:effectLst/>
                                    <a:latin typeface="Cambria Math" panose="02040503050406030204" pitchFamily="18" charset="0"/>
                                  </a:rPr>
                                </m:ctrlPr>
                              </m:sSupPr>
                              <m:e>
                                <m:sSub>
                                  <m:sSubPr>
                                    <m:ctrlPr>
                                      <a:rPr lang="en-IN" sz="2200" b="0" i="1" smtClean="0">
                                        <a:solidFill>
                                          <a:schemeClr val="tx1"/>
                                        </a:solidFill>
                                        <a:effectLst/>
                                        <a:latin typeface="Cambria Math" panose="02040503050406030204" pitchFamily="18" charset="0"/>
                                      </a:rPr>
                                    </m:ctrlPr>
                                  </m:sSubPr>
                                  <m:e>
                                    <m:r>
                                      <a:rPr lang="en-IN" sz="2200" b="0" i="1" smtClean="0">
                                        <a:solidFill>
                                          <a:schemeClr val="tx1"/>
                                        </a:solidFill>
                                        <a:effectLst/>
                                        <a:latin typeface="Cambria Math" panose="02040503050406030204" pitchFamily="18" charset="0"/>
                                      </a:rPr>
                                      <m:t>𝑑</m:t>
                                    </m:r>
                                  </m:e>
                                  <m:sub>
                                    <m:r>
                                      <a:rPr lang="en-IN" sz="2200" b="0" i="1" smtClean="0">
                                        <a:solidFill>
                                          <a:schemeClr val="tx1"/>
                                        </a:solidFill>
                                        <a:effectLst/>
                                        <a:latin typeface="Cambria Math" panose="02040503050406030204" pitchFamily="18" charset="0"/>
                                      </a:rPr>
                                      <m:t>𝑖</m:t>
                                    </m:r>
                                  </m:sub>
                                </m:sSub>
                              </m:e>
                              <m:sup>
                                <m:r>
                                  <a:rPr lang="en-IN" sz="2200" b="0" i="1" smtClean="0">
                                    <a:solidFill>
                                      <a:schemeClr val="tx1"/>
                                    </a:solidFill>
                                    <a:effectLst/>
                                    <a:latin typeface="Cambria Math" panose="02040503050406030204" pitchFamily="18" charset="0"/>
                                  </a:rPr>
                                  <m:t>2</m:t>
                                </m:r>
                              </m:sup>
                            </m:sSup>
                          </m:e>
                        </m:nary>
                      </m:num>
                      <m:den>
                        <m:r>
                          <a:rPr lang="en-IN" sz="2200" b="0" i="1" smtClean="0">
                            <a:solidFill>
                              <a:schemeClr val="tx1"/>
                            </a:solidFill>
                            <a:effectLst/>
                            <a:latin typeface="Cambria Math" panose="02040503050406030204" pitchFamily="18" charset="0"/>
                          </a:rPr>
                          <m:t>𝑛</m:t>
                        </m:r>
                        <m:r>
                          <a:rPr lang="en-IN" sz="2200" b="0" i="1" smtClean="0">
                            <a:solidFill>
                              <a:schemeClr val="tx1"/>
                            </a:solidFill>
                            <a:effectLst/>
                            <a:latin typeface="Cambria Math" panose="02040503050406030204" pitchFamily="18" charset="0"/>
                          </a:rPr>
                          <m:t>(</m:t>
                        </m:r>
                        <m:sSup>
                          <m:sSupPr>
                            <m:ctrlPr>
                              <a:rPr lang="en-IN" sz="2200" b="0" i="1" smtClean="0">
                                <a:solidFill>
                                  <a:schemeClr val="tx1"/>
                                </a:solidFill>
                                <a:effectLst/>
                                <a:latin typeface="Cambria Math" panose="02040503050406030204" pitchFamily="18" charset="0"/>
                              </a:rPr>
                            </m:ctrlPr>
                          </m:sSupPr>
                          <m:e>
                            <m:r>
                              <a:rPr lang="en-IN" sz="2200" b="0" i="1" smtClean="0">
                                <a:solidFill>
                                  <a:schemeClr val="tx1"/>
                                </a:solidFill>
                                <a:effectLst/>
                                <a:latin typeface="Cambria Math" panose="02040503050406030204" pitchFamily="18" charset="0"/>
                              </a:rPr>
                              <m:t>𝑛</m:t>
                            </m:r>
                          </m:e>
                          <m:sup>
                            <m:r>
                              <a:rPr lang="en-IN" sz="2200" b="0" i="1" smtClean="0">
                                <a:solidFill>
                                  <a:schemeClr val="tx1"/>
                                </a:solidFill>
                                <a:effectLst/>
                                <a:latin typeface="Cambria Math" panose="02040503050406030204" pitchFamily="18" charset="0"/>
                              </a:rPr>
                              <m:t>2</m:t>
                            </m:r>
                          </m:sup>
                        </m:sSup>
                        <m:r>
                          <a:rPr lang="en-IN" sz="2200" b="0" i="1" smtClean="0">
                            <a:solidFill>
                              <a:schemeClr val="tx1"/>
                            </a:solidFill>
                            <a:effectLst/>
                            <a:latin typeface="Cambria Math" panose="02040503050406030204" pitchFamily="18" charset="0"/>
                          </a:rPr>
                          <m:t> −1)</m:t>
                        </m:r>
                      </m:den>
                    </m:f>
                  </m:oMath>
                </a14:m>
                <a:r>
                  <a:rPr lang="en-US" sz="2200" b="0" i="0" dirty="0">
                    <a:solidFill>
                      <a:schemeClr val="tx1"/>
                    </a:solidFill>
                    <a:effectLst/>
                    <a:latin typeface="Arial" panose="020B0604020202020204" pitchFamily="34" charset="0"/>
                  </a:rPr>
                  <a:t> </a:t>
                </a:r>
              </a:p>
              <a:p>
                <a:pPr marL="0" indent="0">
                  <a:buNone/>
                </a:pPr>
                <a:r>
                  <a:rPr lang="en-US" sz="2200" dirty="0">
                    <a:solidFill>
                      <a:schemeClr val="tx1"/>
                    </a:solidFill>
                    <a:latin typeface="Arial" panose="020B0604020202020204" pitchFamily="34" charset="0"/>
                  </a:rPr>
                  <a:t>Where </a:t>
                </a:r>
                <a14:m>
                  <m:oMath xmlns:m="http://schemas.openxmlformats.org/officeDocument/2006/math">
                    <m:sSub>
                      <m:sSubPr>
                        <m:ctrlPr>
                          <a:rPr lang="en-IN" sz="2200" b="0" i="1" smtClean="0">
                            <a:solidFill>
                              <a:schemeClr val="tx1"/>
                            </a:solidFill>
                            <a:effectLst/>
                            <a:latin typeface="Cambria Math" panose="02040503050406030204" pitchFamily="18" charset="0"/>
                          </a:rPr>
                        </m:ctrlPr>
                      </m:sSubPr>
                      <m:e>
                        <m:r>
                          <a:rPr lang="en-IN" sz="2200" b="0" i="1" smtClean="0">
                            <a:solidFill>
                              <a:schemeClr val="tx1"/>
                            </a:solidFill>
                            <a:effectLst/>
                            <a:latin typeface="Cambria Math" panose="02040503050406030204" pitchFamily="18" charset="0"/>
                          </a:rPr>
                          <m:t>𝑑</m:t>
                        </m:r>
                      </m:e>
                      <m:sub>
                        <m:r>
                          <a:rPr lang="en-IN" sz="2200" b="0" i="1" smtClean="0">
                            <a:solidFill>
                              <a:schemeClr val="tx1"/>
                            </a:solidFill>
                            <a:effectLst/>
                            <a:latin typeface="Cambria Math" panose="02040503050406030204" pitchFamily="18" charset="0"/>
                          </a:rPr>
                          <m:t>𝑖</m:t>
                        </m:r>
                      </m:sub>
                    </m:sSub>
                  </m:oMath>
                </a14:m>
                <a:r>
                  <a:rPr lang="en-US" sz="2200" b="0" i="0" dirty="0">
                    <a:solidFill>
                      <a:schemeClr val="tx1"/>
                    </a:solidFill>
                    <a:effectLst/>
                    <a:latin typeface="Arial" panose="020B0604020202020204" pitchFamily="34" charset="0"/>
                  </a:rPr>
                  <a:t> = </a:t>
                </a:r>
                <a:r>
                  <a:rPr lang="en-US" sz="2200" dirty="0">
                    <a:solidFill>
                      <a:schemeClr val="tx1"/>
                    </a:solidFill>
                    <a:latin typeface="Arial" panose="020B0604020202020204" pitchFamily="34" charset="0"/>
                  </a:rPr>
                  <a:t>R(</a:t>
                </a:r>
                <a14:m>
                  <m:oMath xmlns:m="http://schemas.openxmlformats.org/officeDocument/2006/math">
                    <m:sSub>
                      <m:sSubPr>
                        <m:ctrlPr>
                          <a:rPr lang="en-US" sz="2200" i="1">
                            <a:solidFill>
                              <a:schemeClr val="tx1"/>
                            </a:solidFill>
                            <a:latin typeface="Cambria Math" panose="02040503050406030204" pitchFamily="18" charset="0"/>
                          </a:rPr>
                        </m:ctrlPr>
                      </m:sSubPr>
                      <m:e>
                        <m:r>
                          <a:rPr lang="en-IN" sz="2200" i="1">
                            <a:solidFill>
                              <a:schemeClr val="tx1"/>
                            </a:solidFill>
                            <a:latin typeface="Cambria Math" panose="02040503050406030204" pitchFamily="18" charset="0"/>
                          </a:rPr>
                          <m:t>𝑋</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oMath>
                </a14:m>
                <a:r>
                  <a:rPr lang="en-US" sz="2200" dirty="0">
                    <a:solidFill>
                      <a:schemeClr val="tx1"/>
                    </a:solidFill>
                    <a:latin typeface="Arial" panose="020B0604020202020204" pitchFamily="34" charset="0"/>
                  </a:rPr>
                  <a:t>) - R(</a:t>
                </a:r>
                <a14:m>
                  <m:oMath xmlns:m="http://schemas.openxmlformats.org/officeDocument/2006/math">
                    <m:sSub>
                      <m:sSubPr>
                        <m:ctrlPr>
                          <a:rPr lang="en-US" sz="2200" i="1">
                            <a:solidFill>
                              <a:schemeClr val="tx1"/>
                            </a:solidFill>
                            <a:latin typeface="Cambria Math" panose="02040503050406030204" pitchFamily="18" charset="0"/>
                          </a:rPr>
                        </m:ctrlPr>
                      </m:sSubPr>
                      <m:e>
                        <m:r>
                          <a:rPr lang="en-IN" sz="2200" i="1">
                            <a:solidFill>
                              <a:schemeClr val="tx1"/>
                            </a:solidFill>
                            <a:latin typeface="Cambria Math" panose="02040503050406030204" pitchFamily="18" charset="0"/>
                          </a:rPr>
                          <m:t>𝑌</m:t>
                        </m:r>
                      </m:e>
                      <m:sub>
                        <m:r>
                          <a:rPr lang="en-IN" sz="2200" i="1">
                            <a:solidFill>
                              <a:schemeClr val="tx1"/>
                            </a:solidFill>
                            <a:latin typeface="Cambria Math" panose="02040503050406030204" pitchFamily="18" charset="0"/>
                          </a:rPr>
                          <m:t>𝑖</m:t>
                        </m:r>
                        <m:r>
                          <a:rPr lang="en-IN" sz="2200" i="1">
                            <a:solidFill>
                              <a:schemeClr val="tx1"/>
                            </a:solidFill>
                            <a:latin typeface="Cambria Math" panose="02040503050406030204" pitchFamily="18" charset="0"/>
                          </a:rPr>
                          <m:t> </m:t>
                        </m:r>
                      </m:sub>
                    </m:sSub>
                  </m:oMath>
                </a14:m>
                <a:r>
                  <a:rPr lang="en-US" sz="2200" dirty="0">
                    <a:solidFill>
                      <a:schemeClr val="tx1"/>
                    </a:solidFill>
                    <a:latin typeface="Arial" panose="020B0604020202020204" pitchFamily="34" charset="0"/>
                  </a:rPr>
                  <a:t>) </a:t>
                </a:r>
                <a:endParaRPr lang="en-US" sz="2200" b="0" i="0" dirty="0">
                  <a:solidFill>
                    <a:schemeClr val="tx1"/>
                  </a:solidFill>
                  <a:effectLst/>
                  <a:latin typeface="Arial" panose="020B0604020202020204" pitchFamily="34" charset="0"/>
                </a:endParaRPr>
              </a:p>
              <a:p>
                <a:pPr marL="0" indent="0">
                  <a:buNone/>
                </a:pPr>
                <a:endParaRPr lang="en-US" dirty="0">
                  <a:solidFill>
                    <a:srgbClr val="0645AD"/>
                  </a:solidFill>
                  <a:latin typeface="Arial" panose="020B0604020202020204" pitchFamily="34" charset="0"/>
                </a:endParaRPr>
              </a:p>
              <a:p>
                <a:pPr marL="0" indent="0">
                  <a:buNone/>
                </a:pPr>
                <a:endParaRPr lang="en-US" b="0" i="0" u="sng" dirty="0">
                  <a:solidFill>
                    <a:srgbClr val="0645AD"/>
                  </a:solidFill>
                  <a:effectLst/>
                  <a:latin typeface="Arial" panose="020B0604020202020204" pitchFamily="34" charset="0"/>
                </a:endParaRPr>
              </a:p>
              <a:p>
                <a:pPr marL="0" indent="0">
                  <a:buNone/>
                </a:pPr>
                <a:endParaRPr lang="en-US" u="sng" dirty="0">
                  <a:solidFill>
                    <a:srgbClr val="0645AD"/>
                  </a:solidFill>
                  <a:latin typeface="Arial" panose="020B0604020202020204" pitchFamily="34"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B4CCD835-5E0F-4536-90B0-1A1092640656}"/>
                  </a:ext>
                </a:extLst>
              </p:cNvPr>
              <p:cNvSpPr>
                <a:spLocks noGrp="1" noRot="1" noChangeAspect="1" noMove="1" noResize="1" noEditPoints="1" noAdjustHandles="1" noChangeArrowheads="1" noChangeShapeType="1" noTextEdit="1"/>
              </p:cNvSpPr>
              <p:nvPr>
                <p:ph idx="1"/>
              </p:nvPr>
            </p:nvSpPr>
            <p:spPr>
              <a:blipFill>
                <a:blip r:embed="rId4"/>
                <a:stretch>
                  <a:fillRect l="-754" t="-1541" r="-812" b="-560"/>
                </a:stretch>
              </a:blipFill>
            </p:spPr>
            <p:txBody>
              <a:bodyPr/>
              <a:lstStyle/>
              <a:p>
                <a:r>
                  <a:rPr lang="en-IN">
                    <a:noFill/>
                  </a:rPr>
                  <a:t> </a:t>
                </a:r>
              </a:p>
            </p:txBody>
          </p:sp>
        </mc:Fallback>
      </mc:AlternateContent>
    </p:spTree>
    <p:extLst>
      <p:ext uri="{BB962C8B-B14F-4D97-AF65-F5344CB8AC3E}">
        <p14:creationId xmlns:p14="http://schemas.microsoft.com/office/powerpoint/2010/main" val="2512631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CC7-BD38-41BA-9015-6B6DE0877CC6}"/>
              </a:ext>
            </a:extLst>
          </p:cNvPr>
          <p:cNvSpPr>
            <a:spLocks noGrp="1"/>
          </p:cNvSpPr>
          <p:nvPr>
            <p:ph type="title"/>
          </p:nvPr>
        </p:nvSpPr>
        <p:spPr/>
        <p:txBody>
          <a:bodyPr/>
          <a:lstStyle/>
          <a:p>
            <a:r>
              <a:rPr lang="en-IN" b="1" dirty="0">
                <a:solidFill>
                  <a:srgbClr val="C00000"/>
                </a:solidFill>
              </a:rPr>
              <a:t>Example</a:t>
            </a:r>
          </a:p>
        </p:txBody>
      </p:sp>
      <p:sp>
        <p:nvSpPr>
          <p:cNvPr id="3" name="Content Placeholder 2">
            <a:extLst>
              <a:ext uri="{FF2B5EF4-FFF2-40B4-BE49-F238E27FC236}">
                <a16:creationId xmlns:a16="http://schemas.microsoft.com/office/drawing/2014/main" id="{F91DEB63-CC6C-4692-8C79-B83CE8AF277E}"/>
              </a:ext>
            </a:extLst>
          </p:cNvPr>
          <p:cNvSpPr>
            <a:spLocks noGrp="1"/>
          </p:cNvSpPr>
          <p:nvPr>
            <p:ph idx="1"/>
          </p:nvPr>
        </p:nvSpPr>
        <p:spPr>
          <a:xfrm>
            <a:off x="838200" y="1825625"/>
            <a:ext cx="6080760" cy="3701415"/>
          </a:xfrm>
        </p:spPr>
        <p:txBody>
          <a:bodyPr>
            <a:normAutofit/>
          </a:bodyPr>
          <a:lstStyle/>
          <a:p>
            <a:pPr marL="0" indent="0">
              <a:buNone/>
            </a:pPr>
            <a:endParaRPr lang="en-US" b="0" i="0" dirty="0">
              <a:effectLst/>
            </a:endParaRPr>
          </a:p>
          <a:p>
            <a:pPr marL="0" indent="0">
              <a:buNone/>
            </a:pPr>
            <a:r>
              <a:rPr lang="en-US" b="0" i="0" dirty="0">
                <a:effectLst/>
              </a:rPr>
              <a:t>In this example, the raw data in the table below is used to calculate the correlation between the </a:t>
            </a:r>
            <a:r>
              <a:rPr lang="en-US" b="0" i="0" u="none" strike="noStrike" dirty="0">
                <a:effectLst/>
                <a:hlinkClick r:id="rId2" tooltip="IQ">
                  <a:extLst>
                    <a:ext uri="{A12FA001-AC4F-418D-AE19-62706E023703}">
                      <ahyp:hlinkClr xmlns:ahyp="http://schemas.microsoft.com/office/drawing/2018/hyperlinkcolor" val="tx"/>
                    </a:ext>
                  </a:extLst>
                </a:hlinkClick>
              </a:rPr>
              <a:t>IQ</a:t>
            </a:r>
            <a:r>
              <a:rPr lang="en-US" b="0" i="0" dirty="0">
                <a:effectLst/>
              </a:rPr>
              <a:t> of a person with the number of hours spent in front of </a:t>
            </a:r>
            <a:r>
              <a:rPr lang="en-US" b="0" i="0" u="none" strike="noStrike" dirty="0">
                <a:effectLst/>
                <a:hlinkClick r:id="rId3" tooltip="TV">
                  <a:extLst>
                    <a:ext uri="{A12FA001-AC4F-418D-AE19-62706E023703}">
                      <ahyp:hlinkClr xmlns:ahyp="http://schemas.microsoft.com/office/drawing/2018/hyperlinkcolor" val="tx"/>
                    </a:ext>
                  </a:extLst>
                </a:hlinkClick>
              </a:rPr>
              <a:t>TV</a:t>
            </a:r>
            <a:r>
              <a:rPr lang="en-US" b="0" i="0" dirty="0">
                <a:effectLst/>
              </a:rPr>
              <a:t> per week.</a:t>
            </a:r>
          </a:p>
          <a:p>
            <a:pPr>
              <a:buFont typeface="Wingdings" panose="05000000000000000000" pitchFamily="2" charset="2"/>
              <a:buChar char="§"/>
            </a:pPr>
            <a:endParaRPr lang="en-US" dirty="0"/>
          </a:p>
          <a:p>
            <a:pPr marL="0" indent="0">
              <a:buNone/>
            </a:pPr>
            <a:endParaRPr lang="en-IN" dirty="0"/>
          </a:p>
        </p:txBody>
      </p:sp>
      <p:pic>
        <p:nvPicPr>
          <p:cNvPr id="5" name="Picture 4">
            <a:extLst>
              <a:ext uri="{FF2B5EF4-FFF2-40B4-BE49-F238E27FC236}">
                <a16:creationId xmlns:a16="http://schemas.microsoft.com/office/drawing/2014/main" id="{FC8E0251-98C7-470D-BCDB-CA7D579E12B9}"/>
              </a:ext>
            </a:extLst>
          </p:cNvPr>
          <p:cNvPicPr>
            <a:picLocks noChangeAspect="1"/>
          </p:cNvPicPr>
          <p:nvPr/>
        </p:nvPicPr>
        <p:blipFill>
          <a:blip r:embed="rId4"/>
          <a:stretch>
            <a:fillRect/>
          </a:stretch>
        </p:blipFill>
        <p:spPr>
          <a:xfrm>
            <a:off x="7792720" y="1523999"/>
            <a:ext cx="4150360" cy="4620683"/>
          </a:xfrm>
          <a:prstGeom prst="rect">
            <a:avLst/>
          </a:prstGeom>
        </p:spPr>
      </p:pic>
    </p:spTree>
    <p:extLst>
      <p:ext uri="{BB962C8B-B14F-4D97-AF65-F5344CB8AC3E}">
        <p14:creationId xmlns:p14="http://schemas.microsoft.com/office/powerpoint/2010/main" val="3155294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0BDE-228A-447A-8EF7-6B380074003C}"/>
              </a:ext>
            </a:extLst>
          </p:cNvPr>
          <p:cNvSpPr>
            <a:spLocks noGrp="1"/>
          </p:cNvSpPr>
          <p:nvPr>
            <p:ph type="title"/>
          </p:nvPr>
        </p:nvSpPr>
        <p:spPr/>
        <p:txBody>
          <a:bodyPr/>
          <a:lstStyle/>
          <a:p>
            <a:r>
              <a:rPr lang="en-IN" b="1" dirty="0">
                <a:solidFill>
                  <a:srgbClr val="C00000"/>
                </a:solidFill>
              </a:rPr>
              <a:t>The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CB5B6F-3879-4AEF-8364-66108ECE2AA9}"/>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IN" dirty="0"/>
                  <a:t> Sort the data by the 1</a:t>
                </a:r>
                <a:r>
                  <a:rPr lang="en-IN" baseline="30000" dirty="0"/>
                  <a:t>st</a:t>
                </a:r>
                <a:r>
                  <a:rPr lang="en-IN" dirty="0"/>
                  <a:t> column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oMath>
                </a14:m>
                <a:endParaRPr lang="en-IN" dirty="0"/>
              </a:p>
              <a:p>
                <a:pPr marL="0" indent="0">
                  <a:buNone/>
                </a:pPr>
                <a:endParaRPr lang="en-IN" dirty="0"/>
              </a:p>
              <a:p>
                <a:pPr>
                  <a:buFont typeface="Wingdings" panose="05000000000000000000" pitchFamily="2" charset="2"/>
                  <a:buChar char="§"/>
                </a:pPr>
                <a:r>
                  <a:rPr lang="en-IN" dirty="0"/>
                  <a:t> Create a new column R(</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oMath>
                </a14:m>
                <a:r>
                  <a:rPr lang="en-IN" dirty="0"/>
                  <a:t>) and assign ranks 1,2….n in it.</a:t>
                </a:r>
              </a:p>
              <a:p>
                <a:pPr marL="0" indent="0">
                  <a:buNone/>
                </a:pPr>
                <a:endParaRPr lang="en-IN" dirty="0"/>
              </a:p>
              <a:p>
                <a:pPr>
                  <a:buFont typeface="Wingdings" panose="05000000000000000000" pitchFamily="2" charset="2"/>
                  <a:buChar char="§"/>
                </a:pPr>
                <a:r>
                  <a:rPr lang="en-IN" dirty="0"/>
                  <a:t> Observe the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oMath>
                </a14:m>
                <a:r>
                  <a:rPr lang="en-IN" dirty="0"/>
                  <a:t> and store the rank of that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i="1">
                            <a:latin typeface="Cambria Math" panose="02040503050406030204" pitchFamily="18" charset="0"/>
                          </a:rPr>
                          <m:t>𝑖</m:t>
                        </m:r>
                      </m:sub>
                    </m:sSub>
                  </m:oMath>
                </a14:m>
                <a:r>
                  <a:rPr lang="en-IN" dirty="0"/>
                  <a:t> in another column R(</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𝑌</m:t>
                        </m:r>
                      </m:e>
                      <m:sub>
                        <m:r>
                          <a:rPr lang="en-IN" i="1">
                            <a:latin typeface="Cambria Math" panose="02040503050406030204" pitchFamily="18" charset="0"/>
                          </a:rPr>
                          <m:t>𝑖</m:t>
                        </m:r>
                      </m:sub>
                    </m:sSub>
                  </m:oMath>
                </a14:m>
                <a:r>
                  <a:rPr lang="en-IN" dirty="0"/>
                  <a:t>)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=1,2,….</m:t>
                    </m:r>
                    <m:r>
                      <a:rPr lang="en-IN" b="0" i="1" smtClean="0">
                        <a:latin typeface="Cambria Math" panose="02040503050406030204" pitchFamily="18" charset="0"/>
                        <a:ea typeface="Cambria Math" panose="02040503050406030204" pitchFamily="18" charset="0"/>
                      </a:rPr>
                      <m:t>𝑛</m:t>
                    </m:r>
                  </m:oMath>
                </a14:m>
                <a:endParaRPr lang="en-IN" dirty="0"/>
              </a:p>
              <a:p>
                <a:pPr marL="0" indent="0">
                  <a:buNone/>
                </a:pPr>
                <a:endParaRPr lang="en-IN" dirty="0"/>
              </a:p>
              <a:p>
                <a:pPr>
                  <a:buFont typeface="Wingdings" panose="05000000000000000000" pitchFamily="2" charset="2"/>
                  <a:buChar char="§"/>
                </a:pPr>
                <a:r>
                  <a:rPr lang="en-IN" dirty="0"/>
                  <a:t> Create a fifth column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i="1">
                            <a:latin typeface="Cambria Math" panose="02040503050406030204" pitchFamily="18" charset="0"/>
                          </a:rPr>
                          <m:t>𝑖</m:t>
                        </m:r>
                      </m:sub>
                    </m:sSub>
                  </m:oMath>
                </a14:m>
                <a:r>
                  <a:rPr lang="en-IN" dirty="0"/>
                  <a:t>  = R(</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𝑋</m:t>
                        </m:r>
                      </m:e>
                      <m:sub>
                        <m:r>
                          <a:rPr lang="en-IN" i="1">
                            <a:latin typeface="Cambria Math" panose="02040503050406030204" pitchFamily="18" charset="0"/>
                          </a:rPr>
                          <m:t>𝑖</m:t>
                        </m:r>
                      </m:sub>
                    </m:sSub>
                  </m:oMath>
                </a14:m>
                <a:r>
                  <a:rPr lang="en-IN" dirty="0"/>
                  <a:t> ) – R(</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𝑌</m:t>
                        </m:r>
                      </m:e>
                      <m:sub>
                        <m:r>
                          <a:rPr lang="en-IN" i="1">
                            <a:latin typeface="Cambria Math" panose="02040503050406030204" pitchFamily="18" charset="0"/>
                          </a:rPr>
                          <m:t>𝑖</m:t>
                        </m:r>
                      </m:sub>
                    </m:sSub>
                  </m:oMath>
                </a14:m>
                <a:r>
                  <a:rPr lang="en-IN" dirty="0"/>
                  <a:t> ) and compute </a:t>
                </a:r>
                <a14:m>
                  <m:oMath xmlns:m="http://schemas.openxmlformats.org/officeDocument/2006/math">
                    <m:sSup>
                      <m:sSupPr>
                        <m:ctrlPr>
                          <a:rPr lang="en-IN" i="1" smtClean="0">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𝑖</m:t>
                            </m:r>
                          </m:sub>
                        </m:sSub>
                      </m:e>
                      <m:sup>
                        <m:r>
                          <a:rPr lang="en-IN" b="0" i="1" smtClean="0">
                            <a:latin typeface="Cambria Math" panose="02040503050406030204" pitchFamily="18" charset="0"/>
                          </a:rPr>
                          <m:t>2</m:t>
                        </m:r>
                      </m:sup>
                    </m:sSup>
                  </m:oMath>
                </a14:m>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=1,2,….</m:t>
                    </m:r>
                    <m:r>
                      <a:rPr lang="en-IN" i="1">
                        <a:latin typeface="Cambria Math" panose="02040503050406030204" pitchFamily="18" charset="0"/>
                        <a:ea typeface="Cambria Math" panose="02040503050406030204" pitchFamily="18" charset="0"/>
                      </a:rPr>
                      <m:t>𝑛</m:t>
                    </m:r>
                  </m:oMath>
                </a14:m>
                <a:endParaRPr lang="en-IN" dirty="0"/>
              </a:p>
              <a:p>
                <a:pPr marL="0" indent="0">
                  <a:buNone/>
                </a:pPr>
                <a:endParaRPr lang="en-IN" dirty="0"/>
              </a:p>
              <a:p>
                <a:pPr>
                  <a:buFont typeface="Wingdings" panose="05000000000000000000" pitchFamily="2" charset="2"/>
                  <a:buChar char="§"/>
                </a:pPr>
                <a:r>
                  <a:rPr lang="en-IN" dirty="0"/>
                  <a:t> </a:t>
                </a:r>
                <a14:m>
                  <m:oMath xmlns:m="http://schemas.openxmlformats.org/officeDocument/2006/math">
                    <m:sSub>
                      <m:sSubPr>
                        <m:ctrlPr>
                          <a:rPr lang="en-US" sz="2800" b="0" i="1" smtClean="0">
                            <a:solidFill>
                              <a:schemeClr val="tx1"/>
                            </a:solidFill>
                            <a:effectLst/>
                            <a:latin typeface="Cambria Math" panose="02040503050406030204" pitchFamily="18" charset="0"/>
                          </a:rPr>
                        </m:ctrlPr>
                      </m:sSubPr>
                      <m:e>
                        <m:r>
                          <a:rPr lang="en-IN" sz="2800" b="0" i="1" smtClean="0">
                            <a:solidFill>
                              <a:schemeClr val="tx1"/>
                            </a:solidFill>
                            <a:effectLst/>
                            <a:latin typeface="Cambria Math" panose="02040503050406030204" pitchFamily="18" charset="0"/>
                          </a:rPr>
                          <m:t>𝑟</m:t>
                        </m:r>
                      </m:e>
                      <m:sub>
                        <m:r>
                          <a:rPr lang="en-IN" sz="2800" b="0" i="1" smtClean="0">
                            <a:solidFill>
                              <a:schemeClr val="tx1"/>
                            </a:solidFill>
                            <a:effectLst/>
                            <a:latin typeface="Cambria Math" panose="02040503050406030204" pitchFamily="18" charset="0"/>
                          </a:rPr>
                          <m:t>𝑠𝑝𝑒𝑎𝑟𝑚𝑎𝑛</m:t>
                        </m:r>
                      </m:sub>
                    </m:sSub>
                  </m:oMath>
                </a14:m>
                <a:r>
                  <a:rPr lang="en-US" sz="2800" b="0" i="0" dirty="0">
                    <a:solidFill>
                      <a:schemeClr val="tx1"/>
                    </a:solidFill>
                    <a:effectLst/>
                    <a:latin typeface="Arial" panose="020B0604020202020204" pitchFamily="34" charset="0"/>
                  </a:rPr>
                  <a:t> = 1 - </a:t>
                </a:r>
                <a14:m>
                  <m:oMath xmlns:m="http://schemas.openxmlformats.org/officeDocument/2006/math">
                    <m:f>
                      <m:fPr>
                        <m:ctrlPr>
                          <a:rPr lang="en-US" sz="2800" b="0" i="1" smtClean="0">
                            <a:solidFill>
                              <a:schemeClr val="tx1"/>
                            </a:solidFill>
                            <a:effectLst/>
                            <a:latin typeface="Cambria Math" panose="02040503050406030204" pitchFamily="18" charset="0"/>
                          </a:rPr>
                        </m:ctrlPr>
                      </m:fPr>
                      <m:num>
                        <m:r>
                          <a:rPr lang="en-IN" sz="2800" b="0" i="1" smtClean="0">
                            <a:solidFill>
                              <a:schemeClr val="tx1"/>
                            </a:solidFill>
                            <a:effectLst/>
                            <a:latin typeface="Cambria Math" panose="02040503050406030204" pitchFamily="18" charset="0"/>
                          </a:rPr>
                          <m:t>6 </m:t>
                        </m:r>
                        <m:nary>
                          <m:naryPr>
                            <m:chr m:val="∑"/>
                            <m:ctrlPr>
                              <a:rPr lang="en-IN" sz="2800" b="0" i="1" smtClean="0">
                                <a:solidFill>
                                  <a:schemeClr val="tx1"/>
                                </a:solidFill>
                                <a:effectLst/>
                                <a:latin typeface="Cambria Math" panose="02040503050406030204" pitchFamily="18" charset="0"/>
                              </a:rPr>
                            </m:ctrlPr>
                          </m:naryPr>
                          <m:sub>
                            <m:r>
                              <m:rPr>
                                <m:brk m:alnAt="23"/>
                              </m:rPr>
                              <a:rPr lang="en-IN" sz="2800" b="0" i="1" smtClean="0">
                                <a:solidFill>
                                  <a:schemeClr val="tx1"/>
                                </a:solidFill>
                                <a:effectLst/>
                                <a:latin typeface="Cambria Math" panose="02040503050406030204" pitchFamily="18" charset="0"/>
                              </a:rPr>
                              <m:t>𝑖</m:t>
                            </m:r>
                            <m:r>
                              <a:rPr lang="en-IN" sz="2800" b="0" i="1" smtClean="0">
                                <a:solidFill>
                                  <a:schemeClr val="tx1"/>
                                </a:solidFill>
                                <a:effectLst/>
                                <a:latin typeface="Cambria Math" panose="02040503050406030204" pitchFamily="18" charset="0"/>
                              </a:rPr>
                              <m:t>=1</m:t>
                            </m:r>
                          </m:sub>
                          <m:sup>
                            <m:r>
                              <a:rPr lang="en-IN" sz="2800" b="0" i="1" smtClean="0">
                                <a:solidFill>
                                  <a:schemeClr val="tx1"/>
                                </a:solidFill>
                                <a:effectLst/>
                                <a:latin typeface="Cambria Math" panose="02040503050406030204" pitchFamily="18" charset="0"/>
                              </a:rPr>
                              <m:t>𝑛</m:t>
                            </m:r>
                          </m:sup>
                          <m:e>
                            <m:sSup>
                              <m:sSupPr>
                                <m:ctrlPr>
                                  <a:rPr lang="en-IN" sz="2800" b="0" i="1" smtClean="0">
                                    <a:solidFill>
                                      <a:schemeClr val="tx1"/>
                                    </a:solidFill>
                                    <a:effectLst/>
                                    <a:latin typeface="Cambria Math" panose="02040503050406030204" pitchFamily="18" charset="0"/>
                                  </a:rPr>
                                </m:ctrlPr>
                              </m:sSupPr>
                              <m:e>
                                <m:sSub>
                                  <m:sSubPr>
                                    <m:ctrlPr>
                                      <a:rPr lang="en-IN" sz="2800" b="0" i="1" smtClean="0">
                                        <a:solidFill>
                                          <a:schemeClr val="tx1"/>
                                        </a:solidFill>
                                        <a:effectLst/>
                                        <a:latin typeface="Cambria Math" panose="02040503050406030204" pitchFamily="18" charset="0"/>
                                      </a:rPr>
                                    </m:ctrlPr>
                                  </m:sSubPr>
                                  <m:e>
                                    <m:r>
                                      <a:rPr lang="en-IN" sz="2800" b="0" i="1" smtClean="0">
                                        <a:solidFill>
                                          <a:schemeClr val="tx1"/>
                                        </a:solidFill>
                                        <a:effectLst/>
                                        <a:latin typeface="Cambria Math" panose="02040503050406030204" pitchFamily="18" charset="0"/>
                                      </a:rPr>
                                      <m:t>𝑑</m:t>
                                    </m:r>
                                  </m:e>
                                  <m:sub>
                                    <m:r>
                                      <a:rPr lang="en-IN" sz="2800" b="0" i="1" smtClean="0">
                                        <a:solidFill>
                                          <a:schemeClr val="tx1"/>
                                        </a:solidFill>
                                        <a:effectLst/>
                                        <a:latin typeface="Cambria Math" panose="02040503050406030204" pitchFamily="18" charset="0"/>
                                      </a:rPr>
                                      <m:t>𝑖</m:t>
                                    </m:r>
                                  </m:sub>
                                </m:sSub>
                              </m:e>
                              <m:sup>
                                <m:r>
                                  <a:rPr lang="en-IN" sz="2800" b="0" i="1" smtClean="0">
                                    <a:solidFill>
                                      <a:schemeClr val="tx1"/>
                                    </a:solidFill>
                                    <a:effectLst/>
                                    <a:latin typeface="Cambria Math" panose="02040503050406030204" pitchFamily="18" charset="0"/>
                                  </a:rPr>
                                  <m:t>2</m:t>
                                </m:r>
                              </m:sup>
                            </m:sSup>
                          </m:e>
                        </m:nary>
                      </m:num>
                      <m:den>
                        <m:r>
                          <a:rPr lang="en-IN" sz="2800" b="0" i="1" smtClean="0">
                            <a:solidFill>
                              <a:schemeClr val="tx1"/>
                            </a:solidFill>
                            <a:effectLst/>
                            <a:latin typeface="Cambria Math" panose="02040503050406030204" pitchFamily="18" charset="0"/>
                          </a:rPr>
                          <m:t>𝑛</m:t>
                        </m:r>
                        <m:r>
                          <a:rPr lang="en-IN" sz="2800" b="0" i="1" smtClean="0">
                            <a:solidFill>
                              <a:schemeClr val="tx1"/>
                            </a:solidFill>
                            <a:effectLst/>
                            <a:latin typeface="Cambria Math" panose="02040503050406030204" pitchFamily="18" charset="0"/>
                          </a:rPr>
                          <m:t>(</m:t>
                        </m:r>
                        <m:sSup>
                          <m:sSupPr>
                            <m:ctrlPr>
                              <a:rPr lang="en-IN" sz="2800" b="0" i="1" smtClean="0">
                                <a:solidFill>
                                  <a:schemeClr val="tx1"/>
                                </a:solidFill>
                                <a:effectLst/>
                                <a:latin typeface="Cambria Math" panose="02040503050406030204" pitchFamily="18" charset="0"/>
                              </a:rPr>
                            </m:ctrlPr>
                          </m:sSupPr>
                          <m:e>
                            <m:r>
                              <a:rPr lang="en-IN" sz="2800" b="0" i="1" smtClean="0">
                                <a:solidFill>
                                  <a:schemeClr val="tx1"/>
                                </a:solidFill>
                                <a:effectLst/>
                                <a:latin typeface="Cambria Math" panose="02040503050406030204" pitchFamily="18" charset="0"/>
                              </a:rPr>
                              <m:t>𝑛</m:t>
                            </m:r>
                          </m:e>
                          <m:sup>
                            <m:r>
                              <a:rPr lang="en-IN" sz="2800" b="0" i="1" smtClean="0">
                                <a:solidFill>
                                  <a:schemeClr val="tx1"/>
                                </a:solidFill>
                                <a:effectLst/>
                                <a:latin typeface="Cambria Math" panose="02040503050406030204" pitchFamily="18" charset="0"/>
                              </a:rPr>
                              <m:t>2</m:t>
                            </m:r>
                          </m:sup>
                        </m:sSup>
                        <m:r>
                          <a:rPr lang="en-IN" sz="2800" b="0" i="1" smtClean="0">
                            <a:solidFill>
                              <a:schemeClr val="tx1"/>
                            </a:solidFill>
                            <a:effectLst/>
                            <a:latin typeface="Cambria Math" panose="02040503050406030204" pitchFamily="18" charset="0"/>
                          </a:rPr>
                          <m:t> −1)</m:t>
                        </m:r>
                      </m:den>
                    </m:f>
                  </m:oMath>
                </a14:m>
                <a:endParaRPr lang="en-IN" dirty="0"/>
              </a:p>
            </p:txBody>
          </p:sp>
        </mc:Choice>
        <mc:Fallback xmlns="">
          <p:sp>
            <p:nvSpPr>
              <p:cNvPr id="3" name="Content Placeholder 2">
                <a:extLst>
                  <a:ext uri="{FF2B5EF4-FFF2-40B4-BE49-F238E27FC236}">
                    <a16:creationId xmlns:a16="http://schemas.microsoft.com/office/drawing/2014/main" id="{93CB5B6F-3879-4AEF-8364-66108ECE2AA9}"/>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IN">
                    <a:noFill/>
                  </a:rPr>
                  <a:t> </a:t>
                </a:r>
              </a:p>
            </p:txBody>
          </p:sp>
        </mc:Fallback>
      </mc:AlternateContent>
    </p:spTree>
    <p:extLst>
      <p:ext uri="{BB962C8B-B14F-4D97-AF65-F5344CB8AC3E}">
        <p14:creationId xmlns:p14="http://schemas.microsoft.com/office/powerpoint/2010/main" val="3236345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75EB-92D0-44A5-8E3C-CFA02D359EF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2EFF4F1-2D3D-4712-8EB3-2D312285C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0869"/>
            <a:ext cx="9850120" cy="6307131"/>
          </a:xfrm>
        </p:spPr>
      </p:pic>
    </p:spTree>
    <p:extLst>
      <p:ext uri="{BB962C8B-B14F-4D97-AF65-F5344CB8AC3E}">
        <p14:creationId xmlns:p14="http://schemas.microsoft.com/office/powerpoint/2010/main" val="913482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ACEA-1009-4BAC-86CA-EE29BB897662}"/>
              </a:ext>
            </a:extLst>
          </p:cNvPr>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25FF2B-0F61-45F4-A71D-45C3A2AB06B0}"/>
                  </a:ext>
                </a:extLst>
              </p:cNvPr>
              <p:cNvSpPr>
                <a:spLocks noGrp="1"/>
              </p:cNvSpPr>
              <p:nvPr>
                <p:ph idx="1"/>
              </p:nvPr>
            </p:nvSpPr>
            <p:spPr/>
            <p:txBody>
              <a:bodyPr/>
              <a:lstStyle/>
              <a:p>
                <a:pPr marL="0" indent="0">
                  <a:buNone/>
                </a:pPr>
                <a:endParaRPr lang="en-IN" dirty="0"/>
              </a:p>
              <a:p>
                <a:pPr>
                  <a:buFont typeface="Wingdings" panose="05000000000000000000" pitchFamily="2" charset="2"/>
                  <a:buChar char="§"/>
                </a:pPr>
                <a:r>
                  <a:rPr lang="en-IN" dirty="0"/>
                  <a:t>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𝑖</m:t>
                                </m:r>
                              </m:sub>
                            </m:sSub>
                          </m:e>
                          <m:sup>
                            <m:r>
                              <a:rPr lang="en-IN" i="1">
                                <a:latin typeface="Cambria Math" panose="02040503050406030204" pitchFamily="18" charset="0"/>
                              </a:rPr>
                              <m:t>2</m:t>
                            </m:r>
                          </m:sup>
                        </m:sSup>
                      </m:e>
                    </m:nary>
                  </m:oMath>
                </a14:m>
                <a:r>
                  <a:rPr lang="en-IN" dirty="0"/>
                  <a:t> = 194  </a:t>
                </a:r>
              </a:p>
              <a:p>
                <a:pPr>
                  <a:buFont typeface="Wingdings" panose="05000000000000000000" pitchFamily="2" charset="2"/>
                  <a:buChar char="§"/>
                </a:pPr>
                <a:endParaRPr lang="en-IN" dirty="0"/>
              </a:p>
              <a:p>
                <a:pPr>
                  <a:buFont typeface="Wingdings" panose="05000000000000000000" pitchFamily="2" charset="2"/>
                  <a:buChar char="§"/>
                </a:pPr>
                <a:r>
                  <a:rPr lang="en-IN" dirty="0"/>
                  <a:t> n = 10</a:t>
                </a:r>
              </a:p>
              <a:p>
                <a:pPr>
                  <a:buFont typeface="Wingdings" panose="05000000000000000000" pitchFamily="2" charset="2"/>
                  <a:buChar char="§"/>
                </a:pPr>
                <a:endParaRPr lang="en-IN" dirty="0"/>
              </a:p>
              <a:p>
                <a:pPr>
                  <a:buFont typeface="Wingdings" panose="05000000000000000000" pitchFamily="2" charset="2"/>
                  <a:buChar char="§"/>
                </a:pPr>
                <a:r>
                  <a:rPr lang="en-IN" dirty="0"/>
                  <a:t> </a:t>
                </a:r>
                <a14:m>
                  <m:oMath xmlns:m="http://schemas.openxmlformats.org/officeDocument/2006/math">
                    <m:sSub>
                      <m:sSubPr>
                        <m:ctrlPr>
                          <a:rPr lang="en-US" sz="2800" b="0" i="1" smtClean="0">
                            <a:solidFill>
                              <a:schemeClr val="tx1"/>
                            </a:solidFill>
                            <a:effectLst/>
                            <a:latin typeface="Cambria Math" panose="02040503050406030204" pitchFamily="18" charset="0"/>
                          </a:rPr>
                        </m:ctrlPr>
                      </m:sSubPr>
                      <m:e>
                        <m:r>
                          <a:rPr lang="en-IN" sz="2800" b="0" i="1" smtClean="0">
                            <a:solidFill>
                              <a:schemeClr val="tx1"/>
                            </a:solidFill>
                            <a:effectLst/>
                            <a:latin typeface="Cambria Math" panose="02040503050406030204" pitchFamily="18" charset="0"/>
                          </a:rPr>
                          <m:t>𝑟</m:t>
                        </m:r>
                      </m:e>
                      <m:sub>
                        <m:r>
                          <a:rPr lang="en-IN" sz="2800" b="0" i="1" smtClean="0">
                            <a:solidFill>
                              <a:schemeClr val="tx1"/>
                            </a:solidFill>
                            <a:effectLst/>
                            <a:latin typeface="Cambria Math" panose="02040503050406030204" pitchFamily="18" charset="0"/>
                          </a:rPr>
                          <m:t>𝑠𝑝𝑒𝑎𝑟𝑚𝑎𝑛</m:t>
                        </m:r>
                      </m:sub>
                    </m:sSub>
                  </m:oMath>
                </a14:m>
                <a:r>
                  <a:rPr lang="en-US" sz="2800" b="0" i="0" dirty="0">
                    <a:solidFill>
                      <a:schemeClr val="tx1"/>
                    </a:solidFill>
                    <a:effectLst/>
                    <a:latin typeface="Arial" panose="020B0604020202020204" pitchFamily="34" charset="0"/>
                  </a:rPr>
                  <a:t> = 1 - </a:t>
                </a:r>
                <a14:m>
                  <m:oMath xmlns:m="http://schemas.openxmlformats.org/officeDocument/2006/math">
                    <m:f>
                      <m:fPr>
                        <m:ctrlPr>
                          <a:rPr lang="en-US" sz="2800" b="0" i="1" smtClean="0">
                            <a:solidFill>
                              <a:schemeClr val="tx1"/>
                            </a:solidFill>
                            <a:effectLst/>
                            <a:latin typeface="Cambria Math" panose="02040503050406030204" pitchFamily="18" charset="0"/>
                          </a:rPr>
                        </m:ctrlPr>
                      </m:fPr>
                      <m:num>
                        <m:r>
                          <a:rPr lang="en-IN" sz="2800" b="0" i="1" smtClean="0">
                            <a:solidFill>
                              <a:schemeClr val="tx1"/>
                            </a:solidFill>
                            <a:effectLst/>
                            <a:latin typeface="Cambria Math" panose="02040503050406030204" pitchFamily="18" charset="0"/>
                          </a:rPr>
                          <m:t>6 </m:t>
                        </m:r>
                        <m:nary>
                          <m:naryPr>
                            <m:chr m:val="∑"/>
                            <m:ctrlPr>
                              <a:rPr lang="en-IN" sz="2800" b="0" i="1" smtClean="0">
                                <a:solidFill>
                                  <a:schemeClr val="tx1"/>
                                </a:solidFill>
                                <a:effectLst/>
                                <a:latin typeface="Cambria Math" panose="02040503050406030204" pitchFamily="18" charset="0"/>
                              </a:rPr>
                            </m:ctrlPr>
                          </m:naryPr>
                          <m:sub>
                            <m:r>
                              <m:rPr>
                                <m:brk m:alnAt="23"/>
                              </m:rPr>
                              <a:rPr lang="en-IN" sz="2800" b="0" i="1" smtClean="0">
                                <a:solidFill>
                                  <a:schemeClr val="tx1"/>
                                </a:solidFill>
                                <a:effectLst/>
                                <a:latin typeface="Cambria Math" panose="02040503050406030204" pitchFamily="18" charset="0"/>
                              </a:rPr>
                              <m:t>𝑖</m:t>
                            </m:r>
                            <m:r>
                              <a:rPr lang="en-IN" sz="2800" b="0" i="1" smtClean="0">
                                <a:solidFill>
                                  <a:schemeClr val="tx1"/>
                                </a:solidFill>
                                <a:effectLst/>
                                <a:latin typeface="Cambria Math" panose="02040503050406030204" pitchFamily="18" charset="0"/>
                              </a:rPr>
                              <m:t>=1</m:t>
                            </m:r>
                          </m:sub>
                          <m:sup>
                            <m:r>
                              <a:rPr lang="en-IN" sz="2800" b="0" i="1" smtClean="0">
                                <a:solidFill>
                                  <a:schemeClr val="tx1"/>
                                </a:solidFill>
                                <a:effectLst/>
                                <a:latin typeface="Cambria Math" panose="02040503050406030204" pitchFamily="18" charset="0"/>
                              </a:rPr>
                              <m:t>𝑛</m:t>
                            </m:r>
                          </m:sup>
                          <m:e>
                            <m:sSup>
                              <m:sSupPr>
                                <m:ctrlPr>
                                  <a:rPr lang="en-IN" sz="2800" b="0" i="1" smtClean="0">
                                    <a:solidFill>
                                      <a:schemeClr val="tx1"/>
                                    </a:solidFill>
                                    <a:effectLst/>
                                    <a:latin typeface="Cambria Math" panose="02040503050406030204" pitchFamily="18" charset="0"/>
                                  </a:rPr>
                                </m:ctrlPr>
                              </m:sSupPr>
                              <m:e>
                                <m:sSub>
                                  <m:sSubPr>
                                    <m:ctrlPr>
                                      <a:rPr lang="en-IN" sz="2800" b="0" i="1" smtClean="0">
                                        <a:solidFill>
                                          <a:schemeClr val="tx1"/>
                                        </a:solidFill>
                                        <a:effectLst/>
                                        <a:latin typeface="Cambria Math" panose="02040503050406030204" pitchFamily="18" charset="0"/>
                                      </a:rPr>
                                    </m:ctrlPr>
                                  </m:sSubPr>
                                  <m:e>
                                    <m:r>
                                      <a:rPr lang="en-IN" sz="2800" b="0" i="1" smtClean="0">
                                        <a:solidFill>
                                          <a:schemeClr val="tx1"/>
                                        </a:solidFill>
                                        <a:effectLst/>
                                        <a:latin typeface="Cambria Math" panose="02040503050406030204" pitchFamily="18" charset="0"/>
                                      </a:rPr>
                                      <m:t>𝑑</m:t>
                                    </m:r>
                                  </m:e>
                                  <m:sub>
                                    <m:r>
                                      <a:rPr lang="en-IN" sz="2800" b="0" i="1" smtClean="0">
                                        <a:solidFill>
                                          <a:schemeClr val="tx1"/>
                                        </a:solidFill>
                                        <a:effectLst/>
                                        <a:latin typeface="Cambria Math" panose="02040503050406030204" pitchFamily="18" charset="0"/>
                                      </a:rPr>
                                      <m:t>𝑖</m:t>
                                    </m:r>
                                  </m:sub>
                                </m:sSub>
                              </m:e>
                              <m:sup>
                                <m:r>
                                  <a:rPr lang="en-IN" sz="2800" b="0" i="1" smtClean="0">
                                    <a:solidFill>
                                      <a:schemeClr val="tx1"/>
                                    </a:solidFill>
                                    <a:effectLst/>
                                    <a:latin typeface="Cambria Math" panose="02040503050406030204" pitchFamily="18" charset="0"/>
                                  </a:rPr>
                                  <m:t>2</m:t>
                                </m:r>
                              </m:sup>
                            </m:sSup>
                          </m:e>
                        </m:nary>
                      </m:num>
                      <m:den>
                        <m:r>
                          <a:rPr lang="en-IN" sz="2800" b="0" i="1" smtClean="0">
                            <a:solidFill>
                              <a:schemeClr val="tx1"/>
                            </a:solidFill>
                            <a:effectLst/>
                            <a:latin typeface="Cambria Math" panose="02040503050406030204" pitchFamily="18" charset="0"/>
                          </a:rPr>
                          <m:t>𝑛</m:t>
                        </m:r>
                        <m:r>
                          <a:rPr lang="en-IN" sz="2800" b="0" i="1" smtClean="0">
                            <a:solidFill>
                              <a:schemeClr val="tx1"/>
                            </a:solidFill>
                            <a:effectLst/>
                            <a:latin typeface="Cambria Math" panose="02040503050406030204" pitchFamily="18" charset="0"/>
                          </a:rPr>
                          <m:t>(</m:t>
                        </m:r>
                        <m:sSup>
                          <m:sSupPr>
                            <m:ctrlPr>
                              <a:rPr lang="en-IN" sz="2800" b="0" i="1" smtClean="0">
                                <a:solidFill>
                                  <a:schemeClr val="tx1"/>
                                </a:solidFill>
                                <a:effectLst/>
                                <a:latin typeface="Cambria Math" panose="02040503050406030204" pitchFamily="18" charset="0"/>
                              </a:rPr>
                            </m:ctrlPr>
                          </m:sSupPr>
                          <m:e>
                            <m:r>
                              <a:rPr lang="en-IN" sz="2800" b="0" i="1" smtClean="0">
                                <a:solidFill>
                                  <a:schemeClr val="tx1"/>
                                </a:solidFill>
                                <a:effectLst/>
                                <a:latin typeface="Cambria Math" panose="02040503050406030204" pitchFamily="18" charset="0"/>
                              </a:rPr>
                              <m:t>𝑛</m:t>
                            </m:r>
                          </m:e>
                          <m:sup>
                            <m:r>
                              <a:rPr lang="en-IN" sz="2800" b="0" i="1" smtClean="0">
                                <a:solidFill>
                                  <a:schemeClr val="tx1"/>
                                </a:solidFill>
                                <a:effectLst/>
                                <a:latin typeface="Cambria Math" panose="02040503050406030204" pitchFamily="18" charset="0"/>
                              </a:rPr>
                              <m:t>2</m:t>
                            </m:r>
                          </m:sup>
                        </m:sSup>
                        <m:r>
                          <a:rPr lang="en-IN" sz="2800" b="0" i="1" smtClean="0">
                            <a:solidFill>
                              <a:schemeClr val="tx1"/>
                            </a:solidFill>
                            <a:effectLst/>
                            <a:latin typeface="Cambria Math" panose="02040503050406030204" pitchFamily="18" charset="0"/>
                          </a:rPr>
                          <m:t> −1)</m:t>
                        </m:r>
                      </m:den>
                    </m:f>
                  </m:oMath>
                </a14:m>
                <a:r>
                  <a:rPr lang="en-IN" dirty="0"/>
                  <a:t>  =  1 -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6 ∗194</m:t>
                        </m:r>
                      </m:num>
                      <m:den>
                        <m:r>
                          <a:rPr lang="en-IN" b="0" i="1" smtClean="0">
                            <a:latin typeface="Cambria Math" panose="02040503050406030204" pitchFamily="18" charset="0"/>
                          </a:rPr>
                          <m:t>10 (</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2</m:t>
                            </m:r>
                          </m:sup>
                        </m:sSup>
                        <m:r>
                          <a:rPr lang="en-IN" b="0" i="1" smtClean="0">
                            <a:latin typeface="Cambria Math" panose="02040503050406030204" pitchFamily="18" charset="0"/>
                          </a:rPr>
                          <m:t>−1)</m:t>
                        </m:r>
                      </m:den>
                    </m:f>
                  </m:oMath>
                </a14:m>
                <a:r>
                  <a:rPr lang="en-IN" dirty="0"/>
                  <a:t>  = - 0.175</a:t>
                </a:r>
              </a:p>
            </p:txBody>
          </p:sp>
        </mc:Choice>
        <mc:Fallback xmlns="">
          <p:sp>
            <p:nvSpPr>
              <p:cNvPr id="3" name="Content Placeholder 2">
                <a:extLst>
                  <a:ext uri="{FF2B5EF4-FFF2-40B4-BE49-F238E27FC236}">
                    <a16:creationId xmlns:a16="http://schemas.microsoft.com/office/drawing/2014/main" id="{5725FF2B-0F61-45F4-A71D-45C3A2AB06B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1823356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9BBF-971D-428C-8BCA-79678FFABD50}"/>
              </a:ext>
            </a:extLst>
          </p:cNvPr>
          <p:cNvSpPr>
            <a:spLocks noGrp="1"/>
          </p:cNvSpPr>
          <p:nvPr>
            <p:ph type="title"/>
          </p:nvPr>
        </p:nvSpPr>
        <p:spPr/>
        <p:txBody>
          <a:bodyPr/>
          <a:lstStyle/>
          <a:p>
            <a:r>
              <a:rPr lang="en-IN" b="1" dirty="0">
                <a:solidFill>
                  <a:srgbClr val="C00000"/>
                </a:solidFill>
              </a:rPr>
              <a:t>Measures of Inequality</a:t>
            </a:r>
          </a:p>
        </p:txBody>
      </p:sp>
      <p:sp>
        <p:nvSpPr>
          <p:cNvPr id="3" name="Content Placeholder 2">
            <a:extLst>
              <a:ext uri="{FF2B5EF4-FFF2-40B4-BE49-F238E27FC236}">
                <a16:creationId xmlns:a16="http://schemas.microsoft.com/office/drawing/2014/main" id="{488A4F22-5FCA-4015-B803-83BBBBB8BF95}"/>
              </a:ext>
            </a:extLst>
          </p:cNvPr>
          <p:cNvSpPr>
            <a:spLocks noGrp="1"/>
          </p:cNvSpPr>
          <p:nvPr>
            <p:ph idx="1"/>
          </p:nvPr>
        </p:nvSpPr>
        <p:spPr/>
        <p:txBody>
          <a:bodyPr/>
          <a:lstStyle/>
          <a:p>
            <a:pPr marL="0" indent="0">
              <a:buNone/>
            </a:pPr>
            <a:endParaRPr lang="en-IN" dirty="0"/>
          </a:p>
          <a:p>
            <a:pPr marL="0" indent="0">
              <a:buNone/>
            </a:pPr>
            <a:endParaRPr lang="en-IN" dirty="0"/>
          </a:p>
        </p:txBody>
      </p:sp>
    </p:spTree>
    <p:extLst>
      <p:ext uri="{BB962C8B-B14F-4D97-AF65-F5344CB8AC3E}">
        <p14:creationId xmlns:p14="http://schemas.microsoft.com/office/powerpoint/2010/main" val="4250782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5FDA-1DE7-4740-A244-B94979C049FE}"/>
              </a:ext>
            </a:extLst>
          </p:cNvPr>
          <p:cNvSpPr>
            <a:spLocks noGrp="1"/>
          </p:cNvSpPr>
          <p:nvPr>
            <p:ph type="title"/>
          </p:nvPr>
        </p:nvSpPr>
        <p:spPr/>
        <p:txBody>
          <a:bodyPr/>
          <a:lstStyle/>
          <a:p>
            <a:r>
              <a:rPr lang="en-IN" sz="4400" spc="30" dirty="0">
                <a:solidFill>
                  <a:srgbClr val="CC0000"/>
                </a:solidFill>
                <a:latin typeface="LM Sans 12"/>
                <a:cs typeface="LM Sans 12"/>
              </a:rPr>
              <a:t>Setup</a:t>
            </a:r>
            <a:br>
              <a:rPr lang="en-IN" sz="4400" dirty="0">
                <a:latin typeface="LM Sans 12"/>
                <a:cs typeface="LM Sans 12"/>
              </a:rPr>
            </a:br>
            <a:endParaRPr lang="en-IN" dirty="0"/>
          </a:p>
        </p:txBody>
      </p:sp>
      <p:sp>
        <p:nvSpPr>
          <p:cNvPr id="3" name="Content Placeholder 2">
            <a:extLst>
              <a:ext uri="{FF2B5EF4-FFF2-40B4-BE49-F238E27FC236}">
                <a16:creationId xmlns:a16="http://schemas.microsoft.com/office/drawing/2014/main" id="{A920BA1F-5F42-4F11-9E34-07F9339E3F9B}"/>
              </a:ext>
            </a:extLst>
          </p:cNvPr>
          <p:cNvSpPr>
            <a:spLocks noGrp="1"/>
          </p:cNvSpPr>
          <p:nvPr>
            <p:ph idx="1"/>
          </p:nvPr>
        </p:nvSpPr>
        <p:spPr/>
        <p:txBody>
          <a:bodyPr/>
          <a:lstStyle/>
          <a:p>
            <a:pPr>
              <a:spcBef>
                <a:spcPts val="1457"/>
              </a:spcBef>
              <a:buFont typeface="Wingdings" panose="05000000000000000000" pitchFamily="2" charset="2"/>
              <a:buChar char="§"/>
            </a:pPr>
            <a:r>
              <a:rPr lang="en-US" sz="2800" spc="-10" dirty="0">
                <a:latin typeface="LM Sans 10"/>
                <a:cs typeface="LM Sans 10"/>
              </a:rPr>
              <a:t>Society has </a:t>
            </a:r>
            <a:r>
              <a:rPr lang="en-US" sz="2800" i="1" spc="-20" dirty="0">
                <a:latin typeface="LM Sans 10"/>
                <a:cs typeface="LM Sans 10"/>
              </a:rPr>
              <a:t>n</a:t>
            </a:r>
            <a:r>
              <a:rPr lang="en-US" sz="2800" i="1" spc="20" dirty="0">
                <a:latin typeface="LM Sans 10"/>
                <a:cs typeface="LM Sans 10"/>
              </a:rPr>
              <a:t> </a:t>
            </a:r>
            <a:r>
              <a:rPr lang="en-US" sz="2800" spc="-10" dirty="0">
                <a:latin typeface="LM Sans 10"/>
                <a:cs typeface="LM Sans 10"/>
              </a:rPr>
              <a:t>individuals.</a:t>
            </a:r>
            <a:endParaRPr lang="en-US" dirty="0">
              <a:latin typeface="LM Sans 10"/>
              <a:cs typeface="LM Sans 10"/>
            </a:endParaRPr>
          </a:p>
          <a:p>
            <a:pPr>
              <a:spcBef>
                <a:spcPts val="1457"/>
              </a:spcBef>
              <a:buFont typeface="Wingdings" panose="05000000000000000000" pitchFamily="2" charset="2"/>
              <a:buChar char="§"/>
            </a:pPr>
            <a:endParaRPr lang="en-US" sz="2800" spc="-10" dirty="0">
              <a:latin typeface="LM Sans 10"/>
              <a:cs typeface="LM Sans 10"/>
            </a:endParaRPr>
          </a:p>
          <a:p>
            <a:pPr>
              <a:spcBef>
                <a:spcPts val="1457"/>
              </a:spcBef>
              <a:buFont typeface="Wingdings" panose="05000000000000000000" pitchFamily="2" charset="2"/>
              <a:buChar char="§"/>
            </a:pPr>
            <a:r>
              <a:rPr lang="en-US" sz="2800" spc="-10" dirty="0">
                <a:latin typeface="LM Sans 10"/>
                <a:cs typeface="LM Sans 10"/>
              </a:rPr>
              <a:t>Index</a:t>
            </a:r>
            <a:r>
              <a:rPr lang="en-US" sz="2800" spc="-20" dirty="0">
                <a:latin typeface="LM Sans 10"/>
                <a:cs typeface="LM Sans 10"/>
              </a:rPr>
              <a:t> </a:t>
            </a:r>
            <a:r>
              <a:rPr lang="en-US" sz="2800" i="1" spc="-10" dirty="0" err="1">
                <a:latin typeface="LM Sans 10"/>
                <a:cs typeface="LM Sans 10"/>
              </a:rPr>
              <a:t>i</a:t>
            </a:r>
            <a:r>
              <a:rPr lang="en-US" sz="2800" i="1" spc="198" dirty="0">
                <a:latin typeface="LM Sans 10"/>
                <a:cs typeface="LM Sans 10"/>
              </a:rPr>
              <a:t> </a:t>
            </a:r>
            <a:r>
              <a:rPr lang="en-US" sz="2800" spc="-10" dirty="0">
                <a:latin typeface="LM Sans 10"/>
                <a:cs typeface="LM Sans 10"/>
              </a:rPr>
              <a:t>stands</a:t>
            </a:r>
            <a:r>
              <a:rPr lang="en-US" sz="2800" spc="-20" dirty="0">
                <a:latin typeface="LM Sans 10"/>
                <a:cs typeface="LM Sans 10"/>
              </a:rPr>
              <a:t> </a:t>
            </a:r>
            <a:r>
              <a:rPr lang="en-US" sz="2800" spc="-30" dirty="0">
                <a:latin typeface="LM Sans 10"/>
                <a:cs typeface="LM Sans 10"/>
              </a:rPr>
              <a:t>for</a:t>
            </a:r>
            <a:r>
              <a:rPr lang="en-US" sz="2800" spc="-10" dirty="0">
                <a:latin typeface="LM Sans 10"/>
                <a:cs typeface="LM Sans 10"/>
              </a:rPr>
              <a:t> </a:t>
            </a:r>
            <a:r>
              <a:rPr lang="en-US" sz="2800" spc="-20" dirty="0">
                <a:latin typeface="LM Sans 10"/>
                <a:cs typeface="LM Sans 10"/>
              </a:rPr>
              <a:t>a </a:t>
            </a:r>
            <a:r>
              <a:rPr lang="en-US" sz="2800" spc="-10" dirty="0">
                <a:latin typeface="LM Sans 10"/>
                <a:cs typeface="LM Sans 10"/>
              </a:rPr>
              <a:t>generic individual, </a:t>
            </a:r>
            <a:r>
              <a:rPr lang="en-US" sz="2800" i="1" spc="-10" dirty="0" err="1">
                <a:latin typeface="LM Sans 10"/>
                <a:cs typeface="LM Sans 10"/>
              </a:rPr>
              <a:t>i</a:t>
            </a:r>
            <a:r>
              <a:rPr lang="en-US" sz="2800" i="1" spc="79" dirty="0">
                <a:latin typeface="LM Sans 10"/>
                <a:cs typeface="LM Sans 10"/>
              </a:rPr>
              <a:t> </a:t>
            </a:r>
            <a:r>
              <a:rPr lang="en-US" sz="2800" spc="-20" dirty="0">
                <a:latin typeface="LM Sans 10"/>
                <a:cs typeface="LM Sans 10"/>
              </a:rPr>
              <a:t>=</a:t>
            </a:r>
            <a:r>
              <a:rPr lang="en-US" sz="2800" spc="-139" dirty="0">
                <a:latin typeface="LM Sans 10"/>
                <a:cs typeface="LM Sans 10"/>
              </a:rPr>
              <a:t> </a:t>
            </a:r>
            <a:r>
              <a:rPr lang="en-US" sz="2800" spc="-109" dirty="0">
                <a:latin typeface="LM Sans 10"/>
                <a:cs typeface="LM Sans 10"/>
              </a:rPr>
              <a:t>1</a:t>
            </a:r>
            <a:r>
              <a:rPr lang="en-US" sz="2800" i="1" spc="-109" dirty="0">
                <a:latin typeface="Verdana"/>
                <a:cs typeface="Verdana"/>
              </a:rPr>
              <a:t>,</a:t>
            </a:r>
            <a:r>
              <a:rPr lang="en-US" sz="2800" i="1" spc="-404" dirty="0">
                <a:latin typeface="Verdana"/>
                <a:cs typeface="Verdana"/>
              </a:rPr>
              <a:t> </a:t>
            </a:r>
            <a:r>
              <a:rPr lang="en-US" sz="2800" spc="-109" dirty="0">
                <a:latin typeface="LM Sans 10"/>
                <a:cs typeface="LM Sans 10"/>
              </a:rPr>
              <a:t>2</a:t>
            </a:r>
            <a:r>
              <a:rPr lang="en-US" sz="2800" i="1" spc="-109"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1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0" dirty="0">
                <a:latin typeface="LM Sans 10"/>
                <a:cs typeface="LM Sans 10"/>
              </a:rPr>
              <a:t>n</a:t>
            </a:r>
            <a:r>
              <a:rPr lang="en-US" sz="2800" spc="10" dirty="0">
                <a:latin typeface="LM Sans 10"/>
                <a:cs typeface="LM Sans 10"/>
              </a:rPr>
              <a:t>.</a:t>
            </a:r>
            <a:endParaRPr lang="en-US" dirty="0">
              <a:latin typeface="LM Sans 10"/>
              <a:cs typeface="LM Sans 10"/>
            </a:endParaRPr>
          </a:p>
          <a:p>
            <a:pPr>
              <a:spcBef>
                <a:spcPts val="1457"/>
              </a:spcBef>
              <a:buFont typeface="Wingdings" panose="05000000000000000000" pitchFamily="2" charset="2"/>
              <a:buChar char="§"/>
            </a:pPr>
            <a:endParaRPr lang="en-US" sz="2800" spc="-20" dirty="0">
              <a:latin typeface="LM Sans 10"/>
              <a:cs typeface="LM Sans 10"/>
            </a:endParaRPr>
          </a:p>
          <a:p>
            <a:pPr>
              <a:spcBef>
                <a:spcPts val="1457"/>
              </a:spcBef>
              <a:buFont typeface="Wingdings" panose="05000000000000000000" pitchFamily="2" charset="2"/>
              <a:buChar char="§"/>
            </a:pPr>
            <a:r>
              <a:rPr lang="en-US" sz="2800" spc="-20" dirty="0">
                <a:latin typeface="LM Sans 10"/>
                <a:cs typeface="LM Sans 10"/>
              </a:rPr>
              <a:t>An </a:t>
            </a:r>
            <a:r>
              <a:rPr lang="en-US" sz="2800" spc="-20" dirty="0">
                <a:solidFill>
                  <a:srgbClr val="BC1919"/>
                </a:solidFill>
                <a:latin typeface="LM Sans 10"/>
                <a:cs typeface="LM Sans 10"/>
              </a:rPr>
              <a:t>income </a:t>
            </a:r>
            <a:r>
              <a:rPr lang="en-US" sz="2800" spc="-10" dirty="0">
                <a:solidFill>
                  <a:srgbClr val="BC1919"/>
                </a:solidFill>
                <a:latin typeface="LM Sans 10"/>
                <a:cs typeface="LM Sans 10"/>
              </a:rPr>
              <a:t>distribution </a:t>
            </a:r>
            <a:r>
              <a:rPr lang="en-US" sz="2800" spc="-10" dirty="0">
                <a:latin typeface="LM Sans 10"/>
                <a:cs typeface="LM Sans 10"/>
              </a:rPr>
              <a:t>is </a:t>
            </a:r>
            <a:r>
              <a:rPr lang="en-US" sz="2800" spc="-20" dirty="0">
                <a:latin typeface="LM Sans 10"/>
                <a:cs typeface="LM Sans 10"/>
              </a:rPr>
              <a:t>a </a:t>
            </a:r>
            <a:r>
              <a:rPr lang="en-US" sz="2800" spc="-10" dirty="0">
                <a:latin typeface="LM Sans 10"/>
                <a:cs typeface="LM Sans 10"/>
              </a:rPr>
              <a:t>description of </a:t>
            </a:r>
            <a:r>
              <a:rPr lang="en-US" sz="2800" spc="-40" dirty="0">
                <a:latin typeface="LM Sans 10"/>
                <a:cs typeface="LM Sans 10"/>
              </a:rPr>
              <a:t>how</a:t>
            </a:r>
            <a:r>
              <a:rPr lang="en-US" sz="2800" spc="129" dirty="0">
                <a:latin typeface="LM Sans 10"/>
                <a:cs typeface="LM Sans 10"/>
              </a:rPr>
              <a:t> </a:t>
            </a:r>
            <a:r>
              <a:rPr lang="en-US" sz="2800" spc="-20" dirty="0">
                <a:latin typeface="LM Sans 10"/>
                <a:cs typeface="LM Sans 10"/>
              </a:rPr>
              <a:t>much</a:t>
            </a:r>
            <a:r>
              <a:rPr lang="en-US" sz="2800" spc="10" dirty="0">
                <a:latin typeface="LM Sans 10"/>
                <a:cs typeface="LM Sans 10"/>
              </a:rPr>
              <a:t> </a:t>
            </a:r>
            <a:r>
              <a:rPr lang="en-US" sz="2800" spc="-10" dirty="0">
                <a:latin typeface="LM Sans 10"/>
                <a:cs typeface="LM Sans 10"/>
              </a:rPr>
              <a:t>income</a:t>
            </a:r>
            <a:r>
              <a:rPr lang="en-US" spc="-10" dirty="0">
                <a:latin typeface="LM Sans 10"/>
                <a:cs typeface="LM Sans 10"/>
              </a:rPr>
              <a:t> </a:t>
            </a:r>
            <a:r>
              <a:rPr lang="en-US" sz="2800" i="1" spc="-10" dirty="0">
                <a:latin typeface="LM Sans 10"/>
                <a:cs typeface="LM Sans 10"/>
              </a:rPr>
              <a:t>y </a:t>
            </a:r>
            <a:r>
              <a:rPr lang="en-US" sz="2800" spc="-10" dirty="0">
                <a:latin typeface="LM Sans 10"/>
                <a:cs typeface="LM Sans 10"/>
              </a:rPr>
              <a:t>is  received</a:t>
            </a:r>
            <a:r>
              <a:rPr lang="en-US" sz="2800" spc="-20" dirty="0">
                <a:latin typeface="LM Sans 10"/>
                <a:cs typeface="LM Sans 10"/>
              </a:rPr>
              <a:t> </a:t>
            </a:r>
            <a:r>
              <a:rPr lang="en-US" sz="2800" spc="-40" dirty="0">
                <a:latin typeface="LM Sans 10"/>
                <a:cs typeface="LM Sans 10"/>
              </a:rPr>
              <a:t>by</a:t>
            </a:r>
            <a:r>
              <a:rPr lang="en-US" sz="2800" spc="-10" dirty="0">
                <a:latin typeface="LM Sans 10"/>
                <a:cs typeface="LM Sans 10"/>
              </a:rPr>
              <a:t> individual</a:t>
            </a:r>
            <a:r>
              <a:rPr lang="en-US" sz="2800" spc="-20" dirty="0">
                <a:latin typeface="LM Sans 10"/>
                <a:cs typeface="LM Sans 10"/>
              </a:rPr>
              <a:t> </a:t>
            </a:r>
            <a:r>
              <a:rPr lang="en-US" sz="2800" i="1" spc="-10" dirty="0" err="1">
                <a:latin typeface="LM Sans 10"/>
                <a:cs typeface="LM Sans 10"/>
              </a:rPr>
              <a:t>i</a:t>
            </a:r>
            <a:r>
              <a:rPr lang="en-US" sz="2800" i="1" spc="-525" dirty="0">
                <a:latin typeface="LM Sans 10"/>
                <a:cs typeface="LM Sans 10"/>
              </a:rPr>
              <a:t> </a:t>
            </a:r>
            <a:r>
              <a:rPr lang="en-US" sz="2800" spc="-10" dirty="0">
                <a:latin typeface="LM Sans 10"/>
                <a:cs typeface="LM Sans 10"/>
              </a:rPr>
              <a:t>:</a:t>
            </a:r>
            <a:r>
              <a:rPr lang="en-US" sz="2800" spc="226" dirty="0">
                <a:latin typeface="LM Sans 10"/>
                <a:cs typeface="LM Sans 10"/>
              </a:rPr>
              <a:t> </a:t>
            </a:r>
            <a:r>
              <a:rPr lang="en-US" sz="2800" spc="-30" dirty="0">
                <a:latin typeface="LM Sans 10"/>
                <a:cs typeface="LM Sans 10"/>
              </a:rPr>
              <a:t>(</a:t>
            </a:r>
            <a:r>
              <a:rPr lang="en-US" sz="2800" i="1" spc="-30" dirty="0">
                <a:latin typeface="LM Sans 10"/>
                <a:cs typeface="LM Sans 10"/>
              </a:rPr>
              <a:t>y</a:t>
            </a:r>
            <a:r>
              <a:rPr lang="en-US" sz="2800" spc="-44" baseline="-10416" dirty="0">
                <a:latin typeface="LM Roman 8"/>
                <a:cs typeface="LM Roman 8"/>
              </a:rPr>
              <a:t>1</a:t>
            </a:r>
            <a:r>
              <a:rPr lang="en-US" sz="2800" i="1" spc="-30" dirty="0">
                <a:latin typeface="Verdana"/>
                <a:cs typeface="Verdana"/>
              </a:rPr>
              <a:t>,</a:t>
            </a:r>
            <a:r>
              <a:rPr lang="en-US" sz="2800" i="1" spc="-404" dirty="0">
                <a:latin typeface="Verdana"/>
                <a:cs typeface="Verdana"/>
              </a:rPr>
              <a:t> </a:t>
            </a:r>
            <a:r>
              <a:rPr lang="en-US" sz="2800" i="1" spc="-40" dirty="0">
                <a:latin typeface="LM Sans 10"/>
                <a:cs typeface="LM Sans 10"/>
              </a:rPr>
              <a:t>y</a:t>
            </a:r>
            <a:r>
              <a:rPr lang="en-US" sz="2800" spc="-59" baseline="-10416" dirty="0">
                <a:latin typeface="LM Roman 8"/>
                <a:cs typeface="LM Roman 8"/>
              </a:rPr>
              <a:t>2</a:t>
            </a:r>
            <a:r>
              <a:rPr lang="en-US" sz="2800" i="1" spc="-40"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1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20" dirty="0" err="1">
                <a:latin typeface="LM Sans 10"/>
                <a:cs typeface="LM Sans 10"/>
              </a:rPr>
              <a:t>y</a:t>
            </a:r>
            <a:r>
              <a:rPr lang="en-US" sz="2800" i="1" spc="30" baseline="-10416" dirty="0" err="1">
                <a:latin typeface="LM Sans 8"/>
                <a:cs typeface="LM Sans 8"/>
              </a:rPr>
              <a:t>n</a:t>
            </a:r>
            <a:r>
              <a:rPr lang="en-US" sz="2800" spc="20" dirty="0">
                <a:latin typeface="LM Sans 10"/>
                <a:cs typeface="LM Sans 10"/>
              </a:rPr>
              <a:t>).</a:t>
            </a:r>
            <a:endParaRPr lang="en-US" dirty="0">
              <a:latin typeface="LM Sans 10"/>
              <a:cs typeface="LM Sans 10"/>
            </a:endParaRPr>
          </a:p>
          <a:p>
            <a:pPr>
              <a:spcBef>
                <a:spcPts val="1457"/>
              </a:spcBef>
              <a:buFont typeface="Wingdings" panose="05000000000000000000" pitchFamily="2" charset="2"/>
              <a:buChar char="§"/>
            </a:pPr>
            <a:endParaRPr lang="en-US" sz="2800" spc="-20" dirty="0">
              <a:latin typeface="LM Sans 10"/>
              <a:cs typeface="LM Sans 10"/>
            </a:endParaRPr>
          </a:p>
          <a:p>
            <a:pPr>
              <a:spcBef>
                <a:spcPts val="1457"/>
              </a:spcBef>
              <a:buFont typeface="Wingdings" panose="05000000000000000000" pitchFamily="2" charset="2"/>
              <a:buChar char="§"/>
            </a:pPr>
            <a:r>
              <a:rPr lang="en-US" sz="2800" spc="-20" dirty="0">
                <a:latin typeface="LM Sans 10"/>
                <a:cs typeface="LM Sans 10"/>
              </a:rPr>
              <a:t>Compare </a:t>
            </a:r>
            <a:r>
              <a:rPr lang="en-US" sz="2800" spc="-20" dirty="0">
                <a:solidFill>
                  <a:srgbClr val="BC1919"/>
                </a:solidFill>
                <a:latin typeface="LM Sans 10"/>
                <a:cs typeface="LM Sans 10"/>
              </a:rPr>
              <a:t>relative </a:t>
            </a:r>
            <a:r>
              <a:rPr lang="en-US" sz="2800" spc="-20" dirty="0">
                <a:latin typeface="LM Sans 10"/>
                <a:cs typeface="LM Sans 10"/>
              </a:rPr>
              <a:t>“inequality” </a:t>
            </a:r>
            <a:r>
              <a:rPr lang="en-US" sz="2800" spc="-10" dirty="0">
                <a:latin typeface="LM Sans 10"/>
                <a:cs typeface="LM Sans 10"/>
              </a:rPr>
              <a:t>of </a:t>
            </a:r>
            <a:r>
              <a:rPr lang="en-US" sz="2800" spc="-59" dirty="0">
                <a:latin typeface="LM Sans 10"/>
                <a:cs typeface="LM Sans 10"/>
              </a:rPr>
              <a:t>two </a:t>
            </a:r>
            <a:r>
              <a:rPr lang="en-US" sz="2800" spc="-10" dirty="0">
                <a:latin typeface="LM Sans 10"/>
                <a:cs typeface="LM Sans 10"/>
              </a:rPr>
              <a:t>income</a:t>
            </a:r>
            <a:r>
              <a:rPr lang="en-US" sz="2800" spc="69" dirty="0">
                <a:latin typeface="LM Sans 10"/>
                <a:cs typeface="LM Sans 10"/>
              </a:rPr>
              <a:t> </a:t>
            </a:r>
            <a:r>
              <a:rPr lang="en-US" sz="2800" spc="-10" dirty="0">
                <a:latin typeface="LM Sans 10"/>
                <a:cs typeface="LM Sans 10"/>
              </a:rPr>
              <a:t>distributions.</a:t>
            </a:r>
            <a:endParaRPr lang="en-IN" dirty="0"/>
          </a:p>
        </p:txBody>
      </p:sp>
    </p:spTree>
    <p:extLst>
      <p:ext uri="{BB962C8B-B14F-4D97-AF65-F5344CB8AC3E}">
        <p14:creationId xmlns:p14="http://schemas.microsoft.com/office/powerpoint/2010/main" val="3840221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34D9-18A1-46EC-A5E5-047AFB64AB21}"/>
              </a:ext>
            </a:extLst>
          </p:cNvPr>
          <p:cNvSpPr>
            <a:spLocks noGrp="1"/>
          </p:cNvSpPr>
          <p:nvPr>
            <p:ph type="title"/>
          </p:nvPr>
        </p:nvSpPr>
        <p:spPr/>
        <p:txBody>
          <a:bodyPr/>
          <a:lstStyle/>
          <a:p>
            <a:r>
              <a:rPr lang="en-IN" b="1" dirty="0">
                <a:solidFill>
                  <a:srgbClr val="C00000"/>
                </a:solidFill>
              </a:rPr>
              <a:t>Anonymity Principle</a:t>
            </a:r>
          </a:p>
        </p:txBody>
      </p:sp>
      <p:sp>
        <p:nvSpPr>
          <p:cNvPr id="3" name="Content Placeholder 2">
            <a:extLst>
              <a:ext uri="{FF2B5EF4-FFF2-40B4-BE49-F238E27FC236}">
                <a16:creationId xmlns:a16="http://schemas.microsoft.com/office/drawing/2014/main" id="{B2A5B604-FA0C-486A-886F-ECA785A207C2}"/>
              </a:ext>
            </a:extLst>
          </p:cNvPr>
          <p:cNvSpPr>
            <a:spLocks noGrp="1"/>
          </p:cNvSpPr>
          <p:nvPr>
            <p:ph idx="1"/>
          </p:nvPr>
        </p:nvSpPr>
        <p:spPr/>
        <p:txBody>
          <a:bodyPr>
            <a:normAutofit/>
          </a:bodyPr>
          <a:lstStyle/>
          <a:p>
            <a:pPr marR="232800">
              <a:lnSpc>
                <a:spcPct val="102600"/>
              </a:lnSpc>
              <a:spcBef>
                <a:spcPts val="109"/>
              </a:spcBef>
              <a:buFont typeface="Wingdings" panose="05000000000000000000" pitchFamily="2" charset="2"/>
              <a:buChar char="§"/>
            </a:pPr>
            <a:r>
              <a:rPr lang="en-US" sz="2800" spc="-10" dirty="0">
                <a:latin typeface="LM Sans 10"/>
                <a:cs typeface="LM Sans 10"/>
              </a:rPr>
              <a:t>It </a:t>
            </a:r>
            <a:r>
              <a:rPr lang="en-US" sz="2800" dirty="0">
                <a:latin typeface="LM Sans 10"/>
                <a:cs typeface="LM Sans 10"/>
              </a:rPr>
              <a:t>does </a:t>
            </a:r>
            <a:r>
              <a:rPr lang="en-US" sz="2800" spc="-20" dirty="0">
                <a:latin typeface="LM Sans 10"/>
                <a:cs typeface="LM Sans 10"/>
              </a:rPr>
              <a:t>not matter </a:t>
            </a:r>
            <a:r>
              <a:rPr lang="en-US" sz="2800" spc="-20" dirty="0">
                <a:solidFill>
                  <a:srgbClr val="BC1919"/>
                </a:solidFill>
                <a:latin typeface="LM Sans 10"/>
                <a:cs typeface="LM Sans 10"/>
              </a:rPr>
              <a:t>who </a:t>
            </a:r>
            <a:r>
              <a:rPr lang="en-US" sz="2800" spc="-20" dirty="0">
                <a:latin typeface="LM Sans 10"/>
                <a:cs typeface="LM Sans 10"/>
              </a:rPr>
              <a:t>earns </a:t>
            </a:r>
            <a:r>
              <a:rPr lang="en-US" sz="2800" spc="-10" dirty="0">
                <a:latin typeface="LM Sans 10"/>
                <a:cs typeface="LM Sans 10"/>
              </a:rPr>
              <a:t>the income. </a:t>
            </a:r>
            <a:r>
              <a:rPr lang="en-US" sz="2800" spc="-20" dirty="0">
                <a:latin typeface="LM Sans 10"/>
                <a:cs typeface="LM Sans 10"/>
              </a:rPr>
              <a:t>Anonymity </a:t>
            </a:r>
            <a:r>
              <a:rPr lang="en-US" sz="2800" spc="-10" dirty="0">
                <a:latin typeface="LM Sans 10"/>
                <a:cs typeface="LM Sans 10"/>
              </a:rPr>
              <a:t>because </a:t>
            </a:r>
            <a:r>
              <a:rPr lang="en-US" sz="2800" spc="-50" dirty="0">
                <a:latin typeface="LM Sans 10"/>
                <a:cs typeface="LM Sans 10"/>
              </a:rPr>
              <a:t>we  </a:t>
            </a:r>
            <a:r>
              <a:rPr lang="en-US" sz="2800" spc="-30" dirty="0">
                <a:latin typeface="LM Sans 10"/>
                <a:cs typeface="LM Sans 10"/>
              </a:rPr>
              <a:t>care </a:t>
            </a:r>
            <a:r>
              <a:rPr lang="en-US" sz="2800" dirty="0">
                <a:latin typeface="LM Sans 10"/>
                <a:cs typeface="LM Sans 10"/>
              </a:rPr>
              <a:t>about </a:t>
            </a:r>
            <a:r>
              <a:rPr lang="en-US" sz="2800" spc="-10" dirty="0">
                <a:latin typeface="LM Sans 10"/>
                <a:cs typeface="LM Sans 10"/>
              </a:rPr>
              <a:t>the </a:t>
            </a:r>
            <a:r>
              <a:rPr lang="en-US" sz="2800" spc="-20" dirty="0">
                <a:latin typeface="LM Sans 10"/>
                <a:cs typeface="LM Sans 10"/>
              </a:rPr>
              <a:t>ordering </a:t>
            </a:r>
            <a:r>
              <a:rPr lang="en-US" sz="2800" spc="-10" dirty="0">
                <a:latin typeface="LM Sans 10"/>
                <a:cs typeface="LM Sans 10"/>
              </a:rPr>
              <a:t>but </a:t>
            </a:r>
            <a:r>
              <a:rPr lang="en-US" sz="2800" spc="-10" dirty="0">
                <a:solidFill>
                  <a:srgbClr val="BC1919"/>
                </a:solidFill>
                <a:latin typeface="LM Sans 10"/>
                <a:cs typeface="LM Sans 10"/>
              </a:rPr>
              <a:t>not </a:t>
            </a:r>
            <a:r>
              <a:rPr lang="en-US" sz="2800" spc="-10" dirty="0">
                <a:latin typeface="LM Sans 10"/>
                <a:cs typeface="LM Sans 10"/>
              </a:rPr>
              <a:t>the </a:t>
            </a:r>
            <a:r>
              <a:rPr lang="en-US" sz="2800" spc="-20" dirty="0">
                <a:latin typeface="LM Sans 10"/>
                <a:cs typeface="LM Sans 10"/>
              </a:rPr>
              <a:t>identity </a:t>
            </a:r>
            <a:r>
              <a:rPr lang="en-US" sz="2800" spc="-10" dirty="0">
                <a:latin typeface="LM Sans 10"/>
                <a:cs typeface="LM Sans 10"/>
              </a:rPr>
              <a:t>of each</a:t>
            </a:r>
            <a:r>
              <a:rPr lang="en-US" sz="2800" spc="-40" dirty="0">
                <a:latin typeface="LM Sans 10"/>
                <a:cs typeface="LM Sans 10"/>
              </a:rPr>
              <a:t> </a:t>
            </a:r>
            <a:r>
              <a:rPr lang="en-US" sz="2800" spc="-20" dirty="0">
                <a:latin typeface="LM Sans 10"/>
                <a:cs typeface="LM Sans 10"/>
              </a:rPr>
              <a:t>earner.</a:t>
            </a:r>
          </a:p>
          <a:p>
            <a:pPr marL="0" marR="232800" indent="0">
              <a:lnSpc>
                <a:spcPct val="102600"/>
              </a:lnSpc>
              <a:spcBef>
                <a:spcPts val="109"/>
              </a:spcBef>
              <a:buNone/>
            </a:pPr>
            <a:endParaRPr lang="en-US" sz="2800" dirty="0">
              <a:latin typeface="LM Sans 10"/>
              <a:cs typeface="LM Sans 10"/>
            </a:endParaRPr>
          </a:p>
          <a:p>
            <a:pPr>
              <a:spcBef>
                <a:spcPts val="69"/>
              </a:spcBef>
              <a:buFont typeface="Wingdings" panose="05000000000000000000" pitchFamily="2" charset="2"/>
              <a:buChar char="§"/>
            </a:pPr>
            <a:r>
              <a:rPr lang="en-US" sz="2800" spc="-10" dirty="0">
                <a:latin typeface="LM Sans 10"/>
                <a:cs typeface="LM Sans 10"/>
              </a:rPr>
              <a:t>All that matters is the ranking from </a:t>
            </a:r>
            <a:r>
              <a:rPr lang="en-US" sz="2800" spc="-30" dirty="0">
                <a:latin typeface="LM Sans 10"/>
                <a:cs typeface="LM Sans 10"/>
              </a:rPr>
              <a:t>lowest </a:t>
            </a:r>
            <a:r>
              <a:rPr lang="en-US" sz="2800" spc="-10" dirty="0">
                <a:latin typeface="LM Sans 10"/>
                <a:cs typeface="LM Sans 10"/>
              </a:rPr>
              <a:t>to</a:t>
            </a:r>
            <a:r>
              <a:rPr lang="en-US" sz="2800" spc="-50" dirty="0">
                <a:latin typeface="LM Sans 10"/>
                <a:cs typeface="LM Sans 10"/>
              </a:rPr>
              <a:t> </a:t>
            </a:r>
            <a:r>
              <a:rPr lang="en-US" sz="2800" spc="-10" dirty="0">
                <a:latin typeface="LM Sans 10"/>
                <a:cs typeface="LM Sans 10"/>
              </a:rPr>
              <a:t>highest:</a:t>
            </a:r>
            <a:endParaRPr lang="en-US" sz="2800" dirty="0">
              <a:latin typeface="LM Sans 10"/>
              <a:cs typeface="LM Sans 10"/>
            </a:endParaRPr>
          </a:p>
          <a:p>
            <a:pPr marL="26851" indent="0" algn="ctr">
              <a:buNone/>
              <a:tabLst>
                <a:tab pos="4452147" algn="l"/>
              </a:tabLst>
            </a:pPr>
            <a:r>
              <a:rPr lang="en-US" sz="2800" i="1" spc="-40" dirty="0">
                <a:latin typeface="LM Sans 10"/>
                <a:cs typeface="LM Sans 10"/>
              </a:rPr>
              <a:t>y</a:t>
            </a:r>
            <a:r>
              <a:rPr lang="en-US" sz="2800" spc="-59" baseline="-10416" dirty="0">
                <a:latin typeface="LM Roman 8"/>
                <a:cs typeface="LM Roman 8"/>
              </a:rPr>
              <a:t>1</a:t>
            </a:r>
            <a:r>
              <a:rPr lang="en-US" sz="2800" i="1" spc="-40" dirty="0">
                <a:latin typeface="Verdana"/>
                <a:cs typeface="Verdana"/>
              </a:rPr>
              <a:t>,</a:t>
            </a:r>
            <a:r>
              <a:rPr lang="en-US" sz="2800" i="1" spc="-404" dirty="0">
                <a:latin typeface="Verdana"/>
                <a:cs typeface="Verdana"/>
              </a:rPr>
              <a:t> </a:t>
            </a:r>
            <a:r>
              <a:rPr lang="en-US" sz="2800" i="1" spc="-40" dirty="0">
                <a:latin typeface="LM Sans 10"/>
                <a:cs typeface="LM Sans 10"/>
              </a:rPr>
              <a:t>y</a:t>
            </a:r>
            <a:r>
              <a:rPr lang="en-US" sz="2800" spc="-59" baseline="-10416" dirty="0">
                <a:latin typeface="LM Roman 8"/>
                <a:cs typeface="LM Roman 8"/>
              </a:rPr>
              <a:t>2</a:t>
            </a:r>
            <a:r>
              <a:rPr lang="en-US" sz="2800" i="1" spc="-40" dirty="0">
                <a:latin typeface="Verdana"/>
                <a:cs typeface="Verdana"/>
              </a:rPr>
              <a:t>,</a:t>
            </a:r>
            <a:r>
              <a:rPr lang="en-US" sz="2800" i="1" spc="-39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396" dirty="0">
                <a:latin typeface="Verdana"/>
                <a:cs typeface="Verdana"/>
              </a:rPr>
              <a:t> </a:t>
            </a:r>
            <a:r>
              <a:rPr lang="en-US" sz="2800" i="1" spc="-198" dirty="0">
                <a:latin typeface="Verdana"/>
                <a:cs typeface="Verdana"/>
              </a:rPr>
              <a:t>.</a:t>
            </a:r>
            <a:r>
              <a:rPr lang="en-US" sz="2800" i="1" spc="-39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0" dirty="0" err="1">
                <a:latin typeface="LM Sans 10"/>
                <a:cs typeface="LM Sans 10"/>
              </a:rPr>
              <a:t>y</a:t>
            </a:r>
            <a:r>
              <a:rPr lang="en-US" sz="2800" i="1" spc="-14" baseline="-10416" dirty="0" err="1">
                <a:latin typeface="LM Sans 8"/>
                <a:cs typeface="LM Sans 8"/>
              </a:rPr>
              <a:t>n</a:t>
            </a:r>
            <a:r>
              <a:rPr lang="en-US" sz="2800" i="1" spc="252" baseline="-10416" dirty="0">
                <a:latin typeface="LM Sans 8"/>
                <a:cs typeface="LM Sans 8"/>
              </a:rPr>
              <a:t> </a:t>
            </a:r>
            <a:r>
              <a:rPr lang="en-US" sz="2800" i="1" spc="-20" dirty="0">
                <a:latin typeface="Arial"/>
                <a:cs typeface="Arial"/>
              </a:rPr>
              <a:t>→</a:t>
            </a:r>
            <a:r>
              <a:rPr lang="en-US" sz="2800" i="1" dirty="0">
                <a:latin typeface="Arial"/>
                <a:cs typeface="Arial"/>
              </a:rPr>
              <a:t> </a:t>
            </a:r>
            <a:r>
              <a:rPr lang="en-US" sz="2800" i="1" spc="-30" dirty="0">
                <a:latin typeface="LM Sans 10"/>
                <a:cs typeface="LM Sans 10"/>
              </a:rPr>
              <a:t>y</a:t>
            </a:r>
            <a:r>
              <a:rPr lang="en-US" sz="2800" spc="-44" baseline="-13888" dirty="0">
                <a:latin typeface="LM Roman 8"/>
                <a:cs typeface="LM Roman 8"/>
              </a:rPr>
              <a:t>(1)</a:t>
            </a:r>
            <a:r>
              <a:rPr lang="en-US" sz="2800" i="1" spc="-30" dirty="0">
                <a:latin typeface="Verdana"/>
                <a:cs typeface="Verdana"/>
              </a:rPr>
              <a:t>,</a:t>
            </a:r>
            <a:r>
              <a:rPr lang="en-US" sz="2800" i="1" spc="-396" dirty="0">
                <a:latin typeface="Verdana"/>
                <a:cs typeface="Verdana"/>
              </a:rPr>
              <a:t> </a:t>
            </a:r>
            <a:r>
              <a:rPr lang="en-US" sz="2800" i="1" spc="-30" dirty="0">
                <a:latin typeface="LM Sans 10"/>
                <a:cs typeface="LM Sans 10"/>
              </a:rPr>
              <a:t>y</a:t>
            </a:r>
            <a:r>
              <a:rPr lang="en-US" sz="2800" spc="-44" baseline="-13888" dirty="0">
                <a:latin typeface="LM Roman 8"/>
                <a:cs typeface="LM Roman 8"/>
              </a:rPr>
              <a:t>(2)</a:t>
            </a:r>
            <a:r>
              <a:rPr lang="en-US" sz="2800" i="1" spc="-30" dirty="0">
                <a:latin typeface="Verdana"/>
                <a:cs typeface="Verdana"/>
              </a:rPr>
              <a:t>,</a:t>
            </a:r>
            <a:r>
              <a:rPr lang="en-US" sz="2800" i="1" spc="-396" dirty="0">
                <a:latin typeface="Verdana"/>
                <a:cs typeface="Verdana"/>
              </a:rPr>
              <a:t> </a:t>
            </a:r>
            <a:r>
              <a:rPr lang="en-US" sz="2800" i="1" spc="-10" dirty="0">
                <a:latin typeface="Arial"/>
                <a:cs typeface="Arial"/>
              </a:rPr>
              <a:t>·</a:t>
            </a:r>
            <a:r>
              <a:rPr lang="en-US" sz="2800" i="1" spc="-248" dirty="0">
                <a:latin typeface="Arial"/>
                <a:cs typeface="Arial"/>
              </a:rPr>
              <a:t> </a:t>
            </a:r>
            <a:r>
              <a:rPr lang="en-US" sz="2800" i="1" spc="-10" dirty="0">
                <a:latin typeface="Arial"/>
                <a:cs typeface="Arial"/>
              </a:rPr>
              <a:t>·</a:t>
            </a:r>
            <a:r>
              <a:rPr lang="en-US" sz="2800" i="1" spc="-238" dirty="0">
                <a:latin typeface="Arial"/>
                <a:cs typeface="Arial"/>
              </a:rPr>
              <a:t> </a:t>
            </a:r>
            <a:r>
              <a:rPr lang="en-US" sz="2800" i="1" spc="-10" dirty="0">
                <a:latin typeface="Arial"/>
                <a:cs typeface="Arial"/>
              </a:rPr>
              <a:t>·</a:t>
            </a:r>
            <a:r>
              <a:rPr lang="en-US" sz="2800" i="1" spc="119" dirty="0">
                <a:latin typeface="Arial"/>
                <a:cs typeface="Arial"/>
              </a:rPr>
              <a:t> </a:t>
            </a:r>
            <a:r>
              <a:rPr lang="en-US" sz="2800" i="1" spc="-198" dirty="0">
                <a:latin typeface="Verdana"/>
                <a:cs typeface="Verdana"/>
              </a:rPr>
              <a:t>,</a:t>
            </a:r>
            <a:r>
              <a:rPr lang="en-US" sz="2800" i="1" spc="-396" dirty="0">
                <a:latin typeface="Verdana"/>
                <a:cs typeface="Verdana"/>
              </a:rPr>
              <a:t> </a:t>
            </a:r>
            <a:r>
              <a:rPr lang="en-US" sz="2800" i="1" dirty="0">
                <a:latin typeface="LM Sans 10"/>
                <a:cs typeface="LM Sans 10"/>
              </a:rPr>
              <a:t>y</a:t>
            </a:r>
            <a:r>
              <a:rPr lang="en-US" sz="2800" baseline="-13888" dirty="0">
                <a:latin typeface="LM Roman 8"/>
                <a:cs typeface="LM Roman 8"/>
              </a:rPr>
              <a:t>(</a:t>
            </a:r>
            <a:r>
              <a:rPr lang="en-US" sz="2800" i="1" baseline="-13888" dirty="0">
                <a:latin typeface="LM Sans 8"/>
                <a:cs typeface="LM Sans 8"/>
              </a:rPr>
              <a:t>n</a:t>
            </a:r>
            <a:r>
              <a:rPr lang="en-US" sz="2800" baseline="-13888" dirty="0">
                <a:latin typeface="LM Roman 8"/>
                <a:cs typeface="LM Roman 8"/>
              </a:rPr>
              <a:t>)	</a:t>
            </a:r>
          </a:p>
          <a:p>
            <a:pPr marL="26851" indent="0" algn="ctr">
              <a:buNone/>
              <a:tabLst>
                <a:tab pos="4452147" algn="l"/>
              </a:tabLst>
            </a:pPr>
            <a:r>
              <a:rPr lang="en-US" sz="2800" spc="-30" dirty="0">
                <a:latin typeface="LM Sans 10"/>
                <a:cs typeface="LM Sans 10"/>
              </a:rPr>
              <a:t>ordered </a:t>
            </a:r>
            <a:r>
              <a:rPr lang="en-US" sz="2800" spc="-10" dirty="0">
                <a:latin typeface="LM Sans 10"/>
                <a:cs typeface="LM Sans 10"/>
              </a:rPr>
              <a:t>statistic </a:t>
            </a:r>
            <a:r>
              <a:rPr lang="en-US" sz="4000" i="1" spc="-14" baseline="10101" dirty="0">
                <a:latin typeface="LM Sans 10"/>
                <a:cs typeface="LM Sans 10"/>
              </a:rPr>
              <a:t>y</a:t>
            </a:r>
            <a:r>
              <a:rPr lang="en-US" sz="1800" spc="-10" dirty="0">
                <a:latin typeface="LM Roman 8"/>
                <a:cs typeface="LM Roman 8"/>
              </a:rPr>
              <a:t>(1)</a:t>
            </a:r>
            <a:r>
              <a:rPr lang="en-US" sz="1800" spc="119" dirty="0">
                <a:latin typeface="LM Roman 8"/>
                <a:cs typeface="LM Roman 8"/>
              </a:rPr>
              <a:t> </a:t>
            </a:r>
            <a:r>
              <a:rPr lang="en-US" sz="4000" i="1" spc="711" baseline="10101" dirty="0">
                <a:latin typeface="Arial"/>
                <a:cs typeface="Arial"/>
              </a:rPr>
              <a:t>≤</a:t>
            </a:r>
            <a:r>
              <a:rPr lang="en-US" sz="4000" i="1" spc="-14" baseline="10101" dirty="0">
                <a:latin typeface="Arial"/>
                <a:cs typeface="Arial"/>
              </a:rPr>
              <a:t> </a:t>
            </a:r>
            <a:r>
              <a:rPr lang="en-US" sz="4000" i="1" spc="-14" baseline="10101" dirty="0">
                <a:latin typeface="LM Sans 10"/>
                <a:cs typeface="LM Sans 10"/>
              </a:rPr>
              <a:t>y</a:t>
            </a:r>
            <a:r>
              <a:rPr lang="en-US" sz="1800" spc="-10" dirty="0">
                <a:latin typeface="LM Roman 8"/>
                <a:cs typeface="LM Roman 8"/>
              </a:rPr>
              <a:t>(2)</a:t>
            </a:r>
            <a:r>
              <a:rPr lang="en-US" sz="1800" spc="129" dirty="0">
                <a:latin typeface="LM Roman 8"/>
                <a:cs typeface="LM Roman 8"/>
              </a:rPr>
              <a:t> </a:t>
            </a:r>
            <a:r>
              <a:rPr lang="en-US" sz="4000" i="1" spc="711" baseline="10101" dirty="0">
                <a:latin typeface="Arial"/>
                <a:cs typeface="Arial"/>
              </a:rPr>
              <a:t>≤</a:t>
            </a:r>
            <a:r>
              <a:rPr lang="en-US" sz="4000" i="1" spc="-30" baseline="10101" dirty="0">
                <a:latin typeface="Arial"/>
                <a:cs typeface="Arial"/>
              </a:rPr>
              <a:t> </a:t>
            </a:r>
            <a:r>
              <a:rPr lang="en-US" sz="4000" i="1" spc="-14" baseline="10101" dirty="0">
                <a:latin typeface="LM Sans 10"/>
                <a:cs typeface="LM Sans 10"/>
              </a:rPr>
              <a:t>y</a:t>
            </a:r>
            <a:r>
              <a:rPr lang="en-US" sz="1800" spc="-10" dirty="0">
                <a:latin typeface="LM Roman 8"/>
                <a:cs typeface="LM Roman 8"/>
              </a:rPr>
              <a:t>(3)</a:t>
            </a:r>
            <a:r>
              <a:rPr lang="en-US" sz="1800" spc="129" dirty="0">
                <a:latin typeface="LM Roman 8"/>
                <a:cs typeface="LM Roman 8"/>
              </a:rPr>
              <a:t> </a:t>
            </a:r>
            <a:r>
              <a:rPr lang="en-US" sz="4000" i="1" spc="711" baseline="10101" dirty="0">
                <a:latin typeface="Arial"/>
                <a:cs typeface="Arial"/>
              </a:rPr>
              <a:t>≤</a:t>
            </a:r>
            <a:r>
              <a:rPr lang="en-US" sz="4000" i="1" spc="-14" baseline="10101" dirty="0">
                <a:latin typeface="Arial"/>
                <a:cs typeface="Arial"/>
              </a:rPr>
              <a:t> ·</a:t>
            </a:r>
            <a:r>
              <a:rPr lang="en-US" sz="4000" i="1" spc="-371" baseline="10101" dirty="0">
                <a:latin typeface="Arial"/>
                <a:cs typeface="Arial"/>
              </a:rPr>
              <a:t> </a:t>
            </a:r>
            <a:r>
              <a:rPr lang="en-US" sz="4000" i="1" spc="-14" baseline="10101" dirty="0">
                <a:latin typeface="Arial"/>
                <a:cs typeface="Arial"/>
              </a:rPr>
              <a:t>·</a:t>
            </a:r>
            <a:r>
              <a:rPr lang="en-US" sz="4000" i="1" spc="-371" baseline="10101" dirty="0">
                <a:latin typeface="Arial"/>
                <a:cs typeface="Arial"/>
              </a:rPr>
              <a:t> </a:t>
            </a:r>
            <a:r>
              <a:rPr lang="en-US" sz="4000" i="1" spc="-14" baseline="10101" dirty="0">
                <a:latin typeface="Arial"/>
                <a:cs typeface="Arial"/>
              </a:rPr>
              <a:t>·</a:t>
            </a:r>
            <a:r>
              <a:rPr lang="en-US" sz="4000" i="1" spc="-30" baseline="10101" dirty="0">
                <a:latin typeface="Arial"/>
                <a:cs typeface="Arial"/>
              </a:rPr>
              <a:t> </a:t>
            </a:r>
            <a:r>
              <a:rPr lang="en-US" sz="4000" i="1" spc="711" baseline="10101" dirty="0">
                <a:latin typeface="Arial"/>
                <a:cs typeface="Arial"/>
              </a:rPr>
              <a:t>≤</a:t>
            </a:r>
            <a:r>
              <a:rPr lang="en-US" sz="4000" i="1" spc="-14" baseline="10101" dirty="0">
                <a:latin typeface="Arial"/>
                <a:cs typeface="Arial"/>
              </a:rPr>
              <a:t> </a:t>
            </a:r>
            <a:r>
              <a:rPr lang="en-US" sz="4000" i="1" baseline="10101" dirty="0">
                <a:latin typeface="LM Sans 10"/>
                <a:cs typeface="LM Sans 10"/>
              </a:rPr>
              <a:t>y</a:t>
            </a:r>
            <a:r>
              <a:rPr lang="en-US" sz="1800" dirty="0">
                <a:latin typeface="LM Roman 8"/>
                <a:cs typeface="LM Roman 8"/>
              </a:rPr>
              <a:t>(</a:t>
            </a:r>
            <a:r>
              <a:rPr lang="en-US" sz="1800" i="1" dirty="0">
                <a:latin typeface="LM Sans 8"/>
                <a:cs typeface="LM Sans 8"/>
              </a:rPr>
              <a:t>n</a:t>
            </a:r>
            <a:r>
              <a:rPr lang="en-US" sz="1800" dirty="0">
                <a:latin typeface="LM Roman 8"/>
                <a:cs typeface="LM Roman 8"/>
              </a:rPr>
              <a:t>)</a:t>
            </a:r>
          </a:p>
          <a:p>
            <a:pPr marL="0" indent="0">
              <a:buNone/>
            </a:pPr>
            <a:endParaRPr lang="en-IN" dirty="0"/>
          </a:p>
        </p:txBody>
      </p:sp>
    </p:spTree>
    <p:extLst>
      <p:ext uri="{BB962C8B-B14F-4D97-AF65-F5344CB8AC3E}">
        <p14:creationId xmlns:p14="http://schemas.microsoft.com/office/powerpoint/2010/main" val="312422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BF9B-E5FF-42E7-99BC-17F0285EFDFA}"/>
              </a:ext>
            </a:extLst>
          </p:cNvPr>
          <p:cNvSpPr>
            <a:spLocks noGrp="1"/>
          </p:cNvSpPr>
          <p:nvPr>
            <p:ph type="title"/>
          </p:nvPr>
        </p:nvSpPr>
        <p:spPr/>
        <p:txBody>
          <a:bodyPr/>
          <a:lstStyle/>
          <a:p>
            <a:r>
              <a:rPr lang="en-IN" b="1" dirty="0">
                <a:solidFill>
                  <a:srgbClr val="C00000"/>
                </a:solidFill>
              </a:rPr>
              <a:t>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2C6C4-8A5C-4760-9C43-F83447EE8B76}"/>
                  </a:ext>
                </a:extLst>
              </p:cNvPr>
              <p:cNvSpPr>
                <a:spLocks noGrp="1"/>
              </p:cNvSpPr>
              <p:nvPr>
                <p:ph idx="1"/>
              </p:nvPr>
            </p:nvSpPr>
            <p:spPr/>
            <p:txBody>
              <a:bodyPr>
                <a:normAutofit fontScale="85000" lnSpcReduction="20000"/>
              </a:bodyPr>
              <a:lstStyle/>
              <a:p>
                <a:pPr marL="0" indent="0">
                  <a:buNone/>
                </a:pPr>
                <a:endParaRPr lang="en-IN" dirty="0"/>
              </a:p>
              <a:p>
                <a:pPr>
                  <a:buFont typeface="Wingdings" panose="05000000000000000000" pitchFamily="2" charset="2"/>
                  <a:buChar char="§"/>
                </a:pPr>
                <a:r>
                  <a:rPr lang="en-IN" dirty="0"/>
                  <a:t>Given a set of numeric observations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a:t>
                </a:r>
              </a:p>
              <a:p>
                <a:pPr marL="0" indent="0">
                  <a:buNone/>
                </a:pPr>
                <a:endParaRPr lang="en-IN" dirty="0"/>
              </a:p>
              <a:p>
                <a:pPr>
                  <a:buFont typeface="Wingdings" panose="05000000000000000000" pitchFamily="2" charset="2"/>
                  <a:buChar char="§"/>
                </a:pPr>
                <a:r>
                  <a:rPr lang="en-IN" dirty="0"/>
                  <a:t>A.M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oMath>
                </a14:m>
                <a:r>
                  <a:rPr lang="en-IN" dirty="0"/>
                  <a:t> </a:t>
                </a:r>
                <a14:m>
                  <m:oMath xmlns:m="http://schemas.openxmlformats.org/officeDocument/2006/math">
                    <m:nary>
                      <m:naryPr>
                        <m:chr m:val="∑"/>
                        <m:ctrlPr>
                          <a:rPr lang="en-IN" i="1" dirty="0" smtClean="0">
                            <a:latin typeface="Cambria Math" panose="02040503050406030204" pitchFamily="18" charset="0"/>
                          </a:rPr>
                        </m:ctrlPr>
                      </m:naryPr>
                      <m:sub>
                        <m:r>
                          <m:rPr>
                            <m:brk m:alnAt="23"/>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𝑖</m:t>
                            </m:r>
                          </m:sub>
                        </m:sSub>
                      </m:e>
                    </m:nary>
                  </m:oMath>
                </a14:m>
                <a:endParaRPr lang="en-IN" dirty="0"/>
              </a:p>
              <a:p>
                <a:pPr marL="0" indent="0">
                  <a:buNone/>
                </a:pPr>
                <a:endParaRPr lang="en-IN" dirty="0"/>
              </a:p>
              <a:p>
                <a:pPr>
                  <a:buFont typeface="Wingdings" panose="05000000000000000000" pitchFamily="2" charset="2"/>
                  <a:buChar char="§"/>
                </a:pPr>
                <a:r>
                  <a:rPr lang="en-IN" dirty="0"/>
                  <a:t>G.M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𝑖</m:t>
                                </m:r>
                              </m:sub>
                            </m:sSub>
                          </m:e>
                        </m:nary>
                        <m:r>
                          <a:rPr lang="en-IN" b="0" i="1" smtClean="0">
                            <a:latin typeface="Cambria Math" panose="02040503050406030204" pitchFamily="18" charset="0"/>
                          </a:rPr>
                          <m:t>)</m:t>
                        </m:r>
                      </m:e>
                      <m:sup>
                        <m:r>
                          <a:rPr lang="en-IN" b="0" i="1" smtClean="0">
                            <a:latin typeface="Cambria Math" panose="02040503050406030204" pitchFamily="18" charset="0"/>
                          </a:rPr>
                          <m:t>1/</m:t>
                        </m:r>
                        <m:r>
                          <a:rPr lang="en-IN" b="0" i="1" smtClean="0">
                            <a:latin typeface="Cambria Math" panose="02040503050406030204" pitchFamily="18" charset="0"/>
                          </a:rPr>
                          <m:t>𝑛</m:t>
                        </m:r>
                      </m:sup>
                    </m:sSup>
                  </m:oMath>
                </a14:m>
                <a:endParaRPr lang="en-IN" dirty="0"/>
              </a:p>
              <a:p>
                <a:pPr marL="0" indent="0">
                  <a:buNone/>
                </a:pPr>
                <a:endParaRPr lang="en-IN" dirty="0"/>
              </a:p>
              <a:p>
                <a:pPr>
                  <a:buFont typeface="Wingdings" panose="05000000000000000000" pitchFamily="2" charset="2"/>
                  <a:buChar char="§"/>
                </a:pPr>
                <a:r>
                  <a:rPr lang="en-IN" dirty="0"/>
                  <a:t>H.M =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𝑛</m:t>
                            </m:r>
                          </m:den>
                        </m:f>
                        <m:r>
                          <m:rPr>
                            <m:nor/>
                          </m:rPr>
                          <a:rPr lang="en-IN" dirty="0"/>
                          <m:t> </m:t>
                        </m:r>
                        <m:nary>
                          <m:naryPr>
                            <m:chr m:val="∑"/>
                            <m:ctrlPr>
                              <a:rPr lang="en-IN" i="1" dirty="0">
                                <a:latin typeface="Cambria Math" panose="02040503050406030204" pitchFamily="18" charset="0"/>
                              </a:rPr>
                            </m:ctrlPr>
                          </m:naryPr>
                          <m:sub>
                            <m:r>
                              <m:rPr>
                                <m:brk m:alnAt="23"/>
                              </m:rPr>
                              <a:rPr lang="en-IN" i="1" dirty="0">
                                <a:latin typeface="Cambria Math" panose="02040503050406030204" pitchFamily="18" charset="0"/>
                              </a:rPr>
                              <m:t>𝑖</m:t>
                            </m:r>
                            <m:r>
                              <a:rPr lang="en-IN" i="1" dirty="0">
                                <a:latin typeface="Cambria Math" panose="02040503050406030204" pitchFamily="18" charset="0"/>
                              </a:rPr>
                              <m:t>=1</m:t>
                            </m:r>
                          </m:sub>
                          <m:sup>
                            <m:r>
                              <a:rPr lang="en-IN" i="1" dirty="0">
                                <a:latin typeface="Cambria Math" panose="02040503050406030204" pitchFamily="18" charset="0"/>
                              </a:rPr>
                              <m:t>𝑛</m:t>
                            </m:r>
                          </m:sup>
                          <m:e>
                            <m:f>
                              <m:fPr>
                                <m:ctrlPr>
                                  <a:rPr lang="en-IN" i="1" dirty="0" smtClean="0">
                                    <a:latin typeface="Cambria Math" panose="02040503050406030204" pitchFamily="18" charset="0"/>
                                  </a:rPr>
                                </m:ctrlPr>
                              </m:fPr>
                              <m:num>
                                <m:r>
                                  <a:rPr lang="en-IN" b="0" i="1" dirty="0" smtClean="0">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den>
                            </m:f>
                          </m:e>
                        </m:nary>
                        <m:r>
                          <a:rPr lang="en-IN" b="0" i="1" smtClean="0">
                            <a:latin typeface="Cambria Math" panose="02040503050406030204" pitchFamily="18" charset="0"/>
                          </a:rPr>
                          <m:t>)</m:t>
                        </m:r>
                      </m:e>
                      <m:sup>
                        <m:r>
                          <a:rPr lang="en-IN" b="0" i="1" smtClean="0">
                            <a:latin typeface="Cambria Math" panose="02040503050406030204" pitchFamily="18" charset="0"/>
                          </a:rPr>
                          <m:t>−1</m:t>
                        </m:r>
                      </m:sup>
                    </m:sSup>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𝑛</m:t>
                        </m:r>
                      </m:num>
                      <m:den>
                        <m:nary>
                          <m:naryPr>
                            <m:chr m:val="∑"/>
                            <m:ctrlPr>
                              <a:rPr lang="en-IN" i="1" dirty="0">
                                <a:latin typeface="Cambria Math" panose="02040503050406030204" pitchFamily="18" charset="0"/>
                              </a:rPr>
                            </m:ctrlPr>
                          </m:naryPr>
                          <m:sub>
                            <m:r>
                              <m:rPr>
                                <m:brk m:alnAt="23"/>
                              </m:rPr>
                              <a:rPr lang="en-IN" i="1" dirty="0">
                                <a:latin typeface="Cambria Math" panose="02040503050406030204" pitchFamily="18" charset="0"/>
                              </a:rPr>
                              <m:t>𝑖</m:t>
                            </m:r>
                            <m:r>
                              <a:rPr lang="en-IN" i="1" dirty="0">
                                <a:latin typeface="Cambria Math" panose="02040503050406030204" pitchFamily="18" charset="0"/>
                              </a:rPr>
                              <m:t>=1</m:t>
                            </m:r>
                          </m:sub>
                          <m:sup>
                            <m:r>
                              <a:rPr lang="en-IN" i="1" dirty="0">
                                <a:latin typeface="Cambria Math" panose="02040503050406030204" pitchFamily="18" charset="0"/>
                              </a:rPr>
                              <m:t>𝑛</m:t>
                            </m:r>
                          </m:sup>
                          <m:e>
                            <m:f>
                              <m:fPr>
                                <m:ctrlPr>
                                  <a:rPr lang="en-IN" i="1" dirty="0">
                                    <a:latin typeface="Cambria Math" panose="02040503050406030204" pitchFamily="18" charset="0"/>
                                  </a:rPr>
                                </m:ctrlPr>
                              </m:fPr>
                              <m:num>
                                <m:r>
                                  <a:rPr lang="en-IN" i="1" dirty="0">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den>
                            </m:f>
                          </m:e>
                        </m:nary>
                      </m:den>
                    </m:f>
                  </m:oMath>
                </a14:m>
                <a:r>
                  <a:rPr lang="en-IN" dirty="0"/>
                  <a:t> </a:t>
                </a:r>
              </a:p>
              <a:p>
                <a:pPr marL="0" indent="0">
                  <a:buNone/>
                </a:pPr>
                <a:endParaRPr lang="en-IN" dirty="0"/>
              </a:p>
              <a:p>
                <a:pPr>
                  <a:buFont typeface="Wingdings" panose="05000000000000000000" pitchFamily="2" charset="2"/>
                  <a:buChar char="§"/>
                </a:pPr>
                <a:r>
                  <a:rPr lang="en-IN" dirty="0"/>
                  <a:t>A.M ≥ G.M ≥ H.M (Equality holds when all the observations are equal)</a:t>
                </a:r>
              </a:p>
            </p:txBody>
          </p:sp>
        </mc:Choice>
        <mc:Fallback xmlns="">
          <p:sp>
            <p:nvSpPr>
              <p:cNvPr id="3" name="Content Placeholder 2">
                <a:extLst>
                  <a:ext uri="{FF2B5EF4-FFF2-40B4-BE49-F238E27FC236}">
                    <a16:creationId xmlns:a16="http://schemas.microsoft.com/office/drawing/2014/main" id="{68A2C6C4-8A5C-4760-9C43-F83447EE8B76}"/>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IN">
                    <a:noFill/>
                  </a:rPr>
                  <a:t> </a:t>
                </a:r>
              </a:p>
            </p:txBody>
          </p:sp>
        </mc:Fallback>
      </mc:AlternateContent>
    </p:spTree>
    <p:extLst>
      <p:ext uri="{BB962C8B-B14F-4D97-AF65-F5344CB8AC3E}">
        <p14:creationId xmlns:p14="http://schemas.microsoft.com/office/powerpoint/2010/main" val="2800618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437E-E745-47FE-9CF8-577AC5ECE0B5}"/>
              </a:ext>
            </a:extLst>
          </p:cNvPr>
          <p:cNvSpPr>
            <a:spLocks noGrp="1"/>
          </p:cNvSpPr>
          <p:nvPr>
            <p:ph type="title"/>
          </p:nvPr>
        </p:nvSpPr>
        <p:spPr/>
        <p:txBody>
          <a:bodyPr/>
          <a:lstStyle/>
          <a:p>
            <a:r>
              <a:rPr lang="en-IN" b="1" dirty="0">
                <a:solidFill>
                  <a:srgbClr val="C00000"/>
                </a:solidFill>
              </a:rPr>
              <a:t>Population Principle</a:t>
            </a:r>
          </a:p>
        </p:txBody>
      </p:sp>
      <p:sp>
        <p:nvSpPr>
          <p:cNvPr id="3" name="Content Placeholder 2">
            <a:extLst>
              <a:ext uri="{FF2B5EF4-FFF2-40B4-BE49-F238E27FC236}">
                <a16:creationId xmlns:a16="http://schemas.microsoft.com/office/drawing/2014/main" id="{8CC3C505-9807-4622-9C9D-01C948EC6934}"/>
              </a:ext>
            </a:extLst>
          </p:cNvPr>
          <p:cNvSpPr>
            <a:spLocks noGrp="1"/>
          </p:cNvSpPr>
          <p:nvPr>
            <p:ph idx="1"/>
          </p:nvPr>
        </p:nvSpPr>
        <p:spPr/>
        <p:txBody>
          <a:bodyPr>
            <a:normAutofit fontScale="92500" lnSpcReduction="20000"/>
          </a:bodyPr>
          <a:lstStyle/>
          <a:p>
            <a:pPr marL="0" indent="0">
              <a:buNone/>
            </a:pPr>
            <a:endParaRPr lang="en-IN" dirty="0"/>
          </a:p>
          <a:p>
            <a:pPr marR="10067">
              <a:lnSpc>
                <a:spcPct val="102600"/>
              </a:lnSpc>
              <a:spcBef>
                <a:spcPts val="109"/>
              </a:spcBef>
              <a:buFont typeface="Wingdings" panose="05000000000000000000" pitchFamily="2" charset="2"/>
              <a:buChar char="§"/>
            </a:pPr>
            <a:r>
              <a:rPr lang="en-US" sz="2800" spc="-10" dirty="0">
                <a:latin typeface="LM Sans 10"/>
                <a:cs typeface="LM Sans 10"/>
              </a:rPr>
              <a:t>If </a:t>
            </a:r>
            <a:r>
              <a:rPr lang="en-US" sz="2800" spc="-50" dirty="0">
                <a:latin typeface="LM Sans 10"/>
                <a:cs typeface="LM Sans 10"/>
              </a:rPr>
              <a:t>we </a:t>
            </a:r>
            <a:r>
              <a:rPr lang="en-US" sz="2800" spc="-20" dirty="0">
                <a:latin typeface="LM Sans 10"/>
                <a:cs typeface="LM Sans 10"/>
              </a:rPr>
              <a:t>compare an </a:t>
            </a:r>
            <a:r>
              <a:rPr lang="en-US" sz="2800" spc="-10" dirty="0">
                <a:latin typeface="LM Sans 10"/>
                <a:cs typeface="LM Sans 10"/>
              </a:rPr>
              <a:t>income distribution over </a:t>
            </a:r>
            <a:r>
              <a:rPr lang="en-US" sz="2800" i="1" spc="-20" dirty="0">
                <a:latin typeface="LM Sans 10"/>
                <a:cs typeface="LM Sans 10"/>
              </a:rPr>
              <a:t>n </a:t>
            </a:r>
            <a:r>
              <a:rPr lang="en-US" sz="2800" dirty="0">
                <a:latin typeface="LM Sans 10"/>
                <a:cs typeface="LM Sans 10"/>
              </a:rPr>
              <a:t>people </a:t>
            </a:r>
            <a:r>
              <a:rPr lang="en-US" sz="2800" spc="-20" dirty="0">
                <a:latin typeface="LM Sans 10"/>
                <a:cs typeface="LM Sans 10"/>
              </a:rPr>
              <a:t>and </a:t>
            </a:r>
            <a:r>
              <a:rPr lang="en-US" sz="2800" spc="-10" dirty="0">
                <a:latin typeface="LM Sans 10"/>
                <a:cs typeface="LM Sans 10"/>
              </a:rPr>
              <a:t>another  population with 2</a:t>
            </a:r>
            <a:r>
              <a:rPr lang="en-US" sz="2800" i="1" spc="-10" dirty="0">
                <a:latin typeface="LM Sans 10"/>
                <a:cs typeface="LM Sans 10"/>
              </a:rPr>
              <a:t>n </a:t>
            </a:r>
            <a:r>
              <a:rPr lang="en-US" sz="2800" dirty="0">
                <a:latin typeface="LM Sans 10"/>
                <a:cs typeface="LM Sans 10"/>
              </a:rPr>
              <a:t>people </a:t>
            </a:r>
            <a:r>
              <a:rPr lang="en-US" sz="2800" spc="-10" dirty="0">
                <a:latin typeface="LM Sans 10"/>
                <a:cs typeface="LM Sans 10"/>
              </a:rPr>
              <a:t>with </a:t>
            </a:r>
            <a:r>
              <a:rPr lang="en-US" sz="2800" spc="-20" dirty="0">
                <a:latin typeface="LM Sans 10"/>
                <a:cs typeface="LM Sans 10"/>
              </a:rPr>
              <a:t>the same </a:t>
            </a:r>
            <a:r>
              <a:rPr lang="en-US" sz="2800" spc="-10" dirty="0">
                <a:latin typeface="LM Sans 10"/>
                <a:cs typeface="LM Sans 10"/>
              </a:rPr>
              <a:t>income pattern repeated  </a:t>
            </a:r>
            <a:r>
              <a:rPr lang="en-US" sz="2800" spc="-20" dirty="0">
                <a:latin typeface="LM Sans 10"/>
                <a:cs typeface="LM Sans 10"/>
              </a:rPr>
              <a:t>twice, </a:t>
            </a:r>
            <a:r>
              <a:rPr lang="en-US" sz="2800" spc="-10" dirty="0">
                <a:latin typeface="LM Sans 10"/>
                <a:cs typeface="LM Sans 10"/>
              </a:rPr>
              <a:t>there should </a:t>
            </a:r>
            <a:r>
              <a:rPr lang="en-US" sz="2800" spc="20" dirty="0">
                <a:latin typeface="LM Sans 10"/>
                <a:cs typeface="LM Sans 10"/>
              </a:rPr>
              <a:t>be </a:t>
            </a:r>
            <a:r>
              <a:rPr lang="en-US" sz="2800" spc="-20" dirty="0">
                <a:latin typeface="LM Sans 10"/>
                <a:cs typeface="LM Sans 10"/>
              </a:rPr>
              <a:t>no difference </a:t>
            </a:r>
            <a:r>
              <a:rPr lang="en-US" sz="2800" spc="-10" dirty="0">
                <a:latin typeface="LM Sans 10"/>
                <a:cs typeface="LM Sans 10"/>
              </a:rPr>
              <a:t>in </a:t>
            </a:r>
            <a:r>
              <a:rPr lang="en-US" sz="2800" spc="-20" dirty="0">
                <a:latin typeface="LM Sans 10"/>
                <a:cs typeface="LM Sans 10"/>
              </a:rPr>
              <a:t>inequality among </a:t>
            </a:r>
            <a:r>
              <a:rPr lang="en-US" sz="2800" spc="-10" dirty="0">
                <a:latin typeface="LM Sans 10"/>
                <a:cs typeface="LM Sans 10"/>
              </a:rPr>
              <a:t>the </a:t>
            </a:r>
            <a:r>
              <a:rPr lang="en-US" sz="2800" spc="-59" dirty="0">
                <a:latin typeface="LM Sans 10"/>
                <a:cs typeface="LM Sans 10"/>
              </a:rPr>
              <a:t>two  </a:t>
            </a:r>
            <a:r>
              <a:rPr lang="en-US" sz="2800" spc="-10" dirty="0">
                <a:latin typeface="LM Sans 10"/>
                <a:cs typeface="LM Sans 10"/>
              </a:rPr>
              <a:t>income</a:t>
            </a:r>
            <a:r>
              <a:rPr lang="en-US" sz="2800" spc="-20" dirty="0">
                <a:latin typeface="LM Sans 10"/>
                <a:cs typeface="LM Sans 10"/>
              </a:rPr>
              <a:t> </a:t>
            </a:r>
            <a:r>
              <a:rPr lang="en-US" sz="2800" spc="-10" dirty="0">
                <a:latin typeface="LM Sans 10"/>
                <a:cs typeface="LM Sans 10"/>
              </a:rPr>
              <a:t>distributions.</a:t>
            </a:r>
            <a:endParaRPr lang="en-US" dirty="0">
              <a:latin typeface="LM Sans 10"/>
              <a:cs typeface="LM Sans 10"/>
            </a:endParaRPr>
          </a:p>
          <a:p>
            <a:pPr marR="10067">
              <a:lnSpc>
                <a:spcPct val="102600"/>
              </a:lnSpc>
              <a:spcBef>
                <a:spcPts val="109"/>
              </a:spcBef>
              <a:buFont typeface="Wingdings" panose="05000000000000000000" pitchFamily="2" charset="2"/>
              <a:buChar char="§"/>
            </a:pPr>
            <a:endParaRPr lang="en-US" sz="2800" spc="-20" dirty="0">
              <a:latin typeface="LM Sans 10"/>
              <a:cs typeface="LM Sans 10"/>
            </a:endParaRPr>
          </a:p>
          <a:p>
            <a:pPr marR="10067">
              <a:lnSpc>
                <a:spcPct val="102600"/>
              </a:lnSpc>
              <a:spcBef>
                <a:spcPts val="109"/>
              </a:spcBef>
              <a:buFont typeface="Wingdings" panose="05000000000000000000" pitchFamily="2" charset="2"/>
              <a:buChar char="§"/>
            </a:pPr>
            <a:r>
              <a:rPr lang="en-US" sz="2800" spc="-20" dirty="0">
                <a:latin typeface="LM Sans 10"/>
                <a:cs typeface="LM Sans 10"/>
              </a:rPr>
              <a:t>Anonymity </a:t>
            </a:r>
            <a:r>
              <a:rPr lang="en-US" sz="2800" spc="-10" dirty="0">
                <a:latin typeface="LM Sans 10"/>
                <a:cs typeface="LM Sans 10"/>
              </a:rPr>
              <a:t>states that </a:t>
            </a:r>
            <a:r>
              <a:rPr lang="en-US" sz="2800" spc="-20" dirty="0">
                <a:latin typeface="LM Sans 10"/>
                <a:cs typeface="LM Sans 10"/>
              </a:rPr>
              <a:t>no information </a:t>
            </a:r>
            <a:r>
              <a:rPr lang="en-US" sz="2800" spc="-10" dirty="0">
                <a:latin typeface="LM Sans 10"/>
                <a:cs typeface="LM Sans 10"/>
              </a:rPr>
              <a:t>is lost </a:t>
            </a:r>
            <a:r>
              <a:rPr lang="en-US" sz="2800" spc="-40" dirty="0">
                <a:latin typeface="LM Sans 10"/>
                <a:cs typeface="LM Sans 10"/>
              </a:rPr>
              <a:t>by </a:t>
            </a:r>
            <a:r>
              <a:rPr lang="en-US" sz="2800" spc="-10" dirty="0">
                <a:latin typeface="LM Sans 10"/>
                <a:cs typeface="LM Sans 10"/>
              </a:rPr>
              <a:t>retaining only the  sequence of individual incomes </a:t>
            </a:r>
            <a:r>
              <a:rPr lang="en-US" sz="2800" spc="-20" dirty="0">
                <a:latin typeface="LM Sans 10"/>
                <a:cs typeface="LM Sans 10"/>
              </a:rPr>
              <a:t>(and </a:t>
            </a:r>
            <a:r>
              <a:rPr lang="en-US" sz="2800" spc="-10" dirty="0">
                <a:latin typeface="LM Sans 10"/>
                <a:cs typeface="LM Sans 10"/>
              </a:rPr>
              <a:t>not the identities of</a:t>
            </a:r>
            <a:r>
              <a:rPr lang="en-US" sz="2800" spc="-79" dirty="0">
                <a:latin typeface="LM Sans 10"/>
                <a:cs typeface="LM Sans 10"/>
              </a:rPr>
              <a:t> </a:t>
            </a:r>
            <a:r>
              <a:rPr lang="en-US" sz="2800" spc="-10" dirty="0">
                <a:latin typeface="LM Sans 10"/>
                <a:cs typeface="LM Sans 10"/>
              </a:rPr>
              <a:t>each)</a:t>
            </a:r>
          </a:p>
          <a:p>
            <a:pPr marR="10067">
              <a:lnSpc>
                <a:spcPct val="102600"/>
              </a:lnSpc>
              <a:spcBef>
                <a:spcPts val="109"/>
              </a:spcBef>
              <a:buFont typeface="Wingdings" panose="05000000000000000000" pitchFamily="2" charset="2"/>
              <a:buChar char="§"/>
            </a:pPr>
            <a:endParaRPr lang="en-US" sz="2800" spc="-20" dirty="0">
              <a:latin typeface="LM Sans 10"/>
              <a:cs typeface="LM Sans 10"/>
            </a:endParaRPr>
          </a:p>
          <a:p>
            <a:pPr marR="10067">
              <a:lnSpc>
                <a:spcPct val="102600"/>
              </a:lnSpc>
              <a:spcBef>
                <a:spcPts val="109"/>
              </a:spcBef>
              <a:buFont typeface="Wingdings" panose="05000000000000000000" pitchFamily="2" charset="2"/>
              <a:buChar char="§"/>
            </a:pPr>
            <a:r>
              <a:rPr lang="en-US" sz="2800" spc="-20" dirty="0">
                <a:latin typeface="LM Sans 10"/>
                <a:cs typeface="LM Sans 10"/>
              </a:rPr>
              <a:t>The </a:t>
            </a:r>
            <a:r>
              <a:rPr lang="en-US" sz="2800" spc="-10" dirty="0">
                <a:latin typeface="LM Sans 10"/>
                <a:cs typeface="LM Sans 10"/>
              </a:rPr>
              <a:t>population </a:t>
            </a:r>
            <a:r>
              <a:rPr lang="en-US" sz="2800" spc="-20" dirty="0">
                <a:latin typeface="LM Sans 10"/>
                <a:cs typeface="LM Sans 10"/>
              </a:rPr>
              <a:t>principle </a:t>
            </a:r>
            <a:r>
              <a:rPr lang="en-US" sz="2800" spc="-10" dirty="0">
                <a:latin typeface="LM Sans 10"/>
                <a:cs typeface="LM Sans 10"/>
              </a:rPr>
              <a:t>states it doesn’t matter </a:t>
            </a:r>
            <a:r>
              <a:rPr lang="en-US" sz="2800" spc="-40" dirty="0">
                <a:latin typeface="LM Sans 10"/>
                <a:cs typeface="LM Sans 10"/>
              </a:rPr>
              <a:t>how </a:t>
            </a:r>
            <a:r>
              <a:rPr lang="en-US" sz="2800" spc="-30" dirty="0">
                <a:latin typeface="LM Sans 10"/>
                <a:cs typeface="LM Sans 10"/>
              </a:rPr>
              <a:t>large </a:t>
            </a:r>
            <a:r>
              <a:rPr lang="en-US" sz="2800" spc="-10" dirty="0">
                <a:latin typeface="LM Sans 10"/>
                <a:cs typeface="LM Sans 10"/>
              </a:rPr>
              <a:t>the  population is, </a:t>
            </a:r>
            <a:r>
              <a:rPr lang="en-US" sz="2800" spc="-50" dirty="0">
                <a:latin typeface="LM Sans 10"/>
                <a:cs typeface="LM Sans 10"/>
              </a:rPr>
              <a:t>we </a:t>
            </a:r>
            <a:r>
              <a:rPr lang="en-US" sz="2800" spc="-20" dirty="0">
                <a:latin typeface="LM Sans 10"/>
                <a:cs typeface="LM Sans 10"/>
              </a:rPr>
              <a:t>can </a:t>
            </a:r>
            <a:r>
              <a:rPr lang="en-US" sz="2800" spc="-10" dirty="0">
                <a:latin typeface="LM Sans 10"/>
                <a:cs typeface="LM Sans 10"/>
              </a:rPr>
              <a:t>convert everything to percentiles (bottom  </a:t>
            </a:r>
            <a:r>
              <a:rPr lang="en-US" sz="2800" spc="-20" dirty="0">
                <a:latin typeface="LM Sans 10"/>
                <a:cs typeface="LM Sans 10"/>
              </a:rPr>
              <a:t>1%, </a:t>
            </a:r>
            <a:r>
              <a:rPr lang="en-US" sz="2800" spc="-30" dirty="0">
                <a:latin typeface="LM Sans 10"/>
                <a:cs typeface="LM Sans 10"/>
              </a:rPr>
              <a:t>lowest </a:t>
            </a:r>
            <a:r>
              <a:rPr lang="en-US" sz="2800" spc="-20" dirty="0">
                <a:latin typeface="LM Sans 10"/>
                <a:cs typeface="LM Sans 10"/>
              </a:rPr>
              <a:t>20%, </a:t>
            </a:r>
            <a:r>
              <a:rPr lang="en-US" sz="2800" spc="-10" dirty="0">
                <a:latin typeface="LM Sans 10"/>
                <a:cs typeface="LM Sans 10"/>
              </a:rPr>
              <a:t>top</a:t>
            </a:r>
            <a:r>
              <a:rPr lang="en-US" sz="2800" spc="20" dirty="0">
                <a:latin typeface="LM Sans 10"/>
                <a:cs typeface="LM Sans 10"/>
              </a:rPr>
              <a:t> </a:t>
            </a:r>
            <a:r>
              <a:rPr lang="en-US" sz="2800" spc="-20" dirty="0">
                <a:latin typeface="LM Sans 10"/>
                <a:cs typeface="LM Sans 10"/>
              </a:rPr>
              <a:t>25%)</a:t>
            </a:r>
            <a:endParaRPr lang="en-US" sz="2800" dirty="0">
              <a:latin typeface="LM Sans 10"/>
              <a:cs typeface="LM Sans 10"/>
            </a:endParaRPr>
          </a:p>
          <a:p>
            <a:pPr marL="0" indent="0">
              <a:buNone/>
            </a:pPr>
            <a:endParaRPr lang="en-IN" dirty="0"/>
          </a:p>
        </p:txBody>
      </p:sp>
    </p:spTree>
    <p:extLst>
      <p:ext uri="{BB962C8B-B14F-4D97-AF65-F5344CB8AC3E}">
        <p14:creationId xmlns:p14="http://schemas.microsoft.com/office/powerpoint/2010/main" val="2953445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3A29C-8A6E-45F2-A399-A2B3DBB576EF}"/>
              </a:ext>
            </a:extLst>
          </p:cNvPr>
          <p:cNvSpPr>
            <a:spLocks noGrp="1"/>
          </p:cNvSpPr>
          <p:nvPr>
            <p:ph type="title"/>
          </p:nvPr>
        </p:nvSpPr>
        <p:spPr/>
        <p:txBody>
          <a:bodyPr/>
          <a:lstStyle/>
          <a:p>
            <a:r>
              <a:rPr lang="en-IN" b="1" dirty="0">
                <a:solidFill>
                  <a:srgbClr val="C00000"/>
                </a:solidFill>
              </a:rPr>
              <a:t>Relative Income Principle</a:t>
            </a:r>
          </a:p>
        </p:txBody>
      </p:sp>
      <p:sp>
        <p:nvSpPr>
          <p:cNvPr id="3" name="Content Placeholder 2">
            <a:extLst>
              <a:ext uri="{FF2B5EF4-FFF2-40B4-BE49-F238E27FC236}">
                <a16:creationId xmlns:a16="http://schemas.microsoft.com/office/drawing/2014/main" id="{0391228C-7D24-4175-B50B-491EC4AD2F49}"/>
              </a:ext>
            </a:extLst>
          </p:cNvPr>
          <p:cNvSpPr>
            <a:spLocks noGrp="1"/>
          </p:cNvSpPr>
          <p:nvPr>
            <p:ph idx="1"/>
          </p:nvPr>
        </p:nvSpPr>
        <p:spPr/>
        <p:txBody>
          <a:bodyPr>
            <a:normAutofit fontScale="85000" lnSpcReduction="10000"/>
          </a:bodyPr>
          <a:lstStyle/>
          <a:p>
            <a:pPr marR="402681">
              <a:lnSpc>
                <a:spcPct val="102699"/>
              </a:lnSpc>
              <a:spcBef>
                <a:spcPts val="109"/>
              </a:spcBef>
              <a:buFont typeface="Wingdings" panose="05000000000000000000" pitchFamily="2" charset="2"/>
              <a:buChar char="§"/>
            </a:pPr>
            <a:r>
              <a:rPr lang="en-US" sz="2800" spc="-10" dirty="0">
                <a:latin typeface="LM Sans 10"/>
                <a:cs typeface="LM Sans 10"/>
              </a:rPr>
              <a:t>Only the </a:t>
            </a:r>
            <a:r>
              <a:rPr lang="en-US" sz="2800" spc="-10" dirty="0">
                <a:solidFill>
                  <a:srgbClr val="BC1919"/>
                </a:solidFill>
                <a:latin typeface="LM Sans 10"/>
                <a:cs typeface="LM Sans 10"/>
              </a:rPr>
              <a:t>relative </a:t>
            </a:r>
            <a:r>
              <a:rPr lang="en-US" sz="2800" spc="-10" dirty="0">
                <a:latin typeface="LM Sans 10"/>
                <a:cs typeface="LM Sans 10"/>
              </a:rPr>
              <a:t>incomes </a:t>
            </a:r>
            <a:r>
              <a:rPr lang="en-US" sz="2800" spc="-20" dirty="0">
                <a:latin typeface="LM Sans 10"/>
                <a:cs typeface="LM Sans 10"/>
              </a:rPr>
              <a:t>should </a:t>
            </a:r>
            <a:r>
              <a:rPr lang="en-US" sz="2800" spc="-10" dirty="0">
                <a:latin typeface="LM Sans 10"/>
                <a:cs typeface="LM Sans 10"/>
              </a:rPr>
              <a:t>matter </a:t>
            </a:r>
            <a:r>
              <a:rPr lang="en-US" sz="2800" spc="-20" dirty="0">
                <a:latin typeface="LM Sans 10"/>
                <a:cs typeface="LM Sans 10"/>
              </a:rPr>
              <a:t>and </a:t>
            </a:r>
            <a:r>
              <a:rPr lang="en-US" sz="2800" spc="-10" dirty="0">
                <a:latin typeface="LM Sans 10"/>
                <a:cs typeface="LM Sans 10"/>
              </a:rPr>
              <a:t>the </a:t>
            </a:r>
            <a:r>
              <a:rPr lang="en-US" sz="2800" spc="-10" dirty="0">
                <a:solidFill>
                  <a:srgbClr val="BC1919"/>
                </a:solidFill>
                <a:latin typeface="LM Sans 10"/>
                <a:cs typeface="LM Sans 10"/>
              </a:rPr>
              <a:t>absolute </a:t>
            </a:r>
            <a:r>
              <a:rPr lang="en-US" sz="2800" spc="-10" dirty="0">
                <a:latin typeface="LM Sans 10"/>
                <a:cs typeface="LM Sans 10"/>
              </a:rPr>
              <a:t>levels of  these incomes should</a:t>
            </a:r>
            <a:r>
              <a:rPr lang="en-US" sz="2800" spc="-30" dirty="0">
                <a:latin typeface="LM Sans 10"/>
                <a:cs typeface="LM Sans 10"/>
              </a:rPr>
              <a:t> </a:t>
            </a:r>
            <a:r>
              <a:rPr lang="en-US" sz="2800" spc="-10" dirty="0">
                <a:latin typeface="LM Sans 10"/>
                <a:cs typeface="LM Sans 10"/>
              </a:rPr>
              <a:t>not.</a:t>
            </a:r>
          </a:p>
          <a:p>
            <a:pPr marR="402681">
              <a:lnSpc>
                <a:spcPct val="102699"/>
              </a:lnSpc>
              <a:spcBef>
                <a:spcPts val="109"/>
              </a:spcBef>
              <a:buFont typeface="Wingdings" panose="05000000000000000000" pitchFamily="2" charset="2"/>
              <a:buChar char="§"/>
            </a:pPr>
            <a:endParaRPr lang="en-US" sz="2800" spc="-20" dirty="0">
              <a:latin typeface="LM Sans 10"/>
              <a:cs typeface="LM Sans 10"/>
            </a:endParaRPr>
          </a:p>
          <a:p>
            <a:pPr marR="402681">
              <a:lnSpc>
                <a:spcPct val="102699"/>
              </a:lnSpc>
              <a:spcBef>
                <a:spcPts val="109"/>
              </a:spcBef>
              <a:buFont typeface="Wingdings" panose="05000000000000000000" pitchFamily="2" charset="2"/>
              <a:buChar char="§"/>
            </a:pPr>
            <a:r>
              <a:rPr lang="en-US" sz="2800" spc="-20" dirty="0">
                <a:latin typeface="LM Sans 10"/>
                <a:cs typeface="LM Sans 10"/>
              </a:rPr>
              <a:t>Thus </a:t>
            </a:r>
            <a:r>
              <a:rPr lang="en-US" sz="2800" spc="-10" dirty="0">
                <a:latin typeface="LM Sans 10"/>
                <a:cs typeface="LM Sans 10"/>
              </a:rPr>
              <a:t>if </a:t>
            </a:r>
            <a:r>
              <a:rPr lang="en-US" sz="2800" spc="-50" dirty="0">
                <a:latin typeface="LM Sans 10"/>
                <a:cs typeface="LM Sans 10"/>
              </a:rPr>
              <a:t>we </a:t>
            </a:r>
            <a:r>
              <a:rPr lang="en-US" sz="2800" spc="-20" dirty="0">
                <a:latin typeface="LM Sans 10"/>
                <a:cs typeface="LM Sans 10"/>
              </a:rPr>
              <a:t>transform </a:t>
            </a:r>
            <a:r>
              <a:rPr lang="en-US" sz="2800" spc="-10" dirty="0">
                <a:latin typeface="LM Sans 10"/>
                <a:cs typeface="LM Sans 10"/>
              </a:rPr>
              <a:t>one distribution </a:t>
            </a:r>
            <a:r>
              <a:rPr lang="en-US" sz="2800" spc="-40" dirty="0">
                <a:latin typeface="LM Sans 10"/>
                <a:cs typeface="LM Sans 10"/>
              </a:rPr>
              <a:t>by </a:t>
            </a:r>
            <a:r>
              <a:rPr lang="en-US" sz="2800" spc="-10" dirty="0">
                <a:latin typeface="LM Sans 10"/>
                <a:cs typeface="LM Sans 10"/>
              </a:rPr>
              <a:t>multiply </a:t>
            </a:r>
            <a:r>
              <a:rPr lang="en-US" sz="2800" spc="-40" dirty="0">
                <a:latin typeface="LM Sans 10"/>
                <a:cs typeface="LM Sans 10"/>
              </a:rPr>
              <a:t>by </a:t>
            </a:r>
            <a:r>
              <a:rPr lang="en-US" sz="2800" spc="-20" dirty="0">
                <a:latin typeface="LM Sans 10"/>
                <a:cs typeface="LM Sans 10"/>
              </a:rPr>
              <a:t>a </a:t>
            </a:r>
            <a:r>
              <a:rPr lang="en-US" sz="2800" spc="-10" dirty="0">
                <a:latin typeface="LM Sans 10"/>
                <a:cs typeface="LM Sans 10"/>
              </a:rPr>
              <a:t>positive  constant</a:t>
            </a:r>
            <a:r>
              <a:rPr lang="en-US" sz="2800" spc="-20" dirty="0">
                <a:latin typeface="LM Sans 10"/>
                <a:cs typeface="LM Sans 10"/>
              </a:rPr>
              <a:t> </a:t>
            </a:r>
            <a:r>
              <a:rPr lang="en-US" sz="2800" spc="-10" dirty="0">
                <a:latin typeface="LM Sans 10"/>
                <a:cs typeface="LM Sans 10"/>
              </a:rPr>
              <a:t>(e.g., </a:t>
            </a:r>
            <a:r>
              <a:rPr lang="en-US" sz="2800" i="1" spc="-20" dirty="0">
                <a:latin typeface="LM Sans 10"/>
                <a:cs typeface="LM Sans 10"/>
              </a:rPr>
              <a:t>Y</a:t>
            </a:r>
            <a:r>
              <a:rPr lang="en-US" sz="2800" i="1" spc="-357" dirty="0">
                <a:latin typeface="LM Sans 10"/>
                <a:cs typeface="LM Sans 10"/>
              </a:rPr>
              <a:t> </a:t>
            </a:r>
            <a:r>
              <a:rPr lang="en-US" sz="2800" spc="-14" baseline="27777" dirty="0">
                <a:latin typeface="LM Roman 8"/>
                <a:cs typeface="LM Roman 8"/>
              </a:rPr>
              <a:t>1</a:t>
            </a:r>
            <a:r>
              <a:rPr lang="en-US" sz="2800" spc="192" baseline="27777" dirty="0">
                <a:latin typeface="LM Roman 8"/>
                <a:cs typeface="LM Roman 8"/>
              </a:rPr>
              <a:t> </a:t>
            </a:r>
            <a:r>
              <a:rPr lang="en-US" sz="2800" spc="-20" dirty="0">
                <a:latin typeface="LM Sans 10"/>
                <a:cs typeface="LM Sans 10"/>
              </a:rPr>
              <a:t>=</a:t>
            </a:r>
            <a:r>
              <a:rPr lang="en-US" sz="2800" spc="-139" dirty="0">
                <a:latin typeface="LM Sans 10"/>
                <a:cs typeface="LM Sans 10"/>
              </a:rPr>
              <a:t> </a:t>
            </a:r>
            <a:r>
              <a:rPr lang="en-US" sz="2800" i="1" spc="-30" dirty="0" err="1">
                <a:latin typeface="Verdana"/>
                <a:cs typeface="Verdana"/>
              </a:rPr>
              <a:t>λ</a:t>
            </a:r>
            <a:r>
              <a:rPr lang="en-US" sz="2800" i="1" spc="-30" dirty="0" err="1">
                <a:latin typeface="LM Sans 10"/>
                <a:cs typeface="LM Sans 10"/>
              </a:rPr>
              <a:t>Y</a:t>
            </a:r>
            <a:r>
              <a:rPr lang="en-US" sz="2800" i="1" spc="-357" dirty="0">
                <a:latin typeface="LM Sans 10"/>
                <a:cs typeface="LM Sans 10"/>
              </a:rPr>
              <a:t> </a:t>
            </a:r>
            <a:r>
              <a:rPr lang="en-US" sz="2800" spc="59" baseline="27777" dirty="0">
                <a:latin typeface="LM Roman 8"/>
                <a:cs typeface="LM Roman 8"/>
              </a:rPr>
              <a:t>0</a:t>
            </a:r>
            <a:r>
              <a:rPr lang="en-US" sz="2800" spc="40" dirty="0">
                <a:latin typeface="LM Sans 10"/>
                <a:cs typeface="LM Sans 10"/>
              </a:rPr>
              <a:t>)</a:t>
            </a:r>
            <a:r>
              <a:rPr lang="en-US" sz="2800" spc="-10" dirty="0">
                <a:latin typeface="LM Sans 10"/>
                <a:cs typeface="LM Sans 10"/>
              </a:rPr>
              <a:t> then </a:t>
            </a:r>
            <a:r>
              <a:rPr lang="en-US" sz="2800" spc="-20" dirty="0">
                <a:latin typeface="LM Sans 10"/>
                <a:cs typeface="LM Sans 10"/>
              </a:rPr>
              <a:t>inequality </a:t>
            </a:r>
            <a:r>
              <a:rPr lang="en-US" sz="2800" spc="-10" dirty="0">
                <a:latin typeface="LM Sans 10"/>
                <a:cs typeface="LM Sans 10"/>
              </a:rPr>
              <a:t>should </a:t>
            </a:r>
            <a:r>
              <a:rPr lang="en-US" sz="2800" spc="20" dirty="0">
                <a:latin typeface="LM Sans 10"/>
                <a:cs typeface="LM Sans 10"/>
              </a:rPr>
              <a:t>be</a:t>
            </a:r>
            <a:r>
              <a:rPr lang="en-US" sz="2800" spc="-10" dirty="0">
                <a:latin typeface="LM Sans 10"/>
                <a:cs typeface="LM Sans 10"/>
              </a:rPr>
              <a:t> the</a:t>
            </a:r>
            <a:r>
              <a:rPr lang="en-US" sz="2800" spc="-20" dirty="0">
                <a:latin typeface="LM Sans 10"/>
                <a:cs typeface="LM Sans 10"/>
              </a:rPr>
              <a:t> same</a:t>
            </a:r>
            <a:r>
              <a:rPr lang="en-US" sz="2800" spc="-10" dirty="0">
                <a:latin typeface="LM Sans 10"/>
                <a:cs typeface="LM Sans 10"/>
              </a:rPr>
              <a:t> </a:t>
            </a:r>
            <a:r>
              <a:rPr lang="en-US" sz="2800" spc="-30" dirty="0">
                <a:latin typeface="LM Sans 10"/>
                <a:cs typeface="LM Sans 10"/>
              </a:rPr>
              <a:t>for  </a:t>
            </a:r>
            <a:r>
              <a:rPr lang="en-US" sz="2800" spc="-10" dirty="0">
                <a:latin typeface="LM Sans 10"/>
                <a:cs typeface="LM Sans 10"/>
              </a:rPr>
              <a:t>the </a:t>
            </a:r>
            <a:r>
              <a:rPr lang="en-US" sz="2800" spc="-59" dirty="0">
                <a:latin typeface="LM Sans 10"/>
                <a:cs typeface="LM Sans 10"/>
              </a:rPr>
              <a:t>two</a:t>
            </a:r>
            <a:r>
              <a:rPr lang="en-US" sz="2800" spc="-20" dirty="0">
                <a:latin typeface="LM Sans 10"/>
                <a:cs typeface="LM Sans 10"/>
              </a:rPr>
              <a:t> </a:t>
            </a:r>
            <a:r>
              <a:rPr lang="en-US" sz="2800" spc="-10" dirty="0">
                <a:latin typeface="LM Sans 10"/>
                <a:cs typeface="LM Sans 10"/>
              </a:rPr>
              <a:t>distributions.</a:t>
            </a:r>
          </a:p>
          <a:p>
            <a:pPr marR="402681">
              <a:lnSpc>
                <a:spcPct val="102699"/>
              </a:lnSpc>
              <a:spcBef>
                <a:spcPts val="109"/>
              </a:spcBef>
              <a:buFont typeface="Wingdings" panose="05000000000000000000" pitchFamily="2" charset="2"/>
              <a:buChar char="§"/>
            </a:pPr>
            <a:endParaRPr lang="en-US" spc="-10" dirty="0">
              <a:latin typeface="LM Sans 10"/>
              <a:cs typeface="LM Sans 10"/>
            </a:endParaRPr>
          </a:p>
          <a:p>
            <a:pPr marR="402681">
              <a:lnSpc>
                <a:spcPct val="102699"/>
              </a:lnSpc>
              <a:spcBef>
                <a:spcPts val="109"/>
              </a:spcBef>
              <a:buFont typeface="Wingdings" panose="05000000000000000000" pitchFamily="2" charset="2"/>
              <a:buChar char="§"/>
            </a:pPr>
            <a:r>
              <a:rPr lang="en-US" sz="2800" spc="-10" dirty="0">
                <a:latin typeface="LM Sans 10"/>
                <a:cs typeface="LM Sans 10"/>
              </a:rPr>
              <a:t>Income </a:t>
            </a:r>
            <a:r>
              <a:rPr lang="en-US" sz="2800" spc="-10" dirty="0">
                <a:solidFill>
                  <a:srgbClr val="BC1919"/>
                </a:solidFill>
                <a:latin typeface="LM Sans 10"/>
                <a:cs typeface="LM Sans 10"/>
              </a:rPr>
              <a:t>levels </a:t>
            </a:r>
            <a:r>
              <a:rPr lang="en-US" sz="2800" spc="-10" dirty="0">
                <a:latin typeface="LM Sans 10"/>
                <a:cs typeface="LM Sans 10"/>
              </a:rPr>
              <a:t>have </a:t>
            </a:r>
            <a:r>
              <a:rPr lang="en-US" sz="2800" spc="-20" dirty="0">
                <a:latin typeface="LM Sans 10"/>
                <a:cs typeface="LM Sans 10"/>
              </a:rPr>
              <a:t>no meaning for </a:t>
            </a:r>
            <a:r>
              <a:rPr lang="en-US" sz="2800" spc="-20" dirty="0">
                <a:solidFill>
                  <a:srgbClr val="BC1919"/>
                </a:solidFill>
                <a:latin typeface="LM Sans 10"/>
                <a:cs typeface="LM Sans 10"/>
              </a:rPr>
              <a:t>inequality </a:t>
            </a:r>
            <a:r>
              <a:rPr lang="en-US" sz="2800" spc="-10" dirty="0">
                <a:solidFill>
                  <a:srgbClr val="BC1919"/>
                </a:solidFill>
                <a:latin typeface="LM Sans 10"/>
                <a:cs typeface="LM Sans 10"/>
              </a:rPr>
              <a:t>measurement</a:t>
            </a:r>
            <a:r>
              <a:rPr lang="en-US" sz="2800" spc="-10" dirty="0">
                <a:latin typeface="LM Sans 10"/>
                <a:cs typeface="LM Sans 10"/>
              </a:rPr>
              <a:t>.  Absolute measure matters </a:t>
            </a:r>
            <a:r>
              <a:rPr lang="en-US" sz="2800" spc="-30" dirty="0">
                <a:latin typeface="LM Sans 10"/>
                <a:cs typeface="LM Sans 10"/>
              </a:rPr>
              <a:t>for </a:t>
            </a:r>
            <a:r>
              <a:rPr lang="en-US" sz="2800" spc="-10" dirty="0">
                <a:latin typeface="LM Sans 10"/>
                <a:cs typeface="LM Sans 10"/>
              </a:rPr>
              <a:t>assessing economic</a:t>
            </a:r>
            <a:r>
              <a:rPr lang="en-US" sz="2800" spc="-149" dirty="0">
                <a:latin typeface="LM Sans 10"/>
                <a:cs typeface="LM Sans 10"/>
              </a:rPr>
              <a:t> </a:t>
            </a:r>
            <a:r>
              <a:rPr lang="en-US" sz="2800" spc="-10" dirty="0">
                <a:latin typeface="LM Sans 10"/>
                <a:cs typeface="LM Sans 10"/>
              </a:rPr>
              <a:t>development.  </a:t>
            </a:r>
            <a:r>
              <a:rPr lang="en-US" sz="2800" spc="-50" dirty="0">
                <a:latin typeface="LM Sans 10"/>
                <a:cs typeface="LM Sans 10"/>
              </a:rPr>
              <a:t>We </a:t>
            </a:r>
            <a:r>
              <a:rPr lang="en-US" sz="2800" spc="-10" dirty="0">
                <a:latin typeface="LM Sans 10"/>
                <a:cs typeface="LM Sans 10"/>
              </a:rPr>
              <a:t>will see that level matters </a:t>
            </a:r>
            <a:r>
              <a:rPr lang="en-US" sz="2800" spc="-30" dirty="0">
                <a:latin typeface="LM Sans 10"/>
                <a:cs typeface="LM Sans 10"/>
              </a:rPr>
              <a:t>for </a:t>
            </a:r>
            <a:r>
              <a:rPr lang="en-US" sz="2800" spc="-10" dirty="0">
                <a:latin typeface="LM Sans 10"/>
                <a:cs typeface="LM Sans 10"/>
              </a:rPr>
              <a:t>the measurement</a:t>
            </a:r>
            <a:r>
              <a:rPr lang="en-US" sz="2800" spc="-69" dirty="0">
                <a:latin typeface="LM Sans 10"/>
                <a:cs typeface="LM Sans 10"/>
              </a:rPr>
              <a:t> </a:t>
            </a:r>
            <a:r>
              <a:rPr lang="en-US" sz="2800" spc="-10" dirty="0">
                <a:latin typeface="LM Sans 10"/>
                <a:cs typeface="LM Sans 10"/>
              </a:rPr>
              <a:t>of </a:t>
            </a:r>
            <a:r>
              <a:rPr lang="en-US" sz="2800" spc="-10" dirty="0">
                <a:solidFill>
                  <a:srgbClr val="BC1919"/>
                </a:solidFill>
                <a:latin typeface="LM Sans 10"/>
                <a:cs typeface="LM Sans 10"/>
              </a:rPr>
              <a:t>poverty</a:t>
            </a:r>
            <a:r>
              <a:rPr lang="en-US" sz="2800" spc="-10" dirty="0">
                <a:latin typeface="LM Sans 10"/>
                <a:cs typeface="LM Sans 10"/>
              </a:rPr>
              <a:t>.</a:t>
            </a:r>
            <a:endParaRPr lang="en-US" dirty="0">
              <a:latin typeface="LM Sans 10"/>
              <a:cs typeface="LM Sans 10"/>
            </a:endParaRPr>
          </a:p>
          <a:p>
            <a:pPr marR="402681">
              <a:lnSpc>
                <a:spcPct val="102699"/>
              </a:lnSpc>
              <a:spcBef>
                <a:spcPts val="109"/>
              </a:spcBef>
              <a:buFont typeface="Wingdings" panose="05000000000000000000" pitchFamily="2" charset="2"/>
              <a:buChar char="§"/>
            </a:pPr>
            <a:endParaRPr lang="en-US" sz="2800" spc="-10" dirty="0">
              <a:latin typeface="LM Sans 10"/>
              <a:cs typeface="LM Sans 10"/>
            </a:endParaRPr>
          </a:p>
          <a:p>
            <a:pPr marR="402681">
              <a:lnSpc>
                <a:spcPct val="102699"/>
              </a:lnSpc>
              <a:spcBef>
                <a:spcPts val="109"/>
              </a:spcBef>
              <a:buFont typeface="Wingdings" panose="05000000000000000000" pitchFamily="2" charset="2"/>
              <a:buChar char="§"/>
            </a:pPr>
            <a:r>
              <a:rPr lang="en-US" sz="2800" spc="-10" dirty="0">
                <a:latin typeface="LM Sans 10"/>
                <a:cs typeface="LM Sans 10"/>
              </a:rPr>
              <a:t>Roughly think of poverty as </a:t>
            </a:r>
            <a:r>
              <a:rPr lang="en-US" sz="2800" spc="-20" dirty="0">
                <a:latin typeface="LM Sans 10"/>
                <a:cs typeface="LM Sans 10"/>
              </a:rPr>
              <a:t>a </a:t>
            </a:r>
            <a:r>
              <a:rPr lang="en-US" sz="2800" spc="-10" dirty="0">
                <a:latin typeface="LM Sans 10"/>
                <a:cs typeface="LM Sans 10"/>
              </a:rPr>
              <a:t>measure of location (level) </a:t>
            </a:r>
            <a:r>
              <a:rPr lang="en-US" sz="2800" spc="-20" dirty="0">
                <a:latin typeface="LM Sans 10"/>
                <a:cs typeface="LM Sans 10"/>
              </a:rPr>
              <a:t>and  inequality </a:t>
            </a:r>
            <a:r>
              <a:rPr lang="en-US" sz="2800" spc="-10" dirty="0">
                <a:latin typeface="LM Sans 10"/>
                <a:cs typeface="LM Sans 10"/>
              </a:rPr>
              <a:t>as </a:t>
            </a:r>
            <a:r>
              <a:rPr lang="en-US" sz="2800" spc="-20" dirty="0">
                <a:latin typeface="LM Sans 10"/>
                <a:cs typeface="LM Sans 10"/>
              </a:rPr>
              <a:t>a </a:t>
            </a:r>
            <a:r>
              <a:rPr lang="en-US" sz="2800" spc="-10" dirty="0">
                <a:latin typeface="LM Sans 10"/>
                <a:cs typeface="LM Sans 10"/>
              </a:rPr>
              <a:t>measure of</a:t>
            </a:r>
            <a:r>
              <a:rPr lang="en-US" sz="2800" dirty="0">
                <a:latin typeface="LM Sans 10"/>
                <a:cs typeface="LM Sans 10"/>
              </a:rPr>
              <a:t> </a:t>
            </a:r>
            <a:r>
              <a:rPr lang="en-US" sz="2800" spc="-10" dirty="0">
                <a:latin typeface="LM Sans 10"/>
                <a:cs typeface="LM Sans 10"/>
              </a:rPr>
              <a:t>dispersion.</a:t>
            </a:r>
            <a:endParaRPr lang="en-US" sz="2800" dirty="0">
              <a:latin typeface="LM Sans 10"/>
              <a:cs typeface="LM Sans 10"/>
            </a:endParaRPr>
          </a:p>
          <a:p>
            <a:pPr marL="0" indent="0">
              <a:buNone/>
            </a:pPr>
            <a:endParaRPr lang="en-IN" dirty="0"/>
          </a:p>
        </p:txBody>
      </p:sp>
    </p:spTree>
    <p:extLst>
      <p:ext uri="{BB962C8B-B14F-4D97-AF65-F5344CB8AC3E}">
        <p14:creationId xmlns:p14="http://schemas.microsoft.com/office/powerpoint/2010/main" val="3172813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F208-C66C-4403-93BA-B0908AFB90C8}"/>
              </a:ext>
            </a:extLst>
          </p:cNvPr>
          <p:cNvSpPr>
            <a:spLocks noGrp="1"/>
          </p:cNvSpPr>
          <p:nvPr>
            <p:ph type="title"/>
          </p:nvPr>
        </p:nvSpPr>
        <p:spPr/>
        <p:txBody>
          <a:bodyPr/>
          <a:lstStyle/>
          <a:p>
            <a:r>
              <a:rPr lang="en-IN" b="1" dirty="0">
                <a:solidFill>
                  <a:srgbClr val="C00000"/>
                </a:solidFill>
              </a:rPr>
              <a:t>Dalton’s Principle</a:t>
            </a:r>
          </a:p>
        </p:txBody>
      </p:sp>
      <p:sp>
        <p:nvSpPr>
          <p:cNvPr id="3" name="Content Placeholder 2">
            <a:extLst>
              <a:ext uri="{FF2B5EF4-FFF2-40B4-BE49-F238E27FC236}">
                <a16:creationId xmlns:a16="http://schemas.microsoft.com/office/drawing/2014/main" id="{66F52A30-AFE3-4CE0-883D-581D8607E286}"/>
              </a:ext>
            </a:extLst>
          </p:cNvPr>
          <p:cNvSpPr>
            <a:spLocks noGrp="1"/>
          </p:cNvSpPr>
          <p:nvPr>
            <p:ph idx="1"/>
          </p:nvPr>
        </p:nvSpPr>
        <p:spPr/>
        <p:txBody>
          <a:bodyPr>
            <a:normAutofit fontScale="85000" lnSpcReduction="10000"/>
          </a:bodyPr>
          <a:lstStyle/>
          <a:p>
            <a:pPr marL="0" indent="0">
              <a:buNone/>
            </a:pPr>
            <a:endParaRPr lang="en-IN" dirty="0"/>
          </a:p>
          <a:p>
            <a:pPr marR="110737">
              <a:lnSpc>
                <a:spcPct val="102600"/>
              </a:lnSpc>
              <a:spcBef>
                <a:spcPts val="109"/>
              </a:spcBef>
              <a:buFont typeface="Wingdings" panose="05000000000000000000" pitchFamily="2" charset="2"/>
              <a:buChar char="§"/>
            </a:pPr>
            <a:r>
              <a:rPr lang="en-US" sz="2800" spc="-10" dirty="0">
                <a:latin typeface="LM Sans 10"/>
                <a:cs typeface="LM Sans 10"/>
              </a:rPr>
              <a:t>This is </a:t>
            </a:r>
            <a:r>
              <a:rPr lang="en-US" sz="2800" spc="-20" dirty="0">
                <a:latin typeface="LM Sans 10"/>
                <a:cs typeface="LM Sans 10"/>
              </a:rPr>
              <a:t>fundamental </a:t>
            </a:r>
            <a:r>
              <a:rPr lang="en-US" sz="2800" spc="-10" dirty="0">
                <a:latin typeface="LM Sans 10"/>
                <a:cs typeface="LM Sans 10"/>
              </a:rPr>
              <a:t>to the  construction of </a:t>
            </a:r>
            <a:r>
              <a:rPr lang="en-US" sz="2800" spc="-20" dirty="0">
                <a:latin typeface="LM Sans 10"/>
                <a:cs typeface="LM Sans 10"/>
              </a:rPr>
              <a:t>inequality </a:t>
            </a:r>
            <a:r>
              <a:rPr lang="en-US" sz="2800" spc="-10" dirty="0">
                <a:latin typeface="LM Sans 10"/>
                <a:cs typeface="LM Sans 10"/>
              </a:rPr>
              <a:t>measures.</a:t>
            </a:r>
            <a:endParaRPr lang="en-US" dirty="0">
              <a:latin typeface="LM Sans 10"/>
              <a:cs typeface="LM Sans 10"/>
            </a:endParaRPr>
          </a:p>
          <a:p>
            <a:pPr marR="110737">
              <a:lnSpc>
                <a:spcPct val="102600"/>
              </a:lnSpc>
              <a:spcBef>
                <a:spcPts val="109"/>
              </a:spcBef>
              <a:buFont typeface="Wingdings" panose="05000000000000000000" pitchFamily="2" charset="2"/>
              <a:buChar char="§"/>
            </a:pPr>
            <a:endParaRPr lang="en-US" sz="2800" spc="-10" dirty="0">
              <a:latin typeface="LM Sans 10"/>
              <a:cs typeface="LM Sans 10"/>
            </a:endParaRPr>
          </a:p>
          <a:p>
            <a:pPr marR="110737">
              <a:lnSpc>
                <a:spcPct val="102600"/>
              </a:lnSpc>
              <a:spcBef>
                <a:spcPts val="109"/>
              </a:spcBef>
              <a:buFont typeface="Wingdings" panose="05000000000000000000" pitchFamily="2" charset="2"/>
              <a:buChar char="§"/>
            </a:pPr>
            <a:r>
              <a:rPr lang="en-US" sz="2800" spc="-10" dirty="0">
                <a:latin typeface="LM Sans 10"/>
                <a:cs typeface="LM Sans 10"/>
              </a:rPr>
              <a:t>Let</a:t>
            </a:r>
            <a:r>
              <a:rPr lang="en-US" sz="2800" spc="-20" dirty="0">
                <a:latin typeface="LM Sans 10"/>
                <a:cs typeface="LM Sans 10"/>
              </a:rPr>
              <a:t> </a:t>
            </a:r>
            <a:r>
              <a:rPr lang="en-US" sz="2800" spc="-30" dirty="0">
                <a:latin typeface="LM Sans 10"/>
                <a:cs typeface="LM Sans 10"/>
              </a:rPr>
              <a:t>(</a:t>
            </a:r>
            <a:r>
              <a:rPr lang="en-US" sz="2800" i="1" spc="-30" dirty="0">
                <a:latin typeface="LM Sans 10"/>
                <a:cs typeface="LM Sans 10"/>
              </a:rPr>
              <a:t>y</a:t>
            </a:r>
            <a:r>
              <a:rPr lang="en-US" sz="2800" spc="-44" baseline="-10416" dirty="0">
                <a:latin typeface="LM Roman 8"/>
                <a:cs typeface="LM Roman 8"/>
              </a:rPr>
              <a:t>1</a:t>
            </a:r>
            <a:r>
              <a:rPr lang="en-US" sz="2800" i="1" spc="-30" dirty="0">
                <a:latin typeface="Verdana"/>
                <a:cs typeface="Verdana"/>
              </a:rPr>
              <a:t>,</a:t>
            </a:r>
            <a:r>
              <a:rPr lang="en-US" sz="2800" i="1" spc="-404" dirty="0">
                <a:latin typeface="Verdana"/>
                <a:cs typeface="Verdana"/>
              </a:rPr>
              <a:t> </a:t>
            </a:r>
            <a:r>
              <a:rPr lang="en-US" sz="2800" i="1" spc="-40" dirty="0">
                <a:latin typeface="LM Sans 10"/>
                <a:cs typeface="LM Sans 10"/>
              </a:rPr>
              <a:t>y</a:t>
            </a:r>
            <a:r>
              <a:rPr lang="en-US" sz="2800" spc="-59" baseline="-10416" dirty="0">
                <a:latin typeface="LM Roman 8"/>
                <a:cs typeface="LM Roman 8"/>
              </a:rPr>
              <a:t>2</a:t>
            </a:r>
            <a:r>
              <a:rPr lang="en-US" sz="2800" i="1" spc="-40" dirty="0">
                <a:latin typeface="Verdana"/>
                <a:cs typeface="Verdana"/>
              </a:rPr>
              <a:t>,</a:t>
            </a:r>
            <a:r>
              <a:rPr lang="en-US" sz="2800" i="1" spc="-41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1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30" dirty="0" err="1">
                <a:latin typeface="LM Sans 10"/>
                <a:cs typeface="LM Sans 10"/>
              </a:rPr>
              <a:t>y</a:t>
            </a:r>
            <a:r>
              <a:rPr lang="en-US" sz="2800" i="1" spc="44" baseline="-10416" dirty="0" err="1">
                <a:latin typeface="LM Sans 8"/>
                <a:cs typeface="LM Sans 8"/>
              </a:rPr>
              <a:t>n</a:t>
            </a:r>
            <a:r>
              <a:rPr lang="en-US" sz="2800" spc="30" dirty="0">
                <a:latin typeface="LM Sans 10"/>
                <a:cs typeface="LM Sans 10"/>
              </a:rPr>
              <a:t>)</a:t>
            </a:r>
            <a:r>
              <a:rPr lang="en-US" sz="2800" spc="-20" dirty="0">
                <a:latin typeface="LM Sans 10"/>
                <a:cs typeface="LM Sans 10"/>
              </a:rPr>
              <a:t> </a:t>
            </a:r>
            <a:r>
              <a:rPr lang="en-US" sz="2800" spc="20" dirty="0">
                <a:latin typeface="LM Sans 10"/>
                <a:cs typeface="LM Sans 10"/>
              </a:rPr>
              <a:t>be</a:t>
            </a:r>
            <a:r>
              <a:rPr lang="en-US" sz="2800" spc="-10" dirty="0">
                <a:latin typeface="LM Sans 10"/>
                <a:cs typeface="LM Sans 10"/>
              </a:rPr>
              <a:t> </a:t>
            </a:r>
            <a:r>
              <a:rPr lang="en-US" sz="2800" spc="-20" dirty="0">
                <a:latin typeface="LM Sans 10"/>
                <a:cs typeface="LM Sans 10"/>
              </a:rPr>
              <a:t>an </a:t>
            </a:r>
            <a:r>
              <a:rPr lang="en-US" sz="2800" spc="-10" dirty="0">
                <a:latin typeface="LM Sans 10"/>
                <a:cs typeface="LM Sans 10"/>
              </a:rPr>
              <a:t>income</a:t>
            </a:r>
            <a:r>
              <a:rPr lang="en-US" sz="2800" spc="-20" dirty="0">
                <a:latin typeface="LM Sans 10"/>
                <a:cs typeface="LM Sans 10"/>
              </a:rPr>
              <a:t> </a:t>
            </a:r>
            <a:r>
              <a:rPr lang="en-US" sz="2800" spc="-10" dirty="0">
                <a:latin typeface="LM Sans 10"/>
                <a:cs typeface="LM Sans 10"/>
              </a:rPr>
              <a:t>distribution </a:t>
            </a:r>
            <a:r>
              <a:rPr lang="en-US" sz="2800" spc="-20" dirty="0">
                <a:latin typeface="LM Sans 10"/>
                <a:cs typeface="LM Sans 10"/>
              </a:rPr>
              <a:t>and </a:t>
            </a:r>
            <a:r>
              <a:rPr lang="en-US" sz="2800" spc="-10" dirty="0">
                <a:latin typeface="LM Sans 10"/>
                <a:cs typeface="LM Sans 10"/>
              </a:rPr>
              <a:t>consider</a:t>
            </a:r>
            <a:r>
              <a:rPr lang="en-US" sz="2800" spc="-20" dirty="0">
                <a:latin typeface="LM Sans 10"/>
                <a:cs typeface="LM Sans 10"/>
              </a:rPr>
              <a:t> </a:t>
            </a:r>
            <a:r>
              <a:rPr lang="en-US" sz="2800" spc="-59" dirty="0">
                <a:latin typeface="LM Sans 10"/>
                <a:cs typeface="LM Sans 10"/>
              </a:rPr>
              <a:t>two  </a:t>
            </a:r>
            <a:r>
              <a:rPr lang="en-US" sz="2800" spc="-10" dirty="0">
                <a:latin typeface="LM Sans 10"/>
                <a:cs typeface="LM Sans 10"/>
              </a:rPr>
              <a:t>incomes </a:t>
            </a:r>
            <a:r>
              <a:rPr lang="en-US" sz="2800" i="1" spc="-10" dirty="0" err="1">
                <a:latin typeface="LM Sans 10"/>
                <a:cs typeface="LM Sans 10"/>
              </a:rPr>
              <a:t>y</a:t>
            </a:r>
            <a:r>
              <a:rPr lang="en-US" sz="2800" i="1" spc="-14" baseline="-10416" dirty="0" err="1">
                <a:latin typeface="LM Sans 8"/>
                <a:cs typeface="LM Sans 8"/>
              </a:rPr>
              <a:t>i</a:t>
            </a:r>
            <a:r>
              <a:rPr lang="en-US" sz="2800" i="1" spc="-14" baseline="-10416" dirty="0">
                <a:latin typeface="LM Sans 8"/>
                <a:cs typeface="LM Sans 8"/>
              </a:rPr>
              <a:t> </a:t>
            </a:r>
            <a:r>
              <a:rPr lang="en-US" sz="2800" spc="-20" dirty="0">
                <a:latin typeface="LM Sans 10"/>
                <a:cs typeface="LM Sans 10"/>
              </a:rPr>
              <a:t>and </a:t>
            </a:r>
            <a:r>
              <a:rPr lang="en-US" sz="2800" i="1" spc="-10" dirty="0" err="1">
                <a:latin typeface="LM Sans 10"/>
                <a:cs typeface="LM Sans 10"/>
              </a:rPr>
              <a:t>y</a:t>
            </a:r>
            <a:r>
              <a:rPr lang="en-US" sz="2800" i="1" spc="-14" baseline="-10416" dirty="0" err="1">
                <a:latin typeface="LM Sans 8"/>
                <a:cs typeface="LM Sans 8"/>
              </a:rPr>
              <a:t>j</a:t>
            </a:r>
            <a:r>
              <a:rPr lang="en-US" sz="2800" i="1" spc="-14" baseline="-10416" dirty="0">
                <a:latin typeface="LM Sans 8"/>
                <a:cs typeface="LM Sans 8"/>
              </a:rPr>
              <a:t> </a:t>
            </a:r>
            <a:r>
              <a:rPr lang="en-US" sz="2800" spc="-10" dirty="0">
                <a:latin typeface="LM Sans 10"/>
                <a:cs typeface="LM Sans 10"/>
              </a:rPr>
              <a:t>with </a:t>
            </a:r>
            <a:r>
              <a:rPr lang="en-US" sz="2800" i="1" spc="-10" dirty="0" err="1">
                <a:latin typeface="LM Sans 10"/>
                <a:cs typeface="LM Sans 10"/>
              </a:rPr>
              <a:t>y</a:t>
            </a:r>
            <a:r>
              <a:rPr lang="en-US" sz="2800" i="1" spc="-14" baseline="-10416" dirty="0" err="1">
                <a:latin typeface="LM Sans 8"/>
                <a:cs typeface="LM Sans 8"/>
              </a:rPr>
              <a:t>i</a:t>
            </a:r>
            <a:r>
              <a:rPr lang="en-US" sz="2800" i="1" spc="-14" baseline="-10416" dirty="0">
                <a:latin typeface="LM Sans 8"/>
                <a:cs typeface="LM Sans 8"/>
              </a:rPr>
              <a:t> </a:t>
            </a:r>
            <a:r>
              <a:rPr lang="en-US" sz="2800" i="1" spc="476" dirty="0">
                <a:latin typeface="Arial"/>
                <a:cs typeface="Arial"/>
              </a:rPr>
              <a:t>≤</a:t>
            </a:r>
            <a:r>
              <a:rPr lang="en-US" sz="2800" i="1" spc="-297" dirty="0">
                <a:latin typeface="Arial"/>
                <a:cs typeface="Arial"/>
              </a:rPr>
              <a:t> </a:t>
            </a:r>
            <a:r>
              <a:rPr lang="en-US" sz="2800" i="1" spc="-10" dirty="0" err="1">
                <a:latin typeface="LM Sans 10"/>
                <a:cs typeface="LM Sans 10"/>
              </a:rPr>
              <a:t>y</a:t>
            </a:r>
            <a:r>
              <a:rPr lang="en-US" sz="2800" i="1" spc="-14" baseline="-10416" dirty="0" err="1">
                <a:latin typeface="LM Sans 8"/>
                <a:cs typeface="LM Sans 8"/>
              </a:rPr>
              <a:t>j</a:t>
            </a:r>
            <a:r>
              <a:rPr lang="en-US" sz="2800" i="1" spc="-14" baseline="-10416" dirty="0">
                <a:latin typeface="LM Sans 8"/>
                <a:cs typeface="LM Sans 8"/>
              </a:rPr>
              <a:t> </a:t>
            </a:r>
            <a:r>
              <a:rPr lang="en-US" sz="2800" spc="-10" dirty="0">
                <a:latin typeface="LM Sans 10"/>
                <a:cs typeface="LM Sans 10"/>
              </a:rPr>
              <a:t>.</a:t>
            </a:r>
          </a:p>
          <a:p>
            <a:pPr marR="110737">
              <a:lnSpc>
                <a:spcPct val="102600"/>
              </a:lnSpc>
              <a:spcBef>
                <a:spcPts val="109"/>
              </a:spcBef>
              <a:buFont typeface="Wingdings" panose="05000000000000000000" pitchFamily="2" charset="2"/>
              <a:buChar char="§"/>
            </a:pPr>
            <a:endParaRPr lang="en-US" sz="2800" spc="-20" dirty="0">
              <a:latin typeface="LM Sans 10"/>
              <a:cs typeface="LM Sans 10"/>
            </a:endParaRPr>
          </a:p>
          <a:p>
            <a:pPr marR="110737">
              <a:lnSpc>
                <a:spcPct val="102600"/>
              </a:lnSpc>
              <a:spcBef>
                <a:spcPts val="109"/>
              </a:spcBef>
              <a:buFont typeface="Wingdings" panose="05000000000000000000" pitchFamily="2" charset="2"/>
              <a:buChar char="§"/>
            </a:pPr>
            <a:r>
              <a:rPr lang="en-US" sz="2800" spc="-20" dirty="0">
                <a:latin typeface="LM Sans 10"/>
                <a:cs typeface="LM Sans 10"/>
              </a:rPr>
              <a:t>A </a:t>
            </a:r>
            <a:r>
              <a:rPr lang="en-US" sz="2800" spc="-10" dirty="0">
                <a:latin typeface="LM Sans 10"/>
                <a:cs typeface="LM Sans 10"/>
              </a:rPr>
              <a:t>transfer of income from </a:t>
            </a:r>
            <a:r>
              <a:rPr lang="en-US" sz="2800" spc="-20" dirty="0">
                <a:latin typeface="LM Sans 10"/>
                <a:cs typeface="LM Sans 10"/>
              </a:rPr>
              <a:t>individual </a:t>
            </a:r>
            <a:r>
              <a:rPr lang="en-US" sz="2800" i="1" spc="-10" dirty="0" err="1">
                <a:latin typeface="LM Sans 10"/>
                <a:cs typeface="LM Sans 10"/>
              </a:rPr>
              <a:t>i</a:t>
            </a:r>
            <a:r>
              <a:rPr lang="en-US" sz="2800" i="1" spc="-10" dirty="0">
                <a:latin typeface="LM Sans 10"/>
                <a:cs typeface="LM Sans 10"/>
              </a:rPr>
              <a:t> </a:t>
            </a:r>
            <a:r>
              <a:rPr lang="en-US" sz="2800" spc="-10" dirty="0">
                <a:latin typeface="LM Sans 10"/>
                <a:cs typeface="LM Sans 10"/>
              </a:rPr>
              <a:t>to individual </a:t>
            </a:r>
            <a:r>
              <a:rPr lang="en-US" sz="2800" i="1" spc="-10" dirty="0">
                <a:latin typeface="LM Sans 10"/>
                <a:cs typeface="LM Sans 10"/>
              </a:rPr>
              <a:t>j </a:t>
            </a:r>
            <a:r>
              <a:rPr lang="en-US" sz="2800" spc="-10" dirty="0">
                <a:latin typeface="LM Sans 10"/>
                <a:cs typeface="LM Sans 10"/>
              </a:rPr>
              <a:t>is called </a:t>
            </a:r>
            <a:r>
              <a:rPr lang="en-US" sz="2800" spc="-20" dirty="0">
                <a:latin typeface="LM Sans 10"/>
                <a:cs typeface="LM Sans 10"/>
              </a:rPr>
              <a:t>a  </a:t>
            </a:r>
            <a:r>
              <a:rPr lang="en-US" sz="2800" spc="-10" dirty="0">
                <a:solidFill>
                  <a:srgbClr val="BC1919"/>
                </a:solidFill>
                <a:latin typeface="LM Sans 10"/>
                <a:cs typeface="LM Sans 10"/>
              </a:rPr>
              <a:t>regressive </a:t>
            </a:r>
            <a:r>
              <a:rPr lang="en-US" sz="2800" spc="-10" dirty="0">
                <a:latin typeface="LM Sans 10"/>
                <a:cs typeface="LM Sans 10"/>
              </a:rPr>
              <a:t>transfer.</a:t>
            </a:r>
          </a:p>
          <a:p>
            <a:pPr marR="110737">
              <a:lnSpc>
                <a:spcPct val="102600"/>
              </a:lnSpc>
              <a:spcBef>
                <a:spcPts val="109"/>
              </a:spcBef>
              <a:buFont typeface="Wingdings" panose="05000000000000000000" pitchFamily="2" charset="2"/>
              <a:buChar char="§"/>
            </a:pPr>
            <a:endParaRPr lang="en-US" sz="2800" spc="-10" dirty="0">
              <a:latin typeface="LM Sans 10"/>
              <a:cs typeface="LM Sans 10"/>
            </a:endParaRPr>
          </a:p>
          <a:p>
            <a:pPr marR="110737">
              <a:lnSpc>
                <a:spcPct val="102600"/>
              </a:lnSpc>
              <a:spcBef>
                <a:spcPts val="109"/>
              </a:spcBef>
              <a:buFont typeface="Wingdings" panose="05000000000000000000" pitchFamily="2" charset="2"/>
              <a:buChar char="§"/>
            </a:pPr>
            <a:r>
              <a:rPr lang="en-US" sz="2800" spc="-10" dirty="0">
                <a:latin typeface="LM Sans 10"/>
                <a:cs typeface="LM Sans 10"/>
              </a:rPr>
              <a:t>If inequalities is strict </a:t>
            </a:r>
            <a:r>
              <a:rPr lang="en-US" sz="2800" i="1" spc="-10" dirty="0" err="1">
                <a:latin typeface="LM Sans 10"/>
                <a:cs typeface="LM Sans 10"/>
              </a:rPr>
              <a:t>y</a:t>
            </a:r>
            <a:r>
              <a:rPr lang="en-US" sz="2800" i="1" spc="-14" baseline="-10416" dirty="0" err="1">
                <a:latin typeface="LM Sans 8"/>
                <a:cs typeface="LM Sans 8"/>
              </a:rPr>
              <a:t>i</a:t>
            </a:r>
            <a:r>
              <a:rPr lang="en-US" sz="2800" i="1" spc="-14" baseline="-10416" dirty="0">
                <a:latin typeface="LM Sans 8"/>
                <a:cs typeface="LM Sans 8"/>
              </a:rPr>
              <a:t> </a:t>
            </a:r>
            <a:r>
              <a:rPr lang="en-US" sz="2800" i="1" spc="-109" dirty="0">
                <a:latin typeface="Verdana"/>
                <a:cs typeface="Verdana"/>
              </a:rPr>
              <a:t>&lt; </a:t>
            </a:r>
            <a:r>
              <a:rPr lang="en-US" sz="2800" i="1" spc="-10" dirty="0" err="1">
                <a:latin typeface="LM Sans 10"/>
                <a:cs typeface="LM Sans 10"/>
              </a:rPr>
              <a:t>y</a:t>
            </a:r>
            <a:r>
              <a:rPr lang="en-US" sz="2800" i="1" spc="-14" baseline="-10416" dirty="0" err="1">
                <a:latin typeface="LM Sans 8"/>
                <a:cs typeface="LM Sans 8"/>
              </a:rPr>
              <a:t>j</a:t>
            </a:r>
            <a:r>
              <a:rPr lang="en-US" sz="2800" i="1" spc="-14" baseline="-10416" dirty="0">
                <a:latin typeface="LM Sans 8"/>
                <a:cs typeface="LM Sans 8"/>
              </a:rPr>
              <a:t> </a:t>
            </a:r>
            <a:r>
              <a:rPr lang="en-US" sz="2800" spc="-10" dirty="0">
                <a:latin typeface="LM Sans 10"/>
                <a:cs typeface="LM Sans 10"/>
              </a:rPr>
              <a:t>the regressive transfer is from the  poorer individual to the richer</a:t>
            </a:r>
            <a:r>
              <a:rPr lang="en-US" sz="2800" spc="-30" dirty="0">
                <a:latin typeface="LM Sans 10"/>
                <a:cs typeface="LM Sans 10"/>
              </a:rPr>
              <a:t> </a:t>
            </a:r>
            <a:r>
              <a:rPr lang="en-US" sz="2800" spc="-10" dirty="0">
                <a:latin typeface="LM Sans 10"/>
                <a:cs typeface="LM Sans 10"/>
              </a:rPr>
              <a:t>individual.</a:t>
            </a:r>
            <a:endParaRPr lang="en-US" dirty="0">
              <a:latin typeface="LM Sans 10"/>
              <a:cs typeface="LM Sans 10"/>
            </a:endParaRPr>
          </a:p>
          <a:p>
            <a:pPr marR="110737">
              <a:lnSpc>
                <a:spcPct val="102600"/>
              </a:lnSpc>
              <a:spcBef>
                <a:spcPts val="109"/>
              </a:spcBef>
              <a:buFont typeface="Wingdings" panose="05000000000000000000" pitchFamily="2" charset="2"/>
              <a:buChar char="§"/>
            </a:pPr>
            <a:endParaRPr lang="en-US" sz="2800" spc="-20" dirty="0">
              <a:latin typeface="LM Sans 10"/>
              <a:cs typeface="LM Sans 10"/>
            </a:endParaRPr>
          </a:p>
          <a:p>
            <a:pPr marR="110737">
              <a:lnSpc>
                <a:spcPct val="102600"/>
              </a:lnSpc>
              <a:spcBef>
                <a:spcPts val="109"/>
              </a:spcBef>
              <a:buFont typeface="Wingdings" panose="05000000000000000000" pitchFamily="2" charset="2"/>
              <a:buChar char="§"/>
            </a:pPr>
            <a:r>
              <a:rPr lang="en-US" sz="2800" spc="-20" dirty="0">
                <a:latin typeface="LM Sans 10"/>
                <a:cs typeface="LM Sans 10"/>
              </a:rPr>
              <a:t>With </a:t>
            </a:r>
            <a:r>
              <a:rPr lang="en-US" sz="2800" spc="-30" dirty="0">
                <a:latin typeface="LM Sans 10"/>
                <a:cs typeface="LM Sans 10"/>
              </a:rPr>
              <a:t>weak </a:t>
            </a:r>
            <a:r>
              <a:rPr lang="en-US" sz="2800" spc="-20" dirty="0">
                <a:latin typeface="LM Sans 10"/>
                <a:cs typeface="LM Sans 10"/>
              </a:rPr>
              <a:t>inequality </a:t>
            </a:r>
            <a:r>
              <a:rPr lang="en-US" sz="2800" spc="149" dirty="0">
                <a:latin typeface="LM Sans 10"/>
                <a:cs typeface="LM Sans 10"/>
              </a:rPr>
              <a:t>(</a:t>
            </a:r>
            <a:r>
              <a:rPr lang="en-US" sz="2800" i="1" spc="149" dirty="0">
                <a:latin typeface="Arial"/>
                <a:cs typeface="Arial"/>
              </a:rPr>
              <a:t>≤</a:t>
            </a:r>
            <a:r>
              <a:rPr lang="en-US" sz="2800" spc="149" dirty="0">
                <a:latin typeface="LM Sans 10"/>
                <a:cs typeface="LM Sans 10"/>
              </a:rPr>
              <a:t>) </a:t>
            </a:r>
            <a:r>
              <a:rPr lang="en-US" sz="2800" spc="-10" dirty="0">
                <a:latin typeface="LM Sans 10"/>
                <a:cs typeface="LM Sans 10"/>
              </a:rPr>
              <a:t>use the language </a:t>
            </a:r>
            <a:r>
              <a:rPr lang="en-US" sz="2800" dirty="0">
                <a:latin typeface="LM Sans 10"/>
                <a:cs typeface="LM Sans 10"/>
              </a:rPr>
              <a:t>“not richer” </a:t>
            </a:r>
            <a:r>
              <a:rPr lang="en-US" sz="2800" spc="-10" dirty="0">
                <a:latin typeface="LM Sans 10"/>
                <a:cs typeface="LM Sans 10"/>
              </a:rPr>
              <a:t>to</a:t>
            </a:r>
            <a:r>
              <a:rPr lang="en-US" sz="2800" spc="-159" dirty="0">
                <a:latin typeface="LM Sans 10"/>
                <a:cs typeface="LM Sans 10"/>
              </a:rPr>
              <a:t> </a:t>
            </a:r>
            <a:r>
              <a:rPr lang="en-US" sz="2800" dirty="0">
                <a:latin typeface="LM Sans 10"/>
                <a:cs typeface="LM Sans 10"/>
              </a:rPr>
              <a:t>“not  poorer”</a:t>
            </a:r>
          </a:p>
          <a:p>
            <a:pPr marL="0" indent="0">
              <a:buNone/>
            </a:pPr>
            <a:endParaRPr lang="en-IN" dirty="0"/>
          </a:p>
        </p:txBody>
      </p:sp>
    </p:spTree>
    <p:extLst>
      <p:ext uri="{BB962C8B-B14F-4D97-AF65-F5344CB8AC3E}">
        <p14:creationId xmlns:p14="http://schemas.microsoft.com/office/powerpoint/2010/main" val="13540947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7A7B9-59DE-46B4-B7FB-4F117EE76496}"/>
              </a:ext>
            </a:extLst>
          </p:cNvPr>
          <p:cNvSpPr>
            <a:spLocks noGrp="1"/>
          </p:cNvSpPr>
          <p:nvPr>
            <p:ph idx="1"/>
          </p:nvPr>
        </p:nvSpPr>
        <p:spPr>
          <a:xfrm>
            <a:off x="767862" y="1028456"/>
            <a:ext cx="10515600" cy="4351338"/>
          </a:xfrm>
        </p:spPr>
        <p:txBody>
          <a:bodyPr>
            <a:normAutofit/>
          </a:bodyPr>
          <a:lstStyle/>
          <a:p>
            <a:pPr>
              <a:spcBef>
                <a:spcPts val="178"/>
              </a:spcBef>
              <a:buFont typeface="Wingdings" panose="05000000000000000000" pitchFamily="2" charset="2"/>
              <a:buChar char="§"/>
            </a:pPr>
            <a:r>
              <a:rPr lang="en-US" sz="2800" spc="-20" dirty="0">
                <a:latin typeface="LM Sans 10"/>
                <a:cs typeface="LM Sans 10"/>
              </a:rPr>
              <a:t>Our inequality </a:t>
            </a:r>
            <a:r>
              <a:rPr lang="en-US" sz="2800" spc="-10" dirty="0">
                <a:latin typeface="LM Sans 10"/>
                <a:cs typeface="LM Sans 10"/>
              </a:rPr>
              <a:t>index as </a:t>
            </a:r>
            <a:r>
              <a:rPr lang="en-US" sz="2800" spc="-20" dirty="0">
                <a:latin typeface="LM Sans 10"/>
                <a:cs typeface="LM Sans 10"/>
              </a:rPr>
              <a:t>a </a:t>
            </a:r>
            <a:r>
              <a:rPr lang="en-US" sz="2800" spc="-10" dirty="0">
                <a:latin typeface="LM Sans 10"/>
                <a:cs typeface="LM Sans 10"/>
              </a:rPr>
              <a:t>function of the</a:t>
            </a:r>
            <a:r>
              <a:rPr lang="en-US" sz="2800" dirty="0">
                <a:latin typeface="LM Sans 10"/>
                <a:cs typeface="LM Sans 10"/>
              </a:rPr>
              <a:t> </a:t>
            </a:r>
            <a:r>
              <a:rPr lang="en-US" sz="2800" spc="-30" dirty="0">
                <a:latin typeface="LM Sans 10"/>
                <a:cs typeface="LM Sans 10"/>
              </a:rPr>
              <a:t>form: </a:t>
            </a:r>
            <a:r>
              <a:rPr lang="en-US" sz="2800" i="1" spc="-10" dirty="0">
                <a:latin typeface="LM Sans 10"/>
                <a:cs typeface="LM Sans 10"/>
              </a:rPr>
              <a:t>I</a:t>
            </a:r>
            <a:r>
              <a:rPr lang="en-US" sz="2800" i="1" spc="149" dirty="0">
                <a:latin typeface="LM Sans 10"/>
                <a:cs typeface="LM Sans 10"/>
              </a:rPr>
              <a:t> </a:t>
            </a:r>
            <a:r>
              <a:rPr lang="en-US" sz="2800" spc="-20" dirty="0">
                <a:latin typeface="LM Sans 10"/>
                <a:cs typeface="LM Sans 10"/>
              </a:rPr>
              <a:t>=</a:t>
            </a:r>
            <a:r>
              <a:rPr lang="en-US" sz="2800" spc="-129" dirty="0">
                <a:latin typeface="LM Sans 10"/>
                <a:cs typeface="LM Sans 10"/>
              </a:rPr>
              <a:t> </a:t>
            </a:r>
            <a:r>
              <a:rPr lang="en-US" sz="2800" i="1" spc="-10" dirty="0">
                <a:latin typeface="LM Sans 10"/>
                <a:cs typeface="LM Sans 10"/>
              </a:rPr>
              <a:t>I</a:t>
            </a:r>
            <a:r>
              <a:rPr lang="en-US" sz="2800" i="1" spc="-446" dirty="0">
                <a:latin typeface="LM Sans 10"/>
                <a:cs typeface="LM Sans 10"/>
              </a:rPr>
              <a:t> </a:t>
            </a:r>
            <a:r>
              <a:rPr lang="en-US" sz="2800" spc="-30" dirty="0">
                <a:latin typeface="LM Sans 10"/>
                <a:cs typeface="LM Sans 10"/>
              </a:rPr>
              <a:t>(</a:t>
            </a:r>
            <a:r>
              <a:rPr lang="en-US" sz="2800" i="1" spc="-30" dirty="0">
                <a:latin typeface="LM Sans 10"/>
                <a:cs typeface="LM Sans 10"/>
              </a:rPr>
              <a:t>y</a:t>
            </a:r>
            <a:r>
              <a:rPr lang="en-US" sz="2800" spc="-44" baseline="-10416" dirty="0">
                <a:latin typeface="LM Roman 8"/>
                <a:cs typeface="LM Roman 8"/>
              </a:rPr>
              <a:t>1</a:t>
            </a:r>
            <a:r>
              <a:rPr lang="en-US" sz="2800" i="1" spc="-30" dirty="0">
                <a:latin typeface="Verdana"/>
                <a:cs typeface="Verdana"/>
              </a:rPr>
              <a:t>,</a:t>
            </a:r>
            <a:r>
              <a:rPr lang="en-US" sz="2800" i="1" spc="-404" dirty="0">
                <a:latin typeface="Verdana"/>
                <a:cs typeface="Verdana"/>
              </a:rPr>
              <a:t> </a:t>
            </a:r>
            <a:r>
              <a:rPr lang="en-US" sz="2800" i="1" spc="-40" dirty="0">
                <a:latin typeface="LM Sans 10"/>
                <a:cs typeface="LM Sans 10"/>
              </a:rPr>
              <a:t>y</a:t>
            </a:r>
            <a:r>
              <a:rPr lang="en-US" sz="2800" spc="-59" baseline="-10416" dirty="0">
                <a:latin typeface="LM Roman 8"/>
                <a:cs typeface="LM Roman 8"/>
              </a:rPr>
              <a:t>2</a:t>
            </a:r>
            <a:r>
              <a:rPr lang="en-US" sz="2800" i="1" spc="-40"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16"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30" dirty="0" err="1">
                <a:latin typeface="LM Sans 10"/>
                <a:cs typeface="LM Sans 10"/>
              </a:rPr>
              <a:t>y</a:t>
            </a:r>
            <a:r>
              <a:rPr lang="en-US" sz="2800" i="1" spc="44" baseline="-10416" dirty="0" err="1">
                <a:latin typeface="LM Sans 8"/>
                <a:cs typeface="LM Sans 8"/>
              </a:rPr>
              <a:t>n</a:t>
            </a:r>
            <a:r>
              <a:rPr lang="en-US" sz="2800" spc="30" dirty="0">
                <a:latin typeface="LM Sans 10"/>
                <a:cs typeface="LM Sans 10"/>
              </a:rPr>
              <a:t>) </a:t>
            </a:r>
            <a:r>
              <a:rPr lang="en-US" sz="2800" spc="-10" dirty="0">
                <a:latin typeface="LM Sans 10"/>
                <a:cs typeface="LM Sans 10"/>
              </a:rPr>
              <a:t>with </a:t>
            </a:r>
            <a:r>
              <a:rPr lang="en-US" sz="2800" i="1" spc="-10" dirty="0">
                <a:latin typeface="LM Sans 10"/>
                <a:cs typeface="LM Sans 10"/>
              </a:rPr>
              <a:t>I </a:t>
            </a:r>
            <a:r>
              <a:rPr lang="en-US" sz="2800" spc="-20" dirty="0">
                <a:latin typeface="LM Sans 10"/>
                <a:cs typeface="LM Sans 10"/>
              </a:rPr>
              <a:t>defined </a:t>
            </a:r>
            <a:r>
              <a:rPr lang="en-US" sz="2800" spc="-10" dirty="0">
                <a:latin typeface="LM Sans 10"/>
                <a:cs typeface="LM Sans 10"/>
              </a:rPr>
              <a:t>over all conceivable distributions of income  </a:t>
            </a:r>
            <a:r>
              <a:rPr lang="en-US" sz="2800" spc="-30" dirty="0">
                <a:latin typeface="LM Sans 10"/>
                <a:cs typeface="LM Sans 10"/>
              </a:rPr>
              <a:t>(</a:t>
            </a:r>
            <a:r>
              <a:rPr lang="en-US" sz="2800" i="1" spc="-30" dirty="0">
                <a:latin typeface="LM Sans 10"/>
                <a:cs typeface="LM Sans 10"/>
              </a:rPr>
              <a:t>y</a:t>
            </a:r>
            <a:r>
              <a:rPr lang="en-US" sz="2800" spc="-44" baseline="-10416" dirty="0">
                <a:latin typeface="LM Roman 8"/>
                <a:cs typeface="LM Roman 8"/>
              </a:rPr>
              <a:t>1</a:t>
            </a:r>
            <a:r>
              <a:rPr lang="en-US" sz="2800" i="1" spc="-30" dirty="0">
                <a:latin typeface="Verdana"/>
                <a:cs typeface="Verdana"/>
              </a:rPr>
              <a:t>,</a:t>
            </a:r>
            <a:r>
              <a:rPr lang="en-US" sz="2800" i="1" spc="-416" dirty="0">
                <a:latin typeface="Verdana"/>
                <a:cs typeface="Verdana"/>
              </a:rPr>
              <a:t> </a:t>
            </a:r>
            <a:r>
              <a:rPr lang="en-US" sz="2800" i="1" spc="-40" dirty="0">
                <a:latin typeface="LM Sans 10"/>
                <a:cs typeface="LM Sans 10"/>
              </a:rPr>
              <a:t>y</a:t>
            </a:r>
            <a:r>
              <a:rPr lang="en-US" sz="2800" spc="-59" baseline="-10416" dirty="0">
                <a:latin typeface="LM Roman 8"/>
                <a:cs typeface="LM Roman 8"/>
              </a:rPr>
              <a:t>2</a:t>
            </a:r>
            <a:r>
              <a:rPr lang="en-US" sz="2800" i="1" spc="-40"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20" dirty="0" err="1">
                <a:latin typeface="LM Sans 10"/>
                <a:cs typeface="LM Sans 10"/>
              </a:rPr>
              <a:t>y</a:t>
            </a:r>
            <a:r>
              <a:rPr lang="en-US" sz="2800" i="1" spc="30" baseline="-10416" dirty="0" err="1">
                <a:latin typeface="LM Sans 8"/>
                <a:cs typeface="LM Sans 8"/>
              </a:rPr>
              <a:t>n</a:t>
            </a:r>
            <a:r>
              <a:rPr lang="en-US" sz="2800" spc="20" dirty="0">
                <a:latin typeface="LM Sans 10"/>
                <a:cs typeface="LM Sans 10"/>
              </a:rPr>
              <a:t>).</a:t>
            </a:r>
            <a:endParaRPr lang="en-US" dirty="0">
              <a:latin typeface="LM Sans 10"/>
              <a:cs typeface="LM Sans 10"/>
            </a:endParaRPr>
          </a:p>
          <a:p>
            <a:pPr>
              <a:spcBef>
                <a:spcPts val="178"/>
              </a:spcBef>
              <a:buFont typeface="Wingdings" panose="05000000000000000000" pitchFamily="2" charset="2"/>
              <a:buChar char="§"/>
            </a:pPr>
            <a:endParaRPr lang="en-US" sz="2800" spc="-10" dirty="0">
              <a:latin typeface="LM Sans 10"/>
              <a:cs typeface="LM Sans 10"/>
            </a:endParaRPr>
          </a:p>
          <a:p>
            <a:pPr>
              <a:spcBef>
                <a:spcPts val="178"/>
              </a:spcBef>
              <a:buFont typeface="Wingdings" panose="05000000000000000000" pitchFamily="2" charset="2"/>
              <a:buChar char="§"/>
            </a:pPr>
            <a:r>
              <a:rPr lang="en-US" sz="2800" spc="-10" dirty="0">
                <a:latin typeface="LM Sans 10"/>
                <a:cs typeface="LM Sans 10"/>
              </a:rPr>
              <a:t>Dalton </a:t>
            </a:r>
            <a:r>
              <a:rPr lang="en-US" sz="2800" spc="-20" dirty="0">
                <a:latin typeface="LM Sans 10"/>
                <a:cs typeface="LM Sans 10"/>
              </a:rPr>
              <a:t>principle: </a:t>
            </a:r>
            <a:r>
              <a:rPr lang="en-US" sz="2800" spc="-10" dirty="0">
                <a:latin typeface="LM Sans 10"/>
                <a:cs typeface="LM Sans 10"/>
              </a:rPr>
              <a:t>if one </a:t>
            </a:r>
            <a:r>
              <a:rPr lang="en-US" sz="2800" spc="-20" dirty="0">
                <a:latin typeface="LM Sans 10"/>
                <a:cs typeface="LM Sans 10"/>
              </a:rPr>
              <a:t>income </a:t>
            </a:r>
            <a:r>
              <a:rPr lang="en-US" sz="2800" spc="-10" dirty="0">
                <a:latin typeface="LM Sans 10"/>
                <a:cs typeface="LM Sans 10"/>
              </a:rPr>
              <a:t>distribution </a:t>
            </a:r>
            <a:r>
              <a:rPr lang="en-US" sz="2800" spc="-20" dirty="0">
                <a:latin typeface="LM Sans 10"/>
                <a:cs typeface="LM Sans 10"/>
              </a:rPr>
              <a:t>can </a:t>
            </a:r>
            <a:r>
              <a:rPr lang="en-US" sz="2800" spc="20" dirty="0">
                <a:latin typeface="LM Sans 10"/>
                <a:cs typeface="LM Sans 10"/>
              </a:rPr>
              <a:t>be </a:t>
            </a:r>
            <a:r>
              <a:rPr lang="en-US" sz="2800" spc="-10" dirty="0">
                <a:latin typeface="LM Sans 10"/>
                <a:cs typeface="LM Sans 10"/>
              </a:rPr>
              <a:t>achieved from  another </a:t>
            </a:r>
            <a:r>
              <a:rPr lang="en-US" sz="2800" spc="-40" dirty="0">
                <a:latin typeface="LM Sans 10"/>
                <a:cs typeface="LM Sans 10"/>
              </a:rPr>
              <a:t>by </a:t>
            </a:r>
            <a:r>
              <a:rPr lang="en-US" sz="2800" spc="-10" dirty="0">
                <a:latin typeface="LM Sans 10"/>
                <a:cs typeface="LM Sans 10"/>
              </a:rPr>
              <a:t>constructing </a:t>
            </a:r>
            <a:r>
              <a:rPr lang="en-US" sz="2800" spc="-20" dirty="0">
                <a:latin typeface="LM Sans 10"/>
                <a:cs typeface="LM Sans 10"/>
              </a:rPr>
              <a:t>a </a:t>
            </a:r>
            <a:r>
              <a:rPr lang="en-US" sz="2800" spc="-10" dirty="0">
                <a:latin typeface="LM Sans 10"/>
                <a:cs typeface="LM Sans 10"/>
              </a:rPr>
              <a:t>sequence of regressive transfers, then</a:t>
            </a:r>
            <a:r>
              <a:rPr lang="en-US" sz="2800" spc="-426" dirty="0">
                <a:latin typeface="LM Sans 10"/>
                <a:cs typeface="LM Sans 10"/>
              </a:rPr>
              <a:t> </a:t>
            </a:r>
            <a:r>
              <a:rPr lang="en-US" sz="2800" spc="-10" dirty="0">
                <a:latin typeface="LM Sans 10"/>
                <a:cs typeface="LM Sans 10"/>
              </a:rPr>
              <a:t>the  </a:t>
            </a:r>
            <a:r>
              <a:rPr lang="en-US" sz="2800" spc="-20" dirty="0">
                <a:latin typeface="LM Sans 10"/>
                <a:cs typeface="LM Sans 10"/>
              </a:rPr>
              <a:t>former </a:t>
            </a:r>
            <a:r>
              <a:rPr lang="en-US" sz="2800" spc="-10" dirty="0">
                <a:latin typeface="LM Sans 10"/>
                <a:cs typeface="LM Sans 10"/>
              </a:rPr>
              <a:t>distribution must </a:t>
            </a:r>
            <a:r>
              <a:rPr lang="en-US" sz="2800" spc="20" dirty="0">
                <a:latin typeface="LM Sans 10"/>
                <a:cs typeface="LM Sans 10"/>
              </a:rPr>
              <a:t>be </a:t>
            </a:r>
            <a:r>
              <a:rPr lang="en-US" sz="2800" spc="-20" dirty="0">
                <a:latin typeface="LM Sans 10"/>
                <a:cs typeface="LM Sans 10"/>
              </a:rPr>
              <a:t>deemed more </a:t>
            </a:r>
            <a:r>
              <a:rPr lang="en-US" sz="2800" spc="-20" dirty="0">
                <a:solidFill>
                  <a:srgbClr val="BC1919"/>
                </a:solidFill>
                <a:latin typeface="LM Sans 10"/>
                <a:cs typeface="LM Sans 10"/>
              </a:rPr>
              <a:t>unequal </a:t>
            </a:r>
            <a:r>
              <a:rPr lang="en-US" sz="2800" spc="-20" dirty="0">
                <a:latin typeface="LM Sans 10"/>
                <a:cs typeface="LM Sans 10"/>
              </a:rPr>
              <a:t>than </a:t>
            </a:r>
            <a:r>
              <a:rPr lang="en-US" sz="2800" spc="-10" dirty="0">
                <a:latin typeface="LM Sans 10"/>
                <a:cs typeface="LM Sans 10"/>
              </a:rPr>
              <a:t>the</a:t>
            </a:r>
            <a:r>
              <a:rPr lang="en-US" sz="2800" spc="-40" dirty="0">
                <a:latin typeface="LM Sans 10"/>
                <a:cs typeface="LM Sans 10"/>
              </a:rPr>
              <a:t> </a:t>
            </a:r>
            <a:r>
              <a:rPr lang="en-US" sz="2800" spc="-10" dirty="0">
                <a:latin typeface="LM Sans 10"/>
                <a:cs typeface="LM Sans 10"/>
              </a:rPr>
              <a:t>latter.</a:t>
            </a:r>
          </a:p>
          <a:p>
            <a:pPr>
              <a:spcBef>
                <a:spcPts val="178"/>
              </a:spcBef>
              <a:buFont typeface="Wingdings" panose="05000000000000000000" pitchFamily="2" charset="2"/>
              <a:buChar char="§"/>
            </a:pPr>
            <a:endParaRPr lang="en-US" spc="-10" dirty="0">
              <a:latin typeface="LM Sans 10"/>
              <a:cs typeface="LM Sans 10"/>
            </a:endParaRPr>
          </a:p>
          <a:p>
            <a:pPr>
              <a:spcBef>
                <a:spcPts val="178"/>
              </a:spcBef>
              <a:buFont typeface="Wingdings" panose="05000000000000000000" pitchFamily="2" charset="2"/>
              <a:buChar char="§"/>
            </a:pPr>
            <a:r>
              <a:rPr lang="en-US" sz="2800" spc="-10" dirty="0">
                <a:latin typeface="LM Sans 10"/>
                <a:cs typeface="LM Sans 10"/>
              </a:rPr>
              <a:t>If</a:t>
            </a:r>
            <a:r>
              <a:rPr lang="en-US" sz="2800" spc="-20" dirty="0">
                <a:latin typeface="LM Sans 10"/>
                <a:cs typeface="LM Sans 10"/>
              </a:rPr>
              <a:t> </a:t>
            </a:r>
            <a:r>
              <a:rPr lang="en-US" sz="2800" spc="-30" dirty="0">
                <a:latin typeface="LM Sans 10"/>
                <a:cs typeface="LM Sans 10"/>
              </a:rPr>
              <a:t>for</a:t>
            </a:r>
            <a:r>
              <a:rPr lang="en-US" sz="2800" spc="-10" dirty="0">
                <a:latin typeface="LM Sans 10"/>
                <a:cs typeface="LM Sans 10"/>
              </a:rPr>
              <a:t> every</a:t>
            </a:r>
            <a:r>
              <a:rPr lang="en-US" sz="2800" spc="-20" dirty="0">
                <a:latin typeface="LM Sans 10"/>
                <a:cs typeface="LM Sans 10"/>
              </a:rPr>
              <a:t> </a:t>
            </a:r>
            <a:r>
              <a:rPr lang="en-US" sz="2800" spc="-10" dirty="0">
                <a:latin typeface="LM Sans 10"/>
                <a:cs typeface="LM Sans 10"/>
              </a:rPr>
              <a:t>income distribution </a:t>
            </a:r>
            <a:r>
              <a:rPr lang="en-US" sz="2800" spc="-40" dirty="0">
                <a:latin typeface="LM Sans 10"/>
                <a:cs typeface="LM Sans 10"/>
              </a:rPr>
              <a:t>(</a:t>
            </a:r>
            <a:r>
              <a:rPr lang="en-US" sz="2800" i="1" spc="-40" dirty="0">
                <a:latin typeface="LM Sans 10"/>
                <a:cs typeface="LM Sans 10"/>
              </a:rPr>
              <a:t>y</a:t>
            </a:r>
            <a:r>
              <a:rPr lang="en-US" sz="2800" spc="-59" baseline="-10416" dirty="0">
                <a:latin typeface="LM Roman 8"/>
                <a:cs typeface="LM Roman 8"/>
              </a:rPr>
              <a:t>1</a:t>
            </a:r>
            <a:r>
              <a:rPr lang="en-US" sz="2800" i="1" spc="-40" dirty="0">
                <a:latin typeface="Verdana"/>
                <a:cs typeface="Verdana"/>
              </a:rPr>
              <a:t>,</a:t>
            </a:r>
            <a:r>
              <a:rPr lang="en-US" sz="2800" i="1" spc="-416" dirty="0">
                <a:latin typeface="Verdana"/>
                <a:cs typeface="Verdana"/>
              </a:rPr>
              <a:t> </a:t>
            </a:r>
            <a:r>
              <a:rPr lang="en-US" sz="2800" i="1" spc="-40" dirty="0">
                <a:latin typeface="LM Sans 10"/>
                <a:cs typeface="LM Sans 10"/>
              </a:rPr>
              <a:t>y</a:t>
            </a:r>
            <a:r>
              <a:rPr lang="en-US" sz="2800" spc="-59" baseline="-10416" dirty="0">
                <a:latin typeface="LM Roman 8"/>
                <a:cs typeface="LM Roman 8"/>
              </a:rPr>
              <a:t>2</a:t>
            </a:r>
            <a:r>
              <a:rPr lang="en-US" sz="2800" i="1" spc="-40"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16" dirty="0">
                <a:latin typeface="Verdana"/>
                <a:cs typeface="Verdana"/>
              </a:rPr>
              <a:t> </a:t>
            </a:r>
            <a:r>
              <a:rPr lang="en-US" sz="2800" i="1" spc="30" dirty="0" err="1">
                <a:latin typeface="LM Sans 10"/>
                <a:cs typeface="LM Sans 10"/>
              </a:rPr>
              <a:t>y</a:t>
            </a:r>
            <a:r>
              <a:rPr lang="en-US" sz="2800" i="1" spc="44" baseline="-10416" dirty="0" err="1">
                <a:latin typeface="LM Sans 8"/>
                <a:cs typeface="LM Sans 8"/>
              </a:rPr>
              <a:t>n</a:t>
            </a:r>
            <a:r>
              <a:rPr lang="en-US" sz="2800" spc="30" dirty="0">
                <a:latin typeface="LM Sans 10"/>
                <a:cs typeface="LM Sans 10"/>
              </a:rPr>
              <a:t>)</a:t>
            </a:r>
            <a:r>
              <a:rPr lang="en-US" sz="2800" spc="-10" dirty="0">
                <a:latin typeface="LM Sans 10"/>
                <a:cs typeface="LM Sans 10"/>
              </a:rPr>
              <a:t> </a:t>
            </a:r>
            <a:r>
              <a:rPr lang="en-US" sz="2800" spc="-20" dirty="0">
                <a:latin typeface="LM Sans 10"/>
                <a:cs typeface="LM Sans 10"/>
              </a:rPr>
              <a:t>and</a:t>
            </a:r>
            <a:r>
              <a:rPr lang="en-US" sz="2800" spc="-10" dirty="0">
                <a:latin typeface="LM Sans 10"/>
                <a:cs typeface="LM Sans 10"/>
              </a:rPr>
              <a:t> every</a:t>
            </a:r>
            <a:r>
              <a:rPr lang="en-US" sz="2800" spc="-20" dirty="0">
                <a:latin typeface="LM Sans 10"/>
                <a:cs typeface="LM Sans 10"/>
              </a:rPr>
              <a:t> </a:t>
            </a:r>
            <a:r>
              <a:rPr lang="en-US" sz="2800" spc="-10" dirty="0">
                <a:latin typeface="LM Sans 10"/>
                <a:cs typeface="LM Sans 10"/>
              </a:rPr>
              <a:t>transfer</a:t>
            </a:r>
            <a:endParaRPr lang="en-US" dirty="0">
              <a:latin typeface="LM Sans 10"/>
              <a:cs typeface="LM Sans 10"/>
            </a:endParaRPr>
          </a:p>
          <a:p>
            <a:pPr marL="0" indent="0">
              <a:spcBef>
                <a:spcPts val="178"/>
              </a:spcBef>
              <a:buNone/>
            </a:pPr>
            <a:r>
              <a:rPr lang="en-US" sz="2800" i="1" spc="-367" dirty="0">
                <a:latin typeface="Verdana"/>
                <a:cs typeface="Verdana"/>
              </a:rPr>
              <a:t>δ </a:t>
            </a:r>
            <a:r>
              <a:rPr lang="en-US" sz="2800" i="1" spc="-109" dirty="0">
                <a:latin typeface="Verdana"/>
                <a:cs typeface="Verdana"/>
              </a:rPr>
              <a:t>&gt;</a:t>
            </a:r>
            <a:r>
              <a:rPr lang="en-US" sz="2800" i="1" spc="-297" dirty="0">
                <a:latin typeface="Verdana"/>
                <a:cs typeface="Verdana"/>
              </a:rPr>
              <a:t> </a:t>
            </a:r>
            <a:r>
              <a:rPr lang="en-US" sz="2800" spc="-10" dirty="0">
                <a:latin typeface="LM Sans 10"/>
                <a:cs typeface="LM Sans 10"/>
              </a:rPr>
              <a:t>0,</a:t>
            </a:r>
            <a:r>
              <a:rPr lang="en-US" dirty="0">
                <a:latin typeface="LM Sans 10"/>
                <a:cs typeface="LM Sans 10"/>
              </a:rPr>
              <a:t>  </a:t>
            </a:r>
            <a:r>
              <a:rPr lang="en-US" sz="2800" i="1" spc="-10" dirty="0">
                <a:latin typeface="LM Sans 10"/>
                <a:cs typeface="LM Sans 10"/>
              </a:rPr>
              <a:t>I</a:t>
            </a:r>
            <a:r>
              <a:rPr lang="en-US" sz="2800" i="1" spc="-436" dirty="0">
                <a:latin typeface="LM Sans 10"/>
                <a:cs typeface="LM Sans 10"/>
              </a:rPr>
              <a:t> </a:t>
            </a:r>
            <a:r>
              <a:rPr lang="en-US" sz="2800" spc="-30" dirty="0">
                <a:latin typeface="LM Sans 10"/>
                <a:cs typeface="LM Sans 10"/>
              </a:rPr>
              <a:t>(</a:t>
            </a:r>
            <a:r>
              <a:rPr lang="en-US" sz="2800" i="1" spc="-30" dirty="0">
                <a:latin typeface="LM Sans 10"/>
                <a:cs typeface="LM Sans 10"/>
              </a:rPr>
              <a:t>y</a:t>
            </a:r>
            <a:r>
              <a:rPr lang="en-US" sz="2800" spc="-44" baseline="-10416" dirty="0">
                <a:latin typeface="LM Roman 8"/>
                <a:cs typeface="LM Roman 8"/>
              </a:rPr>
              <a:t>1</a:t>
            </a:r>
            <a:r>
              <a:rPr lang="en-US" sz="2800" i="1" spc="-30"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0" dirty="0" err="1">
                <a:latin typeface="LM Sans 10"/>
                <a:cs typeface="LM Sans 10"/>
              </a:rPr>
              <a:t>y</a:t>
            </a:r>
            <a:r>
              <a:rPr lang="en-US" sz="2800" i="1" spc="-14" baseline="-10416" dirty="0" err="1">
                <a:latin typeface="LM Sans 8"/>
                <a:cs typeface="LM Sans 8"/>
              </a:rPr>
              <a:t>i</a:t>
            </a:r>
            <a:r>
              <a:rPr lang="en-US" sz="2800" i="1" spc="-460" baseline="-10416" dirty="0">
                <a:latin typeface="LM Sans 8"/>
                <a:cs typeface="LM Sans 8"/>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0" dirty="0" err="1">
                <a:latin typeface="LM Sans 10"/>
                <a:cs typeface="LM Sans 10"/>
              </a:rPr>
              <a:t>y</a:t>
            </a:r>
            <a:r>
              <a:rPr lang="en-US" sz="2800" i="1" spc="-14" baseline="-10416" dirty="0" err="1">
                <a:latin typeface="LM Sans 8"/>
                <a:cs typeface="LM Sans 8"/>
              </a:rPr>
              <a:t>j</a:t>
            </a:r>
            <a:r>
              <a:rPr lang="en-US" sz="2800" i="1" spc="-476" baseline="-10416" dirty="0">
                <a:latin typeface="LM Sans 8"/>
                <a:cs typeface="LM Sans 8"/>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30" dirty="0" err="1">
                <a:latin typeface="LM Sans 10"/>
                <a:cs typeface="LM Sans 10"/>
              </a:rPr>
              <a:t>y</a:t>
            </a:r>
            <a:r>
              <a:rPr lang="en-US" sz="2800" i="1" spc="44" baseline="-10416" dirty="0" err="1">
                <a:latin typeface="LM Sans 8"/>
                <a:cs typeface="LM Sans 8"/>
              </a:rPr>
              <a:t>n</a:t>
            </a:r>
            <a:r>
              <a:rPr lang="en-US" sz="2800" spc="30" dirty="0">
                <a:latin typeface="LM Sans 10"/>
                <a:cs typeface="LM Sans 10"/>
              </a:rPr>
              <a:t>)</a:t>
            </a:r>
            <a:r>
              <a:rPr lang="en-US" sz="2800" spc="-129" dirty="0">
                <a:latin typeface="LM Sans 10"/>
                <a:cs typeface="LM Sans 10"/>
              </a:rPr>
              <a:t> </a:t>
            </a:r>
            <a:r>
              <a:rPr lang="en-US" sz="2800" i="1" spc="-109" dirty="0">
                <a:latin typeface="Verdana"/>
                <a:cs typeface="Verdana"/>
              </a:rPr>
              <a:t>&lt;</a:t>
            </a:r>
            <a:r>
              <a:rPr lang="en-US" sz="2800" i="1" spc="-168" dirty="0">
                <a:latin typeface="Verdana"/>
                <a:cs typeface="Verdana"/>
              </a:rPr>
              <a:t> </a:t>
            </a:r>
            <a:r>
              <a:rPr lang="en-US" sz="2800" i="1" spc="-10" dirty="0">
                <a:latin typeface="LM Sans 10"/>
                <a:cs typeface="LM Sans 10"/>
              </a:rPr>
              <a:t>I</a:t>
            </a:r>
            <a:r>
              <a:rPr lang="en-US" sz="2800" i="1" spc="-436" dirty="0">
                <a:latin typeface="LM Sans 10"/>
                <a:cs typeface="LM Sans 10"/>
              </a:rPr>
              <a:t> </a:t>
            </a:r>
            <a:r>
              <a:rPr lang="en-US" sz="2800" spc="-30" dirty="0">
                <a:latin typeface="LM Sans 10"/>
                <a:cs typeface="LM Sans 10"/>
              </a:rPr>
              <a:t>(</a:t>
            </a:r>
            <a:r>
              <a:rPr lang="en-US" sz="2800" i="1" spc="-30" dirty="0">
                <a:latin typeface="LM Sans 10"/>
                <a:cs typeface="LM Sans 10"/>
              </a:rPr>
              <a:t>y</a:t>
            </a:r>
            <a:r>
              <a:rPr lang="en-US" sz="2800" spc="-44" baseline="-10416" dirty="0">
                <a:latin typeface="LM Roman 8"/>
                <a:cs typeface="LM Roman 8"/>
              </a:rPr>
              <a:t>1</a:t>
            </a:r>
            <a:r>
              <a:rPr lang="en-US" sz="2800" i="1" spc="-30"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0" dirty="0" err="1">
                <a:latin typeface="LM Sans 10"/>
                <a:cs typeface="LM Sans 10"/>
              </a:rPr>
              <a:t>y</a:t>
            </a:r>
            <a:r>
              <a:rPr lang="en-US" sz="2800" i="1" spc="-14" baseline="-10416" dirty="0" err="1">
                <a:latin typeface="LM Sans 8"/>
                <a:cs typeface="LM Sans 8"/>
              </a:rPr>
              <a:t>i</a:t>
            </a:r>
            <a:r>
              <a:rPr lang="en-US" sz="2800" i="1" spc="252" baseline="-10416" dirty="0">
                <a:latin typeface="LM Sans 8"/>
                <a:cs typeface="LM Sans 8"/>
              </a:rPr>
              <a:t> </a:t>
            </a:r>
            <a:r>
              <a:rPr lang="en-US" sz="2800" i="1" spc="404" dirty="0">
                <a:latin typeface="Arial"/>
                <a:cs typeface="Arial"/>
              </a:rPr>
              <a:t>−</a:t>
            </a:r>
            <a:r>
              <a:rPr lang="en-US" sz="2800" i="1" spc="-129" dirty="0">
                <a:latin typeface="Arial"/>
                <a:cs typeface="Arial"/>
              </a:rPr>
              <a:t> </a:t>
            </a:r>
            <a:r>
              <a:rPr lang="en-US" sz="2800" i="1" spc="-307" dirty="0">
                <a:latin typeface="Verdana"/>
                <a:cs typeface="Verdana"/>
              </a:rPr>
              <a:t>δ,</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0" dirty="0" err="1">
                <a:latin typeface="LM Sans 10"/>
                <a:cs typeface="LM Sans 10"/>
              </a:rPr>
              <a:t>y</a:t>
            </a:r>
            <a:r>
              <a:rPr lang="en-US" sz="2800" i="1" spc="-14" baseline="-10416" dirty="0" err="1">
                <a:latin typeface="LM Sans 8"/>
                <a:cs typeface="LM Sans 8"/>
              </a:rPr>
              <a:t>j</a:t>
            </a:r>
            <a:r>
              <a:rPr lang="en-US" sz="2800" i="1" spc="238" baseline="-10416" dirty="0">
                <a:latin typeface="LM Sans 8"/>
                <a:cs typeface="LM Sans 8"/>
              </a:rPr>
              <a:t> </a:t>
            </a:r>
            <a:r>
              <a:rPr lang="en-US" sz="2800" spc="-20" dirty="0">
                <a:latin typeface="LM Sans 10"/>
                <a:cs typeface="LM Sans 10"/>
              </a:rPr>
              <a:t>+</a:t>
            </a:r>
            <a:r>
              <a:rPr lang="en-US" sz="2800" spc="-248" dirty="0">
                <a:latin typeface="LM Sans 10"/>
                <a:cs typeface="LM Sans 10"/>
              </a:rPr>
              <a:t> </a:t>
            </a:r>
            <a:r>
              <a:rPr lang="en-US" sz="2800" i="1" spc="-307" dirty="0">
                <a:latin typeface="Verdana"/>
                <a:cs typeface="Verdana"/>
              </a:rPr>
              <a:t>δ,</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198" dirty="0">
                <a:latin typeface="Verdana"/>
                <a:cs typeface="Verdana"/>
              </a:rPr>
              <a:t>,</a:t>
            </a:r>
            <a:r>
              <a:rPr lang="en-US" sz="2800" i="1" spc="-404" dirty="0">
                <a:latin typeface="Verdana"/>
                <a:cs typeface="Verdana"/>
              </a:rPr>
              <a:t> </a:t>
            </a:r>
            <a:r>
              <a:rPr lang="en-US" sz="2800" i="1" spc="30" dirty="0" err="1">
                <a:latin typeface="LM Sans 10"/>
                <a:cs typeface="LM Sans 10"/>
              </a:rPr>
              <a:t>y</a:t>
            </a:r>
            <a:r>
              <a:rPr lang="en-US" sz="2800" i="1" spc="44" baseline="-10416" dirty="0" err="1">
                <a:latin typeface="LM Sans 8"/>
                <a:cs typeface="LM Sans 8"/>
              </a:rPr>
              <a:t>n</a:t>
            </a:r>
            <a:r>
              <a:rPr lang="en-US" sz="2800" spc="30" dirty="0">
                <a:latin typeface="LM Sans 10"/>
                <a:cs typeface="LM Sans 10"/>
              </a:rPr>
              <a:t>)</a:t>
            </a:r>
            <a:endParaRPr lang="en-US" sz="2800" dirty="0">
              <a:latin typeface="LM Sans 10"/>
              <a:cs typeface="LM Sans 10"/>
            </a:endParaRPr>
          </a:p>
          <a:p>
            <a:pPr marL="0" indent="0">
              <a:buNone/>
            </a:pPr>
            <a:endParaRPr lang="en-IN" dirty="0"/>
          </a:p>
        </p:txBody>
      </p:sp>
    </p:spTree>
    <p:extLst>
      <p:ext uri="{BB962C8B-B14F-4D97-AF65-F5344CB8AC3E}">
        <p14:creationId xmlns:p14="http://schemas.microsoft.com/office/powerpoint/2010/main" val="1082211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F611-196C-4CE9-A706-0F7FCCE3694E}"/>
              </a:ext>
            </a:extLst>
          </p:cNvPr>
          <p:cNvSpPr>
            <a:spLocks noGrp="1"/>
          </p:cNvSpPr>
          <p:nvPr>
            <p:ph type="title"/>
          </p:nvPr>
        </p:nvSpPr>
        <p:spPr/>
        <p:txBody>
          <a:bodyPr/>
          <a:lstStyle/>
          <a:p>
            <a:r>
              <a:rPr lang="en-IN" b="1" dirty="0">
                <a:solidFill>
                  <a:srgbClr val="C00000"/>
                </a:solidFill>
              </a:rPr>
              <a:t>Lorenz Curve</a:t>
            </a:r>
          </a:p>
        </p:txBody>
      </p:sp>
      <p:sp>
        <p:nvSpPr>
          <p:cNvPr id="3" name="Content Placeholder 2">
            <a:extLst>
              <a:ext uri="{FF2B5EF4-FFF2-40B4-BE49-F238E27FC236}">
                <a16:creationId xmlns:a16="http://schemas.microsoft.com/office/drawing/2014/main" id="{0E87D15D-6DEA-4151-BECE-07EF377CEE24}"/>
              </a:ext>
            </a:extLst>
          </p:cNvPr>
          <p:cNvSpPr>
            <a:spLocks noGrp="1"/>
          </p:cNvSpPr>
          <p:nvPr>
            <p:ph idx="1"/>
          </p:nvPr>
        </p:nvSpPr>
        <p:spPr/>
        <p:txBody>
          <a:bodyPr>
            <a:normAutofit fontScale="85000" lnSpcReduction="20000"/>
          </a:bodyPr>
          <a:lstStyle/>
          <a:p>
            <a:pPr marR="1243279">
              <a:lnSpc>
                <a:spcPct val="102600"/>
              </a:lnSpc>
              <a:spcBef>
                <a:spcPts val="109"/>
              </a:spcBef>
              <a:buFont typeface="Wingdings" panose="05000000000000000000" pitchFamily="2" charset="2"/>
              <a:buChar char="§"/>
            </a:pPr>
            <a:r>
              <a:rPr lang="en-US" sz="2800" spc="-20" dirty="0">
                <a:latin typeface="LM Sans 10"/>
                <a:cs typeface="LM Sans 10"/>
              </a:rPr>
              <a:t>Lorenz </a:t>
            </a:r>
            <a:r>
              <a:rPr lang="en-US" sz="2800" spc="-10" dirty="0">
                <a:latin typeface="LM Sans 10"/>
                <a:cs typeface="LM Sans 10"/>
              </a:rPr>
              <a:t>curve is </a:t>
            </a:r>
            <a:r>
              <a:rPr lang="en-US" sz="2800" spc="-20" dirty="0">
                <a:latin typeface="LM Sans 10"/>
                <a:cs typeface="LM Sans 10"/>
              </a:rPr>
              <a:t>a </a:t>
            </a:r>
            <a:r>
              <a:rPr lang="en-US" sz="2800" spc="-10" dirty="0">
                <a:latin typeface="LM Sans 10"/>
                <a:cs typeface="LM Sans 10"/>
              </a:rPr>
              <a:t>simple diagrammatic </a:t>
            </a:r>
            <a:r>
              <a:rPr lang="en-US" sz="2800" spc="-59" dirty="0">
                <a:latin typeface="LM Sans 10"/>
                <a:cs typeface="LM Sans 10"/>
              </a:rPr>
              <a:t>way </a:t>
            </a:r>
            <a:r>
              <a:rPr lang="en-US" sz="2800" spc="-10" dirty="0">
                <a:latin typeface="LM Sans 10"/>
                <a:cs typeface="LM Sans 10"/>
              </a:rPr>
              <a:t>to depict the  distribution of</a:t>
            </a:r>
            <a:r>
              <a:rPr lang="en-US" sz="2800" spc="-20" dirty="0">
                <a:latin typeface="LM Sans 10"/>
                <a:cs typeface="LM Sans 10"/>
              </a:rPr>
              <a:t> income.</a:t>
            </a:r>
            <a:endParaRPr lang="en-US" dirty="0">
              <a:latin typeface="LM Sans 10"/>
              <a:cs typeface="LM Sans 10"/>
            </a:endParaRPr>
          </a:p>
          <a:p>
            <a:pPr marR="1243279">
              <a:lnSpc>
                <a:spcPct val="102600"/>
              </a:lnSpc>
              <a:spcBef>
                <a:spcPts val="109"/>
              </a:spcBef>
              <a:buFont typeface="Wingdings" panose="05000000000000000000" pitchFamily="2" charset="2"/>
              <a:buChar char="§"/>
            </a:pPr>
            <a:endParaRPr lang="en-US" sz="2800" spc="-20" dirty="0">
              <a:latin typeface="LM Sans 10"/>
              <a:cs typeface="LM Sans 10"/>
            </a:endParaRPr>
          </a:p>
          <a:p>
            <a:pPr marR="1243279">
              <a:lnSpc>
                <a:spcPct val="102600"/>
              </a:lnSpc>
              <a:spcBef>
                <a:spcPts val="109"/>
              </a:spcBef>
              <a:buFont typeface="Wingdings" panose="05000000000000000000" pitchFamily="2" charset="2"/>
              <a:buChar char="§"/>
            </a:pPr>
            <a:r>
              <a:rPr lang="en-US" sz="2800" spc="-20" dirty="0">
                <a:latin typeface="LM Sans 10"/>
                <a:cs typeface="LM Sans 10"/>
              </a:rPr>
              <a:t>On </a:t>
            </a:r>
            <a:r>
              <a:rPr lang="en-US" sz="2800" spc="-10" dirty="0">
                <a:latin typeface="LM Sans 10"/>
                <a:cs typeface="LM Sans 10"/>
              </a:rPr>
              <a:t>the </a:t>
            </a:r>
            <a:r>
              <a:rPr lang="en-US" sz="2800" spc="-20" dirty="0">
                <a:latin typeface="LM Sans 10"/>
                <a:cs typeface="LM Sans 10"/>
              </a:rPr>
              <a:t>horizon </a:t>
            </a:r>
            <a:r>
              <a:rPr lang="en-US" sz="2800" spc="-10" dirty="0">
                <a:latin typeface="LM Sans 10"/>
                <a:cs typeface="LM Sans 10"/>
              </a:rPr>
              <a:t>axis </a:t>
            </a:r>
            <a:r>
              <a:rPr lang="en-US" sz="2800" spc="-50" dirty="0">
                <a:latin typeface="LM Sans 10"/>
                <a:cs typeface="LM Sans 10"/>
              </a:rPr>
              <a:t>we </a:t>
            </a:r>
            <a:r>
              <a:rPr lang="en-US" sz="2800" spc="-10" dirty="0">
                <a:latin typeface="LM Sans 10"/>
                <a:cs typeface="LM Sans 10"/>
              </a:rPr>
              <a:t>list the </a:t>
            </a:r>
            <a:r>
              <a:rPr lang="en-US" sz="2800" spc="-10" dirty="0">
                <a:solidFill>
                  <a:srgbClr val="BC1919"/>
                </a:solidFill>
                <a:latin typeface="LM Sans 10"/>
                <a:cs typeface="LM Sans 10"/>
              </a:rPr>
              <a:t>cumulative </a:t>
            </a:r>
            <a:r>
              <a:rPr lang="en-US" sz="2800" spc="-10" dirty="0">
                <a:latin typeface="LM Sans 10"/>
                <a:cs typeface="LM Sans 10"/>
              </a:rPr>
              <a:t>percentage of the  population </a:t>
            </a:r>
            <a:r>
              <a:rPr lang="en-US" sz="2800" spc="-20" dirty="0">
                <a:latin typeface="LM Sans 10"/>
                <a:cs typeface="LM Sans 10"/>
              </a:rPr>
              <a:t>arranged </a:t>
            </a:r>
            <a:r>
              <a:rPr lang="en-US" sz="2800" spc="-10" dirty="0">
                <a:latin typeface="LM Sans 10"/>
                <a:cs typeface="LM Sans 10"/>
              </a:rPr>
              <a:t>in increasing </a:t>
            </a:r>
            <a:r>
              <a:rPr lang="en-US" sz="2800" spc="-30" dirty="0">
                <a:latin typeface="LM Sans 10"/>
                <a:cs typeface="LM Sans 10"/>
              </a:rPr>
              <a:t>order </a:t>
            </a:r>
            <a:r>
              <a:rPr lang="en-US" sz="2800" spc="-10" dirty="0">
                <a:latin typeface="LM Sans 10"/>
                <a:cs typeface="LM Sans 10"/>
              </a:rPr>
              <a:t>of income.</a:t>
            </a:r>
            <a:endParaRPr lang="en-US" dirty="0">
              <a:latin typeface="LM Sans 10"/>
              <a:cs typeface="LM Sans 10"/>
            </a:endParaRPr>
          </a:p>
          <a:p>
            <a:pPr marR="1243279">
              <a:lnSpc>
                <a:spcPct val="102600"/>
              </a:lnSpc>
              <a:spcBef>
                <a:spcPts val="109"/>
              </a:spcBef>
              <a:buFont typeface="Wingdings" panose="05000000000000000000" pitchFamily="2" charset="2"/>
              <a:buChar char="§"/>
            </a:pPr>
            <a:endParaRPr lang="en-US" sz="2800" spc="-20" dirty="0">
              <a:latin typeface="LM Sans 10"/>
              <a:cs typeface="LM Sans 10"/>
            </a:endParaRPr>
          </a:p>
          <a:p>
            <a:pPr marR="1243279">
              <a:lnSpc>
                <a:spcPct val="102600"/>
              </a:lnSpc>
              <a:spcBef>
                <a:spcPts val="109"/>
              </a:spcBef>
              <a:buFont typeface="Wingdings" panose="05000000000000000000" pitchFamily="2" charset="2"/>
              <a:buChar char="§"/>
            </a:pPr>
            <a:r>
              <a:rPr lang="en-US" sz="2800" spc="-20" dirty="0">
                <a:latin typeface="LM Sans 10"/>
                <a:cs typeface="LM Sans 10"/>
              </a:rPr>
              <a:t>Thus </a:t>
            </a:r>
            <a:r>
              <a:rPr lang="en-US" sz="2800" dirty="0">
                <a:latin typeface="LM Sans 10"/>
                <a:cs typeface="LM Sans 10"/>
              </a:rPr>
              <a:t>point A </a:t>
            </a:r>
            <a:r>
              <a:rPr lang="en-US" sz="2800" spc="-20" dirty="0">
                <a:latin typeface="LM Sans 10"/>
                <a:cs typeface="LM Sans 10"/>
              </a:rPr>
              <a:t>on </a:t>
            </a:r>
            <a:r>
              <a:rPr lang="en-US" sz="2800" spc="-10" dirty="0">
                <a:latin typeface="LM Sans 10"/>
                <a:cs typeface="LM Sans 10"/>
              </a:rPr>
              <a:t>the axis refer to the poorest </a:t>
            </a:r>
            <a:r>
              <a:rPr lang="en-US" sz="2800" spc="-20" dirty="0">
                <a:latin typeface="LM Sans 10"/>
                <a:cs typeface="LM Sans 10"/>
              </a:rPr>
              <a:t>20% </a:t>
            </a:r>
            <a:r>
              <a:rPr lang="en-US" sz="2800" spc="-10" dirty="0">
                <a:latin typeface="LM Sans 10"/>
                <a:cs typeface="LM Sans 10"/>
              </a:rPr>
              <a:t>of the population,  the poorest </a:t>
            </a:r>
            <a:r>
              <a:rPr lang="en-US" sz="2800" spc="-20" dirty="0">
                <a:latin typeface="LM Sans 10"/>
                <a:cs typeface="LM Sans 10"/>
              </a:rPr>
              <a:t>half, </a:t>
            </a:r>
            <a:r>
              <a:rPr lang="en-US" sz="2800" spc="-10" dirty="0">
                <a:latin typeface="LM Sans 10"/>
                <a:cs typeface="LM Sans 10"/>
              </a:rPr>
              <a:t>etc.</a:t>
            </a:r>
          </a:p>
          <a:p>
            <a:pPr marR="1243279">
              <a:lnSpc>
                <a:spcPct val="102600"/>
              </a:lnSpc>
              <a:spcBef>
                <a:spcPts val="109"/>
              </a:spcBef>
              <a:buFont typeface="Wingdings" panose="05000000000000000000" pitchFamily="2" charset="2"/>
              <a:buChar char="§"/>
            </a:pPr>
            <a:endParaRPr lang="en-US" sz="2800" spc="-20" dirty="0">
              <a:latin typeface="LM Sans 10"/>
              <a:cs typeface="LM Sans 10"/>
            </a:endParaRPr>
          </a:p>
          <a:p>
            <a:pPr marR="1243279">
              <a:lnSpc>
                <a:spcPct val="102600"/>
              </a:lnSpc>
              <a:spcBef>
                <a:spcPts val="109"/>
              </a:spcBef>
              <a:buFont typeface="Wingdings" panose="05000000000000000000" pitchFamily="2" charset="2"/>
              <a:buChar char="§"/>
            </a:pPr>
            <a:r>
              <a:rPr lang="en-US" sz="2800" spc="-20" dirty="0">
                <a:latin typeface="LM Sans 10"/>
                <a:cs typeface="LM Sans 10"/>
              </a:rPr>
              <a:t>On </a:t>
            </a:r>
            <a:r>
              <a:rPr lang="en-US" sz="2800" spc="-10" dirty="0">
                <a:latin typeface="LM Sans 10"/>
                <a:cs typeface="LM Sans 10"/>
              </a:rPr>
              <a:t>the vertical axis </a:t>
            </a:r>
            <a:r>
              <a:rPr lang="en-US" sz="2800" spc="-50" dirty="0">
                <a:latin typeface="LM Sans 10"/>
                <a:cs typeface="LM Sans 10"/>
              </a:rPr>
              <a:t>we </a:t>
            </a:r>
            <a:r>
              <a:rPr lang="en-US" sz="2800" spc="-10" dirty="0">
                <a:latin typeface="LM Sans 10"/>
                <a:cs typeface="LM Sans 10"/>
              </a:rPr>
              <a:t>measure the percentage of the </a:t>
            </a:r>
            <a:r>
              <a:rPr lang="en-US" sz="2800" spc="-20" dirty="0">
                <a:latin typeface="LM Sans 10"/>
                <a:cs typeface="LM Sans 10"/>
              </a:rPr>
              <a:t>national  </a:t>
            </a:r>
            <a:r>
              <a:rPr lang="en-US" sz="2800" spc="-10" dirty="0">
                <a:latin typeface="LM Sans 10"/>
                <a:cs typeface="LM Sans 10"/>
              </a:rPr>
              <a:t>income </a:t>
            </a:r>
            <a:r>
              <a:rPr lang="en-US" sz="2800" spc="-20" dirty="0">
                <a:latin typeface="LM Sans 10"/>
                <a:cs typeface="LM Sans 10"/>
              </a:rPr>
              <a:t>accruing </a:t>
            </a:r>
            <a:r>
              <a:rPr lang="en-US" sz="2800" spc="-10" dirty="0">
                <a:latin typeface="LM Sans 10"/>
                <a:cs typeface="LM Sans 10"/>
              </a:rPr>
              <a:t>to </a:t>
            </a:r>
            <a:r>
              <a:rPr lang="en-US" sz="2800" spc="-20" dirty="0">
                <a:latin typeface="LM Sans 10"/>
                <a:cs typeface="LM Sans 10"/>
              </a:rPr>
              <a:t>any </a:t>
            </a:r>
            <a:r>
              <a:rPr lang="en-US" sz="2800" spc="-30" dirty="0">
                <a:latin typeface="LM Sans 10"/>
                <a:cs typeface="LM Sans 10"/>
              </a:rPr>
              <a:t>particular </a:t>
            </a:r>
            <a:r>
              <a:rPr lang="en-US" sz="2800" spc="-10" dirty="0">
                <a:latin typeface="LM Sans 10"/>
                <a:cs typeface="LM Sans 10"/>
              </a:rPr>
              <a:t>fraction of the population thus  </a:t>
            </a:r>
            <a:r>
              <a:rPr lang="en-US" sz="2800" spc="-20" dirty="0">
                <a:latin typeface="LM Sans 10"/>
                <a:cs typeface="LM Sans 10"/>
              </a:rPr>
              <a:t>arranged.</a:t>
            </a:r>
          </a:p>
          <a:p>
            <a:pPr marR="1243279">
              <a:lnSpc>
                <a:spcPct val="102600"/>
              </a:lnSpc>
              <a:spcBef>
                <a:spcPts val="109"/>
              </a:spcBef>
              <a:buFont typeface="Wingdings" panose="05000000000000000000" pitchFamily="2" charset="2"/>
              <a:buChar char="§"/>
            </a:pPr>
            <a:endParaRPr lang="en-US" spc="-20" dirty="0">
              <a:latin typeface="LM Sans 10"/>
              <a:cs typeface="LM Sans 10"/>
            </a:endParaRPr>
          </a:p>
          <a:p>
            <a:pPr marR="1243279">
              <a:lnSpc>
                <a:spcPct val="102600"/>
              </a:lnSpc>
              <a:spcBef>
                <a:spcPts val="109"/>
              </a:spcBef>
              <a:buFont typeface="Wingdings" panose="05000000000000000000" pitchFamily="2" charset="2"/>
              <a:buChar char="§"/>
            </a:pPr>
            <a:r>
              <a:rPr lang="en-US" sz="2800" spc="-20" dirty="0">
                <a:latin typeface="LM Sans 10"/>
                <a:cs typeface="LM Sans 10"/>
              </a:rPr>
              <a:t>The </a:t>
            </a:r>
            <a:r>
              <a:rPr lang="en-US" sz="2800" spc="-10" dirty="0">
                <a:latin typeface="LM Sans 10"/>
                <a:cs typeface="LM Sans 10"/>
              </a:rPr>
              <a:t>diagonal </a:t>
            </a:r>
            <a:r>
              <a:rPr lang="en-US" sz="2800" spc="-20" dirty="0">
                <a:latin typeface="LM Sans 10"/>
                <a:cs typeface="LM Sans 10"/>
              </a:rPr>
              <a:t>line </a:t>
            </a:r>
            <a:r>
              <a:rPr lang="en-US" sz="2800" spc="59" dirty="0">
                <a:latin typeface="LM Sans 10"/>
                <a:cs typeface="LM Sans 10"/>
              </a:rPr>
              <a:t>(45</a:t>
            </a:r>
            <a:r>
              <a:rPr lang="en-US" sz="2800" i="1" spc="87" baseline="27777" dirty="0">
                <a:latin typeface="Arial"/>
                <a:cs typeface="Arial"/>
              </a:rPr>
              <a:t>◦</a:t>
            </a:r>
            <a:r>
              <a:rPr lang="en-US" sz="2800" spc="59" dirty="0">
                <a:latin typeface="LM Sans 10"/>
                <a:cs typeface="LM Sans 10"/>
              </a:rPr>
              <a:t>) </a:t>
            </a:r>
            <a:r>
              <a:rPr lang="en-US" sz="2800" spc="-20" dirty="0">
                <a:latin typeface="LM Sans 10"/>
                <a:cs typeface="LM Sans 10"/>
              </a:rPr>
              <a:t>represents </a:t>
            </a:r>
            <a:r>
              <a:rPr lang="en-US" sz="2800" spc="-10" dirty="0">
                <a:latin typeface="LM Sans 10"/>
                <a:cs typeface="LM Sans 10"/>
              </a:rPr>
              <a:t>equal distribution</a:t>
            </a:r>
            <a:r>
              <a:rPr lang="en-US" sz="2800" spc="-59" dirty="0">
                <a:latin typeface="LM Sans 10"/>
                <a:cs typeface="LM Sans 10"/>
              </a:rPr>
              <a:t> </a:t>
            </a:r>
            <a:r>
              <a:rPr lang="en-US" sz="2800" spc="-10" dirty="0">
                <a:latin typeface="LM Sans 10"/>
                <a:cs typeface="LM Sans 10"/>
              </a:rPr>
              <a:t>income.</a:t>
            </a:r>
            <a:endParaRPr lang="en-US" sz="2800" dirty="0">
              <a:latin typeface="LM Sans 10"/>
              <a:cs typeface="LM Sans 10"/>
            </a:endParaRPr>
          </a:p>
          <a:p>
            <a:pPr marL="0" indent="0">
              <a:buNone/>
            </a:pPr>
            <a:endParaRPr lang="en-IN" dirty="0"/>
          </a:p>
        </p:txBody>
      </p:sp>
    </p:spTree>
    <p:extLst>
      <p:ext uri="{BB962C8B-B14F-4D97-AF65-F5344CB8AC3E}">
        <p14:creationId xmlns:p14="http://schemas.microsoft.com/office/powerpoint/2010/main" val="4039335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0">
            <a:extLst>
              <a:ext uri="{FF2B5EF4-FFF2-40B4-BE49-F238E27FC236}">
                <a16:creationId xmlns:a16="http://schemas.microsoft.com/office/drawing/2014/main" id="{7A878AD1-6B71-4AA0-A750-B1E6F0C952D8}"/>
              </a:ext>
            </a:extLst>
          </p:cNvPr>
          <p:cNvSpPr txBox="1">
            <a:spLocks noChangeArrowheads="1"/>
          </p:cNvSpPr>
          <p:nvPr/>
        </p:nvSpPr>
        <p:spPr bwMode="auto">
          <a:xfrm>
            <a:off x="2057400" y="228601"/>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C00000"/>
                </a:solidFill>
              </a:rPr>
              <a:t>Lorenz Curve for the United States</a:t>
            </a:r>
          </a:p>
        </p:txBody>
      </p:sp>
      <p:sp>
        <p:nvSpPr>
          <p:cNvPr id="5123" name="Rectangle 2">
            <a:extLst>
              <a:ext uri="{FF2B5EF4-FFF2-40B4-BE49-F238E27FC236}">
                <a16:creationId xmlns:a16="http://schemas.microsoft.com/office/drawing/2014/main" id="{A06F2636-A423-400F-A1D0-050BDC007676}"/>
              </a:ext>
            </a:extLst>
          </p:cNvPr>
          <p:cNvSpPr>
            <a:spLocks noChangeArrowheads="1"/>
          </p:cNvSpPr>
          <p:nvPr/>
        </p:nvSpPr>
        <p:spPr bwMode="auto">
          <a:xfrm>
            <a:off x="1495425" y="6611938"/>
            <a:ext cx="5410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U.S. Census Bureau, Historical Income Tables, Households, Table H-2.</a:t>
            </a:r>
          </a:p>
        </p:txBody>
      </p:sp>
      <p:pic>
        <p:nvPicPr>
          <p:cNvPr id="5124" name="Picture 2">
            <a:extLst>
              <a:ext uri="{FF2B5EF4-FFF2-40B4-BE49-F238E27FC236}">
                <a16:creationId xmlns:a16="http://schemas.microsoft.com/office/drawing/2014/main" id="{7BA02D22-DA3C-478C-BC3E-B0FC54E7B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401764"/>
            <a:ext cx="73914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9C31-1359-439C-ADD8-105B2C8D0605}"/>
              </a:ext>
            </a:extLst>
          </p:cNvPr>
          <p:cNvSpPr>
            <a:spLocks noGrp="1"/>
          </p:cNvSpPr>
          <p:nvPr>
            <p:ph type="title"/>
          </p:nvPr>
        </p:nvSpPr>
        <p:spPr/>
        <p:txBody>
          <a:bodyPr/>
          <a:lstStyle/>
          <a:p>
            <a:r>
              <a:rPr lang="en-IN" b="1" dirty="0">
                <a:solidFill>
                  <a:srgbClr val="C00000"/>
                </a:solidFill>
              </a:rPr>
              <a:t>Lorenz Curve Properties</a:t>
            </a:r>
          </a:p>
        </p:txBody>
      </p:sp>
      <p:sp>
        <p:nvSpPr>
          <p:cNvPr id="3" name="Content Placeholder 2">
            <a:extLst>
              <a:ext uri="{FF2B5EF4-FFF2-40B4-BE49-F238E27FC236}">
                <a16:creationId xmlns:a16="http://schemas.microsoft.com/office/drawing/2014/main" id="{97CEBC9A-3F3B-4DBA-98AE-C28C8324B96E}"/>
              </a:ext>
            </a:extLst>
          </p:cNvPr>
          <p:cNvSpPr>
            <a:spLocks noGrp="1"/>
          </p:cNvSpPr>
          <p:nvPr>
            <p:ph idx="1"/>
          </p:nvPr>
        </p:nvSpPr>
        <p:spPr/>
        <p:txBody>
          <a:bodyPr>
            <a:normAutofit fontScale="92500"/>
          </a:bodyPr>
          <a:lstStyle/>
          <a:p>
            <a:pPr marR="10067">
              <a:lnSpc>
                <a:spcPct val="102600"/>
              </a:lnSpc>
              <a:spcBef>
                <a:spcPts val="109"/>
              </a:spcBef>
              <a:buFont typeface="Wingdings" panose="05000000000000000000" pitchFamily="2" charset="2"/>
              <a:buChar char="§"/>
            </a:pPr>
            <a:r>
              <a:rPr lang="en-US" sz="2800" spc="-20" dirty="0">
                <a:latin typeface="LM Sans 10"/>
                <a:cs typeface="LM Sans 10"/>
              </a:rPr>
              <a:t>The </a:t>
            </a:r>
            <a:r>
              <a:rPr lang="en-US" sz="2800" dirty="0">
                <a:latin typeface="LM Sans 10"/>
                <a:cs typeface="LM Sans 10"/>
              </a:rPr>
              <a:t>slope </a:t>
            </a:r>
            <a:r>
              <a:rPr lang="en-US" sz="2800" spc="-10" dirty="0">
                <a:latin typeface="LM Sans 10"/>
                <a:cs typeface="LM Sans 10"/>
              </a:rPr>
              <a:t>of the </a:t>
            </a:r>
            <a:r>
              <a:rPr lang="en-US" sz="2800" spc="-20" dirty="0">
                <a:latin typeface="LM Sans 10"/>
                <a:cs typeface="LM Sans 10"/>
              </a:rPr>
              <a:t>Lorenz </a:t>
            </a:r>
            <a:r>
              <a:rPr lang="en-US" sz="2800" spc="-10" dirty="0">
                <a:latin typeface="LM Sans 10"/>
                <a:cs typeface="LM Sans 10"/>
              </a:rPr>
              <a:t>curve is the contribution of the </a:t>
            </a:r>
            <a:r>
              <a:rPr lang="en-US" sz="2800" dirty="0">
                <a:latin typeface="LM Sans 10"/>
                <a:cs typeface="LM Sans 10"/>
              </a:rPr>
              <a:t>person </a:t>
            </a:r>
            <a:r>
              <a:rPr lang="en-US" sz="2800" spc="-10" dirty="0">
                <a:latin typeface="LM Sans 10"/>
                <a:cs typeface="LM Sans 10"/>
              </a:rPr>
              <a:t>at  that </a:t>
            </a:r>
            <a:r>
              <a:rPr lang="en-US" sz="2800" dirty="0">
                <a:latin typeface="LM Sans 10"/>
                <a:cs typeface="LM Sans 10"/>
              </a:rPr>
              <a:t>point </a:t>
            </a:r>
            <a:r>
              <a:rPr lang="en-US" sz="2800" spc="-10" dirty="0">
                <a:latin typeface="LM Sans 10"/>
                <a:cs typeface="LM Sans 10"/>
              </a:rPr>
              <a:t>to the cumulative </a:t>
            </a:r>
            <a:r>
              <a:rPr lang="en-US" sz="2800" spc="-30" dirty="0">
                <a:latin typeface="LM Sans 10"/>
                <a:cs typeface="LM Sans 10"/>
              </a:rPr>
              <a:t>share </a:t>
            </a:r>
            <a:r>
              <a:rPr lang="en-US" sz="2800" spc="-10" dirty="0">
                <a:latin typeface="LM Sans 10"/>
                <a:cs typeface="LM Sans 10"/>
              </a:rPr>
              <a:t>of national</a:t>
            </a:r>
            <a:r>
              <a:rPr lang="en-US" sz="2800" spc="-40" dirty="0">
                <a:latin typeface="LM Sans 10"/>
                <a:cs typeface="LM Sans 10"/>
              </a:rPr>
              <a:t> </a:t>
            </a:r>
            <a:r>
              <a:rPr lang="en-US" sz="2800" spc="-10" dirty="0">
                <a:latin typeface="LM Sans 10"/>
                <a:cs typeface="LM Sans 10"/>
              </a:rPr>
              <a:t>income.</a:t>
            </a:r>
            <a:endParaRPr lang="en-US" dirty="0">
              <a:latin typeface="LM Sans 10"/>
              <a:cs typeface="LM Sans 10"/>
            </a:endParaRPr>
          </a:p>
          <a:p>
            <a:pPr marR="10067">
              <a:lnSpc>
                <a:spcPct val="102600"/>
              </a:lnSpc>
              <a:spcBef>
                <a:spcPts val="109"/>
              </a:spcBef>
              <a:buFont typeface="Wingdings" panose="05000000000000000000" pitchFamily="2" charset="2"/>
              <a:buChar char="§"/>
            </a:pPr>
            <a:endParaRPr lang="en-US" sz="2800" spc="-10" dirty="0">
              <a:latin typeface="LM Sans 10"/>
              <a:cs typeface="LM Sans 10"/>
            </a:endParaRPr>
          </a:p>
          <a:p>
            <a:pPr marR="10067">
              <a:lnSpc>
                <a:spcPct val="102600"/>
              </a:lnSpc>
              <a:spcBef>
                <a:spcPts val="109"/>
              </a:spcBef>
              <a:buFont typeface="Wingdings" panose="05000000000000000000" pitchFamily="2" charset="2"/>
              <a:buChar char="§"/>
            </a:pPr>
            <a:r>
              <a:rPr lang="en-US" sz="2800" spc="-10" dirty="0">
                <a:latin typeface="LM Sans 10"/>
                <a:cs typeface="LM Sans 10"/>
              </a:rPr>
              <a:t>Ordered from poorest to richest the </a:t>
            </a:r>
            <a:r>
              <a:rPr lang="en-US" sz="2800" spc="-20" dirty="0">
                <a:latin typeface="LM Sans 10"/>
                <a:cs typeface="LM Sans 10"/>
              </a:rPr>
              <a:t>“marginal </a:t>
            </a:r>
            <a:r>
              <a:rPr lang="en-US" sz="2800" spc="-10" dirty="0">
                <a:latin typeface="LM Sans 10"/>
                <a:cs typeface="LM Sans 10"/>
              </a:rPr>
              <a:t>contribution” </a:t>
            </a:r>
            <a:r>
              <a:rPr lang="en-US" sz="2800" spc="-20" dirty="0">
                <a:latin typeface="LM Sans 10"/>
                <a:cs typeface="LM Sans 10"/>
              </a:rPr>
              <a:t>can  </a:t>
            </a:r>
            <a:r>
              <a:rPr lang="en-US" sz="2800" spc="-10" dirty="0">
                <a:latin typeface="LM Sans 10"/>
                <a:cs typeface="LM Sans 10"/>
              </a:rPr>
              <a:t>never</a:t>
            </a:r>
            <a:r>
              <a:rPr lang="en-US" sz="2800" spc="-20" dirty="0">
                <a:latin typeface="LM Sans 10"/>
                <a:cs typeface="LM Sans 10"/>
              </a:rPr>
              <a:t> </a:t>
            </a:r>
            <a:r>
              <a:rPr lang="en-US" sz="2800" spc="-10" dirty="0">
                <a:latin typeface="LM Sans 10"/>
                <a:cs typeface="LM Sans 10"/>
              </a:rPr>
              <a:t>fall.</a:t>
            </a:r>
            <a:endParaRPr lang="en-US" dirty="0">
              <a:latin typeface="LM Sans 10"/>
              <a:cs typeface="LM Sans 10"/>
            </a:endParaRPr>
          </a:p>
          <a:p>
            <a:pPr marR="10067">
              <a:lnSpc>
                <a:spcPct val="102600"/>
              </a:lnSpc>
              <a:spcBef>
                <a:spcPts val="109"/>
              </a:spcBef>
              <a:buFont typeface="Wingdings" panose="05000000000000000000" pitchFamily="2" charset="2"/>
              <a:buChar char="§"/>
            </a:pPr>
            <a:endParaRPr lang="en-US" sz="2800" spc="-30" dirty="0">
              <a:latin typeface="LM Sans 10"/>
              <a:cs typeface="LM Sans 10"/>
            </a:endParaRPr>
          </a:p>
          <a:p>
            <a:pPr marR="10067">
              <a:lnSpc>
                <a:spcPct val="102600"/>
              </a:lnSpc>
              <a:spcBef>
                <a:spcPts val="109"/>
              </a:spcBef>
              <a:buFont typeface="Wingdings" panose="05000000000000000000" pitchFamily="2" charset="2"/>
              <a:buChar char="§"/>
            </a:pPr>
            <a:r>
              <a:rPr lang="en-US" sz="2800" spc="-30" dirty="0">
                <a:latin typeface="LM Sans 10"/>
                <a:cs typeface="LM Sans 10"/>
              </a:rPr>
              <a:t>Equivalently, </a:t>
            </a:r>
            <a:r>
              <a:rPr lang="en-US" sz="2800" spc="-10" dirty="0">
                <a:latin typeface="LM Sans 10"/>
                <a:cs typeface="LM Sans 10"/>
              </a:rPr>
              <a:t>the </a:t>
            </a:r>
            <a:r>
              <a:rPr lang="en-US" sz="2800" spc="-30" dirty="0">
                <a:latin typeface="LM Sans 10"/>
                <a:cs typeface="LM Sans 10"/>
              </a:rPr>
              <a:t>Lorenz </a:t>
            </a:r>
            <a:r>
              <a:rPr lang="en-US" sz="2800" spc="-10" dirty="0">
                <a:latin typeface="LM Sans 10"/>
                <a:cs typeface="LM Sans 10"/>
              </a:rPr>
              <a:t>curve </a:t>
            </a:r>
            <a:r>
              <a:rPr lang="en-US" sz="2800" spc="-20" dirty="0">
                <a:latin typeface="LM Sans 10"/>
                <a:cs typeface="LM Sans 10"/>
              </a:rPr>
              <a:t>can never </a:t>
            </a:r>
            <a:r>
              <a:rPr lang="en-US" sz="2800" spc="-10" dirty="0">
                <a:latin typeface="LM Sans 10"/>
                <a:cs typeface="LM Sans 10"/>
              </a:rPr>
              <a:t>get flatter as </a:t>
            </a:r>
            <a:r>
              <a:rPr lang="en-US" sz="2800" spc="-50" dirty="0">
                <a:latin typeface="LM Sans 10"/>
                <a:cs typeface="LM Sans 10"/>
              </a:rPr>
              <a:t>we </a:t>
            </a:r>
            <a:r>
              <a:rPr lang="en-US" sz="2800" spc="-10" dirty="0">
                <a:latin typeface="LM Sans 10"/>
                <a:cs typeface="LM Sans 10"/>
              </a:rPr>
              <a:t>move  from left to</a:t>
            </a:r>
            <a:r>
              <a:rPr lang="en-US" sz="2800" spc="-20" dirty="0">
                <a:latin typeface="LM Sans 10"/>
                <a:cs typeface="LM Sans 10"/>
              </a:rPr>
              <a:t> </a:t>
            </a:r>
            <a:r>
              <a:rPr lang="en-US" sz="2800" spc="-10" dirty="0">
                <a:latin typeface="LM Sans 10"/>
                <a:cs typeface="LM Sans 10"/>
              </a:rPr>
              <a:t>right.</a:t>
            </a:r>
            <a:r>
              <a:rPr lang="en-US" sz="2800" spc="-20" dirty="0">
                <a:latin typeface="LM Sans 10"/>
                <a:cs typeface="LM Sans 10"/>
              </a:rPr>
              <a:t> </a:t>
            </a:r>
          </a:p>
          <a:p>
            <a:pPr marR="10067">
              <a:lnSpc>
                <a:spcPct val="102600"/>
              </a:lnSpc>
              <a:spcBef>
                <a:spcPts val="109"/>
              </a:spcBef>
              <a:buFont typeface="Wingdings" panose="05000000000000000000" pitchFamily="2" charset="2"/>
              <a:buChar char="§"/>
            </a:pPr>
            <a:endParaRPr lang="en-US" sz="2800" spc="-20" dirty="0">
              <a:latin typeface="LM Sans 10"/>
              <a:cs typeface="LM Sans 10"/>
            </a:endParaRPr>
          </a:p>
          <a:p>
            <a:pPr marR="10067">
              <a:lnSpc>
                <a:spcPct val="102600"/>
              </a:lnSpc>
              <a:spcBef>
                <a:spcPts val="109"/>
              </a:spcBef>
              <a:buFont typeface="Wingdings" panose="05000000000000000000" pitchFamily="2" charset="2"/>
              <a:buChar char="§"/>
            </a:pPr>
            <a:r>
              <a:rPr lang="en-US" sz="2800" spc="-20" dirty="0">
                <a:latin typeface="LM Sans 10"/>
                <a:cs typeface="LM Sans 10"/>
              </a:rPr>
              <a:t>The </a:t>
            </a:r>
            <a:r>
              <a:rPr lang="en-US" sz="2800" spc="-10" dirty="0">
                <a:latin typeface="LM Sans 10"/>
                <a:cs typeface="LM Sans 10"/>
              </a:rPr>
              <a:t>overall distance </a:t>
            </a:r>
            <a:r>
              <a:rPr lang="en-US" sz="2800" spc="-30" dirty="0">
                <a:latin typeface="LM Sans 10"/>
                <a:cs typeface="LM Sans 10"/>
              </a:rPr>
              <a:t>between </a:t>
            </a:r>
            <a:r>
              <a:rPr lang="en-US" sz="2800" spc="-10" dirty="0">
                <a:latin typeface="LM Sans 10"/>
                <a:cs typeface="LM Sans 10"/>
              </a:rPr>
              <a:t>the </a:t>
            </a:r>
            <a:r>
              <a:rPr lang="en-US" sz="2800" spc="79" dirty="0">
                <a:latin typeface="LM Sans 10"/>
                <a:cs typeface="LM Sans 10"/>
              </a:rPr>
              <a:t>45</a:t>
            </a:r>
            <a:r>
              <a:rPr lang="en-US" sz="2800" i="1" spc="119" baseline="27777" dirty="0">
                <a:latin typeface="Arial"/>
                <a:cs typeface="Arial"/>
              </a:rPr>
              <a:t>◦ </a:t>
            </a:r>
            <a:r>
              <a:rPr lang="en-US" sz="2800" spc="-20" dirty="0">
                <a:latin typeface="LM Sans 10"/>
                <a:cs typeface="LM Sans 10"/>
              </a:rPr>
              <a:t>and </a:t>
            </a:r>
            <a:r>
              <a:rPr lang="en-US" sz="2800" spc="-10" dirty="0">
                <a:latin typeface="LM Sans 10"/>
                <a:cs typeface="LM Sans 10"/>
              </a:rPr>
              <a:t>the </a:t>
            </a:r>
            <a:r>
              <a:rPr lang="en-US" sz="2800" spc="-20" dirty="0">
                <a:latin typeface="LM Sans 10"/>
                <a:cs typeface="LM Sans 10"/>
              </a:rPr>
              <a:t>Lorenz </a:t>
            </a:r>
            <a:r>
              <a:rPr lang="en-US" sz="2800" spc="-10" dirty="0">
                <a:latin typeface="LM Sans 10"/>
                <a:cs typeface="LM Sans 10"/>
              </a:rPr>
              <a:t>curve  </a:t>
            </a:r>
            <a:r>
              <a:rPr lang="en-US" sz="2800" spc="-20" dirty="0">
                <a:latin typeface="LM Sans 10"/>
                <a:cs typeface="LM Sans 10"/>
              </a:rPr>
              <a:t>represents </a:t>
            </a:r>
            <a:r>
              <a:rPr lang="en-US" sz="2800" spc="-10" dirty="0">
                <a:latin typeface="LM Sans 10"/>
                <a:cs typeface="LM Sans 10"/>
              </a:rPr>
              <a:t>the </a:t>
            </a:r>
            <a:r>
              <a:rPr lang="en-US" sz="2800" spc="-20" dirty="0">
                <a:latin typeface="LM Sans 10"/>
                <a:cs typeface="LM Sans 10"/>
              </a:rPr>
              <a:t>amount </a:t>
            </a:r>
            <a:r>
              <a:rPr lang="en-US" sz="2800" spc="-10" dirty="0">
                <a:latin typeface="LM Sans 10"/>
                <a:cs typeface="LM Sans 10"/>
              </a:rPr>
              <a:t>of </a:t>
            </a:r>
            <a:r>
              <a:rPr lang="en-US" sz="2800" spc="-20" dirty="0">
                <a:latin typeface="LM Sans 10"/>
                <a:cs typeface="LM Sans 10"/>
              </a:rPr>
              <a:t>inequality present </a:t>
            </a:r>
            <a:r>
              <a:rPr lang="en-US" sz="2800" spc="-10" dirty="0">
                <a:latin typeface="LM Sans 10"/>
                <a:cs typeface="LM Sans 10"/>
              </a:rPr>
              <a:t>in the</a:t>
            </a:r>
            <a:r>
              <a:rPr lang="en-US" sz="2800" spc="59" dirty="0">
                <a:latin typeface="LM Sans 10"/>
                <a:cs typeface="LM Sans 10"/>
              </a:rPr>
              <a:t> </a:t>
            </a:r>
            <a:r>
              <a:rPr lang="en-US" sz="2800" spc="-40" dirty="0">
                <a:latin typeface="LM Sans 10"/>
                <a:cs typeface="LM Sans 10"/>
              </a:rPr>
              <a:t>society.</a:t>
            </a:r>
            <a:endParaRPr lang="en-US" sz="2800" dirty="0">
              <a:latin typeface="LM Sans 10"/>
              <a:cs typeface="LM Sans 10"/>
            </a:endParaRPr>
          </a:p>
          <a:p>
            <a:pPr marR="10067">
              <a:lnSpc>
                <a:spcPct val="102600"/>
              </a:lnSpc>
              <a:spcBef>
                <a:spcPts val="109"/>
              </a:spcBef>
              <a:buFont typeface="Wingdings" panose="05000000000000000000" pitchFamily="2" charset="2"/>
              <a:buChar char="§"/>
            </a:pPr>
            <a:endParaRPr lang="en-US" sz="2800" spc="-10" dirty="0">
              <a:latin typeface="LM Sans 10"/>
              <a:cs typeface="LM Sans 10"/>
            </a:endParaRPr>
          </a:p>
          <a:p>
            <a:pPr marR="10067">
              <a:lnSpc>
                <a:spcPct val="102600"/>
              </a:lnSpc>
              <a:spcBef>
                <a:spcPts val="109"/>
              </a:spcBef>
              <a:buFont typeface="Wingdings" panose="05000000000000000000" pitchFamily="2" charset="2"/>
              <a:buChar char="§"/>
            </a:pPr>
            <a:endParaRPr lang="en-US" spc="-10" dirty="0">
              <a:latin typeface="LM Sans 10"/>
              <a:cs typeface="LM Sans 10"/>
            </a:endParaRPr>
          </a:p>
          <a:p>
            <a:pPr marR="10067">
              <a:lnSpc>
                <a:spcPct val="102600"/>
              </a:lnSpc>
              <a:spcBef>
                <a:spcPts val="109"/>
              </a:spcBef>
              <a:buFont typeface="Wingdings" panose="05000000000000000000" pitchFamily="2" charset="2"/>
              <a:buChar char="§"/>
            </a:pPr>
            <a:endParaRPr lang="en-US" sz="2800" dirty="0">
              <a:latin typeface="LM Sans 10"/>
              <a:cs typeface="LM Sans 10"/>
            </a:endParaRPr>
          </a:p>
          <a:p>
            <a:pPr marL="0" indent="0">
              <a:buNone/>
            </a:pPr>
            <a:endParaRPr lang="en-IN" dirty="0"/>
          </a:p>
        </p:txBody>
      </p:sp>
    </p:spTree>
    <p:extLst>
      <p:ext uri="{BB962C8B-B14F-4D97-AF65-F5344CB8AC3E}">
        <p14:creationId xmlns:p14="http://schemas.microsoft.com/office/powerpoint/2010/main" val="1393863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0">
            <a:extLst>
              <a:ext uri="{FF2B5EF4-FFF2-40B4-BE49-F238E27FC236}">
                <a16:creationId xmlns:a16="http://schemas.microsoft.com/office/drawing/2014/main" id="{9AA85FCC-8CC3-43E3-A0DF-2DC85A761071}"/>
              </a:ext>
            </a:extLst>
          </p:cNvPr>
          <p:cNvSpPr txBox="1">
            <a:spLocks noChangeArrowheads="1"/>
          </p:cNvSpPr>
          <p:nvPr/>
        </p:nvSpPr>
        <p:spPr bwMode="auto">
          <a:xfrm>
            <a:off x="2057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C00000"/>
                </a:solidFill>
              </a:rPr>
              <a:t>Lorenz Curves for Sweden, the United States, and Bolivia</a:t>
            </a:r>
          </a:p>
        </p:txBody>
      </p:sp>
      <p:sp>
        <p:nvSpPr>
          <p:cNvPr id="6147" name="Rectangle 2">
            <a:extLst>
              <a:ext uri="{FF2B5EF4-FFF2-40B4-BE49-F238E27FC236}">
                <a16:creationId xmlns:a16="http://schemas.microsoft.com/office/drawing/2014/main" id="{FBB4C9FC-8C6F-45BD-A0C2-111C620E8F21}"/>
              </a:ext>
            </a:extLst>
          </p:cNvPr>
          <p:cNvSpPr>
            <a:spLocks noChangeArrowheads="1"/>
          </p:cNvSpPr>
          <p:nvPr/>
        </p:nvSpPr>
        <p:spPr bwMode="auto">
          <a:xfrm>
            <a:off x="1524000" y="645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Sources: </a:t>
            </a:r>
            <a:r>
              <a:rPr lang="en-US" altLang="en-US" sz="1000"/>
              <a:t>Statistics Sweden, online database, Disposable Income in Deciles 2011–2014; U.S. Census Bureau, Historical Income Tables, Households, Table H-2; World Bank, World Development Indicators database.</a:t>
            </a:r>
          </a:p>
        </p:txBody>
      </p:sp>
      <p:pic>
        <p:nvPicPr>
          <p:cNvPr id="6148" name="Picture 2">
            <a:extLst>
              <a:ext uri="{FF2B5EF4-FFF2-40B4-BE49-F238E27FC236}">
                <a16:creationId xmlns:a16="http://schemas.microsoft.com/office/drawing/2014/main" id="{52DCF858-7C13-46BD-BFD6-088102C0A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1143000"/>
            <a:ext cx="7099300"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0">
            <a:extLst>
              <a:ext uri="{FF2B5EF4-FFF2-40B4-BE49-F238E27FC236}">
                <a16:creationId xmlns:a16="http://schemas.microsoft.com/office/drawing/2014/main" id="{9AA85FCC-8CC3-43E3-A0DF-2DC85A761071}"/>
              </a:ext>
            </a:extLst>
          </p:cNvPr>
          <p:cNvSpPr txBox="1">
            <a:spLocks noChangeArrowheads="1"/>
          </p:cNvSpPr>
          <p:nvPr/>
        </p:nvSpPr>
        <p:spPr bwMode="auto">
          <a:xfrm>
            <a:off x="887767" y="228600"/>
            <a:ext cx="94754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C00000"/>
                </a:solidFill>
              </a:rPr>
              <a:t>Intersecting Lorenz Curve – Confusion !</a:t>
            </a:r>
          </a:p>
        </p:txBody>
      </p:sp>
      <p:pic>
        <p:nvPicPr>
          <p:cNvPr id="3" name="Picture 2">
            <a:extLst>
              <a:ext uri="{FF2B5EF4-FFF2-40B4-BE49-F238E27FC236}">
                <a16:creationId xmlns:a16="http://schemas.microsoft.com/office/drawing/2014/main" id="{A3C0608F-F0E2-4951-9ADE-C8EACF849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816" y="1448985"/>
            <a:ext cx="8898384" cy="5294934"/>
          </a:xfrm>
          <a:prstGeom prst="rect">
            <a:avLst/>
          </a:prstGeom>
        </p:spPr>
      </p:pic>
    </p:spTree>
    <p:extLst>
      <p:ext uri="{BB962C8B-B14F-4D97-AF65-F5344CB8AC3E}">
        <p14:creationId xmlns:p14="http://schemas.microsoft.com/office/powerpoint/2010/main" val="27977648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0">
            <a:extLst>
              <a:ext uri="{FF2B5EF4-FFF2-40B4-BE49-F238E27FC236}">
                <a16:creationId xmlns:a16="http://schemas.microsoft.com/office/drawing/2014/main" id="{B1888A8A-E73B-42A8-99B6-B96FBBA08590}"/>
              </a:ext>
            </a:extLst>
          </p:cNvPr>
          <p:cNvSpPr txBox="1">
            <a:spLocks noChangeArrowheads="1"/>
          </p:cNvSpPr>
          <p:nvPr/>
        </p:nvSpPr>
        <p:spPr bwMode="auto">
          <a:xfrm>
            <a:off x="2057400" y="228601"/>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C00000"/>
                </a:solidFill>
              </a:rPr>
              <a:t>The Gini Coefficient: A/(A+B)</a:t>
            </a:r>
          </a:p>
        </p:txBody>
      </p:sp>
      <p:pic>
        <p:nvPicPr>
          <p:cNvPr id="7171" name="Picture 2">
            <a:extLst>
              <a:ext uri="{FF2B5EF4-FFF2-40B4-BE49-F238E27FC236}">
                <a16:creationId xmlns:a16="http://schemas.microsoft.com/office/drawing/2014/main" id="{680527D3-8B0E-403E-844B-474BB6A0C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12875"/>
            <a:ext cx="88392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4A23-8BDD-42C9-AE76-C45AAABB6787}"/>
              </a:ext>
            </a:extLst>
          </p:cNvPr>
          <p:cNvSpPr>
            <a:spLocks noGrp="1"/>
          </p:cNvSpPr>
          <p:nvPr>
            <p:ph type="title"/>
          </p:nvPr>
        </p:nvSpPr>
        <p:spPr/>
        <p:txBody>
          <a:bodyPr/>
          <a:lstStyle/>
          <a:p>
            <a:r>
              <a:rPr lang="en-IN" b="1" dirty="0">
                <a:solidFill>
                  <a:srgbClr val="C00000"/>
                </a:solidFill>
              </a:rPr>
              <a:t>Median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3D361B-82AC-41D6-A131-7040F5C2C86D}"/>
                  </a:ext>
                </a:extLst>
              </p:cNvPr>
              <p:cNvSpPr>
                <a:spLocks noGrp="1"/>
              </p:cNvSpPr>
              <p:nvPr>
                <p:ph idx="1"/>
              </p:nvPr>
            </p:nvSpPr>
            <p:spPr/>
            <p:txBody>
              <a:bodyPr>
                <a:normAutofit fontScale="77500" lnSpcReduction="20000"/>
              </a:bodyPr>
              <a:lstStyle/>
              <a:p>
                <a:pPr>
                  <a:buFont typeface="Wingdings" panose="05000000000000000000" pitchFamily="2" charset="2"/>
                  <a:buChar char="§"/>
                </a:pPr>
                <a:endParaRPr lang="en-US" altLang="en-US" b="0" dirty="0"/>
              </a:p>
              <a:p>
                <a:pPr>
                  <a:buFont typeface="Wingdings" panose="05000000000000000000" pitchFamily="2" charset="2"/>
                  <a:buChar char="§"/>
                </a:pPr>
                <a:r>
                  <a:rPr lang="en-US" altLang="en-US" b="0" dirty="0"/>
                  <a:t>Given a set of numeric values </a:t>
                </a:r>
                <a:r>
                  <a:rPr lang="en-IN" dirty="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4</m:t>
                        </m:r>
                      </m:sub>
                    </m:sSub>
                  </m:oMath>
                </a14:m>
                <a:r>
                  <a:rPr lang="en-IN" dirty="0"/>
                  <a:t>……..} </a:t>
                </a:r>
                <a:r>
                  <a:rPr lang="en-US" dirty="0"/>
                  <a:t>t</a:t>
                </a:r>
                <a:r>
                  <a:rPr lang="en-US" altLang="en-US" sz="2800" b="0" dirty="0"/>
                  <a:t>he middle value in an ordered sequence of observations is the median.</a:t>
                </a:r>
              </a:p>
              <a:p>
                <a:pPr marL="0" indent="0">
                  <a:buNone/>
                </a:pPr>
                <a:endParaRPr lang="en-US" altLang="en-US" dirty="0"/>
              </a:p>
              <a:p>
                <a:pPr>
                  <a:buFont typeface="Wingdings" panose="05000000000000000000" pitchFamily="2" charset="2"/>
                  <a:buChar char="§"/>
                </a:pPr>
                <a:r>
                  <a:rPr lang="en-US" altLang="en-US" sz="2800" b="0" dirty="0"/>
                  <a:t> That is, to find the median we need to order the data set and then find the middle value. In case of an even number of observations the average of the two middle most values is the median. </a:t>
                </a:r>
              </a:p>
              <a:p>
                <a:pPr>
                  <a:buFont typeface="Wingdings" panose="05000000000000000000" pitchFamily="2" charset="2"/>
                  <a:buChar char="§"/>
                </a:pPr>
                <a:endParaRPr lang="en-US" altLang="en-US" sz="2800" b="0" dirty="0"/>
              </a:p>
              <a:p>
                <a:pPr>
                  <a:buFont typeface="Wingdings" panose="05000000000000000000" pitchFamily="2" charset="2"/>
                  <a:buChar char="§"/>
                </a:pPr>
                <a:r>
                  <a:rPr lang="en-US" altLang="en-US" dirty="0"/>
                  <a:t>E</a:t>
                </a:r>
                <a:r>
                  <a:rPr lang="en-US" altLang="en-US" sz="2800" b="0" dirty="0"/>
                  <a:t>xample: Find the median of {9, 3, 6, 7, 5}. </a:t>
                </a:r>
                <a:r>
                  <a:rPr lang="en-US" altLang="en-US" dirty="0"/>
                  <a:t>W</a:t>
                </a:r>
                <a:r>
                  <a:rPr lang="en-US" altLang="en-US" sz="2800" b="0" dirty="0"/>
                  <a:t>e first sort the data giving {3, 5, 6, 7, 9} &amp; choose the middle value 6. </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b="0" dirty="0"/>
                  <a:t>If the number of observations is even, e.g., {9, 3, 6, 7, 5, 2}, then the median is the average of the two middle values from the sorted sequence, in this case, (5 + 6) / 2 = 5.5.</a:t>
                </a:r>
              </a:p>
              <a:p>
                <a:pPr marL="0" indent="0">
                  <a:buNone/>
                </a:pPr>
                <a:endParaRPr lang="en-US" altLang="en-US" dirty="0"/>
              </a:p>
              <a:p>
                <a:pPr marL="0" indent="0">
                  <a:buNone/>
                </a:pPr>
                <a:endParaRPr lang="en-US" altLang="en-US" sz="2800"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83D361B-82AC-41D6-A131-7040F5C2C86D}"/>
                  </a:ext>
                </a:extLst>
              </p:cNvPr>
              <p:cNvSpPr>
                <a:spLocks noGrp="1" noRot="1" noChangeAspect="1" noMove="1" noResize="1" noEditPoints="1" noAdjustHandles="1" noChangeArrowheads="1" noChangeShapeType="1" noTextEdit="1"/>
              </p:cNvSpPr>
              <p:nvPr>
                <p:ph idx="1"/>
              </p:nvPr>
            </p:nvSpPr>
            <p:spPr>
              <a:blipFill>
                <a:blip r:embed="rId2"/>
                <a:stretch>
                  <a:fillRect l="-638" r="-1159"/>
                </a:stretch>
              </a:blipFill>
            </p:spPr>
            <p:txBody>
              <a:bodyPr/>
              <a:lstStyle/>
              <a:p>
                <a:r>
                  <a:rPr lang="en-IN">
                    <a:noFill/>
                  </a:rPr>
                  <a:t> </a:t>
                </a:r>
              </a:p>
            </p:txBody>
          </p:sp>
        </mc:Fallback>
      </mc:AlternateContent>
    </p:spTree>
    <p:extLst>
      <p:ext uri="{BB962C8B-B14F-4D97-AF65-F5344CB8AC3E}">
        <p14:creationId xmlns:p14="http://schemas.microsoft.com/office/powerpoint/2010/main" val="7863342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a:extLst>
              <a:ext uri="{FF2B5EF4-FFF2-40B4-BE49-F238E27FC236}">
                <a16:creationId xmlns:a16="http://schemas.microsoft.com/office/drawing/2014/main" id="{4221BBFF-066D-41D2-873E-4B87DF32A54C}"/>
              </a:ext>
            </a:extLst>
          </p:cNvPr>
          <p:cNvSpPr txBox="1">
            <a:spLocks noChangeArrowheads="1"/>
          </p:cNvSpPr>
          <p:nvPr/>
        </p:nvSpPr>
        <p:spPr bwMode="auto">
          <a:xfrm>
            <a:off x="2057400" y="1219201"/>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0"/>
              <a:t>Data and Trends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0">
            <a:extLst>
              <a:ext uri="{FF2B5EF4-FFF2-40B4-BE49-F238E27FC236}">
                <a16:creationId xmlns:a16="http://schemas.microsoft.com/office/drawing/2014/main" id="{2E45C40D-D9C1-46C9-B410-A3DB6CF628BC}"/>
              </a:ext>
            </a:extLst>
          </p:cNvPr>
          <p:cNvSpPr txBox="1">
            <a:spLocks noChangeArrowheads="1"/>
          </p:cNvSpPr>
          <p:nvPr/>
        </p:nvSpPr>
        <p:spPr bwMode="auto">
          <a:xfrm>
            <a:off x="2057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10.4: Gini Coefficient in the United States, 1967-2010</a:t>
            </a:r>
          </a:p>
        </p:txBody>
      </p:sp>
      <p:sp>
        <p:nvSpPr>
          <p:cNvPr id="9219" name="Rectangle 4">
            <a:extLst>
              <a:ext uri="{FF2B5EF4-FFF2-40B4-BE49-F238E27FC236}">
                <a16:creationId xmlns:a16="http://schemas.microsoft.com/office/drawing/2014/main" id="{2CDE9461-8FC2-4ED7-8C48-8BF61780BE92}"/>
              </a:ext>
            </a:extLst>
          </p:cNvPr>
          <p:cNvSpPr>
            <a:spLocks noChangeArrowheads="1"/>
          </p:cNvSpPr>
          <p:nvPr/>
        </p:nvSpPr>
        <p:spPr bwMode="auto">
          <a:xfrm>
            <a:off x="1517650" y="6611938"/>
            <a:ext cx="7543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U.S. Census Bureau, Historical Income Tables, Households, Table H-2.</a:t>
            </a:r>
          </a:p>
        </p:txBody>
      </p:sp>
      <p:pic>
        <p:nvPicPr>
          <p:cNvPr id="9220" name="Picture 2">
            <a:extLst>
              <a:ext uri="{FF2B5EF4-FFF2-40B4-BE49-F238E27FC236}">
                <a16:creationId xmlns:a16="http://schemas.microsoft.com/office/drawing/2014/main" id="{4EA9D9A5-A1BA-445C-B66F-B27C973C9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6" y="1109664"/>
            <a:ext cx="7248525"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BEC8051E-12C3-4094-B157-22E94E2DAFD0}"/>
              </a:ext>
            </a:extLst>
          </p:cNvPr>
          <p:cNvSpPr>
            <a:spLocks noChangeArrowheads="1"/>
          </p:cNvSpPr>
          <p:nvPr/>
        </p:nvSpPr>
        <p:spPr bwMode="auto">
          <a:xfrm>
            <a:off x="1524000" y="6611938"/>
            <a:ext cx="9144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Emmanuel Saez, income inequality database updated to 2012, University of California, Berkeley, http://elsa.berkeley.edu/~saez/.</a:t>
            </a:r>
          </a:p>
        </p:txBody>
      </p:sp>
      <p:sp>
        <p:nvSpPr>
          <p:cNvPr id="10243" name="TextBox 10">
            <a:extLst>
              <a:ext uri="{FF2B5EF4-FFF2-40B4-BE49-F238E27FC236}">
                <a16:creationId xmlns:a16="http://schemas.microsoft.com/office/drawing/2014/main" id="{CE2DB073-414F-4351-9ED8-7229D68CEC00}"/>
              </a:ext>
            </a:extLst>
          </p:cNvPr>
          <p:cNvSpPr txBox="1">
            <a:spLocks noChangeArrowheads="1"/>
          </p:cNvSpPr>
          <p:nvPr/>
        </p:nvSpPr>
        <p:spPr bwMode="auto">
          <a:xfrm>
            <a:off x="2057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10.5: Income Share of the Top 10 Percent and Top 1 percent in the United States, 1917-2012</a:t>
            </a:r>
          </a:p>
        </p:txBody>
      </p:sp>
      <p:pic>
        <p:nvPicPr>
          <p:cNvPr id="10244" name="Picture 3">
            <a:extLst>
              <a:ext uri="{FF2B5EF4-FFF2-40B4-BE49-F238E27FC236}">
                <a16:creationId xmlns:a16="http://schemas.microsoft.com/office/drawing/2014/main" id="{7901253D-85DE-466A-ADE5-8D38FF766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11276"/>
            <a:ext cx="723900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0">
            <a:extLst>
              <a:ext uri="{FF2B5EF4-FFF2-40B4-BE49-F238E27FC236}">
                <a16:creationId xmlns:a16="http://schemas.microsoft.com/office/drawing/2014/main" id="{BC363AC0-42FD-4BEA-BA00-1F32EC8EE0EC}"/>
              </a:ext>
            </a:extLst>
          </p:cNvPr>
          <p:cNvSpPr txBox="1">
            <a:spLocks noChangeArrowheads="1"/>
          </p:cNvSpPr>
          <p:nvPr/>
        </p:nvSpPr>
        <p:spPr bwMode="auto">
          <a:xfrm>
            <a:off x="2057400" y="228600"/>
            <a:ext cx="8305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a:t>Figure 10.6: The Distribution of Wealth in the United States, 2009</a:t>
            </a:r>
          </a:p>
        </p:txBody>
      </p:sp>
      <p:sp>
        <p:nvSpPr>
          <p:cNvPr id="11267" name="Rectangle 2">
            <a:extLst>
              <a:ext uri="{FF2B5EF4-FFF2-40B4-BE49-F238E27FC236}">
                <a16:creationId xmlns:a16="http://schemas.microsoft.com/office/drawing/2014/main" id="{0A3BDFEE-C1BE-4C5A-A258-37B52F68DF43}"/>
              </a:ext>
            </a:extLst>
          </p:cNvPr>
          <p:cNvSpPr>
            <a:spLocks noChangeArrowheads="1"/>
          </p:cNvSpPr>
          <p:nvPr/>
        </p:nvSpPr>
        <p:spPr bwMode="auto">
          <a:xfrm>
            <a:off x="1524000" y="6611938"/>
            <a:ext cx="9144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i="1"/>
              <a:t>Source: </a:t>
            </a:r>
            <a:r>
              <a:rPr lang="en-US" altLang="en-US" sz="1000"/>
              <a:t>Sylvia A. Allegretto, “The State of Working America’s Wealth, 2011,” Economic Policy Institute, EPI Briefing Paper #292, March 23, 2011.</a:t>
            </a:r>
          </a:p>
        </p:txBody>
      </p:sp>
      <p:pic>
        <p:nvPicPr>
          <p:cNvPr id="11268" name="Picture 2">
            <a:extLst>
              <a:ext uri="{FF2B5EF4-FFF2-40B4-BE49-F238E27FC236}">
                <a16:creationId xmlns:a16="http://schemas.microsoft.com/office/drawing/2014/main" id="{4DCFD908-3642-4E7C-ABC6-A14733867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333500"/>
            <a:ext cx="70580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62C2-8783-47AC-BE49-42A1B96C1618}"/>
              </a:ext>
            </a:extLst>
          </p:cNvPr>
          <p:cNvSpPr>
            <a:spLocks noGrp="1"/>
          </p:cNvSpPr>
          <p:nvPr>
            <p:ph type="title"/>
          </p:nvPr>
        </p:nvSpPr>
        <p:spPr/>
        <p:txBody>
          <a:bodyPr/>
          <a:lstStyle/>
          <a:p>
            <a:r>
              <a:rPr lang="en-IN" b="1" dirty="0">
                <a:solidFill>
                  <a:srgbClr val="C00000"/>
                </a:solidFill>
              </a:rPr>
              <a:t>Mode</a:t>
            </a:r>
          </a:p>
        </p:txBody>
      </p:sp>
      <p:sp>
        <p:nvSpPr>
          <p:cNvPr id="3" name="Content Placeholder 2">
            <a:extLst>
              <a:ext uri="{FF2B5EF4-FFF2-40B4-BE49-F238E27FC236}">
                <a16:creationId xmlns:a16="http://schemas.microsoft.com/office/drawing/2014/main" id="{EE2DAAB6-6F18-4C13-8F46-D283EEF0101A}"/>
              </a:ext>
            </a:extLst>
          </p:cNvPr>
          <p:cNvSpPr>
            <a:spLocks noGrp="1"/>
          </p:cNvSpPr>
          <p:nvPr>
            <p:ph idx="1"/>
          </p:nvPr>
        </p:nvSpPr>
        <p:spPr/>
        <p:txBody>
          <a:bodyPr/>
          <a:lstStyle/>
          <a:p>
            <a:pPr marL="0" indent="0">
              <a:buNone/>
            </a:pPr>
            <a:endParaRPr lang="en-IN" dirty="0"/>
          </a:p>
          <a:p>
            <a:pPr>
              <a:buFont typeface="Wingdings" panose="05000000000000000000" pitchFamily="2" charset="2"/>
              <a:buChar char="§"/>
            </a:pPr>
            <a:r>
              <a:rPr lang="en-US" altLang="en-US" sz="2800" b="0" dirty="0"/>
              <a:t>The value that is observed most frequently. The mode is undefined for sequences in which no observation is repeated.</a:t>
            </a:r>
          </a:p>
          <a:p>
            <a:pPr>
              <a:buFont typeface="Wingdings" panose="05000000000000000000" pitchFamily="2" charset="2"/>
              <a:buChar char="§"/>
            </a:pPr>
            <a:endParaRPr lang="en-US" dirty="0"/>
          </a:p>
          <a:p>
            <a:pPr>
              <a:buFont typeface="Wingdings" panose="05000000000000000000" pitchFamily="2" charset="2"/>
              <a:buChar char="§"/>
            </a:pPr>
            <a:r>
              <a:rPr lang="en-US" dirty="0"/>
              <a:t> Consider the set numbers {1,2,6,6,7,8,7,7,9,9,0,1}. Here clearly the most occurring number is 7. So the mode of this set of observations is = 7.</a:t>
            </a:r>
            <a:endParaRPr lang="en-IN" dirty="0"/>
          </a:p>
        </p:txBody>
      </p:sp>
    </p:spTree>
    <p:extLst>
      <p:ext uri="{BB962C8B-B14F-4D97-AF65-F5344CB8AC3E}">
        <p14:creationId xmlns:p14="http://schemas.microsoft.com/office/powerpoint/2010/main" val="408642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5FC0-A9A8-41F0-B37C-076A988B3282}"/>
              </a:ext>
            </a:extLst>
          </p:cNvPr>
          <p:cNvSpPr>
            <a:spLocks noGrp="1"/>
          </p:cNvSpPr>
          <p:nvPr>
            <p:ph type="title"/>
          </p:nvPr>
        </p:nvSpPr>
        <p:spPr/>
        <p:txBody>
          <a:bodyPr/>
          <a:lstStyle/>
          <a:p>
            <a:r>
              <a:rPr lang="en-IN" b="1" dirty="0">
                <a:solidFill>
                  <a:srgbClr val="C00000"/>
                </a:solidFill>
              </a:rPr>
              <a:t>Mean vs Median</a:t>
            </a:r>
          </a:p>
        </p:txBody>
      </p:sp>
      <p:sp>
        <p:nvSpPr>
          <p:cNvPr id="3" name="Content Placeholder 2">
            <a:extLst>
              <a:ext uri="{FF2B5EF4-FFF2-40B4-BE49-F238E27FC236}">
                <a16:creationId xmlns:a16="http://schemas.microsoft.com/office/drawing/2014/main" id="{73172AC8-C0F4-4333-98B0-8CBA552B9BF4}"/>
              </a:ext>
            </a:extLst>
          </p:cNvPr>
          <p:cNvSpPr>
            <a:spLocks noGrp="1"/>
          </p:cNvSpPr>
          <p:nvPr>
            <p:ph idx="1"/>
          </p:nvPr>
        </p:nvSpPr>
        <p:spPr/>
        <p:txBody>
          <a:bodyPr>
            <a:normAutofit fontScale="92500" lnSpcReduction="10000"/>
          </a:bodyPr>
          <a:lstStyle/>
          <a:p>
            <a:pPr>
              <a:buFont typeface="Wingdings" panose="05000000000000000000" pitchFamily="2" charset="2"/>
              <a:buChar char="§"/>
            </a:pPr>
            <a:endParaRPr lang="en-US" altLang="en-US" sz="2800" b="0" dirty="0"/>
          </a:p>
          <a:p>
            <a:pPr>
              <a:buFont typeface="Wingdings" panose="05000000000000000000" pitchFamily="2" charset="2"/>
              <a:buChar char="§"/>
            </a:pPr>
            <a:r>
              <a:rPr lang="en-US" altLang="en-US" sz="2800" b="0" dirty="0"/>
              <a:t>The median is less sensitive to outliers (extreme scores) than the mean and thus a better measure than the mean for highly skewed distributions, e.g. family income. </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b="0" dirty="0"/>
              <a:t>For example mean of 20, 30, 40, and 990 is (20+30+40+990)/4 =270. The median of these four observations is (30+40)/2 =35. </a:t>
            </a:r>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b="0" dirty="0"/>
              <a:t>Here 3 observations out of 4 lie between 20-40.  So, the mean 270 really fails to give a realistic picture of the major part of the data. It is influenced by extreme value 990. </a:t>
            </a:r>
          </a:p>
          <a:p>
            <a:pPr marL="0" indent="0">
              <a:buNone/>
            </a:pPr>
            <a:endParaRPr lang="en-IN" dirty="0"/>
          </a:p>
        </p:txBody>
      </p:sp>
    </p:spTree>
    <p:extLst>
      <p:ext uri="{BB962C8B-B14F-4D97-AF65-F5344CB8AC3E}">
        <p14:creationId xmlns:p14="http://schemas.microsoft.com/office/powerpoint/2010/main" val="137930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7" ma:contentTypeDescription="Create a new document." ma:contentTypeScope="" ma:versionID="5a23e919a1359a5481fba844b59c6718">
  <xsd:schema xmlns:xsd="http://www.w3.org/2001/XMLSchema" xmlns:xs="http://www.w3.org/2001/XMLSchema" xmlns:p="http://schemas.microsoft.com/office/2006/metadata/properties" xmlns:ns2="f4f41830-a3a6-4385-8543-65e908e34dde" xmlns:ns3="eb720b27-d539-49d1-94c8-a7395998307e" targetNamespace="http://schemas.microsoft.com/office/2006/metadata/properties" ma:root="true" ma:fieldsID="106e160d00b736d64647467787e6f07e" ns2:_="" ns3:_="">
    <xsd:import namespace="f4f41830-a3a6-4385-8543-65e908e34dde"/>
    <xsd:import namespace="eb720b27-d539-49d1-94c8-a739599830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b720b27-d539-49d1-94c8-a7395998307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6165DE-1D47-4C0C-ABF3-C3B57A045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41830-a3a6-4385-8543-65e908e34dde"/>
    <ds:schemaRef ds:uri="eb720b27-d539-49d1-94c8-a739599830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DB6DA8-0590-4909-9E47-1A0A99C24C3D}">
  <ds:schemaRefs>
    <ds:schemaRef ds:uri="http://schemas.microsoft.com/sharepoint/v3/contenttype/forms"/>
  </ds:schemaRefs>
</ds:datastoreItem>
</file>

<file path=customXml/itemProps3.xml><?xml version="1.0" encoding="utf-8"?>
<ds:datastoreItem xmlns:ds="http://schemas.openxmlformats.org/officeDocument/2006/customXml" ds:itemID="{28CE95FF-2878-436D-9506-7C4676A7C2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1017</TotalTime>
  <Words>4336</Words>
  <Application>Microsoft Office PowerPoint</Application>
  <PresentationFormat>Widescreen</PresentationFormat>
  <Paragraphs>526</Paragraphs>
  <Slides>73</Slides>
  <Notes>10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Statistics For Economics (HS20204) –  Lecture 1   INTRODUCTION TO DESCRIPTIVE STATISTICS</vt:lpstr>
      <vt:lpstr>What is Statistics?</vt:lpstr>
      <vt:lpstr>Types of Data</vt:lpstr>
      <vt:lpstr>Statistical Description of Data</vt:lpstr>
      <vt:lpstr>Measures of Central Tendency</vt:lpstr>
      <vt:lpstr>Mean</vt:lpstr>
      <vt:lpstr>Median</vt:lpstr>
      <vt:lpstr>Mode</vt:lpstr>
      <vt:lpstr>Mean vs Median</vt:lpstr>
      <vt:lpstr>Variability / Dispersion</vt:lpstr>
      <vt:lpstr>Range</vt:lpstr>
      <vt:lpstr>Standard Deviation</vt:lpstr>
      <vt:lpstr>Inter – Quartile Range (IQR)</vt:lpstr>
      <vt:lpstr>IQR - Example</vt:lpstr>
      <vt:lpstr>Coefficient of Variation</vt:lpstr>
      <vt:lpstr>Frequency Distribution</vt:lpstr>
      <vt:lpstr>Frequency Distribution - Example</vt:lpstr>
      <vt:lpstr>Cumulative Frequency Distribution</vt:lpstr>
      <vt:lpstr>Central Tendency (of a freq. dist.)</vt:lpstr>
      <vt:lpstr>Dispersion (of a freq. dist.)</vt:lpstr>
      <vt:lpstr>Continuous Frequency distribution</vt:lpstr>
      <vt:lpstr>Shape (Skewness &amp; Kurtosis)</vt:lpstr>
      <vt:lpstr>Concept of Skewness</vt:lpstr>
      <vt:lpstr>Symmetrical Distribution </vt:lpstr>
      <vt:lpstr>Skewed Distribution </vt:lpstr>
      <vt:lpstr>Skewed Distribution </vt:lpstr>
      <vt:lpstr>Tests of Skewness </vt:lpstr>
      <vt:lpstr> Graphical Measures of Skewness </vt:lpstr>
      <vt:lpstr> Statistical Measures of Skewness </vt:lpstr>
      <vt:lpstr>β  and γ Coefficient of Skewness  </vt:lpstr>
      <vt:lpstr>Karl Pearson's Coefficient of Skewness……01 </vt:lpstr>
      <vt:lpstr>PowerPoint Presentation</vt:lpstr>
      <vt:lpstr>Bowley’s Coefficient of Skewness……01 </vt:lpstr>
      <vt:lpstr>Bowley’s Coefficient of Skewness…..02 </vt:lpstr>
      <vt:lpstr>Kelly’s Coefficient of Skewness…..01 </vt:lpstr>
      <vt:lpstr>Kelly’s Coefficient of Skewness…..02 </vt:lpstr>
      <vt:lpstr>Example: </vt:lpstr>
      <vt:lpstr>Homework: </vt:lpstr>
      <vt:lpstr> Moments: </vt:lpstr>
      <vt:lpstr>Moments: </vt:lpstr>
      <vt:lpstr>Conversion formula for Moments </vt:lpstr>
      <vt:lpstr>Two important constants calculated from μ2, μ3 and μ4  are:- </vt:lpstr>
      <vt:lpstr>Kurtosis </vt:lpstr>
      <vt:lpstr>Kurtosis </vt:lpstr>
      <vt:lpstr>Measure of Kurtosis </vt:lpstr>
      <vt:lpstr>Karl Pearson’s Measures of Kurtosis  </vt:lpstr>
      <vt:lpstr>Kelly’s Measure of Kurtosis  </vt:lpstr>
      <vt:lpstr>Example: </vt:lpstr>
      <vt:lpstr>Homework: </vt:lpstr>
      <vt:lpstr>Bivariate Descriptive Statistics</vt:lpstr>
      <vt:lpstr>Covariance &amp; Correlation</vt:lpstr>
      <vt:lpstr>Spearman’s Rank Correlation Coefficient</vt:lpstr>
      <vt:lpstr>Example</vt:lpstr>
      <vt:lpstr>The Steps</vt:lpstr>
      <vt:lpstr>PowerPoint Presentation</vt:lpstr>
      <vt:lpstr>PowerPoint Presentation</vt:lpstr>
      <vt:lpstr>Measures of Inequality</vt:lpstr>
      <vt:lpstr>Setup </vt:lpstr>
      <vt:lpstr>Anonymity Principle</vt:lpstr>
      <vt:lpstr>Population Principle</vt:lpstr>
      <vt:lpstr>Relative Income Principle</vt:lpstr>
      <vt:lpstr>Dalton’s Principle</vt:lpstr>
      <vt:lpstr>PowerPoint Presentation</vt:lpstr>
      <vt:lpstr>Lorenz Curve</vt:lpstr>
      <vt:lpstr>PowerPoint Presentation</vt:lpstr>
      <vt:lpstr>Lorenz Curve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DRIPTO BAKSHI</dc:creator>
  <cp:lastModifiedBy>Dr. Dripto Bakshi</cp:lastModifiedBy>
  <cp:revision>61</cp:revision>
  <dcterms:created xsi:type="dcterms:W3CDTF">2021-12-28T08:25:51Z</dcterms:created>
  <dcterms:modified xsi:type="dcterms:W3CDTF">2022-03-20T12:35:53Z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