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1"/>
  </p:notesMasterIdLst>
  <p:sldIdLst>
    <p:sldId id="256" r:id="rId5"/>
    <p:sldId id="287" r:id="rId6"/>
    <p:sldId id="397" r:id="rId7"/>
    <p:sldId id="298" r:id="rId8"/>
    <p:sldId id="393" r:id="rId9"/>
    <p:sldId id="336" r:id="rId10"/>
    <p:sldId id="342" r:id="rId11"/>
    <p:sldId id="343" r:id="rId12"/>
    <p:sldId id="344" r:id="rId13"/>
    <p:sldId id="345" r:id="rId14"/>
    <p:sldId id="337" r:id="rId15"/>
    <p:sldId id="347" r:id="rId16"/>
    <p:sldId id="346" r:id="rId17"/>
    <p:sldId id="348" r:id="rId18"/>
    <p:sldId id="302" r:id="rId19"/>
    <p:sldId id="350" r:id="rId20"/>
    <p:sldId id="349" r:id="rId21"/>
    <p:sldId id="303" r:id="rId22"/>
    <p:sldId id="352" r:id="rId23"/>
    <p:sldId id="351" r:id="rId24"/>
    <p:sldId id="305" r:id="rId25"/>
    <p:sldId id="309" r:id="rId26"/>
    <p:sldId id="355" r:id="rId27"/>
    <p:sldId id="354" r:id="rId28"/>
    <p:sldId id="356" r:id="rId29"/>
    <p:sldId id="310" r:id="rId30"/>
    <p:sldId id="359" r:id="rId31"/>
    <p:sldId id="358" r:id="rId32"/>
    <p:sldId id="357" r:id="rId33"/>
    <p:sldId id="353" r:id="rId34"/>
    <p:sldId id="361" r:id="rId35"/>
    <p:sldId id="360" r:id="rId36"/>
    <p:sldId id="311" r:id="rId37"/>
    <p:sldId id="362" r:id="rId38"/>
    <p:sldId id="312" r:id="rId39"/>
    <p:sldId id="314" r:id="rId40"/>
    <p:sldId id="363" r:id="rId41"/>
    <p:sldId id="364" r:id="rId42"/>
    <p:sldId id="365" r:id="rId43"/>
    <p:sldId id="313" r:id="rId44"/>
    <p:sldId id="304" r:id="rId45"/>
    <p:sldId id="368" r:id="rId46"/>
    <p:sldId id="367" r:id="rId47"/>
    <p:sldId id="366" r:id="rId48"/>
    <p:sldId id="315" r:id="rId49"/>
    <p:sldId id="369" r:id="rId50"/>
    <p:sldId id="370" r:id="rId51"/>
    <p:sldId id="306" r:id="rId52"/>
    <p:sldId id="371" r:id="rId53"/>
    <p:sldId id="372" r:id="rId54"/>
    <p:sldId id="373" r:id="rId55"/>
    <p:sldId id="316" r:id="rId56"/>
    <p:sldId id="375" r:id="rId57"/>
    <p:sldId id="374" r:id="rId58"/>
    <p:sldId id="376" r:id="rId59"/>
    <p:sldId id="317" r:id="rId60"/>
    <p:sldId id="377" r:id="rId61"/>
    <p:sldId id="378" r:id="rId62"/>
    <p:sldId id="318" r:id="rId63"/>
    <p:sldId id="341" r:id="rId64"/>
    <p:sldId id="319" r:id="rId65"/>
    <p:sldId id="320" r:id="rId66"/>
    <p:sldId id="321" r:id="rId67"/>
    <p:sldId id="322" r:id="rId68"/>
    <p:sldId id="323" r:id="rId69"/>
    <p:sldId id="324" r:id="rId70"/>
    <p:sldId id="379" r:id="rId71"/>
    <p:sldId id="325" r:id="rId72"/>
    <p:sldId id="326" r:id="rId73"/>
    <p:sldId id="327" r:id="rId74"/>
    <p:sldId id="328" r:id="rId75"/>
    <p:sldId id="329" r:id="rId76"/>
    <p:sldId id="307" r:id="rId77"/>
    <p:sldId id="380" r:id="rId78"/>
    <p:sldId id="381" r:id="rId79"/>
    <p:sldId id="382" r:id="rId80"/>
    <p:sldId id="383" r:id="rId81"/>
    <p:sldId id="331" r:id="rId82"/>
    <p:sldId id="330" r:id="rId83"/>
    <p:sldId id="384" r:id="rId84"/>
    <p:sldId id="386" r:id="rId85"/>
    <p:sldId id="385" r:id="rId86"/>
    <p:sldId id="387" r:id="rId87"/>
    <p:sldId id="388" r:id="rId88"/>
    <p:sldId id="332" r:id="rId89"/>
    <p:sldId id="389" r:id="rId90"/>
    <p:sldId id="390" r:id="rId91"/>
    <p:sldId id="392" r:id="rId92"/>
    <p:sldId id="391" r:id="rId93"/>
    <p:sldId id="333" r:id="rId94"/>
    <p:sldId id="334" r:id="rId95"/>
    <p:sldId id="395" r:id="rId96"/>
    <p:sldId id="394" r:id="rId97"/>
    <p:sldId id="396" r:id="rId98"/>
    <p:sldId id="308" r:id="rId99"/>
    <p:sldId id="335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D101C-B44F-4694-86AE-26E4C4D4085D}" v="1" dt="2022-03-21T03:45:53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microsoft.com/office/2015/10/relationships/revisionInfo" Target="revisionInfo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n Batav" userId="S::mananbatav@kgpian.iitkgp.ac.in::878406bc-7213-4d1a-bb44-4f50cb397109" providerId="AD" clId="Web-{C55D101C-B44F-4694-86AE-26E4C4D4085D}"/>
    <pc:docChg chg="modSld">
      <pc:chgData name="Manan Batav" userId="S::mananbatav@kgpian.iitkgp.ac.in::878406bc-7213-4d1a-bb44-4f50cb397109" providerId="AD" clId="Web-{C55D101C-B44F-4694-86AE-26E4C4D4085D}" dt="2022-03-21T03:45:53.066" v="0" actId="1076"/>
      <pc:docMkLst>
        <pc:docMk/>
      </pc:docMkLst>
      <pc:sldChg chg="modSp">
        <pc:chgData name="Manan Batav" userId="S::mananbatav@kgpian.iitkgp.ac.in::878406bc-7213-4d1a-bb44-4f50cb397109" providerId="AD" clId="Web-{C55D101C-B44F-4694-86AE-26E4C4D4085D}" dt="2022-03-21T03:45:53.066" v="0" actId="1076"/>
        <pc:sldMkLst>
          <pc:docMk/>
          <pc:sldMk cId="3795456864" sldId="368"/>
        </pc:sldMkLst>
        <pc:spChg chg="mod">
          <ac:chgData name="Manan Batav" userId="S::mananbatav@kgpian.iitkgp.ac.in::878406bc-7213-4d1a-bb44-4f50cb397109" providerId="AD" clId="Web-{C55D101C-B44F-4694-86AE-26E4C4D4085D}" dt="2022-03-21T03:45:53.066" v="0" actId="1076"/>
          <ac:spMkLst>
            <pc:docMk/>
            <pc:sldMk cId="3795456864" sldId="368"/>
            <ac:spMk id="3" creationId="{CFAF3792-38C1-4CFC-970A-2CF81500CD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05F8-A4F1-4183-A234-7E1EC81C4F83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C09-4FCD-4EC6-BCA2-02ABD8E4A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9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58CB37-593D-4BD3-8999-EBD1BA1B1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A1C87-B3D9-416A-8C70-38E9C894FD2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2AAB1AB-3CD6-4C5A-8830-088546552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FFFF2AC-8ECA-4912-9D00-5ADBA15E1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2EEB79-73F7-429B-81A7-01B49C495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26CA4-EF3C-4573-BEF9-CFA90B02578F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77753D9-DF66-4358-8C28-CF39A7594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84BBF34-088B-4C0F-B5D3-D370C8E4D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343400"/>
            <a:ext cx="5867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49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E11755-6C03-4F58-A5CB-050F25A2F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955F-9713-4805-A586-1756026A3F7A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599085D-60FC-4093-A09C-DCD1E3619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3E9BF7-1783-47F2-90E4-025156769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95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7C1D-C835-4899-8B35-5F6A9479A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758EA-3172-46DF-B649-C6B2356E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4CB3-B5B8-4D0B-B07F-B29BE42B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0DB2-763C-425B-90A2-1B91CA65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D8A27-6038-4037-A9F2-8237CD8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9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199C-53A8-4C0F-8A50-3470DF89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33AA4-0BEB-4518-84BC-FF0695979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2376-3F48-4B09-89DF-836490E7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2D14D-9198-4D17-8EED-2590FFEE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F17D-9764-4EA5-A14C-522D5299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B1933-FA33-4D9C-8271-FFF0B389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657D-278B-45CE-8E8C-AFBEC18E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E04D-2BD5-47A3-ADDB-C1B66CA2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26A-B5F0-4EE2-8486-538DB669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D0E9-77BB-4CDB-8868-C3348C4D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0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8842-A298-42C0-B6A2-268B700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7264-B2A2-45DB-BC18-FDCC878D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7713-6B21-43A1-95EB-0E32A52E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DCA3-532E-4E00-83E9-FC8007F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92E2-DFC3-49E9-B45B-6CE96E4A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F6BA-3F4D-4EB9-9465-BA621B52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8B41F-4A36-46D2-82E3-D664C04F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F377-041B-4689-89FE-9B837498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BB4F-7CB1-4EEA-9CE8-AD7EAA73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9DCB-1CE9-4850-96D3-6769F978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2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8BB9-88AE-42A4-B8A2-4EF30A43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C5BE-9471-47FB-A1BD-354CB4240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A2F6-69BB-4F43-83E7-9B2DF8BD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DEE49-117C-4FB1-A88A-94A29984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E039-18B8-4238-8E5B-74609924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26ECF-5A75-402C-AEBA-EDB2D032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1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237-9C83-4335-94E5-5E3FC83F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06A6-0D78-4877-B61E-3C80C184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1FE7-9377-4B2F-B66E-2B098B2B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314E2-A829-443A-AA89-A5B373C8C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ABCF1-37DF-4A24-982E-0825B5C90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56744-DC2B-4F62-85CD-54A3211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12EA3-97F6-46C2-8208-D08CF845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54E2F-D3D0-4A26-AF3F-B8AEF41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3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9ADF-7041-4CAE-AEC6-DB8B687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C2793-ADB2-458D-ACE1-AA5C00B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3612B-3E28-43C2-B3FF-149341DB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F4F1B-8B62-49F3-AE46-E7F5EDD1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2DECE-5D63-4D03-B8F4-5E6726D8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291F0-CF1F-4EBC-90B4-797AE10C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A19D9-C536-46F0-8923-E9011E7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3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1442-6B3F-4CE6-8914-EC38C6F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EB5E-4EE3-4364-B091-A6897515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205B8-3562-4DC9-9962-B9959DA75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A661-46E4-4346-9133-7477DF66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F3AB-6848-4E6D-BCC3-32D27748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F4B08-2342-4431-BA12-F0CBC516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8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05FD-DF0F-440E-8615-46A1445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00B3-C313-492E-9ADB-5896F4B9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BDC4-1056-4121-96C3-BCDF9854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73428-78E2-4E27-8443-91D1E4C6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87812-0C62-4ADF-9427-846B0425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94EA-EF13-4FE6-B102-BE890218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CB41B-3147-4D1A-B00E-FC1DB6B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4958-85FD-435B-896E-335DA238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2CC6-244B-41D6-991F-BD1D536E0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F3AE-460D-4E11-80AF-1C1C563D956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1621-F118-4833-AD67-6B366053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5928-B92C-4BB0-96A9-4C11CC8E9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BBD6-5988-4BB0-88DA-6C65C54B8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8605-CC8D-4997-949C-27855B4D6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STATISTICAL INFERENCE &amp;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6D3F-81F7-46F8-A873-A24BC08FE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9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CF54-3D6D-4D80-8D73-D72D8E19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Markov’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positive random variable 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(0,∞)</m:t>
                    </m:r>
                  </m:oMath>
                </a14:m>
                <a:r>
                  <a:rPr lang="en-IN"/>
                  <a:t> with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IN" b="0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 ≥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, where a &gt; 0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≥ a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 = a . P(X ≥ a)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P(X ≥ a)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74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863-B1C2-48B5-9347-5BC1E228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Chebyshev’s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random variable 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08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863-B1C2-48B5-9347-5BC1E228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Chebyshev’s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random variable 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Define 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. Q is definitely a positive random variable.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25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863-B1C2-48B5-9347-5BC1E228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Chebyshev’s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random variable 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Define 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. Q is definitely a positive random variable.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By Markov’s inequality,  for any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r>
                  <a:rPr lang="en-IN"/>
                  <a:t>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863-B1C2-48B5-9347-5BC1E228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Chebyshev’s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random variable 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Define 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. Q is definitely a positive random variable.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By Markov’s inequality,  for any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r>
                  <a:rPr lang="en-IN"/>
                  <a:t>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P(|X − µ|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/>
                  <a:t>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1E94F-EEA7-4522-BDD4-175DFE46C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2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4636-C9EE-4E6D-B83E-F7761955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Weak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A2DDA-8E30-4D6D-A4DB-48F725ED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are </a:t>
                </a:r>
                <a:r>
                  <a:rPr lang="en-IN" err="1"/>
                  <a:t>iid</a:t>
                </a:r>
                <a:r>
                  <a:rPr lang="en-IN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F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A2DDA-8E30-4D6D-A4DB-48F725ED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3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4636-C9EE-4E6D-B83E-F7761955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Weak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A2DDA-8E30-4D6D-A4DB-48F725ED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are </a:t>
                </a:r>
                <a:r>
                  <a:rPr lang="en-IN" err="1"/>
                  <a:t>iid</a:t>
                </a:r>
                <a:r>
                  <a:rPr lang="en-IN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F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A2DDA-8E30-4D6D-A4DB-48F725ED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8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4636-C9EE-4E6D-B83E-F7761955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Weak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A2DDA-8E30-4D6D-A4DB-48F725ED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are </a:t>
                </a:r>
                <a:r>
                  <a:rPr lang="en-IN" err="1"/>
                  <a:t>iid</a:t>
                </a:r>
                <a:r>
                  <a:rPr lang="en-IN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F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What happens if n -&gt;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/>
                  <a:t> ?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A2DDA-8E30-4D6D-A4DB-48F725ED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B7B0-4FCF-4DD9-BB9B-7F604F93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Convergence in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10D4E-806A-4F8A-87D5-CCD6BE7C1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    &amp;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10D4E-806A-4F8A-87D5-CCD6BE7C1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B7B0-4FCF-4DD9-BB9B-7F604F93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Convergence in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10D4E-806A-4F8A-87D5-CCD6BE7C1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    &amp;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According to Chebyshev’s Inequality: For any finite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/>
                  <a:t> &gt; 0</a:t>
                </a:r>
              </a:p>
              <a:p>
                <a:pPr marL="0" indent="0">
                  <a:buNone/>
                </a:pPr>
                <a:r>
                  <a:rPr lang="en-IN"/>
                  <a:t>P(|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µ|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/>
                  <a:t>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10D4E-806A-4F8A-87D5-CCD6BE7C1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8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C5F2184-5D87-4D43-A552-EC99C2AD1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00000"/>
                </a:solidFill>
              </a:rPr>
              <a:t>Inferential Statistics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CA8EB0E-36E5-4E25-AFAD-6BE497E14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544" y="1544715"/>
            <a:ext cx="9005656" cy="50846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altLang="en-US" b="1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/>
              <a:t>Research</a:t>
            </a:r>
            <a:r>
              <a:rPr lang="en-US" altLang="en-US"/>
              <a:t> is about trying to make valid inferences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/>
              <a:t>Inferential statistics</a:t>
            </a:r>
            <a:r>
              <a:rPr lang="en-US" altLang="en-US"/>
              <a:t>: the part of statistics that allows researchers to generalize their findings beyond data collected.</a:t>
            </a:r>
          </a:p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/>
              <a:t>Statistical inference:</a:t>
            </a:r>
            <a:r>
              <a:rPr lang="en-US" altLang="en-US"/>
              <a:t> a procedure for making inferences or generalizations about a larger population from a sample of that population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B7B0-4FCF-4DD9-BB9B-7F604F93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Convergence in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10D4E-806A-4F8A-87D5-CCD6BE7C1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    &amp;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According to Chebyshev’s Inequality: For any finite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/>
                  <a:t> &gt; 0</a:t>
                </a:r>
              </a:p>
              <a:p>
                <a:pPr marL="0" indent="0">
                  <a:buNone/>
                </a:pPr>
                <a:r>
                  <a:rPr lang="en-IN"/>
                  <a:t>P(|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µ|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/>
                  <a:t>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Hence as n -&gt;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/>
                  <a:t> , P(|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µ|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/>
                  <a:t>) -&gt; 0 for any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/>
                  <a:t> &gt;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converges in probability to µ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10D4E-806A-4F8A-87D5-CCD6BE7C1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53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B738-18DF-4564-B3F4-267C6A68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1132" cy="1081935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Pre - Poll / Election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ABC8E-5F68-4A8D-B5CB-D2BAC66F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7799"/>
            <a:ext cx="7976869" cy="448698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9495C1-0332-4869-8081-78FE91A5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" y="1713692"/>
            <a:ext cx="10515600" cy="435133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1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6C58-FCD6-4656-A9A1-CB55B984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61494" cy="764428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BC1A-FA9C-48E3-8040-D144C070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524000"/>
            <a:ext cx="10627659" cy="4652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/>
              <a:t> f: The proportion of people respond “voting for Republicans”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6C58-FCD6-4656-A9A1-CB55B984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61494" cy="764428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BC1A-FA9C-48E3-8040-D144C0708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41" y="1524000"/>
                <a:ext cx="10627659" cy="46529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f: The proportion of people respond “voting for Republicans”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Define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 for any individual j where </a:t>
                </a:r>
              </a:p>
              <a:p>
                <a:pPr marL="0" indent="0">
                  <a:buNone/>
                </a:pPr>
                <a:r>
                  <a:rPr lang="en-IN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= 1 ; “vote for Republican”</a:t>
                </a:r>
              </a:p>
              <a:p>
                <a:pPr marL="0" indent="0">
                  <a:buNone/>
                </a:pPr>
                <a:r>
                  <a:rPr lang="en-IN"/>
                  <a:t>                     = 0 ;  “vote for Democrat”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BC1A-FA9C-48E3-8040-D144C0708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41" y="1524000"/>
                <a:ext cx="10627659" cy="4652963"/>
              </a:xfrm>
              <a:blipFill>
                <a:blip r:embed="rId2"/>
                <a:stretch>
                  <a:fillRect l="-975" t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050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6C58-FCD6-4656-A9A1-CB55B984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61494" cy="764428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BC1A-FA9C-48E3-8040-D144C0708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41" y="1524000"/>
                <a:ext cx="10627659" cy="4652963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f: The proportion of people respond “voting for Republicans”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Define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 for any individual j where </a:t>
                </a:r>
              </a:p>
              <a:p>
                <a:pPr marL="0" indent="0">
                  <a:buNone/>
                </a:pPr>
                <a:r>
                  <a:rPr lang="en-IN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= 1 ; “vote for Republican”</a:t>
                </a:r>
              </a:p>
              <a:p>
                <a:pPr marL="0" indent="0">
                  <a:buNone/>
                </a:pPr>
                <a:r>
                  <a:rPr lang="en-IN"/>
                  <a:t>                     = 0 ;  “vote for Democrat”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denotes the fraction of people responding “voting for Republicans”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BC1A-FA9C-48E3-8040-D144C0708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41" y="1524000"/>
                <a:ext cx="10627659" cy="4652963"/>
              </a:xfrm>
              <a:blipFill>
                <a:blip r:embed="rId2"/>
                <a:stretch>
                  <a:fillRect l="-860" t="-1966" b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057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6C58-FCD6-4656-A9A1-CB55B984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61494" cy="764428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BC1A-FA9C-48E3-8040-D144C0708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41" y="1524000"/>
                <a:ext cx="10627659" cy="4652963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f: The proportion of people respond “voting for Republicans”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Define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 for any individual j where </a:t>
                </a:r>
              </a:p>
              <a:p>
                <a:pPr marL="0" indent="0">
                  <a:buNone/>
                </a:pPr>
                <a:r>
                  <a:rPr lang="en-IN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= 1 ; “vote for Republican”</a:t>
                </a:r>
              </a:p>
              <a:p>
                <a:pPr marL="0" indent="0">
                  <a:buNone/>
                </a:pPr>
                <a:r>
                  <a:rPr lang="en-IN"/>
                  <a:t>                     = 0 ;  “vote for Democrat”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denotes the fraction of people responding “voting for Republicans”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Goal: 95% confidence of ≤1% error</a:t>
                </a:r>
              </a:p>
              <a:p>
                <a:pPr marL="0" indent="0">
                  <a:buNone/>
                </a:pPr>
                <a:r>
                  <a:rPr lang="en-IN"/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f| ≥ .01) ≤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2BC1A-FA9C-48E3-8040-D144C0708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41" y="1524000"/>
                <a:ext cx="10627659" cy="4652963"/>
              </a:xfrm>
              <a:blipFill>
                <a:blip r:embed="rId2"/>
                <a:stretch>
                  <a:fillRect l="-745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2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57F8-7DE3-4C9B-AA9A-F18F4A77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Ber </a:t>
                </a:r>
                <a:r>
                  <a:rPr lang="en-IN">
                    <a:latin typeface="Cambria Math" panose="02040503050406030204" pitchFamily="18" charset="0"/>
                  </a:rPr>
                  <a:t>(f)</a:t>
                </a:r>
              </a:p>
              <a:p>
                <a:pPr marL="0" indent="0">
                  <a:buNone/>
                </a:pPr>
                <a:endParaRPr lang="en-IN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7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57F8-7DE3-4C9B-AA9A-F18F4A77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Ber </a:t>
                </a:r>
                <a:r>
                  <a:rPr lang="en-IN">
                    <a:latin typeface="Cambria Math" panose="02040503050406030204" pitchFamily="18" charset="0"/>
                  </a:rPr>
                  <a:t>(f)</a:t>
                </a:r>
              </a:p>
              <a:p>
                <a:pPr marL="0" indent="0">
                  <a:buNone/>
                </a:pPr>
                <a:endParaRPr lang="en-IN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</a:rPr>
                  <a:t> = f   &amp;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</a:rPr>
                  <a:t> = f(1-f)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57F8-7DE3-4C9B-AA9A-F18F4A77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Ber </a:t>
                </a:r>
                <a:r>
                  <a:rPr lang="en-IN">
                    <a:latin typeface="Cambria Math" panose="02040503050406030204" pitchFamily="18" charset="0"/>
                  </a:rPr>
                  <a:t>(f)</a:t>
                </a:r>
              </a:p>
              <a:p>
                <a:pPr marL="0" indent="0">
                  <a:buNone/>
                </a:pPr>
                <a:endParaRPr lang="en-IN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</a:rPr>
                  <a:t> = f   &amp;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</a:rPr>
                  <a:t> = f(1-f)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i="1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b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86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57F8-7DE3-4C9B-AA9A-F18F4A77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i="1">
                    <a:latin typeface="Cambria Math" panose="02040503050406030204" pitchFamily="18" charset="0"/>
                  </a:rPr>
                  <a:t> Ber </a:t>
                </a:r>
                <a:r>
                  <a:rPr lang="en-IN">
                    <a:latin typeface="Cambria Math" panose="02040503050406030204" pitchFamily="18" charset="0"/>
                  </a:rPr>
                  <a:t>(f)</a:t>
                </a:r>
              </a:p>
              <a:p>
                <a:pPr marL="0" indent="0">
                  <a:buNone/>
                </a:pPr>
                <a:endParaRPr lang="en-IN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</a:rPr>
                  <a:t> = f   &amp;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</a:rPr>
                  <a:t> = f(1-f)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i="1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b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f      &amp;        </a:t>
                </a:r>
                <a:r>
                  <a:rPr lang="en-IN">
                    <a:latin typeface="Cambria Math" panose="02040503050406030204" pitchFamily="18" charset="0"/>
                  </a:rPr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781D9-06D1-4F51-B6D8-AC33BA022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92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8B69-698C-49C9-B269-BADCB70D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Lecture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57E9-6AD2-4D85-9E2B-4B966396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§"/>
            </a:pPr>
            <a:r>
              <a:rPr lang="en-IN"/>
              <a:t> Weak Law of Large Numbers &amp; Central Limit Theorem</a:t>
            </a:r>
          </a:p>
          <a:p>
            <a:pPr>
              <a:buFont typeface="Wingdings" panose="05000000000000000000" pitchFamily="2" charset="2"/>
              <a:buChar char="§"/>
            </a:pPr>
            <a:endParaRPr lang="en-IN"/>
          </a:p>
          <a:p>
            <a:pPr>
              <a:buFont typeface="Wingdings" panose="05000000000000000000" pitchFamily="2" charset="2"/>
              <a:buChar char="§"/>
            </a:pPr>
            <a:r>
              <a:rPr lang="en-IN"/>
              <a:t> Estimation Theory</a:t>
            </a:r>
          </a:p>
        </p:txBody>
      </p:sp>
    </p:spTree>
    <p:extLst>
      <p:ext uri="{BB962C8B-B14F-4D97-AF65-F5344CB8AC3E}">
        <p14:creationId xmlns:p14="http://schemas.microsoft.com/office/powerpoint/2010/main" val="15373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77C8-AAF2-4E76-9A41-00E00500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4A51-DB23-45C5-B9A1-553D186DE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Using Chebyshev’s Inequality</a:t>
                </a:r>
              </a:p>
              <a:p>
                <a:pPr marL="0" indent="0">
                  <a:buNone/>
                </a:pPr>
                <a:r>
                  <a:rPr lang="en-IN"/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f| ≥ .01)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4A51-DB23-45C5-B9A1-553D186D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35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77C8-AAF2-4E76-9A41-00E00500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4A51-DB23-45C5-B9A1-553D186DE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Using Chebyshev’s Inequality</a:t>
                </a:r>
              </a:p>
              <a:p>
                <a:pPr marL="0" indent="0">
                  <a:buNone/>
                </a:pPr>
                <a:r>
                  <a:rPr lang="en-IN"/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f| ≥ .01)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4A51-DB23-45C5-B9A1-553D186D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2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77C8-AAF2-4E76-9A41-00E00500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4A51-DB23-45C5-B9A1-553D186DE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Using Chebyshev’s Inequality</a:t>
                </a:r>
              </a:p>
              <a:p>
                <a:pPr marL="0" indent="0">
                  <a:buNone/>
                </a:pPr>
                <a:r>
                  <a:rPr lang="en-IN"/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f| ≥ .01)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We want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0.05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4A51-DB23-45C5-B9A1-553D186DE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066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D520-0A8C-4BE5-A6D8-E35C4D16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CE3CB-8B7F-4B52-AA76-9E01C16C4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We want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0.05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Choose the sample size (n)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0.05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CE3CB-8B7F-4B52-AA76-9E01C16C4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24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D520-0A8C-4BE5-A6D8-E35C4D16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CE3CB-8B7F-4B52-AA76-9E01C16C4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We want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0.05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Choose the sample size (n)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0.05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But we don’t know f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In fact we are trying to find / estimate f.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CE3CB-8B7F-4B52-AA76-9E01C16C4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321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6653-1137-497F-B198-AD056B55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2F46-D554-4CC0-B59E-5C614B4F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5E712-9D21-4365-A79B-F51DF3157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351309"/>
            <a:ext cx="7972147" cy="52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4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048D-CE63-4140-B0D3-8C3ECC52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 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6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048D-CE63-4140-B0D3-8C3ECC52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698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048D-CE63-4140-B0D3-8C3ECC52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0.05  if n ≥ 50000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52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048D-CE63-4140-B0D3-8C3ECC52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(.01)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0.05  if n ≥ 50000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So the minimum sample size (n) = 50000 !!!!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DC55F-7FE2-489D-9EBF-11AD16AB2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8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455-973C-4583-98DE-1502B9CF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29087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Weak Law of Large Numbers &amp; 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A330-074A-4276-A34A-BBB2D268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5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B7EA-41FD-42FC-947F-732E9395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69369-4BD7-4784-A2BE-3F43044BC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1604376"/>
            <a:ext cx="9507985" cy="5050219"/>
          </a:xfrm>
        </p:spPr>
      </p:pic>
    </p:spTree>
    <p:extLst>
      <p:ext uri="{BB962C8B-B14F-4D97-AF65-F5344CB8AC3E}">
        <p14:creationId xmlns:p14="http://schemas.microsoft.com/office/powerpoint/2010/main" val="2756092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B15C-7E8F-4805-9CFB-C70BEC73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Central Limit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are </a:t>
                </a:r>
                <a:r>
                  <a:rPr lang="en-IN" err="1"/>
                  <a:t>iid</a:t>
                </a:r>
                <a:r>
                  <a:rPr lang="en-IN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F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 &amp;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51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B15C-7E8F-4805-9CFB-C70BEC73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Central Limit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37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are </a:t>
                </a:r>
                <a:r>
                  <a:rPr lang="en-IN" err="1"/>
                  <a:t>iid</a:t>
                </a:r>
                <a:r>
                  <a:rPr lang="en-IN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F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 &amp;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378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56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B15C-7E8F-4805-9CFB-C70BEC73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Central Limit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are </a:t>
                </a:r>
                <a:r>
                  <a:rPr lang="en-IN" err="1"/>
                  <a:t>iid</a:t>
                </a:r>
                <a:r>
                  <a:rPr lang="en-IN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F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 &amp;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n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     &amp;  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n</a:t>
                </a:r>
                <a:r>
                  <a:rPr lang="en-IN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58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B15C-7E8F-4805-9CFB-C70BEC73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Central Limit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are </a:t>
                </a:r>
                <a:r>
                  <a:rPr lang="en-IN" err="1"/>
                  <a:t>iid</a:t>
                </a:r>
                <a:r>
                  <a:rPr lang="en-IN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F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 &amp;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=1,2,…..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n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     &amp;  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n</a:t>
                </a:r>
                <a:r>
                  <a:rPr lang="en-IN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Standardize: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IN" dirty="0"/>
                          <m:t>E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IN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dirty="0"/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IN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F3792-38C1-4CFC-970A-2CF81500C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442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ABC4-7143-4A3E-9A84-868D9294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E36E-C5F5-46C5-A55A-EBFC6B703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0         &amp;  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1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E36E-C5F5-46C5-A55A-EBFC6B703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6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ABC4-7143-4A3E-9A84-868D9294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E36E-C5F5-46C5-A55A-EBFC6B703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0         &amp;  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1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Let Z be a standard Normal random variable. </a:t>
                </a:r>
                <a:r>
                  <a:rPr lang="en-IN" err="1"/>
                  <a:t>i.e</a:t>
                </a:r>
                <a:r>
                  <a:rPr lang="en-IN"/>
                  <a:t> Z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E36E-C5F5-46C5-A55A-EBFC6B703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0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ABC4-7143-4A3E-9A84-868D9294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E36E-C5F5-46C5-A55A-EBFC6B703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0         &amp;  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) = 1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Let Z be a standard Normal random variable. </a:t>
                </a:r>
                <a:r>
                  <a:rPr lang="en-IN" err="1"/>
                  <a:t>i.e</a:t>
                </a:r>
                <a:r>
                  <a:rPr lang="en-IN"/>
                  <a:t> Z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i="1">
                    <a:solidFill>
                      <a:srgbClr val="C00000"/>
                    </a:solidFill>
                  </a:rPr>
                  <a:t>The Central Limit Theorem states that:</a:t>
                </a:r>
              </a:p>
              <a:p>
                <a:pPr marL="0" indent="0">
                  <a:buNone/>
                </a:pPr>
                <a:endParaRPr lang="en-IN" b="1" i="1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IN" b="1" i="1">
                    <a:solidFill>
                      <a:srgbClr val="C00000"/>
                    </a:solidFill>
                  </a:rPr>
                  <a:t>For every c, </a:t>
                </a:r>
                <a:r>
                  <a:rPr lang="pl-PL" b="1" i="1">
                    <a:solidFill>
                      <a:srgbClr val="C00000"/>
                    </a:solidFill>
                  </a:rPr>
                  <a:t>P(Zn ≤ c) → P(Z ≤ c)</a:t>
                </a:r>
                <a:r>
                  <a:rPr lang="en-IN" b="1" i="1">
                    <a:solidFill>
                      <a:srgbClr val="C00000"/>
                    </a:solidFill>
                  </a:rPr>
                  <a:t> as n becomes large enough. (Convergence in distribution)</a:t>
                </a:r>
              </a:p>
              <a:p>
                <a:pPr marL="0" indent="0">
                  <a:buNone/>
                </a:pPr>
                <a:endParaRPr lang="en-IN" b="1" i="1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>
                    <a:solidFill>
                      <a:srgbClr val="C00000"/>
                    </a:solidFill>
                  </a:rPr>
                  <a:t>P(Z ≤ c) is the standard normal CDF, Φ(c), available from the normal tables</a:t>
                </a:r>
                <a:endParaRPr lang="en-IN" b="1" i="1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E36E-C5F5-46C5-A55A-EBFC6B703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66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C1F-BAE4-4E69-AABE-45E05072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Election problem – (with CLT)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f  &amp; </a:t>
                </a:r>
                <a:r>
                  <a:rPr lang="en-IN">
                    <a:latin typeface="Cambria Math" panose="02040503050406030204" pitchFamily="18" charset="0"/>
                  </a:rPr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560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C1F-BAE4-4E69-AABE-45E05072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Election problem – (with CLT)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f  &amp; </a:t>
                </a:r>
                <a:r>
                  <a:rPr lang="en-IN">
                    <a:latin typeface="Cambria Math" panose="02040503050406030204" pitchFamily="18" charset="0"/>
                  </a:rPr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Now we want 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f| ≥ .01) ≤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6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B738-18DF-4564-B3F4-267C6A68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1132" cy="1081935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Pre - Poll / Election Survey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E4D2B-0829-48CD-BAE4-213827C56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1709691"/>
            <a:ext cx="9031892" cy="5080440"/>
          </a:xfrm>
        </p:spPr>
      </p:pic>
    </p:spTree>
    <p:extLst>
      <p:ext uri="{BB962C8B-B14F-4D97-AF65-F5344CB8AC3E}">
        <p14:creationId xmlns:p14="http://schemas.microsoft.com/office/powerpoint/2010/main" val="141026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C1F-BAE4-4E69-AABE-45E05072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Election problem – (with CLT)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f  &amp; </a:t>
                </a:r>
                <a:r>
                  <a:rPr lang="en-IN">
                    <a:latin typeface="Cambria Math" panose="02040503050406030204" pitchFamily="18" charset="0"/>
                  </a:rPr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Now we want 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f| ≥ .01) ≤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 − </m:t>
                        </m:r>
                        <m:r>
                          <m:rPr>
                            <m:nor/>
                          </m:rPr>
                          <a:rPr lang="en-IN" dirty="0"/>
                          <m:t>f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|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) ≤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63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C1F-BAE4-4E69-AABE-45E05072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Election problem – (with CLT)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) = f  &amp; </a:t>
                </a:r>
                <a:r>
                  <a:rPr lang="en-IN">
                    <a:latin typeface="Cambria Math" panose="02040503050406030204" pitchFamily="18" charset="0"/>
                  </a:rPr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Now we want 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/>
                  <a:t> − f| ≥ .01) ≤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 − </m:t>
                        </m:r>
                        <m:r>
                          <m:rPr>
                            <m:nor/>
                          </m:rPr>
                          <a:rPr lang="en-IN" dirty="0"/>
                          <m:t>f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|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) ≤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P(|Z|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) ≤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087DA-AF9D-40F1-8ADD-1A67B23D5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02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A917-5623-415F-95E5-79BD9EA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74EB7F-EAD8-4C55-AF45-CB2440F81847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23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A917-5623-415F-95E5-79BD9EA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  =&gt;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rad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½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74EB7F-EAD8-4C55-AF45-CB2440F81847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14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A917-5623-415F-95E5-79BD9EA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  =&gt;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rad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½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 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IN"/>
                  <a:t> 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74EB7F-EAD8-4C55-AF45-CB2440F81847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4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A917-5623-415F-95E5-79BD9EA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¼  =&gt;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rad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≤</m:t>
                    </m:r>
                  </m:oMath>
                </a14:m>
                <a:r>
                  <a:rPr lang="en-IN"/>
                  <a:t> ½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 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IN"/>
                  <a:t> 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P(|Z|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.01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) ≤ P(|Z|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)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FF36E-409E-4420-8CE9-362AED92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74EB7F-EAD8-4C55-AF45-CB2440F81847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57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44F8-591A-4E40-96D3-6F4F52C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25647-A8B5-4F36-B7DB-E132FD8E6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If n = 10000, P(|Z|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) = P(|Z| ≥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/>
                  <a:t>) &lt;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25647-A8B5-4F36-B7DB-E132FD8E6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16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44F8-591A-4E40-96D3-6F4F52C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25647-A8B5-4F36-B7DB-E132FD8E6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If n = 10000, P(|Z|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) = P(|Z| ≥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/>
                  <a:t>) &lt;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In fact P(|Z|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) = .05 implies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 = 1.96 </a:t>
                </a:r>
                <a:r>
                  <a:rPr lang="en-IN" err="1"/>
                  <a:t>i.e</a:t>
                </a:r>
                <a:r>
                  <a:rPr lang="en-IN"/>
                  <a:t> n = 9604.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25647-A8B5-4F36-B7DB-E132FD8E6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91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44F8-591A-4E40-96D3-6F4F52C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25647-A8B5-4F36-B7DB-E132FD8E6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If n = 10000, P(|Z|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) = P(|Z| ≥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/>
                  <a:t>) &lt; .05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In fact P(|Z| ≥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) = .05 implies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.02 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/>
                  <a:t> = 1.96 </a:t>
                </a:r>
                <a:r>
                  <a:rPr lang="en-IN" err="1"/>
                  <a:t>i.e</a:t>
                </a:r>
                <a:r>
                  <a:rPr lang="en-IN"/>
                  <a:t> n = 9604.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And 9604 &lt;&lt; 50000 !!!!!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25647-A8B5-4F36-B7DB-E132FD8E6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01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FA0-52B9-463C-A92A-4801738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703E5-ED88-4346-9AE9-EE59907D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422748"/>
            <a:ext cx="8859914" cy="6012504"/>
          </a:xfrm>
        </p:spPr>
      </p:pic>
    </p:spTree>
    <p:extLst>
      <p:ext uri="{BB962C8B-B14F-4D97-AF65-F5344CB8AC3E}">
        <p14:creationId xmlns:p14="http://schemas.microsoft.com/office/powerpoint/2010/main" val="3319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CF54-3D6D-4D80-8D73-D72D8E19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Markov’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43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positive random variable 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(0,∞)</m:t>
                    </m:r>
                  </m:oMath>
                </a14:m>
                <a:r>
                  <a:rPr lang="en-IN"/>
                  <a:t> with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IN" b="0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439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683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9962-3BD8-4FD6-BED6-90A04EAF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4669-A6EE-4EE5-8B09-7A8737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623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935D995-EA6D-4315-9506-0191B6240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00000"/>
                </a:solidFill>
              </a:rPr>
              <a:t>Estimation - categories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FE99D2-DFDB-45E7-90BD-1C2E8EAA0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Point Estimation</a:t>
            </a:r>
          </a:p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Interval estimation</a:t>
            </a:r>
          </a:p>
          <a:p>
            <a:pPr marL="457200" lvl="1" indent="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006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B7E0-84DE-4B77-9D32-B0D47E4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Point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78E9-C2A2-4557-9E97-F6E54D80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/>
              <a:t> The Statistic</a:t>
            </a:r>
          </a:p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§"/>
            </a:pPr>
            <a:r>
              <a:rPr lang="en-IN"/>
              <a:t> The desirable properties of an estimator:</a:t>
            </a:r>
          </a:p>
          <a:p>
            <a:pPr marL="571500" indent="-571500">
              <a:buAutoNum type="romanLcPeriod"/>
            </a:pPr>
            <a:r>
              <a:rPr lang="en-IN"/>
              <a:t>Unbiasedness</a:t>
            </a:r>
          </a:p>
          <a:p>
            <a:pPr marL="571500" indent="-571500">
              <a:buAutoNum type="romanLcPeriod"/>
            </a:pPr>
            <a:r>
              <a:rPr lang="en-IN"/>
              <a:t>Consistency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38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CBF1DB-3CDC-4DDF-84A2-A13AE184C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00000"/>
                </a:solidFill>
              </a:rPr>
              <a:t>Interval Estimation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2F150B6-11FC-41AD-A8A6-32A081279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Interval Estimation</a:t>
            </a:r>
            <a:r>
              <a:rPr lang="en-US" altLang="en-US"/>
              <a:t>: an inferential statistical procedure used to estimate population parameters from sample data through the building of confidence intervals</a:t>
            </a:r>
          </a:p>
          <a:p>
            <a:r>
              <a:rPr lang="en-US" altLang="en-US" b="1"/>
              <a:t>Confidence Intervals:</a:t>
            </a:r>
            <a:r>
              <a:rPr lang="en-US" altLang="en-US"/>
              <a:t> a range of values computed from sample data that has a known probability of capturing some population parameter of interest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9932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AF60-297D-403E-9674-EC78819B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C30C1-5A4B-436D-B490-EA73A4A8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Find the average height of Indian males.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But India has 72 Cr males ! It’s impossible to measure everyone.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Remedy: Collect a sample, say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Each sample observation is a realisation of a random variable. Why??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Since the sample is drawn from the populations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/>
                  <a:t>’s are </a:t>
                </a:r>
                <a:r>
                  <a:rPr lang="en-IN" err="1"/>
                  <a:t>i.i.d.</a:t>
                </a: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C30C1-5A4B-436D-B490-EA73A4A8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896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274-0993-49A5-A2D5-E9F5BF9D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ED57B-A6AE-4477-86BD-F2F61D612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Let us assume that height of Indian males are normally distributed with mean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Our aim is to find (estimate)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These are called “population parameters”.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ED57B-A6AE-4477-86BD-F2F61D612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635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9B7-5D58-4C2B-A82B-906D9EC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Sample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587FE-7E6B-4654-9B59-1FD200C58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587FE-7E6B-4654-9B59-1FD200C58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14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9B7-5D58-4C2B-A82B-906D9EC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Sample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587FE-7E6B-4654-9B59-1FD200C58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I would want to use the sample statistics to “estimate” the population parameters.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Let’s see how.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587FE-7E6B-4654-9B59-1FD200C58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039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FA17-D7FE-4068-987F-BF11417F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Point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8AA7D-3B9B-42C2-95A0-91BE7334C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Just take the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) and sample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as proxies for the population mean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and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), respectively.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are called point estimators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respectively.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But are they “good” proxies?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8AA7D-3B9B-42C2-95A0-91BE7334C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43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ECDD-FE0C-46B5-BEB9-3288B51A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21577-8B18-40FA-9398-218DE17B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470516"/>
            <a:ext cx="9853651" cy="5542679"/>
          </a:xfrm>
        </p:spPr>
      </p:pic>
    </p:spTree>
    <p:extLst>
      <p:ext uri="{BB962C8B-B14F-4D97-AF65-F5344CB8AC3E}">
        <p14:creationId xmlns:p14="http://schemas.microsoft.com/office/powerpoint/2010/main" val="17070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CF54-3D6D-4D80-8D73-D72D8E19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Markov’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positive random variable 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(0,∞)</m:t>
                    </m:r>
                  </m:oMath>
                </a14:m>
                <a:r>
                  <a:rPr lang="en-IN"/>
                  <a:t> with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IN" b="0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96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BA0-CA64-4589-91F1-91DB0F0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“Good”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648-253B-423B-AD15-2642833E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The good / desirable properties of a point estimator are</a:t>
            </a:r>
          </a:p>
          <a:p>
            <a:pPr marL="0" indent="0">
              <a:buNone/>
            </a:pPr>
            <a:endParaRPr lang="en-IN"/>
          </a:p>
          <a:p>
            <a:pPr marL="571500" indent="-571500">
              <a:buAutoNum type="romanLcPeriod"/>
            </a:pPr>
            <a:r>
              <a:rPr lang="en-IN"/>
              <a:t>Unbiasedness</a:t>
            </a:r>
          </a:p>
          <a:p>
            <a:pPr marL="571500" indent="-571500">
              <a:buAutoNum type="romanLcPeriod"/>
            </a:pPr>
            <a:r>
              <a:rPr lang="en-IN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41087523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BA0-CA64-4589-91F1-91DB0F0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“Good”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B5648-253B-423B-AD15-2642833E8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/>
                  <a:t>The good / desirable properties of a point estimator are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571500" indent="-571500">
                  <a:buAutoNum type="romanLcPeriod"/>
                </a:pPr>
                <a:r>
                  <a:rPr lang="en-IN"/>
                  <a:t>Unbiasedness: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 E(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IN"/>
                  <a:t>        </a:t>
                </a:r>
              </a:p>
              <a:p>
                <a:pPr marL="0" indent="0">
                  <a:buNone/>
                </a:pPr>
                <a:r>
                  <a:rPr lang="en-IN"/>
                  <a:t>ii.    Consistency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B5648-253B-423B-AD15-2642833E8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29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BA0-CA64-4589-91F1-91DB0F0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“Good”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B5648-253B-423B-AD15-2642833E8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/>
                  <a:t>The good / desirable properties of a point estimator are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571500" indent="-571500">
                  <a:buAutoNum type="romanLcPeriod"/>
                </a:pPr>
                <a:r>
                  <a:rPr lang="en-IN"/>
                  <a:t>Unbiasedness: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 E(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IN"/>
                  <a:t>        </a:t>
                </a:r>
              </a:p>
              <a:p>
                <a:pPr marL="571500" indent="-571500">
                  <a:buAutoNum type="romanLcPeriod" startAt="2"/>
                </a:pPr>
                <a:r>
                  <a:rPr lang="en-IN"/>
                  <a:t>Consistency: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</m:oMath>
                </a14:m>
                <a:r>
                  <a:rPr lang="en-IN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) = 0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</m:oMath>
                </a14:m>
                <a:r>
                  <a:rPr lang="en-I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 = 0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B5648-253B-423B-AD15-2642833E8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0484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F20-3C17-4993-AB3E-01ED138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Interval estimation of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Sample observations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772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F20-3C17-4993-AB3E-01ED138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Interval estimation of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Sample observations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0355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F20-3C17-4993-AB3E-01ED138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Interval estimation of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Sample observations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473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F20-3C17-4993-AB3E-01ED138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Interval estimation of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Sample observations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IN"/>
                  <a:t>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318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F20-3C17-4993-AB3E-01ED138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Interval estimation of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Sample observations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IN"/>
                  <a:t>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/>
                  <a:t>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IN"/>
                  <a:t>N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/>
                  <a:t>,1)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5EA51-5BEB-4D56-B411-CA8CDFA8E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1141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B27-AD29-4FFD-9585-146C0510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Standard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04AF-339A-48AD-B2BA-C405B0BB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4FEB9-CD9A-41C3-BC86-4260D668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15" y="2289143"/>
            <a:ext cx="8600008" cy="37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45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CF54-3D6D-4D80-8D73-D72D8E19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Markov’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positive random variable 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(0,∞)</m:t>
                    </m:r>
                  </m:oMath>
                </a14:m>
                <a:r>
                  <a:rPr lang="en-IN"/>
                  <a:t> with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IN" b="0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 ≥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, where a &gt; 0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r>
                  <a:rPr lang="en-IN"/>
                  <a:t> 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2188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&lt; 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17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&lt; 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84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&lt; 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3931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&lt; 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>
                    <a:ea typeface="Cambria Math" panose="02040503050406030204" pitchFamily="18" charset="0"/>
                  </a:rPr>
                  <a:t> This is the interval within which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>
                    <a:ea typeface="Cambria Math" panose="02040503050406030204" pitchFamily="18" charset="0"/>
                  </a:rPr>
                  <a:t> lies with probability = </a:t>
                </a:r>
                <a:r>
                  <a:rPr lang="en-IN"/>
                  <a:t>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We can 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from the sample. n is the sample size.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N"/>
                  <a:t> can be computed from the standard normal table. So if we know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/>
                  <a:t>, we are done !!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9174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F3BF6B-2EB4-40C4-AC62-DF5D5143A3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b="1">
                    <a:solidFill>
                      <a:srgbClr val="C00000"/>
                    </a:solidFill>
                  </a:rPr>
                  <a:t>We may not know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IN" b="1">
                    <a:solidFill>
                      <a:srgbClr val="C00000"/>
                    </a:solidFill>
                  </a:rPr>
                  <a:t> !!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F3BF6B-2EB4-40C4-AC62-DF5D5143A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67A3-C9EF-4C51-A9DE-00794AE4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B6B2-6C8D-4B4D-B05D-2BC637935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8" y="1690688"/>
            <a:ext cx="8597153" cy="43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057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2BF9-5A94-4750-8482-3FF22E0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t -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051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2BF9-5A94-4750-8482-3FF22E0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t -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Define a statistic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 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9829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2BF9-5A94-4750-8482-3FF22E0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t -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Define a statistic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0797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2BF9-5A94-4750-8482-3FF22E0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t -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Define a statistic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/>
                                      <m:t>χ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632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2BF9-5A94-4750-8482-3FF22E0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t -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Define a statistic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/>
                                      <m:t>χ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r>
                  <a:rPr lang="en-IN" err="1"/>
                  <a:t>i.e</a:t>
                </a:r>
                <a:r>
                  <a:rPr lang="en-IN"/>
                  <a:t> the student’s t – distribution with n-1 degrees of freedom.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90663-4B32-42D7-AEA9-0226FEF74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00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CF54-3D6D-4D80-8D73-D72D8E19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Markov’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Consider any positive random variable 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(0,∞)</m:t>
                    </m:r>
                  </m:oMath>
                </a14:m>
                <a:r>
                  <a:rPr lang="en-IN"/>
                  <a:t> with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IN" b="0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E(X)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 ≥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, where a &gt; 0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≥ a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</m:e>
                    </m:nary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/>
                  <a:t> (x) dx  = a . P(X ≥ a)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r>
                  <a:rPr lang="en-IN"/>
                  <a:t> </a:t>
                </a:r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61F7-B827-4492-973F-9DFBCD778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42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1C93-F565-4612-86B1-39FA950C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Student’s t - distribution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E4F1B-4DA0-4FDA-B07D-3ECD9623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989" y="1974790"/>
            <a:ext cx="9743570" cy="4742869"/>
          </a:xfrm>
        </p:spPr>
      </p:pic>
    </p:spTree>
    <p:extLst>
      <p:ext uri="{BB962C8B-B14F-4D97-AF65-F5344CB8AC3E}">
        <p14:creationId xmlns:p14="http://schemas.microsoft.com/office/powerpoint/2010/main" val="13273965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141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&lt; t 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84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&lt; t 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.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.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9307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613-56A0-4BC8-A696-91823A95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The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&lt; t 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/>
                  <a:t> 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.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.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/>
                  <a:t>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>
                    <a:ea typeface="Cambria Math" panose="02040503050406030204" pitchFamily="18" charset="0"/>
                  </a:rPr>
                  <a:t> This is the interval within which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>
                    <a:ea typeface="Cambria Math" panose="02040503050406030204" pitchFamily="18" charset="0"/>
                  </a:rPr>
                  <a:t> lies with probability = (</a:t>
                </a:r>
                <a:r>
                  <a:rPr lang="en-IN"/>
                  <a:t>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We can 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/>
                  <a:t> from the sample. n is the sample size.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sup>
                    </m:sSubSup>
                  </m:oMath>
                </a14:m>
                <a:r>
                  <a:rPr lang="en-IN"/>
                  <a:t>can be computed from the t - distribution table. 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78A0E-38F0-4673-B389-BD8249D3C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8328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EC81-0BF2-4929-B9FF-11AEA20B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Interval estimation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87EFE-9B0E-46BB-BE01-C57799454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87EFE-9B0E-46BB-BE01-C57799454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CFCCAD-05D7-4178-9725-DB7AD15CA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4" y="3392857"/>
            <a:ext cx="5876721" cy="31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28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41B1-43A9-4409-B36F-01BBD870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3E9BC-2E24-4E49-8932-185F056FB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P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/>
                  <a:t>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/>
                  <a:t>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/>
                              <m:t>χ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/>
                              <m:t>χ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IN"/>
                  <a:t> ) = 1 -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 Given a sample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and we know n (sample size). We can</a:t>
                </a:r>
              </a:p>
              <a:p>
                <a:pPr marL="0" indent="0">
                  <a:buNone/>
                </a:pPr>
                <a:r>
                  <a:rPr lang="en-IN"/>
                  <a:t>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/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/>
                          <m:t>χ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/>
                  <a:t> from the chi – square distribution table.</a:t>
                </a:r>
              </a:p>
              <a:p>
                <a:pPr marL="0" indent="0">
                  <a:buNone/>
                </a:pPr>
                <a:endParaRPr lang="en-IN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/>
                  <a:t>Thus we have found the interval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/>
                  <a:t>  lies in that interval with probability (1-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3E9BC-2E24-4E49-8932-185F056FB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87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631CB5-7D84-4EA0-8B15-023E05B348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2DCBB-946A-4E85-B798-32892263DF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B337C-4EBD-429D-8DF7-4D346CE14703}">
  <ds:schemaRefs>
    <ds:schemaRef ds:uri="eb720b27-d539-49d1-94c8-a7395998307e"/>
    <ds:schemaRef ds:uri="f4f41830-a3a6-4385-8543-65e908e34d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STATISTICAL INFERENCE &amp; RESEARCH</vt:lpstr>
      <vt:lpstr>Inferential Statistics</vt:lpstr>
      <vt:lpstr>Lecture Parts</vt:lpstr>
      <vt:lpstr>Weak Law of Large Numbers &amp; Central Limit Theorem</vt:lpstr>
      <vt:lpstr>Pre - Poll / Election Survey</vt:lpstr>
      <vt:lpstr>Markov’ Inequality</vt:lpstr>
      <vt:lpstr>Markov’ Inequality</vt:lpstr>
      <vt:lpstr>Markov’ Inequality</vt:lpstr>
      <vt:lpstr>Markov’ Inequality</vt:lpstr>
      <vt:lpstr>Markov’ Inequality</vt:lpstr>
      <vt:lpstr>Chebyshev’s Inequality</vt:lpstr>
      <vt:lpstr>Chebyshev’s Inequality</vt:lpstr>
      <vt:lpstr>Chebyshev’s Inequality</vt:lpstr>
      <vt:lpstr>Chebyshev’s Inequality</vt:lpstr>
      <vt:lpstr>Weak Law of Large Numbers</vt:lpstr>
      <vt:lpstr>Weak Law of Large Numbers</vt:lpstr>
      <vt:lpstr>Weak Law of Large Numbers</vt:lpstr>
      <vt:lpstr>Convergence in Probability</vt:lpstr>
      <vt:lpstr>Convergence in Probability</vt:lpstr>
      <vt:lpstr>Convergence in Probability</vt:lpstr>
      <vt:lpstr>Pre - Poll / Election Survey</vt:lpstr>
      <vt:lpstr>The Methodology</vt:lpstr>
      <vt:lpstr>The Methodology</vt:lpstr>
      <vt:lpstr>The Methodology</vt:lpstr>
      <vt:lpstr>The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 Limit Theorem</vt:lpstr>
      <vt:lpstr>Central Limit Theorem</vt:lpstr>
      <vt:lpstr>Central Limit Theorem</vt:lpstr>
      <vt:lpstr>Central Limit Theorem</vt:lpstr>
      <vt:lpstr>PowerPoint Presentation</vt:lpstr>
      <vt:lpstr>PowerPoint Presentation</vt:lpstr>
      <vt:lpstr>PowerPoint Presentation</vt:lpstr>
      <vt:lpstr>Election problem – (with CLT)</vt:lpstr>
      <vt:lpstr>Election problem – (with CLT)</vt:lpstr>
      <vt:lpstr>Election problem – (with CLT)</vt:lpstr>
      <vt:lpstr>Election problem – (with CLT)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ESTIMATION</vt:lpstr>
      <vt:lpstr>Estimation - categories</vt:lpstr>
      <vt:lpstr>Point Estimation</vt:lpstr>
      <vt:lpstr>Interval Estimation</vt:lpstr>
      <vt:lpstr>The Problem Statement</vt:lpstr>
      <vt:lpstr>The Assumption</vt:lpstr>
      <vt:lpstr>Sample Statistics</vt:lpstr>
      <vt:lpstr>Sample Statistics</vt:lpstr>
      <vt:lpstr>Point Estimation</vt:lpstr>
      <vt:lpstr>PowerPoint Presentation</vt:lpstr>
      <vt:lpstr>The “Good” Properties</vt:lpstr>
      <vt:lpstr>The “Good” Properties</vt:lpstr>
      <vt:lpstr>The “Good” Properties</vt:lpstr>
      <vt:lpstr>Interval estimation of mean</vt:lpstr>
      <vt:lpstr>Interval estimation of mean</vt:lpstr>
      <vt:lpstr>Interval estimation of mean</vt:lpstr>
      <vt:lpstr>Interval estimation of mean</vt:lpstr>
      <vt:lpstr>Interval estimation of mean</vt:lpstr>
      <vt:lpstr>The Standard Normal Distribution</vt:lpstr>
      <vt:lpstr>The Interval</vt:lpstr>
      <vt:lpstr>The Interval</vt:lpstr>
      <vt:lpstr>The Interval</vt:lpstr>
      <vt:lpstr>The Interval</vt:lpstr>
      <vt:lpstr>The Interval</vt:lpstr>
      <vt:lpstr>We may not know σ !!</vt:lpstr>
      <vt:lpstr>The t - statistic</vt:lpstr>
      <vt:lpstr>The t - statistic</vt:lpstr>
      <vt:lpstr>The t - statistic</vt:lpstr>
      <vt:lpstr>The t - statistic</vt:lpstr>
      <vt:lpstr>The t - statistic</vt:lpstr>
      <vt:lpstr>Student’s t - distribution </vt:lpstr>
      <vt:lpstr>The Interval</vt:lpstr>
      <vt:lpstr>The Interval</vt:lpstr>
      <vt:lpstr>The Interval</vt:lpstr>
      <vt:lpstr>The Interval</vt:lpstr>
      <vt:lpstr>Interval estimation of Variance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DRIPTO BAKSHI</dc:creator>
  <cp:revision>1</cp:revision>
  <dcterms:created xsi:type="dcterms:W3CDTF">2021-12-15T15:23:08Z</dcterms:created>
  <dcterms:modified xsi:type="dcterms:W3CDTF">2022-03-21T03:46:04Z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