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6E107A-0E61-47D0-AD9C-A7161E39D47A}"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179301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6E107A-0E61-47D0-AD9C-A7161E39D47A}"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9528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6E107A-0E61-47D0-AD9C-A7161E39D47A}"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38125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6E107A-0E61-47D0-AD9C-A7161E39D47A}"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21887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107A-0E61-47D0-AD9C-A7161E39D47A}" type="datetimeFigureOut">
              <a:rPr lang="en-IN" smtClean="0"/>
              <a:t>19-10-2021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19587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6E107A-0E61-47D0-AD9C-A7161E39D47A}"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35948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6E107A-0E61-47D0-AD9C-A7161E39D47A}" type="datetimeFigureOut">
              <a:rPr lang="en-IN" smtClean="0"/>
              <a:t>19-10-2021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73202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6E107A-0E61-47D0-AD9C-A7161E39D47A}" type="datetimeFigureOut">
              <a:rPr lang="en-IN" smtClean="0"/>
              <a:t>19-10-2021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1321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107A-0E61-47D0-AD9C-A7161E39D47A}" type="datetimeFigureOut">
              <a:rPr lang="en-IN" smtClean="0"/>
              <a:t>19-10-2021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31907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107A-0E61-47D0-AD9C-A7161E39D47A}"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23942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107A-0E61-47D0-AD9C-A7161E39D47A}" type="datetimeFigureOut">
              <a:rPr lang="en-IN" smtClean="0"/>
              <a:t>19-10-2021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459CF8-93B4-4FB7-A80B-57E41F132ACD}" type="slidenum">
              <a:rPr lang="en-IN" smtClean="0"/>
              <a:t>‹#›</a:t>
            </a:fld>
            <a:endParaRPr lang="en-IN"/>
          </a:p>
        </p:txBody>
      </p:sp>
    </p:spTree>
    <p:extLst>
      <p:ext uri="{BB962C8B-B14F-4D97-AF65-F5344CB8AC3E}">
        <p14:creationId xmlns:p14="http://schemas.microsoft.com/office/powerpoint/2010/main" val="217066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E107A-0E61-47D0-AD9C-A7161E39D47A}" type="datetimeFigureOut">
              <a:rPr lang="en-IN" smtClean="0"/>
              <a:t>19-10-2021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59CF8-93B4-4FB7-A80B-57E41F132ACD}" type="slidenum">
              <a:rPr lang="en-IN" smtClean="0"/>
              <a:t>‹#›</a:t>
            </a:fld>
            <a:endParaRPr lang="en-IN"/>
          </a:p>
        </p:txBody>
      </p:sp>
    </p:spTree>
    <p:extLst>
      <p:ext uri="{BB962C8B-B14F-4D97-AF65-F5344CB8AC3E}">
        <p14:creationId xmlns:p14="http://schemas.microsoft.com/office/powerpoint/2010/main" val="23803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Central Banking and Monetary Policy</a:t>
            </a:r>
            <a:endParaRPr lang="en-IN" sz="4000" b="1" dirty="0">
              <a:latin typeface="+mn-lt"/>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501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Objectives of Monetary Policy in India</a:t>
            </a:r>
            <a:endParaRPr lang="en-IN" b="1" dirty="0"/>
          </a:p>
        </p:txBody>
      </p:sp>
      <p:sp>
        <p:nvSpPr>
          <p:cNvPr id="7" name="Content Placeholder 2"/>
          <p:cNvSpPr>
            <a:spLocks noGrp="1"/>
          </p:cNvSpPr>
          <p:nvPr>
            <p:ph idx="1"/>
          </p:nvPr>
        </p:nvSpPr>
        <p:spPr>
          <a:xfrm>
            <a:off x="457200" y="1600201"/>
            <a:ext cx="8761445" cy="3848878"/>
          </a:xfrm>
        </p:spPr>
        <p:txBody>
          <a:bodyPr>
            <a:normAutofit/>
          </a:bodyPr>
          <a:lstStyle/>
          <a:p>
            <a:pPr algn="just"/>
            <a:r>
              <a:rPr lang="en-IN" sz="2400" dirty="0"/>
              <a:t>T</a:t>
            </a:r>
            <a:r>
              <a:rPr lang="en-IN" sz="2400" dirty="0" smtClean="0"/>
              <a:t>o </a:t>
            </a:r>
            <a:r>
              <a:rPr lang="en-IN" sz="2400" dirty="0"/>
              <a:t>accelerate economic development in an environment of reasonable price stability, </a:t>
            </a:r>
            <a:endParaRPr lang="en-IN" sz="2400" dirty="0" smtClean="0"/>
          </a:p>
          <a:p>
            <a:pPr algn="just"/>
            <a:r>
              <a:rPr lang="en-IN" sz="2400" dirty="0" smtClean="0"/>
              <a:t>To </a:t>
            </a:r>
            <a:r>
              <a:rPr lang="en-IN" sz="2400" dirty="0"/>
              <a:t>develop appropriate institutional set-up to aid this </a:t>
            </a:r>
            <a:r>
              <a:rPr lang="en-IN" sz="2400" dirty="0" smtClean="0"/>
              <a:t>process </a:t>
            </a:r>
          </a:p>
          <a:p>
            <a:pPr algn="just"/>
            <a:r>
              <a:rPr lang="en-IN" sz="2400" dirty="0" smtClean="0"/>
              <a:t>To </a:t>
            </a:r>
            <a:r>
              <a:rPr lang="en-IN" sz="2400" dirty="0"/>
              <a:t>help in achieving the financial market stability</a:t>
            </a:r>
          </a:p>
        </p:txBody>
      </p:sp>
    </p:spTree>
    <p:extLst>
      <p:ext uri="{BB962C8B-B14F-4D97-AF65-F5344CB8AC3E}">
        <p14:creationId xmlns:p14="http://schemas.microsoft.com/office/powerpoint/2010/main" val="699605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Framework for Monetary Policy in India</a:t>
            </a:r>
            <a:endParaRPr lang="en-IN" b="1" dirty="0"/>
          </a:p>
        </p:txBody>
      </p:sp>
      <p:sp>
        <p:nvSpPr>
          <p:cNvPr id="7" name="Content Placeholder 2"/>
          <p:cNvSpPr>
            <a:spLocks noGrp="1"/>
          </p:cNvSpPr>
          <p:nvPr>
            <p:ph idx="1"/>
          </p:nvPr>
        </p:nvSpPr>
        <p:spPr>
          <a:xfrm>
            <a:off x="457200" y="1600201"/>
            <a:ext cx="8761445" cy="3848878"/>
          </a:xfrm>
        </p:spPr>
        <p:txBody>
          <a:bodyPr>
            <a:normAutofit/>
          </a:bodyPr>
          <a:lstStyle/>
          <a:p>
            <a:pPr algn="just"/>
            <a:r>
              <a:rPr lang="en-IN" sz="2400" dirty="0"/>
              <a:t>M</a:t>
            </a:r>
            <a:r>
              <a:rPr lang="en-IN" sz="2400" dirty="0" smtClean="0"/>
              <a:t>oney </a:t>
            </a:r>
            <a:r>
              <a:rPr lang="en-IN" sz="2400" dirty="0"/>
              <a:t>supply can’t be the only control variable of monetary policy as it is not exogenous i.e., it is not fully under their control must have led them to adopt the approach as indicated. </a:t>
            </a:r>
            <a:endParaRPr lang="en-IN" sz="2400" dirty="0" smtClean="0"/>
          </a:p>
          <a:p>
            <a:pPr algn="just"/>
            <a:r>
              <a:rPr lang="en-IN" sz="2400" dirty="0" smtClean="0"/>
              <a:t>There </a:t>
            </a:r>
            <a:r>
              <a:rPr lang="en-IN" sz="2400" dirty="0"/>
              <a:t>are two major elements which are virtually outside our control, namely (</a:t>
            </a:r>
            <a:r>
              <a:rPr lang="en-IN" sz="2400" b="1" dirty="0"/>
              <a:t>a) the increase in monetary supply corresponding to inward remittances of foreign exchange, and (b) the requirement of credit for financing the purchase of food grains. </a:t>
            </a:r>
            <a:endParaRPr lang="en-IN" sz="2400" dirty="0"/>
          </a:p>
          <a:p>
            <a:pPr algn="just"/>
            <a:r>
              <a:rPr lang="en-IN" sz="2400" dirty="0" smtClean="0"/>
              <a:t>Monetary policy instruments ------- Intermediate Targets----Output</a:t>
            </a:r>
          </a:p>
          <a:p>
            <a:pPr algn="just"/>
            <a:r>
              <a:rPr lang="en-IN" sz="2400" dirty="0"/>
              <a:t>RBI regards money supply and the volume of bank credit as the two major intermediate variables</a:t>
            </a:r>
            <a:endParaRPr lang="en-IN" sz="2400" b="1" dirty="0"/>
          </a:p>
        </p:txBody>
      </p:sp>
    </p:spTree>
    <p:extLst>
      <p:ext uri="{BB962C8B-B14F-4D97-AF65-F5344CB8AC3E}">
        <p14:creationId xmlns:p14="http://schemas.microsoft.com/office/powerpoint/2010/main" val="355361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smtClean="0"/>
              <a:t>Monetary Policy Instruments</a:t>
            </a:r>
            <a:endParaRPr lang="en-IN" b="1" dirty="0"/>
          </a:p>
        </p:txBody>
      </p:sp>
      <p:sp>
        <p:nvSpPr>
          <p:cNvPr id="7" name="Content Placeholder 2"/>
          <p:cNvSpPr>
            <a:spLocks noGrp="1"/>
          </p:cNvSpPr>
          <p:nvPr>
            <p:ph idx="1"/>
          </p:nvPr>
        </p:nvSpPr>
        <p:spPr>
          <a:xfrm>
            <a:off x="457200" y="1600201"/>
            <a:ext cx="8761445" cy="3848878"/>
          </a:xfrm>
        </p:spPr>
        <p:txBody>
          <a:bodyPr>
            <a:normAutofit/>
          </a:bodyPr>
          <a:lstStyle/>
          <a:p>
            <a:pPr algn="just"/>
            <a:r>
              <a:rPr lang="en-IN" sz="2400" b="1" dirty="0"/>
              <a:t>Open Market Operations (OMOs</a:t>
            </a:r>
            <a:r>
              <a:rPr lang="en-IN" sz="2400" b="1" dirty="0" smtClean="0"/>
              <a:t>)</a:t>
            </a:r>
          </a:p>
          <a:p>
            <a:pPr lvl="1" algn="just"/>
            <a:r>
              <a:rPr lang="en-IN" sz="2000" dirty="0"/>
              <a:t>Sale/ purchase of Government securities to/ from the market with an objective to adjust the rupee liquidity conditions in the market on a durable basis. </a:t>
            </a:r>
          </a:p>
          <a:p>
            <a:pPr lvl="1" algn="just"/>
            <a:r>
              <a:rPr lang="en-IN" sz="2000" dirty="0"/>
              <a:t>Excess liquidity in the market tends to sale of securities thereby sucking out the rupee liquidity. </a:t>
            </a:r>
          </a:p>
          <a:p>
            <a:pPr lvl="1" algn="just"/>
            <a:r>
              <a:rPr lang="en-IN" sz="2000" dirty="0"/>
              <a:t>Illiquidity condition tends to buy securities from the market, thereby releasing liquidity into the market</a:t>
            </a:r>
            <a:r>
              <a:rPr lang="en-IN" sz="2000" dirty="0" smtClean="0"/>
              <a:t>.</a:t>
            </a:r>
            <a:endParaRPr lang="en-IN" sz="2400" dirty="0"/>
          </a:p>
          <a:p>
            <a:pPr algn="just"/>
            <a:r>
              <a:rPr lang="en-IN" sz="2400" b="1" dirty="0"/>
              <a:t>Bank </a:t>
            </a:r>
            <a:r>
              <a:rPr lang="en-IN" sz="2400" b="1" dirty="0" smtClean="0"/>
              <a:t>Rate</a:t>
            </a:r>
          </a:p>
          <a:p>
            <a:pPr lvl="1" algn="just"/>
            <a:r>
              <a:rPr lang="en-IN" sz="2000" dirty="0" smtClean="0"/>
              <a:t>It is the rate </a:t>
            </a:r>
            <a:r>
              <a:rPr lang="en-IN" sz="2000" dirty="0"/>
              <a:t>is the rate at which central bank allows finance to commercial banks</a:t>
            </a:r>
            <a:r>
              <a:rPr lang="en-IN" sz="2000" dirty="0" smtClean="0"/>
              <a:t>.</a:t>
            </a:r>
          </a:p>
        </p:txBody>
      </p:sp>
    </p:spTree>
    <p:extLst>
      <p:ext uri="{BB962C8B-B14F-4D97-AF65-F5344CB8AC3E}">
        <p14:creationId xmlns:p14="http://schemas.microsoft.com/office/powerpoint/2010/main" val="2786861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Monetary Policy </a:t>
            </a:r>
            <a:r>
              <a:rPr lang="en-IN" b="1" dirty="0" smtClean="0"/>
              <a:t>Instruments Cont…</a:t>
            </a:r>
            <a:endParaRPr lang="en-IN" b="1" dirty="0"/>
          </a:p>
        </p:txBody>
      </p:sp>
      <p:sp>
        <p:nvSpPr>
          <p:cNvPr id="7" name="Content Placeholder 2"/>
          <p:cNvSpPr>
            <a:spLocks noGrp="1"/>
          </p:cNvSpPr>
          <p:nvPr>
            <p:ph idx="1"/>
          </p:nvPr>
        </p:nvSpPr>
        <p:spPr>
          <a:xfrm>
            <a:off x="457200" y="1600201"/>
            <a:ext cx="8761445" cy="3848878"/>
          </a:xfrm>
        </p:spPr>
        <p:txBody>
          <a:bodyPr>
            <a:normAutofit/>
          </a:bodyPr>
          <a:lstStyle/>
          <a:p>
            <a:pPr algn="just"/>
            <a:r>
              <a:rPr lang="en-IN" sz="2400" b="1" dirty="0"/>
              <a:t>Cash Reserve Ratio (CRR</a:t>
            </a:r>
            <a:r>
              <a:rPr lang="en-IN" sz="2400" b="1" dirty="0" smtClean="0"/>
              <a:t>)</a:t>
            </a:r>
            <a:r>
              <a:rPr lang="en-IN" sz="2400" dirty="0" smtClean="0"/>
              <a:t> </a:t>
            </a:r>
          </a:p>
          <a:p>
            <a:pPr lvl="1" algn="just"/>
            <a:r>
              <a:rPr lang="en-IN" dirty="0" smtClean="0"/>
              <a:t>The</a:t>
            </a:r>
            <a:r>
              <a:rPr lang="en-IN" b="1" dirty="0" smtClean="0"/>
              <a:t> </a:t>
            </a:r>
            <a:r>
              <a:rPr lang="en-IN" dirty="0"/>
              <a:t>CRR</a:t>
            </a:r>
            <a:r>
              <a:rPr lang="en-IN" b="1" dirty="0"/>
              <a:t> </a:t>
            </a:r>
            <a:r>
              <a:rPr lang="en-IN" dirty="0"/>
              <a:t>refers to the cash which banks have to maintain with the RBI as a certain percentage of their demand and time liabilities. </a:t>
            </a:r>
            <a:endParaRPr lang="en-IN" dirty="0" smtClean="0"/>
          </a:p>
          <a:p>
            <a:pPr algn="just"/>
            <a:r>
              <a:rPr lang="en-IN" sz="2400" b="1" dirty="0"/>
              <a:t>Statutory Liquidity Ratio (SLR</a:t>
            </a:r>
            <a:r>
              <a:rPr lang="en-IN" sz="2400" b="1" dirty="0" smtClean="0"/>
              <a:t>)</a:t>
            </a:r>
            <a:r>
              <a:rPr lang="en-IN" sz="2400" dirty="0" smtClean="0"/>
              <a:t> </a:t>
            </a:r>
          </a:p>
          <a:p>
            <a:pPr lvl="1" algn="just"/>
            <a:r>
              <a:rPr lang="en-IN" dirty="0" smtClean="0"/>
              <a:t>It </a:t>
            </a:r>
            <a:r>
              <a:rPr lang="en-IN" dirty="0"/>
              <a:t>is the percentage of total deposits banks have to invest in government bonds and other approved securities. </a:t>
            </a:r>
          </a:p>
          <a:p>
            <a:pPr lvl="1" algn="just"/>
            <a:r>
              <a:rPr lang="en-IN" sz="2400" dirty="0" smtClean="0"/>
              <a:t>There </a:t>
            </a:r>
            <a:r>
              <a:rPr lang="en-IN" sz="2400" dirty="0"/>
              <a:t>are three objectives behind the use of SLR: (a) to restrict expansion of bank credit, (b) to augment banks' investment in government securities, and (c) to ensure solvency of banks. </a:t>
            </a:r>
          </a:p>
        </p:txBody>
      </p:sp>
    </p:spTree>
    <p:extLst>
      <p:ext uri="{BB962C8B-B14F-4D97-AF65-F5344CB8AC3E}">
        <p14:creationId xmlns:p14="http://schemas.microsoft.com/office/powerpoint/2010/main" val="268116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Monetary Policy Instruments Cont…</a:t>
            </a:r>
          </a:p>
        </p:txBody>
      </p:sp>
      <p:sp>
        <p:nvSpPr>
          <p:cNvPr id="7" name="Content Placeholder 2"/>
          <p:cNvSpPr>
            <a:spLocks noGrp="1"/>
          </p:cNvSpPr>
          <p:nvPr>
            <p:ph idx="1"/>
          </p:nvPr>
        </p:nvSpPr>
        <p:spPr>
          <a:xfrm>
            <a:off x="457200" y="1600201"/>
            <a:ext cx="8761445" cy="3848878"/>
          </a:xfrm>
        </p:spPr>
        <p:txBody>
          <a:bodyPr>
            <a:normAutofit/>
          </a:bodyPr>
          <a:lstStyle/>
          <a:p>
            <a:pPr algn="just"/>
            <a:r>
              <a:rPr lang="en-IN" sz="2400" b="1" dirty="0"/>
              <a:t>Direct Credit Allocation and </a:t>
            </a:r>
            <a:r>
              <a:rPr lang="en-IN" sz="2400" b="1" dirty="0" smtClean="0"/>
              <a:t>Credit</a:t>
            </a:r>
          </a:p>
          <a:p>
            <a:pPr lvl="1" algn="just"/>
            <a:r>
              <a:rPr lang="en-IN" sz="2000" dirty="0"/>
              <a:t>C</a:t>
            </a:r>
            <a:r>
              <a:rPr lang="en-IN" sz="2000" dirty="0" smtClean="0"/>
              <a:t>ontrols </a:t>
            </a:r>
            <a:r>
              <a:rPr lang="en-IN" sz="2000" dirty="0"/>
              <a:t>the distribution or allocation of credit among different sectors, borrowers, and users through the fixation of specific and direct quantitative credit ceilings or credit </a:t>
            </a:r>
            <a:r>
              <a:rPr lang="en-IN" sz="2000" dirty="0" smtClean="0"/>
              <a:t>targets</a:t>
            </a:r>
          </a:p>
          <a:p>
            <a:pPr lvl="1" algn="just"/>
            <a:r>
              <a:rPr lang="en-IN" sz="2000" dirty="0" smtClean="0"/>
              <a:t>Restricts </a:t>
            </a:r>
            <a:r>
              <a:rPr lang="en-IN" sz="2000" dirty="0"/>
              <a:t>drawing power of borrowers under cash credit </a:t>
            </a:r>
            <a:r>
              <a:rPr lang="en-IN" sz="2000" dirty="0" smtClean="0"/>
              <a:t>limits</a:t>
            </a:r>
          </a:p>
          <a:p>
            <a:pPr lvl="1" algn="just"/>
            <a:r>
              <a:rPr lang="en-IN" sz="2000" dirty="0" smtClean="0"/>
              <a:t>Certain </a:t>
            </a:r>
            <a:r>
              <a:rPr lang="en-IN" sz="2000" dirty="0"/>
              <a:t>prescribed </a:t>
            </a:r>
            <a:r>
              <a:rPr lang="en-IN" sz="2000" dirty="0" smtClean="0"/>
              <a:t>credit-deposit </a:t>
            </a:r>
            <a:r>
              <a:rPr lang="en-IN" sz="2000" dirty="0"/>
              <a:t>ratio in respect of their rural and semi-urban branches </a:t>
            </a:r>
            <a:r>
              <a:rPr lang="en-IN" sz="2000" dirty="0" smtClean="0"/>
              <a:t>separately</a:t>
            </a:r>
          </a:p>
          <a:p>
            <a:pPr algn="just"/>
            <a:r>
              <a:rPr lang="en-IN" sz="2400" b="1" dirty="0"/>
              <a:t>Selective Credit Controls </a:t>
            </a:r>
            <a:endParaRPr lang="en-IN" sz="2400" b="1" dirty="0" smtClean="0"/>
          </a:p>
          <a:p>
            <a:pPr lvl="1" algn="just"/>
            <a:r>
              <a:rPr lang="en-IN" sz="2000" dirty="0" smtClean="0"/>
              <a:t>They </a:t>
            </a:r>
            <a:r>
              <a:rPr lang="en-IN" sz="2000" dirty="0"/>
              <a:t>are used to reduce the supply of credit in certain directions and to encourage it in desired </a:t>
            </a:r>
            <a:r>
              <a:rPr lang="en-IN" sz="2000" dirty="0" smtClean="0"/>
              <a:t>directions</a:t>
            </a:r>
          </a:p>
          <a:p>
            <a:pPr algn="just"/>
            <a:endParaRPr lang="en-IN" sz="2400" dirty="0"/>
          </a:p>
        </p:txBody>
      </p:sp>
    </p:spTree>
    <p:extLst>
      <p:ext uri="{BB962C8B-B14F-4D97-AF65-F5344CB8AC3E}">
        <p14:creationId xmlns:p14="http://schemas.microsoft.com/office/powerpoint/2010/main" val="2864774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Monetary Policy Instruments Cont…</a:t>
            </a:r>
          </a:p>
        </p:txBody>
      </p:sp>
      <p:sp>
        <p:nvSpPr>
          <p:cNvPr id="7" name="Content Placeholder 2"/>
          <p:cNvSpPr>
            <a:spLocks noGrp="1"/>
          </p:cNvSpPr>
          <p:nvPr>
            <p:ph idx="1"/>
          </p:nvPr>
        </p:nvSpPr>
        <p:spPr>
          <a:xfrm>
            <a:off x="457200" y="1600201"/>
            <a:ext cx="8761445" cy="3848878"/>
          </a:xfrm>
        </p:spPr>
        <p:txBody>
          <a:bodyPr>
            <a:normAutofit fontScale="92500"/>
          </a:bodyPr>
          <a:lstStyle/>
          <a:p>
            <a:pPr algn="just"/>
            <a:r>
              <a:rPr lang="en-IN" sz="2400" b="1" dirty="0"/>
              <a:t>Liquidity Adjustment Facility (LAF</a:t>
            </a:r>
            <a:r>
              <a:rPr lang="en-IN" sz="2400" b="1" dirty="0" smtClean="0"/>
              <a:t>)</a:t>
            </a:r>
          </a:p>
          <a:p>
            <a:pPr lvl="1" algn="just"/>
            <a:r>
              <a:rPr lang="en-IN" sz="2000" dirty="0"/>
              <a:t>LAF enables liquidity management on a day to day </a:t>
            </a:r>
            <a:r>
              <a:rPr lang="en-IN" sz="2000" dirty="0" smtClean="0"/>
              <a:t>basis</a:t>
            </a:r>
          </a:p>
          <a:p>
            <a:pPr lvl="1" algn="just"/>
            <a:r>
              <a:rPr lang="en-IN" sz="2000" dirty="0"/>
              <a:t>The operations of LAF are conducted by way of repurchase agreements (repos and reverse repos ) with RBI being the counter-party to all the transactions. </a:t>
            </a:r>
            <a:endParaRPr lang="en-IN" sz="2000" dirty="0" smtClean="0"/>
          </a:p>
          <a:p>
            <a:pPr lvl="1" algn="just"/>
            <a:r>
              <a:rPr lang="en-IN" sz="2000" dirty="0"/>
              <a:t>Repo or ready forward contact is an instrument for borrowing funds by selling securities with an agreement to repurchase the said securities on a mutually agreed future date at an agreed price which includes interest for the funds borrowed. </a:t>
            </a:r>
            <a:endParaRPr lang="en-IN" sz="2000" dirty="0" smtClean="0"/>
          </a:p>
          <a:p>
            <a:pPr lvl="1" algn="just"/>
            <a:r>
              <a:rPr lang="en-IN" sz="2000" dirty="0"/>
              <a:t>The reverse of the repo transaction is called ‘reverse repo’ which is lending of funds against buying of securities with an agreement to resell the said securities on a mutually agreed future date at an agreed price which includes interest for the funds lent. </a:t>
            </a:r>
            <a:endParaRPr lang="en-IN" sz="2000" dirty="0" smtClean="0"/>
          </a:p>
          <a:p>
            <a:pPr lvl="1" algn="just"/>
            <a:r>
              <a:rPr lang="en-IN" sz="2000" dirty="0" smtClean="0"/>
              <a:t>The </a:t>
            </a:r>
            <a:r>
              <a:rPr lang="en-IN" sz="2000" dirty="0"/>
              <a:t>interest rate in LAF is fixed by the RBI from time to time</a:t>
            </a:r>
          </a:p>
        </p:txBody>
      </p:sp>
    </p:spTree>
    <p:extLst>
      <p:ext uri="{BB962C8B-B14F-4D97-AF65-F5344CB8AC3E}">
        <p14:creationId xmlns:p14="http://schemas.microsoft.com/office/powerpoint/2010/main" val="1789137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1885" y="216863"/>
            <a:ext cx="10571871" cy="1143000"/>
          </a:xfrm>
        </p:spPr>
        <p:txBody>
          <a:bodyPr>
            <a:normAutofit/>
          </a:bodyPr>
          <a:lstStyle/>
          <a:p>
            <a:r>
              <a:rPr lang="en-IN" b="1" dirty="0" smtClean="0"/>
              <a:t>Operating Procedure of Monetary Policy</a:t>
            </a:r>
            <a:endParaRPr lang="en-IN" b="1"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l="13714" t="7178" r="-13714" b="-7178"/>
          <a:stretch/>
        </p:blipFill>
        <p:spPr bwMode="auto">
          <a:xfrm>
            <a:off x="788184" y="989365"/>
            <a:ext cx="9779271" cy="3457066"/>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570637" y="4446431"/>
            <a:ext cx="10084525" cy="1754326"/>
          </a:xfrm>
          <a:prstGeom prst="rect">
            <a:avLst/>
          </a:prstGeom>
        </p:spPr>
        <p:txBody>
          <a:bodyPr wrap="square">
            <a:spAutoFit/>
          </a:bodyPr>
          <a:lstStyle/>
          <a:p>
            <a:pPr algn="just"/>
            <a:r>
              <a:rPr lang="en-IN" dirty="0"/>
              <a:t>The new operating procedure retained the essential features of the earlier LAF framework with the following key modifications. First, the weighted average overnight call money rate was explicitly recognised as the operating target of monetary policy. Second, the repo rate was made the only one independently varying policy rate. Third, a new Marginal Standing Facility (MSF) was instituted under which scheduled commercial banks (SCBs) could borrow overnight at their discretion up to one per cent of their respective net demand and time liabilities (NDTL</a:t>
            </a:r>
            <a:r>
              <a:rPr lang="en-IN" dirty="0" smtClean="0"/>
              <a:t>).</a:t>
            </a:r>
            <a:endParaRPr lang="en-IN" dirty="0"/>
          </a:p>
        </p:txBody>
      </p:sp>
    </p:spTree>
    <p:extLst>
      <p:ext uri="{BB962C8B-B14F-4D97-AF65-F5344CB8AC3E}">
        <p14:creationId xmlns:p14="http://schemas.microsoft.com/office/powerpoint/2010/main" val="415485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0129" y="313509"/>
            <a:ext cx="10571871" cy="1143000"/>
          </a:xfrm>
        </p:spPr>
        <p:txBody>
          <a:bodyPr>
            <a:normAutofit/>
          </a:bodyPr>
          <a:lstStyle/>
          <a:p>
            <a:pPr algn="ctr"/>
            <a:r>
              <a:rPr lang="en-IN" b="1" dirty="0" smtClean="0"/>
              <a:t>Structure of Reserve Bank of India</a:t>
            </a:r>
            <a:endParaRPr lang="en-IN" b="1" dirty="0"/>
          </a:p>
        </p:txBody>
      </p:sp>
      <p:sp>
        <p:nvSpPr>
          <p:cNvPr id="7" name="Content Placeholder 2"/>
          <p:cNvSpPr>
            <a:spLocks noGrp="1"/>
          </p:cNvSpPr>
          <p:nvPr>
            <p:ph idx="1"/>
          </p:nvPr>
        </p:nvSpPr>
        <p:spPr>
          <a:xfrm>
            <a:off x="1362411" y="1600200"/>
            <a:ext cx="9662640" cy="3848878"/>
          </a:xfrm>
        </p:spPr>
        <p:txBody>
          <a:bodyPr>
            <a:normAutofit fontScale="92500" lnSpcReduction="10000"/>
          </a:bodyPr>
          <a:lstStyle/>
          <a:p>
            <a:pPr algn="just"/>
            <a:r>
              <a:rPr lang="en-IN" sz="2400" dirty="0"/>
              <a:t>The RBI, as the central bank of the country, is the centre of the Indian financial and </a:t>
            </a:r>
            <a:r>
              <a:rPr lang="en-IN" sz="2400" dirty="0" smtClean="0"/>
              <a:t>monetary </a:t>
            </a:r>
            <a:r>
              <a:rPr lang="en-IN" sz="2400" dirty="0"/>
              <a:t>system. </a:t>
            </a:r>
            <a:endParaRPr lang="en-IN" sz="2400" dirty="0" smtClean="0"/>
          </a:p>
          <a:p>
            <a:pPr algn="just"/>
            <a:r>
              <a:rPr lang="en-IN" sz="2400" dirty="0" smtClean="0"/>
              <a:t>It </a:t>
            </a:r>
            <a:r>
              <a:rPr lang="en-IN" sz="2400" dirty="0"/>
              <a:t>started functioning from April 1, 1935 on the terms of the Reserve Bank of India Act, </a:t>
            </a:r>
            <a:r>
              <a:rPr lang="en-IN" sz="2400" dirty="0" smtClean="0"/>
              <a:t>1934</a:t>
            </a:r>
          </a:p>
          <a:p>
            <a:pPr algn="just"/>
            <a:r>
              <a:rPr lang="en-IN" sz="2400" dirty="0"/>
              <a:t>The Governor and all the Deputy Governors of the Bank are appointed by the central </a:t>
            </a:r>
            <a:r>
              <a:rPr lang="en-IN" sz="2400" dirty="0" smtClean="0"/>
              <a:t>government</a:t>
            </a:r>
          </a:p>
          <a:p>
            <a:pPr algn="just"/>
            <a:r>
              <a:rPr lang="en-IN" sz="2400" dirty="0"/>
              <a:t>The Bank is managed by a Central Board of Directors, four Local Boards of Directors, and a committee of the Central Board of </a:t>
            </a:r>
            <a:r>
              <a:rPr lang="en-IN" sz="2400" dirty="0" smtClean="0"/>
              <a:t>Directors</a:t>
            </a:r>
          </a:p>
          <a:p>
            <a:pPr algn="just"/>
            <a:r>
              <a:rPr lang="en-IN" sz="2400" dirty="0"/>
              <a:t>The final control of the Bank vests in the Central Board which comprises the Governor, four Deputy Gover­nors, and fifteen Directors nominated by the central government. </a:t>
            </a:r>
            <a:endParaRPr lang="en-IN" sz="2400" dirty="0" smtClean="0"/>
          </a:p>
        </p:txBody>
      </p:sp>
    </p:spTree>
    <p:extLst>
      <p:ext uri="{BB962C8B-B14F-4D97-AF65-F5344CB8AC3E}">
        <p14:creationId xmlns:p14="http://schemas.microsoft.com/office/powerpoint/2010/main" val="611925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84216" y="182880"/>
            <a:ext cx="10571871" cy="1143000"/>
          </a:xfrm>
        </p:spPr>
        <p:txBody>
          <a:bodyPr>
            <a:normAutofit/>
          </a:bodyPr>
          <a:lstStyle/>
          <a:p>
            <a:pPr algn="ctr"/>
            <a:r>
              <a:rPr lang="en-IN" b="1" dirty="0" smtClean="0"/>
              <a:t>Objectives of RBI</a:t>
            </a:r>
            <a:endParaRPr lang="en-IN" b="1" dirty="0"/>
          </a:p>
        </p:txBody>
      </p:sp>
      <p:sp>
        <p:nvSpPr>
          <p:cNvPr id="7" name="Content Placeholder 2"/>
          <p:cNvSpPr>
            <a:spLocks noGrp="1"/>
          </p:cNvSpPr>
          <p:nvPr>
            <p:ph idx="1"/>
          </p:nvPr>
        </p:nvSpPr>
        <p:spPr>
          <a:xfrm>
            <a:off x="1240972" y="1325880"/>
            <a:ext cx="9705703" cy="5166359"/>
          </a:xfrm>
        </p:spPr>
        <p:txBody>
          <a:bodyPr>
            <a:normAutofit fontScale="92500" lnSpcReduction="10000"/>
          </a:bodyPr>
          <a:lstStyle/>
          <a:p>
            <a:pPr lvl="0" algn="just" eaLnBrk="0"/>
            <a:r>
              <a:rPr lang="en-IN" sz="2600" dirty="0"/>
              <a:t>To maintain monetary stability so that the business and economic life can deliver welfare gains of a properly functioning mixed economy.</a:t>
            </a:r>
          </a:p>
          <a:p>
            <a:pPr lvl="0" algn="just" eaLnBrk="0"/>
            <a:r>
              <a:rPr lang="en-IN" sz="2600" dirty="0"/>
              <a:t>To maintain financial stability and ensure sound financial institutions so that monetary stabil­ity can be safely pursued and economic units can conduct their business with confidence.</a:t>
            </a:r>
          </a:p>
          <a:p>
            <a:pPr lvl="0" algn="just" eaLnBrk="0"/>
            <a:r>
              <a:rPr lang="en-IN" sz="2600" dirty="0"/>
              <a:t>To maintain stable payments system so that financial transactions can be safely and effi­ciently executed.</a:t>
            </a:r>
          </a:p>
          <a:p>
            <a:pPr lvl="0" algn="just" eaLnBrk="0"/>
            <a:r>
              <a:rPr lang="en-IN" sz="2600" dirty="0"/>
              <a:t>To promote the development of financial infrastructure of markets and systems, and to enable it to operate efficiently i.e., to play a leading role in developing a sound financial system so that it can discharge its regulatory function efficiently.</a:t>
            </a:r>
          </a:p>
          <a:p>
            <a:pPr lvl="0" algn="just" eaLnBrk="0"/>
            <a:r>
              <a:rPr lang="en-IN" sz="2600" dirty="0"/>
              <a:t>To ensure that credit allocation by the financial system broadly reflects the national eco­nomic priorities and societal concerns.</a:t>
            </a:r>
          </a:p>
          <a:p>
            <a:pPr lvl="0" algn="just" eaLnBrk="0"/>
            <a:r>
              <a:rPr lang="en-IN" sz="2600" dirty="0"/>
              <a:t>To regulate the overall volume of money and credit in the economy with a view to ensure a reasonable degree of price stability.</a:t>
            </a:r>
          </a:p>
          <a:p>
            <a:pPr algn="just"/>
            <a:endParaRPr lang="en-IN" sz="2400" dirty="0"/>
          </a:p>
        </p:txBody>
      </p:sp>
    </p:spTree>
    <p:extLst>
      <p:ext uri="{BB962C8B-B14F-4D97-AF65-F5344CB8AC3E}">
        <p14:creationId xmlns:p14="http://schemas.microsoft.com/office/powerpoint/2010/main" val="1015194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pPr algn="ctr"/>
            <a:r>
              <a:rPr lang="en-IN" b="1" dirty="0"/>
              <a:t>Functions of RBI</a:t>
            </a:r>
          </a:p>
        </p:txBody>
      </p:sp>
      <p:sp>
        <p:nvSpPr>
          <p:cNvPr id="7" name="Content Placeholder 2"/>
          <p:cNvSpPr>
            <a:spLocks noGrp="1"/>
          </p:cNvSpPr>
          <p:nvPr>
            <p:ph idx="1"/>
          </p:nvPr>
        </p:nvSpPr>
        <p:spPr>
          <a:xfrm>
            <a:off x="457200" y="1600200"/>
            <a:ext cx="10476411" cy="4500153"/>
          </a:xfrm>
        </p:spPr>
        <p:txBody>
          <a:bodyPr>
            <a:normAutofit/>
          </a:bodyPr>
          <a:lstStyle/>
          <a:p>
            <a:pPr algn="just"/>
            <a:r>
              <a:rPr lang="en-IN" sz="2400" b="1" dirty="0"/>
              <a:t>Note Issuing </a:t>
            </a:r>
            <a:r>
              <a:rPr lang="en-IN" sz="2400" b="1" dirty="0" smtClean="0"/>
              <a:t>Authority</a:t>
            </a:r>
          </a:p>
          <a:p>
            <a:pPr lvl="1" algn="just"/>
            <a:r>
              <a:rPr lang="en-IN" sz="2000" dirty="0"/>
              <a:t>The RBI has, since its inception, the sole right or authority or monopoly of issuing currency notes other than one rupee notes and coins, and coins of smaller denominations. </a:t>
            </a:r>
            <a:endParaRPr lang="en-IN" sz="2000" dirty="0" smtClean="0"/>
          </a:p>
          <a:p>
            <a:pPr lvl="1" algn="just"/>
            <a:r>
              <a:rPr lang="en-IN" sz="2000" dirty="0"/>
              <a:t>At present, the Bank issues notes in the following denominations: </a:t>
            </a:r>
            <a:r>
              <a:rPr lang="en-IN" sz="2000" dirty="0" err="1"/>
              <a:t>Rs</a:t>
            </a:r>
            <a:r>
              <a:rPr lang="en-IN" sz="2000" dirty="0"/>
              <a:t> 5, 10, 20, 50, 100, 500 and </a:t>
            </a:r>
            <a:r>
              <a:rPr lang="en-IN" sz="2000" dirty="0" smtClean="0"/>
              <a:t>2000</a:t>
            </a:r>
          </a:p>
          <a:p>
            <a:pPr algn="just"/>
            <a:r>
              <a:rPr lang="en-IN" sz="2400" b="1" dirty="0"/>
              <a:t>Government </a:t>
            </a:r>
            <a:r>
              <a:rPr lang="en-IN" sz="2400" b="1" dirty="0" smtClean="0"/>
              <a:t>Banker</a:t>
            </a:r>
          </a:p>
          <a:p>
            <a:pPr lvl="1" algn="just"/>
            <a:r>
              <a:rPr lang="en-IN" sz="2000" dirty="0"/>
              <a:t>The RBI is the banker to the Central and state </a:t>
            </a:r>
            <a:r>
              <a:rPr lang="en-IN" sz="2000" dirty="0" smtClean="0"/>
              <a:t>governments</a:t>
            </a:r>
          </a:p>
          <a:p>
            <a:pPr lvl="1" algn="just"/>
            <a:r>
              <a:rPr lang="en-IN" sz="2000" dirty="0"/>
              <a:t>It provides to the governments all banking services such as acceptance of deposits, withdrawal of funds by cheques, making payments as well as receipts and collection of payments on behalf of the government, transfer of funds, and management of public debt</a:t>
            </a:r>
          </a:p>
        </p:txBody>
      </p:sp>
    </p:spTree>
    <p:extLst>
      <p:ext uri="{BB962C8B-B14F-4D97-AF65-F5344CB8AC3E}">
        <p14:creationId xmlns:p14="http://schemas.microsoft.com/office/powerpoint/2010/main" val="1832758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Functions of </a:t>
            </a:r>
            <a:r>
              <a:rPr lang="en-IN" b="1" dirty="0" smtClean="0"/>
              <a:t>RBI </a:t>
            </a:r>
            <a:r>
              <a:rPr lang="en-IN" b="1" dirty="0" err="1" smtClean="0"/>
              <a:t>Cont</a:t>
            </a:r>
            <a:r>
              <a:rPr lang="en-IN" b="1" dirty="0" smtClean="0"/>
              <a:t>…</a:t>
            </a:r>
            <a:endParaRPr lang="en-IN" b="1" dirty="0"/>
          </a:p>
        </p:txBody>
      </p:sp>
      <p:sp>
        <p:nvSpPr>
          <p:cNvPr id="7" name="Content Placeholder 2"/>
          <p:cNvSpPr>
            <a:spLocks noGrp="1"/>
          </p:cNvSpPr>
          <p:nvPr>
            <p:ph idx="1"/>
          </p:nvPr>
        </p:nvSpPr>
        <p:spPr>
          <a:xfrm>
            <a:off x="457200" y="1600201"/>
            <a:ext cx="8574833" cy="3848878"/>
          </a:xfrm>
        </p:spPr>
        <p:txBody>
          <a:bodyPr>
            <a:normAutofit fontScale="92500" lnSpcReduction="20000"/>
          </a:bodyPr>
          <a:lstStyle/>
          <a:p>
            <a:pPr algn="just"/>
            <a:r>
              <a:rPr lang="en-IN" sz="2400" b="1" dirty="0"/>
              <a:t>Management of Public </a:t>
            </a:r>
            <a:r>
              <a:rPr lang="en-IN" sz="2400" b="1" dirty="0" smtClean="0"/>
              <a:t>Debt</a:t>
            </a:r>
          </a:p>
          <a:p>
            <a:pPr lvl="1" algn="just"/>
            <a:r>
              <a:rPr lang="en-IN" sz="2000" dirty="0"/>
              <a:t>The Reserve Bank manages the public debt and issues new loans on behalf of the Central and State Governments. It involves issue and retirement of rupee loans, interest payment on the loan and operational matters about debt certificates and their </a:t>
            </a:r>
            <a:r>
              <a:rPr lang="en-IN" sz="2000" dirty="0" smtClean="0"/>
              <a:t>registration.</a:t>
            </a:r>
          </a:p>
          <a:p>
            <a:pPr algn="just"/>
            <a:r>
              <a:rPr lang="en-IN" sz="2400" b="1" dirty="0"/>
              <a:t>Bankers' </a:t>
            </a:r>
            <a:r>
              <a:rPr lang="en-IN" sz="2400" b="1" dirty="0" smtClean="0"/>
              <a:t>Bank</a:t>
            </a:r>
          </a:p>
          <a:p>
            <a:pPr lvl="1" algn="just"/>
            <a:r>
              <a:rPr lang="en-IN" sz="2000" dirty="0"/>
              <a:t>The Bank controls the volume of reserves of commercial banks and thereby determines the deposits/credit creating ability of the banks</a:t>
            </a:r>
            <a:r>
              <a:rPr lang="en-IN" sz="2000" dirty="0" smtClean="0"/>
              <a:t>.</a:t>
            </a:r>
          </a:p>
          <a:p>
            <a:pPr lvl="1" algn="just"/>
            <a:r>
              <a:rPr lang="en-IN" sz="2000" dirty="0"/>
              <a:t>The Reserve Bank opens current accounts of banks with itself, enabling these banks to maintain cash reserves as well as to carry out inter-bank transactions through these accounts</a:t>
            </a:r>
            <a:r>
              <a:rPr lang="en-IN" sz="2000" dirty="0" smtClean="0"/>
              <a:t>.</a:t>
            </a:r>
          </a:p>
          <a:p>
            <a:pPr lvl="1" algn="just"/>
            <a:r>
              <a:rPr lang="en-IN" sz="2000" dirty="0" smtClean="0"/>
              <a:t> </a:t>
            </a:r>
            <a:r>
              <a:rPr lang="en-IN" sz="2000" dirty="0"/>
              <a:t>Inter-bank accounts can also be settled by transfer of money through electronic fund transfer system, such as, the Real Time Gross Settlement System (RTGS). </a:t>
            </a:r>
            <a:endParaRPr lang="en-IN" sz="2000" dirty="0" smtClean="0"/>
          </a:p>
          <a:p>
            <a:pPr lvl="1" algn="just"/>
            <a:r>
              <a:rPr lang="en-IN" sz="2000" dirty="0" smtClean="0"/>
              <a:t>The </a:t>
            </a:r>
            <a:r>
              <a:rPr lang="en-IN" sz="2000" dirty="0"/>
              <a:t>banks hold a part or all of their reserves with the RBI. Similarly, in times of need, the banks borrow funds from the RBI.</a:t>
            </a:r>
          </a:p>
        </p:txBody>
      </p:sp>
    </p:spTree>
    <p:extLst>
      <p:ext uri="{BB962C8B-B14F-4D97-AF65-F5344CB8AC3E}">
        <p14:creationId xmlns:p14="http://schemas.microsoft.com/office/powerpoint/2010/main" val="2165189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Functions of RBI </a:t>
            </a:r>
            <a:r>
              <a:rPr lang="en-IN" b="1" dirty="0" err="1"/>
              <a:t>Cont</a:t>
            </a:r>
            <a:r>
              <a:rPr lang="en-IN" b="1" dirty="0"/>
              <a:t>…</a:t>
            </a:r>
          </a:p>
        </p:txBody>
      </p:sp>
      <p:sp>
        <p:nvSpPr>
          <p:cNvPr id="7" name="Content Placeholder 2"/>
          <p:cNvSpPr>
            <a:spLocks noGrp="1"/>
          </p:cNvSpPr>
          <p:nvPr>
            <p:ph idx="1"/>
          </p:nvPr>
        </p:nvSpPr>
        <p:spPr>
          <a:xfrm>
            <a:off x="457200" y="1600201"/>
            <a:ext cx="8817429" cy="3848878"/>
          </a:xfrm>
        </p:spPr>
        <p:txBody>
          <a:bodyPr>
            <a:normAutofit fontScale="92500" lnSpcReduction="20000"/>
          </a:bodyPr>
          <a:lstStyle/>
          <a:p>
            <a:pPr algn="just"/>
            <a:r>
              <a:rPr lang="en-IN" sz="2400" b="1" dirty="0"/>
              <a:t>Supervising </a:t>
            </a:r>
            <a:r>
              <a:rPr lang="en-IN" sz="2400" b="1" dirty="0" smtClean="0"/>
              <a:t>Authority</a:t>
            </a:r>
          </a:p>
          <a:p>
            <a:pPr lvl="1" algn="just"/>
            <a:r>
              <a:rPr lang="en-IN" sz="2000" dirty="0"/>
              <a:t>I</a:t>
            </a:r>
            <a:r>
              <a:rPr lang="en-IN" sz="2000" dirty="0" smtClean="0"/>
              <a:t>ssues </a:t>
            </a:r>
            <a:r>
              <a:rPr lang="en-IN" sz="2000" dirty="0"/>
              <a:t>licences for the establishment of new </a:t>
            </a:r>
            <a:r>
              <a:rPr lang="en-IN" sz="2000" dirty="0" smtClean="0"/>
              <a:t>banks</a:t>
            </a:r>
          </a:p>
          <a:p>
            <a:pPr lvl="1" algn="just"/>
            <a:r>
              <a:rPr lang="en-IN" sz="2000" dirty="0"/>
              <a:t>I</a:t>
            </a:r>
            <a:r>
              <a:rPr lang="en-IN" sz="2000" dirty="0" smtClean="0"/>
              <a:t>ssues </a:t>
            </a:r>
            <a:r>
              <a:rPr lang="en-IN" sz="2000" dirty="0"/>
              <a:t>licences for the setting up of bank </a:t>
            </a:r>
            <a:r>
              <a:rPr lang="en-IN" sz="2000" dirty="0" smtClean="0"/>
              <a:t>branches</a:t>
            </a:r>
          </a:p>
          <a:p>
            <a:pPr lvl="1" algn="just"/>
            <a:r>
              <a:rPr lang="en-IN" sz="2000" dirty="0" smtClean="0"/>
              <a:t>Prescribes </a:t>
            </a:r>
            <a:r>
              <a:rPr lang="en-IN" sz="2000" dirty="0"/>
              <a:t>minimum requirements regarding paid-up capital and reserves, transfer to reserve fund, and maintenance of cash reserves and other liquid </a:t>
            </a:r>
            <a:r>
              <a:rPr lang="en-IN" sz="2000" dirty="0" smtClean="0"/>
              <a:t>assets</a:t>
            </a:r>
          </a:p>
          <a:p>
            <a:pPr lvl="1" algn="just"/>
            <a:r>
              <a:rPr lang="en-IN" sz="2000" dirty="0" smtClean="0"/>
              <a:t>Inspects </a:t>
            </a:r>
            <a:r>
              <a:rPr lang="en-IN" sz="2000" dirty="0"/>
              <a:t>the working of banks in India as well as abroad in respect of their organisational set-up, branch expansion, mobilisation of deposits, investments, and credit portfolio management, credit appraisal, region-wise performance, profit planning, manpower planning and </a:t>
            </a:r>
            <a:r>
              <a:rPr lang="en-IN" sz="2000" dirty="0" smtClean="0"/>
              <a:t>training</a:t>
            </a:r>
          </a:p>
          <a:p>
            <a:pPr lvl="1" algn="just"/>
            <a:r>
              <a:rPr lang="en-IN" sz="2000" dirty="0" smtClean="0"/>
              <a:t>Conducts investigations</a:t>
            </a:r>
            <a:r>
              <a:rPr lang="en-IN" sz="2000" dirty="0"/>
              <a:t>, from time to time, into complaints, irregularities, and frauds in respect of </a:t>
            </a:r>
            <a:r>
              <a:rPr lang="en-IN" sz="2000" dirty="0" smtClean="0"/>
              <a:t>banks</a:t>
            </a:r>
            <a:endParaRPr lang="en-IN" sz="2000" dirty="0"/>
          </a:p>
          <a:p>
            <a:pPr lvl="1" algn="just"/>
            <a:r>
              <a:rPr lang="en-IN" sz="2000" dirty="0" smtClean="0"/>
              <a:t>Controls </a:t>
            </a:r>
            <a:r>
              <a:rPr lang="en-IN" sz="2000" dirty="0"/>
              <a:t>appointment, re-appointment, termination of appointment of the Chairman and chief executive officers of private sector </a:t>
            </a:r>
            <a:r>
              <a:rPr lang="en-IN" sz="2000" dirty="0" smtClean="0"/>
              <a:t>banks</a:t>
            </a:r>
          </a:p>
          <a:p>
            <a:pPr lvl="1" algn="just"/>
            <a:r>
              <a:rPr lang="en-IN" sz="2000" dirty="0" smtClean="0"/>
              <a:t>Approves </a:t>
            </a:r>
            <a:r>
              <a:rPr lang="en-IN" sz="2000" dirty="0"/>
              <a:t>or force </a:t>
            </a:r>
            <a:r>
              <a:rPr lang="en-IN" sz="2000" dirty="0" smtClean="0"/>
              <a:t>amalgamations</a:t>
            </a:r>
            <a:endParaRPr lang="en-IN" sz="2000" dirty="0"/>
          </a:p>
          <a:p>
            <a:pPr algn="just"/>
            <a:endParaRPr lang="en-IN" sz="2400" dirty="0"/>
          </a:p>
        </p:txBody>
      </p:sp>
    </p:spTree>
    <p:extLst>
      <p:ext uri="{BB962C8B-B14F-4D97-AF65-F5344CB8AC3E}">
        <p14:creationId xmlns:p14="http://schemas.microsoft.com/office/powerpoint/2010/main" val="3588923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Functions of RBI </a:t>
            </a:r>
            <a:r>
              <a:rPr lang="en-IN" b="1" dirty="0" err="1"/>
              <a:t>Cont</a:t>
            </a:r>
            <a:r>
              <a:rPr lang="en-IN" b="1" dirty="0"/>
              <a:t>…</a:t>
            </a:r>
          </a:p>
        </p:txBody>
      </p:sp>
      <p:sp>
        <p:nvSpPr>
          <p:cNvPr id="7" name="Content Placeholder 2"/>
          <p:cNvSpPr>
            <a:spLocks noGrp="1"/>
          </p:cNvSpPr>
          <p:nvPr>
            <p:ph idx="1"/>
          </p:nvPr>
        </p:nvSpPr>
        <p:spPr>
          <a:xfrm>
            <a:off x="457200" y="1600201"/>
            <a:ext cx="8574833" cy="3848878"/>
          </a:xfrm>
        </p:spPr>
        <p:txBody>
          <a:bodyPr>
            <a:normAutofit/>
          </a:bodyPr>
          <a:lstStyle/>
          <a:p>
            <a:pPr algn="just"/>
            <a:r>
              <a:rPr lang="en-IN" sz="2400" b="1" dirty="0"/>
              <a:t>Exchange Control (EC) </a:t>
            </a:r>
            <a:r>
              <a:rPr lang="en-IN" sz="2400" b="1" dirty="0" smtClean="0"/>
              <a:t>Authority</a:t>
            </a:r>
          </a:p>
          <a:p>
            <a:pPr lvl="1" algn="just"/>
            <a:r>
              <a:rPr lang="en-IN" sz="2000" dirty="0" smtClean="0"/>
              <a:t>Administers </a:t>
            </a:r>
            <a:r>
              <a:rPr lang="en-IN" sz="2000" dirty="0"/>
              <a:t>the </a:t>
            </a:r>
            <a:r>
              <a:rPr lang="en-IN" sz="2000" dirty="0" smtClean="0"/>
              <a:t>foreign </a:t>
            </a:r>
            <a:r>
              <a:rPr lang="en-IN" sz="2000" dirty="0"/>
              <a:t>exchange </a:t>
            </a:r>
            <a:r>
              <a:rPr lang="en-IN" sz="2000" dirty="0" smtClean="0"/>
              <a:t>control </a:t>
            </a:r>
          </a:p>
          <a:p>
            <a:pPr lvl="1" algn="just"/>
            <a:r>
              <a:rPr lang="en-IN" sz="2000" dirty="0" smtClean="0"/>
              <a:t>Chooses </a:t>
            </a:r>
            <a:r>
              <a:rPr lang="en-IN" sz="2000" dirty="0"/>
              <a:t>the exchange rate system and fix or manage the exchange rate between the rupee and other </a:t>
            </a:r>
            <a:r>
              <a:rPr lang="en-IN" sz="2000" dirty="0" smtClean="0"/>
              <a:t>currencies</a:t>
            </a:r>
          </a:p>
          <a:p>
            <a:pPr lvl="1" algn="just"/>
            <a:r>
              <a:rPr lang="en-IN" sz="2000" dirty="0" smtClean="0"/>
              <a:t>Manages </a:t>
            </a:r>
            <a:r>
              <a:rPr lang="en-IN" sz="2000" dirty="0"/>
              <a:t>exchange </a:t>
            </a:r>
            <a:r>
              <a:rPr lang="en-IN" sz="2000" dirty="0" smtClean="0"/>
              <a:t>reserves</a:t>
            </a:r>
          </a:p>
          <a:p>
            <a:pPr lvl="1" algn="just"/>
            <a:r>
              <a:rPr lang="en-IN" sz="2000" dirty="0" smtClean="0"/>
              <a:t>Interacts </a:t>
            </a:r>
            <a:r>
              <a:rPr lang="en-IN" sz="2000" dirty="0"/>
              <a:t>or </a:t>
            </a:r>
            <a:r>
              <a:rPr lang="en-IN" sz="2000" dirty="0" smtClean="0"/>
              <a:t>negotiates </a:t>
            </a:r>
            <a:r>
              <a:rPr lang="en-IN" sz="2000" dirty="0"/>
              <a:t>with the monetary authorities of the Sterling Area, Asian Clearing Union, and other countries, and with international financial institutions such as the IMF, World Bank, and Asian Develop­ment Bank. </a:t>
            </a:r>
          </a:p>
        </p:txBody>
      </p:sp>
    </p:spTree>
    <p:extLst>
      <p:ext uri="{BB962C8B-B14F-4D97-AF65-F5344CB8AC3E}">
        <p14:creationId xmlns:p14="http://schemas.microsoft.com/office/powerpoint/2010/main" val="229399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Functions of RBI </a:t>
            </a:r>
            <a:r>
              <a:rPr lang="en-IN" b="1" dirty="0" err="1"/>
              <a:t>Cont</a:t>
            </a:r>
            <a:r>
              <a:rPr lang="en-IN" b="1" dirty="0"/>
              <a:t>…</a:t>
            </a:r>
          </a:p>
        </p:txBody>
      </p:sp>
      <p:sp>
        <p:nvSpPr>
          <p:cNvPr id="7" name="Content Placeholder 2"/>
          <p:cNvSpPr>
            <a:spLocks noGrp="1"/>
          </p:cNvSpPr>
          <p:nvPr>
            <p:ph idx="1"/>
          </p:nvPr>
        </p:nvSpPr>
        <p:spPr>
          <a:xfrm>
            <a:off x="457200" y="1600201"/>
            <a:ext cx="8574833" cy="3848878"/>
          </a:xfrm>
        </p:spPr>
        <p:txBody>
          <a:bodyPr>
            <a:normAutofit/>
          </a:bodyPr>
          <a:lstStyle/>
          <a:p>
            <a:pPr algn="just"/>
            <a:r>
              <a:rPr lang="en-IN" sz="2400" b="1" dirty="0"/>
              <a:t>Formulating Prudential </a:t>
            </a:r>
            <a:r>
              <a:rPr lang="en-IN" sz="2400" b="1" dirty="0" smtClean="0"/>
              <a:t>Norms</a:t>
            </a:r>
          </a:p>
          <a:p>
            <a:pPr lvl="1" algn="just"/>
            <a:r>
              <a:rPr lang="en-IN" sz="2000" dirty="0" smtClean="0"/>
              <a:t>RBI formulates various prudential norms to </a:t>
            </a:r>
            <a:r>
              <a:rPr lang="en-IN" sz="2000" dirty="0"/>
              <a:t>create and maintain a stable, efficient, and well-functioning financial system in India. </a:t>
            </a:r>
            <a:endParaRPr lang="en-IN" sz="2000" dirty="0" smtClean="0"/>
          </a:p>
          <a:p>
            <a:pPr algn="just"/>
            <a:r>
              <a:rPr lang="en-IN" sz="2400" b="1" dirty="0"/>
              <a:t>Promoter of the Financial </a:t>
            </a:r>
            <a:r>
              <a:rPr lang="en-IN" sz="2400" b="1" dirty="0" smtClean="0"/>
              <a:t>System</a:t>
            </a:r>
          </a:p>
          <a:p>
            <a:pPr lvl="1" algn="just"/>
            <a:r>
              <a:rPr lang="en-IN" sz="2000" dirty="0"/>
              <a:t>RBI has been rendering 'developmental' or 'promotional' services which have strengthened the country's banking and financial </a:t>
            </a:r>
            <a:r>
              <a:rPr lang="en-IN" sz="2000" dirty="0" smtClean="0"/>
              <a:t>structure</a:t>
            </a:r>
          </a:p>
          <a:p>
            <a:pPr lvl="1" algn="just"/>
            <a:r>
              <a:rPr lang="en-IN" sz="2000" dirty="0" smtClean="0"/>
              <a:t>Helps </a:t>
            </a:r>
            <a:r>
              <a:rPr lang="en-IN" sz="2000" dirty="0"/>
              <a:t>in mobilising savings and directing credit flows to desired </a:t>
            </a:r>
            <a:r>
              <a:rPr lang="en-IN" sz="2000" dirty="0" smtClean="0"/>
              <a:t>channels</a:t>
            </a:r>
          </a:p>
          <a:p>
            <a:pPr lvl="1" algn="just"/>
            <a:r>
              <a:rPr lang="en-IN" sz="2000" dirty="0" smtClean="0"/>
              <a:t>Provides concessional loans to various priority sectors</a:t>
            </a:r>
          </a:p>
          <a:p>
            <a:pPr lvl="1" algn="just"/>
            <a:r>
              <a:rPr lang="en-IN" sz="2000" dirty="0" smtClean="0"/>
              <a:t>Establishes specific institutions like NABARD to develop agricultural sector </a:t>
            </a:r>
          </a:p>
          <a:p>
            <a:pPr algn="just"/>
            <a:endParaRPr lang="en-IN" sz="2400" dirty="0"/>
          </a:p>
        </p:txBody>
      </p:sp>
    </p:spTree>
    <p:extLst>
      <p:ext uri="{BB962C8B-B14F-4D97-AF65-F5344CB8AC3E}">
        <p14:creationId xmlns:p14="http://schemas.microsoft.com/office/powerpoint/2010/main" val="5556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b="1" dirty="0"/>
              <a:t>Functions of RBI </a:t>
            </a:r>
            <a:r>
              <a:rPr lang="en-IN" b="1" dirty="0" err="1"/>
              <a:t>Cont</a:t>
            </a:r>
            <a:r>
              <a:rPr lang="en-IN" b="1" dirty="0"/>
              <a:t>…</a:t>
            </a:r>
          </a:p>
        </p:txBody>
      </p:sp>
      <p:sp>
        <p:nvSpPr>
          <p:cNvPr id="7" name="Content Placeholder 2"/>
          <p:cNvSpPr>
            <a:spLocks noGrp="1"/>
          </p:cNvSpPr>
          <p:nvPr>
            <p:ph idx="1"/>
          </p:nvPr>
        </p:nvSpPr>
        <p:spPr>
          <a:xfrm>
            <a:off x="457200" y="1600201"/>
            <a:ext cx="8574833" cy="3848878"/>
          </a:xfrm>
        </p:spPr>
        <p:txBody>
          <a:bodyPr>
            <a:normAutofit lnSpcReduction="10000"/>
          </a:bodyPr>
          <a:lstStyle/>
          <a:p>
            <a:pPr algn="just"/>
            <a:r>
              <a:rPr lang="en-IN" sz="2400" b="1" dirty="0"/>
              <a:t>Regulation and Supervision of Payment </a:t>
            </a:r>
            <a:r>
              <a:rPr lang="en-IN" sz="2400" b="1" dirty="0" smtClean="0"/>
              <a:t>System</a:t>
            </a:r>
          </a:p>
          <a:p>
            <a:pPr lvl="1" algn="just"/>
            <a:r>
              <a:rPr lang="en-IN" sz="2000" dirty="0"/>
              <a:t>Takes steps towards integrating the payment system with the settlement systems for government securities and foreign exchange</a:t>
            </a:r>
          </a:p>
          <a:p>
            <a:pPr lvl="1" algn="just"/>
            <a:r>
              <a:rPr lang="en-IN" sz="2000" dirty="0"/>
              <a:t>To facilitate settlement of Government securities transactions, it created the Negotiated Dealing System, a screen-based trading platform</a:t>
            </a:r>
          </a:p>
          <a:p>
            <a:pPr lvl="1" algn="just"/>
            <a:r>
              <a:rPr lang="en-IN" sz="2000" dirty="0"/>
              <a:t>It created a Board for Regulation and Supervision of Payment and Settlement Systems (BPSS) as a Committee of the Central Board. A new department called the Department of Payment and Settlement Systems (DPSS) was constituted to assist the BPSS in performing its </a:t>
            </a:r>
            <a:r>
              <a:rPr lang="en-IN" sz="2000" dirty="0" smtClean="0"/>
              <a:t>functions</a:t>
            </a:r>
            <a:endParaRPr lang="en-IN" sz="2400" b="1" dirty="0" smtClean="0"/>
          </a:p>
          <a:p>
            <a:pPr algn="just"/>
            <a:r>
              <a:rPr lang="en-IN" sz="2400" b="1" dirty="0"/>
              <a:t>Regulator of Money and </a:t>
            </a:r>
            <a:r>
              <a:rPr lang="en-IN" sz="2400" b="1" dirty="0" smtClean="0"/>
              <a:t>Credit</a:t>
            </a:r>
          </a:p>
          <a:p>
            <a:pPr lvl="1" algn="just"/>
            <a:r>
              <a:rPr lang="en-IN" sz="2000" b="1" dirty="0" smtClean="0"/>
              <a:t> </a:t>
            </a:r>
            <a:r>
              <a:rPr lang="en-IN" sz="2000" dirty="0"/>
              <a:t>The function of formulating and conducting monetary policy is of paramount importance for any Central Bank. </a:t>
            </a:r>
            <a:endParaRPr lang="en-IN" sz="2000" b="1" dirty="0" smtClean="0"/>
          </a:p>
          <a:p>
            <a:pPr lvl="1" algn="just"/>
            <a:endParaRPr lang="en-IN" sz="2000" dirty="0"/>
          </a:p>
          <a:p>
            <a:pPr algn="just"/>
            <a:endParaRPr lang="en-IN" sz="2400" dirty="0"/>
          </a:p>
        </p:txBody>
      </p:sp>
    </p:spTree>
    <p:extLst>
      <p:ext uri="{BB962C8B-B14F-4D97-AF65-F5344CB8AC3E}">
        <p14:creationId xmlns:p14="http://schemas.microsoft.com/office/powerpoint/2010/main" val="663402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1643</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Central Banking and Monetary Policy</vt:lpstr>
      <vt:lpstr>Structure of Reserve Bank of India</vt:lpstr>
      <vt:lpstr>Objectives of RBI</vt:lpstr>
      <vt:lpstr>Functions of RBI</vt:lpstr>
      <vt:lpstr>Functions of RBI Cont…</vt:lpstr>
      <vt:lpstr>Functions of RBI Cont…</vt:lpstr>
      <vt:lpstr>Functions of RBI Cont…</vt:lpstr>
      <vt:lpstr>Functions of RBI Cont…</vt:lpstr>
      <vt:lpstr>Functions of RBI Cont…</vt:lpstr>
      <vt:lpstr>Objectives of Monetary Policy in India</vt:lpstr>
      <vt:lpstr>Framework for Monetary Policy in India</vt:lpstr>
      <vt:lpstr>Monetary Policy Instruments</vt:lpstr>
      <vt:lpstr>Monetary Policy Instruments Cont…</vt:lpstr>
      <vt:lpstr>Monetary Policy Instruments Cont…</vt:lpstr>
      <vt:lpstr>Monetary Policy Instruments Cont…</vt:lpstr>
      <vt:lpstr>Operating Procedure of Monetary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Reserve Bank of India</dc:title>
  <dc:creator>Jitendra Mahakud</dc:creator>
  <cp:lastModifiedBy>Jitendra Mahakud</cp:lastModifiedBy>
  <cp:revision>7</cp:revision>
  <dcterms:created xsi:type="dcterms:W3CDTF">2020-08-15T07:25:02Z</dcterms:created>
  <dcterms:modified xsi:type="dcterms:W3CDTF">2021-10-19T11:46:41Z</dcterms:modified>
</cp:coreProperties>
</file>