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5" r:id="rId8"/>
    <p:sldId id="266"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4" r:id="rId25"/>
    <p:sldId id="285" r:id="rId26"/>
    <p:sldId id="286" r:id="rId27"/>
    <p:sldId id="287" r:id="rId28"/>
    <p:sldId id="288" r:id="rId29"/>
    <p:sldId id="289" r:id="rId30"/>
    <p:sldId id="291" r:id="rId31"/>
    <p:sldId id="292" r:id="rId32"/>
    <p:sldId id="294" r:id="rId33"/>
    <p:sldId id="295" r:id="rId34"/>
    <p:sldId id="296" r:id="rId35"/>
    <p:sldId id="297" r:id="rId36"/>
    <p:sldId id="29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0643080-0B81-43C6-8C20-5BCC93006B80}" type="datetimeFigureOut">
              <a:rPr lang="en-IN" smtClean="0"/>
              <a:t>19-10-2021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EAACE-77DD-4A3D-BBCF-23F25F62AB3B}" type="slidenum">
              <a:rPr lang="en-IN" smtClean="0"/>
              <a:t>‹#›</a:t>
            </a:fld>
            <a:endParaRPr lang="en-IN"/>
          </a:p>
        </p:txBody>
      </p:sp>
    </p:spTree>
    <p:extLst>
      <p:ext uri="{BB962C8B-B14F-4D97-AF65-F5344CB8AC3E}">
        <p14:creationId xmlns:p14="http://schemas.microsoft.com/office/powerpoint/2010/main" val="3801446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643080-0B81-43C6-8C20-5BCC93006B80}" type="datetimeFigureOut">
              <a:rPr lang="en-IN" smtClean="0"/>
              <a:t>19-10-2021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EAACE-77DD-4A3D-BBCF-23F25F62AB3B}" type="slidenum">
              <a:rPr lang="en-IN" smtClean="0"/>
              <a:t>‹#›</a:t>
            </a:fld>
            <a:endParaRPr lang="en-IN"/>
          </a:p>
        </p:txBody>
      </p:sp>
    </p:spTree>
    <p:extLst>
      <p:ext uri="{BB962C8B-B14F-4D97-AF65-F5344CB8AC3E}">
        <p14:creationId xmlns:p14="http://schemas.microsoft.com/office/powerpoint/2010/main" val="2130880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643080-0B81-43C6-8C20-5BCC93006B80}" type="datetimeFigureOut">
              <a:rPr lang="en-IN" smtClean="0"/>
              <a:t>19-10-2021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EAACE-77DD-4A3D-BBCF-23F25F62AB3B}" type="slidenum">
              <a:rPr lang="en-IN" smtClean="0"/>
              <a:t>‹#›</a:t>
            </a:fld>
            <a:endParaRPr lang="en-IN"/>
          </a:p>
        </p:txBody>
      </p:sp>
    </p:spTree>
    <p:extLst>
      <p:ext uri="{BB962C8B-B14F-4D97-AF65-F5344CB8AC3E}">
        <p14:creationId xmlns:p14="http://schemas.microsoft.com/office/powerpoint/2010/main" val="54158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643080-0B81-43C6-8C20-5BCC93006B80}" type="datetimeFigureOut">
              <a:rPr lang="en-IN" smtClean="0"/>
              <a:t>19-10-2021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EAACE-77DD-4A3D-BBCF-23F25F62AB3B}" type="slidenum">
              <a:rPr lang="en-IN" smtClean="0"/>
              <a:t>‹#›</a:t>
            </a:fld>
            <a:endParaRPr lang="en-IN"/>
          </a:p>
        </p:txBody>
      </p:sp>
    </p:spTree>
    <p:extLst>
      <p:ext uri="{BB962C8B-B14F-4D97-AF65-F5344CB8AC3E}">
        <p14:creationId xmlns:p14="http://schemas.microsoft.com/office/powerpoint/2010/main" val="3051554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643080-0B81-43C6-8C20-5BCC93006B80}" type="datetimeFigureOut">
              <a:rPr lang="en-IN" smtClean="0"/>
              <a:t>19-10-2021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EAACE-77DD-4A3D-BBCF-23F25F62AB3B}" type="slidenum">
              <a:rPr lang="en-IN" smtClean="0"/>
              <a:t>‹#›</a:t>
            </a:fld>
            <a:endParaRPr lang="en-IN"/>
          </a:p>
        </p:txBody>
      </p:sp>
    </p:spTree>
    <p:extLst>
      <p:ext uri="{BB962C8B-B14F-4D97-AF65-F5344CB8AC3E}">
        <p14:creationId xmlns:p14="http://schemas.microsoft.com/office/powerpoint/2010/main" val="707026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0643080-0B81-43C6-8C20-5BCC93006B80}" type="datetimeFigureOut">
              <a:rPr lang="en-IN" smtClean="0"/>
              <a:t>19-10-2021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EAACE-77DD-4A3D-BBCF-23F25F62AB3B}" type="slidenum">
              <a:rPr lang="en-IN" smtClean="0"/>
              <a:t>‹#›</a:t>
            </a:fld>
            <a:endParaRPr lang="en-IN"/>
          </a:p>
        </p:txBody>
      </p:sp>
    </p:spTree>
    <p:extLst>
      <p:ext uri="{BB962C8B-B14F-4D97-AF65-F5344CB8AC3E}">
        <p14:creationId xmlns:p14="http://schemas.microsoft.com/office/powerpoint/2010/main" val="51229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0643080-0B81-43C6-8C20-5BCC93006B80}" type="datetimeFigureOut">
              <a:rPr lang="en-IN" smtClean="0"/>
              <a:t>19-10-2021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4EAACE-77DD-4A3D-BBCF-23F25F62AB3B}" type="slidenum">
              <a:rPr lang="en-IN" smtClean="0"/>
              <a:t>‹#›</a:t>
            </a:fld>
            <a:endParaRPr lang="en-IN"/>
          </a:p>
        </p:txBody>
      </p:sp>
    </p:spTree>
    <p:extLst>
      <p:ext uri="{BB962C8B-B14F-4D97-AF65-F5344CB8AC3E}">
        <p14:creationId xmlns:p14="http://schemas.microsoft.com/office/powerpoint/2010/main" val="179474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0643080-0B81-43C6-8C20-5BCC93006B80}" type="datetimeFigureOut">
              <a:rPr lang="en-IN" smtClean="0"/>
              <a:t>19-10-2021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4EAACE-77DD-4A3D-BBCF-23F25F62AB3B}" type="slidenum">
              <a:rPr lang="en-IN" smtClean="0"/>
              <a:t>‹#›</a:t>
            </a:fld>
            <a:endParaRPr lang="en-IN"/>
          </a:p>
        </p:txBody>
      </p:sp>
    </p:spTree>
    <p:extLst>
      <p:ext uri="{BB962C8B-B14F-4D97-AF65-F5344CB8AC3E}">
        <p14:creationId xmlns:p14="http://schemas.microsoft.com/office/powerpoint/2010/main" val="17452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43080-0B81-43C6-8C20-5BCC93006B80}" type="datetimeFigureOut">
              <a:rPr lang="en-IN" smtClean="0"/>
              <a:t>19-10-2021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4EAACE-77DD-4A3D-BBCF-23F25F62AB3B}" type="slidenum">
              <a:rPr lang="en-IN" smtClean="0"/>
              <a:t>‹#›</a:t>
            </a:fld>
            <a:endParaRPr lang="en-IN"/>
          </a:p>
        </p:txBody>
      </p:sp>
    </p:spTree>
    <p:extLst>
      <p:ext uri="{BB962C8B-B14F-4D97-AF65-F5344CB8AC3E}">
        <p14:creationId xmlns:p14="http://schemas.microsoft.com/office/powerpoint/2010/main" val="264291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643080-0B81-43C6-8C20-5BCC93006B80}" type="datetimeFigureOut">
              <a:rPr lang="en-IN" smtClean="0"/>
              <a:t>19-10-2021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EAACE-77DD-4A3D-BBCF-23F25F62AB3B}" type="slidenum">
              <a:rPr lang="en-IN" smtClean="0"/>
              <a:t>‹#›</a:t>
            </a:fld>
            <a:endParaRPr lang="en-IN"/>
          </a:p>
        </p:txBody>
      </p:sp>
    </p:spTree>
    <p:extLst>
      <p:ext uri="{BB962C8B-B14F-4D97-AF65-F5344CB8AC3E}">
        <p14:creationId xmlns:p14="http://schemas.microsoft.com/office/powerpoint/2010/main" val="268409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643080-0B81-43C6-8C20-5BCC93006B80}" type="datetimeFigureOut">
              <a:rPr lang="en-IN" smtClean="0"/>
              <a:t>19-10-2021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EAACE-77DD-4A3D-BBCF-23F25F62AB3B}" type="slidenum">
              <a:rPr lang="en-IN" smtClean="0"/>
              <a:t>‹#›</a:t>
            </a:fld>
            <a:endParaRPr lang="en-IN"/>
          </a:p>
        </p:txBody>
      </p:sp>
    </p:spTree>
    <p:extLst>
      <p:ext uri="{BB962C8B-B14F-4D97-AF65-F5344CB8AC3E}">
        <p14:creationId xmlns:p14="http://schemas.microsoft.com/office/powerpoint/2010/main" val="335902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43080-0B81-43C6-8C20-5BCC93006B80}" type="datetimeFigureOut">
              <a:rPr lang="en-IN" smtClean="0"/>
              <a:t>19-10-2021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EAACE-77DD-4A3D-BBCF-23F25F62AB3B}" type="slidenum">
              <a:rPr lang="en-IN" smtClean="0"/>
              <a:t>‹#›</a:t>
            </a:fld>
            <a:endParaRPr lang="en-IN"/>
          </a:p>
        </p:txBody>
      </p:sp>
    </p:spTree>
    <p:extLst>
      <p:ext uri="{BB962C8B-B14F-4D97-AF65-F5344CB8AC3E}">
        <p14:creationId xmlns:p14="http://schemas.microsoft.com/office/powerpoint/2010/main" val="2921274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Money Markets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61310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US" b="1" dirty="0"/>
              <a:t>London Inter-Bank Offer Rate (LIBOR)</a:t>
            </a:r>
            <a:endParaRPr lang="en-IN" b="1" dirty="0"/>
          </a:p>
        </p:txBody>
      </p:sp>
      <p:sp>
        <p:nvSpPr>
          <p:cNvPr id="2" name="Content Placeholder 1"/>
          <p:cNvSpPr>
            <a:spLocks noGrp="1"/>
          </p:cNvSpPr>
          <p:nvPr>
            <p:ph idx="1"/>
          </p:nvPr>
        </p:nvSpPr>
        <p:spPr>
          <a:xfrm>
            <a:off x="334347" y="1676336"/>
            <a:ext cx="9313506" cy="3427509"/>
          </a:xfrm>
        </p:spPr>
        <p:txBody>
          <a:bodyPr>
            <a:normAutofit/>
          </a:bodyPr>
          <a:lstStyle/>
          <a:p>
            <a:pPr algn="just"/>
            <a:r>
              <a:rPr lang="en-IN" dirty="0">
                <a:latin typeface="Times New Roman" panose="02020603050405020304" pitchFamily="18" charset="0"/>
                <a:cs typeface="Times New Roman" panose="02020603050405020304" pitchFamily="18" charset="0"/>
              </a:rPr>
              <a:t>It is an interest rate at which banks can borrow funds in marketable size from other banks in the London interbank market. </a:t>
            </a:r>
          </a:p>
          <a:p>
            <a:pPr algn="just"/>
            <a:r>
              <a:rPr lang="en-IN" dirty="0">
                <a:latin typeface="Times New Roman" panose="02020603050405020304" pitchFamily="18" charset="0"/>
                <a:cs typeface="Times New Roman" panose="02020603050405020304" pitchFamily="18" charset="0"/>
              </a:rPr>
              <a:t>The LIBOR is fixed on a daily basis by the British Bankers’ Association (BBA). </a:t>
            </a:r>
          </a:p>
          <a:p>
            <a:pPr algn="just"/>
            <a:r>
              <a:rPr lang="en-US" dirty="0">
                <a:latin typeface="Times New Roman" panose="02020603050405020304" pitchFamily="18" charset="0"/>
                <a:cs typeface="Times New Roman" panose="02020603050405020304" pitchFamily="18" charset="0"/>
              </a:rPr>
              <a:t>LIBOR formally measures the cost of this inter-bank lending and setting out the average rate banks pay to borrow from one another. </a:t>
            </a:r>
          </a:p>
          <a:p>
            <a:endParaRPr lang="en-IN" dirty="0"/>
          </a:p>
        </p:txBody>
      </p:sp>
    </p:spTree>
    <p:extLst>
      <p:ext uri="{BB962C8B-B14F-4D97-AF65-F5344CB8AC3E}">
        <p14:creationId xmlns:p14="http://schemas.microsoft.com/office/powerpoint/2010/main" val="756464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a:t>Term Money Market and Repo Market</a:t>
            </a:r>
          </a:p>
        </p:txBody>
      </p:sp>
      <p:sp>
        <p:nvSpPr>
          <p:cNvPr id="2" name="Content Placeholder 1"/>
          <p:cNvSpPr>
            <a:spLocks noGrp="1"/>
          </p:cNvSpPr>
          <p:nvPr>
            <p:ph idx="1"/>
          </p:nvPr>
        </p:nvSpPr>
        <p:spPr>
          <a:xfrm>
            <a:off x="334347" y="1676336"/>
            <a:ext cx="9313506" cy="3427509"/>
          </a:xfrm>
        </p:spPr>
        <p:txBody>
          <a:bodyPr>
            <a:normAutofit fontScale="92500" lnSpcReduction="20000"/>
          </a:bodyPr>
          <a:lstStyle/>
          <a:p>
            <a:pPr algn="just"/>
            <a:r>
              <a:rPr lang="en-IN" dirty="0">
                <a:latin typeface="Times New Roman" panose="02020603050405020304" pitchFamily="18" charset="0"/>
                <a:cs typeface="Times New Roman" panose="02020603050405020304" pitchFamily="18" charset="0"/>
              </a:rPr>
              <a:t>In term money market where the tenor of the transactions is from 15 days to one year. </a:t>
            </a:r>
          </a:p>
          <a:p>
            <a:pPr algn="just"/>
            <a:r>
              <a:rPr lang="en-IN" dirty="0">
                <a:latin typeface="Times New Roman" panose="02020603050405020304" pitchFamily="18" charset="0"/>
                <a:cs typeface="Times New Roman" panose="02020603050405020304" pitchFamily="18" charset="0"/>
              </a:rPr>
              <a:t>Repo or ready forward contact is an instrument for borrowing funds by selling securities with an agreement to repurchase the said securities on a mutually agreed future date at an agreed price which includes interest for the funds borrowed. </a:t>
            </a:r>
          </a:p>
          <a:p>
            <a:pPr algn="just"/>
            <a:r>
              <a:rPr lang="en-IN" dirty="0">
                <a:latin typeface="Times New Roman" panose="02020603050405020304" pitchFamily="18" charset="0"/>
                <a:cs typeface="Times New Roman" panose="02020603050405020304" pitchFamily="18" charset="0"/>
              </a:rPr>
              <a:t>The reverse of the repo transaction is called ‘reverse repo’ which is lending of funds against buying of securities with an agreement to resell the said securities on a mutually agreed future date at an agreed price which includes interest for the funds lent. </a:t>
            </a:r>
          </a:p>
          <a:p>
            <a:endParaRPr lang="en-IN" dirty="0"/>
          </a:p>
        </p:txBody>
      </p:sp>
    </p:spTree>
    <p:extLst>
      <p:ext uri="{BB962C8B-B14F-4D97-AF65-F5344CB8AC3E}">
        <p14:creationId xmlns:p14="http://schemas.microsoft.com/office/powerpoint/2010/main" val="1358601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fontScale="90000"/>
          </a:bodyPr>
          <a:lstStyle/>
          <a:p>
            <a:r>
              <a:rPr lang="en-IN" b="1" dirty="0"/>
              <a:t>Collateralised Borrowing and </a:t>
            </a:r>
            <a:r>
              <a:rPr lang="en-IN" b="1" dirty="0" smtClean="0"/>
              <a:t/>
            </a:r>
            <a:br>
              <a:rPr lang="en-IN" b="1" dirty="0" smtClean="0"/>
            </a:br>
            <a:r>
              <a:rPr lang="en-IN" b="1" dirty="0" smtClean="0"/>
              <a:t>Lending </a:t>
            </a:r>
            <a:r>
              <a:rPr lang="en-IN" b="1" dirty="0"/>
              <a:t>Obligation (CBLO)</a:t>
            </a:r>
          </a:p>
        </p:txBody>
      </p:sp>
      <p:sp>
        <p:nvSpPr>
          <p:cNvPr id="2" name="Content Placeholder 1"/>
          <p:cNvSpPr>
            <a:spLocks noGrp="1"/>
          </p:cNvSpPr>
          <p:nvPr>
            <p:ph idx="1"/>
          </p:nvPr>
        </p:nvSpPr>
        <p:spPr>
          <a:xfrm>
            <a:off x="334347" y="1676336"/>
            <a:ext cx="9313506" cy="3427509"/>
          </a:xfrm>
        </p:spPr>
        <p:txBody>
          <a:bodyPr>
            <a:normAutofit fontScale="70000" lnSpcReduction="20000"/>
          </a:bodyPr>
          <a:lstStyle/>
          <a:p>
            <a:pPr algn="just"/>
            <a:r>
              <a:rPr lang="en-IN" sz="3100" dirty="0">
                <a:latin typeface="Times New Roman" panose="02020603050405020304" pitchFamily="18" charset="0"/>
                <a:cs typeface="Times New Roman" panose="02020603050405020304" pitchFamily="18" charset="0"/>
              </a:rPr>
              <a:t>CBLO is another money market instrument operated by the Clearing Corporation of India Ltd. (CCIL), for the benefit of the entities who have either no access to the interbank call money market or have restricted access in terms of ceiling on call borrowing and lending transactions. </a:t>
            </a:r>
            <a:endParaRPr lang="en-IN" sz="3100" dirty="0" smtClean="0">
              <a:latin typeface="Times New Roman" panose="02020603050405020304" pitchFamily="18" charset="0"/>
              <a:cs typeface="Times New Roman" panose="02020603050405020304" pitchFamily="18" charset="0"/>
            </a:endParaRPr>
          </a:p>
          <a:p>
            <a:pPr algn="just"/>
            <a:r>
              <a:rPr lang="en-IN" sz="3100" dirty="0">
                <a:latin typeface="Times New Roman" panose="02020603050405020304" pitchFamily="18" charset="0"/>
                <a:cs typeface="Times New Roman" panose="02020603050405020304" pitchFamily="18" charset="0"/>
              </a:rPr>
              <a:t>It was operationalised with effect from January 20, 2003</a:t>
            </a:r>
            <a:endParaRPr lang="en-IN" sz="3100" dirty="0" smtClean="0">
              <a:latin typeface="Times New Roman" panose="02020603050405020304" pitchFamily="18" charset="0"/>
              <a:cs typeface="Times New Roman" panose="02020603050405020304" pitchFamily="18" charset="0"/>
            </a:endParaRPr>
          </a:p>
          <a:p>
            <a:pPr algn="just"/>
            <a:r>
              <a:rPr lang="en-IN" sz="3100" dirty="0" smtClean="0">
                <a:latin typeface="Times New Roman" panose="02020603050405020304" pitchFamily="18" charset="0"/>
                <a:cs typeface="Times New Roman" panose="02020603050405020304" pitchFamily="18" charset="0"/>
              </a:rPr>
              <a:t>CBLO </a:t>
            </a:r>
            <a:r>
              <a:rPr lang="en-IN" sz="3100" dirty="0">
                <a:latin typeface="Times New Roman" panose="02020603050405020304" pitchFamily="18" charset="0"/>
                <a:cs typeface="Times New Roman" panose="02020603050405020304" pitchFamily="18" charset="0"/>
              </a:rPr>
              <a:t>is a discounted instrument available in electronic book entry form for the maturity period ranging from one day to ninety days (up to one year as per RBI guidelines).</a:t>
            </a:r>
          </a:p>
          <a:p>
            <a:pPr algn="just"/>
            <a:r>
              <a:rPr lang="en-IN" sz="3100" dirty="0">
                <a:latin typeface="Times New Roman" panose="02020603050405020304" pitchFamily="18" charset="0"/>
                <a:cs typeface="Times New Roman" panose="02020603050405020304" pitchFamily="18" charset="0"/>
              </a:rPr>
              <a:t>In order to enable the market participants to borrow and lend funds, CCIL provides the Dealing System through Indian Financial Network (INFINET), a closed user group to the Members of the Negotiated Dealing System (NDS)</a:t>
            </a:r>
          </a:p>
          <a:p>
            <a:endParaRPr lang="en-IN" dirty="0"/>
          </a:p>
        </p:txBody>
      </p:sp>
    </p:spTree>
    <p:extLst>
      <p:ext uri="{BB962C8B-B14F-4D97-AF65-F5344CB8AC3E}">
        <p14:creationId xmlns:p14="http://schemas.microsoft.com/office/powerpoint/2010/main" val="3485101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fontScale="90000"/>
          </a:bodyPr>
          <a:lstStyle/>
          <a:p>
            <a:r>
              <a:rPr lang="en-IN" b="1" dirty="0"/>
              <a:t>Collateralised Borrowing and </a:t>
            </a:r>
            <a:br>
              <a:rPr lang="en-IN" b="1" dirty="0"/>
            </a:br>
            <a:r>
              <a:rPr lang="en-IN" b="1" dirty="0"/>
              <a:t>Lending Obligation (CBLO</a:t>
            </a:r>
            <a:r>
              <a:rPr lang="en-IN" b="1" dirty="0" smtClean="0"/>
              <a:t>) </a:t>
            </a:r>
            <a:r>
              <a:rPr lang="en-IN" b="1" dirty="0" err="1" smtClean="0"/>
              <a:t>Cont</a:t>
            </a:r>
            <a:r>
              <a:rPr lang="en-IN" b="1" dirty="0" smtClean="0"/>
              <a:t>…</a:t>
            </a:r>
            <a:endParaRPr lang="en-IN" b="1" dirty="0"/>
          </a:p>
        </p:txBody>
      </p:sp>
      <p:sp>
        <p:nvSpPr>
          <p:cNvPr id="2" name="Content Placeholder 1"/>
          <p:cNvSpPr>
            <a:spLocks noGrp="1"/>
          </p:cNvSpPr>
          <p:nvPr>
            <p:ph idx="1"/>
          </p:nvPr>
        </p:nvSpPr>
        <p:spPr>
          <a:xfrm>
            <a:off x="334347" y="1676336"/>
            <a:ext cx="9313506" cy="3427509"/>
          </a:xfrm>
        </p:spPr>
        <p:txBody>
          <a:bodyPr>
            <a:normAutofit/>
          </a:bodyPr>
          <a:lstStyle/>
          <a:p>
            <a:pPr algn="just"/>
            <a:r>
              <a:rPr lang="en-IN" dirty="0" smtClean="0"/>
              <a:t>It is an </a:t>
            </a:r>
            <a:r>
              <a:rPr lang="en-IN" dirty="0"/>
              <a:t>obligation by the borrower to return the money borrowed, at a specified future </a:t>
            </a:r>
            <a:r>
              <a:rPr lang="en-IN" dirty="0" smtClean="0"/>
              <a:t>date</a:t>
            </a:r>
          </a:p>
          <a:p>
            <a:pPr algn="just"/>
            <a:r>
              <a:rPr lang="en-IN" dirty="0" smtClean="0"/>
              <a:t>Provides </a:t>
            </a:r>
            <a:r>
              <a:rPr lang="en-IN" dirty="0"/>
              <a:t>authority to the lender to receive money lent, at a specified future date with an option/privilege to transfer the authority to another person for value </a:t>
            </a:r>
            <a:r>
              <a:rPr lang="en-IN" dirty="0" smtClean="0"/>
              <a:t>received</a:t>
            </a:r>
            <a:endParaRPr lang="en-IN" dirty="0"/>
          </a:p>
          <a:p>
            <a:pPr algn="just"/>
            <a:r>
              <a:rPr lang="en-IN" dirty="0" smtClean="0"/>
              <a:t>It is </a:t>
            </a:r>
            <a:r>
              <a:rPr lang="en-IN" dirty="0"/>
              <a:t>underlying charge on securities held in custody (with CCIL) for the amount borrowed/lent. </a:t>
            </a:r>
          </a:p>
        </p:txBody>
      </p:sp>
    </p:spTree>
    <p:extLst>
      <p:ext uri="{BB962C8B-B14F-4D97-AF65-F5344CB8AC3E}">
        <p14:creationId xmlns:p14="http://schemas.microsoft.com/office/powerpoint/2010/main" val="3167152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smtClean="0"/>
              <a:t>Treasury Bill Market</a:t>
            </a:r>
            <a:endParaRPr lang="en-IN" b="1" dirty="0"/>
          </a:p>
        </p:txBody>
      </p:sp>
      <p:sp>
        <p:nvSpPr>
          <p:cNvPr id="2" name="Content Placeholder 1"/>
          <p:cNvSpPr>
            <a:spLocks noGrp="1"/>
          </p:cNvSpPr>
          <p:nvPr>
            <p:ph idx="1"/>
          </p:nvPr>
        </p:nvSpPr>
        <p:spPr>
          <a:xfrm>
            <a:off x="334347" y="1676336"/>
            <a:ext cx="9313506" cy="3427509"/>
          </a:xfrm>
        </p:spPr>
        <p:txBody>
          <a:bodyPr>
            <a:normAutofit/>
          </a:bodyPr>
          <a:lstStyle/>
          <a:p>
            <a:pPr marL="365760" indent="-256032" algn="just" fontAlgn="auto">
              <a:spcAft>
                <a:spcPts val="0"/>
              </a:spcAft>
              <a:buFont typeface="Wingdings 3"/>
              <a:buChar char=""/>
              <a:defRPr/>
            </a:pPr>
            <a:r>
              <a:rPr lang="en-US" dirty="0">
                <a:latin typeface="Times New Roman" pitchFamily="18" charset="0"/>
                <a:cs typeface="Times New Roman" pitchFamily="18" charset="0"/>
              </a:rPr>
              <a:t>A Particular type of Finance Bill or Promissory note put out by the Govt.  of the country to meet the needs of supplementary short-term Finance</a:t>
            </a:r>
          </a:p>
          <a:p>
            <a:pPr marL="365760" indent="-256032" algn="just" fontAlgn="auto">
              <a:spcAft>
                <a:spcPts val="0"/>
              </a:spcAft>
              <a:buFont typeface="Wingdings 3"/>
              <a:buChar char=""/>
              <a:defRPr/>
            </a:pPr>
            <a:r>
              <a:rPr lang="en-IN" dirty="0">
                <a:latin typeface="Times New Roman" panose="02020603050405020304" pitchFamily="18" charset="0"/>
                <a:cs typeface="Times New Roman" panose="02020603050405020304" pitchFamily="18" charset="0"/>
              </a:rPr>
              <a:t>Treasury bills are zero coupon securities and pay no interest.</a:t>
            </a:r>
          </a:p>
          <a:p>
            <a:pPr marL="365760" indent="-256032" algn="just" fontAlgn="auto">
              <a:spcAft>
                <a:spcPts val="0"/>
              </a:spcAft>
              <a:buFont typeface="Wingdings 3"/>
              <a:buChar char=""/>
              <a:defRPr/>
            </a:pPr>
            <a:r>
              <a:rPr lang="en-IN" dirty="0">
                <a:latin typeface="Times New Roman" panose="02020603050405020304" pitchFamily="18" charset="0"/>
                <a:cs typeface="Times New Roman" panose="02020603050405020304" pitchFamily="18" charset="0"/>
              </a:rPr>
              <a:t>Issued at discount and redeemed at par</a:t>
            </a:r>
            <a:endParaRPr lang="en-US"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476181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US" b="1" dirty="0">
                <a:latin typeface="Times New Roman" pitchFamily="18" charset="0"/>
                <a:cs typeface="Times New Roman" pitchFamily="18" charset="0"/>
              </a:rPr>
              <a:t>Characteristics</a:t>
            </a:r>
            <a:endParaRPr lang="en-IN" b="1" dirty="0"/>
          </a:p>
        </p:txBody>
      </p:sp>
      <p:sp>
        <p:nvSpPr>
          <p:cNvPr id="2" name="Content Placeholder 1"/>
          <p:cNvSpPr>
            <a:spLocks noGrp="1"/>
          </p:cNvSpPr>
          <p:nvPr>
            <p:ph idx="1"/>
          </p:nvPr>
        </p:nvSpPr>
        <p:spPr>
          <a:xfrm>
            <a:off x="334347" y="1676336"/>
            <a:ext cx="9313506" cy="3427509"/>
          </a:xfrm>
        </p:spPr>
        <p:txBody>
          <a:bodyPr>
            <a:normAutofit lnSpcReduction="10000"/>
          </a:bodyPr>
          <a:lstStyle/>
          <a:p>
            <a:pPr marL="365760" indent="-256032" fontAlgn="auto">
              <a:spcAft>
                <a:spcPts val="0"/>
              </a:spcAft>
              <a:buFont typeface="Wingdings" pitchFamily="2" charset="2"/>
              <a:buChar char="§"/>
              <a:defRPr/>
            </a:pPr>
            <a:r>
              <a:rPr lang="en-US" dirty="0">
                <a:latin typeface="Times New Roman" pitchFamily="18" charset="0"/>
                <a:cs typeface="Times New Roman" pitchFamily="18" charset="0"/>
              </a:rPr>
              <a:t>High Liquidity Money Market Instrument</a:t>
            </a:r>
          </a:p>
          <a:p>
            <a:pPr marL="365760" indent="-256032" fontAlgn="auto">
              <a:spcAft>
                <a:spcPts val="0"/>
              </a:spcAft>
              <a:buFont typeface="Wingdings" pitchFamily="2" charset="2"/>
              <a:buChar char="§"/>
              <a:defRPr/>
            </a:pPr>
            <a:r>
              <a:rPr lang="en-US" dirty="0">
                <a:latin typeface="Times New Roman" pitchFamily="18" charset="0"/>
                <a:cs typeface="Times New Roman" pitchFamily="18" charset="0"/>
              </a:rPr>
              <a:t>Absence of Risk of Default</a:t>
            </a:r>
          </a:p>
          <a:p>
            <a:pPr marL="365760" indent="-256032" fontAlgn="auto">
              <a:spcAft>
                <a:spcPts val="0"/>
              </a:spcAft>
              <a:buFont typeface="Wingdings" pitchFamily="2" charset="2"/>
              <a:buChar char="§"/>
              <a:defRPr/>
            </a:pPr>
            <a:r>
              <a:rPr lang="en-US" dirty="0">
                <a:latin typeface="Times New Roman" pitchFamily="18" charset="0"/>
                <a:cs typeface="Times New Roman" pitchFamily="18" charset="0"/>
              </a:rPr>
              <a:t>Ready </a:t>
            </a:r>
            <a:r>
              <a:rPr lang="en-US" dirty="0" smtClean="0">
                <a:latin typeface="Times New Roman" pitchFamily="18" charset="0"/>
                <a:cs typeface="Times New Roman" pitchFamily="18" charset="0"/>
              </a:rPr>
              <a:t>availability</a:t>
            </a:r>
            <a:endParaRPr lang="en-US" dirty="0">
              <a:latin typeface="Times New Roman" pitchFamily="18" charset="0"/>
              <a:cs typeface="Times New Roman" pitchFamily="18" charset="0"/>
            </a:endParaRPr>
          </a:p>
          <a:p>
            <a:pPr marL="365760" indent="-256032" fontAlgn="auto">
              <a:spcAft>
                <a:spcPts val="0"/>
              </a:spcAft>
              <a:buFont typeface="Wingdings" pitchFamily="2" charset="2"/>
              <a:buChar char="§"/>
              <a:defRPr/>
            </a:pPr>
            <a:r>
              <a:rPr lang="en-US" dirty="0">
                <a:latin typeface="Times New Roman" pitchFamily="18" charset="0"/>
                <a:cs typeface="Times New Roman" pitchFamily="18" charset="0"/>
              </a:rPr>
              <a:t>Assured Yield</a:t>
            </a:r>
          </a:p>
          <a:p>
            <a:pPr marL="365760" indent="-256032" fontAlgn="auto">
              <a:spcAft>
                <a:spcPts val="0"/>
              </a:spcAft>
              <a:buFont typeface="Wingdings" pitchFamily="2" charset="2"/>
              <a:buChar char="§"/>
              <a:defRPr/>
            </a:pPr>
            <a:r>
              <a:rPr lang="en-US" dirty="0">
                <a:latin typeface="Times New Roman" pitchFamily="18" charset="0"/>
                <a:cs typeface="Times New Roman" pitchFamily="18" charset="0"/>
              </a:rPr>
              <a:t>Low transaction Cost</a:t>
            </a:r>
          </a:p>
          <a:p>
            <a:pPr marL="365760" indent="-256032" fontAlgn="auto">
              <a:spcAft>
                <a:spcPts val="0"/>
              </a:spcAft>
              <a:buFont typeface="Wingdings" pitchFamily="2" charset="2"/>
              <a:buChar char="§"/>
              <a:defRPr/>
            </a:pPr>
            <a:r>
              <a:rPr lang="en-US" dirty="0">
                <a:latin typeface="Times New Roman" pitchFamily="18" charset="0"/>
                <a:cs typeface="Times New Roman" pitchFamily="18" charset="0"/>
              </a:rPr>
              <a:t>Eligibility for Inclusion in SLR</a:t>
            </a:r>
          </a:p>
          <a:p>
            <a:pPr marL="365760" indent="-256032" fontAlgn="auto">
              <a:spcAft>
                <a:spcPts val="0"/>
              </a:spcAft>
              <a:buFont typeface="Wingdings" pitchFamily="2" charset="2"/>
              <a:buChar char="§"/>
              <a:defRPr/>
            </a:pPr>
            <a:r>
              <a:rPr lang="en-US" dirty="0">
                <a:latin typeface="Times New Roman" pitchFamily="18" charset="0"/>
                <a:cs typeface="Times New Roman" pitchFamily="18" charset="0"/>
              </a:rPr>
              <a:t>Negligible Capital Depreciation</a:t>
            </a:r>
          </a:p>
          <a:p>
            <a:endParaRPr lang="en-IN" dirty="0"/>
          </a:p>
        </p:txBody>
      </p:sp>
    </p:spTree>
    <p:extLst>
      <p:ext uri="{BB962C8B-B14F-4D97-AF65-F5344CB8AC3E}">
        <p14:creationId xmlns:p14="http://schemas.microsoft.com/office/powerpoint/2010/main" val="25814578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a:t>Types of Treasury Bills</a:t>
            </a:r>
          </a:p>
        </p:txBody>
      </p:sp>
      <p:sp>
        <p:nvSpPr>
          <p:cNvPr id="2" name="Content Placeholder 1"/>
          <p:cNvSpPr>
            <a:spLocks noGrp="1"/>
          </p:cNvSpPr>
          <p:nvPr>
            <p:ph idx="1"/>
          </p:nvPr>
        </p:nvSpPr>
        <p:spPr>
          <a:xfrm>
            <a:off x="334347" y="1676336"/>
            <a:ext cx="9313506" cy="3427509"/>
          </a:xfrm>
        </p:spPr>
        <p:txBody>
          <a:bodyPr>
            <a:normAutofit/>
          </a:bodyPr>
          <a:lstStyle/>
          <a:p>
            <a:pPr algn="just"/>
            <a:r>
              <a:rPr lang="en-IN" b="1" dirty="0" smtClean="0"/>
              <a:t>91-Day</a:t>
            </a:r>
            <a:r>
              <a:rPr lang="en-IN" b="1" dirty="0"/>
              <a:t>, 182-Day and 364-Day Treasury </a:t>
            </a:r>
            <a:r>
              <a:rPr lang="en-IN" b="1" dirty="0" smtClean="0"/>
              <a:t>Bills: </a:t>
            </a:r>
            <a:r>
              <a:rPr lang="en-IN" dirty="0" smtClean="0"/>
              <a:t>Marketable </a:t>
            </a:r>
            <a:endParaRPr lang="en-IN" dirty="0"/>
          </a:p>
          <a:p>
            <a:pPr algn="just"/>
            <a:r>
              <a:rPr lang="en-IN" b="1" dirty="0"/>
              <a:t>14-Day </a:t>
            </a:r>
            <a:r>
              <a:rPr lang="en-IN" b="1" dirty="0" smtClean="0"/>
              <a:t>Intermediate Treasury Bills: </a:t>
            </a:r>
            <a:r>
              <a:rPr lang="en-IN" dirty="0" smtClean="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is sold only to state </a:t>
            </a:r>
            <a:r>
              <a:rPr lang="en-IN" dirty="0" smtClean="0">
                <a:latin typeface="Times New Roman" panose="02020603050405020304" pitchFamily="18" charset="0"/>
                <a:cs typeface="Times New Roman" panose="02020603050405020304" pitchFamily="18" charset="0"/>
              </a:rPr>
              <a:t>governments in </a:t>
            </a:r>
            <a:r>
              <a:rPr lang="en-IN" dirty="0">
                <a:latin typeface="Times New Roman" panose="02020603050405020304" pitchFamily="18" charset="0"/>
                <a:cs typeface="Times New Roman" panose="02020603050405020304" pitchFamily="18" charset="0"/>
              </a:rPr>
              <a:t>order to </a:t>
            </a:r>
            <a:r>
              <a:rPr lang="en-US" dirty="0"/>
              <a:t>to replenish shortfall in the daily minimum cash balances of State </a:t>
            </a:r>
            <a:r>
              <a:rPr lang="en-US" dirty="0" smtClean="0"/>
              <a:t>Governments</a:t>
            </a:r>
            <a:endParaRPr lang="en-IN" dirty="0"/>
          </a:p>
        </p:txBody>
      </p:sp>
    </p:spTree>
    <p:extLst>
      <p:ext uri="{BB962C8B-B14F-4D97-AF65-F5344CB8AC3E}">
        <p14:creationId xmlns:p14="http://schemas.microsoft.com/office/powerpoint/2010/main" val="1318082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671804"/>
            <a:ext cx="10571871" cy="1143000"/>
          </a:xfrm>
        </p:spPr>
        <p:txBody>
          <a:bodyPr>
            <a:normAutofit fontScale="90000"/>
          </a:bodyPr>
          <a:lstStyle/>
          <a:p>
            <a:r>
              <a:rPr lang="en-IN" b="1" dirty="0"/>
              <a:t>Investors and Sale of T-bills </a:t>
            </a:r>
            <a:br>
              <a:rPr lang="en-IN" b="1" dirty="0"/>
            </a:br>
            <a:endParaRPr lang="en-IN" b="1" dirty="0"/>
          </a:p>
        </p:txBody>
      </p:sp>
      <p:sp>
        <p:nvSpPr>
          <p:cNvPr id="2" name="Content Placeholder 1"/>
          <p:cNvSpPr>
            <a:spLocks noGrp="1"/>
          </p:cNvSpPr>
          <p:nvPr>
            <p:ph idx="1"/>
          </p:nvPr>
        </p:nvSpPr>
        <p:spPr>
          <a:xfrm>
            <a:off x="334347" y="1676336"/>
            <a:ext cx="9313506" cy="3427509"/>
          </a:xfrm>
        </p:spPr>
        <p:txBody>
          <a:bodyPr>
            <a:normAutofit/>
          </a:bodyPr>
          <a:lstStyle/>
          <a:p>
            <a:pPr algn="just"/>
            <a:r>
              <a:rPr lang="en-IN" dirty="0">
                <a:latin typeface="Times New Roman" panose="02020603050405020304" pitchFamily="18" charset="0"/>
                <a:cs typeface="Times New Roman" panose="02020603050405020304" pitchFamily="18" charset="0"/>
              </a:rPr>
              <a:t>Banks, Primary Dealers, State Governments, Provident Funds, Financial Institutions, Insurance Companies, NBFCs, FIIs (as per prescribed norms), NRIs &amp; OCBs can invest in T-Bills</a:t>
            </a:r>
          </a:p>
          <a:p>
            <a:pPr algn="just"/>
            <a:r>
              <a:rPr lang="en-IN" dirty="0">
                <a:latin typeface="Times New Roman" panose="02020603050405020304" pitchFamily="18" charset="0"/>
                <a:cs typeface="Times New Roman" panose="02020603050405020304" pitchFamily="18" charset="0"/>
              </a:rPr>
              <a:t>Treasury bills are available for a minimum amount of Rs.25,000 and in multiples of </a:t>
            </a:r>
            <a:r>
              <a:rPr lang="en-IN" dirty="0" err="1">
                <a:latin typeface="Times New Roman" panose="02020603050405020304" pitchFamily="18" charset="0"/>
                <a:cs typeface="Times New Roman" panose="02020603050405020304" pitchFamily="18" charset="0"/>
              </a:rPr>
              <a:t>Rs</a:t>
            </a:r>
            <a:r>
              <a:rPr lang="en-IN" dirty="0">
                <a:latin typeface="Times New Roman" panose="02020603050405020304" pitchFamily="18" charset="0"/>
                <a:cs typeface="Times New Roman" panose="02020603050405020304" pitchFamily="18" charset="0"/>
              </a:rPr>
              <a:t>. 25,000</a:t>
            </a:r>
          </a:p>
          <a:p>
            <a:pPr algn="just"/>
            <a:r>
              <a:rPr lang="en-IN" dirty="0">
                <a:latin typeface="Times New Roman" panose="02020603050405020304" pitchFamily="18" charset="0"/>
                <a:cs typeface="Times New Roman" panose="02020603050405020304" pitchFamily="18" charset="0"/>
              </a:rPr>
              <a:t>T- bills are sold through auction</a:t>
            </a:r>
          </a:p>
          <a:p>
            <a:endParaRPr lang="en-IN" dirty="0"/>
          </a:p>
        </p:txBody>
      </p:sp>
    </p:spTree>
    <p:extLst>
      <p:ext uri="{BB962C8B-B14F-4D97-AF65-F5344CB8AC3E}">
        <p14:creationId xmlns:p14="http://schemas.microsoft.com/office/powerpoint/2010/main" val="1861000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a:t>Auction Process</a:t>
            </a:r>
          </a:p>
        </p:txBody>
      </p:sp>
      <p:sp>
        <p:nvSpPr>
          <p:cNvPr id="2" name="Content Placeholder 1"/>
          <p:cNvSpPr>
            <a:spLocks noGrp="1"/>
          </p:cNvSpPr>
          <p:nvPr>
            <p:ph idx="1"/>
          </p:nvPr>
        </p:nvSpPr>
        <p:spPr>
          <a:xfrm>
            <a:off x="334347" y="1676336"/>
            <a:ext cx="9313506" cy="3427509"/>
          </a:xfrm>
        </p:spPr>
        <p:txBody>
          <a:bodyPr>
            <a:normAutofit fontScale="77500" lnSpcReduction="20000"/>
          </a:bodyPr>
          <a:lstStyle/>
          <a:p>
            <a:pPr algn="just"/>
            <a:r>
              <a:rPr lang="en-IN" dirty="0">
                <a:latin typeface="Times New Roman" panose="02020603050405020304" pitchFamily="18" charset="0"/>
                <a:cs typeface="Times New Roman" panose="02020603050405020304" pitchFamily="18" charset="0"/>
              </a:rPr>
              <a:t>Auction is a process of calling of bids with an objective of arriving at the market price</a:t>
            </a:r>
          </a:p>
          <a:p>
            <a:pPr algn="just"/>
            <a:r>
              <a:rPr lang="en-IN" dirty="0">
                <a:latin typeface="Times New Roman" panose="02020603050405020304" pitchFamily="18" charset="0"/>
                <a:cs typeface="Times New Roman" panose="02020603050405020304" pitchFamily="18" charset="0"/>
              </a:rPr>
              <a:t>A </a:t>
            </a:r>
            <a:r>
              <a:rPr lang="en-IN" b="1" dirty="0">
                <a:latin typeface="Times New Roman" panose="02020603050405020304" pitchFamily="18" charset="0"/>
                <a:cs typeface="Times New Roman" panose="02020603050405020304" pitchFamily="18" charset="0"/>
              </a:rPr>
              <a:t>yield based auction</a:t>
            </a:r>
            <a:r>
              <a:rPr lang="en-IN" dirty="0">
                <a:latin typeface="Times New Roman" panose="02020603050405020304" pitchFamily="18" charset="0"/>
                <a:cs typeface="Times New Roman" panose="02020603050405020304" pitchFamily="18" charset="0"/>
              </a:rPr>
              <a:t> is generally conducted when a new Government security is issued.</a:t>
            </a:r>
          </a:p>
          <a:p>
            <a:pPr algn="just"/>
            <a:r>
              <a:rPr lang="en-IN" dirty="0">
                <a:latin typeface="Times New Roman" panose="02020603050405020304" pitchFamily="18" charset="0"/>
                <a:cs typeface="Times New Roman" panose="02020603050405020304" pitchFamily="18" charset="0"/>
              </a:rPr>
              <a:t> Investors bid in yield terms up to two decimal places (for example, 7.49 per cent, 8.21 per cent, etc.). </a:t>
            </a:r>
          </a:p>
          <a:p>
            <a:pPr algn="just"/>
            <a:r>
              <a:rPr lang="en-IN" dirty="0">
                <a:latin typeface="Times New Roman" panose="02020603050405020304" pitchFamily="18" charset="0"/>
                <a:cs typeface="Times New Roman" panose="02020603050405020304" pitchFamily="18" charset="0"/>
              </a:rPr>
              <a:t>Bids are arranged in ascending order and the cut-off yield is arrived at the yield corresponding to the notified amount of the auction. </a:t>
            </a:r>
          </a:p>
          <a:p>
            <a:pPr algn="just"/>
            <a:r>
              <a:rPr lang="en-IN" dirty="0">
                <a:latin typeface="Times New Roman" panose="02020603050405020304" pitchFamily="18" charset="0"/>
                <a:cs typeface="Times New Roman" panose="02020603050405020304" pitchFamily="18" charset="0"/>
              </a:rPr>
              <a:t>The cut-off yield is taken as the coupon rate for the security. </a:t>
            </a:r>
          </a:p>
          <a:p>
            <a:pPr algn="just"/>
            <a:r>
              <a:rPr lang="en-IN" dirty="0">
                <a:latin typeface="Times New Roman" panose="02020603050405020304" pitchFamily="18" charset="0"/>
                <a:cs typeface="Times New Roman" panose="02020603050405020304" pitchFamily="18" charset="0"/>
              </a:rPr>
              <a:t>Successful bidders are those who have bid at or below the cut-off yield. Bids which are higher than the cut-off yield are rejected.</a:t>
            </a:r>
          </a:p>
          <a:p>
            <a:endParaRPr lang="en-IN" dirty="0"/>
          </a:p>
        </p:txBody>
      </p:sp>
    </p:spTree>
    <p:extLst>
      <p:ext uri="{BB962C8B-B14F-4D97-AF65-F5344CB8AC3E}">
        <p14:creationId xmlns:p14="http://schemas.microsoft.com/office/powerpoint/2010/main" val="2062442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a:t>Auction Process </a:t>
            </a:r>
            <a:r>
              <a:rPr lang="en-IN" b="1" dirty="0" err="1"/>
              <a:t>Cont</a:t>
            </a:r>
            <a:r>
              <a:rPr lang="en-IN" b="1" dirty="0"/>
              <a:t>…</a:t>
            </a:r>
          </a:p>
        </p:txBody>
      </p:sp>
      <p:sp>
        <p:nvSpPr>
          <p:cNvPr id="2" name="Content Placeholder 1"/>
          <p:cNvSpPr>
            <a:spLocks noGrp="1"/>
          </p:cNvSpPr>
          <p:nvPr>
            <p:ph idx="1"/>
          </p:nvPr>
        </p:nvSpPr>
        <p:spPr>
          <a:xfrm>
            <a:off x="334347" y="1676336"/>
            <a:ext cx="9313506" cy="3427509"/>
          </a:xfrm>
        </p:spPr>
        <p:txBody>
          <a:bodyPr>
            <a:normAutofit lnSpcReduction="10000"/>
          </a:bodyPr>
          <a:lstStyle/>
          <a:p>
            <a:r>
              <a:rPr lang="en-IN" b="1" dirty="0">
                <a:latin typeface="Times New Roman" panose="02020603050405020304" pitchFamily="18" charset="0"/>
                <a:cs typeface="Times New Roman" panose="02020603050405020304" pitchFamily="18" charset="0"/>
              </a:rPr>
              <a:t>A price based auction</a:t>
            </a:r>
            <a:r>
              <a:rPr lang="en-IN" dirty="0">
                <a:latin typeface="Times New Roman" panose="02020603050405020304" pitchFamily="18" charset="0"/>
                <a:cs typeface="Times New Roman" panose="02020603050405020304" pitchFamily="18" charset="0"/>
              </a:rPr>
              <a:t> is conducted when Government of India re-issues securities issued earlier. </a:t>
            </a:r>
          </a:p>
          <a:p>
            <a:r>
              <a:rPr lang="en-IN" dirty="0">
                <a:latin typeface="Times New Roman" panose="02020603050405020304" pitchFamily="18" charset="0"/>
                <a:cs typeface="Times New Roman" panose="02020603050405020304" pitchFamily="18" charset="0"/>
              </a:rPr>
              <a:t>Bidders quote in terms of price per Rs.100 of face value of the security (e.g., Rs.102.00, Rs.101.00, Rs.100.00, Rs.99.00, etc., per Rs.100/-). </a:t>
            </a:r>
          </a:p>
          <a:p>
            <a:r>
              <a:rPr lang="en-IN" dirty="0">
                <a:latin typeface="Times New Roman" panose="02020603050405020304" pitchFamily="18" charset="0"/>
                <a:cs typeface="Times New Roman" panose="02020603050405020304" pitchFamily="18" charset="0"/>
              </a:rPr>
              <a:t>Bids are arranged in descending order and the successful bidders are those who have bid at or above the cut-off price. </a:t>
            </a:r>
          </a:p>
          <a:p>
            <a:r>
              <a:rPr lang="en-IN" dirty="0">
                <a:latin typeface="Times New Roman" panose="02020603050405020304" pitchFamily="18" charset="0"/>
                <a:cs typeface="Times New Roman" panose="02020603050405020304" pitchFamily="18" charset="0"/>
              </a:rPr>
              <a:t>Bids which are below the cut-off price are rejected.</a:t>
            </a:r>
          </a:p>
          <a:p>
            <a:endParaRPr lang="en-IN" dirty="0"/>
          </a:p>
        </p:txBody>
      </p:sp>
    </p:spTree>
    <p:extLst>
      <p:ext uri="{BB962C8B-B14F-4D97-AF65-F5344CB8AC3E}">
        <p14:creationId xmlns:p14="http://schemas.microsoft.com/office/powerpoint/2010/main" val="2460176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a:t>Call Money Market</a:t>
            </a:r>
          </a:p>
        </p:txBody>
      </p:sp>
      <p:sp>
        <p:nvSpPr>
          <p:cNvPr id="2" name="Content Placeholder 1"/>
          <p:cNvSpPr>
            <a:spLocks noGrp="1"/>
          </p:cNvSpPr>
          <p:nvPr>
            <p:ph idx="1"/>
          </p:nvPr>
        </p:nvSpPr>
        <p:spPr>
          <a:xfrm>
            <a:off x="334347" y="1676336"/>
            <a:ext cx="9313506" cy="3427509"/>
          </a:xfrm>
        </p:spPr>
        <p:txBody>
          <a:bodyPr>
            <a:normAutofit/>
          </a:bodyPr>
          <a:lstStyle/>
          <a:p>
            <a:pPr algn="just"/>
            <a:r>
              <a:rPr lang="en-IN" b="1" dirty="0">
                <a:latin typeface="Times New Roman" panose="02020603050405020304" pitchFamily="18" charset="0"/>
                <a:cs typeface="Times New Roman" panose="02020603050405020304" pitchFamily="18" charset="0"/>
              </a:rPr>
              <a:t>Call money market</a:t>
            </a:r>
            <a:r>
              <a:rPr lang="en-IN" dirty="0">
                <a:latin typeface="Times New Roman" panose="02020603050405020304" pitchFamily="18" charset="0"/>
                <a:cs typeface="Times New Roman" panose="02020603050405020304" pitchFamily="18" charset="0"/>
              </a:rPr>
              <a:t> is that part of the national money market where the day-to-day surplus funds, mostly of banks, are traded in. </a:t>
            </a:r>
          </a:p>
          <a:p>
            <a:pPr algn="just"/>
            <a:r>
              <a:rPr lang="en-IN" dirty="0">
                <a:latin typeface="Times New Roman" panose="02020603050405020304" pitchFamily="18" charset="0"/>
                <a:cs typeface="Times New Roman" panose="02020603050405020304" pitchFamily="18" charset="0"/>
              </a:rPr>
              <a:t>Mostly the call money market helps the banks to borrow the money without collateral from other banks to maintain the cash reserve ratio (CRR) with RBI. </a:t>
            </a:r>
          </a:p>
          <a:p>
            <a:pPr algn="just"/>
            <a:r>
              <a:rPr lang="en-IN" dirty="0">
                <a:latin typeface="Times New Roman" panose="02020603050405020304" pitchFamily="18" charset="0"/>
                <a:cs typeface="Times New Roman" panose="02020603050405020304" pitchFamily="18" charset="0"/>
              </a:rPr>
              <a:t>The loans made in this market are of a short-term nature, their maturity varying between one day to a fortnight. </a:t>
            </a:r>
          </a:p>
          <a:p>
            <a:endParaRPr lang="en-IN" dirty="0"/>
          </a:p>
        </p:txBody>
      </p:sp>
    </p:spTree>
    <p:extLst>
      <p:ext uri="{BB962C8B-B14F-4D97-AF65-F5344CB8AC3E}">
        <p14:creationId xmlns:p14="http://schemas.microsoft.com/office/powerpoint/2010/main" val="1724051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47868" y="634482"/>
            <a:ext cx="10571871" cy="1143000"/>
          </a:xfrm>
        </p:spPr>
        <p:txBody>
          <a:bodyPr>
            <a:normAutofit fontScale="90000"/>
          </a:bodyPr>
          <a:lstStyle/>
          <a:p>
            <a:r>
              <a:rPr lang="en-IN" b="1" dirty="0"/>
              <a:t>Uniform Price Vs. Multiple </a:t>
            </a:r>
            <a:r>
              <a:rPr lang="en-IN" b="1" dirty="0" smtClean="0"/>
              <a:t/>
            </a:r>
            <a:br>
              <a:rPr lang="en-IN" b="1" dirty="0" smtClean="0"/>
            </a:br>
            <a:r>
              <a:rPr lang="en-IN" b="1" dirty="0" smtClean="0"/>
              <a:t>Price </a:t>
            </a:r>
            <a:r>
              <a:rPr lang="en-IN" b="1" dirty="0"/>
              <a:t>based Auction</a:t>
            </a:r>
          </a:p>
        </p:txBody>
      </p:sp>
      <p:sp>
        <p:nvSpPr>
          <p:cNvPr id="2" name="Content Placeholder 1"/>
          <p:cNvSpPr>
            <a:spLocks noGrp="1"/>
          </p:cNvSpPr>
          <p:nvPr>
            <p:ph idx="1"/>
          </p:nvPr>
        </p:nvSpPr>
        <p:spPr>
          <a:xfrm>
            <a:off x="334347" y="1900271"/>
            <a:ext cx="9313506" cy="3427509"/>
          </a:xfrm>
        </p:spPr>
        <p:txBody>
          <a:bodyPr>
            <a:normAutofit/>
          </a:bodyPr>
          <a:lstStyle/>
          <a:p>
            <a:pPr algn="just"/>
            <a:r>
              <a:rPr lang="en-IN" dirty="0"/>
              <a:t>In a </a:t>
            </a:r>
            <a:r>
              <a:rPr lang="en-IN" b="1" dirty="0"/>
              <a:t>Uniform Price auction</a:t>
            </a:r>
            <a:r>
              <a:rPr lang="en-IN" dirty="0"/>
              <a:t>, all the successful bidders are required to pay for the allotted quantity of securities at the same rate, i.e., at the auction cut-off rate, irrespective of the rate quoted by them</a:t>
            </a:r>
          </a:p>
          <a:p>
            <a:pPr algn="just"/>
            <a:r>
              <a:rPr lang="en-IN" b="1" dirty="0"/>
              <a:t>Multiple Price auction</a:t>
            </a:r>
            <a:r>
              <a:rPr lang="en-IN" dirty="0"/>
              <a:t>, the successful bidders are required to pay for the allotted quantity of securities at the respective price / yield at which they have bid</a:t>
            </a:r>
          </a:p>
          <a:p>
            <a:endParaRPr lang="en-IN" dirty="0"/>
          </a:p>
        </p:txBody>
      </p:sp>
    </p:spTree>
    <p:extLst>
      <p:ext uri="{BB962C8B-B14F-4D97-AF65-F5344CB8AC3E}">
        <p14:creationId xmlns:p14="http://schemas.microsoft.com/office/powerpoint/2010/main" val="7474115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a:t>Competitive Vs. Non-Competitive Bidding</a:t>
            </a:r>
          </a:p>
        </p:txBody>
      </p:sp>
      <p:sp>
        <p:nvSpPr>
          <p:cNvPr id="2" name="Content Placeholder 1"/>
          <p:cNvSpPr>
            <a:spLocks noGrp="1"/>
          </p:cNvSpPr>
          <p:nvPr>
            <p:ph idx="1"/>
          </p:nvPr>
        </p:nvSpPr>
        <p:spPr>
          <a:xfrm>
            <a:off x="334347" y="1676336"/>
            <a:ext cx="9313506" cy="3427509"/>
          </a:xfrm>
        </p:spPr>
        <p:txBody>
          <a:bodyPr>
            <a:normAutofit fontScale="92500" lnSpcReduction="10000"/>
          </a:bodyPr>
          <a:lstStyle/>
          <a:p>
            <a:r>
              <a:rPr lang="en-IN" sz="2400" b="1" dirty="0">
                <a:latin typeface="Times New Roman" panose="02020603050405020304" pitchFamily="18" charset="0"/>
                <a:cs typeface="Times New Roman" panose="02020603050405020304" pitchFamily="18" charset="0"/>
              </a:rPr>
              <a:t>Competitive bids </a:t>
            </a:r>
          </a:p>
          <a:p>
            <a:pPr lvl="1" algn="just"/>
            <a:r>
              <a:rPr lang="en-IN" sz="2000" dirty="0">
                <a:latin typeface="Times New Roman" panose="02020603050405020304" pitchFamily="18" charset="0"/>
                <a:cs typeface="Times New Roman" panose="02020603050405020304" pitchFamily="18" charset="0"/>
              </a:rPr>
              <a:t>Made by well informed investors such as banks, financial institutions, primary dealers, mutual funds, and insurance companies. </a:t>
            </a:r>
          </a:p>
          <a:p>
            <a:pPr lvl="1" algn="just"/>
            <a:r>
              <a:rPr lang="en-IN" sz="2000" dirty="0">
                <a:latin typeface="Times New Roman" panose="02020603050405020304" pitchFamily="18" charset="0"/>
                <a:cs typeface="Times New Roman" panose="02020603050405020304" pitchFamily="18" charset="0"/>
              </a:rPr>
              <a:t>The minimum bid amount is Rs.10, 000 and in multiples of Rs.10, 000 thereafter. </a:t>
            </a:r>
          </a:p>
          <a:p>
            <a:pPr lvl="1" algn="just"/>
            <a:r>
              <a:rPr lang="en-IN" sz="2000" dirty="0">
                <a:latin typeface="Times New Roman" panose="02020603050405020304" pitchFamily="18" charset="0"/>
                <a:cs typeface="Times New Roman" panose="02020603050405020304" pitchFamily="18" charset="0"/>
              </a:rPr>
              <a:t>Multiple bidding is also allowed, i.e., an investor may put in several bids at various price/ yield levels.</a:t>
            </a:r>
          </a:p>
          <a:p>
            <a:r>
              <a:rPr lang="en-IN" sz="2400" b="1" dirty="0">
                <a:latin typeface="Times New Roman" panose="02020603050405020304" pitchFamily="18" charset="0"/>
                <a:cs typeface="Times New Roman" panose="02020603050405020304" pitchFamily="18" charset="0"/>
              </a:rPr>
              <a:t>Non-competitive bidding </a:t>
            </a:r>
          </a:p>
          <a:p>
            <a:pPr lvl="1" algn="just"/>
            <a:r>
              <a:rPr lang="en-IN" sz="2000" dirty="0">
                <a:latin typeface="Times New Roman" panose="02020603050405020304" pitchFamily="18" charset="0"/>
                <a:cs typeface="Times New Roman" panose="02020603050405020304" pitchFamily="18" charset="0"/>
              </a:rPr>
              <a:t>Open to individuals, HUFs, RRBs, co-operative banks, firms, companies, corporate bodies, institutions, provident funds, and trusts. </a:t>
            </a:r>
          </a:p>
          <a:p>
            <a:pPr lvl="1" algn="just"/>
            <a:r>
              <a:rPr lang="en-IN" sz="2000" dirty="0">
                <a:latin typeface="Times New Roman" panose="02020603050405020304" pitchFamily="18" charset="0"/>
                <a:cs typeface="Times New Roman" panose="02020603050405020304" pitchFamily="18" charset="0"/>
              </a:rPr>
              <a:t>Under the scheme, eligible investors apply for a certain amount of securities in an auction without mentioning a specific price / yield. Such bidders are allotted securities at the weighted average price / yield of the auction</a:t>
            </a:r>
          </a:p>
          <a:p>
            <a:endParaRPr lang="en-IN" dirty="0"/>
          </a:p>
        </p:txBody>
      </p:sp>
    </p:spTree>
    <p:extLst>
      <p:ext uri="{BB962C8B-B14F-4D97-AF65-F5344CB8AC3E}">
        <p14:creationId xmlns:p14="http://schemas.microsoft.com/office/powerpoint/2010/main" val="777260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a:t>Trading Platform</a:t>
            </a:r>
          </a:p>
        </p:txBody>
      </p:sp>
      <p:sp>
        <p:nvSpPr>
          <p:cNvPr id="2" name="Content Placeholder 1"/>
          <p:cNvSpPr>
            <a:spLocks noGrp="1"/>
          </p:cNvSpPr>
          <p:nvPr>
            <p:ph idx="1"/>
          </p:nvPr>
        </p:nvSpPr>
        <p:spPr>
          <a:xfrm>
            <a:off x="334347" y="1676336"/>
            <a:ext cx="9313506" cy="3427509"/>
          </a:xfrm>
        </p:spPr>
        <p:txBody>
          <a:bodyPr>
            <a:normAutofit/>
          </a:bodyPr>
          <a:lstStyle/>
          <a:p>
            <a:pPr algn="just"/>
            <a:r>
              <a:rPr lang="en-IN" dirty="0">
                <a:latin typeface="Times New Roman" panose="02020603050405020304" pitchFamily="18" charset="0"/>
                <a:cs typeface="Times New Roman" panose="02020603050405020304" pitchFamily="18" charset="0"/>
              </a:rPr>
              <a:t>T-bills auct</a:t>
            </a:r>
            <a:r>
              <a:rPr lang="en-IN" b="1" dirty="0">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ons are held on </a:t>
            </a:r>
            <a:r>
              <a:rPr lang="en-IN" b="1" i="1" dirty="0">
                <a:latin typeface="Times New Roman" panose="02020603050405020304" pitchFamily="18" charset="0"/>
                <a:cs typeface="Times New Roman" panose="02020603050405020304" pitchFamily="18" charset="0"/>
              </a:rPr>
              <a:t>the Negotiated Dealing System (NDS)</a:t>
            </a:r>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The 91 day T-bills are auctioned on every Wednesday. </a:t>
            </a:r>
          </a:p>
          <a:p>
            <a:pPr algn="just"/>
            <a:r>
              <a:rPr lang="en-IN" dirty="0">
                <a:latin typeface="Times New Roman" panose="02020603050405020304" pitchFamily="18" charset="0"/>
                <a:cs typeface="Times New Roman" panose="02020603050405020304" pitchFamily="18" charset="0"/>
              </a:rPr>
              <a:t>The Treasury bills of 182 days and 364 days tenure are auctioned on alternate Wednesdays. </a:t>
            </a:r>
          </a:p>
          <a:p>
            <a:endParaRPr lang="en-IN" dirty="0"/>
          </a:p>
        </p:txBody>
      </p:sp>
    </p:spTree>
    <p:extLst>
      <p:ext uri="{BB962C8B-B14F-4D97-AF65-F5344CB8AC3E}">
        <p14:creationId xmlns:p14="http://schemas.microsoft.com/office/powerpoint/2010/main" val="31357763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a:t>Treasury Bill Rate</a:t>
            </a:r>
          </a:p>
        </p:txBody>
      </p:sp>
      <p:sp>
        <p:nvSpPr>
          <p:cNvPr id="2" name="Content Placeholder 1"/>
          <p:cNvSpPr>
            <a:spLocks noGrp="1"/>
          </p:cNvSpPr>
          <p:nvPr>
            <p:ph idx="1"/>
          </p:nvPr>
        </p:nvSpPr>
        <p:spPr>
          <a:xfrm>
            <a:off x="334347" y="1676336"/>
            <a:ext cx="9313506" cy="3427509"/>
          </a:xfrm>
        </p:spPr>
        <p:txBody>
          <a:bodyPr>
            <a:normAutofit/>
          </a:bodyPr>
          <a:lstStyle/>
          <a:p>
            <a:pPr algn="just"/>
            <a:r>
              <a:rPr lang="en-IN" dirty="0">
                <a:latin typeface="Times New Roman" panose="02020603050405020304" pitchFamily="18" charset="0"/>
                <a:cs typeface="Times New Roman" panose="02020603050405020304" pitchFamily="18" charset="0"/>
              </a:rPr>
              <a:t>Treasury bill rate is the rate of interest at which treasury bills are sold by the RBI. </a:t>
            </a:r>
          </a:p>
          <a:p>
            <a:pPr algn="just"/>
            <a:r>
              <a:rPr lang="en-IN" dirty="0">
                <a:latin typeface="Times New Roman" panose="02020603050405020304" pitchFamily="18" charset="0"/>
                <a:cs typeface="Times New Roman" panose="02020603050405020304" pitchFamily="18" charset="0"/>
              </a:rPr>
              <a:t>The effective return on treasury bills is the discount at which they are sold, and is based on the difference between the price at which they are sold and their redemption value. </a:t>
            </a:r>
          </a:p>
          <a:p>
            <a:pPr algn="just"/>
            <a:r>
              <a:rPr lang="en-IN" dirty="0">
                <a:latin typeface="Times New Roman" panose="02020603050405020304" pitchFamily="18" charset="0"/>
                <a:cs typeface="Times New Roman" panose="02020603050405020304" pitchFamily="18" charset="0"/>
              </a:rPr>
              <a:t>Yield of the T-bill</a:t>
            </a:r>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9" y="4413380"/>
            <a:ext cx="7046032" cy="1138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31816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fontScale="90000"/>
          </a:bodyPr>
          <a:lstStyle/>
          <a:p>
            <a:r>
              <a:rPr lang="en-IN" b="1" dirty="0"/>
              <a:t>Other Short-term Central Government Securities</a:t>
            </a:r>
          </a:p>
        </p:txBody>
      </p:sp>
      <p:sp>
        <p:nvSpPr>
          <p:cNvPr id="2" name="Content Placeholder 1"/>
          <p:cNvSpPr>
            <a:spLocks noGrp="1"/>
          </p:cNvSpPr>
          <p:nvPr>
            <p:ph idx="1"/>
          </p:nvPr>
        </p:nvSpPr>
        <p:spPr>
          <a:xfrm>
            <a:off x="390331" y="1415078"/>
            <a:ext cx="8921621" cy="3782073"/>
          </a:xfrm>
        </p:spPr>
        <p:txBody>
          <a:bodyPr>
            <a:normAutofit lnSpcReduction="10000"/>
          </a:bodyPr>
          <a:lstStyle/>
          <a:p>
            <a:r>
              <a:rPr lang="en-IN" b="1" dirty="0"/>
              <a:t>Cash Management Bills (CMBs)</a:t>
            </a:r>
            <a:endParaRPr lang="en-IN" dirty="0"/>
          </a:p>
          <a:p>
            <a:pPr lvl="1"/>
            <a:r>
              <a:rPr lang="en-IN" sz="2000" dirty="0">
                <a:latin typeface="Times New Roman" panose="02020603050405020304" pitchFamily="18" charset="0"/>
                <a:cs typeface="Times New Roman" panose="02020603050405020304" pitchFamily="18" charset="0"/>
              </a:rPr>
              <a:t>Issued to meet the temporary mismatches in the cash flow of the Government</a:t>
            </a:r>
          </a:p>
          <a:p>
            <a:pPr lvl="1"/>
            <a:r>
              <a:rPr lang="en-IN" sz="2000" dirty="0">
                <a:latin typeface="Times New Roman" panose="02020603050405020304" pitchFamily="18" charset="0"/>
                <a:cs typeface="Times New Roman" panose="02020603050405020304" pitchFamily="18" charset="0"/>
              </a:rPr>
              <a:t>maturities less than 91 days</a:t>
            </a:r>
          </a:p>
          <a:p>
            <a:pPr lvl="1"/>
            <a:r>
              <a:rPr lang="en-IN" sz="2000" dirty="0">
                <a:latin typeface="Times New Roman" panose="02020603050405020304" pitchFamily="18" charset="0"/>
                <a:cs typeface="Times New Roman" panose="02020603050405020304" pitchFamily="18" charset="0"/>
              </a:rPr>
              <a:t>issued at a discount and redeemed at face value at maturity</a:t>
            </a:r>
          </a:p>
          <a:p>
            <a:pPr lvl="1"/>
            <a:r>
              <a:rPr lang="en-IN" sz="2000" dirty="0">
                <a:latin typeface="Times New Roman" panose="02020603050405020304" pitchFamily="18" charset="0"/>
                <a:cs typeface="Times New Roman" panose="02020603050405020304" pitchFamily="18" charset="0"/>
              </a:rPr>
              <a:t>tenure, notified amount and date of issue of the CMBs depends upon the temporary cash requirement of the Government</a:t>
            </a:r>
          </a:p>
          <a:p>
            <a:pPr lvl="1"/>
            <a:r>
              <a:rPr lang="en-IN" sz="2000" dirty="0">
                <a:latin typeface="Times New Roman" panose="02020603050405020304" pitchFamily="18" charset="0"/>
                <a:cs typeface="Times New Roman" panose="02020603050405020304" pitchFamily="18" charset="0"/>
              </a:rPr>
              <a:t>The settlement of the auction is on T+1 basis.</a:t>
            </a:r>
          </a:p>
          <a:p>
            <a:r>
              <a:rPr lang="en-IN" sz="2400" b="1" dirty="0"/>
              <a:t>Ways and Means Advances (WMA)</a:t>
            </a:r>
            <a:endParaRPr lang="en-IN" sz="2400" dirty="0"/>
          </a:p>
          <a:p>
            <a:pPr lvl="1"/>
            <a:r>
              <a:rPr lang="en-IN" sz="2000" dirty="0">
                <a:latin typeface="Times New Roman" panose="02020603050405020304" pitchFamily="18" charset="0"/>
                <a:cs typeface="Times New Roman" panose="02020603050405020304" pitchFamily="18" charset="0"/>
              </a:rPr>
              <a:t>Issued to help the states to tide over temporary mismatches in the cash flow of their receipts and payments</a:t>
            </a:r>
          </a:p>
          <a:p>
            <a:pPr lvl="1"/>
            <a:r>
              <a:rPr lang="en-IN" sz="2000" dirty="0">
                <a:latin typeface="Times New Roman" panose="02020603050405020304" pitchFamily="18" charset="0"/>
                <a:cs typeface="Times New Roman" panose="02020603050405020304" pitchFamily="18" charset="0"/>
              </a:rPr>
              <a:t>Normal WMA are clean advances, special WMA are secured advances provided against the pledge of Government of India dated securities</a:t>
            </a:r>
          </a:p>
          <a:p>
            <a:endParaRPr lang="en-IN" dirty="0"/>
          </a:p>
        </p:txBody>
      </p:sp>
    </p:spTree>
    <p:extLst>
      <p:ext uri="{BB962C8B-B14F-4D97-AF65-F5344CB8AC3E}">
        <p14:creationId xmlns:p14="http://schemas.microsoft.com/office/powerpoint/2010/main" val="22066340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smtClean="0"/>
              <a:t>What is Commercial Paper?</a:t>
            </a:r>
            <a:endParaRPr lang="en-IN" b="1" dirty="0"/>
          </a:p>
        </p:txBody>
      </p:sp>
      <p:sp>
        <p:nvSpPr>
          <p:cNvPr id="2" name="Content Placeholder 1"/>
          <p:cNvSpPr>
            <a:spLocks noGrp="1"/>
          </p:cNvSpPr>
          <p:nvPr>
            <p:ph idx="1"/>
          </p:nvPr>
        </p:nvSpPr>
        <p:spPr>
          <a:xfrm>
            <a:off x="334347" y="1676336"/>
            <a:ext cx="9313506" cy="3427509"/>
          </a:xfrm>
        </p:spPr>
        <p:txBody>
          <a:bodyPr>
            <a:normAutofit/>
          </a:bodyPr>
          <a:lstStyle/>
          <a:p>
            <a:pPr marL="365760" indent="-256032" algn="just" fontAlgn="auto">
              <a:spcAft>
                <a:spcPts val="0"/>
              </a:spcAft>
              <a:buFont typeface="Wingdings 3"/>
              <a:buChar char=""/>
              <a:defRPr/>
            </a:pPr>
            <a:r>
              <a:rPr lang="en-IN" dirty="0">
                <a:latin typeface="Times New Roman" pitchFamily="18" charset="0"/>
                <a:cs typeface="Times New Roman" pitchFamily="18" charset="0"/>
              </a:rPr>
              <a:t>CP is an unsecured money market instrument issued </a:t>
            </a:r>
            <a:r>
              <a:rPr lang="en-US" dirty="0">
                <a:latin typeface="Times New Roman" pitchFamily="18" charset="0"/>
                <a:cs typeface="Times New Roman" pitchFamily="18" charset="0"/>
              </a:rPr>
              <a:t>in the form of a promissory note </a:t>
            </a:r>
            <a:r>
              <a:rPr lang="en-IN" dirty="0">
                <a:latin typeface="Times New Roman" pitchFamily="18" charset="0"/>
                <a:cs typeface="Times New Roman" pitchFamily="18" charset="0"/>
              </a:rPr>
              <a:t>by a corporation with high credit ratings to finance its short-term needs. </a:t>
            </a:r>
          </a:p>
          <a:p>
            <a:pPr marL="365760" indent="-256032" algn="just" fontAlgn="auto">
              <a:spcAft>
                <a:spcPts val="0"/>
              </a:spcAft>
              <a:buFont typeface="Wingdings 3"/>
              <a:buChar char=""/>
              <a:defRPr/>
            </a:pPr>
            <a:r>
              <a:rPr lang="en-IN" dirty="0">
                <a:latin typeface="Times New Roman" pitchFamily="18" charset="0"/>
                <a:cs typeface="Times New Roman" pitchFamily="18" charset="0"/>
              </a:rPr>
              <a:t>CPS can be issued in a wide range of denominations, can be either discounted or interest-bearing, and usually have a limited or </a:t>
            </a:r>
            <a:r>
              <a:rPr lang="en-IN" dirty="0" err="1">
                <a:latin typeface="Times New Roman" pitchFamily="18" charset="0"/>
                <a:cs typeface="Times New Roman" pitchFamily="18" charset="0"/>
              </a:rPr>
              <a:t>nonexistent</a:t>
            </a:r>
            <a:r>
              <a:rPr lang="en-IN" dirty="0">
                <a:latin typeface="Times New Roman" pitchFamily="18" charset="0"/>
                <a:cs typeface="Times New Roman" pitchFamily="18" charset="0"/>
              </a:rPr>
              <a:t> secondary market.</a:t>
            </a:r>
          </a:p>
          <a:p>
            <a:endParaRPr lang="en-IN" dirty="0"/>
          </a:p>
        </p:txBody>
      </p:sp>
    </p:spTree>
    <p:extLst>
      <p:ext uri="{BB962C8B-B14F-4D97-AF65-F5344CB8AC3E}">
        <p14:creationId xmlns:p14="http://schemas.microsoft.com/office/powerpoint/2010/main" val="14938892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a:t>Characteristics of CPs</a:t>
            </a:r>
          </a:p>
        </p:txBody>
      </p:sp>
      <p:sp>
        <p:nvSpPr>
          <p:cNvPr id="2" name="Content Placeholder 1"/>
          <p:cNvSpPr>
            <a:spLocks noGrp="1"/>
          </p:cNvSpPr>
          <p:nvPr>
            <p:ph idx="1"/>
          </p:nvPr>
        </p:nvSpPr>
        <p:spPr>
          <a:xfrm>
            <a:off x="334347" y="1676336"/>
            <a:ext cx="9313506" cy="3427509"/>
          </a:xfrm>
        </p:spPr>
        <p:txBody>
          <a:bodyPr>
            <a:normAutofit/>
          </a:bodyPr>
          <a:lstStyle/>
          <a:p>
            <a:pPr algn="just"/>
            <a:r>
              <a:rPr lang="en-US" dirty="0">
                <a:latin typeface="Times New Roman" pitchFamily="18" charset="0"/>
                <a:cs typeface="Times New Roman" pitchFamily="18" charset="0"/>
              </a:rPr>
              <a:t>CPs can be </a:t>
            </a:r>
            <a:r>
              <a:rPr lang="en-US" b="1" dirty="0">
                <a:latin typeface="Times New Roman" pitchFamily="18" charset="0"/>
                <a:cs typeface="Times New Roman" pitchFamily="18" charset="0"/>
              </a:rPr>
              <a:t>issued</a:t>
            </a:r>
            <a:r>
              <a:rPr lang="en-US" dirty="0">
                <a:latin typeface="Times New Roman" pitchFamily="18" charset="0"/>
                <a:cs typeface="Times New Roman" pitchFamily="18" charset="0"/>
              </a:rPr>
              <a:t> on discount to face value basis or on a fixed interest basis.</a:t>
            </a:r>
          </a:p>
          <a:p>
            <a:pPr marL="365760" indent="-256032" algn="just" fontAlgn="auto">
              <a:spcAft>
                <a:spcPts val="0"/>
              </a:spcAft>
              <a:buFont typeface="Wingdings 3"/>
              <a:buChar char=""/>
              <a:defRPr/>
            </a:pPr>
            <a:r>
              <a:rPr lang="en-US" dirty="0">
                <a:latin typeface="Times New Roman" pitchFamily="18" charset="0"/>
                <a:cs typeface="Times New Roman" pitchFamily="18" charset="0"/>
              </a:rPr>
              <a:t>CPs are </a:t>
            </a:r>
            <a:r>
              <a:rPr lang="en-US" b="1" dirty="0">
                <a:latin typeface="Times New Roman" pitchFamily="18" charset="0"/>
                <a:cs typeface="Times New Roman" pitchFamily="18" charset="0"/>
              </a:rPr>
              <a:t>unsecured</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negotiable </a:t>
            </a:r>
            <a:r>
              <a:rPr lang="en-US" dirty="0">
                <a:latin typeface="Times New Roman" pitchFamily="18" charset="0"/>
                <a:cs typeface="Times New Roman" pitchFamily="18" charset="0"/>
              </a:rPr>
              <a:t>by endorsement and normally have a buy-back facility </a:t>
            </a:r>
          </a:p>
          <a:p>
            <a:pPr marL="365760" indent="-256032" algn="just" fontAlgn="auto">
              <a:spcAft>
                <a:spcPts val="0"/>
              </a:spcAft>
              <a:buFont typeface="Wingdings 3"/>
              <a:buChar char=""/>
              <a:defRPr/>
            </a:pPr>
            <a:r>
              <a:rPr lang="en-US" dirty="0">
                <a:latin typeface="Times New Roman" pitchFamily="18" charset="0"/>
                <a:cs typeface="Times New Roman" pitchFamily="18" charset="0"/>
              </a:rPr>
              <a:t>CPs as a </a:t>
            </a:r>
            <a:r>
              <a:rPr lang="en-US" b="1" dirty="0">
                <a:latin typeface="Times New Roman" pitchFamily="18" charset="0"/>
                <a:cs typeface="Times New Roman" pitchFamily="18" charset="0"/>
              </a:rPr>
              <a:t>source of short-term debt</a:t>
            </a:r>
            <a:r>
              <a:rPr lang="en-US" dirty="0">
                <a:latin typeface="Times New Roman" pitchFamily="18" charset="0"/>
                <a:cs typeface="Times New Roman" pitchFamily="18" charset="0"/>
              </a:rPr>
              <a:t> regarded as </a:t>
            </a:r>
            <a:r>
              <a:rPr lang="en-US" b="1" dirty="0">
                <a:latin typeface="Times New Roman" pitchFamily="18" charset="0"/>
                <a:cs typeface="Times New Roman" pitchFamily="18" charset="0"/>
              </a:rPr>
              <a:t>highly safe, simple, flexible, </a:t>
            </a:r>
            <a:r>
              <a:rPr lang="en-US" dirty="0">
                <a:latin typeface="Times New Roman" pitchFamily="18" charset="0"/>
                <a:cs typeface="Times New Roman" pitchFamily="18" charset="0"/>
              </a:rPr>
              <a:t>and</a:t>
            </a:r>
            <a:r>
              <a:rPr lang="en-US" b="1" dirty="0">
                <a:latin typeface="Times New Roman" pitchFamily="18" charset="0"/>
                <a:cs typeface="Times New Roman" pitchFamily="18" charset="0"/>
              </a:rPr>
              <a:t> quality liquid </a:t>
            </a:r>
            <a:r>
              <a:rPr lang="en-US" dirty="0">
                <a:latin typeface="Times New Roman" pitchFamily="18" charset="0"/>
                <a:cs typeface="Times New Roman" pitchFamily="18" charset="0"/>
              </a:rPr>
              <a:t> instrument </a:t>
            </a:r>
          </a:p>
          <a:p>
            <a:endParaRPr lang="en-IN" dirty="0"/>
          </a:p>
        </p:txBody>
      </p:sp>
    </p:spTree>
    <p:extLst>
      <p:ext uri="{BB962C8B-B14F-4D97-AF65-F5344CB8AC3E}">
        <p14:creationId xmlns:p14="http://schemas.microsoft.com/office/powerpoint/2010/main" val="26155553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29207" y="354563"/>
            <a:ext cx="10571871" cy="1143000"/>
          </a:xfrm>
        </p:spPr>
        <p:txBody>
          <a:bodyPr>
            <a:normAutofit/>
          </a:bodyPr>
          <a:lstStyle/>
          <a:p>
            <a:r>
              <a:rPr lang="en-US" dirty="0">
                <a:latin typeface="Times New Roman" pitchFamily="18" charset="0"/>
                <a:cs typeface="Times New Roman" pitchFamily="18" charset="0"/>
              </a:rPr>
              <a:t>CPs in India</a:t>
            </a:r>
            <a:endParaRPr lang="en-IN" b="1" dirty="0"/>
          </a:p>
        </p:txBody>
      </p:sp>
      <p:sp>
        <p:nvSpPr>
          <p:cNvPr id="2" name="Content Placeholder 1"/>
          <p:cNvSpPr>
            <a:spLocks noGrp="1"/>
          </p:cNvSpPr>
          <p:nvPr>
            <p:ph idx="1"/>
          </p:nvPr>
        </p:nvSpPr>
        <p:spPr>
          <a:xfrm>
            <a:off x="306355" y="1405749"/>
            <a:ext cx="9313506" cy="3427509"/>
          </a:xfrm>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It was introduced in India in 1990 with a view to enabling highly rated corporate borrowers to diversify their sources of short-term borrowings and to provide an additional instrument to investors. Subsequently, primary dealers and all-India financial institutions were also permitted to issue CP to enable them to meet their short-term funding requirements for their </a:t>
            </a:r>
            <a:r>
              <a:rPr lang="en-IN" dirty="0" smtClean="0">
                <a:latin typeface="Times New Roman" panose="02020603050405020304" pitchFamily="18" charset="0"/>
                <a:cs typeface="Times New Roman" panose="02020603050405020304" pitchFamily="18" charset="0"/>
              </a:rPr>
              <a:t>operations</a:t>
            </a:r>
          </a:p>
          <a:p>
            <a:pPr algn="just"/>
            <a:r>
              <a:rPr lang="en-IN" dirty="0">
                <a:latin typeface="Times New Roman" panose="02020603050405020304" pitchFamily="18" charset="0"/>
                <a:cs typeface="Times New Roman" panose="02020603050405020304" pitchFamily="18" charset="0"/>
              </a:rPr>
              <a:t>Corporates, primary dealers (PDs) and the All-India Financial Institutions (FIs) are eligible to issue CP.</a:t>
            </a:r>
          </a:p>
        </p:txBody>
      </p:sp>
    </p:spTree>
    <p:extLst>
      <p:ext uri="{BB962C8B-B14F-4D97-AF65-F5344CB8AC3E}">
        <p14:creationId xmlns:p14="http://schemas.microsoft.com/office/powerpoint/2010/main" val="40833951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smtClean="0"/>
              <a:t>CPs in India</a:t>
            </a:r>
            <a:endParaRPr lang="en-IN" b="1" dirty="0"/>
          </a:p>
        </p:txBody>
      </p:sp>
      <p:sp>
        <p:nvSpPr>
          <p:cNvPr id="2" name="Content Placeholder 1"/>
          <p:cNvSpPr>
            <a:spLocks noGrp="1"/>
          </p:cNvSpPr>
          <p:nvPr>
            <p:ph idx="1"/>
          </p:nvPr>
        </p:nvSpPr>
        <p:spPr>
          <a:xfrm>
            <a:off x="334347" y="1676336"/>
            <a:ext cx="9313506" cy="3427509"/>
          </a:xfrm>
        </p:spPr>
        <p:txBody>
          <a:bodyPr>
            <a:normAutofit fontScale="92500" lnSpcReduction="20000"/>
          </a:bodyPr>
          <a:lstStyle/>
          <a:p>
            <a:pPr marL="566928" indent="-457200" algn="just">
              <a:defRPr/>
            </a:pPr>
            <a:r>
              <a:rPr lang="en-IN" dirty="0">
                <a:latin typeface="Times New Roman" pitchFamily="18" charset="0"/>
                <a:cs typeface="Times New Roman" pitchFamily="18" charset="0"/>
              </a:rPr>
              <a:t>The tangible net worth of the company, as per the latest audited balance sheet, is not less than Rs.4 crore</a:t>
            </a:r>
          </a:p>
          <a:p>
            <a:pPr marL="566928" indent="-457200" algn="just">
              <a:defRPr/>
            </a:pPr>
            <a:r>
              <a:rPr lang="en-IN" dirty="0">
                <a:latin typeface="Times New Roman" pitchFamily="18" charset="0"/>
                <a:cs typeface="Times New Roman" pitchFamily="18" charset="0"/>
              </a:rPr>
              <a:t>CP can be issued in denominations of Rs.5 lakh or multiples thereof.</a:t>
            </a:r>
          </a:p>
          <a:p>
            <a:pPr marL="566928" indent="-457200" algn="just">
              <a:defRPr/>
            </a:pPr>
            <a:r>
              <a:rPr lang="en-US" dirty="0">
                <a:latin typeface="Times New Roman" pitchFamily="18" charset="0"/>
                <a:cs typeface="Times New Roman" pitchFamily="18" charset="0"/>
              </a:rPr>
              <a:t>The fund based working capital of the company should not be less than 4 crore</a:t>
            </a:r>
          </a:p>
          <a:p>
            <a:pPr marL="566928" indent="-457200" algn="just">
              <a:defRPr/>
            </a:pPr>
            <a:r>
              <a:rPr lang="en-IN" dirty="0">
                <a:latin typeface="Times New Roman" pitchFamily="18" charset="0"/>
                <a:cs typeface="Times New Roman" pitchFamily="18" charset="0"/>
              </a:rPr>
              <a:t>Every issue of CP, including renewal, should be treated as a fresh issue</a:t>
            </a:r>
            <a:r>
              <a:rPr lang="en-IN" dirty="0" smtClean="0">
                <a:latin typeface="Times New Roman" pitchFamily="18" charset="0"/>
                <a:cs typeface="Times New Roman" pitchFamily="18" charset="0"/>
              </a:rPr>
              <a:t>.</a:t>
            </a:r>
            <a:endParaRPr lang="en-IN" sz="2000" i="1" dirty="0">
              <a:latin typeface="Times New Roman" pitchFamily="18" charset="0"/>
              <a:cs typeface="Times New Roman" pitchFamily="18" charset="0"/>
            </a:endParaRPr>
          </a:p>
          <a:p>
            <a:pPr marL="566928" indent="-457200" algn="just">
              <a:defRPr/>
            </a:pPr>
            <a:r>
              <a:rPr lang="en-US" dirty="0">
                <a:latin typeface="Times New Roman" pitchFamily="18" charset="0"/>
                <a:cs typeface="Times New Roman" pitchFamily="18" charset="0"/>
              </a:rPr>
              <a:t>There is no lock in period for CPs</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6719013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smtClean="0"/>
              <a:t>CPs in India</a:t>
            </a:r>
            <a:endParaRPr lang="en-IN" b="1" dirty="0"/>
          </a:p>
        </p:txBody>
      </p:sp>
      <p:sp>
        <p:nvSpPr>
          <p:cNvPr id="2" name="Content Placeholder 1"/>
          <p:cNvSpPr>
            <a:spLocks noGrp="1"/>
          </p:cNvSpPr>
          <p:nvPr>
            <p:ph idx="1"/>
          </p:nvPr>
        </p:nvSpPr>
        <p:spPr>
          <a:xfrm>
            <a:off x="334347" y="1676336"/>
            <a:ext cx="9313506" cy="3427509"/>
          </a:xfrm>
        </p:spPr>
        <p:txBody>
          <a:bodyPr>
            <a:normAutofit fontScale="62500" lnSpcReduction="20000"/>
          </a:bodyPr>
          <a:lstStyle/>
          <a:p>
            <a:pPr marL="566928" indent="-457200" algn="just">
              <a:defRPr/>
            </a:pPr>
            <a:r>
              <a:rPr lang="en-IN" sz="3400" dirty="0">
                <a:latin typeface="Times New Roman" pitchFamily="18" charset="0"/>
                <a:cs typeface="Times New Roman" pitchFamily="18" charset="0"/>
              </a:rPr>
              <a:t>CP can be issued for maturities between a minimum of 7 days and a maximum up to one year from the date of issue    </a:t>
            </a:r>
            <a:r>
              <a:rPr lang="en-IN" sz="3400" i="1" dirty="0">
                <a:latin typeface="Times New Roman" pitchFamily="18" charset="0"/>
                <a:cs typeface="Times New Roman" pitchFamily="18" charset="0"/>
              </a:rPr>
              <a:t>( since October 2004).</a:t>
            </a:r>
          </a:p>
          <a:p>
            <a:pPr marL="566928" indent="-457200" algn="just">
              <a:defRPr/>
            </a:pPr>
            <a:endParaRPr lang="en-IN" sz="3400" dirty="0">
              <a:latin typeface="Times New Roman" pitchFamily="18" charset="0"/>
              <a:cs typeface="Times New Roman" pitchFamily="18" charset="0"/>
            </a:endParaRPr>
          </a:p>
          <a:p>
            <a:pPr marL="566928" indent="-457200" algn="just">
              <a:defRPr/>
            </a:pPr>
            <a:r>
              <a:rPr lang="en-IN" sz="3400" dirty="0" smtClean="0">
                <a:latin typeface="Times New Roman" panose="02020603050405020304" pitchFamily="18" charset="0"/>
                <a:cs typeface="Times New Roman" panose="02020603050405020304" pitchFamily="18" charset="0"/>
              </a:rPr>
              <a:t>Individuals</a:t>
            </a:r>
            <a:r>
              <a:rPr lang="en-IN" sz="3400" dirty="0">
                <a:latin typeface="Times New Roman" panose="02020603050405020304" pitchFamily="18" charset="0"/>
                <a:cs typeface="Times New Roman" panose="02020603050405020304" pitchFamily="18" charset="0"/>
              </a:rPr>
              <a:t>, banking companies, other corporate bodies (registered or incorporated in India) and unincorporated bodies, Non-Resident Indians (NRIs) and Foreign Institutional Investors (FIIs) etc. can invest in CPs. </a:t>
            </a:r>
            <a:endParaRPr lang="en-IN" sz="3400" dirty="0" smtClean="0">
              <a:latin typeface="Times New Roman" panose="02020603050405020304" pitchFamily="18" charset="0"/>
              <a:cs typeface="Times New Roman" panose="02020603050405020304" pitchFamily="18" charset="0"/>
            </a:endParaRPr>
          </a:p>
          <a:p>
            <a:pPr marL="566928" indent="-457200" algn="just">
              <a:defRPr/>
            </a:pPr>
            <a:r>
              <a:rPr lang="en-IN" sz="3400" dirty="0">
                <a:latin typeface="Times New Roman" panose="02020603050405020304" pitchFamily="18" charset="0"/>
                <a:cs typeface="Times New Roman" panose="02020603050405020304" pitchFamily="18" charset="0"/>
              </a:rPr>
              <a:t>The total amount of CP proposed to be issued should be raised within a period of two weeks from the date on which the issuer opens the issue for subscription.</a:t>
            </a:r>
          </a:p>
          <a:p>
            <a:pPr marL="566928" indent="-457200" algn="just">
              <a:defRPr/>
            </a:pPr>
            <a:endParaRPr lang="en-US" sz="3400" dirty="0">
              <a:latin typeface="Times New Roman" pitchFamily="18" charset="0"/>
              <a:cs typeface="Times New Roman" pitchFamily="18" charset="0"/>
            </a:endParaRPr>
          </a:p>
          <a:p>
            <a:pPr marL="566928" indent="-457200" algn="just">
              <a:defRPr/>
            </a:pPr>
            <a:r>
              <a:rPr lang="en-IN" sz="3400" dirty="0">
                <a:latin typeface="Times New Roman" pitchFamily="18" charset="0"/>
                <a:cs typeface="Times New Roman" pitchFamily="18" charset="0"/>
              </a:rPr>
              <a:t>Mandatory credit rating for issuance of Commercial Paper. The minimum credit rating shall be P-2 of CRISIL and A2 for ICRA.</a:t>
            </a:r>
          </a:p>
          <a:p>
            <a:endParaRPr lang="en-IN" dirty="0"/>
          </a:p>
        </p:txBody>
      </p:sp>
    </p:spTree>
    <p:extLst>
      <p:ext uri="{BB962C8B-B14F-4D97-AF65-F5344CB8AC3E}">
        <p14:creationId xmlns:p14="http://schemas.microsoft.com/office/powerpoint/2010/main" val="3271399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US" dirty="0">
                <a:latin typeface="Times New Roman" pitchFamily="18" charset="0"/>
                <a:cs typeface="Times New Roman" pitchFamily="18" charset="0"/>
              </a:rPr>
              <a:t>Call Money </a:t>
            </a:r>
            <a:r>
              <a:rPr lang="en-US" dirty="0" smtClean="0">
                <a:latin typeface="Times New Roman" pitchFamily="18" charset="0"/>
                <a:cs typeface="Times New Roman" pitchFamily="18" charset="0"/>
              </a:rPr>
              <a:t>Market </a:t>
            </a:r>
            <a:r>
              <a:rPr lang="en-US" dirty="0" err="1" smtClean="0">
                <a:latin typeface="Times New Roman" pitchFamily="18" charset="0"/>
                <a:cs typeface="Times New Roman" pitchFamily="18" charset="0"/>
              </a:rPr>
              <a:t>Cont</a:t>
            </a:r>
            <a:r>
              <a:rPr lang="en-US" dirty="0">
                <a:latin typeface="Times New Roman" pitchFamily="18" charset="0"/>
                <a:cs typeface="Times New Roman" pitchFamily="18" charset="0"/>
              </a:rPr>
              <a:t>…</a:t>
            </a:r>
            <a:endParaRPr lang="en-IN" b="1" dirty="0"/>
          </a:p>
        </p:txBody>
      </p:sp>
      <p:sp>
        <p:nvSpPr>
          <p:cNvPr id="2" name="Content Placeholder 1"/>
          <p:cNvSpPr>
            <a:spLocks noGrp="1"/>
          </p:cNvSpPr>
          <p:nvPr>
            <p:ph idx="1"/>
          </p:nvPr>
        </p:nvSpPr>
        <p:spPr>
          <a:xfrm>
            <a:off x="334347" y="1676336"/>
            <a:ext cx="9313506" cy="3427509"/>
          </a:xfrm>
        </p:spPr>
        <p:txBody>
          <a:bodyPr>
            <a:normAutofit fontScale="85000" lnSpcReduction="20000"/>
          </a:bodyPr>
          <a:lstStyle/>
          <a:p>
            <a:pPr algn="just"/>
            <a:r>
              <a:rPr lang="en-IN" dirty="0">
                <a:latin typeface="Times New Roman" panose="02020603050405020304" pitchFamily="18" charset="0"/>
                <a:cs typeface="Times New Roman" panose="02020603050405020304" pitchFamily="18" charset="0"/>
              </a:rPr>
              <a:t>As on June 13, 2014 the standalone and bank primary dealers, which are existing in India are as follows: ICICI Securities Primary Dealership Limited, Morgan Stanley India Primary Dealer </a:t>
            </a:r>
            <a:r>
              <a:rPr lang="en-IN" dirty="0" err="1">
                <a:latin typeface="Times New Roman" panose="02020603050405020304" pitchFamily="18" charset="0"/>
                <a:cs typeface="Times New Roman" panose="02020603050405020304" pitchFamily="18" charset="0"/>
              </a:rPr>
              <a:t>Pvt.</a:t>
            </a:r>
            <a:r>
              <a:rPr lang="en-IN" dirty="0">
                <a:latin typeface="Times New Roman" panose="02020603050405020304" pitchFamily="18" charset="0"/>
                <a:cs typeface="Times New Roman" panose="02020603050405020304" pitchFamily="18" charset="0"/>
              </a:rPr>
              <a:t> Ltd., Nomura Fixed Income Securities </a:t>
            </a:r>
            <a:r>
              <a:rPr lang="en-IN" dirty="0" err="1">
                <a:latin typeface="Times New Roman" panose="02020603050405020304" pitchFamily="18" charset="0"/>
                <a:cs typeface="Times New Roman" panose="02020603050405020304" pitchFamily="18" charset="0"/>
              </a:rPr>
              <a:t>Pvt.</a:t>
            </a:r>
            <a:r>
              <a:rPr lang="en-IN" dirty="0">
                <a:latin typeface="Times New Roman" panose="02020603050405020304" pitchFamily="18" charset="0"/>
                <a:cs typeface="Times New Roman" panose="02020603050405020304" pitchFamily="18" charset="0"/>
              </a:rPr>
              <a:t> Ltd., SBI DFHI Ltd., STCI Primary Dealer Limited, Goldman Sachs (India) Capital Markets </a:t>
            </a:r>
            <a:r>
              <a:rPr lang="en-IN" dirty="0" err="1">
                <a:latin typeface="Times New Roman" panose="02020603050405020304" pitchFamily="18" charset="0"/>
                <a:cs typeface="Times New Roman" panose="02020603050405020304" pitchFamily="18" charset="0"/>
              </a:rPr>
              <a:t>Pvt.</a:t>
            </a:r>
            <a:r>
              <a:rPr lang="en-IN" dirty="0">
                <a:latin typeface="Times New Roman" panose="02020603050405020304" pitchFamily="18" charset="0"/>
                <a:cs typeface="Times New Roman" panose="02020603050405020304" pitchFamily="18" charset="0"/>
              </a:rPr>
              <a:t> Ltd., Bank of America, Bank Of Baroda, Canara Bank, Citibank N.A, Corporation Bank, HDFC Bank Ltd., </a:t>
            </a:r>
            <a:r>
              <a:rPr lang="en-IN" dirty="0" err="1">
                <a:latin typeface="Times New Roman" panose="02020603050405020304" pitchFamily="18" charset="0"/>
                <a:cs typeface="Times New Roman" panose="02020603050405020304" pitchFamily="18" charset="0"/>
              </a:rPr>
              <a:t>Hongkong</a:t>
            </a:r>
            <a:r>
              <a:rPr lang="en-IN" dirty="0">
                <a:latin typeface="Times New Roman" panose="02020603050405020304" pitchFamily="18" charset="0"/>
                <a:cs typeface="Times New Roman" panose="02020603050405020304" pitchFamily="18" charset="0"/>
              </a:rPr>
              <a:t> and Shanghai Banking </a:t>
            </a:r>
            <a:r>
              <a:rPr lang="en-IN" dirty="0" err="1">
                <a:latin typeface="Times New Roman" panose="02020603050405020304" pitchFamily="18" charset="0"/>
                <a:cs typeface="Times New Roman" panose="02020603050405020304" pitchFamily="18" charset="0"/>
              </a:rPr>
              <a:t>Corpn</a:t>
            </a:r>
            <a:r>
              <a:rPr lang="en-IN" dirty="0">
                <a:latin typeface="Times New Roman" panose="02020603050405020304" pitchFamily="18" charset="0"/>
                <a:cs typeface="Times New Roman" panose="02020603050405020304" pitchFamily="18" charset="0"/>
              </a:rPr>
              <a:t>. Ltd.(HSBC), J P Morgan Chase Bank N.A, Mumbai Branch, Kotak Mahindra Bank Ltd., Standard Chartered Bank, Axis Bank Ltd., IDBI Bank Limited, and Deutsche Bank AG. </a:t>
            </a:r>
          </a:p>
          <a:p>
            <a:pPr algn="just"/>
            <a:r>
              <a:rPr lang="en-IN" dirty="0">
                <a:latin typeface="Times New Roman" panose="02020603050405020304" pitchFamily="18" charset="0"/>
                <a:cs typeface="Times New Roman" panose="02020603050405020304" pitchFamily="18" charset="0"/>
              </a:rPr>
              <a:t>Non-bank institutions (other than PDs) are not permitted in the call/notice money market.</a:t>
            </a:r>
          </a:p>
          <a:p>
            <a:endParaRPr lang="en-IN" dirty="0"/>
          </a:p>
        </p:txBody>
      </p:sp>
    </p:spTree>
    <p:extLst>
      <p:ext uri="{BB962C8B-B14F-4D97-AF65-F5344CB8AC3E}">
        <p14:creationId xmlns:p14="http://schemas.microsoft.com/office/powerpoint/2010/main" val="29130344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a:t>Role and responsibilities of the </a:t>
            </a:r>
            <a:r>
              <a:rPr lang="en-IN" b="1" dirty="0" smtClean="0"/>
              <a:t>Issuer</a:t>
            </a:r>
            <a:endParaRPr lang="en-IN" b="1" dirty="0"/>
          </a:p>
        </p:txBody>
      </p:sp>
      <p:sp>
        <p:nvSpPr>
          <p:cNvPr id="2" name="Content Placeholder 1"/>
          <p:cNvSpPr>
            <a:spLocks noGrp="1"/>
          </p:cNvSpPr>
          <p:nvPr>
            <p:ph idx="1"/>
          </p:nvPr>
        </p:nvSpPr>
        <p:spPr>
          <a:xfrm>
            <a:off x="334347" y="1517716"/>
            <a:ext cx="9313506" cy="3427509"/>
          </a:xfrm>
        </p:spPr>
        <p:txBody>
          <a:bodyPr>
            <a:normAutofit/>
          </a:bodyPr>
          <a:lstStyle/>
          <a:p>
            <a:pPr algn="just"/>
            <a:r>
              <a:rPr lang="en-IN" dirty="0">
                <a:latin typeface="Times New Roman" panose="02020603050405020304" pitchFamily="18" charset="0"/>
                <a:cs typeface="Times New Roman" panose="02020603050405020304" pitchFamily="18" charset="0"/>
              </a:rPr>
              <a:t>Every issuer must appoint an </a:t>
            </a:r>
            <a:r>
              <a:rPr lang="en-IN" dirty="0" smtClean="0">
                <a:latin typeface="Times New Roman" panose="02020603050405020304" pitchFamily="18" charset="0"/>
                <a:cs typeface="Times New Roman" panose="02020603050405020304" pitchFamily="18" charset="0"/>
              </a:rPr>
              <a:t>issuing and paying agent (IPA) </a:t>
            </a:r>
            <a:r>
              <a:rPr lang="en-IN" dirty="0">
                <a:latin typeface="Times New Roman" panose="02020603050405020304" pitchFamily="18" charset="0"/>
                <a:cs typeface="Times New Roman" panose="02020603050405020304" pitchFamily="18" charset="0"/>
              </a:rPr>
              <a:t>for issuance of CP.</a:t>
            </a:r>
          </a:p>
          <a:p>
            <a:pPr algn="just"/>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issuer should disclose to the potential investors its financial position as per the standard market practice.</a:t>
            </a:r>
          </a:p>
          <a:p>
            <a:pPr algn="just"/>
            <a:r>
              <a:rPr lang="en-IN" dirty="0" smtClean="0">
                <a:latin typeface="Times New Roman" panose="02020603050405020304" pitchFamily="18" charset="0"/>
                <a:cs typeface="Times New Roman" panose="02020603050405020304" pitchFamily="18" charset="0"/>
              </a:rPr>
              <a:t>After </a:t>
            </a:r>
            <a:r>
              <a:rPr lang="en-IN" dirty="0">
                <a:latin typeface="Times New Roman" panose="02020603050405020304" pitchFamily="18" charset="0"/>
                <a:cs typeface="Times New Roman" panose="02020603050405020304" pitchFamily="18" charset="0"/>
              </a:rPr>
              <a:t>the exchange of deal confirmation between the investor and the issuer, issuing company shall issue physical certificates to the investor or arrange for crediting the CP to the investor's account with a depository.</a:t>
            </a:r>
          </a:p>
          <a:p>
            <a:endParaRPr lang="en-IN" dirty="0"/>
          </a:p>
        </p:txBody>
      </p:sp>
    </p:spTree>
    <p:extLst>
      <p:ext uri="{BB962C8B-B14F-4D97-AF65-F5344CB8AC3E}">
        <p14:creationId xmlns:p14="http://schemas.microsoft.com/office/powerpoint/2010/main" val="36975908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a:t>Role and </a:t>
            </a:r>
            <a:r>
              <a:rPr lang="en-IN" b="1" dirty="0" smtClean="0"/>
              <a:t>responsibilities of IPA</a:t>
            </a:r>
            <a:endParaRPr lang="en-IN" b="1" dirty="0"/>
          </a:p>
        </p:txBody>
      </p:sp>
      <p:sp>
        <p:nvSpPr>
          <p:cNvPr id="2" name="Content Placeholder 1"/>
          <p:cNvSpPr>
            <a:spLocks noGrp="1"/>
          </p:cNvSpPr>
          <p:nvPr>
            <p:ph idx="1"/>
          </p:nvPr>
        </p:nvSpPr>
        <p:spPr>
          <a:xfrm>
            <a:off x="334347" y="1676336"/>
            <a:ext cx="9313506" cy="3427509"/>
          </a:xfrm>
        </p:spPr>
        <p:txBody>
          <a:bodyPr>
            <a:normAutofit fontScale="92500" lnSpcReduction="20000"/>
          </a:bodyPr>
          <a:lstStyle/>
          <a:p>
            <a:pPr algn="just"/>
            <a:r>
              <a:rPr lang="en-IN" dirty="0"/>
              <a:t>IPA would ensure that issuer has the minimum credit rating as stipulated by the RBI and amount mobilised through issuance of CP is within the quantum indicated by CRA for the specified rating or as approved by its Board of Directors, whichever is lower.</a:t>
            </a:r>
          </a:p>
          <a:p>
            <a:pPr algn="just"/>
            <a:r>
              <a:rPr lang="en-IN" dirty="0" smtClean="0"/>
              <a:t>IPA </a:t>
            </a:r>
            <a:r>
              <a:rPr lang="en-IN" dirty="0"/>
              <a:t>has to verify all the documents submitted by the issuer viz., copy of board resolution, signatures of authorised executants (when CP in physical form) and issue a certificate that documents are in order. It should also certify that it has a valid agreement with the issuer </a:t>
            </a:r>
            <a:endParaRPr lang="en-IN" dirty="0" smtClean="0"/>
          </a:p>
          <a:p>
            <a:pPr algn="just"/>
            <a:r>
              <a:rPr lang="en-IN" dirty="0" smtClean="0"/>
              <a:t>Certified </a:t>
            </a:r>
            <a:r>
              <a:rPr lang="en-IN" dirty="0"/>
              <a:t>copies of original documents verified by the IPA should be held in the custody of IPA.</a:t>
            </a:r>
          </a:p>
          <a:p>
            <a:endParaRPr lang="en-IN" dirty="0"/>
          </a:p>
        </p:txBody>
      </p:sp>
    </p:spTree>
    <p:extLst>
      <p:ext uri="{BB962C8B-B14F-4D97-AF65-F5344CB8AC3E}">
        <p14:creationId xmlns:p14="http://schemas.microsoft.com/office/powerpoint/2010/main" val="40611932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smtClean="0"/>
              <a:t>Factors affecting CP Market Development</a:t>
            </a:r>
            <a:endParaRPr lang="en-IN" b="1" dirty="0"/>
          </a:p>
        </p:txBody>
      </p:sp>
      <p:sp>
        <p:nvSpPr>
          <p:cNvPr id="2" name="Content Placeholder 1"/>
          <p:cNvSpPr>
            <a:spLocks noGrp="1"/>
          </p:cNvSpPr>
          <p:nvPr>
            <p:ph idx="1"/>
          </p:nvPr>
        </p:nvSpPr>
        <p:spPr>
          <a:xfrm>
            <a:off x="334347" y="1676336"/>
            <a:ext cx="9313506" cy="3427509"/>
          </a:xfrm>
        </p:spPr>
        <p:txBody>
          <a:bodyPr>
            <a:normAutofit/>
          </a:bodyPr>
          <a:lstStyle/>
          <a:p>
            <a:r>
              <a:rPr lang="en-IN" dirty="0" smtClean="0"/>
              <a:t>Credit quality of CP issuer</a:t>
            </a:r>
          </a:p>
          <a:p>
            <a:r>
              <a:rPr lang="en-IN" dirty="0" smtClean="0"/>
              <a:t>Market liquidity</a:t>
            </a:r>
          </a:p>
          <a:p>
            <a:r>
              <a:rPr lang="en-IN" dirty="0" smtClean="0"/>
              <a:t>Cost of other alternative assets</a:t>
            </a:r>
          </a:p>
          <a:p>
            <a:r>
              <a:rPr lang="en-IN" dirty="0" smtClean="0"/>
              <a:t>Financial market infrastructure</a:t>
            </a:r>
          </a:p>
          <a:p>
            <a:r>
              <a:rPr lang="en-IN" dirty="0" smtClean="0"/>
              <a:t>Working capital limit</a:t>
            </a:r>
          </a:p>
          <a:p>
            <a:endParaRPr lang="en-IN" dirty="0"/>
          </a:p>
        </p:txBody>
      </p:sp>
    </p:spTree>
    <p:extLst>
      <p:ext uri="{BB962C8B-B14F-4D97-AF65-F5344CB8AC3E}">
        <p14:creationId xmlns:p14="http://schemas.microsoft.com/office/powerpoint/2010/main" val="23435604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9876" y="755780"/>
            <a:ext cx="10571871" cy="1143000"/>
          </a:xfrm>
        </p:spPr>
        <p:txBody>
          <a:bodyPr>
            <a:normAutofit fontScale="90000"/>
          </a:bodyPr>
          <a:lstStyle/>
          <a:p>
            <a:r>
              <a:rPr lang="en-US" dirty="0">
                <a:latin typeface="Times New Roman" pitchFamily="18" charset="0"/>
                <a:cs typeface="Times New Roman" pitchFamily="18" charset="0"/>
              </a:rPr>
              <a:t>Certificate of Deposit (CD)</a:t>
            </a:r>
            <a:br>
              <a:rPr lang="en-US" dirty="0">
                <a:latin typeface="Times New Roman" pitchFamily="18" charset="0"/>
                <a:cs typeface="Times New Roman" pitchFamily="18" charset="0"/>
              </a:rPr>
            </a:br>
            <a:endParaRPr lang="en-IN" b="1" dirty="0"/>
          </a:p>
        </p:txBody>
      </p:sp>
      <p:sp>
        <p:nvSpPr>
          <p:cNvPr id="2" name="Content Placeholder 1"/>
          <p:cNvSpPr>
            <a:spLocks noGrp="1"/>
          </p:cNvSpPr>
          <p:nvPr>
            <p:ph idx="1"/>
          </p:nvPr>
        </p:nvSpPr>
        <p:spPr>
          <a:xfrm>
            <a:off x="334347" y="1676337"/>
            <a:ext cx="9182877" cy="3259558"/>
          </a:xfrm>
        </p:spPr>
        <p:txBody>
          <a:bodyPr>
            <a:normAutofit fontScale="62500" lnSpcReduction="20000"/>
          </a:bodyPr>
          <a:lstStyle/>
          <a:p>
            <a:pPr marL="566928" indent="-457200" algn="just">
              <a:defRPr/>
            </a:pPr>
            <a:r>
              <a:rPr lang="en-US" sz="3800" dirty="0">
                <a:latin typeface="Times New Roman" pitchFamily="18" charset="0"/>
                <a:cs typeface="Times New Roman" pitchFamily="18" charset="0"/>
              </a:rPr>
              <a:t>CDs represent bank deposit accounts which are transferable from one party to another</a:t>
            </a:r>
            <a:r>
              <a:rPr lang="en-US" sz="3800" dirty="0" smtClean="0">
                <a:latin typeface="Times New Roman" pitchFamily="18" charset="0"/>
                <a:cs typeface="Times New Roman" pitchFamily="18" charset="0"/>
              </a:rPr>
              <a:t>.</a:t>
            </a:r>
            <a:endParaRPr lang="en-US" sz="3800" dirty="0">
              <a:latin typeface="Times New Roman" pitchFamily="18" charset="0"/>
              <a:cs typeface="Times New Roman" pitchFamily="18" charset="0"/>
            </a:endParaRPr>
          </a:p>
          <a:p>
            <a:pPr marL="566928" indent="-457200" algn="just">
              <a:defRPr/>
            </a:pPr>
            <a:r>
              <a:rPr lang="en-US" sz="3800" dirty="0">
                <a:latin typeface="Times New Roman" pitchFamily="18" charset="0"/>
                <a:cs typeface="Times New Roman" pitchFamily="18" charset="0"/>
              </a:rPr>
              <a:t>Marketable nor negotiable short-term instruments in bearer from and are known as Negotiable Certificate of Deposit (NCDs)</a:t>
            </a:r>
          </a:p>
          <a:p>
            <a:pPr marL="566928" indent="-457200" algn="just">
              <a:defRPr/>
            </a:pPr>
            <a:r>
              <a:rPr lang="en-US" sz="3800" dirty="0">
                <a:latin typeface="Times New Roman" pitchFamily="18" charset="0"/>
                <a:cs typeface="Times New Roman" pitchFamily="18" charset="0"/>
              </a:rPr>
              <a:t>Liquidity and marketability as its </a:t>
            </a:r>
            <a:r>
              <a:rPr lang="en-US" sz="3800" dirty="0" smtClean="0">
                <a:latin typeface="Times New Roman" pitchFamily="18" charset="0"/>
                <a:cs typeface="Times New Roman" pitchFamily="18" charset="0"/>
              </a:rPr>
              <a:t>hallmark</a:t>
            </a:r>
            <a:endParaRPr lang="en-US" sz="3800" dirty="0">
              <a:latin typeface="Times New Roman" pitchFamily="18" charset="0"/>
              <a:cs typeface="Times New Roman" pitchFamily="18" charset="0"/>
            </a:endParaRPr>
          </a:p>
          <a:p>
            <a:pPr marL="566928" indent="-457200" algn="just">
              <a:defRPr/>
            </a:pPr>
            <a:r>
              <a:rPr lang="en-US" sz="3800" dirty="0">
                <a:latin typeface="Times New Roman" pitchFamily="18" charset="0"/>
                <a:cs typeface="Times New Roman" pitchFamily="18" charset="0"/>
              </a:rPr>
              <a:t>CDs are issued by banks for attracting large corporate deposits rather </a:t>
            </a:r>
            <a:r>
              <a:rPr lang="en-US" sz="3800" dirty="0" err="1">
                <a:latin typeface="Times New Roman" pitchFamily="18" charset="0"/>
                <a:cs typeface="Times New Roman" pitchFamily="18" charset="0"/>
              </a:rPr>
              <a:t>mobilising</a:t>
            </a:r>
            <a:r>
              <a:rPr lang="en-US" sz="3800" dirty="0">
                <a:latin typeface="Times New Roman" pitchFamily="18" charset="0"/>
                <a:cs typeface="Times New Roman" pitchFamily="18" charset="0"/>
              </a:rPr>
              <a:t> individual </a:t>
            </a:r>
            <a:r>
              <a:rPr lang="en-US" sz="3800" dirty="0" smtClean="0">
                <a:latin typeface="Times New Roman" pitchFamily="18" charset="0"/>
                <a:cs typeface="Times New Roman" pitchFamily="18" charset="0"/>
              </a:rPr>
              <a:t>savings</a:t>
            </a:r>
            <a:endParaRPr lang="en-US" sz="3800" dirty="0">
              <a:latin typeface="Times New Roman" pitchFamily="18" charset="0"/>
              <a:cs typeface="Times New Roman" pitchFamily="18" charset="0"/>
            </a:endParaRPr>
          </a:p>
          <a:p>
            <a:pPr marL="566928" indent="-457200" algn="just">
              <a:defRPr/>
            </a:pPr>
            <a:r>
              <a:rPr lang="en-US" sz="3800" dirty="0">
                <a:latin typeface="Times New Roman" pitchFamily="18" charset="0"/>
                <a:cs typeface="Times New Roman" pitchFamily="18" charset="0"/>
              </a:rPr>
              <a:t>The introduction of CDs in an economy has usually preceded the introduction of  CPs</a:t>
            </a:r>
          </a:p>
          <a:p>
            <a:endParaRPr lang="en-IN" dirty="0"/>
          </a:p>
        </p:txBody>
      </p:sp>
    </p:spTree>
    <p:extLst>
      <p:ext uri="{BB962C8B-B14F-4D97-AF65-F5344CB8AC3E}">
        <p14:creationId xmlns:p14="http://schemas.microsoft.com/office/powerpoint/2010/main" val="3423599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US" dirty="0">
                <a:latin typeface="Times New Roman" pitchFamily="18" charset="0"/>
                <a:cs typeface="Times New Roman" pitchFamily="18" charset="0"/>
              </a:rPr>
              <a:t>CDs in India</a:t>
            </a:r>
            <a:endParaRPr lang="en-IN" b="1" dirty="0"/>
          </a:p>
        </p:txBody>
      </p:sp>
      <p:sp>
        <p:nvSpPr>
          <p:cNvPr id="2" name="Content Placeholder 1"/>
          <p:cNvSpPr>
            <a:spLocks noGrp="1"/>
          </p:cNvSpPr>
          <p:nvPr>
            <p:ph idx="1"/>
          </p:nvPr>
        </p:nvSpPr>
        <p:spPr>
          <a:xfrm>
            <a:off x="334347" y="1676336"/>
            <a:ext cx="9313506" cy="3427509"/>
          </a:xfrm>
        </p:spPr>
        <p:txBody>
          <a:bodyPr>
            <a:normAutofit fontScale="92500" lnSpcReduction="20000"/>
          </a:bodyPr>
          <a:lstStyle/>
          <a:p>
            <a:pPr algn="just"/>
            <a:r>
              <a:rPr lang="en-US" altLang="en-US" dirty="0">
                <a:latin typeface="Times New Roman" panose="02020603050405020304" pitchFamily="18" charset="0"/>
                <a:cs typeface="Times New Roman" panose="02020603050405020304" pitchFamily="18" charset="0"/>
              </a:rPr>
              <a:t>In initial years (1980-1987) feasibility of CDs in India is subject to various constraints like lack of secondary money market, administered interest rates, lack of proper regulatory system</a:t>
            </a:r>
          </a:p>
          <a:p>
            <a:pPr algn="just"/>
            <a:endParaRPr lang="en-US" altLang="en-US" dirty="0">
              <a:latin typeface="Times New Roman" panose="02020603050405020304" pitchFamily="18" charset="0"/>
              <a:cs typeface="Times New Roman" panose="02020603050405020304" pitchFamily="18" charset="0"/>
            </a:endParaRPr>
          </a:p>
          <a:p>
            <a:pPr algn="just"/>
            <a:r>
              <a:rPr lang="en-IN" altLang="en-US" dirty="0">
                <a:latin typeface="Times New Roman" panose="02020603050405020304" pitchFamily="18" charset="0"/>
                <a:cs typeface="Times New Roman" panose="02020603050405020304" pitchFamily="18" charset="0"/>
              </a:rPr>
              <a:t>Introduction of CDs in 1989 : recommendation of  RBI working group on money market (</a:t>
            </a:r>
            <a:r>
              <a:rPr lang="en-IN" altLang="en-US" dirty="0" err="1">
                <a:latin typeface="Times New Roman" panose="02020603050405020304" pitchFamily="18" charset="0"/>
                <a:cs typeface="Times New Roman" panose="02020603050405020304" pitchFamily="18" charset="0"/>
              </a:rPr>
              <a:t>Vaghul</a:t>
            </a:r>
            <a:r>
              <a:rPr lang="en-IN" altLang="en-US" dirty="0">
                <a:latin typeface="Times New Roman" panose="02020603050405020304" pitchFamily="18" charset="0"/>
                <a:cs typeface="Times New Roman" panose="02020603050405020304" pitchFamily="18" charset="0"/>
              </a:rPr>
              <a:t> working group, 1987) </a:t>
            </a:r>
          </a:p>
          <a:p>
            <a:pPr algn="just"/>
            <a:endParaRPr lang="en-US" altLang="en-US" dirty="0">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Broad objective is to further widen the range of money market instruments and to give investors greater flexibility in the deployment of short term surplus funds</a:t>
            </a:r>
            <a:endParaRPr lang="en-IN" alt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493228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smtClean="0"/>
              <a:t>CDs in India </a:t>
            </a:r>
            <a:r>
              <a:rPr lang="en-IN" b="1" dirty="0" err="1" smtClean="0"/>
              <a:t>Cont</a:t>
            </a:r>
            <a:r>
              <a:rPr lang="en-IN" b="1" dirty="0" smtClean="0"/>
              <a:t>…</a:t>
            </a:r>
            <a:endParaRPr lang="en-IN" b="1" dirty="0"/>
          </a:p>
        </p:txBody>
      </p:sp>
      <p:sp>
        <p:nvSpPr>
          <p:cNvPr id="2" name="Content Placeholder 1"/>
          <p:cNvSpPr>
            <a:spLocks noGrp="1"/>
          </p:cNvSpPr>
          <p:nvPr>
            <p:ph idx="1"/>
          </p:nvPr>
        </p:nvSpPr>
        <p:spPr>
          <a:xfrm>
            <a:off x="334347" y="1436914"/>
            <a:ext cx="9313506" cy="3956180"/>
          </a:xfrm>
        </p:spPr>
        <p:txBody>
          <a:bodyPr>
            <a:normAutofit fontScale="70000" lnSpcReduction="20000"/>
          </a:bodyPr>
          <a:lstStyle/>
          <a:p>
            <a:pPr algn="just"/>
            <a:r>
              <a:rPr lang="en-IN" dirty="0" smtClean="0">
                <a:latin typeface="Times New Roman" panose="02020603050405020304" pitchFamily="18" charset="0"/>
                <a:cs typeface="Times New Roman" panose="02020603050405020304" pitchFamily="18" charset="0"/>
              </a:rPr>
              <a:t>CDs </a:t>
            </a:r>
            <a:r>
              <a:rPr lang="en-IN" dirty="0">
                <a:latin typeface="Times New Roman" panose="02020603050405020304" pitchFamily="18" charset="0"/>
                <a:cs typeface="Times New Roman" panose="02020603050405020304" pitchFamily="18" charset="0"/>
              </a:rPr>
              <a:t>can be issued by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scheduled commercial banks {excluding Regional Rural Banks and Local Area Banks}; and select All-India Financial Institutions (FIs) </a:t>
            </a:r>
          </a:p>
          <a:p>
            <a:pPr algn="just"/>
            <a:r>
              <a:rPr lang="en-IN" dirty="0" smtClean="0">
                <a:latin typeface="Times New Roman" panose="02020603050405020304" pitchFamily="18" charset="0"/>
                <a:cs typeface="Times New Roman" panose="02020603050405020304" pitchFamily="18" charset="0"/>
              </a:rPr>
              <a:t>Banks </a:t>
            </a:r>
            <a:r>
              <a:rPr lang="en-IN" dirty="0">
                <a:latin typeface="Times New Roman" panose="02020603050405020304" pitchFamily="18" charset="0"/>
                <a:cs typeface="Times New Roman" panose="02020603050405020304" pitchFamily="18" charset="0"/>
              </a:rPr>
              <a:t>have the freedom to issue CDs depending on their funding requirements. </a:t>
            </a:r>
          </a:p>
          <a:p>
            <a:pPr algn="just"/>
            <a:r>
              <a:rPr lang="en-IN" dirty="0" smtClean="0">
                <a:latin typeface="Times New Roman" panose="02020603050405020304" pitchFamily="18" charset="0"/>
                <a:cs typeface="Times New Roman" panose="02020603050405020304" pitchFamily="18" charset="0"/>
              </a:rPr>
              <a:t>Minimum </a:t>
            </a:r>
            <a:r>
              <a:rPr lang="en-IN" dirty="0">
                <a:latin typeface="Times New Roman" panose="02020603050405020304" pitchFamily="18" charset="0"/>
                <a:cs typeface="Times New Roman" panose="02020603050405020304" pitchFamily="18" charset="0"/>
              </a:rPr>
              <a:t>amount of a CD should be Rs.1 lakh, i.e., the minimum deposit that could be accepted from a single subscriber should not be less than Rs.1 lakh, and in multiples of </a:t>
            </a:r>
            <a:r>
              <a:rPr lang="en-IN" dirty="0" err="1">
                <a:latin typeface="Times New Roman" panose="02020603050405020304" pitchFamily="18" charset="0"/>
                <a:cs typeface="Times New Roman" panose="02020603050405020304" pitchFamily="18" charset="0"/>
              </a:rPr>
              <a:t>Rs</a:t>
            </a:r>
            <a:r>
              <a:rPr lang="en-IN" dirty="0">
                <a:latin typeface="Times New Roman" panose="02020603050405020304" pitchFamily="18" charset="0"/>
                <a:cs typeface="Times New Roman" panose="02020603050405020304" pitchFamily="18" charset="0"/>
              </a:rPr>
              <a:t>. 1 lakh thereafter. </a:t>
            </a:r>
          </a:p>
          <a:p>
            <a:pPr algn="just"/>
            <a:r>
              <a:rPr lang="en-IN" dirty="0" smtClean="0">
                <a:latin typeface="Times New Roman" panose="02020603050405020304" pitchFamily="18" charset="0"/>
                <a:cs typeface="Times New Roman" panose="02020603050405020304" pitchFamily="18" charset="0"/>
              </a:rPr>
              <a:t>CDs </a:t>
            </a:r>
            <a:r>
              <a:rPr lang="en-IN" dirty="0">
                <a:latin typeface="Times New Roman" panose="02020603050405020304" pitchFamily="18" charset="0"/>
                <a:cs typeface="Times New Roman" panose="02020603050405020304" pitchFamily="18" charset="0"/>
              </a:rPr>
              <a:t>can be issued to individuals, corporations, companies (including banks and PDs), trusts, funds, associations, etc. Non-Resident Indians (NRIs) may also subscribe to CDs</a:t>
            </a:r>
          </a:p>
          <a:p>
            <a:pPr algn="just"/>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maturity period of CDs issued by banks should not be less than 7 days and not more than one year, from the date of issue.</a:t>
            </a:r>
          </a:p>
          <a:p>
            <a:pPr algn="just"/>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FIs can issue CDs for a period not less than 1 year and not exceeding 3 years from the date of issue. </a:t>
            </a:r>
          </a:p>
          <a:p>
            <a:pPr algn="just"/>
            <a:r>
              <a:rPr lang="en-IN" dirty="0" smtClean="0">
                <a:latin typeface="Times New Roman" panose="02020603050405020304" pitchFamily="18" charset="0"/>
                <a:cs typeface="Times New Roman" panose="02020603050405020304" pitchFamily="18" charset="0"/>
              </a:rPr>
              <a:t>CDs </a:t>
            </a:r>
            <a:r>
              <a:rPr lang="en-IN" dirty="0">
                <a:latin typeface="Times New Roman" panose="02020603050405020304" pitchFamily="18" charset="0"/>
                <a:cs typeface="Times New Roman" panose="02020603050405020304" pitchFamily="18" charset="0"/>
              </a:rPr>
              <a:t>may be issued at a discount on face value.</a:t>
            </a:r>
          </a:p>
          <a:p>
            <a:endParaRPr lang="en-IN" dirty="0"/>
          </a:p>
        </p:txBody>
      </p:sp>
    </p:spTree>
    <p:extLst>
      <p:ext uri="{BB962C8B-B14F-4D97-AF65-F5344CB8AC3E}">
        <p14:creationId xmlns:p14="http://schemas.microsoft.com/office/powerpoint/2010/main" val="27995846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a:t>CDs in India </a:t>
            </a:r>
            <a:r>
              <a:rPr lang="en-IN" b="1" dirty="0" err="1"/>
              <a:t>Cont</a:t>
            </a:r>
            <a:r>
              <a:rPr lang="en-IN" b="1" dirty="0"/>
              <a:t>…</a:t>
            </a:r>
          </a:p>
        </p:txBody>
      </p:sp>
      <p:sp>
        <p:nvSpPr>
          <p:cNvPr id="2" name="Content Placeholder 1"/>
          <p:cNvSpPr>
            <a:spLocks noGrp="1"/>
          </p:cNvSpPr>
          <p:nvPr>
            <p:ph idx="1"/>
          </p:nvPr>
        </p:nvSpPr>
        <p:spPr>
          <a:xfrm>
            <a:off x="334347" y="1676336"/>
            <a:ext cx="9313506" cy="3427509"/>
          </a:xfrm>
        </p:spPr>
        <p:txBody>
          <a:bodyPr>
            <a:normAutofit fontScale="62500" lnSpcReduction="20000"/>
          </a:bodyPr>
          <a:lstStyle/>
          <a:p>
            <a:pPr algn="just"/>
            <a:r>
              <a:rPr lang="en-IN" altLang="en-US" dirty="0">
                <a:latin typeface="Times New Roman" panose="02020603050405020304" pitchFamily="18" charset="0"/>
                <a:cs typeface="Times New Roman" panose="02020603050405020304" pitchFamily="18" charset="0"/>
              </a:rPr>
              <a:t>All CDs were subject to cash reserve ratio (CRR) and statutory liquidity ratio (SLR) requirement , on the issue price of the CDs.</a:t>
            </a:r>
          </a:p>
          <a:p>
            <a:pPr marL="365760" indent="-256032" algn="just" fontAlgn="auto">
              <a:spcAft>
                <a:spcPts val="0"/>
              </a:spcAft>
              <a:buFont typeface="Wingdings 3"/>
              <a:buChar char=""/>
              <a:defRPr/>
            </a:pPr>
            <a:r>
              <a:rPr lang="en-IN" dirty="0">
                <a:latin typeface="Times New Roman" pitchFamily="18" charset="0"/>
                <a:cs typeface="Times New Roman" pitchFamily="18" charset="0"/>
              </a:rPr>
              <a:t>Banks / FIs cannot grant loans against CDs and cannot buy-back their own CDs before maturity.</a:t>
            </a:r>
          </a:p>
          <a:p>
            <a:pPr marL="365760" indent="-256032" algn="just" fontAlgn="auto">
              <a:spcAft>
                <a:spcPts val="0"/>
              </a:spcAft>
              <a:buFont typeface="Wingdings 3"/>
              <a:buNone/>
              <a:defRPr/>
            </a:pPr>
            <a:endParaRPr lang="en-IN" dirty="0">
              <a:latin typeface="Times New Roman" pitchFamily="18" charset="0"/>
              <a:cs typeface="Times New Roman" pitchFamily="18" charset="0"/>
            </a:endParaRPr>
          </a:p>
          <a:p>
            <a:pPr marL="365760" indent="-256032" algn="just" fontAlgn="auto">
              <a:spcAft>
                <a:spcPts val="0"/>
              </a:spcAft>
              <a:buFont typeface="Wingdings 3"/>
              <a:buChar char=""/>
              <a:defRPr/>
            </a:pPr>
            <a:r>
              <a:rPr lang="en-IN" dirty="0">
                <a:latin typeface="Times New Roman" pitchFamily="18" charset="0"/>
                <a:cs typeface="Times New Roman" pitchFamily="18" charset="0"/>
              </a:rPr>
              <a:t>CDs are freely transferable by endorsement and delivery</a:t>
            </a:r>
          </a:p>
          <a:p>
            <a:pPr marL="365760" indent="-256032" algn="just" fontAlgn="auto">
              <a:spcAft>
                <a:spcPts val="0"/>
              </a:spcAft>
              <a:buFont typeface="Wingdings 3"/>
              <a:buChar char=""/>
              <a:defRPr/>
            </a:pPr>
            <a:endParaRPr lang="en-US" dirty="0">
              <a:latin typeface="Times New Roman" pitchFamily="18" charset="0"/>
              <a:cs typeface="Times New Roman" pitchFamily="18" charset="0"/>
            </a:endParaRPr>
          </a:p>
          <a:p>
            <a:pPr marL="365760" indent="-256032" algn="just" fontAlgn="auto">
              <a:spcAft>
                <a:spcPts val="0"/>
              </a:spcAft>
              <a:buFont typeface="Wingdings 3"/>
              <a:buChar char=""/>
              <a:defRPr/>
            </a:pPr>
            <a:r>
              <a:rPr lang="en-IN" dirty="0">
                <a:latin typeface="Times New Roman" pitchFamily="18" charset="0"/>
                <a:cs typeface="Times New Roman" pitchFamily="18" charset="0"/>
              </a:rPr>
              <a:t>RBI Guidelines for Issue of CDs with respect to The maturity period, Minimum Size of Issue and Denominations modified from time-to-time</a:t>
            </a:r>
          </a:p>
          <a:p>
            <a:pPr marL="365760" indent="-256032" algn="just" fontAlgn="auto">
              <a:spcAft>
                <a:spcPts val="0"/>
              </a:spcAft>
              <a:buFont typeface="Wingdings 3"/>
              <a:buChar char=""/>
              <a:defRPr/>
            </a:pPr>
            <a:endParaRPr lang="en-US" dirty="0">
              <a:latin typeface="Times New Roman" pitchFamily="18" charset="0"/>
              <a:cs typeface="Times New Roman" pitchFamily="18" charset="0"/>
            </a:endParaRPr>
          </a:p>
          <a:p>
            <a:pPr marL="365760" indent="-256032" algn="just" fontAlgn="auto">
              <a:spcAft>
                <a:spcPts val="0"/>
              </a:spcAft>
              <a:buFont typeface="Wingdings 3"/>
              <a:buChar char=""/>
              <a:defRPr/>
            </a:pPr>
            <a:r>
              <a:rPr lang="en-US" dirty="0">
                <a:latin typeface="Times New Roman" pitchFamily="18" charset="0"/>
                <a:cs typeface="Times New Roman" pitchFamily="18" charset="0"/>
              </a:rPr>
              <a:t>Mutual funds are allowed to invest in CDs with cretin limit stipulated by Securities Exchange Board of India (SEBI)</a:t>
            </a:r>
          </a:p>
          <a:p>
            <a:endParaRPr lang="en-IN" dirty="0"/>
          </a:p>
        </p:txBody>
      </p:sp>
    </p:spTree>
    <p:extLst>
      <p:ext uri="{BB962C8B-B14F-4D97-AF65-F5344CB8AC3E}">
        <p14:creationId xmlns:p14="http://schemas.microsoft.com/office/powerpoint/2010/main" val="370763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US" dirty="0">
                <a:latin typeface="Times New Roman" pitchFamily="18" charset="0"/>
                <a:cs typeface="Times New Roman" pitchFamily="18" charset="0"/>
              </a:rPr>
              <a:t>Call Money Market </a:t>
            </a:r>
            <a:r>
              <a:rPr lang="en-US" dirty="0" err="1" smtClean="0">
                <a:latin typeface="Times New Roman" pitchFamily="18" charset="0"/>
                <a:cs typeface="Times New Roman" pitchFamily="18" charset="0"/>
              </a:rPr>
              <a:t>Cont</a:t>
            </a:r>
            <a:r>
              <a:rPr lang="en-US" dirty="0">
                <a:latin typeface="Times New Roman" pitchFamily="18" charset="0"/>
                <a:cs typeface="Times New Roman" pitchFamily="18" charset="0"/>
              </a:rPr>
              <a:t>…</a:t>
            </a:r>
            <a:endParaRPr lang="en-IN" b="1" dirty="0"/>
          </a:p>
        </p:txBody>
      </p:sp>
      <p:sp>
        <p:nvSpPr>
          <p:cNvPr id="2" name="Content Placeholder 1"/>
          <p:cNvSpPr>
            <a:spLocks noGrp="1"/>
          </p:cNvSpPr>
          <p:nvPr>
            <p:ph idx="1"/>
          </p:nvPr>
        </p:nvSpPr>
        <p:spPr>
          <a:xfrm>
            <a:off x="372818" y="1471063"/>
            <a:ext cx="9313506" cy="3427509"/>
          </a:xfrm>
        </p:spPr>
        <p:txBody>
          <a:bodyPr>
            <a:normAutofit/>
          </a:bodyPr>
          <a:lstStyle/>
          <a:p>
            <a:pPr algn="just"/>
            <a:r>
              <a:rPr lang="en-IN" sz="2400" dirty="0">
                <a:latin typeface="Times New Roman" panose="02020603050405020304" pitchFamily="18" charset="0"/>
                <a:cs typeface="Times New Roman" panose="02020603050405020304" pitchFamily="18" charset="0"/>
              </a:rPr>
              <a:t>All the money market transactions should be reported on the electronic platform called the Negotiated Dealing System (NDS). </a:t>
            </a: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208"/>
          <a:stretch/>
        </p:blipFill>
        <p:spPr bwMode="auto">
          <a:xfrm>
            <a:off x="503446" y="2168434"/>
            <a:ext cx="9842337" cy="4323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7320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US" dirty="0">
                <a:latin typeface="Times New Roman" pitchFamily="18" charset="0"/>
                <a:cs typeface="Times New Roman" pitchFamily="18" charset="0"/>
              </a:rPr>
              <a:t>Call Money </a:t>
            </a:r>
            <a:r>
              <a:rPr lang="en-US" dirty="0" smtClean="0">
                <a:latin typeface="Times New Roman" pitchFamily="18" charset="0"/>
                <a:cs typeface="Times New Roman" pitchFamily="18" charset="0"/>
              </a:rPr>
              <a:t>Market </a:t>
            </a:r>
            <a:r>
              <a:rPr lang="en-US" dirty="0" err="1" smtClean="0">
                <a:latin typeface="Times New Roman" pitchFamily="18" charset="0"/>
                <a:cs typeface="Times New Roman" pitchFamily="18" charset="0"/>
              </a:rPr>
              <a:t>Cont</a:t>
            </a:r>
            <a:r>
              <a:rPr lang="en-US" dirty="0">
                <a:latin typeface="Times New Roman" pitchFamily="18" charset="0"/>
                <a:cs typeface="Times New Roman" pitchFamily="18" charset="0"/>
              </a:rPr>
              <a:t>…</a:t>
            </a:r>
            <a:endParaRPr lang="en-IN" b="1" dirty="0"/>
          </a:p>
        </p:txBody>
      </p:sp>
      <p:sp>
        <p:nvSpPr>
          <p:cNvPr id="2" name="Content Placeholder 1"/>
          <p:cNvSpPr>
            <a:spLocks noGrp="1"/>
          </p:cNvSpPr>
          <p:nvPr>
            <p:ph idx="1"/>
          </p:nvPr>
        </p:nvSpPr>
        <p:spPr>
          <a:xfrm>
            <a:off x="334347" y="1676336"/>
            <a:ext cx="9313506" cy="3427509"/>
          </a:xfrm>
        </p:spPr>
        <p:txBody>
          <a:bodyPr>
            <a:normAutofit fontScale="92500" lnSpcReduction="10000"/>
          </a:bodyPr>
          <a:lstStyle/>
          <a:p>
            <a:pPr algn="just"/>
            <a:r>
              <a:rPr lang="en-IN" dirty="0">
                <a:latin typeface="Times New Roman" panose="02020603050405020304" pitchFamily="18" charset="0"/>
                <a:cs typeface="Times New Roman" panose="02020603050405020304" pitchFamily="18" charset="0"/>
              </a:rPr>
              <a:t>The seasonal nature of the call money market would be reflected in two indicators: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 decline in money at call and short notice should be greater in the slack season than in the busy season of a given year; (ii) an increase in money at call and short notice should be greater in the busy season than in the slack season.</a:t>
            </a:r>
          </a:p>
          <a:p>
            <a:pPr algn="just"/>
            <a:r>
              <a:rPr lang="en-IN" dirty="0">
                <a:latin typeface="Times New Roman" panose="02020603050405020304" pitchFamily="18" charset="0"/>
                <a:cs typeface="Times New Roman" panose="02020603050405020304" pitchFamily="18" charset="0"/>
              </a:rPr>
              <a:t>The need for call money borrowings is the highest around March every year which may be due to withdrawals of deposits in March to meet year-end tax payments and withdrawals of funds by financial institutions to meet their statutory obligations.</a:t>
            </a:r>
          </a:p>
          <a:p>
            <a:endParaRPr lang="en-IN" dirty="0"/>
          </a:p>
        </p:txBody>
      </p:sp>
    </p:spTree>
    <p:extLst>
      <p:ext uri="{BB962C8B-B14F-4D97-AF65-F5344CB8AC3E}">
        <p14:creationId xmlns:p14="http://schemas.microsoft.com/office/powerpoint/2010/main" val="663975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01216" y="690466"/>
            <a:ext cx="10571871" cy="1143000"/>
          </a:xfrm>
        </p:spPr>
        <p:txBody>
          <a:bodyPr>
            <a:normAutofit fontScale="90000"/>
          </a:bodyPr>
          <a:lstStyle/>
          <a:p>
            <a:r>
              <a:rPr lang="en-IN" b="1" dirty="0"/>
              <a:t>Variations in Demand and Supply of Call Loans</a:t>
            </a:r>
            <a:r>
              <a:rPr lang="en-IN" dirty="0"/>
              <a:t/>
            </a:r>
            <a:br>
              <a:rPr lang="en-IN" dirty="0"/>
            </a:br>
            <a:endParaRPr lang="en-IN" b="1" dirty="0"/>
          </a:p>
        </p:txBody>
      </p:sp>
      <p:sp>
        <p:nvSpPr>
          <p:cNvPr id="2" name="Content Placeholder 1"/>
          <p:cNvSpPr>
            <a:spLocks noGrp="1"/>
          </p:cNvSpPr>
          <p:nvPr>
            <p:ph idx="1"/>
          </p:nvPr>
        </p:nvSpPr>
        <p:spPr>
          <a:xfrm>
            <a:off x="334347" y="1676336"/>
            <a:ext cx="9313506" cy="3427509"/>
          </a:xfrm>
        </p:spPr>
        <p:txBody>
          <a:bodyPr>
            <a:normAutofit fontScale="92500" lnSpcReduction="10000"/>
          </a:bodyPr>
          <a:lstStyle/>
          <a:p>
            <a:r>
              <a:rPr lang="en-IN" dirty="0"/>
              <a:t>The supply of call loans </a:t>
            </a:r>
          </a:p>
          <a:p>
            <a:pPr lvl="1"/>
            <a:r>
              <a:rPr lang="en-IN" dirty="0"/>
              <a:t>Increase in deposits</a:t>
            </a:r>
          </a:p>
          <a:p>
            <a:r>
              <a:rPr lang="en-IN" dirty="0"/>
              <a:t>Demand for Call Loans</a:t>
            </a:r>
          </a:p>
          <a:p>
            <a:pPr lvl="1"/>
            <a:r>
              <a:rPr lang="en-IN" dirty="0" smtClean="0"/>
              <a:t>Buoyancy </a:t>
            </a:r>
            <a:r>
              <a:rPr lang="en-IN" dirty="0"/>
              <a:t>of the stock market</a:t>
            </a:r>
          </a:p>
          <a:p>
            <a:pPr lvl="1"/>
            <a:r>
              <a:rPr lang="en-IN" dirty="0" smtClean="0"/>
              <a:t>Increase </a:t>
            </a:r>
            <a:r>
              <a:rPr lang="en-IN" dirty="0"/>
              <a:t>in the demand for loans for industrial and commercial purposes</a:t>
            </a:r>
          </a:p>
          <a:p>
            <a:pPr lvl="1"/>
            <a:r>
              <a:rPr lang="en-IN" dirty="0" smtClean="0"/>
              <a:t>Liquidation </a:t>
            </a:r>
            <a:r>
              <a:rPr lang="en-IN" dirty="0"/>
              <a:t>of government securities</a:t>
            </a:r>
          </a:p>
          <a:p>
            <a:pPr lvl="1"/>
            <a:r>
              <a:rPr lang="en-IN" dirty="0" smtClean="0"/>
              <a:t>Subscriptions </a:t>
            </a:r>
            <a:r>
              <a:rPr lang="en-IN" dirty="0"/>
              <a:t>to government loans </a:t>
            </a:r>
          </a:p>
          <a:p>
            <a:pPr lvl="1"/>
            <a:r>
              <a:rPr lang="en-IN" dirty="0"/>
              <a:t>Seasonal demand</a:t>
            </a:r>
          </a:p>
          <a:p>
            <a:pPr lvl="1"/>
            <a:r>
              <a:rPr lang="en-IN" dirty="0"/>
              <a:t>RBI policy measure</a:t>
            </a:r>
          </a:p>
          <a:p>
            <a:endParaRPr lang="en-IN" dirty="0"/>
          </a:p>
        </p:txBody>
      </p:sp>
    </p:spTree>
    <p:extLst>
      <p:ext uri="{BB962C8B-B14F-4D97-AF65-F5344CB8AC3E}">
        <p14:creationId xmlns:p14="http://schemas.microsoft.com/office/powerpoint/2010/main" val="405156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a:t>Call Rates</a:t>
            </a:r>
          </a:p>
        </p:txBody>
      </p:sp>
      <p:sp>
        <p:nvSpPr>
          <p:cNvPr id="2" name="Content Placeholder 1"/>
          <p:cNvSpPr>
            <a:spLocks noGrp="1"/>
          </p:cNvSpPr>
          <p:nvPr>
            <p:ph idx="1"/>
          </p:nvPr>
        </p:nvSpPr>
        <p:spPr>
          <a:xfrm>
            <a:off x="334347" y="1676336"/>
            <a:ext cx="9313506" cy="3427509"/>
          </a:xfrm>
        </p:spPr>
        <p:txBody>
          <a:bodyPr>
            <a:normAutofit/>
          </a:bodyPr>
          <a:lstStyle/>
          <a:p>
            <a:pPr algn="just"/>
            <a:r>
              <a:rPr lang="en-IN" dirty="0">
                <a:latin typeface="Times New Roman" panose="02020603050405020304" pitchFamily="18" charset="0"/>
                <a:cs typeface="Times New Roman" panose="02020603050405020304" pitchFamily="18" charset="0"/>
              </a:rPr>
              <a:t>The rate of interest paid on call loans is known as the call rate. The call rate is highly variable from day to day, and often from hour to hour. It is very sensitive to changes in demand for and supply of call loans.</a:t>
            </a:r>
          </a:p>
          <a:p>
            <a:r>
              <a:rPr lang="en-IN" dirty="0">
                <a:latin typeface="Times New Roman" panose="02020603050405020304" pitchFamily="18" charset="0"/>
                <a:cs typeface="Times New Roman" panose="02020603050405020304" pitchFamily="18" charset="0"/>
              </a:rPr>
              <a:t>The call rate has been freely determined by the market forces since 1989. </a:t>
            </a:r>
          </a:p>
          <a:p>
            <a:r>
              <a:rPr lang="en-IN" dirty="0">
                <a:latin typeface="Times New Roman" panose="02020603050405020304" pitchFamily="18" charset="0"/>
                <a:cs typeface="Times New Roman" panose="02020603050405020304" pitchFamily="18" charset="0"/>
              </a:rPr>
              <a:t>Mostly the call rate in India is defined as </a:t>
            </a:r>
            <a:r>
              <a:rPr lang="en-IN" b="1" dirty="0">
                <a:latin typeface="Times New Roman" panose="02020603050405020304" pitchFamily="18" charset="0"/>
                <a:cs typeface="Times New Roman" panose="02020603050405020304" pitchFamily="18" charset="0"/>
              </a:rPr>
              <a:t>interbank call rate</a:t>
            </a:r>
            <a:r>
              <a:rPr lang="en-IN"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355981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US" dirty="0">
                <a:latin typeface="Times New Roman" pitchFamily="18" charset="0"/>
                <a:cs typeface="Times New Roman" pitchFamily="18" charset="0"/>
              </a:rPr>
              <a:t>Reasons for Call Rate Volatility</a:t>
            </a:r>
            <a:endParaRPr lang="en-IN" b="1" dirty="0"/>
          </a:p>
        </p:txBody>
      </p:sp>
      <p:sp>
        <p:nvSpPr>
          <p:cNvPr id="2" name="Content Placeholder 1"/>
          <p:cNvSpPr>
            <a:spLocks noGrp="1"/>
          </p:cNvSpPr>
          <p:nvPr>
            <p:ph idx="1"/>
          </p:nvPr>
        </p:nvSpPr>
        <p:spPr>
          <a:xfrm>
            <a:off x="334347" y="1676336"/>
            <a:ext cx="9313506" cy="3427509"/>
          </a:xfrm>
        </p:spPr>
        <p:txBody>
          <a:bodyPr>
            <a:normAutofit fontScale="77500" lnSpcReduction="20000"/>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Requirement for CRR needs create excess demand for liquidity in call money market</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Over extended credit position of Banks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Occasional market disruptions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Heavy withdrawal by Institutional investors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Liquidity crisis in money market</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Sluggish demand in bank deposit with heavy pressure for non-food credit in the banking sector crating asset liability mismatch</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Causality in foreign exchange market and call money market</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Structural deficiencies in the Banking Sector</a:t>
            </a:r>
          </a:p>
          <a:p>
            <a:endParaRPr lang="en-IN" dirty="0"/>
          </a:p>
        </p:txBody>
      </p:sp>
    </p:spTree>
    <p:extLst>
      <p:ext uri="{BB962C8B-B14F-4D97-AF65-F5344CB8AC3E}">
        <p14:creationId xmlns:p14="http://schemas.microsoft.com/office/powerpoint/2010/main" val="2785325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fontScale="90000"/>
          </a:bodyPr>
          <a:lstStyle/>
          <a:p>
            <a:r>
              <a:rPr lang="en-IN" b="1" dirty="0"/>
              <a:t>Mumbai Inter-Bank Bid Rate (MIBID) and Mumbai Inter-Bank Offer Rate (MIBOR)</a:t>
            </a:r>
          </a:p>
        </p:txBody>
      </p:sp>
      <p:sp>
        <p:nvSpPr>
          <p:cNvPr id="2" name="Content Placeholder 1"/>
          <p:cNvSpPr>
            <a:spLocks noGrp="1"/>
          </p:cNvSpPr>
          <p:nvPr>
            <p:ph idx="1"/>
          </p:nvPr>
        </p:nvSpPr>
        <p:spPr>
          <a:xfrm>
            <a:off x="334347" y="1676336"/>
            <a:ext cx="9313506" cy="3427509"/>
          </a:xfrm>
        </p:spPr>
        <p:txBody>
          <a:bodyPr>
            <a:normAutofit fontScale="92500" lnSpcReduction="20000"/>
          </a:bodyPr>
          <a:lstStyle/>
          <a:p>
            <a:pPr algn="just"/>
            <a:r>
              <a:rPr lang="en-IN" dirty="0">
                <a:latin typeface="Times New Roman" panose="02020603050405020304" pitchFamily="18" charset="0"/>
                <a:cs typeface="Times New Roman" panose="02020603050405020304" pitchFamily="18" charset="0"/>
              </a:rPr>
              <a:t>It is the interest rate at which banks can borrow funds, in marketable size, from other banks in the Indian interbank market.   </a:t>
            </a:r>
          </a:p>
          <a:p>
            <a:pPr algn="just"/>
            <a:r>
              <a:rPr lang="en-IN" dirty="0">
                <a:latin typeface="Times New Roman" panose="02020603050405020304" pitchFamily="18" charset="0"/>
                <a:cs typeface="Times New Roman" panose="02020603050405020304" pitchFamily="18" charset="0"/>
              </a:rPr>
              <a:t>It is calculated daily by the National Stock Exchange of India (NSE).  </a:t>
            </a:r>
          </a:p>
          <a:p>
            <a:pPr algn="just"/>
            <a:r>
              <a:rPr lang="en-IN" dirty="0">
                <a:latin typeface="Times New Roman" panose="02020603050405020304" pitchFamily="18" charset="0"/>
                <a:cs typeface="Times New Roman" panose="02020603050405020304" pitchFamily="18" charset="0"/>
              </a:rPr>
              <a:t>It is calculated on the basis of data collected from the panel of 30 banks and primary dealers. The panel has a mix of public sector banks including SBI, CBI; private sector banks including Axis Bank Ltd, HDFC Bank Ltd; foreign banks including Citibank NA and Deutsche Bank; and primary dealers including ICICI Securities Ltd and PNB Gilts Ltd. </a:t>
            </a:r>
          </a:p>
          <a:p>
            <a:endParaRPr lang="en-IN" dirty="0"/>
          </a:p>
        </p:txBody>
      </p:sp>
    </p:spTree>
    <p:extLst>
      <p:ext uri="{BB962C8B-B14F-4D97-AF65-F5344CB8AC3E}">
        <p14:creationId xmlns:p14="http://schemas.microsoft.com/office/powerpoint/2010/main" val="1006132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2795</Words>
  <Application>Microsoft Office PowerPoint</Application>
  <PresentationFormat>Widescreen</PresentationFormat>
  <Paragraphs>183</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Times New Roman</vt:lpstr>
      <vt:lpstr>Wingdings</vt:lpstr>
      <vt:lpstr>Wingdings 3</vt:lpstr>
      <vt:lpstr>Office Theme</vt:lpstr>
      <vt:lpstr>Money Markets</vt:lpstr>
      <vt:lpstr>Call Money Market</vt:lpstr>
      <vt:lpstr>Call Money Market Cont…</vt:lpstr>
      <vt:lpstr>Call Money Market Cont…</vt:lpstr>
      <vt:lpstr>Call Money Market Cont…</vt:lpstr>
      <vt:lpstr>Variations in Demand and Supply of Call Loans </vt:lpstr>
      <vt:lpstr>Call Rates</vt:lpstr>
      <vt:lpstr>Reasons for Call Rate Volatility</vt:lpstr>
      <vt:lpstr>Mumbai Inter-Bank Bid Rate (MIBID) and Mumbai Inter-Bank Offer Rate (MIBOR)</vt:lpstr>
      <vt:lpstr>London Inter-Bank Offer Rate (LIBOR)</vt:lpstr>
      <vt:lpstr>Term Money Market and Repo Market</vt:lpstr>
      <vt:lpstr>Collateralised Borrowing and  Lending Obligation (CBLO)</vt:lpstr>
      <vt:lpstr>Collateralised Borrowing and  Lending Obligation (CBLO) Cont…</vt:lpstr>
      <vt:lpstr>Treasury Bill Market</vt:lpstr>
      <vt:lpstr>Characteristics</vt:lpstr>
      <vt:lpstr>Types of Treasury Bills</vt:lpstr>
      <vt:lpstr>Investors and Sale of T-bills  </vt:lpstr>
      <vt:lpstr>Auction Process</vt:lpstr>
      <vt:lpstr>Auction Process Cont…</vt:lpstr>
      <vt:lpstr>Uniform Price Vs. Multiple  Price based Auction</vt:lpstr>
      <vt:lpstr>Competitive Vs. Non-Competitive Bidding</vt:lpstr>
      <vt:lpstr>Trading Platform</vt:lpstr>
      <vt:lpstr>Treasury Bill Rate</vt:lpstr>
      <vt:lpstr>Other Short-term Central Government Securities</vt:lpstr>
      <vt:lpstr>What is Commercial Paper?</vt:lpstr>
      <vt:lpstr>Characteristics of CPs</vt:lpstr>
      <vt:lpstr>CPs in India</vt:lpstr>
      <vt:lpstr>CPs in India</vt:lpstr>
      <vt:lpstr>CPs in India</vt:lpstr>
      <vt:lpstr>Role and responsibilities of the Issuer</vt:lpstr>
      <vt:lpstr>Role and responsibilities of IPA</vt:lpstr>
      <vt:lpstr>Factors affecting CP Market Development</vt:lpstr>
      <vt:lpstr>Certificate of Deposit (CD) </vt:lpstr>
      <vt:lpstr>CDs in India</vt:lpstr>
      <vt:lpstr>CDs in India Cont…</vt:lpstr>
      <vt:lpstr>CDs in India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 Markets</dc:title>
  <dc:creator>Jitendra Mahakud</dc:creator>
  <cp:lastModifiedBy>Jitendra Mahakud</cp:lastModifiedBy>
  <cp:revision>9</cp:revision>
  <dcterms:created xsi:type="dcterms:W3CDTF">2019-10-27T12:06:28Z</dcterms:created>
  <dcterms:modified xsi:type="dcterms:W3CDTF">2021-10-19T11:44:51Z</dcterms:modified>
</cp:coreProperties>
</file>