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slides/slide47.xml" ContentType="application/vnd.openxmlformats-officedocument.presentationml.slide+xml"/>
  <Override PartName="/ppt/presentation.xml" ContentType="application/vnd.openxmlformats-officedocument.presentationml.presentation.main+xml"/>
  <Override PartName="/ppt/slides/slide4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45.xml" ContentType="application/vnd.openxmlformats-officedocument.presentationml.slide+xml"/>
  <Override PartName="/ppt/slides/slide40.xml" ContentType="application/vnd.openxmlformats-officedocument.presentationml.slide+xml"/>
  <Override PartName="/ppt/slideLayouts/slideLayout36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0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4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  <p:sldMasterId id="2147483686" r:id="rId3"/>
    <p:sldMasterId id="2147483698" r:id="rId4"/>
    <p:sldMasterId id="2147483710" r:id="rId5"/>
  </p:sldMasterIdLst>
  <p:notesMasterIdLst>
    <p:notesMasterId r:id="rId53"/>
  </p:notesMasterIdLst>
  <p:handoutMasterIdLst>
    <p:handoutMasterId r:id="rId54"/>
  </p:handoutMasterIdLst>
  <p:sldIdLst>
    <p:sldId id="256" r:id="rId6"/>
    <p:sldId id="611" r:id="rId7"/>
    <p:sldId id="530" r:id="rId8"/>
    <p:sldId id="582" r:id="rId9"/>
    <p:sldId id="268" r:id="rId10"/>
    <p:sldId id="270" r:id="rId11"/>
    <p:sldId id="271" r:id="rId12"/>
    <p:sldId id="275" r:id="rId13"/>
    <p:sldId id="276" r:id="rId14"/>
    <p:sldId id="277" r:id="rId15"/>
    <p:sldId id="278" r:id="rId16"/>
    <p:sldId id="324" r:id="rId17"/>
    <p:sldId id="325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586" r:id="rId28"/>
    <p:sldId id="587" r:id="rId29"/>
    <p:sldId id="588" r:id="rId30"/>
    <p:sldId id="589" r:id="rId31"/>
    <p:sldId id="590" r:id="rId32"/>
    <p:sldId id="591" r:id="rId33"/>
    <p:sldId id="592" r:id="rId34"/>
    <p:sldId id="593" r:id="rId35"/>
    <p:sldId id="594" r:id="rId36"/>
    <p:sldId id="595" r:id="rId37"/>
    <p:sldId id="596" r:id="rId38"/>
    <p:sldId id="597" r:id="rId39"/>
    <p:sldId id="598" r:id="rId40"/>
    <p:sldId id="599" r:id="rId41"/>
    <p:sldId id="600" r:id="rId42"/>
    <p:sldId id="601" r:id="rId43"/>
    <p:sldId id="602" r:id="rId44"/>
    <p:sldId id="603" r:id="rId45"/>
    <p:sldId id="604" r:id="rId46"/>
    <p:sldId id="605" r:id="rId47"/>
    <p:sldId id="606" r:id="rId48"/>
    <p:sldId id="607" r:id="rId49"/>
    <p:sldId id="608" r:id="rId50"/>
    <p:sldId id="609" r:id="rId51"/>
    <p:sldId id="61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ul" initials="j" lastIdx="1" clrIdx="0">
    <p:extLst>
      <p:ext uri="{19B8F6BF-5375-455C-9EA6-DF929625EA0E}">
        <p15:presenceInfo xmlns:p15="http://schemas.microsoft.com/office/powerpoint/2012/main" userId="S::jiaul@cet.iitkgp.ac.in::d20122b5-dbf6-4a14-bdc6-e00b1658be3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A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50" autoAdjust="0"/>
  </p:normalViewPr>
  <p:slideViewPr>
    <p:cSldViewPr snapToGrid="0">
      <p:cViewPr varScale="1">
        <p:scale>
          <a:sx n="88" d="100"/>
          <a:sy n="88" d="100"/>
        </p:scale>
        <p:origin x="13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commentAuthors" Target="commentAuthor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customXml" Target="../customXml/item2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handoutMaster" Target="handoutMasters/handoutMaster1.xml"/><Relationship Id="rId62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customXml" Target="../customXml/item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C899-9F02-491A-8D3A-9F1A2E35BED9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7F388-92B4-4CCE-98AB-E3403A750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47380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A62B8-ED7E-4D6E-9A93-014178291C11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15D4-91CA-4DB9-8C01-BAE492E5A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9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16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8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1D54C8-A594-4DE0-BAF6-4096B13DEC18}" type="slidenum">
              <a:rPr lang="he-IL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665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6B82B25-C1B9-4749-AE35-F0993B024DE0}" type="slidenum">
              <a:rPr lang="he-IL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0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14729-1ECC-436A-9927-BDE6C2A93C3B}" type="slidenum">
              <a:rPr lang="he-IL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258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CFF85B-D727-455F-BE63-CE549E8B7775}" type="slidenum">
              <a:rPr lang="he-IL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346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8AD7AF-ACA4-41CC-8262-6054ED3CB995}" type="slidenum">
              <a:rPr lang="he-IL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30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2859B4-36BD-4FA8-92E2-33C09D4D99AB}" type="slidenum">
              <a:rPr lang="he-IL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1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AD48F8-561D-4B2A-9137-03CB2B948F82}" type="slidenum">
              <a:rPr lang="he-IL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042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50D958-A90B-412A-BA59-37D94387D121}" type="slidenum">
              <a:rPr lang="he-IL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4705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IN" dirty="0"/>
              <a:t>Jiaul Paik, IIT </a:t>
            </a:r>
            <a:r>
              <a:rPr lang="en-IN" dirty="0" err="1"/>
              <a:t>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6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06166B-A077-477E-A88E-F5C4E3A44001}" type="slidenum">
              <a:rPr lang="he-IL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8445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40B4E74-E380-4727-8E1B-D42809318233}" type="slidenum">
              <a:rPr lang="he-IL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682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A7F5E6-8869-4CF1-9C29-B5850B998E03}" type="slidenum">
              <a:rPr lang="he-IL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453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5" y="1371608"/>
            <a:ext cx="10464799" cy="1927225"/>
          </a:xfrm>
        </p:spPr>
        <p:txBody>
          <a:bodyPr anchor="b">
            <a:noAutofit/>
          </a:bodyPr>
          <a:lstStyle>
            <a:lvl1pPr>
              <a:defRPr sz="4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1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2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8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30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2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8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5" y="3398521"/>
            <a:ext cx="10464799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428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387"/>
            <a:ext cx="10972800" cy="5412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0"/>
            <a:ext cx="10972800" cy="5181600"/>
          </a:xfrm>
        </p:spPr>
        <p:txBody>
          <a:bodyPr/>
          <a:lstStyle>
            <a:lvl2pPr>
              <a:defRPr b="1"/>
            </a:lvl2pPr>
            <a:lvl4pPr>
              <a:defRPr b="1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320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5"/>
            <a:ext cx="10363201" cy="2200275"/>
          </a:xfrm>
        </p:spPr>
        <p:txBody>
          <a:bodyPr anchor="b">
            <a:normAutofit/>
          </a:bodyPr>
          <a:lstStyle>
            <a:lvl1pPr algn="l">
              <a:defRPr sz="3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72"/>
            <a:ext cx="10363201" cy="1500187"/>
          </a:xfrm>
        </p:spPr>
        <p:txBody>
          <a:bodyPr anchor="t">
            <a:normAutofit/>
          </a:bodyPr>
          <a:lstStyle>
            <a:lvl1pPr marL="0" indent="0">
              <a:buNone/>
              <a:defRPr sz="1900">
                <a:solidFill>
                  <a:schemeClr val="tx2"/>
                </a:solidFill>
              </a:defRPr>
            </a:lvl1pPr>
            <a:lvl2pPr marL="3660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321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9826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43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3043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65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260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869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3" y="4599434"/>
            <a:ext cx="10464799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467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2" y="1673351"/>
            <a:ext cx="5384801" cy="471830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4" y="1673351"/>
            <a:ext cx="5384801" cy="471830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05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76400"/>
            <a:ext cx="5242561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500" b="0">
                <a:solidFill>
                  <a:schemeClr val="tx2"/>
                </a:solidFill>
              </a:defRPr>
            </a:lvl1pPr>
            <a:lvl2pPr marL="366087" indent="0">
              <a:buNone/>
              <a:defRPr sz="1500" b="1"/>
            </a:lvl2pPr>
            <a:lvl3pPr marL="732173" indent="0">
              <a:buNone/>
              <a:defRPr sz="1500" b="1"/>
            </a:lvl3pPr>
            <a:lvl4pPr marL="1098262" indent="0">
              <a:buNone/>
              <a:defRPr sz="1400" b="1"/>
            </a:lvl4pPr>
            <a:lvl5pPr marL="1464348" indent="0">
              <a:buNone/>
              <a:defRPr sz="1400" b="1"/>
            </a:lvl5pPr>
            <a:lvl6pPr marL="1830434" indent="0">
              <a:buNone/>
              <a:defRPr sz="1400" b="1"/>
            </a:lvl6pPr>
            <a:lvl7pPr marL="2196520" indent="0">
              <a:buNone/>
              <a:defRPr sz="1400" b="1"/>
            </a:lvl7pPr>
            <a:lvl8pPr marL="2562608" indent="0">
              <a:buNone/>
              <a:defRPr sz="1400" b="1"/>
            </a:lvl8pPr>
            <a:lvl9pPr marL="2928695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438399"/>
            <a:ext cx="5242561" cy="3951288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2" y="1676400"/>
            <a:ext cx="5242561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15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6087" indent="0">
              <a:buNone/>
              <a:defRPr sz="1500" b="1"/>
            </a:lvl2pPr>
            <a:lvl3pPr marL="732173" indent="0">
              <a:buNone/>
              <a:defRPr sz="1500" b="1"/>
            </a:lvl3pPr>
            <a:lvl4pPr marL="1098262" indent="0">
              <a:buNone/>
              <a:defRPr sz="1400" b="1"/>
            </a:lvl4pPr>
            <a:lvl5pPr marL="1464348" indent="0">
              <a:buNone/>
              <a:defRPr sz="1400" b="1"/>
            </a:lvl5pPr>
            <a:lvl6pPr marL="1830434" indent="0">
              <a:buNone/>
              <a:defRPr sz="1400" b="1"/>
            </a:lvl6pPr>
            <a:lvl7pPr marL="2196520" indent="0">
              <a:buNone/>
              <a:defRPr sz="1400" b="1"/>
            </a:lvl7pPr>
            <a:lvl8pPr marL="2562608" indent="0">
              <a:buNone/>
              <a:defRPr sz="1400" b="1"/>
            </a:lvl8pPr>
            <a:lvl9pPr marL="2928695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2" y="2438399"/>
            <a:ext cx="5242561" cy="3951288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50" y="4045691"/>
            <a:ext cx="4709161" cy="10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3329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720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690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92081"/>
            <a:ext cx="2852928" cy="1261872"/>
          </a:xfrm>
        </p:spPr>
        <p:txBody>
          <a:bodyPr anchor="b">
            <a:noAutofit/>
          </a:bodyPr>
          <a:lstStyle>
            <a:lvl1pPr algn="l">
              <a:defRPr sz="19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4" y="792080"/>
            <a:ext cx="7620000" cy="55778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2130560"/>
            <a:ext cx="2852928" cy="4243615"/>
          </a:xfrm>
        </p:spPr>
        <p:txBody>
          <a:bodyPr/>
          <a:lstStyle>
            <a:lvl1pPr marL="0" indent="0">
              <a:buNone/>
              <a:defRPr sz="1100"/>
            </a:lvl1pPr>
            <a:lvl2pPr marL="366087" indent="0">
              <a:buNone/>
              <a:defRPr sz="1000"/>
            </a:lvl2pPr>
            <a:lvl3pPr marL="732173" indent="0">
              <a:buNone/>
              <a:defRPr sz="800"/>
            </a:lvl3pPr>
            <a:lvl4pPr marL="1098262" indent="0">
              <a:buNone/>
              <a:defRPr sz="700"/>
            </a:lvl4pPr>
            <a:lvl5pPr marL="1464348" indent="0">
              <a:buNone/>
              <a:defRPr sz="700"/>
            </a:lvl5pPr>
            <a:lvl6pPr marL="1830434" indent="0">
              <a:buNone/>
              <a:defRPr sz="700"/>
            </a:lvl6pPr>
            <a:lvl7pPr marL="2196520" indent="0">
              <a:buNone/>
              <a:defRPr sz="700"/>
            </a:lvl7pPr>
            <a:lvl8pPr marL="2562608" indent="0">
              <a:buNone/>
              <a:defRPr sz="700"/>
            </a:lvl8pPr>
            <a:lvl9pPr marL="2928695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5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7875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792482"/>
            <a:ext cx="2856908" cy="1264921"/>
          </a:xfrm>
        </p:spPr>
        <p:txBody>
          <a:bodyPr anchor="b">
            <a:normAutofit/>
          </a:bodyPr>
          <a:lstStyle>
            <a:lvl1pPr algn="l">
              <a:defRPr sz="19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3" y="838203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2600"/>
            </a:lvl1pPr>
            <a:lvl2pPr marL="366087" indent="0">
              <a:buNone/>
              <a:defRPr sz="2200"/>
            </a:lvl2pPr>
            <a:lvl3pPr marL="732173" indent="0">
              <a:buNone/>
              <a:defRPr sz="1900"/>
            </a:lvl3pPr>
            <a:lvl4pPr marL="1098262" indent="0">
              <a:buNone/>
              <a:defRPr sz="1500"/>
            </a:lvl4pPr>
            <a:lvl5pPr marL="1464348" indent="0">
              <a:buNone/>
              <a:defRPr sz="1500"/>
            </a:lvl5pPr>
            <a:lvl6pPr marL="1830434" indent="0">
              <a:buNone/>
              <a:defRPr sz="1500"/>
            </a:lvl6pPr>
            <a:lvl7pPr marL="2196520" indent="0">
              <a:buNone/>
              <a:defRPr sz="1500"/>
            </a:lvl7pPr>
            <a:lvl8pPr marL="2562608" indent="0">
              <a:buNone/>
              <a:defRPr sz="1500"/>
            </a:lvl8pPr>
            <a:lvl9pPr marL="2928695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3600"/>
            <a:ext cx="2852928" cy="4242816"/>
          </a:xfrm>
        </p:spPr>
        <p:txBody>
          <a:bodyPr/>
          <a:lstStyle>
            <a:lvl1pPr marL="0" indent="0">
              <a:buNone/>
              <a:defRPr sz="1100"/>
            </a:lvl1pPr>
            <a:lvl2pPr marL="366087" indent="0">
              <a:buNone/>
              <a:defRPr sz="1000"/>
            </a:lvl2pPr>
            <a:lvl3pPr marL="732173" indent="0">
              <a:buNone/>
              <a:defRPr sz="800"/>
            </a:lvl3pPr>
            <a:lvl4pPr marL="1098262" indent="0">
              <a:buNone/>
              <a:defRPr sz="700"/>
            </a:lvl4pPr>
            <a:lvl5pPr marL="1464348" indent="0">
              <a:buNone/>
              <a:defRPr sz="700"/>
            </a:lvl5pPr>
            <a:lvl6pPr marL="1830434" indent="0">
              <a:buNone/>
              <a:defRPr sz="700"/>
            </a:lvl6pPr>
            <a:lvl7pPr marL="2196520" indent="0">
              <a:buNone/>
              <a:defRPr sz="700"/>
            </a:lvl7pPr>
            <a:lvl8pPr marL="2562608" indent="0">
              <a:buNone/>
              <a:defRPr sz="700"/>
            </a:lvl8pPr>
            <a:lvl9pPr marL="2928695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318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672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4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3" y="609600"/>
            <a:ext cx="8026399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332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8581B5-CE63-4C0B-AF1D-F1A23F61954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04-10-2021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7DD252-A74E-4E8E-A6B4-FCD6DE8F90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5427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3215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4705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8581B5-CE63-4C0B-AF1D-F1A23F61954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04-10-2021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E3DED1">
                    <a:lumMod val="1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Jiaul Paik, IIT 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E3DED1">
                    <a:lumMod val="1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Kharagpur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E3DED1">
                  <a:lumMod val="1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7DD252-A74E-4E8E-A6B4-FCD6DE8F90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140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8581B5-CE63-4C0B-AF1D-F1A23F61954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04-10-2021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7DD252-A74E-4E8E-A6B4-FCD6DE8F90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9698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8581B5-CE63-4C0B-AF1D-F1A23F61954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04-10-2021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7DD252-A74E-4E8E-A6B4-FCD6DE8F90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8270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8581B5-CE63-4C0B-AF1D-F1A23F61954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04-10-2021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7DD252-A74E-4E8E-A6B4-FCD6DE8F90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4690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8581B5-CE63-4C0B-AF1D-F1A23F61954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04-10-2021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7DD252-A74E-4E8E-A6B4-FCD6DE8F90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83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760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8581B5-CE63-4C0B-AF1D-F1A23F61954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04-10-2021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7DD252-A74E-4E8E-A6B4-FCD6DE8F90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0741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8581B5-CE63-4C0B-AF1D-F1A23F61954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04-10-2021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7DD252-A74E-4E8E-A6B4-FCD6DE8F90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257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8581B5-CE63-4C0B-AF1D-F1A23F61954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04-10-2021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7DD252-A74E-4E8E-A6B4-FCD6DE8F90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2920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8581B5-CE63-4C0B-AF1D-F1A23F61954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04-10-2021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7DD252-A74E-4E8E-A6B4-FCD6DE8F90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1937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8581B5-CE63-4C0B-AF1D-F1A23F61954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04-10-2021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7DD252-A74E-4E8E-A6B4-FCD6DE8F90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4640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7" y="1371612"/>
            <a:ext cx="10464799" cy="1927225"/>
          </a:xfrm>
        </p:spPr>
        <p:txBody>
          <a:bodyPr anchor="b">
            <a:noAutofit/>
          </a:bodyPr>
          <a:lstStyle>
            <a:lvl1pPr>
              <a:defRPr sz="4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1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6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2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8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4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30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6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2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8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10/4/2021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7" y="3398521"/>
            <a:ext cx="10464799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5459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387"/>
            <a:ext cx="10972800" cy="5412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0"/>
            <a:ext cx="10972800" cy="5181600"/>
          </a:xfrm>
        </p:spPr>
        <p:txBody>
          <a:bodyPr/>
          <a:lstStyle>
            <a:lvl2pPr>
              <a:defRPr b="1"/>
            </a:lvl2pPr>
            <a:lvl4pPr>
              <a:defRPr b="1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10/4/2021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1630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2362209"/>
            <a:ext cx="10363201" cy="2200275"/>
          </a:xfrm>
        </p:spPr>
        <p:txBody>
          <a:bodyPr anchor="b">
            <a:normAutofit/>
          </a:bodyPr>
          <a:lstStyle>
            <a:lvl1pPr algn="l">
              <a:defRPr sz="3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4626876"/>
            <a:ext cx="10363201" cy="1500187"/>
          </a:xfrm>
        </p:spPr>
        <p:txBody>
          <a:bodyPr anchor="t">
            <a:normAutofit/>
          </a:bodyPr>
          <a:lstStyle>
            <a:lvl1pPr marL="0" indent="0">
              <a:buNone/>
              <a:defRPr sz="1900">
                <a:solidFill>
                  <a:schemeClr val="tx2"/>
                </a:solidFill>
              </a:defRPr>
            </a:lvl1pPr>
            <a:lvl2pPr marL="3660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321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9823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431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3038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646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254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862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10/4/2021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75366" y="4599434"/>
            <a:ext cx="10464799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97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5" y="1673351"/>
            <a:ext cx="5384801" cy="471830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6" y="1673351"/>
            <a:ext cx="5384801" cy="471830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10/4/2021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6469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4" y="1676400"/>
            <a:ext cx="5242561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500" b="0">
                <a:solidFill>
                  <a:schemeClr val="tx2"/>
                </a:solidFill>
              </a:defRPr>
            </a:lvl1pPr>
            <a:lvl2pPr marL="366078" indent="0">
              <a:buNone/>
              <a:defRPr sz="1500" b="1"/>
            </a:lvl2pPr>
            <a:lvl3pPr marL="732155" indent="0">
              <a:buNone/>
              <a:defRPr sz="1500" b="1"/>
            </a:lvl3pPr>
            <a:lvl4pPr marL="1098235" indent="0">
              <a:buNone/>
              <a:defRPr sz="1400" b="1"/>
            </a:lvl4pPr>
            <a:lvl5pPr marL="1464311" indent="0">
              <a:buNone/>
              <a:defRPr sz="1400" b="1"/>
            </a:lvl5pPr>
            <a:lvl6pPr marL="1830389" indent="0">
              <a:buNone/>
              <a:defRPr sz="1400" b="1"/>
            </a:lvl6pPr>
            <a:lvl7pPr marL="2196465" indent="0">
              <a:buNone/>
              <a:defRPr sz="1400" b="1"/>
            </a:lvl7pPr>
            <a:lvl8pPr marL="2562544" indent="0">
              <a:buNone/>
              <a:defRPr sz="1400" b="1"/>
            </a:lvl8pPr>
            <a:lvl9pPr marL="2928621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4" y="2438399"/>
            <a:ext cx="5242561" cy="3951288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5" y="1676400"/>
            <a:ext cx="5242561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15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6078" indent="0">
              <a:buNone/>
              <a:defRPr sz="1500" b="1"/>
            </a:lvl2pPr>
            <a:lvl3pPr marL="732155" indent="0">
              <a:buNone/>
              <a:defRPr sz="1500" b="1"/>
            </a:lvl3pPr>
            <a:lvl4pPr marL="1098235" indent="0">
              <a:buNone/>
              <a:defRPr sz="1400" b="1"/>
            </a:lvl4pPr>
            <a:lvl5pPr marL="1464311" indent="0">
              <a:buNone/>
              <a:defRPr sz="1400" b="1"/>
            </a:lvl5pPr>
            <a:lvl6pPr marL="1830389" indent="0">
              <a:buNone/>
              <a:defRPr sz="1400" b="1"/>
            </a:lvl6pPr>
            <a:lvl7pPr marL="2196465" indent="0">
              <a:buNone/>
              <a:defRPr sz="1400" b="1"/>
            </a:lvl7pPr>
            <a:lvl8pPr marL="2562544" indent="0">
              <a:buNone/>
              <a:defRPr sz="1400" b="1"/>
            </a:lvl8pPr>
            <a:lvl9pPr marL="2928621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5" y="2438399"/>
            <a:ext cx="5242561" cy="3951288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10/4/2021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53" y="4045691"/>
            <a:ext cx="4709161" cy="10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72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709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10/4/2021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2760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10/4/2021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0983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92081"/>
            <a:ext cx="2852928" cy="1261872"/>
          </a:xfrm>
        </p:spPr>
        <p:txBody>
          <a:bodyPr anchor="b">
            <a:noAutofit/>
          </a:bodyPr>
          <a:lstStyle>
            <a:lvl1pPr algn="l">
              <a:defRPr sz="19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4" y="792080"/>
            <a:ext cx="7620000" cy="55778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2130564"/>
            <a:ext cx="2852928" cy="4243615"/>
          </a:xfrm>
        </p:spPr>
        <p:txBody>
          <a:bodyPr/>
          <a:lstStyle>
            <a:lvl1pPr marL="0" indent="0">
              <a:buNone/>
              <a:defRPr sz="1100"/>
            </a:lvl1pPr>
            <a:lvl2pPr marL="366078" indent="0">
              <a:buNone/>
              <a:defRPr sz="1000"/>
            </a:lvl2pPr>
            <a:lvl3pPr marL="732155" indent="0">
              <a:buNone/>
              <a:defRPr sz="800"/>
            </a:lvl3pPr>
            <a:lvl4pPr marL="1098235" indent="0">
              <a:buNone/>
              <a:defRPr sz="700"/>
            </a:lvl4pPr>
            <a:lvl5pPr marL="1464311" indent="0">
              <a:buNone/>
              <a:defRPr sz="700"/>
            </a:lvl5pPr>
            <a:lvl6pPr marL="1830389" indent="0">
              <a:buNone/>
              <a:defRPr sz="700"/>
            </a:lvl6pPr>
            <a:lvl7pPr marL="2196465" indent="0">
              <a:buNone/>
              <a:defRPr sz="700"/>
            </a:lvl7pPr>
            <a:lvl8pPr marL="2562544" indent="0">
              <a:buNone/>
              <a:defRPr sz="700"/>
            </a:lvl8pPr>
            <a:lvl9pPr marL="2928621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10/4/2021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5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193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792486"/>
            <a:ext cx="2856908" cy="1264921"/>
          </a:xfrm>
        </p:spPr>
        <p:txBody>
          <a:bodyPr anchor="b">
            <a:normAutofit/>
          </a:bodyPr>
          <a:lstStyle>
            <a:lvl1pPr algn="l">
              <a:defRPr sz="19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3" y="838203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2600"/>
            </a:lvl1pPr>
            <a:lvl2pPr marL="366078" indent="0">
              <a:buNone/>
              <a:defRPr sz="2200"/>
            </a:lvl2pPr>
            <a:lvl3pPr marL="732155" indent="0">
              <a:buNone/>
              <a:defRPr sz="1900"/>
            </a:lvl3pPr>
            <a:lvl4pPr marL="1098235" indent="0">
              <a:buNone/>
              <a:defRPr sz="1500"/>
            </a:lvl4pPr>
            <a:lvl5pPr marL="1464311" indent="0">
              <a:buNone/>
              <a:defRPr sz="1500"/>
            </a:lvl5pPr>
            <a:lvl6pPr marL="1830389" indent="0">
              <a:buNone/>
              <a:defRPr sz="1500"/>
            </a:lvl6pPr>
            <a:lvl7pPr marL="2196465" indent="0">
              <a:buNone/>
              <a:defRPr sz="1500"/>
            </a:lvl7pPr>
            <a:lvl8pPr marL="2562544" indent="0">
              <a:buNone/>
              <a:defRPr sz="1500"/>
            </a:lvl8pPr>
            <a:lvl9pPr marL="2928621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3600"/>
            <a:ext cx="2852928" cy="4242816"/>
          </a:xfrm>
        </p:spPr>
        <p:txBody>
          <a:bodyPr/>
          <a:lstStyle>
            <a:lvl1pPr marL="0" indent="0">
              <a:buNone/>
              <a:defRPr sz="1100"/>
            </a:lvl1pPr>
            <a:lvl2pPr marL="366078" indent="0">
              <a:buNone/>
              <a:defRPr sz="1000"/>
            </a:lvl2pPr>
            <a:lvl3pPr marL="732155" indent="0">
              <a:buNone/>
              <a:defRPr sz="800"/>
            </a:lvl3pPr>
            <a:lvl4pPr marL="1098235" indent="0">
              <a:buNone/>
              <a:defRPr sz="700"/>
            </a:lvl4pPr>
            <a:lvl5pPr marL="1464311" indent="0">
              <a:buNone/>
              <a:defRPr sz="700"/>
            </a:lvl5pPr>
            <a:lvl6pPr marL="1830389" indent="0">
              <a:buNone/>
              <a:defRPr sz="700"/>
            </a:lvl6pPr>
            <a:lvl7pPr marL="2196465" indent="0">
              <a:buNone/>
              <a:defRPr sz="700"/>
            </a:lvl7pPr>
            <a:lvl8pPr marL="2562544" indent="0">
              <a:buNone/>
              <a:defRPr sz="700"/>
            </a:lvl8pPr>
            <a:lvl9pPr marL="2928621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10/4/2021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253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10/4/2021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0267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4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6" y="609600"/>
            <a:ext cx="8026399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10/4/2021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65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3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2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81B5-CE63-4C0B-AF1D-F1A23F61954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63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98663-DF7D-4F4D-9F1F-97DF2FE84B0B}" type="slidenum">
              <a:rPr lang="he-IL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73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18" tIns="36609" rIns="73218" bIns="36609" rtlCol="0" anchor="ctr"/>
          <a:lstStyle/>
          <a:p>
            <a:pPr algn="ctr" defTabSz="671001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49388"/>
            <a:ext cx="10972800" cy="685801"/>
          </a:xfrm>
          <a:prstGeom prst="rect">
            <a:avLst/>
          </a:prstGeom>
        </p:spPr>
        <p:txBody>
          <a:bodyPr vert="horz" lIns="73218" tIns="36609" rIns="73218" bIns="3660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0"/>
            <a:ext cx="10972800" cy="4876800"/>
          </a:xfrm>
          <a:prstGeom prst="rect">
            <a:avLst/>
          </a:prstGeom>
        </p:spPr>
        <p:txBody>
          <a:bodyPr vert="horz" lIns="73218" tIns="36609" rIns="73218" bIns="3660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4"/>
            <a:r>
              <a:rPr lang="en-US" dirty="0"/>
              <a:t> Third level</a:t>
            </a:r>
          </a:p>
          <a:p>
            <a:pPr lvl="6"/>
            <a:r>
              <a:rPr lang="en-US" dirty="0"/>
              <a:t>Fourth level</a:t>
            </a:r>
          </a:p>
          <a:p>
            <a:pPr lvl="8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18" tIns="36609" rIns="73218" bIns="36609" rtlCol="0" anchor="ctr"/>
          <a:lstStyle/>
          <a:p>
            <a:pPr algn="ctr" defTabSz="671001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92"/>
            <a:ext cx="3860800" cy="329183"/>
          </a:xfrm>
          <a:prstGeom prst="rect">
            <a:avLst/>
          </a:prstGeom>
        </p:spPr>
        <p:txBody>
          <a:bodyPr vert="horz" lIns="73218" tIns="36609" rIns="73218" bIns="36609" rtlCol="0" anchor="ctr"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pPr defTabSz="671001"/>
            <a:fld id="{1D8BD707-D9CF-40AE-B4C6-C98DA3205C09}" type="datetimeFigureOut">
              <a:rPr lang="en-US" smtClean="0"/>
              <a:pPr defTabSz="671001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1" y="18292"/>
            <a:ext cx="5486401" cy="329183"/>
          </a:xfrm>
          <a:prstGeom prst="rect">
            <a:avLst/>
          </a:prstGeom>
        </p:spPr>
        <p:txBody>
          <a:bodyPr vert="horz" lIns="73218" tIns="36609" rIns="73218" bIns="36609" rtlCol="0"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defTabSz="67100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1" y="18292"/>
            <a:ext cx="1422400" cy="329183"/>
          </a:xfrm>
          <a:prstGeom prst="rect">
            <a:avLst/>
          </a:prstGeom>
        </p:spPr>
        <p:txBody>
          <a:bodyPr vert="horz" lIns="73218" tIns="36609" rIns="73218" bIns="36609" rtlCol="0" anchor="ctr"/>
          <a:lstStyle>
            <a:lvl1pPr algn="l">
              <a:defRPr sz="1100" b="1">
                <a:solidFill>
                  <a:srgbClr val="FFFFFF"/>
                </a:solidFill>
              </a:defRPr>
            </a:lvl1pPr>
          </a:lstStyle>
          <a:p>
            <a:pPr defTabSz="671001"/>
            <a:fld id="{B6F15528-21DE-4FAA-801E-634DDDAF4B2B}" type="slidenum">
              <a:rPr lang="en-US" smtClean="0"/>
              <a:pPr defTabSz="67100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7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732173" rtl="0" eaLnBrk="1" latinLnBrk="0" hangingPunct="1">
        <a:spcBef>
          <a:spcPct val="0"/>
        </a:spcBef>
        <a:buNone/>
        <a:defRPr sz="3000" b="1" kern="1200" spc="-81" baseline="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46436" indent="-146436" algn="l" defTabSz="73217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b="1" kern="1200">
          <a:solidFill>
            <a:srgbClr val="002060"/>
          </a:solidFill>
          <a:latin typeface="Microsoft JhengHei" pitchFamily="34" charset="-120"/>
          <a:ea typeface="+mn-ea"/>
          <a:cs typeface="+mn-cs"/>
        </a:defRPr>
      </a:lvl1pPr>
      <a:lvl2pPr marL="366087" indent="-146436" algn="l" defTabSz="73217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rgbClr val="002060"/>
          </a:solidFill>
          <a:latin typeface="Microsoft JhengHei" pitchFamily="34" charset="-120"/>
          <a:ea typeface="+mn-ea"/>
          <a:cs typeface="+mn-cs"/>
        </a:defRPr>
      </a:lvl2pPr>
      <a:lvl3pPr marL="585739" indent="-146436" algn="l" defTabSz="732173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b="1" kern="1200">
          <a:solidFill>
            <a:srgbClr val="002060"/>
          </a:solidFill>
          <a:latin typeface="Microsoft JhengHei" pitchFamily="34" charset="-120"/>
          <a:ea typeface="+mn-ea"/>
          <a:cs typeface="+mn-cs"/>
        </a:defRPr>
      </a:lvl3pPr>
      <a:lvl4pPr marL="805391" indent="-146436" algn="l" defTabSz="7321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rgbClr val="002060"/>
          </a:solidFill>
          <a:latin typeface="Microsoft JhengHei" pitchFamily="34" charset="-120"/>
          <a:ea typeface="+mn-ea"/>
          <a:cs typeface="+mn-cs"/>
        </a:defRPr>
      </a:lvl4pPr>
      <a:lvl5pPr marL="951826" indent="-109826" algn="l" defTabSz="732173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600" b="1" kern="1200" baseline="0">
          <a:solidFill>
            <a:srgbClr val="002060"/>
          </a:solidFill>
          <a:latin typeface="Microsoft JhengHei" pitchFamily="34" charset="-120"/>
          <a:ea typeface="+mn-ea"/>
          <a:cs typeface="+mn-cs"/>
        </a:defRPr>
      </a:lvl5pPr>
      <a:lvl6pPr marL="1098262" indent="-146436" algn="l" defTabSz="7321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96" indent="-146436" algn="l" defTabSz="7321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1391131" indent="-146436" algn="l" defTabSz="7321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537565" indent="-146436" algn="l" defTabSz="7321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100" b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087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2173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262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64348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30434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96520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2608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28695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8581B5-CE63-4C0B-AF1D-F1A23F619540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04-10-2021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7DD252-A74E-4E8E-A6B4-FCD6DE8F90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5966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19" tIns="36609" rIns="73219" bIns="36609" rtlCol="0" anchor="ctr"/>
          <a:lstStyle/>
          <a:p>
            <a:pPr marL="0" marR="0" lvl="0" indent="0" algn="ctr" defTabSz="67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49392"/>
            <a:ext cx="10972800" cy="685801"/>
          </a:xfrm>
          <a:prstGeom prst="rect">
            <a:avLst/>
          </a:prstGeom>
        </p:spPr>
        <p:txBody>
          <a:bodyPr vert="horz" lIns="73218" tIns="36609" rIns="73218" bIns="3660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0"/>
            <a:ext cx="10972800" cy="4876800"/>
          </a:xfrm>
          <a:prstGeom prst="rect">
            <a:avLst/>
          </a:prstGeom>
        </p:spPr>
        <p:txBody>
          <a:bodyPr vert="horz" lIns="73218" tIns="36609" rIns="73218" bIns="3660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4"/>
            <a:r>
              <a:rPr lang="en-US" dirty="0"/>
              <a:t> Third level</a:t>
            </a:r>
          </a:p>
          <a:p>
            <a:pPr lvl="6"/>
            <a:r>
              <a:rPr lang="en-US" dirty="0"/>
              <a:t>Fourth level</a:t>
            </a:r>
          </a:p>
          <a:p>
            <a:pPr lvl="8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19" tIns="36609" rIns="73219" bIns="36609" rtlCol="0" anchor="ctr"/>
          <a:lstStyle/>
          <a:p>
            <a:pPr marL="0" marR="0" lvl="0" indent="0" algn="ctr" defTabSz="67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96"/>
            <a:ext cx="3860800" cy="329183"/>
          </a:xfrm>
          <a:prstGeom prst="rect">
            <a:avLst/>
          </a:prstGeom>
        </p:spPr>
        <p:txBody>
          <a:bodyPr vert="horz" lIns="73218" tIns="36609" rIns="73218" bIns="36609" rtlCol="0" anchor="ctr"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67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10/4/2021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4" y="18296"/>
            <a:ext cx="5486401" cy="329183"/>
          </a:xfrm>
          <a:prstGeom prst="rect">
            <a:avLst/>
          </a:prstGeom>
        </p:spPr>
        <p:txBody>
          <a:bodyPr vert="horz" lIns="73218" tIns="36609" rIns="73218" bIns="36609" rtlCol="0"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ctr" defTabSz="67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1" y="18296"/>
            <a:ext cx="1422400" cy="329183"/>
          </a:xfrm>
          <a:prstGeom prst="rect">
            <a:avLst/>
          </a:prstGeom>
        </p:spPr>
        <p:txBody>
          <a:bodyPr vert="horz" lIns="73218" tIns="36609" rIns="73218" bIns="36609" rtlCol="0" anchor="ctr"/>
          <a:lstStyle>
            <a:lvl1pPr algn="l">
              <a:defRPr sz="11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67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12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732155" rtl="0" eaLnBrk="1" latinLnBrk="0" hangingPunct="1">
        <a:spcBef>
          <a:spcPct val="0"/>
        </a:spcBef>
        <a:buNone/>
        <a:defRPr sz="3000" b="1" kern="1200" spc="-81" baseline="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46432" indent="-146432" algn="l" defTabSz="732155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b="1" kern="1200">
          <a:solidFill>
            <a:srgbClr val="002060"/>
          </a:solidFill>
          <a:latin typeface="Microsoft JhengHei" pitchFamily="34" charset="-120"/>
          <a:ea typeface="+mn-ea"/>
          <a:cs typeface="+mn-cs"/>
        </a:defRPr>
      </a:lvl1pPr>
      <a:lvl2pPr marL="366078" indent="-146432" algn="l" defTabSz="732155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rgbClr val="002060"/>
          </a:solidFill>
          <a:latin typeface="Microsoft JhengHei" pitchFamily="34" charset="-120"/>
          <a:ea typeface="+mn-ea"/>
          <a:cs typeface="+mn-cs"/>
        </a:defRPr>
      </a:lvl2pPr>
      <a:lvl3pPr marL="585724" indent="-146432" algn="l" defTabSz="732155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b="1" kern="1200">
          <a:solidFill>
            <a:srgbClr val="002060"/>
          </a:solidFill>
          <a:latin typeface="Microsoft JhengHei" pitchFamily="34" charset="-120"/>
          <a:ea typeface="+mn-ea"/>
          <a:cs typeface="+mn-cs"/>
        </a:defRPr>
      </a:lvl3pPr>
      <a:lvl4pPr marL="805371" indent="-146432" algn="l" defTabSz="732155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rgbClr val="002060"/>
          </a:solidFill>
          <a:latin typeface="Microsoft JhengHei" pitchFamily="34" charset="-120"/>
          <a:ea typeface="+mn-ea"/>
          <a:cs typeface="+mn-cs"/>
        </a:defRPr>
      </a:lvl4pPr>
      <a:lvl5pPr marL="951803" indent="-109824" algn="l" defTabSz="732155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600" b="1" kern="1200" baseline="0">
          <a:solidFill>
            <a:srgbClr val="002060"/>
          </a:solidFill>
          <a:latin typeface="Microsoft JhengHei" pitchFamily="34" charset="-120"/>
          <a:ea typeface="+mn-ea"/>
          <a:cs typeface="+mn-cs"/>
        </a:defRPr>
      </a:lvl5pPr>
      <a:lvl6pPr marL="1098235" indent="-146432" algn="l" defTabSz="732155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65" indent="-146432" algn="l" defTabSz="732155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1391096" indent="-146432" algn="l" defTabSz="732155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537527" indent="-146432" algn="l" defTabSz="732155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100" b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215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078" algn="l" defTabSz="73215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2155" algn="l" defTabSz="73215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235" algn="l" defTabSz="73215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64311" algn="l" defTabSz="73215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30389" algn="l" defTabSz="73215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96465" algn="l" defTabSz="73215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2544" algn="l" defTabSz="73215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28621" algn="l" defTabSz="73215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.vml"/><Relationship Id="rId5" Type="http://schemas.openxmlformats.org/officeDocument/2006/relationships/image" Target="NULL"/><Relationship Id="rId4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5.png"/><Relationship Id="rId5" Type="http://schemas.openxmlformats.org/officeDocument/2006/relationships/image" Target="NUL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915" y="1122363"/>
            <a:ext cx="9972085" cy="140840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/>
                </a:solidFill>
                <a:latin typeface="Century Schoolbook" panose="02040604050505020304" pitchFamily="18" charset="0"/>
              </a:rPr>
              <a:t>Machine Learning </a:t>
            </a:r>
            <a:br>
              <a:rPr lang="en-US" sz="4800" dirty="0">
                <a:solidFill>
                  <a:schemeClr val="accent4"/>
                </a:solidFill>
                <a:latin typeface="Century Schoolbook" panose="02040604050505020304" pitchFamily="18" charset="0"/>
              </a:rPr>
            </a:br>
            <a:r>
              <a:rPr lang="en-US" sz="4800" dirty="0">
                <a:solidFill>
                  <a:schemeClr val="accent4"/>
                </a:solidFill>
                <a:latin typeface="Century Schoolbook" panose="02040604050505020304" pitchFamily="18" charset="0"/>
              </a:rPr>
              <a:t>Foundations and Applications</a:t>
            </a:r>
            <a:endParaRPr lang="en-IN" sz="4800" dirty="0">
              <a:solidFill>
                <a:schemeClr val="accent4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Century Schoolbook" panose="02040604050505020304" pitchFamily="18" charset="0"/>
              </a:rPr>
              <a:t>Jiaul Paik</a:t>
            </a:r>
          </a:p>
          <a:p>
            <a:endParaRPr lang="en-IN" sz="3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89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2924" y="294797"/>
            <a:ext cx="8229600" cy="465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Major Types of Clustering Algorithms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86543" y="1143000"/>
            <a:ext cx="9024258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Flat algorithms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Usually start with a random partitioning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Refine it iteratively</a:t>
            </a:r>
            <a:endParaRPr lang="en-US" sz="1200" dirty="0">
              <a:ea typeface="ＭＳ Ｐゴシック" charset="-128"/>
            </a:endParaRPr>
          </a:p>
          <a:p>
            <a:pPr lvl="2" eaLnBrk="1" hangingPunct="1"/>
            <a:r>
              <a:rPr lang="en-US" dirty="0">
                <a:ea typeface="ＭＳ Ｐゴシック" charset="-128"/>
              </a:rPr>
              <a:t>Example: K</a:t>
            </a:r>
            <a:r>
              <a:rPr lang="en-US" i="1" dirty="0">
                <a:ea typeface="ＭＳ Ｐゴシック" charset="-128"/>
              </a:rPr>
              <a:t>-</a:t>
            </a:r>
            <a:r>
              <a:rPr lang="en-US" dirty="0">
                <a:ea typeface="ＭＳ Ｐゴシック" charset="-128"/>
              </a:rPr>
              <a:t>means clustering</a:t>
            </a:r>
          </a:p>
          <a:p>
            <a:pPr lvl="1"/>
            <a:r>
              <a:rPr lang="en-US" dirty="0">
                <a:ea typeface="ＭＳ Ｐゴシック" charset="-128"/>
              </a:rPr>
              <a:t>Produces disjoint set of groups</a:t>
            </a:r>
          </a:p>
          <a:p>
            <a:pPr marL="0" indent="0">
              <a:buNone/>
            </a:pPr>
            <a:endParaRPr lang="en-US" sz="2800" dirty="0"/>
          </a:p>
          <a:p>
            <a:pPr eaLnBrk="1" hangingPunct="1"/>
            <a:r>
              <a:rPr lang="en-US" sz="2800" dirty="0"/>
              <a:t>Hierarchical algorithms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Bottom-up, agglomerative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Top-down, divisive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458200" y="3429000"/>
            <a:ext cx="1143000" cy="1371600"/>
            <a:chOff x="6264275" y="4102100"/>
            <a:chExt cx="2209800" cy="2286000"/>
          </a:xfrm>
        </p:grpSpPr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7026275" y="41021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92934"/>
                </a:solidFill>
                <a:latin typeface="Arial"/>
              </a:endParaRPr>
            </a:p>
          </p:txBody>
        </p:sp>
        <p:sp>
          <p:nvSpPr>
            <p:cNvPr id="8" name="Line 24"/>
            <p:cNvSpPr>
              <a:spLocks noChangeShapeType="1"/>
            </p:cNvSpPr>
            <p:nvPr/>
          </p:nvSpPr>
          <p:spPr bwMode="auto">
            <a:xfrm>
              <a:off x="7026275" y="41021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92934"/>
                </a:solidFill>
                <a:latin typeface="Arial"/>
              </a:endParaRPr>
            </a:p>
          </p:txBody>
        </p:sp>
        <p:sp>
          <p:nvSpPr>
            <p:cNvPr id="9" name="Line 25"/>
            <p:cNvSpPr>
              <a:spLocks noChangeShapeType="1"/>
            </p:cNvSpPr>
            <p:nvPr/>
          </p:nvSpPr>
          <p:spPr bwMode="auto">
            <a:xfrm>
              <a:off x="8093075" y="41021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92934"/>
                </a:solidFill>
                <a:latin typeface="Arial"/>
              </a:endParaRPr>
            </a:p>
          </p:txBody>
        </p: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6645275" y="46355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92934"/>
                </a:solidFill>
                <a:latin typeface="Arial"/>
              </a:endParaRPr>
            </a:p>
          </p:txBody>
        </p:sp>
        <p:sp>
          <p:nvSpPr>
            <p:cNvPr id="11" name="Line 27"/>
            <p:cNvSpPr>
              <a:spLocks noChangeShapeType="1"/>
            </p:cNvSpPr>
            <p:nvPr/>
          </p:nvSpPr>
          <p:spPr bwMode="auto">
            <a:xfrm>
              <a:off x="6645275" y="46355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92934"/>
                </a:solidFill>
                <a:latin typeface="Arial"/>
              </a:endParaRPr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>
              <a:off x="7788275" y="51689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92934"/>
                </a:solidFill>
                <a:latin typeface="Arial"/>
              </a:endParaRPr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>
              <a:off x="6264275" y="58547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92934"/>
                </a:solidFill>
                <a:latin typeface="Arial"/>
              </a:endParaRPr>
            </a:p>
          </p:txBody>
        </p:sp>
        <p:sp>
          <p:nvSpPr>
            <p:cNvPr id="14" name="Line 30"/>
            <p:cNvSpPr>
              <a:spLocks noChangeShapeType="1"/>
            </p:cNvSpPr>
            <p:nvPr/>
          </p:nvSpPr>
          <p:spPr bwMode="auto">
            <a:xfrm>
              <a:off x="6950075" y="58547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92934"/>
                </a:solidFill>
                <a:latin typeface="Arial"/>
              </a:endParaRPr>
            </a:p>
          </p:txBody>
        </p:sp>
        <p:sp>
          <p:nvSpPr>
            <p:cNvPr id="15" name="Line 31"/>
            <p:cNvSpPr>
              <a:spLocks noChangeShapeType="1"/>
            </p:cNvSpPr>
            <p:nvPr/>
          </p:nvSpPr>
          <p:spPr bwMode="auto">
            <a:xfrm>
              <a:off x="6264275" y="58547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92934"/>
                </a:solidFill>
                <a:latin typeface="Arial"/>
              </a:endParaRPr>
            </a:p>
          </p:txBody>
        </p:sp>
        <p:sp>
          <p:nvSpPr>
            <p:cNvPr id="16" name="Line 32"/>
            <p:cNvSpPr>
              <a:spLocks noChangeShapeType="1"/>
            </p:cNvSpPr>
            <p:nvPr/>
          </p:nvSpPr>
          <p:spPr bwMode="auto">
            <a:xfrm>
              <a:off x="7407275" y="4635500"/>
              <a:ext cx="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92934"/>
                </a:solidFill>
                <a:latin typeface="Arial"/>
              </a:endParaRPr>
            </a:p>
          </p:txBody>
        </p:sp>
        <p:sp>
          <p:nvSpPr>
            <p:cNvPr id="17" name="Line 33"/>
            <p:cNvSpPr>
              <a:spLocks noChangeShapeType="1"/>
            </p:cNvSpPr>
            <p:nvPr/>
          </p:nvSpPr>
          <p:spPr bwMode="auto">
            <a:xfrm>
              <a:off x="7788275" y="51689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92934"/>
                </a:solidFill>
                <a:latin typeface="Arial"/>
              </a:endParaRPr>
            </a:p>
          </p:txBody>
        </p:sp>
        <p:sp>
          <p:nvSpPr>
            <p:cNvPr id="18" name="Line 34"/>
            <p:cNvSpPr>
              <a:spLocks noChangeShapeType="1"/>
            </p:cNvSpPr>
            <p:nvPr/>
          </p:nvSpPr>
          <p:spPr bwMode="auto">
            <a:xfrm>
              <a:off x="8474075" y="51689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92934"/>
                </a:solidFill>
                <a:latin typeface="Arial"/>
              </a:endParaRPr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8077200" y="1524000"/>
            <a:ext cx="457200" cy="10668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34"/>
              </a:solidFill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8610600" y="1219200"/>
            <a:ext cx="1219200" cy="5334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34"/>
              </a:solidFill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8610600" y="1828800"/>
            <a:ext cx="1219200" cy="8382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34"/>
              </a:solidFill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" name="Oval 1"/>
          <p:cNvSpPr>
            <a:spLocks noChangeAspect="1"/>
          </p:cNvSpPr>
          <p:nvPr/>
        </p:nvSpPr>
        <p:spPr>
          <a:xfrm>
            <a:off x="8229600" y="1828800"/>
            <a:ext cx="146304" cy="14630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8226971" y="2130552"/>
            <a:ext cx="146304" cy="14630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8779186" y="1347479"/>
            <a:ext cx="146304" cy="14630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9173322" y="1398296"/>
            <a:ext cx="146304" cy="14630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9454896" y="1398296"/>
            <a:ext cx="146304" cy="14630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8976255" y="1902687"/>
            <a:ext cx="146304" cy="1463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9329875" y="2012468"/>
            <a:ext cx="146304" cy="1463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8829951" y="2174748"/>
            <a:ext cx="146304" cy="1463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9122899" y="2233448"/>
            <a:ext cx="146304" cy="1463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9424178" y="2276856"/>
            <a:ext cx="146304" cy="1463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8382000" y="4882896"/>
            <a:ext cx="146304" cy="1463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8739772" y="4891646"/>
            <a:ext cx="146304" cy="1463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8991600" y="4894800"/>
            <a:ext cx="146304" cy="1463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9241112" y="4882896"/>
            <a:ext cx="146304" cy="14630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545757" y="4876800"/>
            <a:ext cx="146304" cy="14630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33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Hard vs. soft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Hard clustering: </a:t>
            </a:r>
          </a:p>
          <a:p>
            <a:pPr marL="219651" lvl="1" indent="0">
              <a:buNone/>
            </a:pPr>
            <a:r>
              <a:rPr lang="en-US" dirty="0"/>
              <a:t>Each example belongs to exactly one cluster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Soft clustering: </a:t>
            </a:r>
          </a:p>
          <a:p>
            <a:pPr lvl="1"/>
            <a:r>
              <a:rPr lang="en-US" dirty="0"/>
              <a:t>An example can belong to more than one cluster (probabilistic)</a:t>
            </a:r>
          </a:p>
          <a:p>
            <a:pPr lvl="1" eaLnBrk="1" hangingPunct="1"/>
            <a:r>
              <a:rPr lang="en-US" sz="1600" dirty="0">
                <a:ea typeface="ＭＳ Ｐゴシック" charset="-128"/>
              </a:rPr>
              <a:t>A pair of sneakers may belong to two groups </a:t>
            </a:r>
          </a:p>
          <a:p>
            <a:pPr lvl="2"/>
            <a:r>
              <a:rPr lang="en-US" sz="1600" dirty="0">
                <a:ea typeface="ＭＳ Ｐゴシック" charset="-128"/>
              </a:rPr>
              <a:t>sports apparel and shoes</a:t>
            </a:r>
          </a:p>
        </p:txBody>
      </p:sp>
    </p:spTree>
    <p:extLst>
      <p:ext uri="{BB962C8B-B14F-4D97-AF65-F5344CB8AC3E}">
        <p14:creationId xmlns:p14="http://schemas.microsoft.com/office/powerpoint/2010/main" val="7565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543" y="2971801"/>
            <a:ext cx="9851572" cy="76199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Flat Clustering:   K-mean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36632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9388"/>
            <a:ext cx="8229600" cy="312613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838200"/>
            <a:ext cx="8229600" cy="5791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1800" dirty="0"/>
              <a:t>K-means is simple, efficient and widely used</a:t>
            </a:r>
            <a:endParaRPr lang="en-US" dirty="0"/>
          </a:p>
          <a:p>
            <a:endParaRPr lang="en-US" dirty="0"/>
          </a:p>
          <a:p>
            <a:r>
              <a:rPr lang="en-US" sz="2000" dirty="0"/>
              <a:t>Main steps of k-means: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65548" y="3077910"/>
            <a:ext cx="367825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/>
              </a:rPr>
              <a:t>STEP 1</a:t>
            </a:r>
            <a:r>
              <a:rPr lang="en-US" b="1" dirty="0">
                <a:solidFill>
                  <a:srgbClr val="292934"/>
                </a:solidFill>
                <a:latin typeface="Arial"/>
              </a:rPr>
              <a:t>:</a:t>
            </a:r>
            <a:r>
              <a:rPr lang="en-US" dirty="0">
                <a:solidFill>
                  <a:srgbClr val="292934"/>
                </a:solidFill>
                <a:latin typeface="Arial"/>
              </a:rPr>
              <a:t> Start with k initial cluster centers  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(</a:t>
            </a:r>
            <a:r>
              <a:rPr lang="en-US" dirty="0">
                <a:solidFill>
                  <a:srgbClr val="C00000"/>
                </a:solidFill>
                <a:latin typeface="Arial"/>
              </a:rPr>
              <a:t>that is why k-mean </a:t>
            </a:r>
            <a:r>
              <a:rPr lang="en-US" dirty="0">
                <a:solidFill>
                  <a:srgbClr val="C00000"/>
                </a:solidFill>
                <a:latin typeface="Arial"/>
                <a:sym typeface="Wingdings" pitchFamily="2" charset="2"/>
              </a:rPr>
              <a:t></a:t>
            </a:r>
            <a:r>
              <a:rPr lang="en-US" dirty="0">
                <a:solidFill>
                  <a:srgbClr val="FFFFFF"/>
                </a:solidFill>
                <a:latin typeface="Arial"/>
                <a:sym typeface="Wingdings" pitchFamily="2" charset="2"/>
              </a:rPr>
              <a:t>)</a:t>
            </a:r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30354" y="4168923"/>
            <a:ext cx="3657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>
                <a:solidFill>
                  <a:srgbClr val="002060"/>
                </a:solidFill>
                <a:latin typeface="Arial"/>
              </a:rPr>
              <a:t>STEP 2: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dirty="0">
                <a:solidFill>
                  <a:srgbClr val="292934"/>
                </a:solidFill>
                <a:latin typeface="Arial"/>
              </a:rPr>
              <a:t>Assign/cluster each member to the closest center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942461" y="5410200"/>
            <a:ext cx="3657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2000" b="1" dirty="0">
                <a:solidFill>
                  <a:srgbClr val="002060"/>
                </a:solidFill>
                <a:latin typeface="Arial"/>
              </a:rPr>
              <a:t>STEP 3:</a:t>
            </a:r>
            <a:r>
              <a:rPr lang="en-US" sz="20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1600" dirty="0">
                <a:solidFill>
                  <a:srgbClr val="292934"/>
                </a:solidFill>
                <a:latin typeface="Arial"/>
              </a:rPr>
              <a:t>Recalculate centers as the mean of the points in a cluster</a:t>
            </a:r>
          </a:p>
        </p:txBody>
      </p:sp>
      <p:sp>
        <p:nvSpPr>
          <p:cNvPr id="16" name="Curved Up Arrow 15"/>
          <p:cNvSpPr/>
          <p:nvPr/>
        </p:nvSpPr>
        <p:spPr>
          <a:xfrm rot="16200000">
            <a:off x="7492103" y="4352236"/>
            <a:ext cx="1965534" cy="1338262"/>
          </a:xfrm>
          <a:prstGeom prst="curvedUpArrow">
            <a:avLst>
              <a:gd name="adj1" fmla="val 25000"/>
              <a:gd name="adj2" fmla="val 50000"/>
              <a:gd name="adj3" fmla="val 23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292934"/>
                </a:solidFill>
                <a:latin typeface="Arial"/>
              </a:rPr>
              <a:t>go back here </a:t>
            </a:r>
          </a:p>
          <a:p>
            <a:pPr algn="ctr"/>
            <a:endParaRPr lang="en-US" sz="1000" b="1" dirty="0">
              <a:solidFill>
                <a:srgbClr val="292934"/>
              </a:solidFill>
              <a:latin typeface="Arial"/>
            </a:endParaRPr>
          </a:p>
          <a:p>
            <a:pPr algn="ctr"/>
            <a:endParaRPr lang="en-US" sz="1000" b="1" dirty="0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5638444" y="3866259"/>
            <a:ext cx="132461" cy="2748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5638801" y="4938754"/>
            <a:ext cx="120354" cy="471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6" name="Straight Connector 25"/>
          <p:cNvCxnSpPr>
            <a:stCxn id="6" idx="1"/>
          </p:cNvCxnSpPr>
          <p:nvPr/>
        </p:nvCxnSpPr>
        <p:spPr>
          <a:xfrm flipH="1">
            <a:off x="3429000" y="4549923"/>
            <a:ext cx="5013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440395" y="5898735"/>
            <a:ext cx="5134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29000" y="4549924"/>
            <a:ext cx="0" cy="1355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18977" y="5033475"/>
            <a:ext cx="120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92934"/>
                </a:solidFill>
                <a:latin typeface="Arial"/>
              </a:rPr>
              <a:t>Iterative steps</a:t>
            </a:r>
          </a:p>
        </p:txBody>
      </p:sp>
      <p:sp>
        <p:nvSpPr>
          <p:cNvPr id="13312" name="TextBox 13311"/>
          <p:cNvSpPr txBox="1"/>
          <p:nvPr/>
        </p:nvSpPr>
        <p:spPr>
          <a:xfrm>
            <a:off x="550139" y="5789455"/>
            <a:ext cx="2622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Arial"/>
              </a:rPr>
              <a:t>When to stop?</a:t>
            </a:r>
          </a:p>
          <a:p>
            <a:r>
              <a:rPr lang="en-US" sz="1200" b="1" dirty="0">
                <a:solidFill>
                  <a:srgbClr val="292934"/>
                </a:solidFill>
                <a:latin typeface="Arial"/>
              </a:rPr>
              <a:t>Some possibilities</a:t>
            </a:r>
          </a:p>
          <a:p>
            <a:r>
              <a:rPr lang="en-US" sz="1200" b="1" dirty="0">
                <a:solidFill>
                  <a:srgbClr val="292934"/>
                </a:solidFill>
                <a:latin typeface="Arial"/>
              </a:rPr>
              <a:t> 1. after fixed # iteration</a:t>
            </a:r>
          </a:p>
          <a:p>
            <a:r>
              <a:rPr lang="en-US" sz="1200" b="1" dirty="0">
                <a:solidFill>
                  <a:srgbClr val="292934"/>
                </a:solidFill>
                <a:latin typeface="Arial"/>
              </a:rPr>
              <a:t> 2. when centers do not change</a:t>
            </a:r>
          </a:p>
        </p:txBody>
      </p:sp>
    </p:spTree>
    <p:extLst>
      <p:ext uri="{BB962C8B-B14F-4D97-AF65-F5344CB8AC3E}">
        <p14:creationId xmlns:p14="http://schemas.microsoft.com/office/powerpoint/2010/main" val="36930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" grpId="0" animBg="1"/>
      <p:bldP spid="17" grpId="0" animBg="1"/>
      <p:bldP spid="18" grpId="0" animBg="1"/>
      <p:bldP spid="31" grpId="0"/>
      <p:bldP spid="133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an example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3048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2743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3505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8839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5486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6477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5562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4495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8915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7467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3048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48143" name="Oval 15"/>
          <p:cNvSpPr>
            <a:spLocks noChangeArrowheads="1"/>
          </p:cNvSpPr>
          <p:nvPr/>
        </p:nvSpPr>
        <p:spPr bwMode="auto">
          <a:xfrm>
            <a:off x="7848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697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K-means: 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3048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743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3505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8839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5486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6477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5562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4495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8915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7467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3048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7848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4572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6553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7467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7609CD-DE5F-4B94-9B7C-3092C5C0E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804910"/>
            <a:ext cx="3337790" cy="186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3048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2743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3505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8839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5486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6477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5562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4495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8915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7467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3048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7848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4572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6553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7467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27D128-E4DE-43CF-8B1D-3E3B5621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234" y="802443"/>
            <a:ext cx="3648166" cy="212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4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3048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2743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3505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8839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5486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6477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5562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4495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8915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7467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3048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7848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3733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6019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8382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BA1EA5-3A74-4BF9-BDCC-37C62351D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67092"/>
            <a:ext cx="3413990" cy="198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3048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2743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3505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8839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5486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6477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5562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4495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8915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7467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3048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7848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3733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6019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8382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174AD6-02F4-40D6-92D7-E7139F5B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722748"/>
            <a:ext cx="3146361" cy="182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3048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2743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3505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8839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5486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6477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5562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4495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8915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7467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3048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6334" name="Oval 14"/>
          <p:cNvSpPr>
            <a:spLocks noChangeArrowheads="1"/>
          </p:cNvSpPr>
          <p:nvPr/>
        </p:nvSpPr>
        <p:spPr bwMode="auto">
          <a:xfrm>
            <a:off x="7848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3657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5943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8382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FAED9C-C98E-4B58-ACB2-DF9D7AB05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573311"/>
            <a:ext cx="3337790" cy="194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2" y="136526"/>
            <a:ext cx="10515600" cy="732155"/>
          </a:xfrm>
        </p:spPr>
        <p:txBody>
          <a:bodyPr/>
          <a:lstStyle/>
          <a:p>
            <a:r>
              <a:rPr lang="en-IN" dirty="0" smtClean="0"/>
              <a:t>My Plan for the Rest of the Semester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286" y="1341120"/>
            <a:ext cx="10515600" cy="5353594"/>
          </a:xfrm>
        </p:spPr>
        <p:txBody>
          <a:bodyPr/>
          <a:lstStyle/>
          <a:p>
            <a:r>
              <a:rPr lang="en-IN" dirty="0" smtClean="0"/>
              <a:t>Unsupervised learning</a:t>
            </a:r>
          </a:p>
          <a:p>
            <a:pPr lvl="1"/>
            <a:r>
              <a:rPr lang="en-IN" dirty="0" smtClean="0"/>
              <a:t>Flat clustering, Graph clustering, Principal component analysis</a:t>
            </a:r>
          </a:p>
          <a:p>
            <a:pPr lvl="1"/>
            <a:endParaRPr lang="en-IN" dirty="0"/>
          </a:p>
          <a:p>
            <a:r>
              <a:rPr lang="en-IN" dirty="0" smtClean="0"/>
              <a:t>Deep Neural Network</a:t>
            </a:r>
          </a:p>
          <a:p>
            <a:pPr lvl="2"/>
            <a:r>
              <a:rPr lang="en-IN" dirty="0" smtClean="0"/>
              <a:t>Feedforward network, CNN, RNN, Attention network</a:t>
            </a:r>
          </a:p>
          <a:p>
            <a:r>
              <a:rPr lang="en-IN" dirty="0" smtClean="0"/>
              <a:t>Generative models</a:t>
            </a:r>
          </a:p>
          <a:p>
            <a:pPr lvl="1"/>
            <a:r>
              <a:rPr lang="en-IN" dirty="0" smtClean="0"/>
              <a:t>Hidden Markov model, Topic models: Latent </a:t>
            </a:r>
            <a:r>
              <a:rPr lang="en-IN" dirty="0" err="1" smtClean="0"/>
              <a:t>Dirichlet</a:t>
            </a:r>
            <a:r>
              <a:rPr lang="en-IN" dirty="0" smtClean="0"/>
              <a:t> allocation </a:t>
            </a:r>
          </a:p>
          <a:p>
            <a:pPr lvl="1"/>
            <a:endParaRPr lang="en-IN" dirty="0"/>
          </a:p>
          <a:p>
            <a:r>
              <a:rPr lang="en-IN" dirty="0" smtClean="0"/>
              <a:t>Advanced topics</a:t>
            </a:r>
          </a:p>
          <a:p>
            <a:pPr lvl="1"/>
            <a:r>
              <a:rPr lang="en-IN" dirty="0" smtClean="0"/>
              <a:t>Semi-supervised learning, online learning, adversarial learning, Transfer learning, Positive-unlabelled learning</a:t>
            </a:r>
          </a:p>
        </p:txBody>
      </p:sp>
    </p:spTree>
    <p:extLst>
      <p:ext uri="{BB962C8B-B14F-4D97-AF65-F5344CB8AC3E}">
        <p14:creationId xmlns:p14="http://schemas.microsoft.com/office/powerpoint/2010/main" val="34368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3048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2743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3505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8839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5486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6477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5562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4495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8915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7467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3048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7848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3657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5943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8382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587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3048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2743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3505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8839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5486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6477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5562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4495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8915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7467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3048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7848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3276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5486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8382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0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3048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2743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3505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8839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5486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6477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5562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4495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60427" name="Oval 11"/>
          <p:cNvSpPr>
            <a:spLocks noChangeArrowheads="1"/>
          </p:cNvSpPr>
          <p:nvPr/>
        </p:nvSpPr>
        <p:spPr bwMode="auto">
          <a:xfrm>
            <a:off x="8915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60428" name="Oval 12"/>
          <p:cNvSpPr>
            <a:spLocks noChangeArrowheads="1"/>
          </p:cNvSpPr>
          <p:nvPr/>
        </p:nvSpPr>
        <p:spPr bwMode="auto">
          <a:xfrm>
            <a:off x="7467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60429" name="Oval 13"/>
          <p:cNvSpPr>
            <a:spLocks noChangeArrowheads="1"/>
          </p:cNvSpPr>
          <p:nvPr/>
        </p:nvSpPr>
        <p:spPr bwMode="auto">
          <a:xfrm>
            <a:off x="3048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60430" name="Oval 14"/>
          <p:cNvSpPr>
            <a:spLocks noChangeArrowheads="1"/>
          </p:cNvSpPr>
          <p:nvPr/>
        </p:nvSpPr>
        <p:spPr bwMode="auto">
          <a:xfrm>
            <a:off x="7848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3276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5486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8382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292934"/>
              </a:solidFill>
              <a:latin typeface="Arial"/>
            </a:endParaRP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4495800" y="5867401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B0F0"/>
                </a:solidFill>
                <a:latin typeface="Arial"/>
              </a:rPr>
              <a:t>No changes:  Done</a:t>
            </a:r>
          </a:p>
        </p:txBody>
      </p:sp>
    </p:spTree>
    <p:extLst>
      <p:ext uri="{BB962C8B-B14F-4D97-AF65-F5344CB8AC3E}">
        <p14:creationId xmlns:p14="http://schemas.microsoft.com/office/powerpoint/2010/main" val="5646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81534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Iterate:</a:t>
            </a:r>
          </a:p>
          <a:p>
            <a:pPr lvl="1" eaLnBrk="1" hangingPunct="1"/>
            <a:r>
              <a:rPr lang="en-US" sz="2000" dirty="0">
                <a:solidFill>
                  <a:srgbClr val="0000FF"/>
                </a:solidFill>
              </a:rPr>
              <a:t>Assign/cluster each example to closest center</a:t>
            </a: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048000" y="5562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743200" y="495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5052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88392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486400" y="3200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6477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562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4958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89154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7467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30480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7848600" y="4572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572000" y="3962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553200" y="3276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7467600" y="39624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30899" y="6040213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do we do this?</a:t>
            </a:r>
          </a:p>
        </p:txBody>
      </p:sp>
    </p:spTree>
    <p:extLst>
      <p:ext uri="{BB962C8B-B14F-4D97-AF65-F5344CB8AC3E}">
        <p14:creationId xmlns:p14="http://schemas.microsoft.com/office/powerpoint/2010/main" val="303682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3048000" y="6172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2743200" y="5562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3505200" y="5257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8839200" y="49530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5486400" y="4343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6477000" y="44196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55626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4495800" y="5105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8915400" y="57912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7467600" y="5105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3048000" y="5943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7848600" y="57150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4572000" y="5105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6553200" y="4419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7467600" y="51054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1" name="Straight Connector 20"/>
          <p:cNvCxnSpPr>
            <a:stCxn id="28" idx="7"/>
            <a:endCxn id="35" idx="2"/>
          </p:cNvCxnSpPr>
          <p:nvPr/>
        </p:nvCxnSpPr>
        <p:spPr bwMode="auto">
          <a:xfrm flipV="1">
            <a:off x="5822768" y="4648204"/>
            <a:ext cx="844737" cy="50183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28" idx="6"/>
            <a:endCxn id="36" idx="1"/>
          </p:cNvCxnSpPr>
          <p:nvPr/>
        </p:nvCxnSpPr>
        <p:spPr bwMode="auto">
          <a:xfrm flipV="1">
            <a:off x="5867400" y="5219701"/>
            <a:ext cx="1600200" cy="38100"/>
          </a:xfrm>
          <a:prstGeom prst="line">
            <a:avLst/>
          </a:prstGeom>
          <a:noFill/>
          <a:ln w="38100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4" idx="3"/>
            <a:endCxn id="28" idx="2"/>
          </p:cNvCxnSpPr>
          <p:nvPr/>
        </p:nvCxnSpPr>
        <p:spPr bwMode="auto">
          <a:xfrm>
            <a:off x="4800600" y="5219701"/>
            <a:ext cx="762000" cy="381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2016031" y="1143005"/>
            <a:ext cx="8153400" cy="304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Iterate: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92934"/>
              </a:buClr>
              <a:buSzPct val="55000"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pitchFamily="-65" charset="-128"/>
                <a:cs typeface="+mn-cs"/>
              </a:rPr>
              <a:t>Assign/cluster each example to closest center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92934"/>
              </a:buClr>
              <a:buSzPct val="55000"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ＭＳ Ｐゴシック" pitchFamily="-65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92934"/>
              </a:buClr>
              <a:buSzPct val="55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ＭＳ Ｐゴシック" pitchFamily="-65" charset="-128"/>
                <a:cs typeface="+mn-cs"/>
              </a:rPr>
              <a:t>Iterate over each point: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92934"/>
              </a:buClr>
              <a:buSzPct val="55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ＭＳ Ｐゴシック" pitchFamily="-65" charset="-128"/>
                <a:cs typeface="+mn-cs"/>
              </a:rPr>
              <a:t>	- get distance to each cluster center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92934"/>
              </a:buClr>
              <a:buSzPct val="55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ＭＳ Ｐゴシック" pitchFamily="-65" charset="-128"/>
                <a:cs typeface="+mn-cs"/>
              </a:rPr>
              <a:t>	- assign to closest center (hard cluster)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92934"/>
              </a:buClr>
              <a:buSzPct val="55000"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ＭＳ Ｐゴシック" pitchFamily="-65" charset="-128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92934"/>
              </a:buClr>
              <a:buSzPct val="55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ＭＳ Ｐゴシック" pitchFamily="-65" charset="-128"/>
                <a:cs typeface="+mn-cs"/>
              </a:rPr>
              <a:t>Recalculate centers as the mean of the points in a cluster</a:t>
            </a:r>
          </a:p>
        </p:txBody>
      </p:sp>
    </p:spTree>
    <p:extLst>
      <p:ext uri="{BB962C8B-B14F-4D97-AF65-F5344CB8AC3E}">
        <p14:creationId xmlns:p14="http://schemas.microsoft.com/office/powerpoint/2010/main" val="1368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2016031" y="1200998"/>
            <a:ext cx="8153400" cy="2685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Iterate: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92934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pitchFamily="-65" charset="-128"/>
                <a:cs typeface="+mn-cs"/>
              </a:rPr>
              <a:t>Assign/cluster each example to closest center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92934"/>
              </a:buClr>
              <a:buSzPct val="55000"/>
              <a:buFont typeface="Wingdings" charset="2"/>
              <a:buChar char="n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ＭＳ Ｐゴシック" pitchFamily="-65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92934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ＭＳ Ｐゴシック" pitchFamily="-65" charset="-128"/>
                <a:cs typeface="+mn-cs"/>
              </a:rPr>
              <a:t>Iterate over each point: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92934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ＭＳ Ｐゴシック" pitchFamily="-65" charset="-128"/>
                <a:cs typeface="+mn-cs"/>
              </a:rPr>
              <a:t>	- 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 pitchFamily="-65" charset="-128"/>
                <a:cs typeface="+mn-cs"/>
              </a:rPr>
              <a:t>distance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ＭＳ Ｐゴシック" pitchFamily="-65" charset="-128"/>
                <a:cs typeface="+mn-cs"/>
              </a:rPr>
              <a:t> to each cluster center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92934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ＭＳ Ｐゴシック" pitchFamily="-65" charset="-128"/>
                <a:cs typeface="+mn-cs"/>
              </a:rPr>
              <a:t>	- assign to closest center (hard cluster)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92934"/>
              </a:buClr>
              <a:buSzPct val="55000"/>
              <a:buFont typeface="Wingdings" charset="2"/>
              <a:buChar char="n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ＭＳ Ｐゴシック" pitchFamily="-65" charset="-128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92934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ＭＳ Ｐゴシック" pitchFamily="-65" charset="-128"/>
                <a:cs typeface="+mn-cs"/>
              </a:rPr>
              <a:t>Recalculate centers as the mean of the points in a cluster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2895600" y="5867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2590800" y="5257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3352800" y="4953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8686800" y="46482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5334000" y="40386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5410200" y="4800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4343400" y="48006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8763000" y="5486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7315200" y="48006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2895600" y="5638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7696200" y="54102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4419600" y="48006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6400800" y="41148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7315200" y="48006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1" name="Straight Connector 20"/>
          <p:cNvCxnSpPr>
            <a:stCxn id="28" idx="7"/>
            <a:endCxn id="35" idx="2"/>
          </p:cNvCxnSpPr>
          <p:nvPr/>
        </p:nvCxnSpPr>
        <p:spPr bwMode="auto">
          <a:xfrm flipV="1">
            <a:off x="5670368" y="4343404"/>
            <a:ext cx="844737" cy="50183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28" idx="6"/>
            <a:endCxn id="36" idx="1"/>
          </p:cNvCxnSpPr>
          <p:nvPr/>
        </p:nvCxnSpPr>
        <p:spPr bwMode="auto">
          <a:xfrm flipV="1">
            <a:off x="5715000" y="4914901"/>
            <a:ext cx="1600200" cy="38100"/>
          </a:xfrm>
          <a:prstGeom prst="line">
            <a:avLst/>
          </a:prstGeom>
          <a:noFill/>
          <a:ln w="38100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4" idx="3"/>
            <a:endCxn id="28" idx="2"/>
          </p:cNvCxnSpPr>
          <p:nvPr/>
        </p:nvCxnSpPr>
        <p:spPr bwMode="auto">
          <a:xfrm>
            <a:off x="4648200" y="4914901"/>
            <a:ext cx="762000" cy="381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657601" y="6172201"/>
            <a:ext cx="425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distance measure should we use?</a:t>
            </a:r>
          </a:p>
        </p:txBody>
      </p:sp>
    </p:spTree>
    <p:extLst>
      <p:ext uri="{BB962C8B-B14F-4D97-AF65-F5344CB8AC3E}">
        <p14:creationId xmlns:p14="http://schemas.microsoft.com/office/powerpoint/2010/main" val="399566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510863"/>
            <a:ext cx="20574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Euclidean: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48611" y="2120463"/>
          <a:ext cx="387831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3" imgW="1562100" imgH="368300" progId="Equation.3">
                  <p:embed/>
                </p:oleObj>
              </mc:Choice>
              <mc:Fallback>
                <p:oleObj name="Equation" r:id="rId3" imgW="1562100" imgH="3683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8611" y="2120463"/>
                        <a:ext cx="387831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48611" y="3505200"/>
                <a:ext cx="487505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3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x and y are n-dimensional vectors: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3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x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3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34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34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3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34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34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 ….., 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3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34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34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3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3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y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3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34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34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 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3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34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34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, ….., 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3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34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34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3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611" y="3505200"/>
                <a:ext cx="4875053" cy="1569660"/>
              </a:xfrm>
              <a:prstGeom prst="rect">
                <a:avLst/>
              </a:prstGeom>
              <a:blipFill>
                <a:blip r:embed="rId5"/>
                <a:stretch>
                  <a:fillRect l="-1875" t="-2724" r="-1125" b="-85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4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87630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Iterate:</a:t>
            </a:r>
          </a:p>
          <a:p>
            <a:pPr lvl="1" eaLnBrk="1" hangingPunct="1"/>
            <a:r>
              <a:rPr lang="en-US" dirty="0"/>
              <a:t>Assign/cluster each example to closest center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</a:rPr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971800" y="6172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667000" y="5562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4290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8763000" y="4419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410200" y="3810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6400800" y="3886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486400" y="4572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4196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8839200" y="5257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7391400" y="4572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2971800" y="5943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7772400" y="5181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47686" y="6104499"/>
            <a:ext cx="5102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Where are the cluster centers?</a:t>
            </a:r>
          </a:p>
        </p:txBody>
      </p:sp>
    </p:spTree>
    <p:extLst>
      <p:ext uri="{BB962C8B-B14F-4D97-AF65-F5344CB8AC3E}">
        <p14:creationId xmlns:p14="http://schemas.microsoft.com/office/powerpoint/2010/main" val="37219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87630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Iterate:</a:t>
            </a:r>
          </a:p>
          <a:p>
            <a:pPr lvl="1" eaLnBrk="1" hangingPunct="1"/>
            <a:r>
              <a:rPr lang="en-US" dirty="0"/>
              <a:t>Assign/cluster each example to closest center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</a:rPr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971800" y="6172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667000" y="5562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4290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8763000" y="4419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410200" y="3810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6400800" y="3886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486400" y="4572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4196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8839200" y="5257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7391400" y="4572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2971800" y="5943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7772400" y="5181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657600" y="5638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943600" y="38862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8305800" y="48006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76800" y="6039185"/>
            <a:ext cx="4663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do we calculate these?</a:t>
            </a:r>
          </a:p>
        </p:txBody>
      </p:sp>
    </p:spTree>
    <p:extLst>
      <p:ext uri="{BB962C8B-B14F-4D97-AF65-F5344CB8AC3E}">
        <p14:creationId xmlns:p14="http://schemas.microsoft.com/office/powerpoint/2010/main" val="78614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87630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Iterate:</a:t>
            </a:r>
          </a:p>
          <a:p>
            <a:pPr lvl="1" eaLnBrk="1" hangingPunct="1"/>
            <a:r>
              <a:rPr lang="en-US" dirty="0"/>
              <a:t>Assign/cluster each example to closest center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</a:rPr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209800" y="5486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6670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3124200" y="4114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22098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590800" y="4876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67201" y="3276600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Mean of the points in the cluster:</a:t>
            </a:r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4800605" y="3886204"/>
          <a:ext cx="2347913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3" imgW="1003300" imgH="431800" progId="Equation.3">
                  <p:embed/>
                </p:oleObj>
              </mc:Choice>
              <mc:Fallback>
                <p:oleObj name="Equation" r:id="rId3" imgW="1003300" imgH="431800" progId="Equation.3">
                  <p:embed/>
                  <p:pic>
                    <p:nvPicPr>
                      <p:cNvPr id="2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5" y="3886204"/>
                        <a:ext cx="2347913" cy="101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248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1E70-4350-4F83-8F70-81541F24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493D7-1C7D-408B-A2A3-8090C486E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 smtClean="0"/>
              <a:t>Unsupervised Learning</a:t>
            </a:r>
          </a:p>
          <a:p>
            <a:pPr lvl="1"/>
            <a:endParaRPr lang="en-IN" dirty="0"/>
          </a:p>
          <a:p>
            <a:pPr lvl="1"/>
            <a:r>
              <a:rPr lang="en-IN" dirty="0" err="1" smtClean="0"/>
              <a:t>Kmeans</a:t>
            </a:r>
            <a:endParaRPr lang="en-IN" dirty="0" smtClean="0"/>
          </a:p>
          <a:p>
            <a:pPr lvl="1"/>
            <a:endParaRPr lang="en-IN" dirty="0"/>
          </a:p>
          <a:p>
            <a:pPr lvl="1"/>
            <a:r>
              <a:rPr lang="en-IN" dirty="0" err="1" smtClean="0"/>
              <a:t>Kmeans</a:t>
            </a:r>
            <a:r>
              <a:rPr lang="en-IN" dirty="0" smtClean="0"/>
              <a:t>++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82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933856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K-means tries to minimize what is called the “k-means” loss function: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956625"/>
              </p:ext>
            </p:extLst>
          </p:nvPr>
        </p:nvGraphicFramePr>
        <p:xfrm>
          <a:off x="2544763" y="2765425"/>
          <a:ext cx="580231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3" imgW="3200400" imgH="431640" progId="Equation.3">
                  <p:embed/>
                </p:oleObj>
              </mc:Choice>
              <mc:Fallback>
                <p:oleObj name="Equation" r:id="rId3" imgW="3200400" imgH="4316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4763" y="2765425"/>
                        <a:ext cx="5802312" cy="78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4143" y="4224421"/>
            <a:ext cx="9568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sum of the squared distances from each point to the associated cluster center.</a:t>
            </a:r>
          </a:p>
        </p:txBody>
      </p:sp>
    </p:spTree>
    <p:extLst>
      <p:ext uri="{BB962C8B-B14F-4D97-AF65-F5344CB8AC3E}">
        <p14:creationId xmlns:p14="http://schemas.microsoft.com/office/powerpoint/2010/main" val="385207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2B0F-DE7D-4C10-9ED2-893850B3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Running time of </a:t>
            </a:r>
            <a:r>
              <a:rPr lang="en-IN" dirty="0" err="1"/>
              <a:t>Kmeans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87839-B710-495F-931A-55710B02F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every iteration</a:t>
            </a:r>
          </a:p>
          <a:p>
            <a:endParaRPr lang="en-US" dirty="0"/>
          </a:p>
          <a:p>
            <a:pPr lvl="2"/>
            <a:r>
              <a:rPr lang="en-US" sz="2000" dirty="0"/>
              <a:t>Assign data points to closest cluster center</a:t>
            </a:r>
          </a:p>
          <a:p>
            <a:pPr lvl="3"/>
            <a:endParaRPr lang="en-US" sz="2000" dirty="0" smtClean="0">
              <a:solidFill>
                <a:srgbClr val="00B050"/>
              </a:solidFill>
            </a:endParaRPr>
          </a:p>
          <a:p>
            <a:pPr lvl="4"/>
            <a:r>
              <a:rPr lang="en-US" sz="2200" dirty="0" smtClean="0">
                <a:solidFill>
                  <a:srgbClr val="00B050"/>
                </a:solidFill>
              </a:rPr>
              <a:t>O(</a:t>
            </a:r>
            <a:r>
              <a:rPr lang="en-US" sz="2200" dirty="0" err="1" smtClean="0">
                <a:solidFill>
                  <a:srgbClr val="00B050"/>
                </a:solidFill>
              </a:rPr>
              <a:t>kn</a:t>
            </a:r>
            <a:r>
              <a:rPr lang="en-US" sz="2200" dirty="0">
                <a:solidFill>
                  <a:srgbClr val="00B050"/>
                </a:solidFill>
              </a:rPr>
              <a:t>) time          (k = # clusters,    n = # data points</a:t>
            </a:r>
            <a:r>
              <a:rPr lang="en-US" sz="2200" dirty="0" smtClean="0">
                <a:solidFill>
                  <a:srgbClr val="00B050"/>
                </a:solidFill>
              </a:rPr>
              <a:t>)</a:t>
            </a:r>
          </a:p>
          <a:p>
            <a:pPr lvl="3"/>
            <a:endParaRPr lang="en-US" sz="2000" dirty="0">
              <a:solidFill>
                <a:srgbClr val="00B050"/>
              </a:solidFill>
            </a:endParaRPr>
          </a:p>
          <a:p>
            <a:pPr lvl="3"/>
            <a:endParaRPr lang="en-US" sz="2000" dirty="0">
              <a:solidFill>
                <a:srgbClr val="00B050"/>
              </a:solidFill>
            </a:endParaRPr>
          </a:p>
          <a:p>
            <a:pPr lvl="3"/>
            <a:endParaRPr lang="en-US" sz="2000" dirty="0"/>
          </a:p>
          <a:p>
            <a:pPr lvl="2"/>
            <a:r>
              <a:rPr lang="en-US" sz="2000" dirty="0"/>
              <a:t>Change the cluster center to the average of its assigned points</a:t>
            </a:r>
          </a:p>
          <a:p>
            <a:pPr lvl="3"/>
            <a:endParaRPr lang="en-US" sz="2000" dirty="0" smtClean="0">
              <a:solidFill>
                <a:srgbClr val="00B050"/>
              </a:solidFill>
            </a:endParaRPr>
          </a:p>
          <a:p>
            <a:pPr lvl="4"/>
            <a:r>
              <a:rPr lang="en-US" sz="2200" dirty="0" smtClean="0">
                <a:solidFill>
                  <a:srgbClr val="00B050"/>
                </a:solidFill>
              </a:rPr>
              <a:t>O(n</a:t>
            </a:r>
            <a:r>
              <a:rPr lang="en-US" sz="2200" dirty="0">
                <a:solidFill>
                  <a:srgbClr val="00B050"/>
                </a:solidFill>
              </a:rPr>
              <a:t>)</a:t>
            </a:r>
            <a:endParaRPr lang="en-IN" sz="2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K-means: Big Issues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Value of k (# cluster)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 smtClean="0"/>
              <a:t>How to stop?</a:t>
            </a:r>
            <a:endParaRPr lang="en-US" sz="2800" dirty="0"/>
          </a:p>
          <a:p>
            <a:pPr lvl="1" eaLnBrk="1" hangingPunct="1"/>
            <a:r>
              <a:rPr lang="en-US" dirty="0">
                <a:ea typeface="ＭＳ Ｐゴシック" charset="-128"/>
              </a:rPr>
              <a:t>A fixed number of iterations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partitions unchanged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Cluster centers do not change</a:t>
            </a:r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Initial (seed) cluster centers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908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452491-2001-4615-8997-545387EF1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883" y="2765503"/>
            <a:ext cx="9144000" cy="88942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err="1">
                <a:solidFill>
                  <a:srgbClr val="0070C0"/>
                </a:solidFill>
              </a:rPr>
              <a:t>Kmeans</a:t>
            </a:r>
            <a:r>
              <a:rPr lang="en-IN" dirty="0">
                <a:solidFill>
                  <a:srgbClr val="0070C0"/>
                </a:solidFill>
              </a:rPr>
              <a:t>: Value of k</a:t>
            </a:r>
          </a:p>
        </p:txBody>
      </p:sp>
    </p:spTree>
    <p:extLst>
      <p:ext uri="{BB962C8B-B14F-4D97-AF65-F5344CB8AC3E}">
        <p14:creationId xmlns:p14="http://schemas.microsoft.com/office/powerpoint/2010/main" val="6706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A989-D1D2-46D0-B40F-F886C763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593876"/>
          </a:xfrm>
        </p:spPr>
        <p:txBody>
          <a:bodyPr>
            <a:normAutofit fontScale="90000"/>
          </a:bodyPr>
          <a:lstStyle/>
          <a:p>
            <a:r>
              <a:rPr lang="en-IN" dirty="0"/>
              <a:t>Elbow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5C3B6-284C-4C86-8B20-150666C1F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180"/>
            <a:ext cx="10515600" cy="5430644"/>
          </a:xfrm>
        </p:spPr>
        <p:txBody>
          <a:bodyPr/>
          <a:lstStyle/>
          <a:p>
            <a:r>
              <a:rPr lang="en-IN" sz="2000" dirty="0"/>
              <a:t>Run </a:t>
            </a:r>
            <a:r>
              <a:rPr lang="en-IN" sz="2000" dirty="0" err="1"/>
              <a:t>kmeans</a:t>
            </a:r>
            <a:r>
              <a:rPr lang="en-IN" sz="2000" dirty="0"/>
              <a:t> with different k</a:t>
            </a:r>
          </a:p>
          <a:p>
            <a:r>
              <a:rPr lang="en-IN" sz="2000" dirty="0"/>
              <a:t>Plot k-means loss vs. k</a:t>
            </a:r>
          </a:p>
          <a:p>
            <a:r>
              <a:rPr lang="en-IN" sz="2000" dirty="0"/>
              <a:t>Choose k such that the curve show an elbow shape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3BBBD-04DD-4B89-A721-EEA74A6E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009" y="2741297"/>
            <a:ext cx="6022555" cy="3751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40765D-43F1-425B-AB57-D7E0194E4C32}"/>
              </a:ext>
            </a:extLst>
          </p:cNvPr>
          <p:cNvSpPr txBox="1"/>
          <p:nvPr/>
        </p:nvSpPr>
        <p:spPr>
          <a:xfrm rot="16200000">
            <a:off x="4600352" y="3752386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Kmeans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loss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D84836-65E4-4E34-895A-DF60FE32CC23}"/>
              </a:ext>
            </a:extLst>
          </p:cNvPr>
          <p:cNvCxnSpPr/>
          <p:nvPr/>
        </p:nvCxnSpPr>
        <p:spPr>
          <a:xfrm flipV="1">
            <a:off x="7181385" y="4617083"/>
            <a:ext cx="1226635" cy="1103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76539E-A944-4E41-B66B-15E1D9279E7F}"/>
              </a:ext>
            </a:extLst>
          </p:cNvPr>
          <p:cNvSpPr txBox="1"/>
          <p:nvPr/>
        </p:nvSpPr>
        <p:spPr>
          <a:xfrm>
            <a:off x="8251903" y="4116797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Good value of k</a:t>
            </a:r>
          </a:p>
        </p:txBody>
      </p:sp>
    </p:spTree>
    <p:extLst>
      <p:ext uri="{BB962C8B-B14F-4D97-AF65-F5344CB8AC3E}">
        <p14:creationId xmlns:p14="http://schemas.microsoft.com/office/powerpoint/2010/main" val="120408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4562-8779-4340-A99B-A84BE60D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Silhouette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6555D-AD8E-4631-A464-467F1F41D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Key Idea for good clustering</a:t>
            </a:r>
          </a:p>
          <a:p>
            <a:endParaRPr lang="en-IN" dirty="0"/>
          </a:p>
          <a:p>
            <a:pPr lvl="1"/>
            <a:r>
              <a:rPr lang="en-IN" dirty="0"/>
              <a:t>Small within cluster variance  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Large between cluster variance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2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8BA-478A-4EF3-BBCB-CB9D6FBC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Silhouette Measure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E2AC2E-0CFC-4B3E-BE9D-E93146A8D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9081" y="3779554"/>
            <a:ext cx="5560650" cy="131026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8356BF-C559-4831-9F37-5B1EAAE86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325" y="1717112"/>
            <a:ext cx="3721030" cy="918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561217-84B9-494B-936B-4C5055845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612" y="2720051"/>
            <a:ext cx="3753315" cy="10704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42DD44-D7D9-4079-B741-5FF82363D160}"/>
              </a:ext>
            </a:extLst>
          </p:cNvPr>
          <p:cNvSpPr txBox="1"/>
          <p:nvPr/>
        </p:nvSpPr>
        <p:spPr>
          <a:xfrm>
            <a:off x="1081668" y="1929161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Within cluster measure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DB9E8-428B-416B-BFCC-E48BAC036C68}"/>
              </a:ext>
            </a:extLst>
          </p:cNvPr>
          <p:cNvSpPr txBox="1"/>
          <p:nvPr/>
        </p:nvSpPr>
        <p:spPr>
          <a:xfrm>
            <a:off x="1081667" y="3059668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Between cluster measure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DA21A5-AEE1-488B-9878-EB90A7DA8328}"/>
              </a:ext>
            </a:extLst>
          </p:cNvPr>
          <p:cNvSpPr txBox="1"/>
          <p:nvPr/>
        </p:nvSpPr>
        <p:spPr>
          <a:xfrm>
            <a:off x="1081667" y="4315962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Silhouette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E56E57-783A-4711-8849-613014F975C7}"/>
                  </a:ext>
                </a:extLst>
              </p:cNvPr>
              <p:cNvSpPr txBox="1"/>
              <p:nvPr/>
            </p:nvSpPr>
            <p:spPr>
              <a:xfrm>
                <a:off x="4420295" y="4991274"/>
                <a:ext cx="23596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panose="02040604050505020304"/>
                    <a:ea typeface="+mn-ea"/>
                    <a:cs typeface="+mn-cs"/>
                  </a:rPr>
                  <a:t>s(</a:t>
                </a:r>
                <a:r>
                  <a:rPr kumimoji="0" lang="en-IN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panose="02040604050505020304"/>
                    <a:ea typeface="+mn-ea"/>
                    <a:cs typeface="+mn-cs"/>
                  </a:rPr>
                  <a:t>i</a:t>
                </a:r>
                <a:r>
                  <a:rPr kumimoji="0" lang="en-I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panose="02040604050505020304"/>
                    <a:ea typeface="+mn-ea"/>
                    <a:cs typeface="+mn-cs"/>
                  </a:rPr>
                  <a:t>) = 0,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I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I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I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𝑪</m:t>
                            </m:r>
                          </m:e>
                          <m:sub>
                            <m:r>
                              <a:rPr kumimoji="0" lang="en-I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kumimoji="0" lang="en-I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I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𝟏</m:t>
                    </m:r>
                  </m:oMath>
                </a14:m>
                <a:endPara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panose="0204060405050502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E56E57-783A-4711-8849-613014F97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295" y="4991274"/>
                <a:ext cx="2359620" cy="400110"/>
              </a:xfrm>
              <a:prstGeom prst="rect">
                <a:avLst/>
              </a:prstGeom>
              <a:blipFill>
                <a:blip r:embed="rId5"/>
                <a:stretch>
                  <a:fillRect l="-2584" t="-9231" b="-2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E1CB5E-6944-4FBA-9D82-AA0D76871C21}"/>
                  </a:ext>
                </a:extLst>
              </p:cNvPr>
              <p:cNvSpPr txBox="1"/>
              <p:nvPr/>
            </p:nvSpPr>
            <p:spPr>
              <a:xfrm>
                <a:off x="7863468" y="1790661"/>
                <a:ext cx="34903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𝑖𝑠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𝑡h𝑒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𝑐𝑙𝑢𝑠𝑡𝑒</m:t>
                    </m:r>
                  </m:oMath>
                </a14:m>
                <a:r>
                  <a:rPr kumimoji="0" lang="en-I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entury Schoolbook" panose="02040604050505020304"/>
                    <a:ea typeface="+mn-ea"/>
                    <a:cs typeface="+mn-cs"/>
                  </a:rPr>
                  <a:t>r for data point </a:t>
                </a:r>
                <a:r>
                  <a:rPr kumimoji="0" lang="en-IN" sz="18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entury Schoolbook" panose="02040604050505020304"/>
                    <a:ea typeface="+mn-ea"/>
                    <a:cs typeface="+mn-cs"/>
                  </a:rPr>
                  <a:t>i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entury Schoolbook" panose="020406040505050203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entury Schoolbook" panose="02040604050505020304"/>
                    <a:ea typeface="+mn-ea"/>
                    <a:cs typeface="+mn-cs"/>
                  </a:rPr>
                  <a:t>d(</a:t>
                </a:r>
                <a:r>
                  <a:rPr kumimoji="0" lang="en-I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entury Schoolbook" panose="02040604050505020304"/>
                    <a:ea typeface="+mn-ea"/>
                    <a:cs typeface="+mn-cs"/>
                  </a:rPr>
                  <a:t>i,j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entury Schoolbook" panose="02040604050505020304"/>
                    <a:ea typeface="+mn-ea"/>
                    <a:cs typeface="+mn-cs"/>
                  </a:rPr>
                  <a:t>) = distance between </a:t>
                </a:r>
                <a:r>
                  <a:rPr kumimoji="0" lang="en-I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entury Schoolbook" panose="02040604050505020304"/>
                    <a:ea typeface="+mn-ea"/>
                    <a:cs typeface="+mn-cs"/>
                  </a:rPr>
                  <a:t>i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entury Schoolbook" panose="02040604050505020304"/>
                    <a:ea typeface="+mn-ea"/>
                    <a:cs typeface="+mn-cs"/>
                  </a:rPr>
                  <a:t> &amp; j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E1CB5E-6944-4FBA-9D82-AA0D7687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468" y="1790661"/>
                <a:ext cx="3490332" cy="646331"/>
              </a:xfrm>
              <a:prstGeom prst="rect">
                <a:avLst/>
              </a:prstGeom>
              <a:blipFill>
                <a:blip r:embed="rId6"/>
                <a:stretch>
                  <a:fillRect l="-1571" t="-566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8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BB6A-78FD-4656-9CF6-0C011640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Silhouette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2A53-C908-49A5-9FBC-394A498F5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785"/>
            <a:ext cx="10515600" cy="4939178"/>
          </a:xfrm>
        </p:spPr>
        <p:txBody>
          <a:bodyPr/>
          <a:lstStyle/>
          <a:p>
            <a:r>
              <a:rPr lang="en-IN" dirty="0"/>
              <a:t>Property of the Silhouette measure:</a:t>
            </a:r>
          </a:p>
          <a:p>
            <a:pPr lvl="1"/>
            <a:r>
              <a:rPr lang="en-IN" dirty="0"/>
              <a:t>High score is better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BDB46-9A3E-4E16-AAB1-2A0860CAC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741" y="2222113"/>
            <a:ext cx="5730525" cy="3743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50F42D-4ECD-46EC-A038-91EF9747D0C9}"/>
              </a:ext>
            </a:extLst>
          </p:cNvPr>
          <p:cNvSpPr txBox="1"/>
          <p:nvPr/>
        </p:nvSpPr>
        <p:spPr>
          <a:xfrm rot="16200000">
            <a:off x="3546089" y="3741234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Average Silhouette score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3C84F3-592F-487B-BE81-1FF83907773B}"/>
                  </a:ext>
                </a:extLst>
              </p:cNvPr>
              <p:cNvSpPr txBox="1"/>
              <p:nvPr/>
            </p:nvSpPr>
            <p:spPr>
              <a:xfrm>
                <a:off x="2355638" y="3287932"/>
                <a:ext cx="1118063" cy="83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I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I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I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I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𝒊</m:t>
                          </m:r>
                          <m:r>
                            <a:rPr kumimoji="0" lang="en-I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I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  <m:sup>
                          <m:r>
                            <a:rPr kumimoji="0" lang="en-I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𝒏</m:t>
                          </m:r>
                        </m:sup>
                        <m:e>
                          <m:r>
                            <a:rPr kumimoji="0" lang="en-I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  <m:r>
                            <a:rPr kumimoji="0" lang="en-I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I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𝒊</m:t>
                          </m:r>
                          <m:r>
                            <a:rPr kumimoji="0" lang="en-I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entury Schoolbook" panose="0204060405050502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3C84F3-592F-487B-BE81-1FF839077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638" y="3287932"/>
                <a:ext cx="1118063" cy="8388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892CAC-9337-43FB-AE8E-11EE87C23CA7}"/>
              </a:ext>
            </a:extLst>
          </p:cNvPr>
          <p:cNvCxnSpPr/>
          <p:nvPr/>
        </p:nvCxnSpPr>
        <p:spPr>
          <a:xfrm>
            <a:off x="3668751" y="3707374"/>
            <a:ext cx="11395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E623B4-C0C3-4E77-938E-4574ADEADFA0}"/>
              </a:ext>
            </a:extLst>
          </p:cNvPr>
          <p:cNvCxnSpPr>
            <a:cxnSpLocks/>
          </p:cNvCxnSpPr>
          <p:nvPr/>
        </p:nvCxnSpPr>
        <p:spPr>
          <a:xfrm flipH="1" flipV="1">
            <a:off x="6512219" y="2479029"/>
            <a:ext cx="1973859" cy="3533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020290-6CDF-4077-BDFA-CE0178DF2017}"/>
              </a:ext>
            </a:extLst>
          </p:cNvPr>
          <p:cNvSpPr txBox="1"/>
          <p:nvPr/>
        </p:nvSpPr>
        <p:spPr>
          <a:xfrm>
            <a:off x="7731235" y="2904660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Desirable value of k</a:t>
            </a:r>
          </a:p>
        </p:txBody>
      </p:sp>
    </p:spTree>
    <p:extLst>
      <p:ext uri="{BB962C8B-B14F-4D97-AF65-F5344CB8AC3E}">
        <p14:creationId xmlns:p14="http://schemas.microsoft.com/office/powerpoint/2010/main" val="44138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8A64-329F-437C-83E7-4BC14894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7246"/>
            <a:ext cx="10515600" cy="7321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Initial (seed) cluster centers</a:t>
            </a:r>
            <a:br>
              <a:rPr lang="en-US" sz="44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2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K-means: 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2392968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088168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2850168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8610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4831368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5440968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907568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3840768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9144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5669568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2392968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8153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9144000" y="44196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8686800" y="3657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5669568" y="32766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16258" y="5370100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would happen here?</a:t>
            </a:r>
          </a:p>
        </p:txBody>
      </p:sp>
    </p:spTree>
    <p:extLst>
      <p:ext uri="{BB962C8B-B14F-4D97-AF65-F5344CB8AC3E}">
        <p14:creationId xmlns:p14="http://schemas.microsoft.com/office/powerpoint/2010/main" val="10765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A46195-E25D-41B6-AAE6-E74E79E0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04882"/>
            <a:ext cx="10972800" cy="1143000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403149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K-means: 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2392968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088168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2850168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8610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4831368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5440968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907568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3840768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9144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5669568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2392968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8127557" y="394210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9144000" y="44196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8686800" y="3657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5669568" y="32766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2415" y="5742235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Bad clustering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A7E86E8-789D-4244-93BB-BA91BD857321}"/>
              </a:ext>
            </a:extLst>
          </p:cNvPr>
          <p:cNvSpPr/>
          <p:nvPr/>
        </p:nvSpPr>
        <p:spPr>
          <a:xfrm rot="19424117">
            <a:off x="1213741" y="2685341"/>
            <a:ext cx="6177776" cy="2502373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BD3D524-505F-4379-A363-C34A19B60454}"/>
              </a:ext>
            </a:extLst>
          </p:cNvPr>
          <p:cNvSpPr/>
          <p:nvPr/>
        </p:nvSpPr>
        <p:spPr>
          <a:xfrm rot="19097159">
            <a:off x="7537553" y="3632383"/>
            <a:ext cx="1855034" cy="76567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69FC34-0717-4984-BBE7-37F18E10616F}"/>
              </a:ext>
            </a:extLst>
          </p:cNvPr>
          <p:cNvSpPr/>
          <p:nvPr/>
        </p:nvSpPr>
        <p:spPr>
          <a:xfrm>
            <a:off x="8952458" y="4097389"/>
            <a:ext cx="731232" cy="914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626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Choice of Initial Centroids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5910" y="1159328"/>
            <a:ext cx="9998662" cy="529590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Results can vary drastically based on random seed selection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</a:rPr>
              <a:t>Slow </a:t>
            </a:r>
            <a:r>
              <a:rPr lang="en-US" dirty="0" smtClean="0">
                <a:solidFill>
                  <a:srgbClr val="00B050"/>
                </a:solidFill>
              </a:rPr>
              <a:t>convergence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00B05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</a:rPr>
              <a:t>converges to sub-optimal </a:t>
            </a:r>
            <a:r>
              <a:rPr lang="en-US" dirty="0" smtClean="0">
                <a:solidFill>
                  <a:srgbClr val="00B050"/>
                </a:solidFill>
              </a:rPr>
              <a:t>clustering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18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-128"/>
              </a:rPr>
              <a:t>Common heuristics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  <a:ea typeface="ＭＳ Ｐゴシック" charset="-128"/>
              </a:rPr>
              <a:t>Random centers in the </a:t>
            </a:r>
            <a:r>
              <a:rPr lang="en-US" dirty="0" smtClean="0">
                <a:solidFill>
                  <a:srgbClr val="00B050"/>
                </a:solidFill>
                <a:ea typeface="ＭＳ Ｐゴシック" charset="-128"/>
              </a:rPr>
              <a:t>space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solidFill>
                <a:srgbClr val="00B050"/>
              </a:solidFill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  <a:ea typeface="ＭＳ Ｐゴシック" charset="-128"/>
              </a:rPr>
              <a:t>Randomly pick from feature </a:t>
            </a:r>
            <a:r>
              <a:rPr lang="en-US" dirty="0" smtClean="0">
                <a:solidFill>
                  <a:srgbClr val="00B050"/>
                </a:solidFill>
                <a:ea typeface="ＭＳ Ｐゴシック" charset="-128"/>
              </a:rPr>
              <a:t>vectors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solidFill>
                <a:srgbClr val="00B050"/>
              </a:solidFill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  <a:ea typeface="ＭＳ Ｐゴシック" charset="-128"/>
              </a:rPr>
              <a:t>Points least similar to any existing center (furthest centers heuristic</a:t>
            </a:r>
            <a:r>
              <a:rPr lang="en-US" dirty="0" smtClean="0">
                <a:solidFill>
                  <a:srgbClr val="00B050"/>
                </a:solidFill>
                <a:ea typeface="ＭＳ Ｐゴシック" charset="-128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solidFill>
                <a:srgbClr val="00B050"/>
              </a:solidFill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  <a:ea typeface="ＭＳ Ｐゴシック" charset="-128"/>
              </a:rPr>
              <a:t>Try out multiple starting </a:t>
            </a:r>
            <a:r>
              <a:rPr lang="en-US" dirty="0" smtClean="0">
                <a:solidFill>
                  <a:srgbClr val="00B050"/>
                </a:solidFill>
                <a:ea typeface="ＭＳ Ｐゴシック" charset="-128"/>
              </a:rPr>
              <a:t>points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solidFill>
                <a:srgbClr val="00B050"/>
              </a:solidFill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  <a:ea typeface="ＭＳ Ｐゴシック" charset="-128"/>
              </a:rPr>
              <a:t>Initialize with the results of another clustering method</a:t>
            </a:r>
          </a:p>
        </p:txBody>
      </p:sp>
    </p:spTree>
    <p:extLst>
      <p:ext uri="{BB962C8B-B14F-4D97-AF65-F5344CB8AC3E}">
        <p14:creationId xmlns:p14="http://schemas.microsoft.com/office/powerpoint/2010/main" val="293420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Furthest centers heuristic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136648" y="1600201"/>
                <a:ext cx="8153400" cy="2045567"/>
              </a:xfrm>
            </p:spPr>
            <p:txBody>
              <a:bodyPr/>
              <a:lstStyle/>
              <a:p>
                <a:r>
                  <a:rPr lang="en-US" dirty="0"/>
                  <a:t>μ</a:t>
                </a:r>
                <a:r>
                  <a:rPr lang="en-US" baseline="-25000" dirty="0"/>
                  <a:t>1</a:t>
                </a:r>
                <a:r>
                  <a:rPr lang="en-US" dirty="0"/>
                  <a:t> = pick random point </a:t>
                </a:r>
                <a:r>
                  <a:rPr lang="en-US" sz="1400" dirty="0"/>
                  <a:t>(the first center)</a:t>
                </a:r>
              </a:p>
              <a:p>
                <a:endParaRPr lang="en-US" baseline="-2500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𝒇𝒐𝒓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𝟐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𝒕𝒐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  <a:r>
                  <a:rPr lang="en-US" sz="1800" dirty="0"/>
                  <a:t>(# cluster)</a:t>
                </a:r>
              </a:p>
              <a:p>
                <a:pPr marL="605776" lvl="1" indent="-285744"/>
                <a:r>
                  <a:rPr lang="en-US" dirty="0" err="1"/>
                  <a:t>μ</a:t>
                </a:r>
                <a:r>
                  <a:rPr lang="en-US" baseline="-25000" dirty="0" err="1"/>
                  <a:t>i</a:t>
                </a:r>
                <a:r>
                  <a:rPr lang="en-US" dirty="0"/>
                  <a:t> = point that is furthest from </a:t>
                </a:r>
                <a:r>
                  <a:rPr lang="en-US" b="1" dirty="0"/>
                  <a:t>any</a:t>
                </a:r>
                <a:r>
                  <a:rPr lang="en-US" dirty="0"/>
                  <a:t> previous centers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136648" y="1600201"/>
                <a:ext cx="8153400" cy="2045567"/>
              </a:xfrm>
              <a:blipFill>
                <a:blip r:embed="rId2"/>
                <a:stretch>
                  <a:fillRect l="-898" t="-26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5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K-means: Initialize furthest from centers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30480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743200" y="3886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35052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8610600" y="2971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5486400" y="2133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6096000" y="2209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5562600" y="2895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4495800" y="2895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91440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6324600" y="2667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3048000" y="4267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8153400" y="3733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3565359" y="35920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02534" y="5029200"/>
            <a:ext cx="4474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Pick a random point for the first center</a:t>
            </a:r>
          </a:p>
          <a:p>
            <a:pPr marL="342891" marR="0" lvl="0" indent="-34289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Which point will be chosen next?</a:t>
            </a:r>
          </a:p>
          <a:p>
            <a:pPr marL="342891" marR="0" lvl="0" indent="-34289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Next point?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9182100" y="3886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6149472" y="22479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2200" y="1371600"/>
            <a:ext cx="119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Say, k = 3</a:t>
            </a:r>
          </a:p>
        </p:txBody>
      </p:sp>
    </p:spTree>
    <p:extLst>
      <p:ext uri="{BB962C8B-B14F-4D97-AF65-F5344CB8AC3E}">
        <p14:creationId xmlns:p14="http://schemas.microsoft.com/office/powerpoint/2010/main" val="187711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1" grpId="0" animBg="1"/>
      <p:bldP spid="17" grpId="0" animBg="1"/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K-means: Initialize furthest from centers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3048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743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3505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8610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5486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6096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5562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4495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9144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6324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3048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8153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9220200" y="4469063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6149472" y="28575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3565359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04659" y="5432933"/>
            <a:ext cx="3708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Furthest point from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85103" y="6071760"/>
            <a:ext cx="5748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Any issues/concerns with this approach?</a:t>
            </a:r>
          </a:p>
        </p:txBody>
      </p:sp>
    </p:spTree>
    <p:extLst>
      <p:ext uri="{BB962C8B-B14F-4D97-AF65-F5344CB8AC3E}">
        <p14:creationId xmlns:p14="http://schemas.microsoft.com/office/powerpoint/2010/main" val="108079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Furthest points concerns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972752" y="533467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774899" y="567423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221404" y="567423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026224" y="603517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566308" y="461010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566308" y="494832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855440" y="470301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939015" y="615148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215152" y="608664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017299" y="578251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3268624" y="558131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3466478" y="59195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3268624" y="634064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2830199" y="437481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2406636" y="434005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9825832" y="89769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7952920" y="214630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592056" y="379596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80530" y="5151157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If k = 4, which points will get chosen?</a:t>
            </a:r>
          </a:p>
        </p:txBody>
      </p:sp>
      <p:sp>
        <p:nvSpPr>
          <p:cNvPr id="22" name="Rectangle 17"/>
          <p:cNvSpPr>
            <a:spLocks noChangeAspect="1" noChangeArrowheads="1"/>
          </p:cNvSpPr>
          <p:nvPr/>
        </p:nvSpPr>
        <p:spPr bwMode="auto">
          <a:xfrm>
            <a:off x="2604489" y="4974122"/>
            <a:ext cx="159075" cy="16002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ectangle 17"/>
          <p:cNvSpPr>
            <a:spLocks noChangeAspect="1" noChangeArrowheads="1"/>
          </p:cNvSpPr>
          <p:nvPr/>
        </p:nvSpPr>
        <p:spPr bwMode="auto">
          <a:xfrm>
            <a:off x="5592057" y="3821763"/>
            <a:ext cx="159075" cy="16002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17"/>
          <p:cNvSpPr>
            <a:spLocks noChangeAspect="1" noChangeArrowheads="1"/>
          </p:cNvSpPr>
          <p:nvPr/>
        </p:nvSpPr>
        <p:spPr bwMode="auto">
          <a:xfrm>
            <a:off x="8001699" y="2158475"/>
            <a:ext cx="159075" cy="160020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ectangle 17"/>
          <p:cNvSpPr>
            <a:spLocks noChangeAspect="1" noChangeArrowheads="1"/>
          </p:cNvSpPr>
          <p:nvPr/>
        </p:nvSpPr>
        <p:spPr bwMode="auto">
          <a:xfrm>
            <a:off x="9864611" y="923491"/>
            <a:ext cx="159075" cy="16002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10203" y="5860048"/>
            <a:ext cx="2871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Doesn’t deal well with outliers</a:t>
            </a:r>
          </a:p>
        </p:txBody>
      </p:sp>
    </p:spTree>
    <p:extLst>
      <p:ext uri="{BB962C8B-B14F-4D97-AF65-F5344CB8AC3E}">
        <p14:creationId xmlns:p14="http://schemas.microsoft.com/office/powerpoint/2010/main" val="185498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K-means++</a:t>
            </a:r>
          </a:p>
          <a:p>
            <a:pPr lvl="1"/>
            <a:r>
              <a:rPr lang="en-US" dirty="0"/>
              <a:t>Centers are initialized using a probabilistic approach</a:t>
            </a:r>
          </a:p>
          <a:p>
            <a:pPr lvl="1"/>
            <a:r>
              <a:rPr lang="en-US" dirty="0"/>
              <a:t>Other steps are exactly the same as the standard k-means algorithm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74371" y="2775861"/>
                <a:ext cx="8382000" cy="2806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3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Cluster centers initialization: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800080" marR="0" lvl="1" indent="-342891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3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Choose one center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3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3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𝒄</m:t>
                        </m:r>
                      </m:e>
                      <m:sub>
                        <m:r>
                          <a:rPr kumimoji="0" lang="en-US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3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3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randomly from the data (X</a:t>
                </a:r>
                <a:r>
                  <a:rPr kumimoji="0" 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9293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)</a:t>
                </a:r>
              </a:p>
              <a:p>
                <a:pPr marL="800080" marR="0" lvl="1" indent="-342891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800080" marR="0" lvl="1" indent="-342891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3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For each </a:t>
                </a:r>
                <a14:m>
                  <m:oMath xmlns:m="http://schemas.openxmlformats.org/officeDocument/2006/math">
                    <m:r>
                      <a:rPr kumimoji="0" lang="en-US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  <m:r>
                      <a:rPr kumimoji="0" lang="en-US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kumimoji="0" lang="en-US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𝑿</m:t>
                    </m:r>
                  </m:oMath>
                </a14:m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3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, compute D(x) </a:t>
                </a:r>
                <a:endPara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1257280" lvl="2" indent="-342891">
                  <a:buFont typeface="Arial" panose="020B0604020202020204" pitchFamily="34" charset="0"/>
                  <a:buChar char="•"/>
                  <a:defRPr/>
                </a:pPr>
                <a:r>
                  <a:rPr kumimoji="0" 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9293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(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3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D(x) is the distance of x from the closest center we have already chosen</a:t>
                </a: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9293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)</a:t>
                </a:r>
              </a:p>
              <a:p>
                <a:pPr marL="800080" marR="0" lvl="1" indent="-342891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800080" marR="0" lvl="1" indent="-342891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3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Select a data </a:t>
                </a:r>
                <a14:m>
                  <m:oMath xmlns:m="http://schemas.openxmlformats.org/officeDocument/2006/math">
                    <m:r>
                      <a:rPr kumimoji="0" lang="en-US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</m:oMath>
                </a14:m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3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from X as a new center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3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9293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  <m:sSup>
                          <m:sSupPr>
                            <m:ctrlPr>
                              <a:rPr kumimoji="0" lang="en-US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9293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sz="1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29293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1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29293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kumimoji="0" lang="en-US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9293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kumimoji="0" lang="en-US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9293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0" lang="en-US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9293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𝒙</m:t>
                            </m:r>
                            <m:r>
                              <a:rPr kumimoji="0" lang="en-US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9293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∈</m:t>
                            </m:r>
                            <m:r>
                              <a:rPr kumimoji="0" lang="en-US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9293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𝑿</m:t>
                            </m:r>
                          </m:sub>
                          <m:sup/>
                          <m:e>
                            <m:r>
                              <a:rPr kumimoji="0" lang="en-US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9293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𝑫</m:t>
                            </m:r>
                            <m:sSup>
                              <m:sSupPr>
                                <m:ctrlPr>
                                  <a:rPr kumimoji="0" lang="en-US" sz="1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29293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en-US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292934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292934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0" lang="en-US" sz="1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29293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800080" marR="0" lvl="1" indent="-342891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800080" marR="0" lvl="1" indent="-342891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3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Repeat step 2 and 3 until k centers are chosen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371" y="2775861"/>
                <a:ext cx="8382000" cy="2806859"/>
              </a:xfrm>
              <a:prstGeom prst="rect">
                <a:avLst/>
              </a:prstGeom>
              <a:blipFill>
                <a:blip r:embed="rId2"/>
                <a:stretch>
                  <a:fillRect l="-582" t="-1085" b="-17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26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9391"/>
            <a:ext cx="8229600" cy="388813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K-means++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1981200" y="990600"/>
                <a:ext cx="8229600" cy="1785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Cluster centers initialization:</a:t>
                </a:r>
              </a:p>
              <a:p>
                <a:pPr marL="800080" lvl="1" indent="-342891">
                  <a:buFont typeface="+mj-lt"/>
                  <a:buAutoNum type="arabicPeriod"/>
                </a:pPr>
                <a:r>
                  <a:rPr lang="en-US" sz="1400" dirty="0"/>
                  <a:t>Choose the first center randomly from the data, X</a:t>
                </a:r>
              </a:p>
              <a:p>
                <a:pPr marL="800080" lvl="1" indent="-342891">
                  <a:buFont typeface="+mj-lt"/>
                  <a:buAutoNum type="arabicPeriod"/>
                </a:pPr>
                <a:r>
                  <a:rPr lang="en-US" sz="1400" dirty="0"/>
                  <a:t>For each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1400" dirty="0"/>
                  <a:t>, compute D(x) </a:t>
                </a:r>
                <a:r>
                  <a:rPr lang="en-US" sz="1100" dirty="0"/>
                  <a:t>(D(x) is the distance of x from the closest center we have already chosen)</a:t>
                </a:r>
              </a:p>
              <a:p>
                <a:pPr marL="800080" lvl="1" indent="-342891">
                  <a:buFont typeface="+mj-lt"/>
                  <a:buAutoNum type="arabicPeriod"/>
                </a:pPr>
                <a:r>
                  <a:rPr lang="en-US" sz="1400" dirty="0"/>
                  <a:t>Select a data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dirty="0"/>
                  <a:t> from X as a new center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𝑫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4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sub>
                          <m:sup/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1400" dirty="0"/>
              </a:p>
              <a:p>
                <a:pPr marL="800080" lvl="1" indent="-342891">
                  <a:buFont typeface="+mj-lt"/>
                  <a:buAutoNum type="arabicPeriod"/>
                </a:pPr>
                <a:r>
                  <a:rPr lang="en-US" sz="1400" dirty="0"/>
                  <a:t>Repeat step 2 and 3 until k centers are chosen</a:t>
                </a:r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990600"/>
                <a:ext cx="8229600" cy="1785492"/>
              </a:xfrm>
              <a:prstGeom prst="rect">
                <a:avLst/>
              </a:prstGeom>
              <a:blipFill>
                <a:blip r:embed="rId2"/>
                <a:stretch>
                  <a:fillRect l="-593" t="-2397" b="-51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063572" y="530058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865719" y="54730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312224" y="54730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117044" y="571500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657128" y="440890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657128" y="474713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069351" y="450181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810004" y="550757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073894" y="550980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874056" y="525780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4100572" y="528521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3921019" y="417362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0455" y="3095495"/>
            <a:ext cx="403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Illustration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say we want to create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clusters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91987" y="4541347"/>
            <a:ext cx="38555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Quiz: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Given the two centers, what will be the D(x)?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length of black line or read line? </a:t>
            </a:r>
          </a:p>
        </p:txBody>
      </p:sp>
      <p:cxnSp>
        <p:nvCxnSpPr>
          <p:cNvPr id="24" name="Straight Connector 23"/>
          <p:cNvCxnSpPr>
            <a:stCxn id="6" idx="6"/>
            <a:endCxn id="15" idx="2"/>
          </p:cNvCxnSpPr>
          <p:nvPr/>
        </p:nvCxnSpPr>
        <p:spPr>
          <a:xfrm flipV="1">
            <a:off x="3261421" y="5350715"/>
            <a:ext cx="612632" cy="4277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4"/>
            <a:endCxn id="15" idx="0"/>
          </p:cNvCxnSpPr>
          <p:nvPr/>
        </p:nvCxnSpPr>
        <p:spPr>
          <a:xfrm flipH="1">
            <a:off x="3972980" y="4359440"/>
            <a:ext cx="46963" cy="8983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9" idx="2"/>
          </p:cNvCxnSpPr>
          <p:nvPr/>
        </p:nvCxnSpPr>
        <p:spPr>
          <a:xfrm>
            <a:off x="2601799" y="5185878"/>
            <a:ext cx="461770" cy="114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79247" y="4939657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first center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26228" y="3733093"/>
            <a:ext cx="1744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most likely second center</a:t>
            </a:r>
          </a:p>
        </p:txBody>
      </p:sp>
      <p:cxnSp>
        <p:nvCxnSpPr>
          <p:cNvPr id="14336" name="Straight Arrow Connector 14335"/>
          <p:cNvCxnSpPr/>
          <p:nvPr/>
        </p:nvCxnSpPr>
        <p:spPr>
          <a:xfrm flipH="1">
            <a:off x="4151848" y="3952100"/>
            <a:ext cx="208529" cy="221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54284" y="5900825"/>
            <a:ext cx="1582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most likely third center</a:t>
            </a:r>
          </a:p>
        </p:txBody>
      </p:sp>
      <p:cxnSp>
        <p:nvCxnSpPr>
          <p:cNvPr id="14340" name="Straight Arrow Connector 14339"/>
          <p:cNvCxnSpPr>
            <a:stCxn id="14" idx="5"/>
            <a:endCxn id="36" idx="0"/>
          </p:cNvCxnSpPr>
          <p:nvPr/>
        </p:nvCxnSpPr>
        <p:spPr>
          <a:xfrm>
            <a:off x="4242772" y="5668411"/>
            <a:ext cx="602754" cy="232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C41429C-036B-4433-B635-BE8D809A7205}"/>
              </a:ext>
            </a:extLst>
          </p:cNvPr>
          <p:cNvSpPr txBox="1"/>
          <p:nvPr/>
        </p:nvSpPr>
        <p:spPr>
          <a:xfrm>
            <a:off x="3047071" y="324433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7742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/>
      <p:bldP spid="29" grpId="0"/>
      <p:bldP spid="32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6288" y="381000"/>
            <a:ext cx="8875712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   Example: Face Clustering</a:t>
            </a:r>
          </a:p>
        </p:txBody>
      </p:sp>
      <p:pic>
        <p:nvPicPr>
          <p:cNvPr id="12292" name="Picture 4" descr="Slide1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812800"/>
            <a:ext cx="7467600" cy="5600700"/>
          </a:xfrm>
          <a:ln/>
        </p:spPr>
      </p:pic>
    </p:spTree>
    <p:extLst>
      <p:ext uri="{BB962C8B-B14F-4D97-AF65-F5344CB8AC3E}">
        <p14:creationId xmlns:p14="http://schemas.microsoft.com/office/powerpoint/2010/main" val="1021069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Example: Search result clustering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371600"/>
            <a:ext cx="4978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6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679742" y="381000"/>
            <a:ext cx="8454858" cy="5334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Example: </a:t>
            </a:r>
            <a:r>
              <a:rPr lang="en-US" sz="3200" dirty="0"/>
              <a:t>Google News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742" y="1772651"/>
            <a:ext cx="2362200" cy="4432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378" y="1772651"/>
            <a:ext cx="5749223" cy="464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0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/>
              <a:t>A data set with clear cluster structure</a:t>
            </a:r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1" y="1371601"/>
            <a:ext cx="56102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743826" y="2721969"/>
            <a:ext cx="2546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/>
              </a:rPr>
              <a:t>What are some of the issues for clustering?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3826" y="4855569"/>
            <a:ext cx="2619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/>
              </a:rPr>
              <a:t>What clustering algorithms can we use?</a:t>
            </a:r>
          </a:p>
        </p:txBody>
      </p:sp>
    </p:spTree>
    <p:extLst>
      <p:ext uri="{BB962C8B-B14F-4D97-AF65-F5344CB8AC3E}">
        <p14:creationId xmlns:p14="http://schemas.microsoft.com/office/powerpoint/2010/main" val="67185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Issues for clustering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Representation for clustering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How do we represent an example</a:t>
            </a:r>
          </a:p>
          <a:p>
            <a:pPr lvl="2" eaLnBrk="1" hangingPunct="1"/>
            <a:r>
              <a:rPr lang="en-US" dirty="0">
                <a:ea typeface="ＭＳ Ｐゴシック" charset="-128"/>
              </a:rPr>
              <a:t>features, etc.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Similarity/distance between examples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Flat clustering or hierarchical?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How many clusters you want to create?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Fixed a priori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Data driven</a:t>
            </a:r>
          </a:p>
        </p:txBody>
      </p:sp>
    </p:spTree>
    <p:extLst>
      <p:ext uri="{BB962C8B-B14F-4D97-AF65-F5344CB8AC3E}">
        <p14:creationId xmlns:p14="http://schemas.microsoft.com/office/powerpoint/2010/main" val="176335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7E88B78B0DD64592650DB8AAC2D3A1" ma:contentTypeVersion="0" ma:contentTypeDescription="Create a new document." ma:contentTypeScope="" ma:versionID="d8ea66eecea95216caf32790aca2fe8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79B6A3-69A0-4929-A1DF-9A837BC1D35E}"/>
</file>

<file path=customXml/itemProps2.xml><?xml version="1.0" encoding="utf-8"?>
<ds:datastoreItem xmlns:ds="http://schemas.openxmlformats.org/officeDocument/2006/customXml" ds:itemID="{42550FC9-8FD0-42F2-BE2B-8CE9BF04EDF2}"/>
</file>

<file path=customXml/itemProps3.xml><?xml version="1.0" encoding="utf-8"?>
<ds:datastoreItem xmlns:ds="http://schemas.openxmlformats.org/officeDocument/2006/customXml" ds:itemID="{034F1FB6-65EA-41F8-B27E-CEC0D44CEB72}"/>
</file>

<file path=docProps/app.xml><?xml version="1.0" encoding="utf-8"?>
<Properties xmlns="http://schemas.openxmlformats.org/officeDocument/2006/extended-properties" xmlns:vt="http://schemas.openxmlformats.org/officeDocument/2006/docPropsVTypes">
  <TotalTime>5378</TotalTime>
  <Words>1011</Words>
  <Application>Microsoft Office PowerPoint</Application>
  <PresentationFormat>Widescreen</PresentationFormat>
  <Paragraphs>244</Paragraphs>
  <Slides>47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62" baseType="lpstr">
      <vt:lpstr>Microsoft JhengHei</vt:lpstr>
      <vt:lpstr>ＭＳ Ｐゴシック</vt:lpstr>
      <vt:lpstr>Arial</vt:lpstr>
      <vt:lpstr>Calibri</vt:lpstr>
      <vt:lpstr>Cambria Math</vt:lpstr>
      <vt:lpstr>Century Schoolbook</vt:lpstr>
      <vt:lpstr>Lucida Sans</vt:lpstr>
      <vt:lpstr>Wingdings</vt:lpstr>
      <vt:lpstr>Office Theme</vt:lpstr>
      <vt:lpstr>Default Design</vt:lpstr>
      <vt:lpstr>Clarity</vt:lpstr>
      <vt:lpstr>1_Office Theme</vt:lpstr>
      <vt:lpstr>1_Clarity</vt:lpstr>
      <vt:lpstr>Equation</vt:lpstr>
      <vt:lpstr>Microsoft Equation 3.0</vt:lpstr>
      <vt:lpstr>Machine Learning  Foundations and Applications</vt:lpstr>
      <vt:lpstr>My Plan for the Rest of the Semester</vt:lpstr>
      <vt:lpstr>Today’s Topics</vt:lpstr>
      <vt:lpstr>Unsupervised Learning</vt:lpstr>
      <vt:lpstr>   Example: Face Clustering</vt:lpstr>
      <vt:lpstr>Example: Search result clustering</vt:lpstr>
      <vt:lpstr>Example: Google News</vt:lpstr>
      <vt:lpstr>A data set with clear cluster structure</vt:lpstr>
      <vt:lpstr>Issues for clustering</vt:lpstr>
      <vt:lpstr>Major Types of Clustering Algorithms</vt:lpstr>
      <vt:lpstr>Hard vs. soft clustering</vt:lpstr>
      <vt:lpstr>Flat Clustering:   K-mean Clustering algorithm</vt:lpstr>
      <vt:lpstr>K-means</vt:lpstr>
      <vt:lpstr>K-means: an example</vt:lpstr>
      <vt:lpstr>K-means: Initialize centers randomly</vt:lpstr>
      <vt:lpstr>K-means: assign points to nearest center</vt:lpstr>
      <vt:lpstr>K-means: readjust centers</vt:lpstr>
      <vt:lpstr>K-means: assign points to nearest center</vt:lpstr>
      <vt:lpstr>K-means: readjust centers</vt:lpstr>
      <vt:lpstr>K-means: assign points to nearest center</vt:lpstr>
      <vt:lpstr>K-means: readjust centers</vt:lpstr>
      <vt:lpstr>K-means: assign points to nearest center</vt:lpstr>
      <vt:lpstr>K-means</vt:lpstr>
      <vt:lpstr>K-means</vt:lpstr>
      <vt:lpstr>K-means</vt:lpstr>
      <vt:lpstr>Distance measure</vt:lpstr>
      <vt:lpstr>K-means</vt:lpstr>
      <vt:lpstr>K-means</vt:lpstr>
      <vt:lpstr>K-means</vt:lpstr>
      <vt:lpstr>K-means loss function</vt:lpstr>
      <vt:lpstr>Running time of Kmeans</vt:lpstr>
      <vt:lpstr>K-means: Big Issues</vt:lpstr>
      <vt:lpstr>Kmeans: Value of k</vt:lpstr>
      <vt:lpstr>Elbow method</vt:lpstr>
      <vt:lpstr>Silhouette Measure</vt:lpstr>
      <vt:lpstr>Silhouette Measure</vt:lpstr>
      <vt:lpstr>Silhouette Plot</vt:lpstr>
      <vt:lpstr>Initial (seed) cluster centers </vt:lpstr>
      <vt:lpstr>K-means: Initialize centers randomly</vt:lpstr>
      <vt:lpstr>K-means: Initialize centers randomly</vt:lpstr>
      <vt:lpstr>Choice of Initial Centroids</vt:lpstr>
      <vt:lpstr>Furthest centers heuristic</vt:lpstr>
      <vt:lpstr>K-means: Initialize furthest from centers</vt:lpstr>
      <vt:lpstr>K-means: Initialize furthest from centers</vt:lpstr>
      <vt:lpstr>Furthest points concerns</vt:lpstr>
      <vt:lpstr>A Better Approach</vt:lpstr>
      <vt:lpstr>K-means++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Processing</dc:title>
  <dc:creator>jiaul paik</dc:creator>
  <cp:lastModifiedBy>User</cp:lastModifiedBy>
  <cp:revision>473</cp:revision>
  <dcterms:created xsi:type="dcterms:W3CDTF">2020-05-13T23:12:08Z</dcterms:created>
  <dcterms:modified xsi:type="dcterms:W3CDTF">2021-10-04T04:48:10Z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0x010100867E88B78B0DD64592650DB8AAC2D3A1</vt:lpwstr>
  </property>
</Properties>
</file>