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Quicksand"/>
      <p:regular r:id="rId12"/>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Quicksand-bold.fntdata"/><Relationship Id="rId12" Type="http://schemas.openxmlformats.org/officeDocument/2006/relationships/font" Target="fonts/Quicksan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fadc7c434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fadc7c43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fadc7c434_0_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1fadc7c43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fb929b514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1fb929b5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fb929b514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fb929b51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1fb929b514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1fb929b51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319175" y="2233519"/>
            <a:ext cx="6680400" cy="11598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cxnSp>
        <p:nvCxnSpPr>
          <p:cNvPr id="11" name="Google Shape;11;p2"/>
          <p:cNvCxnSpPr>
            <a:stCxn id="12" idx="4"/>
          </p:cNvCxnSpPr>
          <p:nvPr/>
        </p:nvCxnSpPr>
        <p:spPr>
          <a:xfrm>
            <a:off x="939750" y="2832475"/>
            <a:ext cx="0" cy="2310900"/>
          </a:xfrm>
          <a:prstGeom prst="straightConnector1">
            <a:avLst/>
          </a:prstGeom>
          <a:noFill/>
          <a:ln cap="flat" cmpd="sng" w="9525">
            <a:solidFill>
              <a:schemeClr val="accent5"/>
            </a:solidFill>
            <a:prstDash val="solid"/>
            <a:round/>
            <a:headEnd len="med" w="med" type="none"/>
            <a:tailEnd len="med" w="med" type="none"/>
          </a:ln>
        </p:spPr>
      </p:cxnSp>
      <p:sp>
        <p:nvSpPr>
          <p:cNvPr id="12" name="Google Shape;12;p2"/>
          <p:cNvSpPr/>
          <p:nvPr/>
        </p:nvSpPr>
        <p:spPr>
          <a:xfrm>
            <a:off x="845250" y="2643475"/>
            <a:ext cx="189000" cy="1890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key color">
  <p:cSld name="BLANK_1">
    <p:bg>
      <p:bgPr>
        <a:solidFill>
          <a:schemeClr val="accent1"/>
        </a:solidFill>
      </p:bgPr>
    </p:bg>
    <p:spTree>
      <p:nvGrpSpPr>
        <p:cNvPr id="63" name="Shape 63"/>
        <p:cNvGrpSpPr/>
        <p:nvPr/>
      </p:nvGrpSpPr>
      <p:grpSpPr>
        <a:xfrm>
          <a:off x="0" y="0"/>
          <a:ext cx="0" cy="0"/>
          <a:chOff x="0" y="0"/>
          <a:chExt cx="0" cy="0"/>
        </a:xfrm>
      </p:grpSpPr>
      <p:sp>
        <p:nvSpPr>
          <p:cNvPr id="64" name="Google Shape;64;p11"/>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cxnSp>
        <p:nvCxnSpPr>
          <p:cNvPr id="65" name="Google Shape;65;p11"/>
          <p:cNvCxnSpPr/>
          <p:nvPr/>
        </p:nvCxnSpPr>
        <p:spPr>
          <a:xfrm>
            <a:off x="945638" y="0"/>
            <a:ext cx="0" cy="5143500"/>
          </a:xfrm>
          <a:prstGeom prst="straightConnector1">
            <a:avLst/>
          </a:prstGeom>
          <a:noFill/>
          <a:ln cap="flat" cmpd="sng" w="9525">
            <a:solidFill>
              <a:schemeClr val="dk1"/>
            </a:solidFill>
            <a:prstDash val="solid"/>
            <a:round/>
            <a:headEnd len="med" w="med" type="none"/>
            <a:tailEnd len="med" w="med" type="none"/>
          </a:ln>
        </p:spPr>
      </p:cxnSp>
      <p:sp>
        <p:nvSpPr>
          <p:cNvPr id="66" name="Google Shape;66;p11"/>
          <p:cNvSpPr/>
          <p:nvPr/>
        </p:nvSpPr>
        <p:spPr>
          <a:xfrm>
            <a:off x="844675" y="2470800"/>
            <a:ext cx="201900" cy="2019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3" name="Shape 13"/>
        <p:cNvGrpSpPr/>
        <p:nvPr/>
      </p:nvGrpSpPr>
      <p:grpSpPr>
        <a:xfrm>
          <a:off x="0" y="0"/>
          <a:ext cx="0" cy="0"/>
          <a:chOff x="0" y="0"/>
          <a:chExt cx="0" cy="0"/>
        </a:xfrm>
      </p:grpSpPr>
      <p:sp>
        <p:nvSpPr>
          <p:cNvPr id="14" name="Google Shape;14;p3"/>
          <p:cNvSpPr txBox="1"/>
          <p:nvPr>
            <p:ph type="ctrTitle"/>
          </p:nvPr>
        </p:nvSpPr>
        <p:spPr>
          <a:xfrm>
            <a:off x="1530175" y="2307788"/>
            <a:ext cx="6767100" cy="53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5" name="Google Shape;15;p3"/>
          <p:cNvSpPr txBox="1"/>
          <p:nvPr>
            <p:ph idx="1" type="subTitle"/>
          </p:nvPr>
        </p:nvSpPr>
        <p:spPr>
          <a:xfrm>
            <a:off x="1567326" y="2782913"/>
            <a:ext cx="6927900" cy="3531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6" name="Google Shape;16;p3"/>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7" name="Google Shape;17;p3"/>
          <p:cNvCxnSpPr/>
          <p:nvPr/>
        </p:nvCxnSpPr>
        <p:spPr>
          <a:xfrm>
            <a:off x="939645" y="0"/>
            <a:ext cx="0" cy="5143500"/>
          </a:xfrm>
          <a:prstGeom prst="straightConnector1">
            <a:avLst/>
          </a:prstGeom>
          <a:noFill/>
          <a:ln cap="flat" cmpd="sng" w="9525">
            <a:solidFill>
              <a:schemeClr val="accent5"/>
            </a:solidFill>
            <a:prstDash val="solid"/>
            <a:round/>
            <a:headEnd len="med" w="med" type="none"/>
            <a:tailEnd len="med" w="med" type="none"/>
          </a:ln>
        </p:spPr>
      </p:cxnSp>
      <p:sp>
        <p:nvSpPr>
          <p:cNvPr id="18" name="Google Shape;18;p3"/>
          <p:cNvSpPr/>
          <p:nvPr/>
        </p:nvSpPr>
        <p:spPr>
          <a:xfrm flipH="1">
            <a:off x="632556" y="2267403"/>
            <a:ext cx="614400" cy="6144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9" name="Shape 19"/>
        <p:cNvGrpSpPr/>
        <p:nvPr/>
      </p:nvGrpSpPr>
      <p:grpSpPr>
        <a:xfrm>
          <a:off x="0" y="0"/>
          <a:ext cx="0" cy="0"/>
          <a:chOff x="0" y="0"/>
          <a:chExt cx="0" cy="0"/>
        </a:xfrm>
      </p:grpSpPr>
      <p:cxnSp>
        <p:nvCxnSpPr>
          <p:cNvPr id="20" name="Google Shape;20;p4"/>
          <p:cNvCxnSpPr/>
          <p:nvPr/>
        </p:nvCxnSpPr>
        <p:spPr>
          <a:xfrm>
            <a:off x="945630" y="0"/>
            <a:ext cx="0" cy="5143500"/>
          </a:xfrm>
          <a:prstGeom prst="straightConnector1">
            <a:avLst/>
          </a:prstGeom>
          <a:noFill/>
          <a:ln cap="flat" cmpd="sng" w="9525">
            <a:solidFill>
              <a:schemeClr val="accent5"/>
            </a:solidFill>
            <a:prstDash val="solid"/>
            <a:round/>
            <a:headEnd len="med" w="med" type="none"/>
            <a:tailEnd len="med" w="med" type="none"/>
          </a:ln>
        </p:spPr>
      </p:cxnSp>
      <p:sp>
        <p:nvSpPr>
          <p:cNvPr id="21" name="Google Shape;21;p4"/>
          <p:cNvSpPr/>
          <p:nvPr/>
        </p:nvSpPr>
        <p:spPr>
          <a:xfrm>
            <a:off x="638325" y="2267417"/>
            <a:ext cx="614400" cy="614400"/>
          </a:xfrm>
          <a:prstGeom prst="ellipse">
            <a:avLst/>
          </a:prstGeom>
          <a:solidFill>
            <a:srgbClr val="2E3037"/>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idx="1" type="body"/>
          </p:nvPr>
        </p:nvSpPr>
        <p:spPr>
          <a:xfrm>
            <a:off x="1633225" y="2161800"/>
            <a:ext cx="6700500" cy="819900"/>
          </a:xfrm>
          <a:prstGeom prst="rect">
            <a:avLst/>
          </a:prstGeom>
        </p:spPr>
        <p:txBody>
          <a:bodyPr anchorCtr="0" anchor="ctr" bIns="91425" lIns="91425" spcFirstLastPara="1" rIns="91425" wrap="square" tIns="91425">
            <a:noAutofit/>
          </a:bodyPr>
          <a:lstStyle>
            <a:lvl1pPr indent="-406400" lvl="0" marL="457200" rtl="0">
              <a:spcBef>
                <a:spcPts val="600"/>
              </a:spcBef>
              <a:spcAft>
                <a:spcPts val="0"/>
              </a:spcAft>
              <a:buSzPts val="2800"/>
              <a:buChar char="◦"/>
              <a:defRPr i="1" sz="2800">
                <a:solidFill>
                  <a:schemeClr val="accent1"/>
                </a:solidFill>
              </a:defRPr>
            </a:lvl1pPr>
            <a:lvl2pPr indent="-406400" lvl="1" marL="914400" rtl="0">
              <a:spcBef>
                <a:spcPts val="0"/>
              </a:spcBef>
              <a:spcAft>
                <a:spcPts val="0"/>
              </a:spcAft>
              <a:buSzPts val="2800"/>
              <a:buChar char="▫"/>
              <a:defRPr i="1" sz="2800">
                <a:solidFill>
                  <a:schemeClr val="accent1"/>
                </a:solidFill>
              </a:defRPr>
            </a:lvl2pPr>
            <a:lvl3pPr indent="-406400" lvl="2" marL="1371600" rtl="0">
              <a:spcBef>
                <a:spcPts val="0"/>
              </a:spcBef>
              <a:spcAft>
                <a:spcPts val="0"/>
              </a:spcAft>
              <a:buSzPts val="2800"/>
              <a:buChar char="■"/>
              <a:defRPr i="1" sz="2800">
                <a:solidFill>
                  <a:schemeClr val="accent1"/>
                </a:solidFill>
              </a:defRPr>
            </a:lvl3pPr>
            <a:lvl4pPr indent="-406400" lvl="3" marL="1828800" rtl="0">
              <a:spcBef>
                <a:spcPts val="0"/>
              </a:spcBef>
              <a:spcAft>
                <a:spcPts val="0"/>
              </a:spcAft>
              <a:buClr>
                <a:schemeClr val="accent1"/>
              </a:buClr>
              <a:buSzPts val="2800"/>
              <a:buChar char="●"/>
              <a:defRPr i="1" sz="2800">
                <a:solidFill>
                  <a:schemeClr val="accent1"/>
                </a:solidFill>
              </a:defRPr>
            </a:lvl4pPr>
            <a:lvl5pPr indent="-406400" lvl="4" marL="2286000" rtl="0">
              <a:spcBef>
                <a:spcPts val="0"/>
              </a:spcBef>
              <a:spcAft>
                <a:spcPts val="0"/>
              </a:spcAft>
              <a:buClr>
                <a:schemeClr val="accent1"/>
              </a:buClr>
              <a:buSzPts val="2800"/>
              <a:buChar char="○"/>
              <a:defRPr i="1" sz="2800">
                <a:solidFill>
                  <a:schemeClr val="accent1"/>
                </a:solidFill>
              </a:defRPr>
            </a:lvl5pPr>
            <a:lvl6pPr indent="-406400" lvl="5" marL="2743200" rtl="0">
              <a:spcBef>
                <a:spcPts val="0"/>
              </a:spcBef>
              <a:spcAft>
                <a:spcPts val="0"/>
              </a:spcAft>
              <a:buClr>
                <a:schemeClr val="accent1"/>
              </a:buClr>
              <a:buSzPts val="2800"/>
              <a:buChar char="■"/>
              <a:defRPr i="1" sz="2800">
                <a:solidFill>
                  <a:schemeClr val="accent1"/>
                </a:solidFill>
              </a:defRPr>
            </a:lvl6pPr>
            <a:lvl7pPr indent="-406400" lvl="6" marL="3200400" rtl="0">
              <a:spcBef>
                <a:spcPts val="0"/>
              </a:spcBef>
              <a:spcAft>
                <a:spcPts val="0"/>
              </a:spcAft>
              <a:buClr>
                <a:schemeClr val="accent1"/>
              </a:buClr>
              <a:buSzPts val="2800"/>
              <a:buChar char="●"/>
              <a:defRPr i="1" sz="2800">
                <a:solidFill>
                  <a:schemeClr val="accent1"/>
                </a:solidFill>
              </a:defRPr>
            </a:lvl7pPr>
            <a:lvl8pPr indent="-406400" lvl="7" marL="3657600" rtl="0">
              <a:spcBef>
                <a:spcPts val="0"/>
              </a:spcBef>
              <a:spcAft>
                <a:spcPts val="0"/>
              </a:spcAft>
              <a:buClr>
                <a:schemeClr val="accent1"/>
              </a:buClr>
              <a:buSzPts val="2800"/>
              <a:buChar char="○"/>
              <a:defRPr i="1" sz="2800">
                <a:solidFill>
                  <a:schemeClr val="accent1"/>
                </a:solidFill>
              </a:defRPr>
            </a:lvl8pPr>
            <a:lvl9pPr indent="-406400" lvl="8" marL="4114800">
              <a:spcBef>
                <a:spcPts val="0"/>
              </a:spcBef>
              <a:spcAft>
                <a:spcPts val="0"/>
              </a:spcAft>
              <a:buClr>
                <a:schemeClr val="accent1"/>
              </a:buClr>
              <a:buSzPts val="2800"/>
              <a:buChar char="■"/>
              <a:defRPr i="1" sz="2800">
                <a:solidFill>
                  <a:schemeClr val="accent1"/>
                </a:solidFill>
              </a:defRPr>
            </a:lvl9pPr>
          </a:lstStyle>
          <a:p/>
        </p:txBody>
      </p:sp>
      <p:sp>
        <p:nvSpPr>
          <p:cNvPr id="23" name="Google Shape;23;p4"/>
          <p:cNvSpPr txBox="1"/>
          <p:nvPr/>
        </p:nvSpPr>
        <p:spPr>
          <a:xfrm>
            <a:off x="286541" y="2244031"/>
            <a:ext cx="1306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chemeClr val="accent1"/>
                </a:solidFill>
                <a:latin typeface="Quicksand"/>
                <a:ea typeface="Quicksand"/>
                <a:cs typeface="Quicksand"/>
                <a:sym typeface="Quicksand"/>
              </a:rPr>
              <a:t>“</a:t>
            </a:r>
            <a:endParaRPr b="1" sz="4800">
              <a:solidFill>
                <a:schemeClr val="accent1"/>
              </a:solidFill>
              <a:latin typeface="Quicksand"/>
              <a:ea typeface="Quicksand"/>
              <a:cs typeface="Quicksand"/>
              <a:sym typeface="Quicksand"/>
            </a:endParaRPr>
          </a:p>
        </p:txBody>
      </p:sp>
      <p:sp>
        <p:nvSpPr>
          <p:cNvPr id="24" name="Google Shape;24;p4"/>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solidFill>
                  <a:srgbClr val="39C0BA"/>
                </a:solidFill>
              </a:defRPr>
            </a:lvl1pPr>
            <a:lvl2pPr lvl="1">
              <a:buNone/>
              <a:defRPr>
                <a:solidFill>
                  <a:srgbClr val="39C0BA"/>
                </a:solidFill>
              </a:defRPr>
            </a:lvl2pPr>
            <a:lvl3pPr lvl="2">
              <a:buNone/>
              <a:defRPr>
                <a:solidFill>
                  <a:srgbClr val="39C0BA"/>
                </a:solidFill>
              </a:defRPr>
            </a:lvl3pPr>
            <a:lvl4pPr lvl="3">
              <a:buNone/>
              <a:defRPr>
                <a:solidFill>
                  <a:srgbClr val="39C0BA"/>
                </a:solidFill>
              </a:defRPr>
            </a:lvl4pPr>
            <a:lvl5pPr lvl="4">
              <a:buNone/>
              <a:defRPr>
                <a:solidFill>
                  <a:srgbClr val="39C0BA"/>
                </a:solidFill>
              </a:defRPr>
            </a:lvl5pPr>
            <a:lvl6pPr lvl="5">
              <a:buNone/>
              <a:defRPr>
                <a:solidFill>
                  <a:srgbClr val="39C0BA"/>
                </a:solidFill>
              </a:defRPr>
            </a:lvl6pPr>
            <a:lvl7pPr lvl="6">
              <a:buNone/>
              <a:defRPr>
                <a:solidFill>
                  <a:srgbClr val="39C0BA"/>
                </a:solidFill>
              </a:defRPr>
            </a:lvl7pPr>
            <a:lvl8pPr lvl="7">
              <a:buNone/>
              <a:defRPr>
                <a:solidFill>
                  <a:srgbClr val="39C0BA"/>
                </a:solidFill>
              </a:defRPr>
            </a:lvl8pPr>
            <a:lvl9pPr lvl="8">
              <a:buNone/>
              <a:defRPr>
                <a:solidFill>
                  <a:srgbClr val="39C0BA"/>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5" name="Shape 25"/>
        <p:cNvGrpSpPr/>
        <p:nvPr/>
      </p:nvGrpSpPr>
      <p:grpSpPr>
        <a:xfrm>
          <a:off x="0" y="0"/>
          <a:ext cx="0" cy="0"/>
          <a:chOff x="0" y="0"/>
          <a:chExt cx="0" cy="0"/>
        </a:xfrm>
      </p:grpSpPr>
      <p:sp>
        <p:nvSpPr>
          <p:cNvPr id="26" name="Google Shape;26;p5"/>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Quicksand"/>
              <a:buNone/>
              <a:defRPr sz="1800">
                <a:latin typeface="Quicksand"/>
                <a:ea typeface="Quicksand"/>
                <a:cs typeface="Quicksand"/>
                <a:sym typeface="Quicksand"/>
              </a:defRPr>
            </a:lvl1pPr>
            <a:lvl2pPr lvl="1" rtl="0">
              <a:spcBef>
                <a:spcPts val="0"/>
              </a:spcBef>
              <a:spcAft>
                <a:spcPts val="0"/>
              </a:spcAft>
              <a:buSzPts val="1800"/>
              <a:buFont typeface="Quicksand"/>
              <a:buNone/>
              <a:defRPr sz="1800">
                <a:latin typeface="Quicksand"/>
                <a:ea typeface="Quicksand"/>
                <a:cs typeface="Quicksand"/>
                <a:sym typeface="Quicksand"/>
              </a:defRPr>
            </a:lvl2pPr>
            <a:lvl3pPr lvl="2" rtl="0">
              <a:spcBef>
                <a:spcPts val="0"/>
              </a:spcBef>
              <a:spcAft>
                <a:spcPts val="0"/>
              </a:spcAft>
              <a:buSzPts val="1800"/>
              <a:buFont typeface="Quicksand"/>
              <a:buNone/>
              <a:defRPr sz="1800">
                <a:latin typeface="Quicksand"/>
                <a:ea typeface="Quicksand"/>
                <a:cs typeface="Quicksand"/>
                <a:sym typeface="Quicksand"/>
              </a:defRPr>
            </a:lvl3pPr>
            <a:lvl4pPr lvl="3" rtl="0">
              <a:spcBef>
                <a:spcPts val="0"/>
              </a:spcBef>
              <a:spcAft>
                <a:spcPts val="0"/>
              </a:spcAft>
              <a:buSzPts val="1800"/>
              <a:buFont typeface="Quicksand"/>
              <a:buNone/>
              <a:defRPr sz="1800">
                <a:latin typeface="Quicksand"/>
                <a:ea typeface="Quicksand"/>
                <a:cs typeface="Quicksand"/>
                <a:sym typeface="Quicksand"/>
              </a:defRPr>
            </a:lvl4pPr>
            <a:lvl5pPr lvl="4" rtl="0">
              <a:spcBef>
                <a:spcPts val="0"/>
              </a:spcBef>
              <a:spcAft>
                <a:spcPts val="0"/>
              </a:spcAft>
              <a:buSzPts val="1800"/>
              <a:buFont typeface="Quicksand"/>
              <a:buNone/>
              <a:defRPr sz="1800">
                <a:latin typeface="Quicksand"/>
                <a:ea typeface="Quicksand"/>
                <a:cs typeface="Quicksand"/>
                <a:sym typeface="Quicksand"/>
              </a:defRPr>
            </a:lvl5pPr>
            <a:lvl6pPr lvl="5" rtl="0">
              <a:spcBef>
                <a:spcPts val="0"/>
              </a:spcBef>
              <a:spcAft>
                <a:spcPts val="0"/>
              </a:spcAft>
              <a:buSzPts val="1800"/>
              <a:buFont typeface="Quicksand"/>
              <a:buNone/>
              <a:defRPr sz="1800">
                <a:latin typeface="Quicksand"/>
                <a:ea typeface="Quicksand"/>
                <a:cs typeface="Quicksand"/>
                <a:sym typeface="Quicksand"/>
              </a:defRPr>
            </a:lvl6pPr>
            <a:lvl7pPr lvl="6" rtl="0">
              <a:spcBef>
                <a:spcPts val="0"/>
              </a:spcBef>
              <a:spcAft>
                <a:spcPts val="0"/>
              </a:spcAft>
              <a:buSzPts val="1800"/>
              <a:buFont typeface="Quicksand"/>
              <a:buNone/>
              <a:defRPr sz="1800">
                <a:latin typeface="Quicksand"/>
                <a:ea typeface="Quicksand"/>
                <a:cs typeface="Quicksand"/>
                <a:sym typeface="Quicksand"/>
              </a:defRPr>
            </a:lvl7pPr>
            <a:lvl8pPr lvl="7" rtl="0">
              <a:spcBef>
                <a:spcPts val="0"/>
              </a:spcBef>
              <a:spcAft>
                <a:spcPts val="0"/>
              </a:spcAft>
              <a:buSzPts val="1800"/>
              <a:buFont typeface="Quicksand"/>
              <a:buNone/>
              <a:defRPr sz="1800">
                <a:latin typeface="Quicksand"/>
                <a:ea typeface="Quicksand"/>
                <a:cs typeface="Quicksand"/>
                <a:sym typeface="Quicksand"/>
              </a:defRPr>
            </a:lvl8pPr>
            <a:lvl9pPr lvl="8" rtl="0">
              <a:spcBef>
                <a:spcPts val="0"/>
              </a:spcBef>
              <a:spcAft>
                <a:spcPts val="0"/>
              </a:spcAft>
              <a:buSzPts val="1800"/>
              <a:buFont typeface="Quicksand"/>
              <a:buNone/>
              <a:defRPr sz="1800">
                <a:latin typeface="Quicksand"/>
                <a:ea typeface="Quicksand"/>
                <a:cs typeface="Quicksand"/>
                <a:sym typeface="Quicksand"/>
              </a:defRPr>
            </a:lvl9pPr>
          </a:lstStyle>
          <a:p/>
        </p:txBody>
      </p:sp>
      <p:sp>
        <p:nvSpPr>
          <p:cNvPr id="27" name="Google Shape;27;p5"/>
          <p:cNvSpPr txBox="1"/>
          <p:nvPr>
            <p:ph idx="1" type="body"/>
          </p:nvPr>
        </p:nvSpPr>
        <p:spPr>
          <a:xfrm>
            <a:off x="1165498" y="1086799"/>
            <a:ext cx="6858000" cy="3725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indent="-381000" lvl="1" marL="9144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indent="-381000" lvl="2" marL="1371600" rtl="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indent="-342900" lvl="3" marL="18288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indent="-342900" lvl="4" marL="22860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indent="-342900" lvl="5" marL="27432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indent="-342900" lvl="6" marL="32004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indent="-342900" lvl="7" marL="36576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indent="-342900" lvl="8" marL="4114800" rtl="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p:txBody>
      </p:sp>
      <p:sp>
        <p:nvSpPr>
          <p:cNvPr id="28" name="Google Shape;28;p5"/>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9" name="Google Shape;29;p5"/>
          <p:cNvCxnSpPr/>
          <p:nvPr/>
        </p:nvCxnSpPr>
        <p:spPr>
          <a:xfrm>
            <a:off x="945638" y="0"/>
            <a:ext cx="0" cy="5143500"/>
          </a:xfrm>
          <a:prstGeom prst="straightConnector1">
            <a:avLst/>
          </a:prstGeom>
          <a:noFill/>
          <a:ln cap="flat" cmpd="sng" w="9525">
            <a:solidFill>
              <a:schemeClr val="accent5"/>
            </a:solidFill>
            <a:prstDash val="solid"/>
            <a:round/>
            <a:headEnd len="med" w="med" type="none"/>
            <a:tailEnd len="med" w="med" type="none"/>
          </a:ln>
        </p:spPr>
      </p:cxnSp>
      <p:sp>
        <p:nvSpPr>
          <p:cNvPr id="30" name="Google Shape;30;p5"/>
          <p:cNvSpPr/>
          <p:nvPr/>
        </p:nvSpPr>
        <p:spPr>
          <a:xfrm>
            <a:off x="874396" y="605794"/>
            <a:ext cx="142500" cy="142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a:off x="844675" y="1400721"/>
            <a:ext cx="201900" cy="201900"/>
          </a:xfrm>
          <a:prstGeom prst="ellipse">
            <a:avLst/>
          </a:prstGeom>
          <a:solidFill>
            <a:srgbClr val="2E3037"/>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 name="Shape 32"/>
        <p:cNvGrpSpPr/>
        <p:nvPr/>
      </p:nvGrpSpPr>
      <p:grpSpPr>
        <a:xfrm>
          <a:off x="0" y="0"/>
          <a:ext cx="0" cy="0"/>
          <a:chOff x="0" y="0"/>
          <a:chExt cx="0" cy="0"/>
        </a:xfrm>
      </p:grpSpPr>
      <p:sp>
        <p:nvSpPr>
          <p:cNvPr id="33" name="Google Shape;33;p6"/>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4" name="Google Shape;34;p6"/>
          <p:cNvSpPr txBox="1"/>
          <p:nvPr>
            <p:ph idx="1" type="body"/>
          </p:nvPr>
        </p:nvSpPr>
        <p:spPr>
          <a:xfrm>
            <a:off x="1165475" y="1174117"/>
            <a:ext cx="33069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5" name="Google Shape;35;p6"/>
          <p:cNvSpPr txBox="1"/>
          <p:nvPr>
            <p:ph idx="2" type="body"/>
          </p:nvPr>
        </p:nvSpPr>
        <p:spPr>
          <a:xfrm>
            <a:off x="4671570" y="1174117"/>
            <a:ext cx="33069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6" name="Google Shape;36;p6"/>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7" name="Google Shape;37;p6"/>
          <p:cNvCxnSpPr/>
          <p:nvPr/>
        </p:nvCxnSpPr>
        <p:spPr>
          <a:xfrm>
            <a:off x="945638" y="0"/>
            <a:ext cx="0" cy="5143500"/>
          </a:xfrm>
          <a:prstGeom prst="straightConnector1">
            <a:avLst/>
          </a:prstGeom>
          <a:noFill/>
          <a:ln cap="flat" cmpd="sng" w="9525">
            <a:solidFill>
              <a:schemeClr val="accent5"/>
            </a:solidFill>
            <a:prstDash val="solid"/>
            <a:round/>
            <a:headEnd len="med" w="med" type="none"/>
            <a:tailEnd len="med" w="med" type="none"/>
          </a:ln>
        </p:spPr>
      </p:cxnSp>
      <p:sp>
        <p:nvSpPr>
          <p:cNvPr id="38" name="Google Shape;38;p6"/>
          <p:cNvSpPr/>
          <p:nvPr/>
        </p:nvSpPr>
        <p:spPr>
          <a:xfrm>
            <a:off x="874396" y="605794"/>
            <a:ext cx="142500" cy="142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p:nvPr/>
        </p:nvSpPr>
        <p:spPr>
          <a:xfrm>
            <a:off x="844675" y="1400721"/>
            <a:ext cx="201900" cy="201900"/>
          </a:xfrm>
          <a:prstGeom prst="ellipse">
            <a:avLst/>
          </a:prstGeom>
          <a:solidFill>
            <a:srgbClr val="2E3037"/>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0" name="Shape 40"/>
        <p:cNvGrpSpPr/>
        <p:nvPr/>
      </p:nvGrpSpPr>
      <p:grpSpPr>
        <a:xfrm>
          <a:off x="0" y="0"/>
          <a:ext cx="0" cy="0"/>
          <a:chOff x="0" y="0"/>
          <a:chExt cx="0" cy="0"/>
        </a:xfrm>
      </p:grpSpPr>
      <p:sp>
        <p:nvSpPr>
          <p:cNvPr id="41" name="Google Shape;41;p7"/>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42" name="Google Shape;42;p7"/>
          <p:cNvSpPr txBox="1"/>
          <p:nvPr>
            <p:ph idx="1" type="body"/>
          </p:nvPr>
        </p:nvSpPr>
        <p:spPr>
          <a:xfrm>
            <a:off x="1165475" y="1192298"/>
            <a:ext cx="2403600" cy="3670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3" name="Google Shape;43;p7"/>
          <p:cNvSpPr txBox="1"/>
          <p:nvPr>
            <p:ph idx="2" type="body"/>
          </p:nvPr>
        </p:nvSpPr>
        <p:spPr>
          <a:xfrm>
            <a:off x="3692249" y="1192298"/>
            <a:ext cx="2403600" cy="3670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4" name="Google Shape;44;p7"/>
          <p:cNvSpPr txBox="1"/>
          <p:nvPr>
            <p:ph idx="3" type="body"/>
          </p:nvPr>
        </p:nvSpPr>
        <p:spPr>
          <a:xfrm>
            <a:off x="6219023" y="1192298"/>
            <a:ext cx="2403600" cy="3670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5" name="Google Shape;45;p7"/>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46" name="Google Shape;46;p7"/>
          <p:cNvCxnSpPr/>
          <p:nvPr/>
        </p:nvCxnSpPr>
        <p:spPr>
          <a:xfrm>
            <a:off x="945638" y="0"/>
            <a:ext cx="0" cy="5143500"/>
          </a:xfrm>
          <a:prstGeom prst="straightConnector1">
            <a:avLst/>
          </a:prstGeom>
          <a:noFill/>
          <a:ln cap="flat" cmpd="sng" w="9525">
            <a:solidFill>
              <a:schemeClr val="accent5"/>
            </a:solidFill>
            <a:prstDash val="solid"/>
            <a:round/>
            <a:headEnd len="med" w="med" type="none"/>
            <a:tailEnd len="med" w="med" type="none"/>
          </a:ln>
        </p:spPr>
      </p:cxnSp>
      <p:sp>
        <p:nvSpPr>
          <p:cNvPr id="47" name="Google Shape;47;p7"/>
          <p:cNvSpPr/>
          <p:nvPr/>
        </p:nvSpPr>
        <p:spPr>
          <a:xfrm>
            <a:off x="874396" y="605794"/>
            <a:ext cx="142500" cy="142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7"/>
          <p:cNvSpPr/>
          <p:nvPr/>
        </p:nvSpPr>
        <p:spPr>
          <a:xfrm>
            <a:off x="844675" y="1400721"/>
            <a:ext cx="201900" cy="201900"/>
          </a:xfrm>
          <a:prstGeom prst="ellipse">
            <a:avLst/>
          </a:prstGeom>
          <a:solidFill>
            <a:srgbClr val="2E3037"/>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51" name="Google Shape;51;p8"/>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52" name="Google Shape;52;p8"/>
          <p:cNvCxnSpPr/>
          <p:nvPr/>
        </p:nvCxnSpPr>
        <p:spPr>
          <a:xfrm>
            <a:off x="945638" y="0"/>
            <a:ext cx="0" cy="5143500"/>
          </a:xfrm>
          <a:prstGeom prst="straightConnector1">
            <a:avLst/>
          </a:prstGeom>
          <a:noFill/>
          <a:ln cap="flat" cmpd="sng" w="9525">
            <a:solidFill>
              <a:schemeClr val="accent5"/>
            </a:solidFill>
            <a:prstDash val="solid"/>
            <a:round/>
            <a:headEnd len="med" w="med" type="none"/>
            <a:tailEnd len="med" w="med" type="none"/>
          </a:ln>
        </p:spPr>
      </p:cxnSp>
      <p:sp>
        <p:nvSpPr>
          <p:cNvPr id="53" name="Google Shape;53;p8"/>
          <p:cNvSpPr/>
          <p:nvPr/>
        </p:nvSpPr>
        <p:spPr>
          <a:xfrm>
            <a:off x="874396" y="605794"/>
            <a:ext cx="142500" cy="142500"/>
          </a:xfrm>
          <a:prstGeom prst="ellipse">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9"/>
          <p:cNvSpPr txBox="1"/>
          <p:nvPr>
            <p:ph idx="1" type="body"/>
          </p:nvPr>
        </p:nvSpPr>
        <p:spPr>
          <a:xfrm>
            <a:off x="1165475" y="4331317"/>
            <a:ext cx="7521300" cy="434100"/>
          </a:xfrm>
          <a:prstGeom prst="rect">
            <a:avLst/>
          </a:prstGeom>
        </p:spPr>
        <p:txBody>
          <a:bodyPr anchorCtr="0" anchor="t" bIns="91425" lIns="91425" spcFirstLastPara="1" rIns="91425" wrap="square" tIns="91425">
            <a:noAutofit/>
          </a:bodyPr>
          <a:lstStyle>
            <a:lvl1pPr indent="-228600" lvl="0" marL="457200">
              <a:spcBef>
                <a:spcPts val="360"/>
              </a:spcBef>
              <a:spcAft>
                <a:spcPts val="0"/>
              </a:spcAft>
              <a:buSzPts val="1800"/>
              <a:buNone/>
              <a:defRPr sz="1800"/>
            </a:lvl1pPr>
          </a:lstStyle>
          <a:p/>
        </p:txBody>
      </p:sp>
      <p:sp>
        <p:nvSpPr>
          <p:cNvPr id="56" name="Google Shape;56;p9"/>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57" name="Google Shape;57;p9"/>
          <p:cNvCxnSpPr/>
          <p:nvPr/>
        </p:nvCxnSpPr>
        <p:spPr>
          <a:xfrm>
            <a:off x="945638" y="0"/>
            <a:ext cx="0" cy="5143500"/>
          </a:xfrm>
          <a:prstGeom prst="straightConnector1">
            <a:avLst/>
          </a:prstGeom>
          <a:noFill/>
          <a:ln cap="flat" cmpd="sng" w="9525">
            <a:solidFill>
              <a:schemeClr val="accent5"/>
            </a:solidFill>
            <a:prstDash val="solid"/>
            <a:round/>
            <a:headEnd len="med" w="med" type="none"/>
            <a:tailEnd len="med" w="med" type="none"/>
          </a:ln>
        </p:spPr>
      </p:cxnSp>
      <p:sp>
        <p:nvSpPr>
          <p:cNvPr id="58" name="Google Shape;58;p9"/>
          <p:cNvSpPr/>
          <p:nvPr/>
        </p:nvSpPr>
        <p:spPr>
          <a:xfrm>
            <a:off x="844675" y="4505121"/>
            <a:ext cx="201900" cy="201900"/>
          </a:xfrm>
          <a:prstGeom prst="ellipse">
            <a:avLst/>
          </a:prstGeom>
          <a:solidFill>
            <a:srgbClr val="2E3037"/>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0"/>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61" name="Google Shape;61;p10"/>
          <p:cNvCxnSpPr/>
          <p:nvPr/>
        </p:nvCxnSpPr>
        <p:spPr>
          <a:xfrm>
            <a:off x="945638" y="0"/>
            <a:ext cx="0" cy="5143500"/>
          </a:xfrm>
          <a:prstGeom prst="straightConnector1">
            <a:avLst/>
          </a:prstGeom>
          <a:noFill/>
          <a:ln cap="flat" cmpd="sng" w="9525">
            <a:solidFill>
              <a:srgbClr val="999FA9"/>
            </a:solidFill>
            <a:prstDash val="solid"/>
            <a:round/>
            <a:headEnd len="med" w="med" type="none"/>
            <a:tailEnd len="med" w="med" type="none"/>
          </a:ln>
        </p:spPr>
      </p:cxnSp>
      <p:sp>
        <p:nvSpPr>
          <p:cNvPr id="62" name="Google Shape;62;p10"/>
          <p:cNvSpPr/>
          <p:nvPr/>
        </p:nvSpPr>
        <p:spPr>
          <a:xfrm>
            <a:off x="844675" y="2470800"/>
            <a:ext cx="201900" cy="201900"/>
          </a:xfrm>
          <a:prstGeom prst="ellipse">
            <a:avLst/>
          </a:prstGeom>
          <a:solidFill>
            <a:srgbClr val="2E3037"/>
          </a:solidFill>
          <a:ln cap="flat" cmpd="sng" w="9525">
            <a:solidFill>
              <a:srgbClr val="999FA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65475" y="549649"/>
            <a:ext cx="6858000" cy="3450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1pPr>
            <a:lvl2pPr lvl="1">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2pPr>
            <a:lvl3pPr lvl="2">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3pPr>
            <a:lvl4pPr lvl="3">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4pPr>
            <a:lvl5pPr lvl="4">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5pPr>
            <a:lvl6pPr lvl="5">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6pPr>
            <a:lvl7pPr lvl="6">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7pPr>
            <a:lvl8pPr lvl="7">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8pPr>
            <a:lvl9pPr lvl="8">
              <a:spcBef>
                <a:spcPts val="0"/>
              </a:spcBef>
              <a:spcAft>
                <a:spcPts val="0"/>
              </a:spcAft>
              <a:buClr>
                <a:schemeClr val="accent1"/>
              </a:buClr>
              <a:buSzPts val="1800"/>
              <a:buFont typeface="Quicksand"/>
              <a:buNone/>
              <a:defRPr sz="1800">
                <a:solidFill>
                  <a:schemeClr val="accent1"/>
                </a:solidFill>
                <a:latin typeface="Quicksand"/>
                <a:ea typeface="Quicksand"/>
                <a:cs typeface="Quicksand"/>
                <a:sym typeface="Quicksand"/>
              </a:defRPr>
            </a:lvl9pPr>
          </a:lstStyle>
          <a:p/>
        </p:txBody>
      </p:sp>
      <p:sp>
        <p:nvSpPr>
          <p:cNvPr id="7" name="Google Shape;7;p1"/>
          <p:cNvSpPr txBox="1"/>
          <p:nvPr>
            <p:ph idx="1" type="body"/>
          </p:nvPr>
        </p:nvSpPr>
        <p:spPr>
          <a:xfrm>
            <a:off x="1165498" y="1086799"/>
            <a:ext cx="6858000" cy="37257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1pPr>
            <a:lvl2pPr indent="-381000" lvl="1" marL="9144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2pPr>
            <a:lvl3pPr indent="-381000" lvl="2" marL="1371600">
              <a:spcBef>
                <a:spcPts val="0"/>
              </a:spcBef>
              <a:spcAft>
                <a:spcPts val="0"/>
              </a:spcAft>
              <a:buClr>
                <a:schemeClr val="accent1"/>
              </a:buClr>
              <a:buSzPts val="2400"/>
              <a:buFont typeface="Quicksand"/>
              <a:buChar char="■"/>
              <a:defRPr sz="2400">
                <a:solidFill>
                  <a:schemeClr val="lt1"/>
                </a:solidFill>
                <a:latin typeface="Quicksand"/>
                <a:ea typeface="Quicksand"/>
                <a:cs typeface="Quicksand"/>
                <a:sym typeface="Quicksand"/>
              </a:defRPr>
            </a:lvl3pPr>
            <a:lvl4pPr indent="-381000" lvl="3" marL="18288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4pPr>
            <a:lvl5pPr indent="-381000" lvl="4" marL="22860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5pPr>
            <a:lvl6pPr indent="-381000" lvl="5" marL="27432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6pPr>
            <a:lvl7pPr indent="-381000" lvl="6" marL="32004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7pPr>
            <a:lvl8pPr indent="-381000" lvl="7" marL="36576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8pPr>
            <a:lvl9pPr indent="-381000" lvl="8" marL="4114800">
              <a:spcBef>
                <a:spcPts val="0"/>
              </a:spcBef>
              <a:spcAft>
                <a:spcPts val="0"/>
              </a:spcAft>
              <a:buClr>
                <a:schemeClr val="lt1"/>
              </a:buClr>
              <a:buSzPts val="2400"/>
              <a:buFont typeface="Quicksand"/>
              <a:buChar char="■"/>
              <a:defRPr sz="2400">
                <a:solidFill>
                  <a:schemeClr val="lt1"/>
                </a:solidFill>
                <a:latin typeface="Quicksand"/>
                <a:ea typeface="Quicksand"/>
                <a:cs typeface="Quicksand"/>
                <a:sym typeface="Quicksand"/>
              </a:defRPr>
            </a:lvl9pPr>
          </a:lstStyle>
          <a:p/>
        </p:txBody>
      </p:sp>
      <p:sp>
        <p:nvSpPr>
          <p:cNvPr id="8" name="Google Shape;8;p1"/>
          <p:cNvSpPr txBox="1"/>
          <p:nvPr>
            <p:ph idx="12" type="sldNum"/>
          </p:nvPr>
        </p:nvSpPr>
        <p:spPr>
          <a:xfrm>
            <a:off x="8523157" y="4752131"/>
            <a:ext cx="548700" cy="315300"/>
          </a:xfrm>
          <a:prstGeom prst="rect">
            <a:avLst/>
          </a:prstGeom>
          <a:noFill/>
          <a:ln>
            <a:noFill/>
          </a:ln>
        </p:spPr>
        <p:txBody>
          <a:bodyPr anchorCtr="0" anchor="t" bIns="91425" lIns="91425" spcFirstLastPara="1" rIns="91425" wrap="square" tIns="91425">
            <a:noAutofit/>
          </a:bodyPr>
          <a:lstStyle>
            <a:lvl1pPr lvl="0" algn="r">
              <a:buNone/>
              <a:defRPr sz="1200">
                <a:solidFill>
                  <a:schemeClr val="accent1"/>
                </a:solidFill>
                <a:latin typeface="Quicksand"/>
                <a:ea typeface="Quicksand"/>
                <a:cs typeface="Quicksand"/>
                <a:sym typeface="Quicksand"/>
              </a:defRPr>
            </a:lvl1pPr>
            <a:lvl2pPr lvl="1" algn="r">
              <a:buNone/>
              <a:defRPr sz="1200">
                <a:solidFill>
                  <a:schemeClr val="accent1"/>
                </a:solidFill>
                <a:latin typeface="Quicksand"/>
                <a:ea typeface="Quicksand"/>
                <a:cs typeface="Quicksand"/>
                <a:sym typeface="Quicksand"/>
              </a:defRPr>
            </a:lvl2pPr>
            <a:lvl3pPr lvl="2" algn="r">
              <a:buNone/>
              <a:defRPr sz="1200">
                <a:solidFill>
                  <a:schemeClr val="accent1"/>
                </a:solidFill>
                <a:latin typeface="Quicksand"/>
                <a:ea typeface="Quicksand"/>
                <a:cs typeface="Quicksand"/>
                <a:sym typeface="Quicksand"/>
              </a:defRPr>
            </a:lvl3pPr>
            <a:lvl4pPr lvl="3" algn="r">
              <a:buNone/>
              <a:defRPr sz="1200">
                <a:solidFill>
                  <a:schemeClr val="accent1"/>
                </a:solidFill>
                <a:latin typeface="Quicksand"/>
                <a:ea typeface="Quicksand"/>
                <a:cs typeface="Quicksand"/>
                <a:sym typeface="Quicksand"/>
              </a:defRPr>
            </a:lvl4pPr>
            <a:lvl5pPr lvl="4" algn="r">
              <a:buNone/>
              <a:defRPr sz="1200">
                <a:solidFill>
                  <a:schemeClr val="accent1"/>
                </a:solidFill>
                <a:latin typeface="Quicksand"/>
                <a:ea typeface="Quicksand"/>
                <a:cs typeface="Quicksand"/>
                <a:sym typeface="Quicksand"/>
              </a:defRPr>
            </a:lvl5pPr>
            <a:lvl6pPr lvl="5" algn="r">
              <a:buNone/>
              <a:defRPr sz="1200">
                <a:solidFill>
                  <a:schemeClr val="accent1"/>
                </a:solidFill>
                <a:latin typeface="Quicksand"/>
                <a:ea typeface="Quicksand"/>
                <a:cs typeface="Quicksand"/>
                <a:sym typeface="Quicksand"/>
              </a:defRPr>
            </a:lvl6pPr>
            <a:lvl7pPr lvl="6" algn="r">
              <a:buNone/>
              <a:defRPr sz="1200">
                <a:solidFill>
                  <a:schemeClr val="accent1"/>
                </a:solidFill>
                <a:latin typeface="Quicksand"/>
                <a:ea typeface="Quicksand"/>
                <a:cs typeface="Quicksand"/>
                <a:sym typeface="Quicksand"/>
              </a:defRPr>
            </a:lvl7pPr>
            <a:lvl8pPr lvl="7" algn="r">
              <a:buNone/>
              <a:defRPr sz="1200">
                <a:solidFill>
                  <a:schemeClr val="accent1"/>
                </a:solidFill>
                <a:latin typeface="Quicksand"/>
                <a:ea typeface="Quicksand"/>
                <a:cs typeface="Quicksand"/>
                <a:sym typeface="Quicksand"/>
              </a:defRPr>
            </a:lvl8pPr>
            <a:lvl9pPr lvl="8" algn="r">
              <a:buNone/>
              <a:defRPr sz="1200">
                <a:solidFill>
                  <a:schemeClr val="accent1"/>
                </a:solidFill>
                <a:latin typeface="Quicksand"/>
                <a:ea typeface="Quicksand"/>
                <a:cs typeface="Quicksand"/>
                <a:sym typeface="Quicksan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2"/>
          <p:cNvSpPr txBox="1"/>
          <p:nvPr>
            <p:ph type="ctrTitle"/>
          </p:nvPr>
        </p:nvSpPr>
        <p:spPr>
          <a:xfrm>
            <a:off x="1231800" y="568272"/>
            <a:ext cx="6680400" cy="5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Impact of Covid-19 on Informal Sector</a:t>
            </a:r>
            <a:endParaRPr sz="2500"/>
          </a:p>
        </p:txBody>
      </p:sp>
      <p:sp>
        <p:nvSpPr>
          <p:cNvPr id="72" name="Google Shape;72;p12"/>
          <p:cNvSpPr txBox="1"/>
          <p:nvPr/>
        </p:nvSpPr>
        <p:spPr>
          <a:xfrm>
            <a:off x="1231800" y="1249900"/>
            <a:ext cx="7350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accent1"/>
                </a:solidFill>
                <a:latin typeface="Quicksand"/>
                <a:ea typeface="Quicksand"/>
                <a:cs typeface="Quicksand"/>
                <a:sym typeface="Quicksand"/>
              </a:rPr>
              <a:t>By Faisal Rafiq - 19HS20054</a:t>
            </a:r>
            <a:endParaRPr sz="900">
              <a:latin typeface="Quicksand"/>
              <a:ea typeface="Quicksand"/>
              <a:cs typeface="Quicksand"/>
              <a:sym typeface="Quicksand"/>
            </a:endParaRPr>
          </a:p>
        </p:txBody>
      </p:sp>
      <p:grpSp>
        <p:nvGrpSpPr>
          <p:cNvPr id="73" name="Google Shape;73;p12"/>
          <p:cNvGrpSpPr/>
          <p:nvPr/>
        </p:nvGrpSpPr>
        <p:grpSpPr>
          <a:xfrm>
            <a:off x="1231790" y="2632331"/>
            <a:ext cx="349060" cy="298882"/>
            <a:chOff x="1934025" y="1001650"/>
            <a:chExt cx="415300" cy="355600"/>
          </a:xfrm>
        </p:grpSpPr>
        <p:sp>
          <p:nvSpPr>
            <p:cNvPr id="74" name="Google Shape;74;p12"/>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2"/>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2"/>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2"/>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121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12"/>
          <p:cNvSpPr txBox="1"/>
          <p:nvPr/>
        </p:nvSpPr>
        <p:spPr>
          <a:xfrm>
            <a:off x="1793100" y="2273875"/>
            <a:ext cx="6789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1"/>
                </a:solidFill>
                <a:latin typeface="Quicksand"/>
                <a:ea typeface="Quicksand"/>
                <a:cs typeface="Quicksand"/>
                <a:sym typeface="Quicksand"/>
              </a:rPr>
              <a:t>Sumalatha, B. S., Bhat, L. D., &amp; Chitra, K. P. (2021). Impact of Covid-19 on informal sector: A study of women domestic workers in India. The Indian Economic Journal, 69(3), 441-461.</a:t>
            </a:r>
            <a:endParaRPr sz="1800">
              <a:latin typeface="Quicksand"/>
              <a:ea typeface="Quicksand"/>
              <a:cs typeface="Quicksand"/>
              <a:sym typeface="Quicksand"/>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3"/>
          <p:cNvSpPr txBox="1"/>
          <p:nvPr>
            <p:ph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84" name="Google Shape;84;p13"/>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85" name="Google Shape;85;p13"/>
          <p:cNvGrpSpPr/>
          <p:nvPr/>
        </p:nvGrpSpPr>
        <p:grpSpPr>
          <a:xfrm>
            <a:off x="1165235" y="1259221"/>
            <a:ext cx="3310692" cy="3493176"/>
            <a:chOff x="1165235" y="1259221"/>
            <a:chExt cx="3310692" cy="3493176"/>
          </a:xfrm>
        </p:grpSpPr>
        <p:grpSp>
          <p:nvGrpSpPr>
            <p:cNvPr id="86" name="Google Shape;86;p13"/>
            <p:cNvGrpSpPr/>
            <p:nvPr/>
          </p:nvGrpSpPr>
          <p:grpSpPr>
            <a:xfrm>
              <a:off x="1165235" y="1259221"/>
              <a:ext cx="3310692" cy="3493176"/>
              <a:chOff x="6332670" y="5663946"/>
              <a:chExt cx="856627" cy="594715"/>
            </a:xfrm>
          </p:grpSpPr>
          <p:grpSp>
            <p:nvGrpSpPr>
              <p:cNvPr id="87" name="Google Shape;87;p13"/>
              <p:cNvGrpSpPr/>
              <p:nvPr/>
            </p:nvGrpSpPr>
            <p:grpSpPr>
              <a:xfrm>
                <a:off x="6392364" y="5663946"/>
                <a:ext cx="796933" cy="185801"/>
                <a:chOff x="3321050" y="1066800"/>
                <a:chExt cx="6505573" cy="1508125"/>
              </a:xfrm>
            </p:grpSpPr>
            <p:sp>
              <p:nvSpPr>
                <p:cNvPr id="88" name="Google Shape;88;p13"/>
                <p:cNvSpPr/>
                <p:nvPr/>
              </p:nvSpPr>
              <p:spPr>
                <a:xfrm>
                  <a:off x="3321050" y="1066800"/>
                  <a:ext cx="6505573" cy="1508125"/>
                </a:xfrm>
                <a:custGeom>
                  <a:rect b="b" l="l" r="r" t="t"/>
                  <a:pathLst>
                    <a:path extrusionOk="0" h="384" w="1658">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9C0BA"/>
                </a:solid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900" u="none" cap="none" strike="noStrike">
                    <a:solidFill>
                      <a:schemeClr val="lt1"/>
                    </a:solidFill>
                    <a:latin typeface="Calibri"/>
                    <a:ea typeface="Calibri"/>
                    <a:cs typeface="Calibri"/>
                    <a:sym typeface="Calibri"/>
                  </a:endParaRPr>
                </a:p>
              </p:txBody>
            </p:sp>
            <p:sp>
              <p:nvSpPr>
                <p:cNvPr id="89" name="Google Shape;89;p13"/>
                <p:cNvSpPr/>
                <p:nvPr/>
              </p:nvSpPr>
              <p:spPr>
                <a:xfrm>
                  <a:off x="3321050" y="1801812"/>
                  <a:ext cx="769937" cy="773112"/>
                </a:xfrm>
                <a:custGeom>
                  <a:rect b="b" l="l" r="r" t="t"/>
                  <a:pathLst>
                    <a:path extrusionOk="0" h="197" w="196">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90" name="Google Shape;90;p13"/>
              <p:cNvGrpSpPr/>
              <p:nvPr/>
            </p:nvGrpSpPr>
            <p:grpSpPr>
              <a:xfrm flipH="1">
                <a:off x="6332670" y="5868403"/>
                <a:ext cx="796933" cy="185801"/>
                <a:chOff x="3321050" y="1066800"/>
                <a:chExt cx="6505573" cy="1508125"/>
              </a:xfrm>
            </p:grpSpPr>
            <p:sp>
              <p:nvSpPr>
                <p:cNvPr id="91" name="Google Shape;91;p13"/>
                <p:cNvSpPr/>
                <p:nvPr/>
              </p:nvSpPr>
              <p:spPr>
                <a:xfrm>
                  <a:off x="3321050" y="1066800"/>
                  <a:ext cx="6505573" cy="1508125"/>
                </a:xfrm>
                <a:custGeom>
                  <a:rect b="b" l="l" r="r" t="t"/>
                  <a:pathLst>
                    <a:path extrusionOk="0" h="384" w="1658">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2" name="Google Shape;92;p13"/>
                <p:cNvSpPr/>
                <p:nvPr/>
              </p:nvSpPr>
              <p:spPr>
                <a:xfrm>
                  <a:off x="3321050" y="1801812"/>
                  <a:ext cx="769937" cy="773112"/>
                </a:xfrm>
                <a:custGeom>
                  <a:rect b="b" l="l" r="r" t="t"/>
                  <a:pathLst>
                    <a:path extrusionOk="0" h="197" w="196">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93" name="Google Shape;93;p13"/>
              <p:cNvGrpSpPr/>
              <p:nvPr/>
            </p:nvGrpSpPr>
            <p:grpSpPr>
              <a:xfrm>
                <a:off x="6392364" y="6072860"/>
                <a:ext cx="796933" cy="185801"/>
                <a:chOff x="3321050" y="1066800"/>
                <a:chExt cx="6505573" cy="1508125"/>
              </a:xfrm>
            </p:grpSpPr>
            <p:sp>
              <p:nvSpPr>
                <p:cNvPr id="94" name="Google Shape;94;p13"/>
                <p:cNvSpPr/>
                <p:nvPr/>
              </p:nvSpPr>
              <p:spPr>
                <a:xfrm>
                  <a:off x="3321050" y="1066800"/>
                  <a:ext cx="6505573" cy="1508125"/>
                </a:xfrm>
                <a:custGeom>
                  <a:rect b="b" l="l" r="r" t="t"/>
                  <a:pathLst>
                    <a:path extrusionOk="0" h="384" w="1658">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95" name="Google Shape;95;p13"/>
                <p:cNvSpPr/>
                <p:nvPr/>
              </p:nvSpPr>
              <p:spPr>
                <a:xfrm>
                  <a:off x="3321050" y="1801812"/>
                  <a:ext cx="769937" cy="773112"/>
                </a:xfrm>
                <a:custGeom>
                  <a:rect b="b" l="l" r="r" t="t"/>
                  <a:pathLst>
                    <a:path extrusionOk="0" h="197" w="196">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sp>
          <p:nvSpPr>
            <p:cNvPr id="96" name="Google Shape;96;p13"/>
            <p:cNvSpPr txBox="1"/>
            <p:nvPr/>
          </p:nvSpPr>
          <p:spPr>
            <a:xfrm>
              <a:off x="2010775" y="1532825"/>
              <a:ext cx="1904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Quicksand"/>
                  <a:ea typeface="Quicksand"/>
                  <a:cs typeface="Quicksand"/>
                  <a:sym typeface="Quicksand"/>
                </a:rPr>
                <a:t>Covid-19 declared a Pandemic in 2020</a:t>
              </a:r>
              <a:endParaRPr>
                <a:solidFill>
                  <a:schemeClr val="lt1"/>
                </a:solidFill>
                <a:latin typeface="Quicksand"/>
                <a:ea typeface="Quicksand"/>
                <a:cs typeface="Quicksand"/>
                <a:sym typeface="Quicksand"/>
              </a:endParaRPr>
            </a:p>
          </p:txBody>
        </p:sp>
        <p:sp>
          <p:nvSpPr>
            <p:cNvPr id="97" name="Google Shape;97;p13"/>
            <p:cNvSpPr txBox="1"/>
            <p:nvPr/>
          </p:nvSpPr>
          <p:spPr>
            <a:xfrm>
              <a:off x="1485475" y="2482463"/>
              <a:ext cx="24294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Quicksand"/>
                  <a:ea typeface="Quicksand"/>
                  <a:cs typeface="Quicksand"/>
                  <a:sym typeface="Quicksand"/>
                </a:rPr>
                <a:t>Countries declare lockdowns, the world economies come to a standstill</a:t>
              </a:r>
              <a:endParaRPr>
                <a:solidFill>
                  <a:schemeClr val="lt1"/>
                </a:solidFill>
                <a:latin typeface="Quicksand"/>
                <a:ea typeface="Quicksand"/>
                <a:cs typeface="Quicksand"/>
                <a:sym typeface="Quicksand"/>
              </a:endParaRPr>
            </a:p>
          </p:txBody>
        </p:sp>
        <p:sp>
          <p:nvSpPr>
            <p:cNvPr id="98" name="Google Shape;98;p13"/>
            <p:cNvSpPr txBox="1"/>
            <p:nvPr/>
          </p:nvSpPr>
          <p:spPr>
            <a:xfrm>
              <a:off x="2010775" y="3818825"/>
              <a:ext cx="19041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Quicksand"/>
                  <a:ea typeface="Quicksand"/>
                  <a:cs typeface="Quicksand"/>
                  <a:sym typeface="Quicksand"/>
                </a:rPr>
                <a:t>The pandemic affects all the social classes in India</a:t>
              </a:r>
              <a:endParaRPr>
                <a:solidFill>
                  <a:schemeClr val="lt1"/>
                </a:solidFill>
                <a:latin typeface="Quicksand"/>
                <a:ea typeface="Quicksand"/>
                <a:cs typeface="Quicksand"/>
                <a:sym typeface="Quicksand"/>
              </a:endParaRPr>
            </a:p>
          </p:txBody>
        </p:sp>
      </p:grpSp>
      <p:grpSp>
        <p:nvGrpSpPr>
          <p:cNvPr id="99" name="Google Shape;99;p13"/>
          <p:cNvGrpSpPr/>
          <p:nvPr/>
        </p:nvGrpSpPr>
        <p:grpSpPr>
          <a:xfrm>
            <a:off x="5212460" y="1259221"/>
            <a:ext cx="3324865" cy="3493176"/>
            <a:chOff x="5212460" y="1259221"/>
            <a:chExt cx="3324865" cy="3493176"/>
          </a:xfrm>
        </p:grpSpPr>
        <p:grpSp>
          <p:nvGrpSpPr>
            <p:cNvPr id="100" name="Google Shape;100;p13"/>
            <p:cNvGrpSpPr/>
            <p:nvPr/>
          </p:nvGrpSpPr>
          <p:grpSpPr>
            <a:xfrm>
              <a:off x="5212460" y="1259221"/>
              <a:ext cx="3310692" cy="3493176"/>
              <a:chOff x="6332670" y="5663946"/>
              <a:chExt cx="856627" cy="594715"/>
            </a:xfrm>
          </p:grpSpPr>
          <p:grpSp>
            <p:nvGrpSpPr>
              <p:cNvPr id="101" name="Google Shape;101;p13"/>
              <p:cNvGrpSpPr/>
              <p:nvPr/>
            </p:nvGrpSpPr>
            <p:grpSpPr>
              <a:xfrm>
                <a:off x="6392364" y="5663946"/>
                <a:ext cx="796933" cy="185801"/>
                <a:chOff x="3321050" y="1066800"/>
                <a:chExt cx="6505573" cy="1508125"/>
              </a:xfrm>
            </p:grpSpPr>
            <p:sp>
              <p:nvSpPr>
                <p:cNvPr id="102" name="Google Shape;102;p13"/>
                <p:cNvSpPr/>
                <p:nvPr/>
              </p:nvSpPr>
              <p:spPr>
                <a:xfrm>
                  <a:off x="3321050" y="1066800"/>
                  <a:ext cx="6505573" cy="1508125"/>
                </a:xfrm>
                <a:custGeom>
                  <a:rect b="b" l="l" r="r" t="t"/>
                  <a:pathLst>
                    <a:path extrusionOk="0" h="384" w="1658">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9C0BA"/>
                </a:solid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900" u="none" cap="none" strike="noStrike">
                    <a:solidFill>
                      <a:schemeClr val="lt1"/>
                    </a:solidFill>
                    <a:latin typeface="Calibri"/>
                    <a:ea typeface="Calibri"/>
                    <a:cs typeface="Calibri"/>
                    <a:sym typeface="Calibri"/>
                  </a:endParaRPr>
                </a:p>
              </p:txBody>
            </p:sp>
            <p:sp>
              <p:nvSpPr>
                <p:cNvPr id="103" name="Google Shape;103;p13"/>
                <p:cNvSpPr/>
                <p:nvPr/>
              </p:nvSpPr>
              <p:spPr>
                <a:xfrm>
                  <a:off x="3321050" y="1801812"/>
                  <a:ext cx="769937" cy="773112"/>
                </a:xfrm>
                <a:custGeom>
                  <a:rect b="b" l="l" r="r" t="t"/>
                  <a:pathLst>
                    <a:path extrusionOk="0" h="197" w="196">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04" name="Google Shape;104;p13"/>
              <p:cNvGrpSpPr/>
              <p:nvPr/>
            </p:nvGrpSpPr>
            <p:grpSpPr>
              <a:xfrm flipH="1">
                <a:off x="6332670" y="5868403"/>
                <a:ext cx="796933" cy="185801"/>
                <a:chOff x="3321050" y="1066800"/>
                <a:chExt cx="6505573" cy="1508125"/>
              </a:xfrm>
            </p:grpSpPr>
            <p:sp>
              <p:nvSpPr>
                <p:cNvPr id="105" name="Google Shape;105;p13"/>
                <p:cNvSpPr/>
                <p:nvPr/>
              </p:nvSpPr>
              <p:spPr>
                <a:xfrm>
                  <a:off x="3321050" y="1066800"/>
                  <a:ext cx="6505573" cy="1508125"/>
                </a:xfrm>
                <a:custGeom>
                  <a:rect b="b" l="l" r="r" t="t"/>
                  <a:pathLst>
                    <a:path extrusionOk="0" h="384" w="1658">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6" name="Google Shape;106;p13"/>
                <p:cNvSpPr/>
                <p:nvPr/>
              </p:nvSpPr>
              <p:spPr>
                <a:xfrm>
                  <a:off x="3321050" y="1801812"/>
                  <a:ext cx="769937" cy="773112"/>
                </a:xfrm>
                <a:custGeom>
                  <a:rect b="b" l="l" r="r" t="t"/>
                  <a:pathLst>
                    <a:path extrusionOk="0" h="197" w="196">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07" name="Google Shape;107;p13"/>
              <p:cNvGrpSpPr/>
              <p:nvPr/>
            </p:nvGrpSpPr>
            <p:grpSpPr>
              <a:xfrm>
                <a:off x="6392364" y="6072860"/>
                <a:ext cx="796933" cy="185801"/>
                <a:chOff x="3321050" y="1066800"/>
                <a:chExt cx="6505573" cy="1508125"/>
              </a:xfrm>
            </p:grpSpPr>
            <p:sp>
              <p:nvSpPr>
                <p:cNvPr id="108" name="Google Shape;108;p13"/>
                <p:cNvSpPr/>
                <p:nvPr/>
              </p:nvSpPr>
              <p:spPr>
                <a:xfrm>
                  <a:off x="3321050" y="1066800"/>
                  <a:ext cx="6505573" cy="1508125"/>
                </a:xfrm>
                <a:custGeom>
                  <a:rect b="b" l="l" r="r" t="t"/>
                  <a:pathLst>
                    <a:path extrusionOk="0" h="384" w="1658">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09" name="Google Shape;109;p13"/>
                <p:cNvSpPr/>
                <p:nvPr/>
              </p:nvSpPr>
              <p:spPr>
                <a:xfrm>
                  <a:off x="3321050" y="1801812"/>
                  <a:ext cx="769937" cy="773112"/>
                </a:xfrm>
                <a:custGeom>
                  <a:rect b="b" l="l" r="r" t="t"/>
                  <a:pathLst>
                    <a:path extrusionOk="0" h="197" w="196">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sp>
          <p:nvSpPr>
            <p:cNvPr id="110" name="Google Shape;110;p13"/>
            <p:cNvSpPr txBox="1"/>
            <p:nvPr/>
          </p:nvSpPr>
          <p:spPr>
            <a:xfrm>
              <a:off x="5614325" y="1380425"/>
              <a:ext cx="28563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Quicksand"/>
                  <a:ea typeface="Quicksand"/>
                  <a:cs typeface="Quicksand"/>
                  <a:sym typeface="Quicksand"/>
                </a:rPr>
                <a:t>The employment protection and social security of the informal sector stands most affected</a:t>
              </a:r>
              <a:endParaRPr>
                <a:solidFill>
                  <a:schemeClr val="lt1"/>
                </a:solidFill>
                <a:latin typeface="Quicksand"/>
                <a:ea typeface="Quicksand"/>
                <a:cs typeface="Quicksand"/>
                <a:sym typeface="Quicksand"/>
              </a:endParaRPr>
            </a:p>
          </p:txBody>
        </p:sp>
        <p:sp>
          <p:nvSpPr>
            <p:cNvPr id="111" name="Google Shape;111;p13"/>
            <p:cNvSpPr txBox="1"/>
            <p:nvPr/>
          </p:nvSpPr>
          <p:spPr>
            <a:xfrm>
              <a:off x="5295475" y="2599625"/>
              <a:ext cx="29457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Quicksand"/>
                  <a:ea typeface="Quicksand"/>
                  <a:cs typeface="Quicksand"/>
                  <a:sym typeface="Quicksand"/>
                </a:rPr>
                <a:t>Women domestic workers face near total unemployment &amp; economic insecurity</a:t>
              </a:r>
              <a:endParaRPr>
                <a:solidFill>
                  <a:schemeClr val="lt1"/>
                </a:solidFill>
                <a:latin typeface="Quicksand"/>
                <a:ea typeface="Quicksand"/>
                <a:cs typeface="Quicksand"/>
                <a:sym typeface="Quicksand"/>
              </a:endParaRPr>
            </a:p>
          </p:txBody>
        </p:sp>
        <p:sp>
          <p:nvSpPr>
            <p:cNvPr id="112" name="Google Shape;112;p13"/>
            <p:cNvSpPr txBox="1"/>
            <p:nvPr/>
          </p:nvSpPr>
          <p:spPr>
            <a:xfrm>
              <a:off x="5591625" y="3818825"/>
              <a:ext cx="29457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Quicksand"/>
                  <a:ea typeface="Quicksand"/>
                  <a:cs typeface="Quicksand"/>
                  <a:sym typeface="Quicksand"/>
                </a:rPr>
                <a:t>The women workers remain mostly outside the picture of relief mechanisms</a:t>
              </a:r>
              <a:endParaRPr>
                <a:solidFill>
                  <a:schemeClr val="lt1"/>
                </a:solidFill>
                <a:latin typeface="Quicksand"/>
                <a:ea typeface="Quicksand"/>
                <a:cs typeface="Quicksand"/>
                <a:sym typeface="Quicksand"/>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4"/>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8" name="Google Shape;118;p14"/>
          <p:cNvSpPr txBox="1"/>
          <p:nvPr>
            <p:ph idx="4294967295"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9C0BA"/>
                </a:solidFill>
              </a:rPr>
              <a:t>Summary of the paper</a:t>
            </a:r>
            <a:endParaRPr>
              <a:solidFill>
                <a:srgbClr val="39C0BA"/>
              </a:solidFill>
            </a:endParaRPr>
          </a:p>
        </p:txBody>
      </p:sp>
      <p:sp>
        <p:nvSpPr>
          <p:cNvPr id="119" name="Google Shape;119;p14"/>
          <p:cNvSpPr txBox="1"/>
          <p:nvPr>
            <p:ph idx="4294967295" type="body"/>
          </p:nvPr>
        </p:nvSpPr>
        <p:spPr>
          <a:xfrm>
            <a:off x="1165498" y="1158072"/>
            <a:ext cx="6858000" cy="37257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Clr>
                <a:schemeClr val="accent1"/>
              </a:buClr>
              <a:buSzPts val="1600"/>
              <a:buChar char="◦"/>
            </a:pPr>
            <a:r>
              <a:rPr lang="en" sz="1600"/>
              <a:t>The main focus of this paper is on women domestic workers and how the pandemic has affected their livelihood, security, and health.</a:t>
            </a:r>
            <a:endParaRPr sz="1600"/>
          </a:p>
          <a:p>
            <a:pPr indent="-330200" lvl="0" marL="457200" rtl="0" algn="l">
              <a:spcBef>
                <a:spcPts val="0"/>
              </a:spcBef>
              <a:spcAft>
                <a:spcPts val="0"/>
              </a:spcAft>
              <a:buClr>
                <a:schemeClr val="accent1"/>
              </a:buClr>
              <a:buSzPts val="1600"/>
              <a:buChar char="◦"/>
            </a:pPr>
            <a:r>
              <a:rPr lang="en" sz="1600"/>
              <a:t>Primary data for empirical analysis on 260 women domestic workers from three major cities Delhi, Mumbai, and Kochi is used.</a:t>
            </a:r>
            <a:endParaRPr sz="1600"/>
          </a:p>
          <a:p>
            <a:pPr indent="-330200" lvl="0" marL="457200" rtl="0" algn="l">
              <a:spcBef>
                <a:spcPts val="0"/>
              </a:spcBef>
              <a:spcAft>
                <a:spcPts val="0"/>
              </a:spcAft>
              <a:buClr>
                <a:schemeClr val="accent1"/>
              </a:buClr>
              <a:buSzPts val="1600"/>
              <a:buChar char="◦"/>
            </a:pPr>
            <a:r>
              <a:rPr lang="en" sz="1600"/>
              <a:t>The primary variables include working conditions, livelihood, household dynamics, health scenarios, and state support during the pandemic.</a:t>
            </a:r>
            <a:endParaRPr sz="1600"/>
          </a:p>
          <a:p>
            <a:pPr indent="-330200" lvl="0" marL="457200" rtl="0" algn="l">
              <a:spcBef>
                <a:spcPts val="0"/>
              </a:spcBef>
              <a:spcAft>
                <a:spcPts val="0"/>
              </a:spcAft>
              <a:buClr>
                <a:schemeClr val="accent1"/>
              </a:buClr>
              <a:buSzPts val="1600"/>
              <a:buChar char="◦"/>
            </a:pPr>
            <a:r>
              <a:rPr lang="en" sz="1600"/>
              <a:t>The analysis finds a large-scale job loss in the informal sector due to the pandemic including reduced incomes and increasing workloads. </a:t>
            </a:r>
            <a:endParaRPr sz="1600"/>
          </a:p>
          <a:p>
            <a:pPr indent="-330200" lvl="0" marL="457200" rtl="0" algn="l">
              <a:spcBef>
                <a:spcPts val="0"/>
              </a:spcBef>
              <a:spcAft>
                <a:spcPts val="0"/>
              </a:spcAft>
              <a:buClr>
                <a:schemeClr val="accent1"/>
              </a:buClr>
              <a:buSzPts val="1600"/>
              <a:buChar char="◦"/>
            </a:pPr>
            <a:r>
              <a:rPr lang="en" sz="1600"/>
              <a:t>It also suggests a need for immediate support in terms of farming national-level policy and state support targeting women domestic workers.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5"/>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5" name="Google Shape;125;p15"/>
          <p:cNvSpPr txBox="1"/>
          <p:nvPr>
            <p:ph idx="4294967295"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9C0BA"/>
                </a:solidFill>
              </a:rPr>
              <a:t>Findings </a:t>
            </a:r>
            <a:r>
              <a:rPr lang="en">
                <a:solidFill>
                  <a:srgbClr val="39C0BA"/>
                </a:solidFill>
              </a:rPr>
              <a:t>of the study</a:t>
            </a:r>
            <a:endParaRPr>
              <a:solidFill>
                <a:srgbClr val="39C0BA"/>
              </a:solidFill>
            </a:endParaRPr>
          </a:p>
        </p:txBody>
      </p:sp>
      <p:sp>
        <p:nvSpPr>
          <p:cNvPr id="126" name="Google Shape;126;p15"/>
          <p:cNvSpPr txBox="1"/>
          <p:nvPr>
            <p:ph idx="4294967295" type="body"/>
          </p:nvPr>
        </p:nvSpPr>
        <p:spPr>
          <a:xfrm>
            <a:off x="1165498" y="1158072"/>
            <a:ext cx="6858000" cy="37257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Clr>
                <a:schemeClr val="accent1"/>
              </a:buClr>
              <a:buSzPts val="1600"/>
              <a:buChar char="◦"/>
            </a:pPr>
            <a:r>
              <a:rPr lang="en" sz="1600"/>
              <a:t>Loss of jobs and very little recovery.</a:t>
            </a:r>
            <a:endParaRPr sz="1600"/>
          </a:p>
          <a:p>
            <a:pPr indent="-330200" lvl="0" marL="457200" rtl="0" algn="l">
              <a:spcBef>
                <a:spcPts val="0"/>
              </a:spcBef>
              <a:spcAft>
                <a:spcPts val="0"/>
              </a:spcAft>
              <a:buClr>
                <a:schemeClr val="accent1"/>
              </a:buClr>
              <a:buSzPts val="1600"/>
              <a:buChar char="◦"/>
            </a:pPr>
            <a:r>
              <a:rPr lang="en" sz="1600"/>
              <a:t>Reduced salary and increased </a:t>
            </a:r>
            <a:r>
              <a:rPr lang="en" sz="1600"/>
              <a:t>workload.</a:t>
            </a:r>
            <a:endParaRPr sz="1600"/>
          </a:p>
          <a:p>
            <a:pPr indent="-330200" lvl="0" marL="457200" rtl="0" algn="l">
              <a:spcBef>
                <a:spcPts val="0"/>
              </a:spcBef>
              <a:spcAft>
                <a:spcPts val="0"/>
              </a:spcAft>
              <a:buClr>
                <a:schemeClr val="accent1"/>
              </a:buClr>
              <a:buSzPts val="1600"/>
              <a:buChar char="◦"/>
            </a:pPr>
            <a:r>
              <a:rPr lang="en" sz="1600"/>
              <a:t>Partial or no safety measures at </a:t>
            </a:r>
            <a:r>
              <a:rPr lang="en" sz="1600"/>
              <a:t>workplace.</a:t>
            </a:r>
            <a:endParaRPr sz="1600"/>
          </a:p>
          <a:p>
            <a:pPr indent="-330200" lvl="0" marL="457200" rtl="0" algn="l">
              <a:spcBef>
                <a:spcPts val="0"/>
              </a:spcBef>
              <a:spcAft>
                <a:spcPts val="0"/>
              </a:spcAft>
              <a:buClr>
                <a:schemeClr val="accent1"/>
              </a:buClr>
              <a:buSzPts val="1600"/>
              <a:buChar char="◦"/>
            </a:pPr>
            <a:r>
              <a:rPr lang="en" sz="1600"/>
              <a:t>Depleted savings and increment in debts.</a:t>
            </a:r>
            <a:endParaRPr sz="1600"/>
          </a:p>
          <a:p>
            <a:pPr indent="-330200" lvl="0" marL="457200" rtl="0" algn="l">
              <a:spcBef>
                <a:spcPts val="0"/>
              </a:spcBef>
              <a:spcAft>
                <a:spcPts val="0"/>
              </a:spcAft>
              <a:buClr>
                <a:schemeClr val="accent1"/>
              </a:buClr>
              <a:buSzPts val="1600"/>
              <a:buChar char="◦"/>
            </a:pPr>
            <a:r>
              <a:rPr lang="en" sz="1600"/>
              <a:t>Increment in physical, emotional, and sexual abuse at home.</a:t>
            </a:r>
            <a:endParaRPr sz="1600"/>
          </a:p>
          <a:p>
            <a:pPr indent="-330200" lvl="0" marL="457200" rtl="0" algn="l">
              <a:spcBef>
                <a:spcPts val="0"/>
              </a:spcBef>
              <a:spcAft>
                <a:spcPts val="0"/>
              </a:spcAft>
              <a:buClr>
                <a:schemeClr val="accent1"/>
              </a:buClr>
              <a:buSzPts val="1600"/>
              <a:buChar char="◦"/>
            </a:pPr>
            <a:r>
              <a:rPr lang="en" sz="1600"/>
              <a:t>Mental health issues like anxiety etc.</a:t>
            </a:r>
            <a:endParaRPr sz="1600"/>
          </a:p>
          <a:p>
            <a:pPr indent="-330200" lvl="0" marL="457200" rtl="0" algn="l">
              <a:spcBef>
                <a:spcPts val="0"/>
              </a:spcBef>
              <a:spcAft>
                <a:spcPts val="0"/>
              </a:spcAft>
              <a:buClr>
                <a:schemeClr val="accent1"/>
              </a:buClr>
              <a:buSzPts val="1600"/>
              <a:buChar char="◦"/>
            </a:pPr>
            <a:r>
              <a:rPr lang="en" sz="1600"/>
              <a:t>Discontinuation of treatment due to unaffordability, lack of transportation, and absence of outpatient services.</a:t>
            </a:r>
            <a:endParaRPr sz="1600"/>
          </a:p>
          <a:p>
            <a:pPr indent="-330200" lvl="0" marL="457200" rtl="0" algn="l">
              <a:spcBef>
                <a:spcPts val="0"/>
              </a:spcBef>
              <a:spcAft>
                <a:spcPts val="0"/>
              </a:spcAft>
              <a:buClr>
                <a:schemeClr val="accent1"/>
              </a:buClr>
              <a:buSzPts val="1600"/>
              <a:buChar char="◦"/>
            </a:pPr>
            <a:r>
              <a:rPr lang="en" sz="1600"/>
              <a:t>Unsatisfactory support from government.</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2" name="Google Shape;132;p16"/>
          <p:cNvSpPr txBox="1"/>
          <p:nvPr>
            <p:ph idx="4294967295"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9C0BA"/>
                </a:solidFill>
              </a:rPr>
              <a:t>Learning Outcomes</a:t>
            </a:r>
            <a:endParaRPr>
              <a:solidFill>
                <a:srgbClr val="39C0BA"/>
              </a:solidFill>
            </a:endParaRPr>
          </a:p>
        </p:txBody>
      </p:sp>
      <p:sp>
        <p:nvSpPr>
          <p:cNvPr id="133" name="Google Shape;133;p16"/>
          <p:cNvSpPr txBox="1"/>
          <p:nvPr>
            <p:ph idx="4294967295" type="body"/>
          </p:nvPr>
        </p:nvSpPr>
        <p:spPr>
          <a:xfrm>
            <a:off x="1165498" y="1158072"/>
            <a:ext cx="6858000" cy="37257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Clr>
                <a:schemeClr val="accent1"/>
              </a:buClr>
              <a:buSzPts val="1600"/>
              <a:buChar char="◦"/>
            </a:pPr>
            <a:r>
              <a:rPr lang="en" sz="1600"/>
              <a:t>To ensure the citizenship rights of domestic workers including their rights to labor, immediate attention needs to be paid to their emotional, psychological, social, economic, and political well-being.</a:t>
            </a:r>
            <a:endParaRPr sz="1600"/>
          </a:p>
          <a:p>
            <a:pPr indent="-330200" lvl="0" marL="457200" rtl="0" algn="l">
              <a:spcBef>
                <a:spcPts val="0"/>
              </a:spcBef>
              <a:spcAft>
                <a:spcPts val="0"/>
              </a:spcAft>
              <a:buClr>
                <a:schemeClr val="accent1"/>
              </a:buClr>
              <a:buSzPts val="1600"/>
              <a:buChar char="◦"/>
            </a:pPr>
            <a:r>
              <a:rPr lang="en" sz="1600"/>
              <a:t>In a futuristic perspective, the domestic work sector with most workers being women, calls for a gender-sensitive, welfarist, rights-based, as well as intersectional approach with long-term objectives.</a:t>
            </a:r>
            <a:endParaRPr sz="1600"/>
          </a:p>
          <a:p>
            <a:pPr indent="-330200" lvl="0" marL="457200" rtl="0" algn="l">
              <a:spcBef>
                <a:spcPts val="0"/>
              </a:spcBef>
              <a:spcAft>
                <a:spcPts val="0"/>
              </a:spcAft>
              <a:buClr>
                <a:schemeClr val="accent1"/>
              </a:buClr>
              <a:buSzPts val="1600"/>
              <a:buChar char="◦"/>
            </a:pPr>
            <a:r>
              <a:rPr lang="en" sz="1600"/>
              <a:t>The government announced relief packages, such as PMGKP, PM-Kisan, and MNREGA intending to help those in the informal sector need strengthening and proper implementation.</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7"/>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9" name="Google Shape;139;p17"/>
          <p:cNvSpPr txBox="1"/>
          <p:nvPr>
            <p:ph idx="4294967295" type="title"/>
          </p:nvPr>
        </p:nvSpPr>
        <p:spPr>
          <a:xfrm>
            <a:off x="1165475" y="549649"/>
            <a:ext cx="6858000" cy="34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39C0BA"/>
                </a:solidFill>
              </a:rPr>
              <a:t>Learning Outcomes</a:t>
            </a:r>
            <a:endParaRPr>
              <a:solidFill>
                <a:srgbClr val="39C0BA"/>
              </a:solidFill>
            </a:endParaRPr>
          </a:p>
        </p:txBody>
      </p:sp>
      <p:sp>
        <p:nvSpPr>
          <p:cNvPr id="140" name="Google Shape;140;p17"/>
          <p:cNvSpPr txBox="1"/>
          <p:nvPr>
            <p:ph idx="4294967295" type="body"/>
          </p:nvPr>
        </p:nvSpPr>
        <p:spPr>
          <a:xfrm>
            <a:off x="1165498" y="1158072"/>
            <a:ext cx="6858000" cy="37257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Clr>
                <a:schemeClr val="accent1"/>
              </a:buClr>
              <a:buSzPts val="1600"/>
              <a:buChar char="◦"/>
            </a:pPr>
            <a:r>
              <a:rPr lang="en" sz="1600"/>
              <a:t>India needs detailed structural reforms and larger relief packages to ensure the survival of marginalized communities.</a:t>
            </a:r>
            <a:endParaRPr sz="1600"/>
          </a:p>
          <a:p>
            <a:pPr indent="-330200" lvl="0" marL="457200" rtl="0" algn="l">
              <a:spcBef>
                <a:spcPts val="0"/>
              </a:spcBef>
              <a:spcAft>
                <a:spcPts val="0"/>
              </a:spcAft>
              <a:buClr>
                <a:schemeClr val="accent1"/>
              </a:buClr>
              <a:buSzPts val="1600"/>
              <a:buChar char="◦"/>
            </a:pPr>
            <a:r>
              <a:rPr lang="en" sz="1600"/>
              <a:t>Gender, caste, class, and region collide to create a situation of invisible marginalization experienced by domestic workers, especially in a pandemic scenario, which requires short-term (PDS rations and food vouchers) and long-term (cash transfers) policy measures to combat.</a:t>
            </a:r>
            <a:endParaRPr sz="1600"/>
          </a:p>
          <a:p>
            <a:pPr indent="-330200" lvl="0" marL="457200" rtl="0" algn="l">
              <a:spcBef>
                <a:spcPts val="0"/>
              </a:spcBef>
              <a:spcAft>
                <a:spcPts val="0"/>
              </a:spcAft>
              <a:buClr>
                <a:schemeClr val="accent1"/>
              </a:buClr>
              <a:buSzPts val="1600"/>
              <a:buChar char="◦"/>
            </a:pPr>
            <a:r>
              <a:rPr lang="en" sz="1600"/>
              <a:t>Legal action against exploitation and violence at the workplace and or at home should be strictly ensured by law enforcement agencies which in turn requires proper registration of the workers in the informal sector to ensure representation..</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8"/>
          <p:cNvSpPr txBox="1"/>
          <p:nvPr>
            <p:ph idx="4294967295" type="subTitle"/>
          </p:nvPr>
        </p:nvSpPr>
        <p:spPr>
          <a:xfrm>
            <a:off x="2002275" y="2266988"/>
            <a:ext cx="6671400" cy="609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sz="3600">
                <a:solidFill>
                  <a:schemeClr val="lt2"/>
                </a:solidFill>
              </a:rPr>
              <a:t>Thank You</a:t>
            </a:r>
            <a:endParaRPr sz="3600">
              <a:solidFill>
                <a:schemeClr val="lt2"/>
              </a:solidFill>
            </a:endParaRPr>
          </a:p>
        </p:txBody>
      </p:sp>
      <p:sp>
        <p:nvSpPr>
          <p:cNvPr id="146" name="Google Shape;146;p18"/>
          <p:cNvSpPr txBox="1"/>
          <p:nvPr>
            <p:ph idx="12" type="sldNum"/>
          </p:nvPr>
        </p:nvSpPr>
        <p:spPr>
          <a:xfrm>
            <a:off x="8523157" y="4752131"/>
            <a:ext cx="548700" cy="31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anor template">
  <a:themeElements>
    <a:clrScheme name="Custom 347">
      <a:dk1>
        <a:srgbClr val="2E3037"/>
      </a:dk1>
      <a:lt1>
        <a:srgbClr val="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