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9" r:id="rId32"/>
    <p:sldId id="290" r:id="rId33"/>
    <p:sldId id="291" r:id="rId34"/>
    <p:sldId id="293" r:id="rId35"/>
    <p:sldId id="294" r:id="rId36"/>
    <p:sldId id="295" r:id="rId37"/>
    <p:sldId id="298" r:id="rId38"/>
    <p:sldId id="299" r:id="rId39"/>
    <p:sldId id="300" r:id="rId40"/>
    <p:sldId id="301" r:id="rId41"/>
    <p:sldId id="302" r:id="rId42"/>
    <p:sldId id="303"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A7AB046-5A1C-4EAD-99BD-C6E039C00A50}"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D284CF-A2DC-4984-84F7-A3CB15D28AD6}" type="slidenum">
              <a:rPr lang="en-IN" smtClean="0"/>
              <a:t>‹#›</a:t>
            </a:fld>
            <a:endParaRPr lang="en-IN"/>
          </a:p>
        </p:txBody>
      </p:sp>
    </p:spTree>
    <p:extLst>
      <p:ext uri="{BB962C8B-B14F-4D97-AF65-F5344CB8AC3E}">
        <p14:creationId xmlns:p14="http://schemas.microsoft.com/office/powerpoint/2010/main" val="4195108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A7AB046-5A1C-4EAD-99BD-C6E039C00A50}"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D284CF-A2DC-4984-84F7-A3CB15D28AD6}" type="slidenum">
              <a:rPr lang="en-IN" smtClean="0"/>
              <a:t>‹#›</a:t>
            </a:fld>
            <a:endParaRPr lang="en-IN"/>
          </a:p>
        </p:txBody>
      </p:sp>
    </p:spTree>
    <p:extLst>
      <p:ext uri="{BB962C8B-B14F-4D97-AF65-F5344CB8AC3E}">
        <p14:creationId xmlns:p14="http://schemas.microsoft.com/office/powerpoint/2010/main" val="988853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A7AB046-5A1C-4EAD-99BD-C6E039C00A50}"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D284CF-A2DC-4984-84F7-A3CB15D28AD6}" type="slidenum">
              <a:rPr lang="en-IN" smtClean="0"/>
              <a:t>‹#›</a:t>
            </a:fld>
            <a:endParaRPr lang="en-IN"/>
          </a:p>
        </p:txBody>
      </p:sp>
    </p:spTree>
    <p:extLst>
      <p:ext uri="{BB962C8B-B14F-4D97-AF65-F5344CB8AC3E}">
        <p14:creationId xmlns:p14="http://schemas.microsoft.com/office/powerpoint/2010/main" val="751968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A7AB046-5A1C-4EAD-99BD-C6E039C00A50}"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D284CF-A2DC-4984-84F7-A3CB15D28AD6}" type="slidenum">
              <a:rPr lang="en-IN" smtClean="0"/>
              <a:t>‹#›</a:t>
            </a:fld>
            <a:endParaRPr lang="en-IN"/>
          </a:p>
        </p:txBody>
      </p:sp>
    </p:spTree>
    <p:extLst>
      <p:ext uri="{BB962C8B-B14F-4D97-AF65-F5344CB8AC3E}">
        <p14:creationId xmlns:p14="http://schemas.microsoft.com/office/powerpoint/2010/main" val="804720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A7AB046-5A1C-4EAD-99BD-C6E039C00A50}" type="datetimeFigureOut">
              <a:rPr lang="en-IN" smtClean="0"/>
              <a:t>09-04-2023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D284CF-A2DC-4984-84F7-A3CB15D28AD6}" type="slidenum">
              <a:rPr lang="en-IN" smtClean="0"/>
              <a:t>‹#›</a:t>
            </a:fld>
            <a:endParaRPr lang="en-IN"/>
          </a:p>
        </p:txBody>
      </p:sp>
    </p:spTree>
    <p:extLst>
      <p:ext uri="{BB962C8B-B14F-4D97-AF65-F5344CB8AC3E}">
        <p14:creationId xmlns:p14="http://schemas.microsoft.com/office/powerpoint/2010/main" val="2844425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A7AB046-5A1C-4EAD-99BD-C6E039C00A50}" type="datetimeFigureOut">
              <a:rPr lang="en-IN" smtClean="0"/>
              <a:t>09-04-2023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D284CF-A2DC-4984-84F7-A3CB15D28AD6}" type="slidenum">
              <a:rPr lang="en-IN" smtClean="0"/>
              <a:t>‹#›</a:t>
            </a:fld>
            <a:endParaRPr lang="en-IN"/>
          </a:p>
        </p:txBody>
      </p:sp>
    </p:spTree>
    <p:extLst>
      <p:ext uri="{BB962C8B-B14F-4D97-AF65-F5344CB8AC3E}">
        <p14:creationId xmlns:p14="http://schemas.microsoft.com/office/powerpoint/2010/main" val="374736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A7AB046-5A1C-4EAD-99BD-C6E039C00A50}" type="datetimeFigureOut">
              <a:rPr lang="en-IN" smtClean="0"/>
              <a:t>09-04-2023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3D284CF-A2DC-4984-84F7-A3CB15D28AD6}" type="slidenum">
              <a:rPr lang="en-IN" smtClean="0"/>
              <a:t>‹#›</a:t>
            </a:fld>
            <a:endParaRPr lang="en-IN"/>
          </a:p>
        </p:txBody>
      </p:sp>
    </p:spTree>
    <p:extLst>
      <p:ext uri="{BB962C8B-B14F-4D97-AF65-F5344CB8AC3E}">
        <p14:creationId xmlns:p14="http://schemas.microsoft.com/office/powerpoint/2010/main" val="1575743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A7AB046-5A1C-4EAD-99BD-C6E039C00A50}" type="datetimeFigureOut">
              <a:rPr lang="en-IN" smtClean="0"/>
              <a:t>09-04-2023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3D284CF-A2DC-4984-84F7-A3CB15D28AD6}" type="slidenum">
              <a:rPr lang="en-IN" smtClean="0"/>
              <a:t>‹#›</a:t>
            </a:fld>
            <a:endParaRPr lang="en-IN"/>
          </a:p>
        </p:txBody>
      </p:sp>
    </p:spTree>
    <p:extLst>
      <p:ext uri="{BB962C8B-B14F-4D97-AF65-F5344CB8AC3E}">
        <p14:creationId xmlns:p14="http://schemas.microsoft.com/office/powerpoint/2010/main" val="1031279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7AB046-5A1C-4EAD-99BD-C6E039C00A50}" type="datetimeFigureOut">
              <a:rPr lang="en-IN" smtClean="0"/>
              <a:t>09-04-2023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3D284CF-A2DC-4984-84F7-A3CB15D28AD6}" type="slidenum">
              <a:rPr lang="en-IN" smtClean="0"/>
              <a:t>‹#›</a:t>
            </a:fld>
            <a:endParaRPr lang="en-IN"/>
          </a:p>
        </p:txBody>
      </p:sp>
    </p:spTree>
    <p:extLst>
      <p:ext uri="{BB962C8B-B14F-4D97-AF65-F5344CB8AC3E}">
        <p14:creationId xmlns:p14="http://schemas.microsoft.com/office/powerpoint/2010/main" val="179404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A7AB046-5A1C-4EAD-99BD-C6E039C00A50}" type="datetimeFigureOut">
              <a:rPr lang="en-IN" smtClean="0"/>
              <a:t>09-04-2023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D284CF-A2DC-4984-84F7-A3CB15D28AD6}" type="slidenum">
              <a:rPr lang="en-IN" smtClean="0"/>
              <a:t>‹#›</a:t>
            </a:fld>
            <a:endParaRPr lang="en-IN"/>
          </a:p>
        </p:txBody>
      </p:sp>
    </p:spTree>
    <p:extLst>
      <p:ext uri="{BB962C8B-B14F-4D97-AF65-F5344CB8AC3E}">
        <p14:creationId xmlns:p14="http://schemas.microsoft.com/office/powerpoint/2010/main" val="525071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A7AB046-5A1C-4EAD-99BD-C6E039C00A50}" type="datetimeFigureOut">
              <a:rPr lang="en-IN" smtClean="0"/>
              <a:t>09-04-2023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D284CF-A2DC-4984-84F7-A3CB15D28AD6}" type="slidenum">
              <a:rPr lang="en-IN" smtClean="0"/>
              <a:t>‹#›</a:t>
            </a:fld>
            <a:endParaRPr lang="en-IN"/>
          </a:p>
        </p:txBody>
      </p:sp>
    </p:spTree>
    <p:extLst>
      <p:ext uri="{BB962C8B-B14F-4D97-AF65-F5344CB8AC3E}">
        <p14:creationId xmlns:p14="http://schemas.microsoft.com/office/powerpoint/2010/main" val="730815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7AB046-5A1C-4EAD-99BD-C6E039C00A50}" type="datetimeFigureOut">
              <a:rPr lang="en-IN" smtClean="0"/>
              <a:t>09-04-2023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D284CF-A2DC-4984-84F7-A3CB15D28AD6}" type="slidenum">
              <a:rPr lang="en-IN" smtClean="0"/>
              <a:t>‹#›</a:t>
            </a:fld>
            <a:endParaRPr lang="en-IN"/>
          </a:p>
        </p:txBody>
      </p:sp>
    </p:spTree>
    <p:extLst>
      <p:ext uri="{BB962C8B-B14F-4D97-AF65-F5344CB8AC3E}">
        <p14:creationId xmlns:p14="http://schemas.microsoft.com/office/powerpoint/2010/main" val="1976785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Asset-Liability Management</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352569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rgbClr val="0070C0"/>
                </a:solidFill>
                <a:latin typeface="+mn-lt"/>
              </a:rPr>
              <a:t>Dollar Gap Analysis </a:t>
            </a:r>
            <a:r>
              <a:rPr lang="en-US" sz="2800" b="1" dirty="0" err="1" smtClean="0">
                <a:solidFill>
                  <a:srgbClr val="0070C0"/>
                </a:solidFill>
                <a:latin typeface="+mn-lt"/>
              </a:rPr>
              <a:t>Cont</a:t>
            </a:r>
            <a:r>
              <a:rPr lang="en-US" sz="2800" b="1" dirty="0" smtClean="0">
                <a:solidFill>
                  <a:srgbClr val="0070C0"/>
                </a:solidFill>
                <a:latin typeface="+mn-lt"/>
              </a:rPr>
              <a:t>…</a:t>
            </a:r>
            <a:endParaRPr lang="en-IN" sz="2800" b="1" dirty="0">
              <a:solidFill>
                <a:srgbClr val="0070C0"/>
              </a:solidFill>
              <a:latin typeface="+mn-lt"/>
            </a:endParaRPr>
          </a:p>
        </p:txBody>
      </p:sp>
      <p:sp>
        <p:nvSpPr>
          <p:cNvPr id="3" name="Content Placeholder 2"/>
          <p:cNvSpPr>
            <a:spLocks noGrp="1"/>
          </p:cNvSpPr>
          <p:nvPr>
            <p:ph idx="1"/>
          </p:nvPr>
        </p:nvSpPr>
        <p:spPr>
          <a:xfrm>
            <a:off x="838200" y="1690688"/>
            <a:ext cx="8318863" cy="3508329"/>
          </a:xfrm>
        </p:spPr>
        <p:txBody>
          <a:bodyPr>
            <a:normAutofit fontScale="92500"/>
          </a:bodyPr>
          <a:lstStyle/>
          <a:p>
            <a:pPr algn="just"/>
            <a:r>
              <a:rPr lang="en-US" altLang="en-US" sz="2400" b="1" dirty="0" smtClean="0">
                <a:solidFill>
                  <a:srgbClr val="002060"/>
                </a:solidFill>
              </a:rPr>
              <a:t>Asset sensitive banks have positive gap, positive relative gap ratio and interest-sensitivity ratio greater than 1</a:t>
            </a:r>
          </a:p>
          <a:p>
            <a:pPr algn="just"/>
            <a:r>
              <a:rPr lang="en-US" altLang="en-US" sz="2400" b="1" dirty="0" smtClean="0">
                <a:solidFill>
                  <a:srgbClr val="002060"/>
                </a:solidFill>
              </a:rPr>
              <a:t>Liability </a:t>
            </a:r>
            <a:r>
              <a:rPr lang="en-US" altLang="en-US" sz="2400" b="1" dirty="0">
                <a:solidFill>
                  <a:srgbClr val="002060"/>
                </a:solidFill>
              </a:rPr>
              <a:t>sensitive </a:t>
            </a:r>
            <a:r>
              <a:rPr lang="en-US" altLang="en-US" sz="2400" b="1" dirty="0" smtClean="0">
                <a:solidFill>
                  <a:srgbClr val="002060"/>
                </a:solidFill>
              </a:rPr>
              <a:t>banks have negative </a:t>
            </a:r>
            <a:r>
              <a:rPr lang="en-US" altLang="en-US" sz="2400" b="1" dirty="0">
                <a:solidFill>
                  <a:srgbClr val="002060"/>
                </a:solidFill>
              </a:rPr>
              <a:t>gap, </a:t>
            </a:r>
            <a:r>
              <a:rPr lang="en-US" altLang="en-US" sz="2400" b="1" dirty="0" smtClean="0">
                <a:solidFill>
                  <a:srgbClr val="002060"/>
                </a:solidFill>
              </a:rPr>
              <a:t>negative </a:t>
            </a:r>
            <a:r>
              <a:rPr lang="en-US" altLang="en-US" sz="2400" b="1" dirty="0">
                <a:solidFill>
                  <a:srgbClr val="002060"/>
                </a:solidFill>
              </a:rPr>
              <a:t>relative gap ratio and interest-sensitivity ratio </a:t>
            </a:r>
            <a:r>
              <a:rPr lang="en-US" altLang="en-US" sz="2400" b="1" dirty="0" smtClean="0">
                <a:solidFill>
                  <a:srgbClr val="002060"/>
                </a:solidFill>
              </a:rPr>
              <a:t>lesser </a:t>
            </a:r>
            <a:r>
              <a:rPr lang="en-US" altLang="en-US" sz="2400" b="1" dirty="0">
                <a:solidFill>
                  <a:srgbClr val="002060"/>
                </a:solidFill>
              </a:rPr>
              <a:t>than </a:t>
            </a:r>
            <a:r>
              <a:rPr lang="en-US" altLang="en-US" sz="2400" b="1" dirty="0" smtClean="0">
                <a:solidFill>
                  <a:srgbClr val="002060"/>
                </a:solidFill>
              </a:rPr>
              <a:t>1</a:t>
            </a:r>
          </a:p>
          <a:p>
            <a:pPr algn="just"/>
            <a:r>
              <a:rPr lang="en-US" sz="2400" b="1" dirty="0" smtClean="0">
                <a:solidFill>
                  <a:srgbClr val="002060"/>
                </a:solidFill>
              </a:rPr>
              <a:t>Banks that are asset sensitive always experience an increase in their net interest income when interest rate increases and decrease in their net interest income when interest rate falls</a:t>
            </a:r>
          </a:p>
          <a:p>
            <a:pPr algn="just"/>
            <a:r>
              <a:rPr lang="en-US" sz="2400" b="1" dirty="0">
                <a:solidFill>
                  <a:srgbClr val="002060"/>
                </a:solidFill>
              </a:rPr>
              <a:t>Banks that are </a:t>
            </a:r>
            <a:r>
              <a:rPr lang="en-US" sz="2400" b="1" dirty="0" smtClean="0">
                <a:solidFill>
                  <a:srgbClr val="002060"/>
                </a:solidFill>
              </a:rPr>
              <a:t>liability </a:t>
            </a:r>
            <a:r>
              <a:rPr lang="en-US" sz="2400" b="1" dirty="0">
                <a:solidFill>
                  <a:srgbClr val="002060"/>
                </a:solidFill>
              </a:rPr>
              <a:t>sensitive always experience an increase in their net interest income when interest rate </a:t>
            </a:r>
            <a:r>
              <a:rPr lang="en-US" sz="2400" b="1" dirty="0" smtClean="0">
                <a:solidFill>
                  <a:srgbClr val="002060"/>
                </a:solidFill>
              </a:rPr>
              <a:t>falls </a:t>
            </a:r>
            <a:r>
              <a:rPr lang="en-US" sz="2400" b="1" dirty="0">
                <a:solidFill>
                  <a:srgbClr val="002060"/>
                </a:solidFill>
              </a:rPr>
              <a:t>and decrease in their net interest income when interest rate </a:t>
            </a:r>
            <a:r>
              <a:rPr lang="en-US" sz="2400" b="1" dirty="0" smtClean="0">
                <a:solidFill>
                  <a:srgbClr val="002060"/>
                </a:solidFill>
              </a:rPr>
              <a:t>increases </a:t>
            </a:r>
            <a:endParaRPr lang="en-US" sz="2400" b="1" dirty="0">
              <a:solidFill>
                <a:srgbClr val="002060"/>
              </a:solidFill>
            </a:endParaRPr>
          </a:p>
          <a:p>
            <a:pPr algn="just"/>
            <a:endParaRPr lang="en-US" sz="2400" b="1" dirty="0">
              <a:solidFill>
                <a:srgbClr val="002060"/>
              </a:solidFill>
            </a:endParaRPr>
          </a:p>
          <a:p>
            <a:pPr algn="just"/>
            <a:endParaRPr lang="en-US" sz="2400" b="1" dirty="0" smtClean="0">
              <a:solidFill>
                <a:srgbClr val="002060"/>
              </a:solidFill>
            </a:endParaRPr>
          </a:p>
        </p:txBody>
      </p:sp>
    </p:spTree>
    <p:extLst>
      <p:ext uri="{BB962C8B-B14F-4D97-AF65-F5344CB8AC3E}">
        <p14:creationId xmlns:p14="http://schemas.microsoft.com/office/powerpoint/2010/main" val="87332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rgbClr val="0070C0"/>
                </a:solidFill>
                <a:latin typeface="+mn-lt"/>
              </a:rPr>
              <a:t>Gap and NII</a:t>
            </a:r>
            <a:endParaRPr lang="en-IN" sz="2800" b="1" dirty="0">
              <a:solidFill>
                <a:srgbClr val="0070C0"/>
              </a:solidFill>
              <a:latin typeface="+mn-lt"/>
            </a:endParaRPr>
          </a:p>
        </p:txBody>
      </p:sp>
      <p:sp>
        <p:nvSpPr>
          <p:cNvPr id="3" name="Content Placeholder 2"/>
          <p:cNvSpPr>
            <a:spLocks noGrp="1"/>
          </p:cNvSpPr>
          <p:nvPr>
            <p:ph idx="1"/>
          </p:nvPr>
        </p:nvSpPr>
        <p:spPr>
          <a:xfrm>
            <a:off x="838200" y="1512117"/>
            <a:ext cx="8658497" cy="3634649"/>
          </a:xfrm>
        </p:spPr>
        <p:txBody>
          <a:bodyPr>
            <a:normAutofit fontScale="92500"/>
          </a:bodyPr>
          <a:lstStyle/>
          <a:p>
            <a:pPr marL="0" indent="0" algn="just">
              <a:buNone/>
            </a:pPr>
            <a:r>
              <a:rPr lang="en-US" sz="2400" b="1" dirty="0" smtClean="0">
                <a:solidFill>
                  <a:srgbClr val="002060"/>
                </a:solidFill>
              </a:rPr>
              <a:t>∆NII = RSA (dollar</a:t>
            </a:r>
            <a:r>
              <a:rPr lang="en-US" sz="2400" b="1" dirty="0">
                <a:solidFill>
                  <a:srgbClr val="002060"/>
                </a:solidFill>
              </a:rPr>
              <a:t>)* </a:t>
            </a:r>
            <a:r>
              <a:rPr lang="en-US" sz="2400" b="1" dirty="0" smtClean="0">
                <a:solidFill>
                  <a:srgbClr val="002060"/>
                </a:solidFill>
              </a:rPr>
              <a:t>∆</a:t>
            </a:r>
            <a:r>
              <a:rPr lang="en-US" sz="2400" b="1" dirty="0" err="1" smtClean="0">
                <a:solidFill>
                  <a:srgbClr val="002060"/>
                </a:solidFill>
              </a:rPr>
              <a:t>i</a:t>
            </a:r>
            <a:r>
              <a:rPr lang="en-US" sz="2400" b="1" dirty="0" smtClean="0">
                <a:solidFill>
                  <a:srgbClr val="002060"/>
                </a:solidFill>
              </a:rPr>
              <a:t> - RSL </a:t>
            </a:r>
            <a:r>
              <a:rPr lang="en-US" sz="2400" b="1" dirty="0">
                <a:solidFill>
                  <a:srgbClr val="002060"/>
                </a:solidFill>
              </a:rPr>
              <a:t>(dollar)* ∆</a:t>
            </a:r>
            <a:r>
              <a:rPr lang="en-US" sz="2400" b="1" dirty="0" err="1">
                <a:solidFill>
                  <a:srgbClr val="002060"/>
                </a:solidFill>
              </a:rPr>
              <a:t>i</a:t>
            </a:r>
            <a:r>
              <a:rPr lang="en-US" sz="2400" b="1" dirty="0">
                <a:solidFill>
                  <a:srgbClr val="002060"/>
                </a:solidFill>
              </a:rPr>
              <a:t> </a:t>
            </a:r>
            <a:r>
              <a:rPr lang="en-US" sz="2400" b="1" dirty="0" smtClean="0">
                <a:solidFill>
                  <a:srgbClr val="002060"/>
                </a:solidFill>
              </a:rPr>
              <a:t>= Gap (dollar) * ∆I</a:t>
            </a:r>
          </a:p>
          <a:p>
            <a:pPr marL="0" indent="0" algn="just">
              <a:buNone/>
            </a:pPr>
            <a:r>
              <a:rPr lang="en-US" sz="2400" b="1" dirty="0" smtClean="0">
                <a:solidFill>
                  <a:srgbClr val="002060"/>
                </a:solidFill>
              </a:rPr>
              <a:t>Where</a:t>
            </a:r>
            <a:r>
              <a:rPr lang="en-US" sz="2400" b="1" dirty="0">
                <a:solidFill>
                  <a:srgbClr val="002060"/>
                </a:solidFill>
              </a:rPr>
              <a:t>, ∆</a:t>
            </a:r>
            <a:r>
              <a:rPr lang="en-US" sz="2400" b="1" dirty="0" smtClean="0">
                <a:solidFill>
                  <a:srgbClr val="002060"/>
                </a:solidFill>
              </a:rPr>
              <a:t>NII = Expected change in the dollar amount of NII</a:t>
            </a:r>
          </a:p>
          <a:p>
            <a:pPr marL="0" indent="0" algn="just">
              <a:buNone/>
            </a:pPr>
            <a:r>
              <a:rPr lang="en-US" sz="2400" b="1" dirty="0">
                <a:solidFill>
                  <a:srgbClr val="002060"/>
                </a:solidFill>
              </a:rPr>
              <a:t>	 </a:t>
            </a:r>
            <a:r>
              <a:rPr lang="en-US" sz="2400" b="1" dirty="0" smtClean="0">
                <a:solidFill>
                  <a:srgbClr val="002060"/>
                </a:solidFill>
              </a:rPr>
              <a:t>∆I = Expected change in the interest rate</a:t>
            </a:r>
          </a:p>
          <a:p>
            <a:pPr marL="0" indent="0" algn="just">
              <a:buNone/>
            </a:pPr>
            <a:r>
              <a:rPr lang="en-US" sz="2400" b="1" dirty="0" smtClean="0">
                <a:solidFill>
                  <a:srgbClr val="002060"/>
                </a:solidFill>
              </a:rPr>
              <a:t>Example: RSA = </a:t>
            </a:r>
            <a:r>
              <a:rPr lang="en-US" sz="2400" b="1" dirty="0" err="1" smtClean="0">
                <a:solidFill>
                  <a:srgbClr val="002060"/>
                </a:solidFill>
              </a:rPr>
              <a:t>Rs</a:t>
            </a:r>
            <a:r>
              <a:rPr lang="en-US" sz="2400" b="1" dirty="0" smtClean="0">
                <a:solidFill>
                  <a:srgbClr val="002060"/>
                </a:solidFill>
              </a:rPr>
              <a:t>. 65 million, RSL = </a:t>
            </a:r>
            <a:r>
              <a:rPr lang="en-US" sz="2400" b="1" dirty="0" err="1" smtClean="0">
                <a:solidFill>
                  <a:srgbClr val="002060"/>
                </a:solidFill>
              </a:rPr>
              <a:t>Rs</a:t>
            </a:r>
            <a:r>
              <a:rPr lang="en-US" sz="2400" b="1" dirty="0" smtClean="0">
                <a:solidFill>
                  <a:srgbClr val="002060"/>
                </a:solidFill>
              </a:rPr>
              <a:t>. 45 million, Gap = </a:t>
            </a:r>
            <a:r>
              <a:rPr lang="en-US" sz="2400" b="1" dirty="0" err="1" smtClean="0">
                <a:solidFill>
                  <a:srgbClr val="002060"/>
                </a:solidFill>
              </a:rPr>
              <a:t>Rs</a:t>
            </a:r>
            <a:r>
              <a:rPr lang="en-US" sz="2400" b="1" dirty="0" smtClean="0">
                <a:solidFill>
                  <a:srgbClr val="002060"/>
                </a:solidFill>
              </a:rPr>
              <a:t>. 20 million</a:t>
            </a:r>
          </a:p>
          <a:p>
            <a:pPr marL="0" indent="0" algn="just">
              <a:buNone/>
            </a:pPr>
            <a:r>
              <a:rPr lang="en-US" sz="2400" b="1" dirty="0" smtClean="0">
                <a:solidFill>
                  <a:srgbClr val="002060"/>
                </a:solidFill>
              </a:rPr>
              <a:t>If interest rate rises from 7% to 9%, the net interest income would rise by </a:t>
            </a:r>
            <a:r>
              <a:rPr lang="en-US" sz="2400" b="1" dirty="0" err="1" smtClean="0">
                <a:solidFill>
                  <a:srgbClr val="002060"/>
                </a:solidFill>
              </a:rPr>
              <a:t>Rs</a:t>
            </a:r>
            <a:r>
              <a:rPr lang="en-US" sz="2400" b="1" dirty="0" smtClean="0">
                <a:solidFill>
                  <a:srgbClr val="002060"/>
                </a:solidFill>
              </a:rPr>
              <a:t>. 20 million * (0.02) = </a:t>
            </a:r>
            <a:r>
              <a:rPr lang="en-US" sz="2400" b="1" dirty="0" err="1" smtClean="0">
                <a:solidFill>
                  <a:srgbClr val="002060"/>
                </a:solidFill>
              </a:rPr>
              <a:t>Rs</a:t>
            </a:r>
            <a:r>
              <a:rPr lang="en-US" sz="2400" b="1" dirty="0" smtClean="0">
                <a:solidFill>
                  <a:srgbClr val="002060"/>
                </a:solidFill>
              </a:rPr>
              <a:t>. 400,000 expected change in NII</a:t>
            </a:r>
          </a:p>
          <a:p>
            <a:pPr marL="0" indent="0" algn="just">
              <a:buNone/>
            </a:pPr>
            <a:r>
              <a:rPr lang="en-US" sz="2400" b="1" dirty="0" smtClean="0">
                <a:solidFill>
                  <a:srgbClr val="002060"/>
                </a:solidFill>
              </a:rPr>
              <a:t>If the Gap is negative, the change in NII will decline</a:t>
            </a:r>
          </a:p>
          <a:p>
            <a:pPr marL="0" indent="0" algn="just">
              <a:buNone/>
            </a:pPr>
            <a:r>
              <a:rPr lang="en-US" sz="2400" b="1" dirty="0" smtClean="0">
                <a:solidFill>
                  <a:srgbClr val="002060"/>
                </a:solidFill>
              </a:rPr>
              <a:t>The effect of interest rate change on NIM depends on the previous level of NII as well as size of the assets</a:t>
            </a:r>
          </a:p>
        </p:txBody>
      </p:sp>
    </p:spTree>
    <p:extLst>
      <p:ext uri="{BB962C8B-B14F-4D97-AF65-F5344CB8AC3E}">
        <p14:creationId xmlns:p14="http://schemas.microsoft.com/office/powerpoint/2010/main" val="2956753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nvPr>
        </p:nvGraphicFramePr>
        <p:xfrm>
          <a:off x="838200" y="1825625"/>
          <a:ext cx="8397240" cy="3464832"/>
        </p:xfrm>
        <a:graphic>
          <a:graphicData uri="http://schemas.openxmlformats.org/drawingml/2006/table">
            <a:tbl>
              <a:tblPr firstRow="1" bandRow="1">
                <a:tableStyleId>{5C22544A-7EE6-4342-B048-85BDC9FD1C3A}</a:tableStyleId>
              </a:tblPr>
              <a:tblGrid>
                <a:gridCol w="1811215">
                  <a:extLst>
                    <a:ext uri="{9D8B030D-6E8A-4147-A177-3AD203B41FA5}">
                      <a16:colId xmlns:a16="http://schemas.microsoft.com/office/drawing/2014/main" val="3395915333"/>
                    </a:ext>
                  </a:extLst>
                </a:gridCol>
                <a:gridCol w="1946031">
                  <a:extLst>
                    <a:ext uri="{9D8B030D-6E8A-4147-A177-3AD203B41FA5}">
                      <a16:colId xmlns:a16="http://schemas.microsoft.com/office/drawing/2014/main" val="20001"/>
                    </a:ext>
                  </a:extLst>
                </a:gridCol>
                <a:gridCol w="2540684">
                  <a:extLst>
                    <a:ext uri="{9D8B030D-6E8A-4147-A177-3AD203B41FA5}">
                      <a16:colId xmlns:a16="http://schemas.microsoft.com/office/drawing/2014/main" val="1597005635"/>
                    </a:ext>
                  </a:extLst>
                </a:gridCol>
                <a:gridCol w="2099310">
                  <a:extLst>
                    <a:ext uri="{9D8B030D-6E8A-4147-A177-3AD203B41FA5}">
                      <a16:colId xmlns:a16="http://schemas.microsoft.com/office/drawing/2014/main" val="2350314386"/>
                    </a:ext>
                  </a:extLst>
                </a:gridCol>
              </a:tblGrid>
              <a:tr h="494976">
                <a:tc gridSpan="2">
                  <a:txBody>
                    <a:bodyPr/>
                    <a:lstStyle/>
                    <a:p>
                      <a:r>
                        <a:rPr lang="en-US" dirty="0" smtClean="0">
                          <a:solidFill>
                            <a:sysClr val="windowText" lastClr="000000"/>
                          </a:solidFill>
                        </a:rPr>
                        <a:t>Gap</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ysClr val="windowText" lastClr="000000"/>
                          </a:solidFill>
                        </a:rPr>
                        <a:t>Change in Interest Rate</a:t>
                      </a:r>
                      <a:endParaRPr lang="en-IN" dirty="0" smtClean="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ysClr val="windowText" lastClr="000000"/>
                          </a:solidFill>
                        </a:rPr>
                        <a:t>Change in NII</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79031862"/>
                  </a:ext>
                </a:extLst>
              </a:tr>
              <a:tr h="494976">
                <a:tc>
                  <a:txBody>
                    <a:bodyPr/>
                    <a:lstStyle/>
                    <a:p>
                      <a:r>
                        <a:rPr lang="en-US" dirty="0" smtClean="0">
                          <a:solidFill>
                            <a:sysClr val="windowText" lastClr="000000"/>
                          </a:solidFill>
                        </a:rPr>
                        <a:t>Positive</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ysClr val="windowText" lastClr="000000"/>
                          </a:solidFill>
                        </a:rPr>
                        <a:t>RSA&gt;RSL</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ysClr val="windowText" lastClr="000000"/>
                          </a:solidFill>
                        </a:rPr>
                        <a:t>Increase</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ysClr val="windowText" lastClr="000000"/>
                          </a:solidFill>
                        </a:rPr>
                        <a:t>Increase</a:t>
                      </a:r>
                      <a:endParaRPr lang="en-IN" dirty="0" smtClean="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06818940"/>
                  </a:ext>
                </a:extLst>
              </a:tr>
              <a:tr h="494976">
                <a:tc>
                  <a:txBody>
                    <a:bodyPr/>
                    <a:lstStyle/>
                    <a:p>
                      <a:r>
                        <a:rPr lang="en-US" dirty="0" smtClean="0">
                          <a:solidFill>
                            <a:sysClr val="windowText" lastClr="000000"/>
                          </a:solidFill>
                        </a:rPr>
                        <a:t>Positive</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ysClr val="windowText" lastClr="000000"/>
                          </a:solidFill>
                        </a:rPr>
                        <a:t>RSA&gt;RSL</a:t>
                      </a:r>
                      <a:endParaRPr lang="en-IN" dirty="0" smtClean="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ysClr val="windowText" lastClr="000000"/>
                          </a:solidFill>
                        </a:rPr>
                        <a:t>Decrease</a:t>
                      </a:r>
                      <a:endParaRPr lang="en-IN" dirty="0" smtClean="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ysClr val="windowText" lastClr="000000"/>
                          </a:solidFill>
                        </a:rPr>
                        <a:t>Decrease</a:t>
                      </a:r>
                      <a:endParaRPr lang="en-IN" dirty="0" smtClean="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4487121"/>
                  </a:ext>
                </a:extLst>
              </a:tr>
              <a:tr h="494976">
                <a:tc>
                  <a:txBody>
                    <a:bodyPr/>
                    <a:lstStyle/>
                    <a:p>
                      <a:r>
                        <a:rPr lang="en-US" dirty="0" smtClean="0">
                          <a:solidFill>
                            <a:sysClr val="windowText" lastClr="000000"/>
                          </a:solidFill>
                        </a:rPr>
                        <a:t>Negative</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ysClr val="windowText" lastClr="000000"/>
                          </a:solidFill>
                        </a:rPr>
                        <a:t>RSA&lt;RSL</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ysClr val="windowText" lastClr="000000"/>
                          </a:solidFill>
                        </a:rPr>
                        <a:t>Increase</a:t>
                      </a:r>
                      <a:endParaRPr lang="en-IN" dirty="0" smtClean="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ysClr val="windowText" lastClr="000000"/>
                          </a:solidFill>
                        </a:rPr>
                        <a:t>Decrease</a:t>
                      </a:r>
                      <a:endParaRPr lang="en-IN" dirty="0" smtClean="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0822194"/>
                  </a:ext>
                </a:extLst>
              </a:tr>
              <a:tr h="4949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ysClr val="windowText" lastClr="000000"/>
                          </a:solidFill>
                        </a:rPr>
                        <a:t>Negative</a:t>
                      </a:r>
                      <a:endParaRPr lang="en-IN" dirty="0" smtClean="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ysClr val="windowText" lastClr="000000"/>
                          </a:solidFill>
                        </a:rPr>
                        <a:t>RSA&lt;RSL</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ysClr val="windowText" lastClr="000000"/>
                          </a:solidFill>
                        </a:rPr>
                        <a:t>Decrease</a:t>
                      </a:r>
                      <a:endParaRPr lang="en-IN" dirty="0" smtClean="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ysClr val="windowText" lastClr="000000"/>
                          </a:solidFill>
                        </a:rPr>
                        <a:t>Increase</a:t>
                      </a:r>
                      <a:endParaRPr lang="en-IN" dirty="0" smtClean="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61721972"/>
                  </a:ext>
                </a:extLst>
              </a:tr>
              <a:tr h="494976">
                <a:tc>
                  <a:txBody>
                    <a:bodyPr/>
                    <a:lstStyle/>
                    <a:p>
                      <a:r>
                        <a:rPr lang="en-US" dirty="0" smtClean="0">
                          <a:solidFill>
                            <a:sysClr val="windowText" lastClr="000000"/>
                          </a:solidFill>
                        </a:rPr>
                        <a:t>Zero</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ysClr val="windowText" lastClr="000000"/>
                          </a:solidFill>
                        </a:rPr>
                        <a:t>RSA=RSL</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ysClr val="windowText" lastClr="000000"/>
                          </a:solidFill>
                        </a:rPr>
                        <a:t>Increase</a:t>
                      </a:r>
                      <a:endParaRPr lang="en-IN" dirty="0" smtClean="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ysClr val="windowText" lastClr="000000"/>
                          </a:solidFill>
                        </a:rPr>
                        <a:t>No change</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7092825"/>
                  </a:ext>
                </a:extLst>
              </a:tr>
              <a:tr h="494976">
                <a:tc>
                  <a:txBody>
                    <a:bodyPr/>
                    <a:lstStyle/>
                    <a:p>
                      <a:r>
                        <a:rPr lang="en-US" dirty="0" smtClean="0">
                          <a:solidFill>
                            <a:sysClr val="windowText" lastClr="000000"/>
                          </a:solidFill>
                        </a:rPr>
                        <a:t>Zero</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ysClr val="windowText" lastClr="000000"/>
                          </a:solidFill>
                        </a:rPr>
                        <a:t>RSA=RSL</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ysClr val="windowText" lastClr="000000"/>
                          </a:solidFill>
                        </a:rPr>
                        <a:t>Decrease</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ysClr val="windowText" lastClr="000000"/>
                          </a:solidFill>
                        </a:rPr>
                        <a:t>No change</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58137417"/>
                  </a:ext>
                </a:extLst>
              </a:tr>
            </a:tbl>
          </a:graphicData>
        </a:graphic>
      </p:graphicFrame>
      <p:sp>
        <p:nvSpPr>
          <p:cNvPr id="5" name="Title 1"/>
          <p:cNvSpPr>
            <a:spLocks noGrp="1"/>
          </p:cNvSpPr>
          <p:nvPr>
            <p:ph type="title"/>
          </p:nvPr>
        </p:nvSpPr>
        <p:spPr>
          <a:xfrm>
            <a:off x="1307120" y="552694"/>
            <a:ext cx="10515600" cy="947860"/>
          </a:xfrm>
        </p:spPr>
        <p:txBody>
          <a:bodyPr>
            <a:normAutofit/>
          </a:bodyPr>
          <a:lstStyle/>
          <a:p>
            <a:r>
              <a:rPr lang="en-US" sz="2800" b="1" dirty="0" smtClean="0">
                <a:solidFill>
                  <a:srgbClr val="0070C0"/>
                </a:solidFill>
                <a:latin typeface="+mn-lt"/>
              </a:rPr>
              <a:t>Gap, Interest Rate Changes and Net Interest Income</a:t>
            </a:r>
            <a:endParaRPr lang="en-IN" sz="2800" b="1" dirty="0">
              <a:solidFill>
                <a:srgbClr val="0070C0"/>
              </a:solidFill>
              <a:latin typeface="+mn-lt"/>
            </a:endParaRPr>
          </a:p>
        </p:txBody>
      </p:sp>
    </p:spTree>
    <p:extLst>
      <p:ext uri="{BB962C8B-B14F-4D97-AF65-F5344CB8AC3E}">
        <p14:creationId xmlns:p14="http://schemas.microsoft.com/office/powerpoint/2010/main" val="802927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0566" y="644769"/>
            <a:ext cx="10515600" cy="785446"/>
          </a:xfrm>
        </p:spPr>
        <p:txBody>
          <a:bodyPr>
            <a:normAutofit/>
          </a:bodyPr>
          <a:lstStyle/>
          <a:p>
            <a:r>
              <a:rPr lang="en-US" sz="2800" b="1" dirty="0" smtClean="0">
                <a:solidFill>
                  <a:srgbClr val="0070C0"/>
                </a:solidFill>
                <a:latin typeface="+mn-lt"/>
              </a:rPr>
              <a:t>Incremental and Cumulative Gaps</a:t>
            </a:r>
            <a:endParaRPr lang="en-IN" sz="2800" b="1" dirty="0">
              <a:solidFill>
                <a:srgbClr val="0070C0"/>
              </a:solidFill>
              <a:latin typeface="+mn-lt"/>
            </a:endParaRPr>
          </a:p>
        </p:txBody>
      </p:sp>
      <p:sp>
        <p:nvSpPr>
          <p:cNvPr id="3" name="Content Placeholder 2"/>
          <p:cNvSpPr>
            <a:spLocks noGrp="1"/>
          </p:cNvSpPr>
          <p:nvPr>
            <p:ph idx="1"/>
          </p:nvPr>
        </p:nvSpPr>
        <p:spPr>
          <a:xfrm>
            <a:off x="908538" y="1910699"/>
            <a:ext cx="8658497" cy="3634649"/>
          </a:xfrm>
        </p:spPr>
        <p:txBody>
          <a:bodyPr>
            <a:normAutofit/>
          </a:bodyPr>
          <a:lstStyle/>
          <a:p>
            <a:pPr marL="457200" indent="-457200" algn="just"/>
            <a:r>
              <a:rPr lang="en-US" sz="2400" b="1" dirty="0" smtClean="0">
                <a:solidFill>
                  <a:srgbClr val="002060"/>
                </a:solidFill>
              </a:rPr>
              <a:t>Incremental gap measures the difference between rate sensitive assets and relative sensitive liabilities over increments of the planning horizon</a:t>
            </a:r>
          </a:p>
          <a:p>
            <a:pPr marL="457200" indent="-457200" algn="just"/>
            <a:r>
              <a:rPr lang="en-US" sz="2400" b="1" dirty="0" smtClean="0">
                <a:solidFill>
                  <a:srgbClr val="002060"/>
                </a:solidFill>
              </a:rPr>
              <a:t>Cumulative gap measures the difference between rate sensitive assets and liabilities over a more extended period</a:t>
            </a:r>
          </a:p>
          <a:p>
            <a:pPr marL="457200" indent="-457200" algn="just"/>
            <a:r>
              <a:rPr lang="en-US" sz="2400" b="1" dirty="0" smtClean="0">
                <a:solidFill>
                  <a:srgbClr val="002060"/>
                </a:solidFill>
              </a:rPr>
              <a:t>Cumulative gap is the sum of the incremental gaps</a:t>
            </a:r>
          </a:p>
          <a:p>
            <a:pPr marL="457200" indent="-457200" algn="just"/>
            <a:r>
              <a:rPr lang="en-US" sz="2400" b="1" dirty="0" smtClean="0">
                <a:solidFill>
                  <a:srgbClr val="002060"/>
                </a:solidFill>
              </a:rPr>
              <a:t>If there is only one planning horizon, the incremental gap and cumulative gap are the same</a:t>
            </a:r>
          </a:p>
        </p:txBody>
      </p:sp>
    </p:spTree>
    <p:extLst>
      <p:ext uri="{BB962C8B-B14F-4D97-AF65-F5344CB8AC3E}">
        <p14:creationId xmlns:p14="http://schemas.microsoft.com/office/powerpoint/2010/main" val="2078955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0566" y="644769"/>
            <a:ext cx="10515600" cy="785446"/>
          </a:xfrm>
        </p:spPr>
        <p:txBody>
          <a:bodyPr>
            <a:normAutofit/>
          </a:bodyPr>
          <a:lstStyle/>
          <a:p>
            <a:r>
              <a:rPr lang="en-US" sz="2800" b="1" dirty="0" smtClean="0">
                <a:solidFill>
                  <a:srgbClr val="0070C0"/>
                </a:solidFill>
                <a:latin typeface="+mn-lt"/>
              </a:rPr>
              <a:t>Incremental and Cumulative Gaps : Example</a:t>
            </a:r>
            <a:endParaRPr lang="en-IN" sz="2800" b="1" dirty="0">
              <a:solidFill>
                <a:srgbClr val="0070C0"/>
              </a:solidFill>
              <a:latin typeface="+mn-lt"/>
            </a:endParaRPr>
          </a:p>
        </p:txBody>
      </p:sp>
      <p:graphicFrame>
        <p:nvGraphicFramePr>
          <p:cNvPr id="5" name="Table 4"/>
          <p:cNvGraphicFramePr>
            <a:graphicFrameLocks noGrp="1"/>
          </p:cNvGraphicFramePr>
          <p:nvPr/>
        </p:nvGraphicFramePr>
        <p:xfrm>
          <a:off x="801080" y="1751296"/>
          <a:ext cx="8553936" cy="3317240"/>
        </p:xfrm>
        <a:graphic>
          <a:graphicData uri="http://schemas.openxmlformats.org/drawingml/2006/table">
            <a:tbl>
              <a:tblPr firstRow="1" bandRow="1">
                <a:tableStyleId>{5C22544A-7EE6-4342-B048-85BDC9FD1C3A}</a:tableStyleId>
              </a:tblPr>
              <a:tblGrid>
                <a:gridCol w="1027720">
                  <a:extLst>
                    <a:ext uri="{9D8B030D-6E8A-4147-A177-3AD203B41FA5}">
                      <a16:colId xmlns:a16="http://schemas.microsoft.com/office/drawing/2014/main" val="20000"/>
                    </a:ext>
                  </a:extLst>
                </a:gridCol>
                <a:gridCol w="1839985">
                  <a:extLst>
                    <a:ext uri="{9D8B030D-6E8A-4147-A177-3AD203B41FA5}">
                      <a16:colId xmlns:a16="http://schemas.microsoft.com/office/drawing/2014/main" val="20001"/>
                    </a:ext>
                  </a:extLst>
                </a:gridCol>
                <a:gridCol w="1970016">
                  <a:extLst>
                    <a:ext uri="{9D8B030D-6E8A-4147-A177-3AD203B41FA5}">
                      <a16:colId xmlns:a16="http://schemas.microsoft.com/office/drawing/2014/main" val="20002"/>
                    </a:ext>
                  </a:extLst>
                </a:gridCol>
                <a:gridCol w="1798106">
                  <a:extLst>
                    <a:ext uri="{9D8B030D-6E8A-4147-A177-3AD203B41FA5}">
                      <a16:colId xmlns:a16="http://schemas.microsoft.com/office/drawing/2014/main" val="20003"/>
                    </a:ext>
                  </a:extLst>
                </a:gridCol>
                <a:gridCol w="1918109">
                  <a:extLst>
                    <a:ext uri="{9D8B030D-6E8A-4147-A177-3AD203B41FA5}">
                      <a16:colId xmlns:a16="http://schemas.microsoft.com/office/drawing/2014/main" val="20004"/>
                    </a:ext>
                  </a:extLst>
                </a:gridCol>
              </a:tblGrid>
              <a:tr h="370840">
                <a:tc>
                  <a:txBody>
                    <a:bodyPr/>
                    <a:lstStyle/>
                    <a:p>
                      <a:r>
                        <a:rPr lang="en-US" dirty="0" smtClean="0">
                          <a:solidFill>
                            <a:sysClr val="windowText" lastClr="000000"/>
                          </a:solidFill>
                        </a:rPr>
                        <a:t>Days</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ysClr val="windowText" lastClr="000000"/>
                          </a:solidFill>
                        </a:rPr>
                        <a:t>Assets maturing  or re-priced within </a:t>
                      </a:r>
                    </a:p>
                    <a:p>
                      <a:r>
                        <a:rPr lang="en-US" dirty="0" smtClean="0">
                          <a:solidFill>
                            <a:sysClr val="windowText" lastClr="000000"/>
                          </a:solidFill>
                        </a:rPr>
                        <a:t>(Rs. Million)</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ysClr val="windowText" lastClr="000000"/>
                          </a:solidFill>
                        </a:rPr>
                        <a:t>Liabilities maturing  or re-priced within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ysClr val="windowText" lastClr="000000"/>
                          </a:solidFill>
                        </a:rPr>
                        <a:t>(Rs. Million)</a:t>
                      </a:r>
                      <a:endParaRPr lang="en-IN" dirty="0" smtClean="0">
                        <a:solidFill>
                          <a:sysClr val="windowText" lastClr="000000"/>
                        </a:solidFill>
                      </a:endParaRPr>
                    </a:p>
                    <a:p>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ysClr val="windowText" lastClr="000000"/>
                          </a:solidFill>
                        </a:rPr>
                        <a:t>Incremental Gap (Rs. Million)</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ysClr val="windowText" lastClr="000000"/>
                          </a:solidFill>
                        </a:rPr>
                        <a:t>Cumulative Gap (Rs. Million)</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r>
                        <a:rPr lang="en-US" dirty="0" smtClean="0">
                          <a:solidFill>
                            <a:sysClr val="windowText" lastClr="000000"/>
                          </a:solidFill>
                        </a:rPr>
                        <a:t>0-30</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dirty="0" smtClean="0">
                          <a:solidFill>
                            <a:sysClr val="windowText" lastClr="000000"/>
                          </a:solidFill>
                        </a:rPr>
                        <a:t>60</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dirty="0" smtClean="0">
                          <a:solidFill>
                            <a:sysClr val="windowText" lastClr="000000"/>
                          </a:solidFill>
                        </a:rPr>
                        <a:t>40</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dirty="0" smtClean="0">
                          <a:solidFill>
                            <a:sysClr val="windowText" lastClr="000000"/>
                          </a:solidFill>
                        </a:rPr>
                        <a:t>+20</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dirty="0" smtClean="0">
                          <a:solidFill>
                            <a:sysClr val="windowText" lastClr="000000"/>
                          </a:solidFill>
                        </a:rPr>
                        <a:t>20</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r>
                        <a:rPr lang="en-US" dirty="0" smtClean="0">
                          <a:solidFill>
                            <a:sysClr val="windowText" lastClr="000000"/>
                          </a:solidFill>
                        </a:rPr>
                        <a:t>31-90</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dirty="0" smtClean="0">
                          <a:solidFill>
                            <a:sysClr val="windowText" lastClr="000000"/>
                          </a:solidFill>
                        </a:rPr>
                        <a:t>35</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dirty="0" smtClean="0">
                          <a:solidFill>
                            <a:sysClr val="windowText" lastClr="000000"/>
                          </a:solidFill>
                        </a:rPr>
                        <a:t>30</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dirty="0" smtClean="0">
                          <a:solidFill>
                            <a:sysClr val="windowText" lastClr="000000"/>
                          </a:solidFill>
                        </a:rPr>
                        <a:t>+5</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dirty="0" smtClean="0">
                          <a:solidFill>
                            <a:sysClr val="windowText" lastClr="000000"/>
                          </a:solidFill>
                        </a:rPr>
                        <a:t>25</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r>
                        <a:rPr lang="en-US" dirty="0" smtClean="0">
                          <a:solidFill>
                            <a:sysClr val="windowText" lastClr="000000"/>
                          </a:solidFill>
                        </a:rPr>
                        <a:t>91-180</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dirty="0" smtClean="0">
                          <a:solidFill>
                            <a:sysClr val="windowText" lastClr="000000"/>
                          </a:solidFill>
                        </a:rPr>
                        <a:t>0</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dirty="0" smtClean="0">
                          <a:solidFill>
                            <a:sysClr val="windowText" lastClr="000000"/>
                          </a:solidFill>
                        </a:rPr>
                        <a:t>20</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dirty="0" smtClean="0">
                          <a:solidFill>
                            <a:sysClr val="windowText" lastClr="000000"/>
                          </a:solidFill>
                        </a:rPr>
                        <a:t>-20</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dirty="0" smtClean="0">
                          <a:solidFill>
                            <a:sysClr val="windowText" lastClr="000000"/>
                          </a:solidFill>
                        </a:rPr>
                        <a:t>5</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r>
                        <a:rPr lang="en-US" dirty="0" smtClean="0">
                          <a:solidFill>
                            <a:sysClr val="windowText" lastClr="000000"/>
                          </a:solidFill>
                        </a:rPr>
                        <a:t>181-365</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dirty="0" smtClean="0">
                          <a:solidFill>
                            <a:sysClr val="windowText" lastClr="000000"/>
                          </a:solidFill>
                        </a:rPr>
                        <a:t>0</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dirty="0" smtClean="0">
                          <a:solidFill>
                            <a:sysClr val="windowText" lastClr="000000"/>
                          </a:solidFill>
                        </a:rPr>
                        <a:t>5</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dirty="0" smtClean="0">
                          <a:solidFill>
                            <a:sysClr val="windowText" lastClr="000000"/>
                          </a:solidFill>
                        </a:rPr>
                        <a:t>-5</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dirty="0" smtClean="0">
                          <a:solidFill>
                            <a:sysClr val="windowText" lastClr="000000"/>
                          </a:solidFill>
                        </a:rPr>
                        <a:t>0</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70840">
                <a:tc>
                  <a:txBody>
                    <a:bodyPr/>
                    <a:lstStyle/>
                    <a:p>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dirty="0" smtClean="0">
                          <a:solidFill>
                            <a:sysClr val="windowText" lastClr="000000"/>
                          </a:solidFill>
                        </a:rPr>
                        <a:t>95</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dirty="0" smtClean="0">
                          <a:solidFill>
                            <a:sysClr val="windowText" lastClr="000000"/>
                          </a:solidFill>
                        </a:rPr>
                        <a:t>95</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IN" dirty="0">
                        <a:solidFill>
                          <a:sysClr val="windowText" lastClr="000000"/>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180835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0566" y="644769"/>
            <a:ext cx="10515600" cy="785446"/>
          </a:xfrm>
        </p:spPr>
        <p:txBody>
          <a:bodyPr>
            <a:normAutofit/>
          </a:bodyPr>
          <a:lstStyle/>
          <a:p>
            <a:r>
              <a:rPr lang="en-US" sz="2800" b="1" dirty="0" smtClean="0">
                <a:solidFill>
                  <a:srgbClr val="0070C0"/>
                </a:solidFill>
                <a:latin typeface="+mn-lt"/>
              </a:rPr>
              <a:t>Managing Interest Rate Risk With Dollar Gaps</a:t>
            </a:r>
            <a:endParaRPr lang="en-IN" sz="2800" b="1" dirty="0">
              <a:solidFill>
                <a:srgbClr val="0070C0"/>
              </a:solidFill>
              <a:latin typeface="+mn-lt"/>
            </a:endParaRPr>
          </a:p>
        </p:txBody>
      </p:sp>
      <p:sp>
        <p:nvSpPr>
          <p:cNvPr id="3" name="Content Placeholder 2"/>
          <p:cNvSpPr>
            <a:spLocks noGrp="1"/>
          </p:cNvSpPr>
          <p:nvPr>
            <p:ph idx="1"/>
          </p:nvPr>
        </p:nvSpPr>
        <p:spPr>
          <a:xfrm>
            <a:off x="908538" y="1910699"/>
            <a:ext cx="8658497" cy="3634649"/>
          </a:xfrm>
        </p:spPr>
        <p:txBody>
          <a:bodyPr>
            <a:normAutofit/>
          </a:bodyPr>
          <a:lstStyle/>
          <a:p>
            <a:pPr marL="457200" indent="-457200" algn="just"/>
            <a:r>
              <a:rPr lang="en-US" sz="2400" b="1" dirty="0" smtClean="0">
                <a:solidFill>
                  <a:srgbClr val="002060"/>
                </a:solidFill>
              </a:rPr>
              <a:t>There are two types ALM strategy to manage interest rate risk: (1) Defensive ALM (2) Aggressive ALM</a:t>
            </a:r>
          </a:p>
          <a:p>
            <a:pPr marL="0" indent="0" algn="just">
              <a:buNone/>
            </a:pPr>
            <a:r>
              <a:rPr lang="en-US" sz="2400" b="1" u="sng" dirty="0" smtClean="0">
                <a:solidFill>
                  <a:srgbClr val="002060"/>
                </a:solidFill>
              </a:rPr>
              <a:t>Defensive asset-liability management</a:t>
            </a:r>
            <a:r>
              <a:rPr lang="en-US" sz="2400" b="1" dirty="0" smtClean="0">
                <a:solidFill>
                  <a:srgbClr val="002060"/>
                </a:solidFill>
              </a:rPr>
              <a:t>:</a:t>
            </a:r>
          </a:p>
          <a:p>
            <a:pPr marL="457200" indent="0" algn="just">
              <a:spcBef>
                <a:spcPts val="400"/>
              </a:spcBef>
              <a:buFont typeface="Wingdings" pitchFamily="2" charset="2"/>
              <a:buChar char="ü"/>
            </a:pPr>
            <a:r>
              <a:rPr lang="en-US" sz="2400" b="1" dirty="0" smtClean="0">
                <a:solidFill>
                  <a:srgbClr val="002060"/>
                </a:solidFill>
              </a:rPr>
              <a:t>Objective is to insulate the net interest increase from changes in interest rate, i.e. to prevent interest rate changes from decreasing or increasing net interest income</a:t>
            </a:r>
          </a:p>
          <a:p>
            <a:pPr marL="457200" indent="0" algn="just">
              <a:spcBef>
                <a:spcPts val="400"/>
              </a:spcBef>
              <a:buFont typeface="Wingdings" pitchFamily="2" charset="2"/>
              <a:buChar char="ü"/>
            </a:pPr>
            <a:r>
              <a:rPr lang="en-US" sz="2400" b="1" dirty="0" smtClean="0">
                <a:solidFill>
                  <a:srgbClr val="002060"/>
                </a:solidFill>
              </a:rPr>
              <a:t>It attempts to keep the dollar gap near zero</a:t>
            </a:r>
          </a:p>
        </p:txBody>
      </p:sp>
    </p:spTree>
    <p:extLst>
      <p:ext uri="{BB962C8B-B14F-4D97-AF65-F5344CB8AC3E}">
        <p14:creationId xmlns:p14="http://schemas.microsoft.com/office/powerpoint/2010/main" val="2961047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0566" y="644769"/>
            <a:ext cx="10515600" cy="785446"/>
          </a:xfrm>
        </p:spPr>
        <p:txBody>
          <a:bodyPr>
            <a:normAutofit/>
          </a:bodyPr>
          <a:lstStyle/>
          <a:p>
            <a:r>
              <a:rPr lang="en-US" sz="2800" b="1" dirty="0" smtClean="0">
                <a:solidFill>
                  <a:srgbClr val="0070C0"/>
                </a:solidFill>
                <a:latin typeface="+mn-lt"/>
              </a:rPr>
              <a:t>Managing Interest Rate Risk With Dollar Gaps </a:t>
            </a:r>
            <a:r>
              <a:rPr lang="en-US" sz="2800" b="1" dirty="0" err="1" smtClean="0">
                <a:solidFill>
                  <a:srgbClr val="0070C0"/>
                </a:solidFill>
                <a:latin typeface="+mn-lt"/>
              </a:rPr>
              <a:t>Cont</a:t>
            </a:r>
            <a:r>
              <a:rPr lang="en-US" sz="2800" b="1" dirty="0" smtClean="0">
                <a:solidFill>
                  <a:srgbClr val="0070C0"/>
                </a:solidFill>
                <a:latin typeface="+mn-lt"/>
              </a:rPr>
              <a:t>…</a:t>
            </a:r>
            <a:endParaRPr lang="en-IN" sz="2800" b="1" dirty="0">
              <a:solidFill>
                <a:srgbClr val="0070C0"/>
              </a:solidFill>
              <a:latin typeface="+mn-lt"/>
            </a:endParaRPr>
          </a:p>
        </p:txBody>
      </p:sp>
      <p:sp>
        <p:nvSpPr>
          <p:cNvPr id="3" name="Content Placeholder 2"/>
          <p:cNvSpPr>
            <a:spLocks noGrp="1"/>
          </p:cNvSpPr>
          <p:nvPr>
            <p:ph idx="1"/>
          </p:nvPr>
        </p:nvSpPr>
        <p:spPr>
          <a:xfrm>
            <a:off x="908538" y="1910699"/>
            <a:ext cx="8658497" cy="3634649"/>
          </a:xfrm>
        </p:spPr>
        <p:txBody>
          <a:bodyPr>
            <a:normAutofit/>
          </a:bodyPr>
          <a:lstStyle/>
          <a:p>
            <a:pPr marL="0" indent="0" algn="just">
              <a:buNone/>
            </a:pPr>
            <a:r>
              <a:rPr lang="en-US" sz="2400" b="1" u="sng" dirty="0" smtClean="0">
                <a:solidFill>
                  <a:srgbClr val="002060"/>
                </a:solidFill>
              </a:rPr>
              <a:t>Aggressive Asset Liability Management</a:t>
            </a:r>
            <a:r>
              <a:rPr lang="en-US" sz="2400" b="1" dirty="0" smtClean="0">
                <a:solidFill>
                  <a:srgbClr val="002060"/>
                </a:solidFill>
              </a:rPr>
              <a:t>:</a:t>
            </a:r>
          </a:p>
          <a:p>
            <a:pPr marL="457200" indent="0" algn="just">
              <a:spcBef>
                <a:spcPts val="400"/>
              </a:spcBef>
              <a:buFont typeface="Wingdings" pitchFamily="2" charset="2"/>
              <a:buChar char="ü"/>
            </a:pPr>
            <a:r>
              <a:rPr lang="en-US" sz="2400" b="1" dirty="0" smtClean="0">
                <a:solidFill>
                  <a:srgbClr val="002060"/>
                </a:solidFill>
              </a:rPr>
              <a:t>It focuses on increasing the net interest income through altering the portfolio of the bank</a:t>
            </a:r>
          </a:p>
          <a:p>
            <a:pPr marL="457200" indent="0" algn="just">
              <a:spcBef>
                <a:spcPts val="400"/>
              </a:spcBef>
              <a:buFont typeface="Wingdings" pitchFamily="2" charset="2"/>
              <a:buChar char="ü"/>
            </a:pPr>
            <a:r>
              <a:rPr lang="en-US" sz="2400" b="1" dirty="0" smtClean="0">
                <a:solidFill>
                  <a:srgbClr val="002060"/>
                </a:solidFill>
              </a:rPr>
              <a:t>Success of aggressive ALM depends on the ability to forecast future interest rate changes</a:t>
            </a:r>
          </a:p>
          <a:p>
            <a:pPr marL="457200" indent="0" algn="just">
              <a:spcBef>
                <a:spcPts val="400"/>
              </a:spcBef>
              <a:buFont typeface="Wingdings" pitchFamily="2" charset="2"/>
              <a:buChar char="ü"/>
            </a:pPr>
            <a:r>
              <a:rPr lang="en-US" sz="2400" b="1" dirty="0" smtClean="0">
                <a:solidFill>
                  <a:srgbClr val="002060"/>
                </a:solidFill>
              </a:rPr>
              <a:t>It includes two steps:</a:t>
            </a:r>
          </a:p>
          <a:p>
            <a:pPr marL="1428750" lvl="1" indent="-514350" algn="just">
              <a:spcBef>
                <a:spcPts val="400"/>
              </a:spcBef>
              <a:buFont typeface="+mj-lt"/>
              <a:buAutoNum type="romanLcPeriod"/>
            </a:pPr>
            <a:r>
              <a:rPr lang="en-US" b="1" dirty="0" smtClean="0">
                <a:solidFill>
                  <a:srgbClr val="002060"/>
                </a:solidFill>
              </a:rPr>
              <a:t>Prediction of direction of interest rate</a:t>
            </a:r>
          </a:p>
          <a:p>
            <a:pPr marL="1428750" lvl="1" indent="-514350" algn="just">
              <a:spcBef>
                <a:spcPts val="400"/>
              </a:spcBef>
              <a:buFont typeface="+mj-lt"/>
              <a:buAutoNum type="romanLcPeriod"/>
            </a:pPr>
            <a:r>
              <a:rPr lang="en-US" b="1" dirty="0" smtClean="0">
                <a:solidFill>
                  <a:srgbClr val="002060"/>
                </a:solidFill>
              </a:rPr>
              <a:t>Adjustment of the sensitive assets and liabilities to take advantage of the projected interest rate changes</a:t>
            </a:r>
          </a:p>
        </p:txBody>
      </p:sp>
    </p:spTree>
    <p:extLst>
      <p:ext uri="{BB962C8B-B14F-4D97-AF65-F5344CB8AC3E}">
        <p14:creationId xmlns:p14="http://schemas.microsoft.com/office/powerpoint/2010/main" val="784439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7491" y="644769"/>
            <a:ext cx="10515600" cy="785446"/>
          </a:xfrm>
        </p:spPr>
        <p:txBody>
          <a:bodyPr>
            <a:normAutofit/>
          </a:bodyPr>
          <a:lstStyle/>
          <a:p>
            <a:r>
              <a:rPr lang="en-US" sz="2800" b="1" dirty="0" smtClean="0">
                <a:solidFill>
                  <a:srgbClr val="0070C0"/>
                </a:solidFill>
                <a:latin typeface="+mn-lt"/>
              </a:rPr>
              <a:t>Managing Interest Rate Risk With Dollar Gaps: Aggressive ALM Cont..</a:t>
            </a:r>
            <a:endParaRPr lang="en-IN" sz="2800" b="1" dirty="0">
              <a:solidFill>
                <a:srgbClr val="0070C0"/>
              </a:solidFill>
              <a:latin typeface="+mn-lt"/>
            </a:endParaRPr>
          </a:p>
        </p:txBody>
      </p:sp>
      <p:graphicFrame>
        <p:nvGraphicFramePr>
          <p:cNvPr id="6" name="Table 5"/>
          <p:cNvGraphicFramePr>
            <a:graphicFrameLocks noGrp="1"/>
          </p:cNvGraphicFramePr>
          <p:nvPr/>
        </p:nvGraphicFramePr>
        <p:xfrm>
          <a:off x="1246554" y="1774743"/>
          <a:ext cx="8128000" cy="28092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r>
                        <a:rPr lang="en-US" dirty="0" smtClean="0">
                          <a:solidFill>
                            <a:sysClr val="windowText" lastClr="000000"/>
                          </a:solidFill>
                        </a:rPr>
                        <a:t>Rising</a:t>
                      </a:r>
                      <a:r>
                        <a:rPr lang="en-US" baseline="0" dirty="0" smtClean="0">
                          <a:solidFill>
                            <a:sysClr val="windowText" lastClr="000000"/>
                          </a:solidFill>
                        </a:rPr>
                        <a:t> Interest Rate Scenario</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ysClr val="windowText" lastClr="000000"/>
                          </a:solidFill>
                        </a:rPr>
                        <a:t>Falling Interest Rate Scenario</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spcBef>
                          <a:spcPts val="400"/>
                        </a:spcBef>
                        <a:buFont typeface="Wingdings" pitchFamily="2" charset="2"/>
                        <a:buChar char="ü"/>
                      </a:pPr>
                      <a:r>
                        <a:rPr lang="en-US" dirty="0" smtClean="0">
                          <a:solidFill>
                            <a:sysClr val="windowText" lastClr="000000"/>
                          </a:solidFill>
                        </a:rPr>
                        <a:t>Banks</a:t>
                      </a:r>
                      <a:r>
                        <a:rPr lang="en-US" baseline="0" dirty="0" smtClean="0">
                          <a:solidFill>
                            <a:sysClr val="windowText" lastClr="000000"/>
                          </a:solidFill>
                        </a:rPr>
                        <a:t> try to keep the positive dollar gap i.e. RSA&gt;RSL</a:t>
                      </a:r>
                    </a:p>
                    <a:p>
                      <a:pPr>
                        <a:spcBef>
                          <a:spcPts val="400"/>
                        </a:spcBef>
                        <a:buFont typeface="Wingdings" pitchFamily="2" charset="2"/>
                        <a:buChar char="ü"/>
                      </a:pPr>
                      <a:r>
                        <a:rPr lang="en-US" baseline="0" dirty="0" smtClean="0">
                          <a:solidFill>
                            <a:sysClr val="windowText" lastClr="000000"/>
                          </a:solidFill>
                        </a:rPr>
                        <a:t>They can follow the strategies like:</a:t>
                      </a:r>
                    </a:p>
                    <a:p>
                      <a:pPr marL="540000" lvl="1" indent="-360000">
                        <a:spcBef>
                          <a:spcPts val="400"/>
                        </a:spcBef>
                        <a:buFont typeface="+mj-lt"/>
                        <a:buAutoNum type="romanLcPeriod"/>
                      </a:pPr>
                      <a:r>
                        <a:rPr lang="en-US" baseline="0" dirty="0" smtClean="0">
                          <a:solidFill>
                            <a:sysClr val="windowText" lastClr="000000"/>
                          </a:solidFill>
                        </a:rPr>
                        <a:t>Shortening the maturity of its assets by selling long-term securities and using the funds to purchase short-term securities</a:t>
                      </a:r>
                    </a:p>
                    <a:p>
                      <a:pPr marL="540000" lvl="1" indent="-360000">
                        <a:spcBef>
                          <a:spcPts val="400"/>
                        </a:spcBef>
                        <a:buFont typeface="+mj-lt"/>
                        <a:buAutoNum type="romanLcPeriod"/>
                      </a:pPr>
                      <a:r>
                        <a:rPr lang="en-US" dirty="0" smtClean="0">
                          <a:solidFill>
                            <a:sysClr val="windowText" lastClr="000000"/>
                          </a:solidFill>
                        </a:rPr>
                        <a:t>Making more variable rate loans</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spcBef>
                          <a:spcPts val="400"/>
                        </a:spcBef>
                        <a:buFont typeface="Wingdings" pitchFamily="2" charset="2"/>
                        <a:buChar char="ü"/>
                      </a:pPr>
                      <a:r>
                        <a:rPr lang="en-US" dirty="0" smtClean="0">
                          <a:solidFill>
                            <a:sysClr val="windowText" lastClr="000000"/>
                          </a:solidFill>
                        </a:rPr>
                        <a:t>Maintain a negative gap</a:t>
                      </a:r>
                    </a:p>
                    <a:p>
                      <a:pPr>
                        <a:spcBef>
                          <a:spcPts val="400"/>
                        </a:spcBef>
                        <a:buFont typeface="Wingdings" pitchFamily="2" charset="2"/>
                        <a:buChar char="ü"/>
                      </a:pPr>
                      <a:r>
                        <a:rPr lang="en-US" dirty="0" smtClean="0">
                          <a:solidFill>
                            <a:sysClr val="windowText" lastClr="000000"/>
                          </a:solidFill>
                        </a:rPr>
                        <a:t>Maturity of fixed rate assets should be lengthened</a:t>
                      </a:r>
                    </a:p>
                    <a:p>
                      <a:pPr>
                        <a:spcBef>
                          <a:spcPts val="400"/>
                        </a:spcBef>
                        <a:buFont typeface="Wingdings" pitchFamily="2" charset="2"/>
                        <a:buChar char="ü"/>
                      </a:pPr>
                      <a:r>
                        <a:rPr lang="en-US" dirty="0" smtClean="0">
                          <a:solidFill>
                            <a:sysClr val="windowText" lastClr="000000"/>
                          </a:solidFill>
                        </a:rPr>
                        <a:t>Amount of variable rate assets should be reduced</a:t>
                      </a:r>
                    </a:p>
                    <a:p>
                      <a:pPr>
                        <a:spcBef>
                          <a:spcPts val="400"/>
                        </a:spcBef>
                        <a:buFont typeface="Wingdings" pitchFamily="2" charset="2"/>
                        <a:buChar char="ü"/>
                      </a:pPr>
                      <a:r>
                        <a:rPr lang="en-US" dirty="0" smtClean="0">
                          <a:solidFill>
                            <a:sysClr val="windowText" lastClr="000000"/>
                          </a:solidFill>
                        </a:rPr>
                        <a:t>Shortening the maturity</a:t>
                      </a:r>
                      <a:r>
                        <a:rPr lang="en-US" baseline="0" dirty="0" smtClean="0">
                          <a:solidFill>
                            <a:sysClr val="windowText" lastClr="000000"/>
                          </a:solidFill>
                        </a:rPr>
                        <a:t> of liabilities i.e. replacing CDs with government fund borrowings</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208040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0566" y="644769"/>
            <a:ext cx="10515600" cy="785446"/>
          </a:xfrm>
        </p:spPr>
        <p:txBody>
          <a:bodyPr>
            <a:normAutofit/>
          </a:bodyPr>
          <a:lstStyle/>
          <a:p>
            <a:r>
              <a:rPr lang="en-US" sz="2800" b="1" dirty="0" smtClean="0">
                <a:solidFill>
                  <a:srgbClr val="0070C0"/>
                </a:solidFill>
                <a:latin typeface="+mn-lt"/>
              </a:rPr>
              <a:t>Balance Sheet Adjustment</a:t>
            </a:r>
            <a:endParaRPr lang="en-IN" sz="2800" b="1" dirty="0">
              <a:solidFill>
                <a:srgbClr val="0070C0"/>
              </a:solidFill>
              <a:latin typeface="+mn-lt"/>
            </a:endParaRPr>
          </a:p>
        </p:txBody>
      </p:sp>
      <p:sp>
        <p:nvSpPr>
          <p:cNvPr id="3" name="Content Placeholder 2"/>
          <p:cNvSpPr>
            <a:spLocks noGrp="1"/>
          </p:cNvSpPr>
          <p:nvPr>
            <p:ph idx="1"/>
          </p:nvPr>
        </p:nvSpPr>
        <p:spPr>
          <a:xfrm>
            <a:off x="908538" y="1910699"/>
            <a:ext cx="8658497" cy="3634649"/>
          </a:xfrm>
        </p:spPr>
        <p:txBody>
          <a:bodyPr>
            <a:normAutofit/>
          </a:bodyPr>
          <a:lstStyle/>
          <a:p>
            <a:pPr marL="457200" indent="-457200" algn="just"/>
            <a:r>
              <a:rPr lang="en-US" sz="2400" b="1" dirty="0" smtClean="0">
                <a:solidFill>
                  <a:srgbClr val="002060"/>
                </a:solidFill>
              </a:rPr>
              <a:t>Use of financial instruments on its balance sheet in adjusting its assets and liabilities</a:t>
            </a:r>
          </a:p>
          <a:p>
            <a:pPr marL="457200" indent="-457200" algn="just"/>
            <a:r>
              <a:rPr lang="en-US" sz="2400" b="1" dirty="0" smtClean="0">
                <a:solidFill>
                  <a:srgbClr val="002060"/>
                </a:solidFill>
              </a:rPr>
              <a:t>Use of money market instruments to adjust the assets and liabilities on the asset side</a:t>
            </a:r>
          </a:p>
          <a:p>
            <a:pPr marL="457200" indent="-457200" algn="just"/>
            <a:r>
              <a:rPr lang="en-US" sz="2400" b="1" dirty="0" smtClean="0">
                <a:solidFill>
                  <a:srgbClr val="002060"/>
                </a:solidFill>
              </a:rPr>
              <a:t>In the liability side, the commercial banks may use certificate of deposits in various sizes and maturities to adjust the assets and liabilities to manage the interest rate risk</a:t>
            </a:r>
          </a:p>
        </p:txBody>
      </p:sp>
    </p:spTree>
    <p:extLst>
      <p:ext uri="{BB962C8B-B14F-4D97-AF65-F5344CB8AC3E}">
        <p14:creationId xmlns:p14="http://schemas.microsoft.com/office/powerpoint/2010/main" val="2293871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0566" y="644769"/>
            <a:ext cx="10515600" cy="785446"/>
          </a:xfrm>
        </p:spPr>
        <p:txBody>
          <a:bodyPr>
            <a:normAutofit/>
          </a:bodyPr>
          <a:lstStyle/>
          <a:p>
            <a:r>
              <a:rPr lang="en-US" sz="2800" b="1" dirty="0" smtClean="0">
                <a:solidFill>
                  <a:srgbClr val="0070C0"/>
                </a:solidFill>
                <a:latin typeface="+mn-lt"/>
              </a:rPr>
              <a:t>Limitation of Dollar Gap</a:t>
            </a:r>
            <a:endParaRPr lang="en-IN" sz="2800" b="1" dirty="0">
              <a:solidFill>
                <a:srgbClr val="0070C0"/>
              </a:solidFill>
              <a:latin typeface="+mn-lt"/>
            </a:endParaRPr>
          </a:p>
        </p:txBody>
      </p:sp>
      <p:sp>
        <p:nvSpPr>
          <p:cNvPr id="3" name="Content Placeholder 2"/>
          <p:cNvSpPr>
            <a:spLocks noGrp="1"/>
          </p:cNvSpPr>
          <p:nvPr>
            <p:ph idx="1"/>
          </p:nvPr>
        </p:nvSpPr>
        <p:spPr>
          <a:xfrm>
            <a:off x="908538" y="1910699"/>
            <a:ext cx="8658497" cy="3634649"/>
          </a:xfrm>
        </p:spPr>
        <p:txBody>
          <a:bodyPr>
            <a:normAutofit fontScale="92500"/>
          </a:bodyPr>
          <a:lstStyle/>
          <a:p>
            <a:pPr marL="457200" indent="-457200" algn="just"/>
            <a:r>
              <a:rPr lang="en-US" sz="2400" b="1" dirty="0" smtClean="0">
                <a:solidFill>
                  <a:srgbClr val="002060"/>
                </a:solidFill>
              </a:rPr>
              <a:t>Selection of the time horizon</a:t>
            </a:r>
          </a:p>
          <a:p>
            <a:pPr marL="457200" indent="-457200" algn="just"/>
            <a:r>
              <a:rPr lang="en-US" sz="2400" b="1" dirty="0" smtClean="0">
                <a:solidFill>
                  <a:srgbClr val="002060"/>
                </a:solidFill>
              </a:rPr>
              <a:t>Multiple gap can be calculated in different maturity buckets</a:t>
            </a:r>
          </a:p>
          <a:p>
            <a:pPr marL="457200" indent="-457200" algn="just"/>
            <a:r>
              <a:rPr lang="en-US" sz="2400" b="1" dirty="0" smtClean="0">
                <a:solidFill>
                  <a:srgbClr val="002060"/>
                </a:solidFill>
              </a:rPr>
              <a:t>Correlation between market interest rate and interest income is not perfect and instantaneous</a:t>
            </a:r>
          </a:p>
          <a:p>
            <a:pPr marL="457200" indent="-457200" algn="just"/>
            <a:r>
              <a:rPr lang="en-US" sz="2400" b="1" dirty="0" smtClean="0">
                <a:solidFill>
                  <a:srgbClr val="002060"/>
                </a:solidFill>
              </a:rPr>
              <a:t>Focus is only on net interest income rather than shareholder wealth</a:t>
            </a:r>
          </a:p>
          <a:p>
            <a:pPr marL="457200" indent="-457200" algn="just"/>
            <a:r>
              <a:rPr lang="en-US" sz="2400" b="1" dirty="0" smtClean="0">
                <a:solidFill>
                  <a:srgbClr val="002060"/>
                </a:solidFill>
              </a:rPr>
              <a:t>Aggressive gap management may increase the level of income but it is also likely to add to the volatility of the income</a:t>
            </a:r>
          </a:p>
          <a:p>
            <a:pPr marL="457200" indent="-457200" algn="just"/>
            <a:r>
              <a:rPr lang="en-US" sz="2400" b="1" dirty="0" smtClean="0">
                <a:solidFill>
                  <a:srgbClr val="002060"/>
                </a:solidFill>
              </a:rPr>
              <a:t>Defensive gap management may also decline the shareholders wealth due to the change in the market value of assets and liabilities</a:t>
            </a:r>
          </a:p>
        </p:txBody>
      </p:sp>
    </p:spTree>
    <p:extLst>
      <p:ext uri="{BB962C8B-B14F-4D97-AF65-F5344CB8AC3E}">
        <p14:creationId xmlns:p14="http://schemas.microsoft.com/office/powerpoint/2010/main" val="3227642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07646" y="1221257"/>
            <a:ext cx="8849710" cy="8063746"/>
          </a:xfrm>
          <a:prstGeom prst="rect">
            <a:avLst/>
          </a:prstGeom>
          <a:noFill/>
        </p:spPr>
        <p:txBody>
          <a:bodyPr wrap="square" rtlCol="0">
            <a:spAutoFit/>
          </a:bodyPr>
          <a:lstStyle/>
          <a:p>
            <a:pPr marL="342900" indent="-342900" algn="just">
              <a:spcAft>
                <a:spcPts val="1200"/>
              </a:spcAft>
              <a:buFont typeface="Arial" panose="020B0604020202020204" pitchFamily="34" charset="0"/>
              <a:buChar char="•"/>
            </a:pPr>
            <a:r>
              <a:rPr lang="en-US" sz="2400" b="1" dirty="0" smtClean="0">
                <a:solidFill>
                  <a:srgbClr val="002060"/>
                </a:solidFill>
              </a:rPr>
              <a:t>Decisions on buying and selling the securities, how to fund their investments and lending activities etc.</a:t>
            </a:r>
          </a:p>
          <a:p>
            <a:pPr marL="342900" indent="-342900" algn="just">
              <a:spcAft>
                <a:spcPts val="1200"/>
              </a:spcAft>
              <a:buFont typeface="Arial" panose="020B0604020202020204" pitchFamily="34" charset="0"/>
              <a:buChar char="•"/>
            </a:pPr>
            <a:r>
              <a:rPr lang="en-US" sz="2400" b="1" dirty="0" smtClean="0">
                <a:solidFill>
                  <a:srgbClr val="002060"/>
                </a:solidFill>
              </a:rPr>
              <a:t>These decisions are based on: (</a:t>
            </a:r>
            <a:r>
              <a:rPr lang="en-US" sz="2400" b="1" dirty="0" err="1" smtClean="0">
                <a:solidFill>
                  <a:srgbClr val="002060"/>
                </a:solidFill>
              </a:rPr>
              <a:t>i</a:t>
            </a:r>
            <a:r>
              <a:rPr lang="en-US" sz="2400" b="1" dirty="0" smtClean="0">
                <a:solidFill>
                  <a:srgbClr val="002060"/>
                </a:solidFill>
              </a:rPr>
              <a:t>) direction of interest rate, (ii) compositions of assets and liabilities, (iii) degree of risk</a:t>
            </a:r>
          </a:p>
          <a:p>
            <a:pPr marL="342900" indent="-342900" algn="just">
              <a:spcAft>
                <a:spcPts val="1200"/>
              </a:spcAft>
              <a:buFont typeface="Arial" panose="020B0604020202020204" pitchFamily="34" charset="0"/>
              <a:buChar char="•"/>
            </a:pPr>
            <a:r>
              <a:rPr lang="en-US" sz="2400" b="1" dirty="0" smtClean="0">
                <a:solidFill>
                  <a:srgbClr val="002060"/>
                </a:solidFill>
              </a:rPr>
              <a:t>The process of making such decisions about the composition of assets and liabilities and risk assessment is known as </a:t>
            </a:r>
            <a:r>
              <a:rPr lang="en-US" sz="2400" b="1" i="1" dirty="0" smtClean="0">
                <a:solidFill>
                  <a:srgbClr val="002060"/>
                </a:solidFill>
              </a:rPr>
              <a:t>asset-liability management</a:t>
            </a:r>
            <a:r>
              <a:rPr lang="en-US" sz="2400" b="1" dirty="0" smtClean="0">
                <a:solidFill>
                  <a:srgbClr val="002060"/>
                </a:solidFill>
              </a:rPr>
              <a:t> (ALM)</a:t>
            </a:r>
          </a:p>
          <a:p>
            <a:pPr marL="342900" indent="-342900" algn="just">
              <a:spcAft>
                <a:spcPts val="1200"/>
              </a:spcAft>
              <a:buFont typeface="Arial" panose="020B0604020202020204" pitchFamily="34" charset="0"/>
              <a:buChar char="•"/>
            </a:pPr>
            <a:r>
              <a:rPr lang="en-US" sz="2400" b="1" dirty="0" smtClean="0">
                <a:solidFill>
                  <a:srgbClr val="002060"/>
                </a:solidFill>
              </a:rPr>
              <a:t>These decisions are made by the asset-liability management committee (ALCO)</a:t>
            </a:r>
          </a:p>
          <a:p>
            <a:pPr marL="342900" lvl="1" indent="-342900" algn="just">
              <a:spcAft>
                <a:spcPts val="1200"/>
              </a:spcAft>
              <a:buFont typeface="Arial" panose="020B0604020202020204" pitchFamily="34" charset="0"/>
              <a:buChar char="•"/>
            </a:pPr>
            <a:r>
              <a:rPr lang="en-US" sz="2400" b="1" dirty="0">
                <a:solidFill>
                  <a:srgbClr val="002060"/>
                </a:solidFill>
              </a:rPr>
              <a:t>The basic objective is to manage the interest rate risk</a:t>
            </a:r>
          </a:p>
          <a:p>
            <a:pPr marL="342900" indent="-342900" algn="just">
              <a:spcAft>
                <a:spcPts val="1200"/>
              </a:spcAft>
              <a:buFont typeface="Arial" panose="020B0604020202020204" pitchFamily="34" charset="0"/>
              <a:buChar char="•"/>
            </a:pPr>
            <a:endParaRPr lang="en-US" sz="2400" b="1" dirty="0" smtClean="0">
              <a:solidFill>
                <a:srgbClr val="002060"/>
              </a:solidFill>
            </a:endParaRPr>
          </a:p>
          <a:p>
            <a:pPr algn="just">
              <a:spcAft>
                <a:spcPts val="1200"/>
              </a:spcAft>
            </a:pPr>
            <a:endParaRPr lang="en-US" sz="2400" b="1" dirty="0" smtClean="0">
              <a:solidFill>
                <a:srgbClr val="002060"/>
              </a:solidFill>
            </a:endParaRPr>
          </a:p>
          <a:p>
            <a:pPr algn="just">
              <a:spcAft>
                <a:spcPts val="1200"/>
              </a:spcAft>
            </a:pPr>
            <a:endParaRPr lang="en-US" sz="2400" b="1" dirty="0" smtClean="0">
              <a:solidFill>
                <a:srgbClr val="002060"/>
              </a:solidFill>
            </a:endParaRPr>
          </a:p>
          <a:p>
            <a:pPr algn="just">
              <a:spcAft>
                <a:spcPts val="1200"/>
              </a:spcAft>
            </a:pPr>
            <a:endParaRPr lang="en-US" sz="2400" b="1" dirty="0" smtClean="0">
              <a:solidFill>
                <a:srgbClr val="002060"/>
              </a:solidFill>
            </a:endParaRPr>
          </a:p>
          <a:p>
            <a:pPr marL="133200" indent="-342000" algn="just">
              <a:spcAft>
                <a:spcPts val="1200"/>
              </a:spcAft>
              <a:buFont typeface="Arial" pitchFamily="34" charset="0"/>
              <a:buChar char="•"/>
            </a:pPr>
            <a:endParaRPr lang="en-US" sz="2400" b="1" dirty="0" smtClean="0">
              <a:solidFill>
                <a:srgbClr val="002060"/>
              </a:solidFill>
            </a:endParaRPr>
          </a:p>
          <a:p>
            <a:pPr algn="just">
              <a:spcAft>
                <a:spcPts val="1200"/>
              </a:spcAft>
            </a:pPr>
            <a:endParaRPr lang="en-US" sz="2400" b="1" dirty="0" smtClean="0">
              <a:solidFill>
                <a:srgbClr val="002060"/>
              </a:solidFill>
            </a:endParaRPr>
          </a:p>
          <a:p>
            <a:pPr>
              <a:spcAft>
                <a:spcPts val="1200"/>
              </a:spcAft>
            </a:pPr>
            <a:endParaRPr lang="en-US" sz="2400" b="1" dirty="0">
              <a:solidFill>
                <a:srgbClr val="002060"/>
              </a:solidFill>
            </a:endParaRPr>
          </a:p>
        </p:txBody>
      </p:sp>
      <p:sp>
        <p:nvSpPr>
          <p:cNvPr id="2" name="TextBox 1"/>
          <p:cNvSpPr txBox="1"/>
          <p:nvPr/>
        </p:nvSpPr>
        <p:spPr>
          <a:xfrm>
            <a:off x="1204036" y="698037"/>
            <a:ext cx="9301655" cy="523220"/>
          </a:xfrm>
          <a:prstGeom prst="rect">
            <a:avLst/>
          </a:prstGeom>
          <a:noFill/>
        </p:spPr>
        <p:txBody>
          <a:bodyPr wrap="square" rtlCol="0">
            <a:spAutoFit/>
          </a:bodyPr>
          <a:lstStyle/>
          <a:p>
            <a:r>
              <a:rPr lang="en-US" sz="2800" b="1" dirty="0" smtClean="0">
                <a:solidFill>
                  <a:srgbClr val="0070C0"/>
                </a:solidFill>
              </a:rPr>
              <a:t>Overview of Asset-Liability Management</a:t>
            </a:r>
            <a:endParaRPr lang="en-US" sz="2800" b="1" dirty="0"/>
          </a:p>
        </p:txBody>
      </p:sp>
    </p:spTree>
    <p:extLst>
      <p:ext uri="{BB962C8B-B14F-4D97-AF65-F5344CB8AC3E}">
        <p14:creationId xmlns:p14="http://schemas.microsoft.com/office/powerpoint/2010/main" val="428917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0566" y="644769"/>
            <a:ext cx="10515600" cy="785446"/>
          </a:xfrm>
        </p:spPr>
        <p:txBody>
          <a:bodyPr>
            <a:normAutofit/>
          </a:bodyPr>
          <a:lstStyle/>
          <a:p>
            <a:r>
              <a:rPr lang="en-US" sz="2800" b="1" dirty="0" smtClean="0">
                <a:solidFill>
                  <a:srgbClr val="0070C0"/>
                </a:solidFill>
                <a:latin typeface="+mn-lt"/>
              </a:rPr>
              <a:t>Earnings Sensitivity Analysis</a:t>
            </a:r>
            <a:endParaRPr lang="en-IN" sz="2800" b="1" dirty="0">
              <a:solidFill>
                <a:srgbClr val="0070C0"/>
              </a:solidFill>
              <a:latin typeface="+mn-lt"/>
            </a:endParaRPr>
          </a:p>
        </p:txBody>
      </p:sp>
      <p:sp>
        <p:nvSpPr>
          <p:cNvPr id="3" name="Content Placeholder 2"/>
          <p:cNvSpPr>
            <a:spLocks noGrp="1"/>
          </p:cNvSpPr>
          <p:nvPr>
            <p:ph idx="1"/>
          </p:nvPr>
        </p:nvSpPr>
        <p:spPr>
          <a:xfrm>
            <a:off x="908538" y="1910699"/>
            <a:ext cx="8658497" cy="3634649"/>
          </a:xfrm>
        </p:spPr>
        <p:txBody>
          <a:bodyPr>
            <a:normAutofit/>
          </a:bodyPr>
          <a:lstStyle/>
          <a:p>
            <a:pPr marL="457200" indent="-457200" algn="just"/>
            <a:r>
              <a:rPr lang="en-US" sz="2400" b="1" dirty="0" smtClean="0">
                <a:solidFill>
                  <a:srgbClr val="002060"/>
                </a:solidFill>
              </a:rPr>
              <a:t>It carries out ‘what if’ analysis of all factors that affect the NII across a wide range of potential interest rate environments</a:t>
            </a:r>
          </a:p>
          <a:p>
            <a:pPr marL="457200" indent="-457200" algn="just"/>
            <a:r>
              <a:rPr lang="en-US" sz="2400" b="1" dirty="0" smtClean="0">
                <a:solidFill>
                  <a:srgbClr val="002060"/>
                </a:solidFill>
              </a:rPr>
              <a:t>It repeats static GAP analysis assuming different interest rate environments and compares expected net interest income between the different environments</a:t>
            </a:r>
          </a:p>
        </p:txBody>
      </p:sp>
    </p:spTree>
    <p:extLst>
      <p:ext uri="{BB962C8B-B14F-4D97-AF65-F5344CB8AC3E}">
        <p14:creationId xmlns:p14="http://schemas.microsoft.com/office/powerpoint/2010/main" val="20773287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0566" y="644769"/>
            <a:ext cx="10515600" cy="785446"/>
          </a:xfrm>
        </p:spPr>
        <p:txBody>
          <a:bodyPr>
            <a:normAutofit/>
          </a:bodyPr>
          <a:lstStyle/>
          <a:p>
            <a:r>
              <a:rPr lang="en-US" sz="2800" b="1" dirty="0" smtClean="0">
                <a:solidFill>
                  <a:srgbClr val="0070C0"/>
                </a:solidFill>
                <a:latin typeface="+mn-lt"/>
              </a:rPr>
              <a:t>Steps in Earning Sensitivity Analysis</a:t>
            </a:r>
            <a:endParaRPr lang="en-IN" sz="2800" b="1" dirty="0">
              <a:solidFill>
                <a:srgbClr val="0070C0"/>
              </a:solidFill>
              <a:latin typeface="+mn-lt"/>
            </a:endParaRPr>
          </a:p>
        </p:txBody>
      </p:sp>
      <p:sp>
        <p:nvSpPr>
          <p:cNvPr id="3" name="Content Placeholder 2"/>
          <p:cNvSpPr>
            <a:spLocks noGrp="1"/>
          </p:cNvSpPr>
          <p:nvPr>
            <p:ph idx="1"/>
          </p:nvPr>
        </p:nvSpPr>
        <p:spPr>
          <a:xfrm>
            <a:off x="756139" y="1559170"/>
            <a:ext cx="8950570" cy="3927563"/>
          </a:xfrm>
        </p:spPr>
        <p:txBody>
          <a:bodyPr>
            <a:noAutofit/>
          </a:bodyPr>
          <a:lstStyle/>
          <a:p>
            <a:pPr marL="457200" indent="-457200" algn="just">
              <a:lnSpc>
                <a:spcPct val="100000"/>
              </a:lnSpc>
              <a:spcBef>
                <a:spcPts val="600"/>
              </a:spcBef>
              <a:buFont typeface="+mj-lt"/>
              <a:buAutoNum type="arabicPeriod"/>
            </a:pPr>
            <a:r>
              <a:rPr lang="en-US" sz="2400" b="1" dirty="0" smtClean="0">
                <a:solidFill>
                  <a:srgbClr val="002060"/>
                </a:solidFill>
              </a:rPr>
              <a:t>Forecast interest rates</a:t>
            </a:r>
          </a:p>
          <a:p>
            <a:pPr marL="457200" indent="-457200" algn="just">
              <a:lnSpc>
                <a:spcPct val="100000"/>
              </a:lnSpc>
              <a:spcBef>
                <a:spcPts val="600"/>
              </a:spcBef>
              <a:buFont typeface="+mj-lt"/>
              <a:buAutoNum type="arabicPeriod"/>
            </a:pPr>
            <a:r>
              <a:rPr lang="en-US" sz="2400" b="1" dirty="0" smtClean="0">
                <a:solidFill>
                  <a:srgbClr val="002060"/>
                </a:solidFill>
              </a:rPr>
              <a:t>Forecast balance sheet size and composition given the assumed interest rate environment</a:t>
            </a:r>
          </a:p>
          <a:p>
            <a:pPr marL="457200" indent="-457200" algn="just">
              <a:lnSpc>
                <a:spcPct val="100000"/>
              </a:lnSpc>
              <a:spcBef>
                <a:spcPts val="600"/>
              </a:spcBef>
              <a:buFont typeface="+mj-lt"/>
              <a:buAutoNum type="arabicPeriod"/>
            </a:pPr>
            <a:r>
              <a:rPr lang="en-US" sz="2400" b="1" dirty="0" smtClean="0">
                <a:solidFill>
                  <a:srgbClr val="002060"/>
                </a:solidFill>
              </a:rPr>
              <a:t>Forecast when embedded options in assets and liabilities will be in the money</a:t>
            </a:r>
          </a:p>
          <a:p>
            <a:pPr marL="457200" indent="-457200" algn="just">
              <a:lnSpc>
                <a:spcPct val="100000"/>
              </a:lnSpc>
              <a:spcBef>
                <a:spcPts val="600"/>
              </a:spcBef>
              <a:buFont typeface="+mj-lt"/>
              <a:buAutoNum type="arabicPeriod"/>
            </a:pPr>
            <a:r>
              <a:rPr lang="en-US" sz="2400" b="1" dirty="0" smtClean="0">
                <a:solidFill>
                  <a:srgbClr val="002060"/>
                </a:solidFill>
              </a:rPr>
              <a:t>Identify which assets and liabilities will re-price over different time horizons and by how much under the assumed interest rate environment</a:t>
            </a:r>
          </a:p>
        </p:txBody>
      </p:sp>
    </p:spTree>
    <p:extLst>
      <p:ext uri="{BB962C8B-B14F-4D97-AF65-F5344CB8AC3E}">
        <p14:creationId xmlns:p14="http://schemas.microsoft.com/office/powerpoint/2010/main" val="15397067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solidFill>
                  <a:srgbClr val="0070C0"/>
                </a:solidFill>
                <a:latin typeface="+mn-lt"/>
              </a:rPr>
              <a:t>Steps in Earning Sensitivity </a:t>
            </a:r>
            <a:r>
              <a:rPr lang="en-US" sz="2800" b="1" dirty="0" smtClean="0">
                <a:solidFill>
                  <a:srgbClr val="0070C0"/>
                </a:solidFill>
                <a:latin typeface="+mn-lt"/>
              </a:rPr>
              <a:t>Analysis </a:t>
            </a:r>
            <a:r>
              <a:rPr lang="en-US" sz="2800" b="1" dirty="0" err="1" smtClean="0">
                <a:solidFill>
                  <a:srgbClr val="0070C0"/>
                </a:solidFill>
                <a:latin typeface="+mn-lt"/>
              </a:rPr>
              <a:t>Cont</a:t>
            </a:r>
            <a:r>
              <a:rPr lang="en-US" sz="2800" b="1" dirty="0" smtClean="0">
                <a:solidFill>
                  <a:srgbClr val="0070C0"/>
                </a:solidFill>
                <a:latin typeface="+mn-lt"/>
              </a:rPr>
              <a:t>…</a:t>
            </a:r>
            <a:endParaRPr lang="en-IN" sz="2800" dirty="0">
              <a:latin typeface="+mn-lt"/>
            </a:endParaRPr>
          </a:p>
        </p:txBody>
      </p:sp>
      <p:sp>
        <p:nvSpPr>
          <p:cNvPr id="3" name="Content Placeholder 2"/>
          <p:cNvSpPr>
            <a:spLocks noGrp="1"/>
          </p:cNvSpPr>
          <p:nvPr>
            <p:ph idx="1"/>
          </p:nvPr>
        </p:nvSpPr>
        <p:spPr>
          <a:xfrm>
            <a:off x="838200" y="1825625"/>
            <a:ext cx="8723811" cy="3360329"/>
          </a:xfrm>
        </p:spPr>
        <p:txBody>
          <a:bodyPr/>
          <a:lstStyle/>
          <a:p>
            <a:pPr marL="0" indent="0" algn="just">
              <a:lnSpc>
                <a:spcPct val="100000"/>
              </a:lnSpc>
              <a:spcBef>
                <a:spcPts val="600"/>
              </a:spcBef>
              <a:buNone/>
            </a:pPr>
            <a:r>
              <a:rPr lang="en-US" sz="2400" b="1" dirty="0" smtClean="0">
                <a:solidFill>
                  <a:srgbClr val="002060"/>
                </a:solidFill>
              </a:rPr>
              <a:t>5. Identify </a:t>
            </a:r>
            <a:r>
              <a:rPr lang="en-US" sz="2400" b="1" dirty="0">
                <a:solidFill>
                  <a:srgbClr val="002060"/>
                </a:solidFill>
              </a:rPr>
              <a:t>off-balance sheet items that have cash flow implications under the assumed interest rate environment</a:t>
            </a:r>
          </a:p>
          <a:p>
            <a:pPr marL="0" indent="0" algn="just">
              <a:lnSpc>
                <a:spcPct val="100000"/>
              </a:lnSpc>
              <a:spcBef>
                <a:spcPts val="600"/>
              </a:spcBef>
              <a:buNone/>
            </a:pPr>
            <a:r>
              <a:rPr lang="en-US" sz="2400" b="1" dirty="0" smtClean="0">
                <a:solidFill>
                  <a:srgbClr val="002060"/>
                </a:solidFill>
              </a:rPr>
              <a:t>6. Calculate </a:t>
            </a:r>
            <a:r>
              <a:rPr lang="en-US" sz="2400" b="1" dirty="0">
                <a:solidFill>
                  <a:srgbClr val="002060"/>
                </a:solidFill>
              </a:rPr>
              <a:t>net interest income and net income under the assumed interest rate environment</a:t>
            </a:r>
          </a:p>
          <a:p>
            <a:pPr marL="0" indent="0" algn="just">
              <a:lnSpc>
                <a:spcPct val="100000"/>
              </a:lnSpc>
              <a:spcBef>
                <a:spcPts val="600"/>
              </a:spcBef>
              <a:buNone/>
            </a:pPr>
            <a:r>
              <a:rPr lang="en-US" sz="2400" b="1" dirty="0" smtClean="0">
                <a:solidFill>
                  <a:srgbClr val="002060"/>
                </a:solidFill>
              </a:rPr>
              <a:t>7. Select </a:t>
            </a:r>
            <a:r>
              <a:rPr lang="en-US" sz="2400" b="1" dirty="0">
                <a:solidFill>
                  <a:srgbClr val="002060"/>
                </a:solidFill>
              </a:rPr>
              <a:t>a new interest rate environment and compare the forecasts of net interest income and net income across different interest rate environments versus the base case</a:t>
            </a:r>
          </a:p>
          <a:p>
            <a:endParaRPr lang="en-IN" dirty="0"/>
          </a:p>
        </p:txBody>
      </p:sp>
    </p:spTree>
    <p:extLst>
      <p:ext uri="{BB962C8B-B14F-4D97-AF65-F5344CB8AC3E}">
        <p14:creationId xmlns:p14="http://schemas.microsoft.com/office/powerpoint/2010/main" val="24376942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0566" y="644769"/>
            <a:ext cx="10515600" cy="785446"/>
          </a:xfrm>
        </p:spPr>
        <p:txBody>
          <a:bodyPr>
            <a:normAutofit/>
          </a:bodyPr>
          <a:lstStyle/>
          <a:p>
            <a:r>
              <a:rPr lang="en-US" sz="2800" b="1" dirty="0" smtClean="0">
                <a:solidFill>
                  <a:srgbClr val="0070C0"/>
                </a:solidFill>
                <a:latin typeface="+mn-lt"/>
              </a:rPr>
              <a:t>Scenario Building</a:t>
            </a:r>
            <a:endParaRPr lang="en-IN" sz="2800" b="1" dirty="0">
              <a:solidFill>
                <a:srgbClr val="0070C0"/>
              </a:solidFill>
              <a:latin typeface="+mn-lt"/>
            </a:endParaRPr>
          </a:p>
        </p:txBody>
      </p:sp>
      <p:sp>
        <p:nvSpPr>
          <p:cNvPr id="3" name="Content Placeholder 2"/>
          <p:cNvSpPr>
            <a:spLocks noGrp="1"/>
          </p:cNvSpPr>
          <p:nvPr>
            <p:ph idx="1"/>
          </p:nvPr>
        </p:nvSpPr>
        <p:spPr>
          <a:xfrm>
            <a:off x="908538" y="1910699"/>
            <a:ext cx="8658497" cy="3634649"/>
          </a:xfrm>
        </p:spPr>
        <p:txBody>
          <a:bodyPr>
            <a:normAutofit/>
          </a:bodyPr>
          <a:lstStyle/>
          <a:p>
            <a:pPr marL="457200" indent="-457200" algn="just"/>
            <a:r>
              <a:rPr lang="en-US" sz="2400" b="1" dirty="0" smtClean="0">
                <a:solidFill>
                  <a:srgbClr val="002060"/>
                </a:solidFill>
              </a:rPr>
              <a:t>Typical comparison looks at seven different interest rate scenarios, beginning with a base rate or most likely scenario</a:t>
            </a:r>
          </a:p>
          <a:p>
            <a:pPr marL="457200" indent="-457200" algn="just"/>
            <a:r>
              <a:rPr lang="en-US" sz="2400" b="1" dirty="0" smtClean="0">
                <a:solidFill>
                  <a:srgbClr val="002060"/>
                </a:solidFill>
              </a:rPr>
              <a:t>This may be based on current rates, forward rates implied by the yield curve or management’s specific forecast of interest rate</a:t>
            </a:r>
          </a:p>
          <a:p>
            <a:pPr marL="457200" indent="-457200" algn="just"/>
            <a:r>
              <a:rPr lang="en-US" sz="2400" b="1" dirty="0" smtClean="0">
                <a:solidFill>
                  <a:srgbClr val="002060"/>
                </a:solidFill>
              </a:rPr>
              <a:t>Each of the other scenario then assumes that rates move systematically higher by +1, +2, and +3 percent or lower by -1</a:t>
            </a:r>
            <a:r>
              <a:rPr lang="en-US" sz="2400" b="1" smtClean="0">
                <a:solidFill>
                  <a:srgbClr val="002060"/>
                </a:solidFill>
              </a:rPr>
              <a:t>,  -</a:t>
            </a:r>
            <a:r>
              <a:rPr lang="en-US" sz="2400" b="1" dirty="0" smtClean="0">
                <a:solidFill>
                  <a:srgbClr val="002060"/>
                </a:solidFill>
              </a:rPr>
              <a:t>2, and -3 percent</a:t>
            </a:r>
          </a:p>
        </p:txBody>
      </p:sp>
    </p:spTree>
    <p:extLst>
      <p:ext uri="{BB962C8B-B14F-4D97-AF65-F5344CB8AC3E}">
        <p14:creationId xmlns:p14="http://schemas.microsoft.com/office/powerpoint/2010/main" val="37463575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0566" y="644769"/>
            <a:ext cx="10515600" cy="785446"/>
          </a:xfrm>
        </p:spPr>
        <p:txBody>
          <a:bodyPr>
            <a:normAutofit/>
          </a:bodyPr>
          <a:lstStyle/>
          <a:p>
            <a:r>
              <a:rPr lang="en-US" sz="2800" b="1" dirty="0" smtClean="0">
                <a:solidFill>
                  <a:srgbClr val="0070C0"/>
                </a:solidFill>
                <a:latin typeface="+mn-lt"/>
              </a:rPr>
              <a:t>Exercise of Embedded Options in Assets And Liabilities</a:t>
            </a:r>
            <a:endParaRPr lang="en-IN" sz="2800" b="1" dirty="0">
              <a:solidFill>
                <a:srgbClr val="0070C0"/>
              </a:solidFill>
              <a:latin typeface="+mn-lt"/>
            </a:endParaRPr>
          </a:p>
        </p:txBody>
      </p:sp>
      <p:sp>
        <p:nvSpPr>
          <p:cNvPr id="3" name="Content Placeholder 2"/>
          <p:cNvSpPr>
            <a:spLocks noGrp="1"/>
          </p:cNvSpPr>
          <p:nvPr>
            <p:ph idx="1"/>
          </p:nvPr>
        </p:nvSpPr>
        <p:spPr>
          <a:xfrm>
            <a:off x="908538" y="1957591"/>
            <a:ext cx="8658497" cy="3634649"/>
          </a:xfrm>
        </p:spPr>
        <p:txBody>
          <a:bodyPr>
            <a:normAutofit fontScale="92500" lnSpcReduction="10000"/>
          </a:bodyPr>
          <a:lstStyle/>
          <a:p>
            <a:pPr marL="457200" indent="-457200" algn="just"/>
            <a:r>
              <a:rPr lang="en-US" sz="2400" b="1" dirty="0" smtClean="0">
                <a:solidFill>
                  <a:srgbClr val="002060"/>
                </a:solidFill>
              </a:rPr>
              <a:t>Assets and liabilities may have embedded options like prepayment of loan, call option feature in the bond, early withdrawals of deposits </a:t>
            </a:r>
            <a:r>
              <a:rPr lang="en-US" sz="2400" b="1" dirty="0" err="1" smtClean="0">
                <a:solidFill>
                  <a:srgbClr val="002060"/>
                </a:solidFill>
              </a:rPr>
              <a:t>etc</a:t>
            </a:r>
            <a:endParaRPr lang="en-US" sz="2400" b="1" dirty="0" smtClean="0">
              <a:solidFill>
                <a:srgbClr val="002060"/>
              </a:solidFill>
            </a:endParaRPr>
          </a:p>
          <a:p>
            <a:pPr marL="457200" indent="-457200" algn="just"/>
            <a:r>
              <a:rPr lang="en-US" sz="2400" b="1" dirty="0">
                <a:solidFill>
                  <a:srgbClr val="002060"/>
                </a:solidFill>
              </a:rPr>
              <a:t>Issues to be addressed in this case are:</a:t>
            </a:r>
          </a:p>
          <a:p>
            <a:pPr marL="971550" lvl="1" indent="-514350" algn="just">
              <a:buFont typeface="+mj-lt"/>
              <a:buAutoNum type="romanLcPeriod"/>
            </a:pPr>
            <a:r>
              <a:rPr lang="en-US" b="1" dirty="0">
                <a:solidFill>
                  <a:srgbClr val="002060"/>
                </a:solidFill>
              </a:rPr>
              <a:t>Whether the bank is the buyer or seller of the option?</a:t>
            </a:r>
          </a:p>
          <a:p>
            <a:pPr marL="971550" lvl="1" indent="-514350" algn="just">
              <a:buFont typeface="+mj-lt"/>
              <a:buAutoNum type="romanLcPeriod"/>
            </a:pPr>
            <a:r>
              <a:rPr lang="en-US" b="1" dirty="0">
                <a:solidFill>
                  <a:srgbClr val="002060"/>
                </a:solidFill>
              </a:rPr>
              <a:t>If the bank is the seller, then how and by what amount the bank is compensated for selling the option or how much must it pay if it buys option</a:t>
            </a:r>
          </a:p>
          <a:p>
            <a:pPr marL="971550" lvl="1" indent="-514350" algn="just">
              <a:buFont typeface="+mj-lt"/>
              <a:buAutoNum type="romanLcPeriod"/>
            </a:pPr>
            <a:r>
              <a:rPr lang="en-US" b="1" dirty="0">
                <a:solidFill>
                  <a:srgbClr val="002060"/>
                </a:solidFill>
              </a:rPr>
              <a:t>Bank should forecast when the option will be </a:t>
            </a:r>
            <a:r>
              <a:rPr lang="en-US" b="1" dirty="0" smtClean="0">
                <a:solidFill>
                  <a:srgbClr val="002060"/>
                </a:solidFill>
              </a:rPr>
              <a:t>exercised</a:t>
            </a:r>
            <a:endParaRPr lang="en-US" sz="2400" b="1" dirty="0" smtClean="0">
              <a:solidFill>
                <a:srgbClr val="002060"/>
              </a:solidFill>
            </a:endParaRPr>
          </a:p>
          <a:p>
            <a:pPr marL="514350" indent="-514350" algn="just"/>
            <a:r>
              <a:rPr lang="en-US" sz="2400" b="1" dirty="0" smtClean="0">
                <a:solidFill>
                  <a:srgbClr val="002060"/>
                </a:solidFill>
              </a:rPr>
              <a:t>It allows management to identify a worst case scenario and have better sense of maximum loss potential</a:t>
            </a:r>
          </a:p>
        </p:txBody>
      </p:sp>
    </p:spTree>
    <p:extLst>
      <p:ext uri="{BB962C8B-B14F-4D97-AF65-F5344CB8AC3E}">
        <p14:creationId xmlns:p14="http://schemas.microsoft.com/office/powerpoint/2010/main" val="38281725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0566" y="644769"/>
            <a:ext cx="10515600" cy="785446"/>
          </a:xfrm>
        </p:spPr>
        <p:txBody>
          <a:bodyPr>
            <a:normAutofit/>
          </a:bodyPr>
          <a:lstStyle/>
          <a:p>
            <a:r>
              <a:rPr lang="en-US" sz="2800" b="1" dirty="0" smtClean="0">
                <a:solidFill>
                  <a:srgbClr val="0070C0"/>
                </a:solidFill>
                <a:latin typeface="+mn-lt"/>
              </a:rPr>
              <a:t>Off-Balance Sheet Contracts</a:t>
            </a:r>
            <a:endParaRPr lang="en-IN" sz="2800" b="1" dirty="0">
              <a:solidFill>
                <a:srgbClr val="0070C0"/>
              </a:solidFill>
              <a:latin typeface="+mn-lt"/>
            </a:endParaRPr>
          </a:p>
        </p:txBody>
      </p:sp>
      <p:sp>
        <p:nvSpPr>
          <p:cNvPr id="3" name="Content Placeholder 2"/>
          <p:cNvSpPr>
            <a:spLocks noGrp="1"/>
          </p:cNvSpPr>
          <p:nvPr>
            <p:ph idx="1"/>
          </p:nvPr>
        </p:nvSpPr>
        <p:spPr>
          <a:xfrm>
            <a:off x="908538" y="1910699"/>
            <a:ext cx="8658497" cy="3634649"/>
          </a:xfrm>
        </p:spPr>
        <p:txBody>
          <a:bodyPr>
            <a:normAutofit/>
          </a:bodyPr>
          <a:lstStyle/>
          <a:p>
            <a:pPr marL="457200" indent="-457200" algn="just"/>
            <a:r>
              <a:rPr lang="en-US" sz="2400" b="1" dirty="0" smtClean="0">
                <a:solidFill>
                  <a:srgbClr val="002060"/>
                </a:solidFill>
              </a:rPr>
              <a:t>Recognize the bank’s off-balance sheet contracts like future, swaps, options etc</a:t>
            </a:r>
          </a:p>
          <a:p>
            <a:pPr marL="457200" indent="-457200" algn="just"/>
            <a:r>
              <a:rPr lang="en-US" sz="2400" b="1" dirty="0" smtClean="0">
                <a:solidFill>
                  <a:srgbClr val="002060"/>
                </a:solidFill>
              </a:rPr>
              <a:t>Each type of contract may have different cash flow effects in different interest rate scenario which ultimately affects bank net interest income and expense</a:t>
            </a:r>
          </a:p>
          <a:p>
            <a:pPr marL="457200" indent="-457200" algn="just"/>
            <a:r>
              <a:rPr lang="en-US" sz="2400" b="1" dirty="0" smtClean="0">
                <a:solidFill>
                  <a:srgbClr val="002060"/>
                </a:solidFill>
              </a:rPr>
              <a:t>The effect of these contracts should be included in any forecast of net interest income and net income volatility</a:t>
            </a:r>
          </a:p>
        </p:txBody>
      </p:sp>
    </p:spTree>
    <p:extLst>
      <p:ext uri="{BB962C8B-B14F-4D97-AF65-F5344CB8AC3E}">
        <p14:creationId xmlns:p14="http://schemas.microsoft.com/office/powerpoint/2010/main" val="12113149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0566" y="644769"/>
            <a:ext cx="10515600" cy="785446"/>
          </a:xfrm>
        </p:spPr>
        <p:txBody>
          <a:bodyPr>
            <a:normAutofit/>
          </a:bodyPr>
          <a:lstStyle/>
          <a:p>
            <a:r>
              <a:rPr lang="en-US" sz="2800" b="1" dirty="0" smtClean="0">
                <a:solidFill>
                  <a:srgbClr val="0070C0"/>
                </a:solidFill>
                <a:latin typeface="+mn-lt"/>
              </a:rPr>
              <a:t>Variations in Interest Rate Changes in Different Times</a:t>
            </a:r>
            <a:endParaRPr lang="en-IN" sz="2800" b="1" dirty="0">
              <a:solidFill>
                <a:srgbClr val="0070C0"/>
              </a:solidFill>
              <a:latin typeface="+mn-lt"/>
            </a:endParaRPr>
          </a:p>
        </p:txBody>
      </p:sp>
      <p:sp>
        <p:nvSpPr>
          <p:cNvPr id="3" name="Content Placeholder 2"/>
          <p:cNvSpPr>
            <a:spLocks noGrp="1"/>
          </p:cNvSpPr>
          <p:nvPr>
            <p:ph idx="1"/>
          </p:nvPr>
        </p:nvSpPr>
        <p:spPr>
          <a:xfrm>
            <a:off x="908538" y="1910699"/>
            <a:ext cx="8692662" cy="3634649"/>
          </a:xfrm>
        </p:spPr>
        <p:txBody>
          <a:bodyPr>
            <a:normAutofit/>
          </a:bodyPr>
          <a:lstStyle/>
          <a:p>
            <a:pPr marL="457200" indent="-457200" algn="just"/>
            <a:r>
              <a:rPr lang="en-US" sz="2400" b="1" dirty="0" smtClean="0">
                <a:solidFill>
                  <a:srgbClr val="002060"/>
                </a:solidFill>
              </a:rPr>
              <a:t>Earning sensitivity analysis allows management to incorporate the impact of different competitive markets for various balance sheet accounts with alternative pricing strategies</a:t>
            </a:r>
          </a:p>
          <a:p>
            <a:pPr marL="457200" indent="-457200" algn="just"/>
            <a:r>
              <a:rPr lang="en-US" sz="2400" b="1" dirty="0" smtClean="0">
                <a:solidFill>
                  <a:srgbClr val="002060"/>
                </a:solidFill>
              </a:rPr>
              <a:t>Forecasting different spreads between asset yields and liability interest costs when rates change by different amounts</a:t>
            </a:r>
          </a:p>
          <a:p>
            <a:pPr marL="457200" indent="-457200" algn="just"/>
            <a:r>
              <a:rPr lang="en-US" sz="2400" b="1" dirty="0" smtClean="0">
                <a:solidFill>
                  <a:srgbClr val="002060"/>
                </a:solidFill>
              </a:rPr>
              <a:t>Example: Banks are quick to increase the base loan rates when interest rates increase but are slow to lower base loan rate when interest rate declining </a:t>
            </a:r>
          </a:p>
        </p:txBody>
      </p:sp>
    </p:spTree>
    <p:extLst>
      <p:ext uri="{BB962C8B-B14F-4D97-AF65-F5344CB8AC3E}">
        <p14:creationId xmlns:p14="http://schemas.microsoft.com/office/powerpoint/2010/main" val="30393169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0566" y="644769"/>
            <a:ext cx="10515600" cy="785446"/>
          </a:xfrm>
        </p:spPr>
        <p:txBody>
          <a:bodyPr>
            <a:normAutofit/>
          </a:bodyPr>
          <a:lstStyle/>
          <a:p>
            <a:r>
              <a:rPr lang="en-US" sz="2800" b="1" dirty="0" smtClean="0">
                <a:solidFill>
                  <a:srgbClr val="0070C0"/>
                </a:solidFill>
                <a:latin typeface="+mn-lt"/>
              </a:rPr>
              <a:t>Variations in Interest Rate Changes in Different Times Cont..</a:t>
            </a:r>
            <a:endParaRPr lang="en-IN" sz="2800" b="1" dirty="0">
              <a:solidFill>
                <a:srgbClr val="0070C0"/>
              </a:solidFill>
              <a:latin typeface="+mn-lt"/>
            </a:endParaRPr>
          </a:p>
        </p:txBody>
      </p:sp>
      <p:sp>
        <p:nvSpPr>
          <p:cNvPr id="3" name="Content Placeholder 2"/>
          <p:cNvSpPr>
            <a:spLocks noGrp="1"/>
          </p:cNvSpPr>
          <p:nvPr>
            <p:ph idx="1"/>
          </p:nvPr>
        </p:nvSpPr>
        <p:spPr>
          <a:xfrm>
            <a:off x="908538" y="1910699"/>
            <a:ext cx="8658497" cy="3634649"/>
          </a:xfrm>
        </p:spPr>
        <p:txBody>
          <a:bodyPr>
            <a:normAutofit/>
          </a:bodyPr>
          <a:lstStyle/>
          <a:p>
            <a:pPr marL="457200" indent="-457200" algn="just"/>
            <a:r>
              <a:rPr lang="en-US" sz="2400" b="1" dirty="0" smtClean="0">
                <a:solidFill>
                  <a:srgbClr val="002060"/>
                </a:solidFill>
              </a:rPr>
              <a:t>Difference between loan rate and deposit rate at the time of interest rate changes</a:t>
            </a:r>
          </a:p>
          <a:p>
            <a:pPr marL="457200" indent="-457200" algn="just"/>
            <a:r>
              <a:rPr lang="en-US" sz="2400" b="1" dirty="0" smtClean="0">
                <a:solidFill>
                  <a:srgbClr val="002060"/>
                </a:solidFill>
              </a:rPr>
              <a:t>The implication is that the impact on the banks net interest income is different due to different timing of rate changes and different magnitude of rate changes</a:t>
            </a:r>
          </a:p>
          <a:p>
            <a:pPr marL="457200" indent="-457200" algn="just"/>
            <a:r>
              <a:rPr lang="en-US" sz="2400" b="1" dirty="0" smtClean="0">
                <a:solidFill>
                  <a:srgbClr val="002060"/>
                </a:solidFill>
              </a:rPr>
              <a:t>The impact of interest rate change is not straight forward</a:t>
            </a:r>
          </a:p>
        </p:txBody>
      </p:sp>
    </p:spTree>
    <p:extLst>
      <p:ext uri="{BB962C8B-B14F-4D97-AF65-F5344CB8AC3E}">
        <p14:creationId xmlns:p14="http://schemas.microsoft.com/office/powerpoint/2010/main" val="20236301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0566" y="644769"/>
            <a:ext cx="10515600" cy="785446"/>
          </a:xfrm>
        </p:spPr>
        <p:txBody>
          <a:bodyPr>
            <a:normAutofit/>
          </a:bodyPr>
          <a:lstStyle/>
          <a:p>
            <a:r>
              <a:rPr lang="en-US" sz="2800" b="1" dirty="0" smtClean="0">
                <a:solidFill>
                  <a:srgbClr val="0070C0"/>
                </a:solidFill>
                <a:latin typeface="+mn-lt"/>
              </a:rPr>
              <a:t>Managing Earning Sensitivity Risk</a:t>
            </a:r>
            <a:endParaRPr lang="en-IN" sz="2800" b="1" dirty="0">
              <a:solidFill>
                <a:srgbClr val="0070C0"/>
              </a:solidFill>
              <a:latin typeface="+mn-lt"/>
            </a:endParaRPr>
          </a:p>
        </p:txBody>
      </p:sp>
      <p:graphicFrame>
        <p:nvGraphicFramePr>
          <p:cNvPr id="5" name="Table 4"/>
          <p:cNvGraphicFramePr>
            <a:graphicFrameLocks noGrp="1"/>
          </p:cNvGraphicFramePr>
          <p:nvPr>
            <p:extLst>
              <p:ext uri="{D42A27DB-BD31-4B8C-83A1-F6EECF244321}">
                <p14:modId xmlns:p14="http://schemas.microsoft.com/office/powerpoint/2010/main" val="3639402293"/>
              </p:ext>
            </p:extLst>
          </p:nvPr>
        </p:nvGraphicFramePr>
        <p:xfrm>
          <a:off x="935389" y="1556694"/>
          <a:ext cx="8128000" cy="4133277"/>
        </p:xfrm>
        <a:graphic>
          <a:graphicData uri="http://schemas.openxmlformats.org/drawingml/2006/table">
            <a:tbl>
              <a:tblPr firstRow="1" bandRow="1">
                <a:tableStyleId>{5C22544A-7EE6-4342-B048-85BDC9FD1C3A}</a:tableStyleId>
              </a:tblPr>
              <a:tblGrid>
                <a:gridCol w="3055816">
                  <a:extLst>
                    <a:ext uri="{9D8B030D-6E8A-4147-A177-3AD203B41FA5}">
                      <a16:colId xmlns:a16="http://schemas.microsoft.com/office/drawing/2014/main" val="20000"/>
                    </a:ext>
                  </a:extLst>
                </a:gridCol>
                <a:gridCol w="5072184">
                  <a:extLst>
                    <a:ext uri="{9D8B030D-6E8A-4147-A177-3AD203B41FA5}">
                      <a16:colId xmlns:a16="http://schemas.microsoft.com/office/drawing/2014/main" val="20001"/>
                    </a:ext>
                  </a:extLst>
                </a:gridCol>
              </a:tblGrid>
              <a:tr h="353395">
                <a:tc>
                  <a:txBody>
                    <a:bodyPr/>
                    <a:lstStyle/>
                    <a:p>
                      <a:r>
                        <a:rPr lang="en-US" dirty="0" smtClean="0">
                          <a:solidFill>
                            <a:sysClr val="windowText" lastClr="000000"/>
                          </a:solidFill>
                        </a:rPr>
                        <a:t>Objective</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ysClr val="windowText" lastClr="000000"/>
                          </a:solidFill>
                        </a:rPr>
                        <a:t>Approach</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883489">
                <a:tc>
                  <a:txBody>
                    <a:bodyPr/>
                    <a:lstStyle/>
                    <a:p>
                      <a:r>
                        <a:rPr lang="en-US" dirty="0" smtClean="0">
                          <a:solidFill>
                            <a:sysClr val="windowText" lastClr="000000"/>
                          </a:solidFill>
                        </a:rPr>
                        <a:t>Reduce asset sensitivity</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0000" indent="-180000">
                        <a:buFont typeface="Arial" pitchFamily="34" charset="0"/>
                        <a:buChar char="•"/>
                      </a:pPr>
                      <a:r>
                        <a:rPr lang="en-US" dirty="0" smtClean="0">
                          <a:solidFill>
                            <a:sysClr val="windowText" lastClr="000000"/>
                          </a:solidFill>
                        </a:rPr>
                        <a:t>Buy longer term security</a:t>
                      </a:r>
                    </a:p>
                    <a:p>
                      <a:pPr marL="180000" indent="-180000">
                        <a:buFont typeface="Arial" pitchFamily="34" charset="0"/>
                        <a:buChar char="•"/>
                      </a:pPr>
                      <a:r>
                        <a:rPr lang="en-US" dirty="0" smtClean="0">
                          <a:solidFill>
                            <a:sysClr val="windowText" lastClr="000000"/>
                          </a:solidFill>
                        </a:rPr>
                        <a:t>Lengthen the maturity of loans </a:t>
                      </a:r>
                    </a:p>
                    <a:p>
                      <a:pPr marL="180000" indent="-180000">
                        <a:buFont typeface="Arial" pitchFamily="34" charset="0"/>
                        <a:buChar char="•"/>
                      </a:pPr>
                      <a:r>
                        <a:rPr lang="en-US" dirty="0" smtClean="0">
                          <a:solidFill>
                            <a:sysClr val="windowText" lastClr="000000"/>
                          </a:solidFill>
                        </a:rPr>
                        <a:t>Move from floating rate loans to term loans</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883489">
                <a:tc>
                  <a:txBody>
                    <a:bodyPr/>
                    <a:lstStyle/>
                    <a:p>
                      <a:r>
                        <a:rPr lang="en-US" dirty="0" smtClean="0">
                          <a:solidFill>
                            <a:sysClr val="windowText" lastClr="000000"/>
                          </a:solidFill>
                        </a:rPr>
                        <a:t>Increase asset sensitivity</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0000" indent="-180000">
                        <a:buFont typeface="Arial" pitchFamily="34" charset="0"/>
                        <a:buChar char="•"/>
                      </a:pPr>
                      <a:r>
                        <a:rPr lang="en-US" dirty="0" smtClean="0">
                          <a:solidFill>
                            <a:sysClr val="windowText" lastClr="000000"/>
                          </a:solidFill>
                        </a:rPr>
                        <a:t>Buy short term securities</a:t>
                      </a:r>
                    </a:p>
                    <a:p>
                      <a:pPr marL="180000" indent="-180000">
                        <a:buFont typeface="Arial" pitchFamily="34" charset="0"/>
                        <a:buChar char="•"/>
                      </a:pPr>
                      <a:r>
                        <a:rPr lang="en-US" dirty="0" smtClean="0">
                          <a:solidFill>
                            <a:sysClr val="windowText" lastClr="000000"/>
                          </a:solidFill>
                        </a:rPr>
                        <a:t>Shorten loan maturity</a:t>
                      </a:r>
                    </a:p>
                    <a:p>
                      <a:pPr marL="180000" indent="-180000">
                        <a:buFont typeface="Arial" pitchFamily="34" charset="0"/>
                        <a:buChar char="•"/>
                      </a:pPr>
                      <a:r>
                        <a:rPr lang="en-US" dirty="0" smtClean="0">
                          <a:solidFill>
                            <a:sysClr val="windowText" lastClr="000000"/>
                          </a:solidFill>
                        </a:rPr>
                        <a:t>Make more loans on a floating-rate basis</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883489">
                <a:tc>
                  <a:txBody>
                    <a:bodyPr/>
                    <a:lstStyle/>
                    <a:p>
                      <a:r>
                        <a:rPr lang="en-US" dirty="0" smtClean="0">
                          <a:solidFill>
                            <a:sysClr val="windowText" lastClr="000000"/>
                          </a:solidFill>
                        </a:rPr>
                        <a:t>Reduce liability sensitivity</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0000" indent="-180000">
                        <a:buFont typeface="Arial" pitchFamily="34" charset="0"/>
                        <a:buChar char="•"/>
                      </a:pPr>
                      <a:r>
                        <a:rPr lang="en-US" dirty="0" smtClean="0">
                          <a:solidFill>
                            <a:sysClr val="windowText" lastClr="000000"/>
                          </a:solidFill>
                        </a:rPr>
                        <a:t>Pay premium to attract</a:t>
                      </a:r>
                      <a:r>
                        <a:rPr lang="en-US" baseline="0" dirty="0" smtClean="0">
                          <a:solidFill>
                            <a:sysClr val="windowText" lastClr="000000"/>
                          </a:solidFill>
                        </a:rPr>
                        <a:t> l</a:t>
                      </a:r>
                      <a:r>
                        <a:rPr lang="en-US" dirty="0" smtClean="0">
                          <a:solidFill>
                            <a:sysClr val="windowText" lastClr="000000"/>
                          </a:solidFill>
                        </a:rPr>
                        <a:t>onger term deposit instruments</a:t>
                      </a:r>
                    </a:p>
                    <a:p>
                      <a:pPr marL="180000" indent="-180000">
                        <a:buFont typeface="Arial" pitchFamily="34" charset="0"/>
                        <a:buChar char="•"/>
                      </a:pPr>
                      <a:r>
                        <a:rPr lang="en-US" dirty="0" smtClean="0">
                          <a:solidFill>
                            <a:sysClr val="windowText" lastClr="000000"/>
                          </a:solidFill>
                        </a:rPr>
                        <a:t>Issue long term subordinated debt</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1024317">
                <a:tc>
                  <a:txBody>
                    <a:bodyPr/>
                    <a:lstStyle/>
                    <a:p>
                      <a:r>
                        <a:rPr lang="en-US" dirty="0" smtClean="0">
                          <a:solidFill>
                            <a:sysClr val="windowText" lastClr="000000"/>
                          </a:solidFill>
                        </a:rPr>
                        <a:t>Increase liability sensitivity</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80000" indent="-180000">
                        <a:buFont typeface="Arial" pitchFamily="34" charset="0"/>
                        <a:buChar char="•"/>
                      </a:pPr>
                      <a:r>
                        <a:rPr lang="en-US" dirty="0" smtClean="0">
                          <a:solidFill>
                            <a:sysClr val="windowText" lastClr="000000"/>
                          </a:solidFill>
                        </a:rPr>
                        <a:t>Pay premium to attract</a:t>
                      </a:r>
                      <a:r>
                        <a:rPr lang="en-US" baseline="0" dirty="0" smtClean="0">
                          <a:solidFill>
                            <a:sysClr val="windowText" lastClr="000000"/>
                          </a:solidFill>
                        </a:rPr>
                        <a:t> s</a:t>
                      </a:r>
                      <a:r>
                        <a:rPr lang="en-US" dirty="0" smtClean="0">
                          <a:solidFill>
                            <a:sysClr val="windowText" lastClr="000000"/>
                          </a:solidFill>
                        </a:rPr>
                        <a:t>hort term deposit instrument</a:t>
                      </a:r>
                    </a:p>
                    <a:p>
                      <a:pPr marL="180000" indent="-180000">
                        <a:buFont typeface="Arial" pitchFamily="34" charset="0"/>
                        <a:buChar char="•"/>
                      </a:pPr>
                      <a:r>
                        <a:rPr lang="en-US" dirty="0" smtClean="0">
                          <a:solidFill>
                            <a:sysClr val="windowText" lastClr="000000"/>
                          </a:solidFill>
                        </a:rPr>
                        <a:t>Borrow more from money market</a:t>
                      </a:r>
                      <a:endParaRPr lang="en-IN" dirty="0" smtClean="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337759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0566" y="644769"/>
            <a:ext cx="10515600" cy="785446"/>
          </a:xfrm>
        </p:spPr>
        <p:txBody>
          <a:bodyPr>
            <a:normAutofit/>
          </a:bodyPr>
          <a:lstStyle/>
          <a:p>
            <a:r>
              <a:rPr lang="en-US" sz="2800" b="1" dirty="0" smtClean="0">
                <a:solidFill>
                  <a:srgbClr val="0070C0"/>
                </a:solidFill>
                <a:latin typeface="+mn-lt"/>
              </a:rPr>
              <a:t>Duration Gap Analysis</a:t>
            </a:r>
            <a:endParaRPr lang="en-IN" sz="2800" b="1" dirty="0">
              <a:solidFill>
                <a:srgbClr val="0070C0"/>
              </a:solidFill>
              <a:latin typeface="+mn-lt"/>
            </a:endParaRPr>
          </a:p>
        </p:txBody>
      </p:sp>
      <p:sp>
        <p:nvSpPr>
          <p:cNvPr id="3" name="Content Placeholder 2"/>
          <p:cNvSpPr>
            <a:spLocks noGrp="1"/>
          </p:cNvSpPr>
          <p:nvPr>
            <p:ph idx="1"/>
          </p:nvPr>
        </p:nvSpPr>
        <p:spPr>
          <a:xfrm>
            <a:off x="908538" y="1910699"/>
            <a:ext cx="8658497" cy="3634649"/>
          </a:xfrm>
        </p:spPr>
        <p:txBody>
          <a:bodyPr>
            <a:normAutofit/>
          </a:bodyPr>
          <a:lstStyle/>
          <a:p>
            <a:pPr marL="457200" indent="-457200" algn="just"/>
            <a:r>
              <a:rPr lang="en-US" sz="2400" b="1" dirty="0" smtClean="0">
                <a:solidFill>
                  <a:srgbClr val="002060"/>
                </a:solidFill>
              </a:rPr>
              <a:t>Duration is defined as the weighted average time to receive all cash flows from a financial instrument </a:t>
            </a:r>
          </a:p>
          <a:p>
            <a:pPr marL="457200" indent="-457200" algn="just"/>
            <a:r>
              <a:rPr lang="en-US" sz="2400" b="1" dirty="0" smtClean="0">
                <a:solidFill>
                  <a:srgbClr val="002060"/>
                </a:solidFill>
              </a:rPr>
              <a:t>Duration of a portfolio is defined as the weighted average of each of the asset’s duration with the weights being the proportion of investment funds allotted to each asset (</a:t>
            </a:r>
            <a:r>
              <a:rPr lang="en-US" sz="2400" b="1" dirty="0" err="1" smtClean="0">
                <a:solidFill>
                  <a:srgbClr val="002060"/>
                </a:solidFill>
              </a:rPr>
              <a:t>w</a:t>
            </a:r>
            <a:r>
              <a:rPr lang="en-US" sz="2400" b="1" baseline="-25000" dirty="0" err="1" smtClean="0">
                <a:solidFill>
                  <a:srgbClr val="002060"/>
                </a:solidFill>
              </a:rPr>
              <a:t>i</a:t>
            </a:r>
            <a:r>
              <a:rPr lang="en-US" sz="2400" b="1" dirty="0" smtClean="0">
                <a:solidFill>
                  <a:srgbClr val="002060"/>
                </a:solidFill>
              </a:rPr>
              <a:t>)</a:t>
            </a:r>
          </a:p>
          <a:p>
            <a:pPr marL="3657600" lvl="7" indent="-457200" algn="just">
              <a:buNone/>
            </a:pPr>
            <a:r>
              <a:rPr lang="en-US" sz="2400" b="1" dirty="0" err="1" smtClean="0">
                <a:solidFill>
                  <a:srgbClr val="002060"/>
                </a:solidFill>
              </a:rPr>
              <a:t>D</a:t>
            </a:r>
            <a:r>
              <a:rPr lang="en-US" sz="2400" b="1" baseline="-25000" dirty="0" err="1" smtClean="0">
                <a:solidFill>
                  <a:srgbClr val="002060"/>
                </a:solidFill>
              </a:rPr>
              <a:t>p</a:t>
            </a:r>
            <a:r>
              <a:rPr lang="en-US" sz="2400" b="1" dirty="0" smtClean="0">
                <a:solidFill>
                  <a:srgbClr val="002060"/>
                </a:solidFill>
              </a:rPr>
              <a:t>=∑</a:t>
            </a:r>
            <a:r>
              <a:rPr lang="en-US" sz="2400" b="1" dirty="0" err="1" smtClean="0">
                <a:solidFill>
                  <a:srgbClr val="002060"/>
                </a:solidFill>
              </a:rPr>
              <a:t>w</a:t>
            </a:r>
            <a:r>
              <a:rPr lang="en-US" sz="2400" b="1" baseline="-25000" dirty="0" err="1" smtClean="0">
                <a:solidFill>
                  <a:srgbClr val="002060"/>
                </a:solidFill>
              </a:rPr>
              <a:t>i</a:t>
            </a:r>
            <a:r>
              <a:rPr lang="en-US" sz="2400" b="1" dirty="0" err="1" smtClean="0">
                <a:solidFill>
                  <a:srgbClr val="002060"/>
                </a:solidFill>
              </a:rPr>
              <a:t>D</a:t>
            </a:r>
            <a:r>
              <a:rPr lang="en-US" sz="2400" b="1" baseline="-25000" dirty="0" err="1" smtClean="0">
                <a:solidFill>
                  <a:srgbClr val="002060"/>
                </a:solidFill>
              </a:rPr>
              <a:t>i</a:t>
            </a:r>
            <a:endParaRPr lang="en-US" sz="2400" b="1" baseline="-25000" dirty="0" smtClean="0">
              <a:solidFill>
                <a:srgbClr val="002060"/>
              </a:solidFill>
            </a:endParaRPr>
          </a:p>
          <a:p>
            <a:pPr marL="457200" indent="-457200" algn="just"/>
            <a:r>
              <a:rPr lang="en-US" sz="2400" b="1" dirty="0" smtClean="0">
                <a:solidFill>
                  <a:srgbClr val="002060"/>
                </a:solidFill>
              </a:rPr>
              <a:t>Duration gap is the difference between the duration of a bank’s assets and liabilities</a:t>
            </a:r>
          </a:p>
        </p:txBody>
      </p:sp>
    </p:spTree>
    <p:extLst>
      <p:ext uri="{BB962C8B-B14F-4D97-AF65-F5344CB8AC3E}">
        <p14:creationId xmlns:p14="http://schemas.microsoft.com/office/powerpoint/2010/main" val="781474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04036" y="698037"/>
            <a:ext cx="9301655" cy="523220"/>
          </a:xfrm>
          <a:prstGeom prst="rect">
            <a:avLst/>
          </a:prstGeom>
          <a:noFill/>
        </p:spPr>
        <p:txBody>
          <a:bodyPr wrap="square" rtlCol="0">
            <a:spAutoFit/>
          </a:bodyPr>
          <a:lstStyle/>
          <a:p>
            <a:r>
              <a:rPr lang="en-IN" sz="2800" b="1" dirty="0" smtClean="0">
                <a:solidFill>
                  <a:srgbClr val="0070C0"/>
                </a:solidFill>
                <a:latin typeface="Calibri"/>
                <a:ea typeface="+mj-ea"/>
                <a:cs typeface="+mj-cs"/>
              </a:rPr>
              <a:t>Interest Rate Risk</a:t>
            </a:r>
            <a:endParaRPr lang="en-US" sz="2800" b="1" dirty="0">
              <a:solidFill>
                <a:srgbClr val="0070C0"/>
              </a:solidFill>
              <a:latin typeface="Calibri"/>
              <a:ea typeface="+mj-ea"/>
              <a:cs typeface="+mj-cs"/>
            </a:endParaRPr>
          </a:p>
        </p:txBody>
      </p:sp>
      <p:sp>
        <p:nvSpPr>
          <p:cNvPr id="3" name="TextBox 2"/>
          <p:cNvSpPr txBox="1"/>
          <p:nvPr/>
        </p:nvSpPr>
        <p:spPr>
          <a:xfrm>
            <a:off x="962201" y="1221257"/>
            <a:ext cx="8849710" cy="5355312"/>
          </a:xfrm>
          <a:prstGeom prst="rect">
            <a:avLst/>
          </a:prstGeom>
          <a:noFill/>
        </p:spPr>
        <p:txBody>
          <a:bodyPr wrap="square" rtlCol="0">
            <a:spAutoFit/>
          </a:bodyPr>
          <a:lstStyle/>
          <a:p>
            <a:pPr marL="342900" lvl="1" indent="-342900" algn="just">
              <a:spcAft>
                <a:spcPts val="1200"/>
              </a:spcAft>
              <a:buFont typeface="Arial" panose="020B0604020202020204" pitchFamily="34" charset="0"/>
              <a:buChar char="•"/>
            </a:pPr>
            <a:r>
              <a:rPr lang="en-US" altLang="en-US" sz="2000" b="1" dirty="0">
                <a:solidFill>
                  <a:srgbClr val="002060"/>
                </a:solidFill>
              </a:rPr>
              <a:t>The potential loss from unexpected changes in interest rates which can significantly alter a bank’s profitability and market value of equity</a:t>
            </a:r>
            <a:r>
              <a:rPr lang="en-US" altLang="en-US" sz="2000" b="1" dirty="0" smtClean="0">
                <a:solidFill>
                  <a:srgbClr val="002060"/>
                </a:solidFill>
              </a:rPr>
              <a:t>.</a:t>
            </a:r>
          </a:p>
          <a:p>
            <a:pPr marL="342900" indent="-342900" algn="just">
              <a:buFont typeface="Arial" panose="020B0604020202020204" pitchFamily="34" charset="0"/>
              <a:buChar char="•"/>
            </a:pPr>
            <a:r>
              <a:rPr lang="en-US" altLang="en-US" sz="2000" b="1" dirty="0">
                <a:solidFill>
                  <a:srgbClr val="002060"/>
                </a:solidFill>
              </a:rPr>
              <a:t>When a bank’s assets and liabilities do not reprice at the same time, the result is a change in net interest income</a:t>
            </a:r>
            <a:r>
              <a:rPr lang="en-US" altLang="en-US" sz="2000" b="1" dirty="0" smtClean="0">
                <a:solidFill>
                  <a:srgbClr val="002060"/>
                </a:solidFill>
              </a:rPr>
              <a:t>.</a:t>
            </a:r>
            <a:endParaRPr lang="en-US" altLang="en-US" sz="2000" b="1" dirty="0">
              <a:solidFill>
                <a:srgbClr val="002060"/>
              </a:solidFill>
            </a:endParaRPr>
          </a:p>
          <a:p>
            <a:pPr marL="342900" lvl="1" indent="-342900" algn="just">
              <a:spcAft>
                <a:spcPts val="1200"/>
              </a:spcAft>
              <a:buFont typeface="Arial" panose="020B0604020202020204" pitchFamily="34" charset="0"/>
              <a:buChar char="•"/>
            </a:pPr>
            <a:r>
              <a:rPr lang="en-US" altLang="en-US" sz="2000" b="1" dirty="0">
                <a:solidFill>
                  <a:srgbClr val="002060"/>
                </a:solidFill>
              </a:rPr>
              <a:t>The change in the value of assets and the change in the value of liabilities will also differ, causing a change in the value of stockholder’s </a:t>
            </a:r>
            <a:r>
              <a:rPr lang="en-US" altLang="en-US" sz="2000" b="1" dirty="0" smtClean="0">
                <a:solidFill>
                  <a:srgbClr val="002060"/>
                </a:solidFill>
              </a:rPr>
              <a:t>equity</a:t>
            </a:r>
          </a:p>
          <a:p>
            <a:pPr marL="342900" lvl="1" indent="-342900" algn="just">
              <a:spcAft>
                <a:spcPts val="1200"/>
              </a:spcAft>
              <a:buFont typeface="Arial" panose="020B0604020202020204" pitchFamily="34" charset="0"/>
              <a:buChar char="•"/>
            </a:pPr>
            <a:r>
              <a:rPr lang="en-US" altLang="en-US" sz="2000" b="1" dirty="0" smtClean="0">
                <a:solidFill>
                  <a:srgbClr val="002060"/>
                </a:solidFill>
              </a:rPr>
              <a:t>Spread </a:t>
            </a:r>
            <a:r>
              <a:rPr lang="en-US" altLang="en-US" sz="2000" b="1" dirty="0">
                <a:solidFill>
                  <a:srgbClr val="002060"/>
                </a:solidFill>
              </a:rPr>
              <a:t>Risk (reinvestment rate </a:t>
            </a:r>
            <a:r>
              <a:rPr lang="en-US" altLang="en-US" sz="2000" b="1" dirty="0" smtClean="0">
                <a:solidFill>
                  <a:srgbClr val="002060"/>
                </a:solidFill>
              </a:rPr>
              <a:t>risk): Changes </a:t>
            </a:r>
            <a:r>
              <a:rPr lang="en-US" altLang="en-US" sz="2000" b="1" dirty="0">
                <a:solidFill>
                  <a:srgbClr val="002060"/>
                </a:solidFill>
              </a:rPr>
              <a:t>in interest rates will change the bank’s cost of funds as well as the return on their invested assets. They may change by different amounts.</a:t>
            </a:r>
          </a:p>
          <a:p>
            <a:pPr marL="342900" indent="-342900" algn="just">
              <a:buFont typeface="Arial" panose="020B0604020202020204" pitchFamily="34" charset="0"/>
              <a:buChar char="•"/>
            </a:pPr>
            <a:r>
              <a:rPr lang="en-US" altLang="en-US" sz="2000" b="1" dirty="0">
                <a:solidFill>
                  <a:srgbClr val="002060"/>
                </a:solidFill>
              </a:rPr>
              <a:t>Price </a:t>
            </a:r>
            <a:r>
              <a:rPr lang="en-US" altLang="en-US" sz="2000" b="1" dirty="0" smtClean="0">
                <a:solidFill>
                  <a:srgbClr val="002060"/>
                </a:solidFill>
              </a:rPr>
              <a:t>Risk: Changes </a:t>
            </a:r>
            <a:r>
              <a:rPr lang="en-US" altLang="en-US" sz="2000" b="1" dirty="0">
                <a:solidFill>
                  <a:srgbClr val="002060"/>
                </a:solidFill>
              </a:rPr>
              <a:t>in interest rates may change the market values of the bank’s assets and liabilities by different amounts.</a:t>
            </a:r>
            <a:endParaRPr lang="en-IN" sz="2000" b="1" dirty="0">
              <a:solidFill>
                <a:srgbClr val="002060"/>
              </a:solidFill>
            </a:endParaRPr>
          </a:p>
          <a:p>
            <a:pPr marL="342900" lvl="1" indent="-342900" algn="just">
              <a:spcAft>
                <a:spcPts val="1200"/>
              </a:spcAft>
              <a:buFont typeface="Arial" panose="020B0604020202020204" pitchFamily="34" charset="0"/>
              <a:buChar char="•"/>
            </a:pPr>
            <a:endParaRPr lang="en-US" altLang="en-US" sz="2400" b="1" dirty="0">
              <a:solidFill>
                <a:srgbClr val="002060"/>
              </a:solidFill>
            </a:endParaRPr>
          </a:p>
          <a:p>
            <a:pPr marL="0" lvl="1" algn="just">
              <a:spcAft>
                <a:spcPts val="1200"/>
              </a:spcAft>
            </a:pPr>
            <a:endParaRPr lang="en-US" altLang="en-US" sz="2400" b="1" dirty="0">
              <a:solidFill>
                <a:srgbClr val="002060"/>
              </a:solidFill>
            </a:endParaRPr>
          </a:p>
          <a:p>
            <a:pPr>
              <a:spcAft>
                <a:spcPts val="1200"/>
              </a:spcAft>
            </a:pPr>
            <a:endParaRPr lang="en-US" sz="2400" b="1" dirty="0">
              <a:solidFill>
                <a:srgbClr val="002060"/>
              </a:solidFill>
            </a:endParaRPr>
          </a:p>
        </p:txBody>
      </p:sp>
    </p:spTree>
    <p:extLst>
      <p:ext uri="{BB962C8B-B14F-4D97-AF65-F5344CB8AC3E}">
        <p14:creationId xmlns:p14="http://schemas.microsoft.com/office/powerpoint/2010/main" val="22407264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0566" y="644769"/>
            <a:ext cx="10515600" cy="785446"/>
          </a:xfrm>
        </p:spPr>
        <p:txBody>
          <a:bodyPr>
            <a:normAutofit/>
          </a:bodyPr>
          <a:lstStyle/>
          <a:p>
            <a:r>
              <a:rPr lang="en-US" sz="2800" b="1" dirty="0" smtClean="0">
                <a:solidFill>
                  <a:srgbClr val="0070C0"/>
                </a:solidFill>
                <a:latin typeface="+mn-lt"/>
              </a:rPr>
              <a:t>Duration Gap Analysis Cont….</a:t>
            </a:r>
            <a:endParaRPr lang="en-IN" sz="2800" b="1" dirty="0">
              <a:solidFill>
                <a:srgbClr val="0070C0"/>
              </a:solidFill>
              <a:latin typeface="+mn-lt"/>
            </a:endParaRPr>
          </a:p>
        </p:txBody>
      </p:sp>
      <p:sp>
        <p:nvSpPr>
          <p:cNvPr id="3" name="Content Placeholder 2"/>
          <p:cNvSpPr>
            <a:spLocks noGrp="1"/>
          </p:cNvSpPr>
          <p:nvPr>
            <p:ph idx="1"/>
          </p:nvPr>
        </p:nvSpPr>
        <p:spPr>
          <a:xfrm>
            <a:off x="908538" y="1910699"/>
            <a:ext cx="8658497" cy="3634649"/>
          </a:xfrm>
        </p:spPr>
        <p:txBody>
          <a:bodyPr>
            <a:normAutofit fontScale="92500" lnSpcReduction="20000"/>
          </a:bodyPr>
          <a:lstStyle/>
          <a:p>
            <a:pPr marL="457200" indent="-457200" algn="just"/>
            <a:r>
              <a:rPr lang="en-US" sz="2400" b="1" dirty="0" smtClean="0">
                <a:solidFill>
                  <a:srgbClr val="002060"/>
                </a:solidFill>
              </a:rPr>
              <a:t>It is a measure of interest rate sensitivity that helps to explain how changes in interest rate affect the market value of a bank’s assets and liabilities, and also the net worth (NW)</a:t>
            </a:r>
          </a:p>
          <a:p>
            <a:pPr marL="4114800" lvl="8" indent="-457200" algn="just">
              <a:buNone/>
            </a:pPr>
            <a:r>
              <a:rPr lang="en-US" sz="2400" b="1" dirty="0" smtClean="0">
                <a:solidFill>
                  <a:srgbClr val="002060"/>
                </a:solidFill>
              </a:rPr>
              <a:t>NW = A-L</a:t>
            </a:r>
          </a:p>
          <a:p>
            <a:pPr marL="914400" lvl="1" indent="-457200" algn="just">
              <a:lnSpc>
                <a:spcPct val="100000"/>
              </a:lnSpc>
              <a:spcBef>
                <a:spcPts val="0"/>
              </a:spcBef>
              <a:buNone/>
            </a:pPr>
            <a:r>
              <a:rPr lang="en-US" sz="1800" b="1" dirty="0" smtClean="0">
                <a:solidFill>
                  <a:srgbClr val="002060"/>
                </a:solidFill>
              </a:rPr>
              <a:t>NW = Net Worth</a:t>
            </a:r>
          </a:p>
          <a:p>
            <a:pPr marL="914400" lvl="1" indent="-457200" algn="just">
              <a:lnSpc>
                <a:spcPct val="100000"/>
              </a:lnSpc>
              <a:spcBef>
                <a:spcPts val="0"/>
              </a:spcBef>
              <a:buNone/>
            </a:pPr>
            <a:r>
              <a:rPr lang="en-US" sz="1800" b="1" dirty="0" smtClean="0">
                <a:solidFill>
                  <a:srgbClr val="002060"/>
                </a:solidFill>
              </a:rPr>
              <a:t>A = Assets</a:t>
            </a:r>
          </a:p>
          <a:p>
            <a:pPr marL="914400" lvl="1" indent="-457200" algn="just">
              <a:lnSpc>
                <a:spcPct val="100000"/>
              </a:lnSpc>
              <a:spcBef>
                <a:spcPts val="0"/>
              </a:spcBef>
              <a:buNone/>
            </a:pPr>
            <a:r>
              <a:rPr lang="en-US" sz="1800" b="1" dirty="0" smtClean="0">
                <a:solidFill>
                  <a:srgbClr val="002060"/>
                </a:solidFill>
              </a:rPr>
              <a:t>L =  liabilities</a:t>
            </a:r>
          </a:p>
          <a:p>
            <a:pPr marL="4114800" lvl="8" indent="-457200" algn="just">
              <a:lnSpc>
                <a:spcPct val="100000"/>
              </a:lnSpc>
              <a:spcBef>
                <a:spcPts val="0"/>
              </a:spcBef>
              <a:buNone/>
            </a:pPr>
            <a:r>
              <a:rPr lang="en-US" sz="2400" b="1" dirty="0" smtClean="0">
                <a:solidFill>
                  <a:srgbClr val="002060"/>
                </a:solidFill>
              </a:rPr>
              <a:t>∆NW = ∆A - ∆L</a:t>
            </a:r>
          </a:p>
          <a:p>
            <a:pPr marL="914400" lvl="1" indent="-457200" algn="just">
              <a:lnSpc>
                <a:spcPct val="100000"/>
              </a:lnSpc>
              <a:spcBef>
                <a:spcPts val="0"/>
              </a:spcBef>
              <a:buNone/>
            </a:pPr>
            <a:r>
              <a:rPr lang="en-US" sz="1800" b="1" dirty="0" smtClean="0">
                <a:solidFill>
                  <a:srgbClr val="002060"/>
                </a:solidFill>
              </a:rPr>
              <a:t>∆ = change in value</a:t>
            </a:r>
          </a:p>
          <a:p>
            <a:pPr algn="just"/>
            <a:r>
              <a:rPr lang="en-US" sz="2400" b="1" dirty="0">
                <a:solidFill>
                  <a:srgbClr val="002060"/>
                </a:solidFill>
              </a:rPr>
              <a:t>Duration Gap (DGAP) = D</a:t>
            </a:r>
            <a:r>
              <a:rPr lang="en-US" sz="2400" b="1" baseline="-25000" dirty="0">
                <a:solidFill>
                  <a:srgbClr val="002060"/>
                </a:solidFill>
              </a:rPr>
              <a:t>A</a:t>
            </a:r>
            <a:r>
              <a:rPr lang="en-US" sz="2400" b="1" dirty="0">
                <a:solidFill>
                  <a:srgbClr val="002060"/>
                </a:solidFill>
              </a:rPr>
              <a:t> - </a:t>
            </a:r>
            <a:r>
              <a:rPr lang="en-US" sz="2400" b="1" dirty="0" err="1">
                <a:solidFill>
                  <a:srgbClr val="002060"/>
                </a:solidFill>
              </a:rPr>
              <a:t>wD</a:t>
            </a:r>
            <a:r>
              <a:rPr lang="en-US" sz="2400" b="1" baseline="-25000" dirty="0" err="1">
                <a:solidFill>
                  <a:srgbClr val="002060"/>
                </a:solidFill>
              </a:rPr>
              <a:t>L</a:t>
            </a:r>
            <a:endParaRPr lang="en-US" sz="2400" b="1" baseline="-25000" dirty="0">
              <a:solidFill>
                <a:srgbClr val="002060"/>
              </a:solidFill>
            </a:endParaRPr>
          </a:p>
          <a:p>
            <a:pPr marL="457200" lvl="1" indent="0" algn="just">
              <a:buNone/>
            </a:pPr>
            <a:r>
              <a:rPr lang="en-US" sz="2000" b="1" dirty="0">
                <a:solidFill>
                  <a:srgbClr val="002060"/>
                </a:solidFill>
              </a:rPr>
              <a:t>D</a:t>
            </a:r>
            <a:r>
              <a:rPr lang="en-US" sz="2000" b="1" baseline="-25000" dirty="0">
                <a:solidFill>
                  <a:srgbClr val="002060"/>
                </a:solidFill>
              </a:rPr>
              <a:t>A</a:t>
            </a:r>
            <a:r>
              <a:rPr lang="en-US" sz="2000" b="1" dirty="0">
                <a:solidFill>
                  <a:srgbClr val="002060"/>
                </a:solidFill>
              </a:rPr>
              <a:t> = Average duration of assets</a:t>
            </a:r>
          </a:p>
          <a:p>
            <a:pPr marL="457200" lvl="1" indent="0" algn="just">
              <a:buNone/>
            </a:pPr>
            <a:r>
              <a:rPr lang="en-US" sz="2000" b="1" dirty="0">
                <a:solidFill>
                  <a:srgbClr val="002060"/>
                </a:solidFill>
              </a:rPr>
              <a:t>D</a:t>
            </a:r>
            <a:r>
              <a:rPr lang="en-US" sz="2000" b="1" baseline="-25000" dirty="0">
                <a:solidFill>
                  <a:srgbClr val="002060"/>
                </a:solidFill>
              </a:rPr>
              <a:t>L</a:t>
            </a:r>
            <a:r>
              <a:rPr lang="en-US" sz="2000" b="1" dirty="0">
                <a:solidFill>
                  <a:srgbClr val="002060"/>
                </a:solidFill>
              </a:rPr>
              <a:t> = Average duration of liabilities</a:t>
            </a:r>
          </a:p>
          <a:p>
            <a:pPr marL="457200" lvl="1" indent="0" algn="just">
              <a:buNone/>
            </a:pPr>
            <a:r>
              <a:rPr lang="en-US" sz="2000" b="1" dirty="0">
                <a:solidFill>
                  <a:srgbClr val="002060"/>
                </a:solidFill>
              </a:rPr>
              <a:t>W= Ratio of (TL/TA)</a:t>
            </a:r>
          </a:p>
          <a:p>
            <a:pPr marL="914400" lvl="1" indent="-457200" algn="just">
              <a:lnSpc>
                <a:spcPct val="100000"/>
              </a:lnSpc>
              <a:spcBef>
                <a:spcPts val="0"/>
              </a:spcBef>
              <a:buNone/>
            </a:pPr>
            <a:endParaRPr lang="en-US" sz="1800" b="1" dirty="0" smtClean="0">
              <a:solidFill>
                <a:srgbClr val="002060"/>
              </a:solidFill>
            </a:endParaRPr>
          </a:p>
        </p:txBody>
      </p:sp>
    </p:spTree>
    <p:extLst>
      <p:ext uri="{BB962C8B-B14F-4D97-AF65-F5344CB8AC3E}">
        <p14:creationId xmlns:p14="http://schemas.microsoft.com/office/powerpoint/2010/main" val="31910777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0566" y="644769"/>
            <a:ext cx="10515600" cy="785446"/>
          </a:xfrm>
        </p:spPr>
        <p:txBody>
          <a:bodyPr>
            <a:normAutofit/>
          </a:bodyPr>
          <a:lstStyle/>
          <a:p>
            <a:r>
              <a:rPr lang="en-US" sz="2800" b="1" dirty="0" smtClean="0">
                <a:solidFill>
                  <a:srgbClr val="0070C0"/>
                </a:solidFill>
                <a:latin typeface="+mn-lt"/>
              </a:rPr>
              <a:t>Application of Duration Gap</a:t>
            </a:r>
            <a:endParaRPr lang="en-IN" sz="2800" b="1" dirty="0">
              <a:solidFill>
                <a:srgbClr val="0070C0"/>
              </a:solidFill>
              <a:latin typeface="+mn-lt"/>
            </a:endParaRPr>
          </a:p>
        </p:txBody>
      </p:sp>
      <p:sp>
        <p:nvSpPr>
          <p:cNvPr id="3" name="Content Placeholder 2"/>
          <p:cNvSpPr>
            <a:spLocks noGrp="1"/>
          </p:cNvSpPr>
          <p:nvPr>
            <p:ph idx="1"/>
          </p:nvPr>
        </p:nvSpPr>
        <p:spPr>
          <a:xfrm>
            <a:off x="908538" y="1910699"/>
            <a:ext cx="8658497" cy="3634649"/>
          </a:xfrm>
        </p:spPr>
        <p:txBody>
          <a:bodyPr>
            <a:normAutofit/>
          </a:bodyPr>
          <a:lstStyle/>
          <a:p>
            <a:pPr marL="457200" indent="-457200" algn="just"/>
            <a:r>
              <a:rPr lang="en-US" sz="2400" b="1" dirty="0" smtClean="0">
                <a:solidFill>
                  <a:srgbClr val="002060"/>
                </a:solidFill>
              </a:rPr>
              <a:t>How will the value of assets and liabilities and value of network change as interest rate change?</a:t>
            </a:r>
          </a:p>
          <a:p>
            <a:pPr marL="457200" indent="-457200" algn="just"/>
            <a:r>
              <a:rPr lang="en-US" sz="2400" b="1" dirty="0" smtClean="0">
                <a:solidFill>
                  <a:srgbClr val="002060"/>
                </a:solidFill>
              </a:rPr>
              <a:t>The effect of changing interest rates on the net worth is related to the duration gap</a:t>
            </a:r>
          </a:p>
        </p:txBody>
      </p:sp>
    </p:spTree>
    <p:extLst>
      <p:ext uri="{BB962C8B-B14F-4D97-AF65-F5344CB8AC3E}">
        <p14:creationId xmlns:p14="http://schemas.microsoft.com/office/powerpoint/2010/main" val="24513073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0566" y="644769"/>
            <a:ext cx="10515600" cy="785446"/>
          </a:xfrm>
        </p:spPr>
        <p:txBody>
          <a:bodyPr>
            <a:normAutofit/>
          </a:bodyPr>
          <a:lstStyle/>
          <a:p>
            <a:r>
              <a:rPr lang="en-US" sz="2800" b="1" dirty="0" smtClean="0">
                <a:solidFill>
                  <a:srgbClr val="0070C0"/>
                </a:solidFill>
                <a:latin typeface="+mn-lt"/>
              </a:rPr>
              <a:t>Interest Rate, DGAP and Value of Equity</a:t>
            </a:r>
            <a:endParaRPr lang="en-IN" sz="2800" b="1" dirty="0">
              <a:solidFill>
                <a:srgbClr val="0070C0"/>
              </a:solidFill>
              <a:latin typeface="+mn-lt"/>
            </a:endParaRPr>
          </a:p>
        </p:txBody>
      </p:sp>
      <p:sp>
        <p:nvSpPr>
          <p:cNvPr id="3" name="Content Placeholder 2"/>
          <p:cNvSpPr>
            <a:spLocks noGrp="1"/>
          </p:cNvSpPr>
          <p:nvPr>
            <p:ph idx="1"/>
          </p:nvPr>
        </p:nvSpPr>
        <p:spPr>
          <a:xfrm>
            <a:off x="869349" y="1597191"/>
            <a:ext cx="8658497" cy="3634649"/>
          </a:xfrm>
        </p:spPr>
        <p:txBody>
          <a:bodyPr>
            <a:normAutofit/>
          </a:bodyPr>
          <a:lstStyle/>
          <a:p>
            <a:pPr marL="457200" lvl="8" indent="-457200" algn="just">
              <a:spcBef>
                <a:spcPts val="1000"/>
              </a:spcBef>
            </a:pPr>
            <a:r>
              <a:rPr lang="en-US" sz="2400" b="1" dirty="0" smtClean="0">
                <a:solidFill>
                  <a:srgbClr val="002060"/>
                </a:solidFill>
              </a:rPr>
              <a:t>We know ∆NW = ∆A - ∆L</a:t>
            </a:r>
          </a:p>
          <a:p>
            <a:pPr marL="457200" indent="-457200" algn="just"/>
            <a:r>
              <a:rPr lang="en-US" sz="2400" b="1" dirty="0" smtClean="0">
                <a:solidFill>
                  <a:srgbClr val="002060"/>
                </a:solidFill>
              </a:rPr>
              <a:t>∆NW = [ -D</a:t>
            </a:r>
            <a:r>
              <a:rPr lang="en-US" sz="2400" b="1" baseline="-25000" dirty="0" smtClean="0">
                <a:solidFill>
                  <a:srgbClr val="002060"/>
                </a:solidFill>
              </a:rPr>
              <a:t>A </a:t>
            </a:r>
            <a:r>
              <a:rPr lang="en-US" sz="2400" b="1" dirty="0" smtClean="0">
                <a:solidFill>
                  <a:srgbClr val="002060"/>
                </a:solidFill>
              </a:rPr>
              <a:t>*(∆</a:t>
            </a:r>
            <a:r>
              <a:rPr lang="en-US" sz="2400" b="1" baseline="-25000" dirty="0" err="1" smtClean="0">
                <a:solidFill>
                  <a:srgbClr val="002060"/>
                </a:solidFill>
              </a:rPr>
              <a:t>i</a:t>
            </a:r>
            <a:r>
              <a:rPr lang="en-US" sz="2400" b="1" dirty="0" smtClean="0">
                <a:solidFill>
                  <a:srgbClr val="002060"/>
                </a:solidFill>
              </a:rPr>
              <a:t>/(1+i))*A]-[- D</a:t>
            </a:r>
            <a:r>
              <a:rPr lang="en-US" sz="2400" b="1" baseline="-25000" dirty="0" smtClean="0">
                <a:solidFill>
                  <a:srgbClr val="002060"/>
                </a:solidFill>
              </a:rPr>
              <a:t>L </a:t>
            </a:r>
            <a:r>
              <a:rPr lang="en-US" sz="2400" b="1" dirty="0" smtClean="0">
                <a:solidFill>
                  <a:srgbClr val="002060"/>
                </a:solidFill>
              </a:rPr>
              <a:t>*(∆</a:t>
            </a:r>
            <a:r>
              <a:rPr lang="en-US" sz="2400" b="1" baseline="-25000" dirty="0" err="1" smtClean="0">
                <a:solidFill>
                  <a:srgbClr val="002060"/>
                </a:solidFill>
              </a:rPr>
              <a:t>i</a:t>
            </a:r>
            <a:r>
              <a:rPr lang="en-US" sz="2400" b="1" dirty="0" smtClean="0">
                <a:solidFill>
                  <a:srgbClr val="002060"/>
                </a:solidFill>
              </a:rPr>
              <a:t>/(1+i))*L]</a:t>
            </a:r>
          </a:p>
          <a:p>
            <a:pPr marL="457200" lvl="1" indent="0" algn="just">
              <a:buNone/>
            </a:pPr>
            <a:r>
              <a:rPr lang="en-US" sz="1800" b="1" dirty="0" smtClean="0">
                <a:solidFill>
                  <a:srgbClr val="002060"/>
                </a:solidFill>
              </a:rPr>
              <a:t>	</a:t>
            </a:r>
            <a:r>
              <a:rPr lang="en-US" sz="2000" b="1" dirty="0" smtClean="0">
                <a:solidFill>
                  <a:srgbClr val="002060"/>
                </a:solidFill>
              </a:rPr>
              <a:t>As ∆A/A is approximately equal to the product of asset duration times the change in interest rates [ -D</a:t>
            </a:r>
            <a:r>
              <a:rPr lang="en-US" sz="2000" b="1" baseline="-25000" dirty="0" smtClean="0">
                <a:solidFill>
                  <a:srgbClr val="002060"/>
                </a:solidFill>
              </a:rPr>
              <a:t>A </a:t>
            </a:r>
            <a:r>
              <a:rPr lang="en-US" sz="2000" b="1" dirty="0" smtClean="0">
                <a:solidFill>
                  <a:srgbClr val="002060"/>
                </a:solidFill>
              </a:rPr>
              <a:t>*(∆</a:t>
            </a:r>
            <a:r>
              <a:rPr lang="en-US" sz="2000" b="1" baseline="-25000" dirty="0" err="1" smtClean="0">
                <a:solidFill>
                  <a:srgbClr val="002060"/>
                </a:solidFill>
              </a:rPr>
              <a:t>i</a:t>
            </a:r>
            <a:r>
              <a:rPr lang="en-US" sz="2000" b="1" dirty="0" smtClean="0">
                <a:solidFill>
                  <a:srgbClr val="002060"/>
                </a:solidFill>
              </a:rPr>
              <a:t>/(1+i))] &amp; ∆L/L is approximately equal to the liabilities duration times the change in interest rates [- D</a:t>
            </a:r>
            <a:r>
              <a:rPr lang="en-US" sz="2000" b="1" baseline="-25000" dirty="0" smtClean="0">
                <a:solidFill>
                  <a:srgbClr val="002060"/>
                </a:solidFill>
              </a:rPr>
              <a:t>L </a:t>
            </a:r>
            <a:r>
              <a:rPr lang="en-US" sz="2000" b="1" dirty="0" smtClean="0">
                <a:solidFill>
                  <a:srgbClr val="002060"/>
                </a:solidFill>
              </a:rPr>
              <a:t>*(∆</a:t>
            </a:r>
            <a:r>
              <a:rPr lang="en-US" sz="2000" b="1" baseline="-25000" dirty="0" err="1" smtClean="0">
                <a:solidFill>
                  <a:srgbClr val="002060"/>
                </a:solidFill>
              </a:rPr>
              <a:t>i</a:t>
            </a:r>
            <a:r>
              <a:rPr lang="en-US" sz="2000" b="1" dirty="0" smtClean="0">
                <a:solidFill>
                  <a:srgbClr val="002060"/>
                </a:solidFill>
              </a:rPr>
              <a:t>/(1+i))]</a:t>
            </a:r>
          </a:p>
          <a:p>
            <a:pPr marL="457200" indent="-457200" algn="just"/>
            <a:r>
              <a:rPr lang="en-US" sz="2400" b="1" dirty="0" smtClean="0">
                <a:solidFill>
                  <a:srgbClr val="002060"/>
                </a:solidFill>
              </a:rPr>
              <a:t>In other words: Change in value of net worth = [- average duration of assets * [change in interest rate/(1+ original discount rate)] *total assets] – [- average duration of liabilities * [change in interest rate/(1+ original discount rate)] *total liabilities] </a:t>
            </a:r>
          </a:p>
        </p:txBody>
      </p:sp>
    </p:spTree>
    <p:extLst>
      <p:ext uri="{BB962C8B-B14F-4D97-AF65-F5344CB8AC3E}">
        <p14:creationId xmlns:p14="http://schemas.microsoft.com/office/powerpoint/2010/main" val="29611856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0566" y="644769"/>
            <a:ext cx="10515600" cy="785446"/>
          </a:xfrm>
        </p:spPr>
        <p:txBody>
          <a:bodyPr>
            <a:normAutofit/>
          </a:bodyPr>
          <a:lstStyle/>
          <a:p>
            <a:r>
              <a:rPr lang="en-US" sz="2800" b="1" dirty="0" smtClean="0">
                <a:solidFill>
                  <a:srgbClr val="0070C0"/>
                </a:solidFill>
                <a:latin typeface="+mn-lt"/>
              </a:rPr>
              <a:t>Interest Rate, DGAP and Value of Equity </a:t>
            </a:r>
            <a:r>
              <a:rPr lang="en-US" sz="2800" b="1" dirty="0" err="1" smtClean="0">
                <a:solidFill>
                  <a:srgbClr val="0070C0"/>
                </a:solidFill>
                <a:latin typeface="+mn-lt"/>
              </a:rPr>
              <a:t>Cont</a:t>
            </a:r>
            <a:r>
              <a:rPr lang="en-US" sz="2800" b="1" dirty="0" smtClean="0">
                <a:solidFill>
                  <a:srgbClr val="0070C0"/>
                </a:solidFill>
                <a:latin typeface="+mn-lt"/>
              </a:rPr>
              <a:t>…</a:t>
            </a:r>
            <a:endParaRPr lang="en-IN" sz="2800" b="1" dirty="0">
              <a:solidFill>
                <a:srgbClr val="0070C0"/>
              </a:solidFill>
              <a:latin typeface="+mn-lt"/>
            </a:endParaRPr>
          </a:p>
        </p:txBody>
      </p:sp>
      <p:sp>
        <p:nvSpPr>
          <p:cNvPr id="3" name="Content Placeholder 2"/>
          <p:cNvSpPr>
            <a:spLocks noGrp="1"/>
          </p:cNvSpPr>
          <p:nvPr>
            <p:ph idx="1"/>
          </p:nvPr>
        </p:nvSpPr>
        <p:spPr>
          <a:xfrm>
            <a:off x="451338" y="1753944"/>
            <a:ext cx="8658497" cy="3634649"/>
          </a:xfrm>
        </p:spPr>
        <p:txBody>
          <a:bodyPr>
            <a:normAutofit/>
          </a:bodyPr>
          <a:lstStyle/>
          <a:p>
            <a:pPr marL="457200" lvl="8" indent="-457200" algn="just">
              <a:spcBef>
                <a:spcPts val="1000"/>
              </a:spcBef>
              <a:buNone/>
            </a:pPr>
            <a:r>
              <a:rPr lang="en-US" sz="2400" b="1" dirty="0" smtClean="0">
                <a:solidFill>
                  <a:srgbClr val="002060"/>
                </a:solidFill>
              </a:rPr>
              <a:t>        In other way it can be calculated as follows:             </a:t>
            </a:r>
          </a:p>
          <a:p>
            <a:pPr marL="457200" lvl="8" indent="-457200" algn="just">
              <a:spcBef>
                <a:spcPts val="1000"/>
              </a:spcBef>
              <a:buNone/>
            </a:pPr>
            <a:r>
              <a:rPr lang="en-US" sz="2400" b="1" dirty="0" smtClean="0">
                <a:solidFill>
                  <a:srgbClr val="002060"/>
                </a:solidFill>
              </a:rPr>
              <a:t>			∆NW/TA ≈ -DGAP . ∆</a:t>
            </a:r>
            <a:r>
              <a:rPr lang="en-US" sz="2400" b="1" baseline="-25000" dirty="0" err="1" smtClean="0">
                <a:solidFill>
                  <a:srgbClr val="002060"/>
                </a:solidFill>
              </a:rPr>
              <a:t>i</a:t>
            </a:r>
            <a:r>
              <a:rPr lang="en-US" sz="2400" b="1" dirty="0" smtClean="0">
                <a:solidFill>
                  <a:srgbClr val="002060"/>
                </a:solidFill>
              </a:rPr>
              <a:t>/ (1+i)</a:t>
            </a:r>
          </a:p>
          <a:p>
            <a:pPr marL="457200" lvl="8" indent="-457200" algn="just">
              <a:spcBef>
                <a:spcPts val="1000"/>
              </a:spcBef>
              <a:buNone/>
            </a:pPr>
            <a:r>
              <a:rPr lang="en-US" sz="2400" b="1" dirty="0" smtClean="0">
                <a:solidFill>
                  <a:srgbClr val="002060"/>
                </a:solidFill>
              </a:rPr>
              <a:t>                          ∆NW ≈ [-DGAP . ∆</a:t>
            </a:r>
            <a:r>
              <a:rPr lang="en-US" sz="2400" b="1" baseline="-25000" dirty="0" err="1" smtClean="0">
                <a:solidFill>
                  <a:srgbClr val="002060"/>
                </a:solidFill>
              </a:rPr>
              <a:t>i</a:t>
            </a:r>
            <a:r>
              <a:rPr lang="en-US" sz="2400" b="1" dirty="0" smtClean="0">
                <a:solidFill>
                  <a:srgbClr val="002060"/>
                </a:solidFill>
              </a:rPr>
              <a:t>/ (1+i)]*TA</a:t>
            </a:r>
          </a:p>
          <a:p>
            <a:pPr marL="457200" lvl="8" indent="-457200" algn="just">
              <a:spcBef>
                <a:spcPts val="1000"/>
              </a:spcBef>
            </a:pPr>
            <a:endParaRPr lang="en-US" sz="2400" b="1" dirty="0" smtClean="0">
              <a:solidFill>
                <a:srgbClr val="002060"/>
              </a:solidFill>
            </a:endParaRPr>
          </a:p>
        </p:txBody>
      </p:sp>
    </p:spTree>
    <p:extLst>
      <p:ext uri="{BB962C8B-B14F-4D97-AF65-F5344CB8AC3E}">
        <p14:creationId xmlns:p14="http://schemas.microsoft.com/office/powerpoint/2010/main" val="40882195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0566" y="644769"/>
            <a:ext cx="10515600" cy="785446"/>
          </a:xfrm>
        </p:spPr>
        <p:txBody>
          <a:bodyPr>
            <a:normAutofit/>
          </a:bodyPr>
          <a:lstStyle/>
          <a:p>
            <a:r>
              <a:rPr lang="en-US" sz="2800" b="1" dirty="0" smtClean="0">
                <a:solidFill>
                  <a:srgbClr val="0070C0"/>
                </a:solidFill>
                <a:latin typeface="+mn-lt"/>
              </a:rPr>
              <a:t>Observations</a:t>
            </a:r>
            <a:endParaRPr lang="en-IN" sz="2800" b="1" dirty="0">
              <a:solidFill>
                <a:srgbClr val="0070C0"/>
              </a:solidFill>
              <a:latin typeface="+mn-lt"/>
            </a:endParaRPr>
          </a:p>
        </p:txBody>
      </p:sp>
      <p:sp>
        <p:nvSpPr>
          <p:cNvPr id="3" name="Content Placeholder 2"/>
          <p:cNvSpPr>
            <a:spLocks noGrp="1"/>
          </p:cNvSpPr>
          <p:nvPr>
            <p:ph idx="1"/>
          </p:nvPr>
        </p:nvSpPr>
        <p:spPr>
          <a:xfrm>
            <a:off x="908538" y="1910699"/>
            <a:ext cx="8658497" cy="3634649"/>
          </a:xfrm>
        </p:spPr>
        <p:txBody>
          <a:bodyPr>
            <a:normAutofit/>
          </a:bodyPr>
          <a:lstStyle/>
          <a:p>
            <a:pPr marL="457200" indent="-457200" algn="just"/>
            <a:r>
              <a:rPr lang="en-US" sz="2400" b="1" dirty="0" smtClean="0">
                <a:solidFill>
                  <a:srgbClr val="002060"/>
                </a:solidFill>
              </a:rPr>
              <a:t>If interest rate will increase, the value of net worth will decline</a:t>
            </a:r>
          </a:p>
          <a:p>
            <a:pPr marL="457200" indent="-457200" algn="just"/>
            <a:r>
              <a:rPr lang="en-US" sz="2400" b="1" dirty="0" smtClean="0">
                <a:solidFill>
                  <a:srgbClr val="002060"/>
                </a:solidFill>
              </a:rPr>
              <a:t>For rising interest rates, the value of assets would drop more than the value of liabilities and thus value of net worth drops</a:t>
            </a:r>
          </a:p>
          <a:p>
            <a:pPr marL="457200" indent="-457200" algn="just"/>
            <a:r>
              <a:rPr lang="en-US" sz="2400" b="1" dirty="0" smtClean="0">
                <a:solidFill>
                  <a:srgbClr val="002060"/>
                </a:solidFill>
              </a:rPr>
              <a:t>For falling interest rates, the value of the assets would rise more than the value of liabilities and the value of net worth would increase</a:t>
            </a:r>
          </a:p>
        </p:txBody>
      </p:sp>
    </p:spTree>
    <p:extLst>
      <p:ext uri="{BB962C8B-B14F-4D97-AF65-F5344CB8AC3E}">
        <p14:creationId xmlns:p14="http://schemas.microsoft.com/office/powerpoint/2010/main" val="3359829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0566" y="644769"/>
            <a:ext cx="10515600" cy="785446"/>
          </a:xfrm>
        </p:spPr>
        <p:txBody>
          <a:bodyPr>
            <a:normAutofit/>
          </a:bodyPr>
          <a:lstStyle/>
          <a:p>
            <a:r>
              <a:rPr lang="en-US" sz="2800" b="1" dirty="0" smtClean="0">
                <a:solidFill>
                  <a:srgbClr val="0070C0"/>
                </a:solidFill>
                <a:latin typeface="+mn-lt"/>
              </a:rPr>
              <a:t>Defensive and Aggressive Duration Gap Management</a:t>
            </a:r>
            <a:endParaRPr lang="en-IN" sz="2800" b="1" dirty="0">
              <a:solidFill>
                <a:srgbClr val="0070C0"/>
              </a:solidFill>
              <a:latin typeface="+mn-lt"/>
            </a:endParaRPr>
          </a:p>
        </p:txBody>
      </p:sp>
      <p:graphicFrame>
        <p:nvGraphicFramePr>
          <p:cNvPr id="5" name="Table 4"/>
          <p:cNvGraphicFramePr>
            <a:graphicFrameLocks noGrp="1"/>
          </p:cNvGraphicFramePr>
          <p:nvPr>
            <p:extLst/>
          </p:nvPr>
        </p:nvGraphicFramePr>
        <p:xfrm>
          <a:off x="1330566" y="1541418"/>
          <a:ext cx="8127999" cy="23774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418200">
                <a:tc>
                  <a:txBody>
                    <a:bodyPr/>
                    <a:lstStyle/>
                    <a:p>
                      <a:r>
                        <a:rPr lang="en-US" dirty="0" smtClean="0">
                          <a:solidFill>
                            <a:sysClr val="windowText" lastClr="000000"/>
                          </a:solidFill>
                        </a:rPr>
                        <a:t>Duration Gap</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ysClr val="windowText" lastClr="000000"/>
                          </a:solidFill>
                        </a:rPr>
                        <a:t>Change in Interest Rate</a:t>
                      </a:r>
                      <a:endParaRPr lang="en-IN" dirty="0">
                        <a:solidFill>
                          <a:sysClr val="windowText" lastClr="000000"/>
                        </a:solidFill>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ysClr val="windowText" lastClr="000000"/>
                          </a:solidFill>
                        </a:rPr>
                        <a:t>Change in Net Worth</a:t>
                      </a:r>
                      <a:endParaRPr lang="en-IN" dirty="0">
                        <a:solidFill>
                          <a:sysClr val="windowText" lastClr="000000"/>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1959240">
                <a:tc>
                  <a:txBody>
                    <a:bodyPr/>
                    <a:lstStyle/>
                    <a:p>
                      <a:r>
                        <a:rPr lang="en-US" dirty="0" smtClean="0">
                          <a:solidFill>
                            <a:sysClr val="windowText" lastClr="000000"/>
                          </a:solidFill>
                        </a:rPr>
                        <a:t>Positive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ysClr val="windowText" lastClr="000000"/>
                          </a:solidFill>
                        </a:rPr>
                        <a:t>Positive</a:t>
                      </a:r>
                      <a:endParaRPr lang="en-IN" dirty="0" smtClean="0">
                        <a:solidFill>
                          <a:sysClr val="windowText" lastClr="000000"/>
                        </a:solidFill>
                      </a:endParaRPr>
                    </a:p>
                    <a:p>
                      <a:r>
                        <a:rPr lang="en-US" dirty="0" smtClean="0">
                          <a:solidFill>
                            <a:sysClr val="windowText" lastClr="000000"/>
                          </a:solidFill>
                        </a:rPr>
                        <a:t>Negative</a:t>
                      </a:r>
                    </a:p>
                    <a:p>
                      <a:r>
                        <a:rPr lang="en-US" dirty="0" smtClean="0">
                          <a:solidFill>
                            <a:sysClr val="windowText" lastClr="000000"/>
                          </a:solidFill>
                        </a:rPr>
                        <a:t>Negative</a:t>
                      </a:r>
                    </a:p>
                    <a:p>
                      <a:r>
                        <a:rPr lang="en-US" dirty="0" smtClean="0">
                          <a:solidFill>
                            <a:sysClr val="windowText" lastClr="000000"/>
                          </a:solidFill>
                        </a:rPr>
                        <a:t>Zero</a:t>
                      </a:r>
                    </a:p>
                    <a:p>
                      <a:r>
                        <a:rPr lang="en-US" dirty="0" smtClean="0">
                          <a:solidFill>
                            <a:sysClr val="windowText" lastClr="000000"/>
                          </a:solidFill>
                        </a:rPr>
                        <a:t>Zero</a:t>
                      </a:r>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ysClr val="windowText" lastClr="000000"/>
                          </a:solidFill>
                        </a:rPr>
                        <a:t>Increase</a:t>
                      </a:r>
                    </a:p>
                    <a:p>
                      <a:r>
                        <a:rPr lang="en-US" dirty="0" smtClean="0">
                          <a:solidFill>
                            <a:sysClr val="windowText" lastClr="000000"/>
                          </a:solidFill>
                        </a:rPr>
                        <a:t>Decrease</a:t>
                      </a:r>
                    </a:p>
                    <a:p>
                      <a:r>
                        <a:rPr lang="en-US" dirty="0" smtClean="0">
                          <a:solidFill>
                            <a:sysClr val="windowText" lastClr="000000"/>
                          </a:solidFill>
                        </a:rPr>
                        <a:t>Increase</a:t>
                      </a:r>
                    </a:p>
                    <a:p>
                      <a:r>
                        <a:rPr lang="en-US" dirty="0" smtClean="0">
                          <a:solidFill>
                            <a:sysClr val="windowText" lastClr="000000"/>
                          </a:solidFill>
                        </a:rPr>
                        <a:t>Decrease</a:t>
                      </a:r>
                    </a:p>
                    <a:p>
                      <a:r>
                        <a:rPr lang="en-US" dirty="0" smtClean="0">
                          <a:solidFill>
                            <a:sysClr val="windowText" lastClr="000000"/>
                          </a:solidFill>
                        </a:rPr>
                        <a:t>Increase</a:t>
                      </a:r>
                      <a:endParaRPr lang="en-IN" dirty="0" smtClean="0">
                        <a:solidFill>
                          <a:sysClr val="windowText" lastClr="000000"/>
                        </a:solidFill>
                      </a:endParaRPr>
                    </a:p>
                    <a:p>
                      <a:r>
                        <a:rPr lang="en-US" dirty="0" smtClean="0">
                          <a:solidFill>
                            <a:sysClr val="windowText" lastClr="000000"/>
                          </a:solidFill>
                        </a:rPr>
                        <a:t>Decrease</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ysClr val="windowText" lastClr="000000"/>
                          </a:solidFill>
                        </a:rPr>
                        <a:t>Decrease</a:t>
                      </a:r>
                    </a:p>
                    <a:p>
                      <a:r>
                        <a:rPr lang="en-US" dirty="0" smtClean="0">
                          <a:solidFill>
                            <a:sysClr val="windowText" lastClr="000000"/>
                          </a:solidFill>
                        </a:rPr>
                        <a:t>Increase</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ysClr val="windowText" lastClr="000000"/>
                          </a:solidFill>
                        </a:rPr>
                        <a:t>Increase</a:t>
                      </a:r>
                      <a:endParaRPr lang="en-IN" dirty="0" smtClean="0">
                        <a:solidFill>
                          <a:sysClr val="windowText" lastClr="000000"/>
                        </a:solidFill>
                      </a:endParaRPr>
                    </a:p>
                    <a:p>
                      <a:r>
                        <a:rPr lang="en-US" dirty="0" smtClean="0">
                          <a:solidFill>
                            <a:sysClr val="windowText" lastClr="000000"/>
                          </a:solidFill>
                        </a:rPr>
                        <a:t>Decrease</a:t>
                      </a:r>
                    </a:p>
                    <a:p>
                      <a:r>
                        <a:rPr lang="en-US" dirty="0" smtClean="0">
                          <a:solidFill>
                            <a:sysClr val="windowText" lastClr="000000"/>
                          </a:solidFill>
                        </a:rPr>
                        <a:t>No change </a:t>
                      </a:r>
                    </a:p>
                    <a:p>
                      <a:r>
                        <a:rPr lang="en-US" dirty="0" smtClean="0">
                          <a:solidFill>
                            <a:sysClr val="windowText" lastClr="000000"/>
                          </a:solidFill>
                        </a:rPr>
                        <a:t>No change</a:t>
                      </a:r>
                      <a:endParaRPr lang="en-IN" dirty="0">
                        <a:solidFill>
                          <a:sysClr val="windowText" lastClr="000000"/>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3" name="Rectangle 2"/>
          <p:cNvSpPr/>
          <p:nvPr/>
        </p:nvSpPr>
        <p:spPr>
          <a:xfrm>
            <a:off x="1807027" y="4229241"/>
            <a:ext cx="7193281" cy="369332"/>
          </a:xfrm>
          <a:prstGeom prst="rect">
            <a:avLst/>
          </a:prstGeom>
        </p:spPr>
        <p:txBody>
          <a:bodyPr wrap="square">
            <a:spAutoFit/>
          </a:bodyPr>
          <a:lstStyle/>
          <a:p>
            <a:pPr marL="457200" indent="-457200" algn="just"/>
            <a:r>
              <a:rPr lang="en-US" b="1" dirty="0">
                <a:solidFill>
                  <a:srgbClr val="002060"/>
                </a:solidFill>
              </a:rPr>
              <a:t>Anticipation of interest rate movement is a part of aggressive </a:t>
            </a:r>
            <a:r>
              <a:rPr lang="en-US" b="1" dirty="0" smtClean="0">
                <a:solidFill>
                  <a:srgbClr val="002060"/>
                </a:solidFill>
              </a:rPr>
              <a:t>strategy</a:t>
            </a:r>
            <a:endParaRPr lang="en-US" b="1" dirty="0">
              <a:solidFill>
                <a:srgbClr val="002060"/>
              </a:solidFill>
            </a:endParaRPr>
          </a:p>
        </p:txBody>
      </p:sp>
    </p:spTree>
    <p:extLst>
      <p:ext uri="{BB962C8B-B14F-4D97-AF65-F5344CB8AC3E}">
        <p14:creationId xmlns:p14="http://schemas.microsoft.com/office/powerpoint/2010/main" val="38938638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20708" y="1665394"/>
            <a:ext cx="8849710" cy="6432530"/>
          </a:xfrm>
          <a:prstGeom prst="rect">
            <a:avLst/>
          </a:prstGeom>
          <a:noFill/>
        </p:spPr>
        <p:txBody>
          <a:bodyPr wrap="square" rtlCol="0">
            <a:spAutoFit/>
          </a:bodyPr>
          <a:lstStyle/>
          <a:p>
            <a:pPr marL="342900" indent="-342900" algn="just">
              <a:spcAft>
                <a:spcPts val="1200"/>
              </a:spcAft>
              <a:buFont typeface="Arial" panose="020B0604020202020204" pitchFamily="34" charset="0"/>
              <a:buChar char="•"/>
            </a:pPr>
            <a:r>
              <a:rPr lang="en-US" sz="2400" b="1" dirty="0" smtClean="0">
                <a:solidFill>
                  <a:srgbClr val="002060"/>
                </a:solidFill>
              </a:rPr>
              <a:t>Duration Gap (DGAP)  should be zero</a:t>
            </a:r>
          </a:p>
          <a:p>
            <a:pPr marL="342900" indent="-342900" algn="just">
              <a:spcAft>
                <a:spcPts val="1200"/>
              </a:spcAft>
              <a:buFont typeface="Arial" panose="020B0604020202020204" pitchFamily="34" charset="0"/>
              <a:buChar char="•"/>
            </a:pPr>
            <a:r>
              <a:rPr lang="en-US" sz="2400" b="1" dirty="0" smtClean="0">
                <a:solidFill>
                  <a:srgbClr val="002060"/>
                </a:solidFill>
              </a:rPr>
              <a:t>Bank should operate with average asset duration slightly below its average liability duration</a:t>
            </a:r>
          </a:p>
          <a:p>
            <a:pPr marL="342900" indent="-342900" algn="just">
              <a:spcAft>
                <a:spcPts val="1200"/>
              </a:spcAft>
              <a:buFont typeface="Arial" panose="020B0604020202020204" pitchFamily="34" charset="0"/>
              <a:buChar char="•"/>
            </a:pPr>
            <a:r>
              <a:rPr lang="en-US" sz="2400" b="1" dirty="0" smtClean="0">
                <a:solidFill>
                  <a:srgbClr val="002060"/>
                </a:solidFill>
              </a:rPr>
              <a:t>The value of equity remains constant as both the value of asset and liability change due to change in interest rate</a:t>
            </a:r>
          </a:p>
          <a:p>
            <a:pPr marL="342900" indent="-342900" algn="just">
              <a:spcAft>
                <a:spcPts val="1200"/>
              </a:spcAft>
              <a:buFont typeface="Arial" panose="020B0604020202020204" pitchFamily="34" charset="0"/>
              <a:buChar char="•"/>
            </a:pPr>
            <a:r>
              <a:rPr lang="en-US" sz="2400" b="1" dirty="0" smtClean="0">
                <a:solidFill>
                  <a:srgbClr val="002060"/>
                </a:solidFill>
              </a:rPr>
              <a:t>The target variable is the economic value of equity</a:t>
            </a:r>
          </a:p>
          <a:p>
            <a:pPr marL="342900" indent="-342900" algn="just">
              <a:spcAft>
                <a:spcPts val="1200"/>
              </a:spcAft>
              <a:buFont typeface="Arial" panose="020B0604020202020204" pitchFamily="34" charset="0"/>
              <a:buChar char="•"/>
            </a:pPr>
            <a:endParaRPr lang="en-US" sz="2400" b="1" dirty="0" smtClean="0">
              <a:solidFill>
                <a:srgbClr val="002060"/>
              </a:solidFill>
            </a:endParaRPr>
          </a:p>
          <a:p>
            <a:pPr algn="just">
              <a:spcAft>
                <a:spcPts val="1200"/>
              </a:spcAft>
            </a:pPr>
            <a:endParaRPr lang="en-US" sz="2400" b="1" dirty="0" smtClean="0">
              <a:solidFill>
                <a:srgbClr val="002060"/>
              </a:solidFill>
            </a:endParaRPr>
          </a:p>
          <a:p>
            <a:pPr algn="just">
              <a:spcAft>
                <a:spcPts val="1200"/>
              </a:spcAft>
            </a:pPr>
            <a:endParaRPr lang="en-US" sz="2400" b="1" dirty="0" smtClean="0">
              <a:solidFill>
                <a:srgbClr val="002060"/>
              </a:solidFill>
            </a:endParaRPr>
          </a:p>
          <a:p>
            <a:pPr algn="just">
              <a:spcAft>
                <a:spcPts val="1200"/>
              </a:spcAft>
            </a:pPr>
            <a:endParaRPr lang="en-US" sz="2400" b="1" dirty="0" smtClean="0">
              <a:solidFill>
                <a:srgbClr val="002060"/>
              </a:solidFill>
            </a:endParaRPr>
          </a:p>
          <a:p>
            <a:pPr marL="133200" indent="-342000" algn="just">
              <a:spcAft>
                <a:spcPts val="1200"/>
              </a:spcAft>
              <a:buFont typeface="Arial" pitchFamily="34" charset="0"/>
              <a:buChar char="•"/>
            </a:pPr>
            <a:endParaRPr lang="en-US" sz="2400" b="1" dirty="0" smtClean="0">
              <a:solidFill>
                <a:srgbClr val="002060"/>
              </a:solidFill>
            </a:endParaRPr>
          </a:p>
          <a:p>
            <a:pPr algn="just">
              <a:spcAft>
                <a:spcPts val="1200"/>
              </a:spcAft>
            </a:pPr>
            <a:endParaRPr lang="en-US" sz="2400" b="1" dirty="0" smtClean="0">
              <a:solidFill>
                <a:srgbClr val="002060"/>
              </a:solidFill>
            </a:endParaRPr>
          </a:p>
          <a:p>
            <a:pPr>
              <a:spcAft>
                <a:spcPts val="1200"/>
              </a:spcAft>
            </a:pPr>
            <a:endParaRPr lang="en-US" sz="2400" b="1" dirty="0">
              <a:solidFill>
                <a:srgbClr val="002060"/>
              </a:solidFill>
            </a:endParaRPr>
          </a:p>
        </p:txBody>
      </p:sp>
      <p:sp>
        <p:nvSpPr>
          <p:cNvPr id="2" name="TextBox 1"/>
          <p:cNvSpPr txBox="1"/>
          <p:nvPr/>
        </p:nvSpPr>
        <p:spPr>
          <a:xfrm>
            <a:off x="1204036" y="698037"/>
            <a:ext cx="9301655" cy="523220"/>
          </a:xfrm>
          <a:prstGeom prst="rect">
            <a:avLst/>
          </a:prstGeom>
          <a:noFill/>
        </p:spPr>
        <p:txBody>
          <a:bodyPr wrap="square" rtlCol="0">
            <a:spAutoFit/>
          </a:bodyPr>
          <a:lstStyle/>
          <a:p>
            <a:r>
              <a:rPr lang="en-US" sz="2800" b="1" dirty="0" smtClean="0">
                <a:solidFill>
                  <a:srgbClr val="0070C0"/>
                </a:solidFill>
              </a:rPr>
              <a:t>Immunization</a:t>
            </a:r>
            <a:endParaRPr lang="en-US" sz="2800" b="1" dirty="0"/>
          </a:p>
        </p:txBody>
      </p:sp>
    </p:spTree>
    <p:extLst>
      <p:ext uri="{BB962C8B-B14F-4D97-AF65-F5344CB8AC3E}">
        <p14:creationId xmlns:p14="http://schemas.microsoft.com/office/powerpoint/2010/main" val="41040061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rgbClr val="0070C0"/>
                </a:solidFill>
                <a:latin typeface="+mn-lt"/>
              </a:rPr>
              <a:t>Immunization </a:t>
            </a:r>
            <a:r>
              <a:rPr lang="en-US" sz="2800" b="1" dirty="0" err="1" smtClean="0">
                <a:solidFill>
                  <a:srgbClr val="0070C0"/>
                </a:solidFill>
                <a:latin typeface="+mn-lt"/>
              </a:rPr>
              <a:t>Cont</a:t>
            </a:r>
            <a:r>
              <a:rPr lang="en-US" sz="2800" b="1" dirty="0" smtClean="0">
                <a:solidFill>
                  <a:srgbClr val="0070C0"/>
                </a:solidFill>
                <a:latin typeface="+mn-lt"/>
              </a:rPr>
              <a:t>…</a:t>
            </a:r>
            <a:endParaRPr lang="en-IN" sz="2800" b="1" dirty="0">
              <a:solidFill>
                <a:srgbClr val="0070C0"/>
              </a:solidFill>
              <a:latin typeface="+mn-lt"/>
            </a:endParaRPr>
          </a:p>
        </p:txBody>
      </p:sp>
      <p:sp>
        <p:nvSpPr>
          <p:cNvPr id="3" name="Content Placeholder 2"/>
          <p:cNvSpPr>
            <a:spLocks noGrp="1"/>
          </p:cNvSpPr>
          <p:nvPr>
            <p:ph idx="1"/>
          </p:nvPr>
        </p:nvSpPr>
        <p:spPr>
          <a:xfrm>
            <a:off x="838200" y="1690688"/>
            <a:ext cx="8318863" cy="3508329"/>
          </a:xfrm>
        </p:spPr>
        <p:txBody>
          <a:bodyPr>
            <a:normAutofit/>
          </a:bodyPr>
          <a:lstStyle/>
          <a:p>
            <a:pPr algn="just"/>
            <a:r>
              <a:rPr lang="en-US" altLang="en-US" sz="2400" b="1" dirty="0" smtClean="0">
                <a:solidFill>
                  <a:srgbClr val="002060"/>
                </a:solidFill>
              </a:rPr>
              <a:t>Banks may choose other target variable like book value of interest income</a:t>
            </a:r>
          </a:p>
          <a:p>
            <a:pPr algn="just"/>
            <a:r>
              <a:rPr lang="en-US" sz="2400" b="1" dirty="0" smtClean="0">
                <a:solidFill>
                  <a:srgbClr val="002060"/>
                </a:solidFill>
              </a:rPr>
              <a:t>Duration of bank’s equity equal to length of time horizon that the bank wishes to use in hedging net interest income</a:t>
            </a:r>
          </a:p>
          <a:p>
            <a:pPr algn="just"/>
            <a:r>
              <a:rPr lang="en-US" sz="2400" b="1" dirty="0" smtClean="0">
                <a:solidFill>
                  <a:srgbClr val="002060"/>
                </a:solidFill>
              </a:rPr>
              <a:t>Duration of equity: (MV of assets * Duration of assets – MV of liabilities * duration of liabilities )/ Economic value of equity</a:t>
            </a:r>
          </a:p>
          <a:p>
            <a:pPr algn="just"/>
            <a:endParaRPr lang="en-US" sz="2400" b="1" dirty="0">
              <a:solidFill>
                <a:srgbClr val="002060"/>
              </a:solidFill>
            </a:endParaRPr>
          </a:p>
          <a:p>
            <a:pPr algn="just"/>
            <a:endParaRPr lang="en-US" sz="2400" b="1" dirty="0" smtClean="0">
              <a:solidFill>
                <a:srgbClr val="002060"/>
              </a:solidFill>
            </a:endParaRPr>
          </a:p>
        </p:txBody>
      </p:sp>
    </p:spTree>
    <p:extLst>
      <p:ext uri="{BB962C8B-B14F-4D97-AF65-F5344CB8AC3E}">
        <p14:creationId xmlns:p14="http://schemas.microsoft.com/office/powerpoint/2010/main" val="11515843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solidFill>
                  <a:srgbClr val="0070C0"/>
                </a:solidFill>
                <a:latin typeface="+mn-lt"/>
              </a:rPr>
              <a:t>Immunization </a:t>
            </a:r>
            <a:r>
              <a:rPr lang="en-US" sz="2800" b="1" dirty="0" err="1" smtClean="0">
                <a:solidFill>
                  <a:srgbClr val="0070C0"/>
                </a:solidFill>
                <a:latin typeface="+mn-lt"/>
              </a:rPr>
              <a:t>Cont</a:t>
            </a:r>
            <a:r>
              <a:rPr lang="en-US" sz="2800" b="1" dirty="0" smtClean="0">
                <a:solidFill>
                  <a:srgbClr val="0070C0"/>
                </a:solidFill>
                <a:latin typeface="+mn-lt"/>
              </a:rPr>
              <a:t>…</a:t>
            </a:r>
            <a:endParaRPr lang="en-IN" sz="2800" b="1" dirty="0">
              <a:solidFill>
                <a:srgbClr val="0070C0"/>
              </a:solidFill>
              <a:latin typeface="+mn-lt"/>
            </a:endParaRPr>
          </a:p>
        </p:txBody>
      </p:sp>
      <p:sp>
        <p:nvSpPr>
          <p:cNvPr id="3" name="Content Placeholder 2"/>
          <p:cNvSpPr>
            <a:spLocks noGrp="1"/>
          </p:cNvSpPr>
          <p:nvPr>
            <p:ph idx="1"/>
          </p:nvPr>
        </p:nvSpPr>
        <p:spPr>
          <a:xfrm>
            <a:off x="838200" y="1512117"/>
            <a:ext cx="8658497" cy="3634649"/>
          </a:xfrm>
        </p:spPr>
        <p:txBody>
          <a:bodyPr>
            <a:normAutofit fontScale="92500" lnSpcReduction="20000"/>
          </a:bodyPr>
          <a:lstStyle/>
          <a:p>
            <a:pPr marL="0" indent="0" algn="just">
              <a:buNone/>
            </a:pPr>
            <a:r>
              <a:rPr lang="en-US" sz="2400" b="1" dirty="0" smtClean="0">
                <a:solidFill>
                  <a:srgbClr val="002060"/>
                </a:solidFill>
              </a:rPr>
              <a:t>For a 1 year time horizon the duration gap will be: </a:t>
            </a:r>
          </a:p>
          <a:p>
            <a:pPr marL="0" indent="0" algn="just">
              <a:buNone/>
            </a:pPr>
            <a:r>
              <a:rPr lang="en-US" sz="2400" b="1" dirty="0" smtClean="0">
                <a:solidFill>
                  <a:srgbClr val="002060"/>
                </a:solidFill>
              </a:rPr>
              <a:t>DGAP*= MVRSA (1-DRSA) – MVRSL (1- DRSL)</a:t>
            </a:r>
          </a:p>
          <a:p>
            <a:pPr marL="0" indent="0" algn="just">
              <a:buNone/>
            </a:pPr>
            <a:r>
              <a:rPr lang="en-US" sz="2400" b="1" dirty="0" smtClean="0">
                <a:solidFill>
                  <a:srgbClr val="002060"/>
                </a:solidFill>
              </a:rPr>
              <a:t>Where,</a:t>
            </a:r>
            <a:r>
              <a:rPr lang="en-US" sz="2400" b="1" dirty="0">
                <a:solidFill>
                  <a:srgbClr val="002060"/>
                </a:solidFill>
              </a:rPr>
              <a:t> </a:t>
            </a:r>
            <a:endParaRPr lang="en-US" sz="2400" b="1" dirty="0" smtClean="0">
              <a:solidFill>
                <a:srgbClr val="002060"/>
              </a:solidFill>
            </a:endParaRPr>
          </a:p>
          <a:p>
            <a:pPr marL="0" indent="0" algn="just">
              <a:buNone/>
            </a:pPr>
            <a:r>
              <a:rPr lang="en-US" sz="2400" b="1" dirty="0" smtClean="0">
                <a:solidFill>
                  <a:srgbClr val="002060"/>
                </a:solidFill>
              </a:rPr>
              <a:t>MVRSA = Cumulative market value of rate sensitive assets</a:t>
            </a:r>
          </a:p>
          <a:p>
            <a:pPr marL="0" indent="0" algn="just">
              <a:buNone/>
            </a:pPr>
            <a:r>
              <a:rPr lang="en-US" sz="2400" b="1" dirty="0" smtClean="0">
                <a:solidFill>
                  <a:srgbClr val="002060"/>
                </a:solidFill>
              </a:rPr>
              <a:t>MVRSL = </a:t>
            </a:r>
            <a:r>
              <a:rPr lang="en-US" sz="2400" b="1" dirty="0">
                <a:solidFill>
                  <a:srgbClr val="002060"/>
                </a:solidFill>
              </a:rPr>
              <a:t>Cumulative market value of rate sensitive </a:t>
            </a:r>
            <a:r>
              <a:rPr lang="en-US" sz="2400" b="1" dirty="0" smtClean="0">
                <a:solidFill>
                  <a:srgbClr val="002060"/>
                </a:solidFill>
              </a:rPr>
              <a:t>liabilities</a:t>
            </a:r>
          </a:p>
          <a:p>
            <a:pPr marL="0" indent="0" algn="just">
              <a:buNone/>
            </a:pPr>
            <a:r>
              <a:rPr lang="en-US" sz="2400" b="1" dirty="0" smtClean="0">
                <a:solidFill>
                  <a:srgbClr val="002060"/>
                </a:solidFill>
              </a:rPr>
              <a:t>DRSA = Composite duration of RSAs for given time horizon ; equal to the sum of the products of each asset’s duration with the relative share of its total market value of assets</a:t>
            </a:r>
          </a:p>
          <a:p>
            <a:pPr marL="0" indent="0" algn="just">
              <a:buNone/>
            </a:pPr>
            <a:r>
              <a:rPr lang="en-US" sz="2400" b="1" dirty="0" smtClean="0">
                <a:solidFill>
                  <a:srgbClr val="002060"/>
                </a:solidFill>
              </a:rPr>
              <a:t> DRSL = </a:t>
            </a:r>
            <a:r>
              <a:rPr lang="en-US" sz="2400" b="1" dirty="0">
                <a:solidFill>
                  <a:srgbClr val="002060"/>
                </a:solidFill>
              </a:rPr>
              <a:t>Composite duration of </a:t>
            </a:r>
            <a:r>
              <a:rPr lang="en-US" sz="2400" b="1" dirty="0" smtClean="0">
                <a:solidFill>
                  <a:srgbClr val="002060"/>
                </a:solidFill>
              </a:rPr>
              <a:t>RSLs </a:t>
            </a:r>
            <a:r>
              <a:rPr lang="en-US" sz="2400" b="1" dirty="0">
                <a:solidFill>
                  <a:srgbClr val="002060"/>
                </a:solidFill>
              </a:rPr>
              <a:t>for given time horizon ; equal to the sum of the products of each </a:t>
            </a:r>
            <a:r>
              <a:rPr lang="en-US" sz="2400" b="1" dirty="0" smtClean="0">
                <a:solidFill>
                  <a:srgbClr val="002060"/>
                </a:solidFill>
              </a:rPr>
              <a:t>liability’s </a:t>
            </a:r>
            <a:r>
              <a:rPr lang="en-US" sz="2400" b="1" dirty="0">
                <a:solidFill>
                  <a:srgbClr val="002060"/>
                </a:solidFill>
              </a:rPr>
              <a:t>duration with the relative share of its total market value of </a:t>
            </a:r>
            <a:r>
              <a:rPr lang="en-US" sz="2400" b="1" dirty="0" smtClean="0">
                <a:solidFill>
                  <a:srgbClr val="002060"/>
                </a:solidFill>
              </a:rPr>
              <a:t>liabilities</a:t>
            </a:r>
            <a:endParaRPr lang="en-US" sz="2400" b="1" dirty="0">
              <a:solidFill>
                <a:srgbClr val="002060"/>
              </a:solidFill>
            </a:endParaRPr>
          </a:p>
          <a:p>
            <a:pPr marL="0" indent="0" algn="just">
              <a:buNone/>
            </a:pPr>
            <a:endParaRPr lang="en-US" sz="2400" b="1" dirty="0">
              <a:solidFill>
                <a:srgbClr val="002060"/>
              </a:solidFill>
            </a:endParaRPr>
          </a:p>
          <a:p>
            <a:pPr marL="0" indent="0" algn="just">
              <a:buNone/>
            </a:pPr>
            <a:endParaRPr lang="en-US" sz="2400" b="1" dirty="0" smtClean="0">
              <a:solidFill>
                <a:srgbClr val="002060"/>
              </a:solidFill>
            </a:endParaRPr>
          </a:p>
          <a:p>
            <a:pPr marL="0" indent="0" algn="just">
              <a:buNone/>
            </a:pPr>
            <a:endParaRPr lang="en-US" sz="2400" b="1" dirty="0" smtClean="0">
              <a:solidFill>
                <a:srgbClr val="002060"/>
              </a:solidFill>
            </a:endParaRPr>
          </a:p>
        </p:txBody>
      </p:sp>
    </p:spTree>
    <p:extLst>
      <p:ext uri="{BB962C8B-B14F-4D97-AF65-F5344CB8AC3E}">
        <p14:creationId xmlns:p14="http://schemas.microsoft.com/office/powerpoint/2010/main" val="4558328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solidFill>
                  <a:srgbClr val="0070C0"/>
                </a:solidFill>
                <a:latin typeface="+mn-lt"/>
              </a:rPr>
              <a:t>Gap </a:t>
            </a:r>
            <a:r>
              <a:rPr lang="en-US" sz="2800" b="1" dirty="0" smtClean="0">
                <a:solidFill>
                  <a:srgbClr val="0070C0"/>
                </a:solidFill>
                <a:latin typeface="+mn-lt"/>
              </a:rPr>
              <a:t>Analysis </a:t>
            </a:r>
            <a:r>
              <a:rPr lang="en-US" sz="2800" b="1" dirty="0" err="1" smtClean="0">
                <a:solidFill>
                  <a:srgbClr val="0070C0"/>
                </a:solidFill>
                <a:latin typeface="+mn-lt"/>
              </a:rPr>
              <a:t>Cont</a:t>
            </a:r>
            <a:r>
              <a:rPr lang="en-US" sz="2800" b="1" dirty="0" smtClean="0">
                <a:solidFill>
                  <a:srgbClr val="0070C0"/>
                </a:solidFill>
                <a:latin typeface="+mn-lt"/>
              </a:rPr>
              <a:t>…</a:t>
            </a:r>
            <a:endParaRPr lang="en-IN" sz="2800" b="1" dirty="0">
              <a:latin typeface="+mn-lt"/>
            </a:endParaRPr>
          </a:p>
        </p:txBody>
      </p:sp>
      <p:sp>
        <p:nvSpPr>
          <p:cNvPr id="3" name="Content Placeholder 2"/>
          <p:cNvSpPr>
            <a:spLocks noGrp="1"/>
          </p:cNvSpPr>
          <p:nvPr>
            <p:ph idx="1"/>
          </p:nvPr>
        </p:nvSpPr>
        <p:spPr>
          <a:xfrm>
            <a:off x="838200" y="1690688"/>
            <a:ext cx="9102634" cy="3220946"/>
          </a:xfrm>
        </p:spPr>
        <p:txBody>
          <a:bodyPr>
            <a:normAutofit/>
          </a:bodyPr>
          <a:lstStyle/>
          <a:p>
            <a:pPr algn="just"/>
            <a:r>
              <a:rPr lang="en-US" sz="2400" b="1" dirty="0" smtClean="0">
                <a:solidFill>
                  <a:srgbClr val="002060"/>
                </a:solidFill>
              </a:rPr>
              <a:t>If DGAP* &gt;0, bank’s NII will decrease when interest rates decrease and increase when interest rate increase</a:t>
            </a:r>
          </a:p>
          <a:p>
            <a:pPr algn="just"/>
            <a:r>
              <a:rPr lang="en-US" sz="2400" b="1" dirty="0">
                <a:solidFill>
                  <a:srgbClr val="002060"/>
                </a:solidFill>
              </a:rPr>
              <a:t> If DGAP* </a:t>
            </a:r>
            <a:r>
              <a:rPr lang="en-US" sz="2400" b="1" dirty="0" smtClean="0">
                <a:solidFill>
                  <a:srgbClr val="002060"/>
                </a:solidFill>
              </a:rPr>
              <a:t>&lt;0; the relationship is reversed</a:t>
            </a:r>
          </a:p>
          <a:p>
            <a:pPr algn="just"/>
            <a:r>
              <a:rPr lang="en-US" sz="2400" b="1" dirty="0" smtClean="0">
                <a:solidFill>
                  <a:srgbClr val="002060"/>
                </a:solidFill>
              </a:rPr>
              <a:t>If DGAP* =0, then interest rate risk eliminated</a:t>
            </a:r>
          </a:p>
          <a:p>
            <a:pPr algn="just"/>
            <a:endParaRPr lang="en-IN" sz="2400" b="1" dirty="0">
              <a:solidFill>
                <a:srgbClr val="002060"/>
              </a:solidFill>
            </a:endParaRPr>
          </a:p>
        </p:txBody>
      </p:sp>
    </p:spTree>
    <p:extLst>
      <p:ext uri="{BB962C8B-B14F-4D97-AF65-F5344CB8AC3E}">
        <p14:creationId xmlns:p14="http://schemas.microsoft.com/office/powerpoint/2010/main" val="2547130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rgbClr val="0070C0"/>
                </a:solidFill>
                <a:latin typeface="+mn-lt"/>
              </a:rPr>
              <a:t>Techniques of Interest Risk Management</a:t>
            </a:r>
            <a:endParaRPr lang="en-IN" sz="2800" b="1" dirty="0">
              <a:solidFill>
                <a:srgbClr val="0070C0"/>
              </a:solidFill>
              <a:latin typeface="+mn-lt"/>
            </a:endParaRPr>
          </a:p>
        </p:txBody>
      </p:sp>
      <p:sp>
        <p:nvSpPr>
          <p:cNvPr id="3" name="Content Placeholder 2"/>
          <p:cNvSpPr>
            <a:spLocks noGrp="1"/>
          </p:cNvSpPr>
          <p:nvPr>
            <p:ph idx="1"/>
          </p:nvPr>
        </p:nvSpPr>
        <p:spPr>
          <a:xfrm>
            <a:off x="838200" y="1690688"/>
            <a:ext cx="8318863" cy="3508329"/>
          </a:xfrm>
        </p:spPr>
        <p:txBody>
          <a:bodyPr>
            <a:normAutofit/>
          </a:bodyPr>
          <a:lstStyle/>
          <a:p>
            <a:r>
              <a:rPr lang="en-US" altLang="en-US" sz="2400" b="1" dirty="0">
                <a:solidFill>
                  <a:srgbClr val="002060"/>
                </a:solidFill>
              </a:rPr>
              <a:t>GAP Analysis </a:t>
            </a:r>
          </a:p>
          <a:p>
            <a:pPr lvl="1" algn="just"/>
            <a:r>
              <a:rPr lang="en-US" altLang="en-US" b="1" dirty="0">
                <a:solidFill>
                  <a:srgbClr val="002060"/>
                </a:solidFill>
              </a:rPr>
              <a:t>A static measure of risk that is commonly associated with net interest income (margin) targeting</a:t>
            </a:r>
          </a:p>
          <a:p>
            <a:r>
              <a:rPr lang="en-US" altLang="en-US" sz="2400" b="1" dirty="0">
                <a:solidFill>
                  <a:srgbClr val="002060"/>
                </a:solidFill>
              </a:rPr>
              <a:t>Earnings Sensitivity Analysis</a:t>
            </a:r>
          </a:p>
          <a:p>
            <a:pPr lvl="1" algn="just"/>
            <a:r>
              <a:rPr lang="en-US" altLang="en-US" b="1" dirty="0">
                <a:solidFill>
                  <a:srgbClr val="002060"/>
                </a:solidFill>
              </a:rPr>
              <a:t>Earnings sensitivity analysis extends GAP analysis by focusing on changes in bank earnings due to changes in interest rates and balance sheet composition</a:t>
            </a:r>
          </a:p>
          <a:p>
            <a:endParaRPr lang="en-US" sz="2400" b="1" dirty="0" smtClean="0">
              <a:solidFill>
                <a:srgbClr val="002060"/>
              </a:solidFill>
            </a:endParaRPr>
          </a:p>
        </p:txBody>
      </p:sp>
    </p:spTree>
    <p:extLst>
      <p:ext uri="{BB962C8B-B14F-4D97-AF65-F5344CB8AC3E}">
        <p14:creationId xmlns:p14="http://schemas.microsoft.com/office/powerpoint/2010/main" val="40533251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rgbClr val="0070C0"/>
                </a:solidFill>
                <a:latin typeface="+mn-lt"/>
              </a:rPr>
              <a:t>Sensitivity Analysis of Economic Value of Equity</a:t>
            </a:r>
            <a:endParaRPr lang="en-IN" sz="2800" dirty="0">
              <a:latin typeface="+mn-lt"/>
            </a:endParaRPr>
          </a:p>
        </p:txBody>
      </p:sp>
      <p:sp>
        <p:nvSpPr>
          <p:cNvPr id="3" name="Content Placeholder 2"/>
          <p:cNvSpPr>
            <a:spLocks noGrp="1"/>
          </p:cNvSpPr>
          <p:nvPr>
            <p:ph idx="1"/>
          </p:nvPr>
        </p:nvSpPr>
        <p:spPr>
          <a:xfrm>
            <a:off x="838200" y="1459865"/>
            <a:ext cx="8763000" cy="3399518"/>
          </a:xfrm>
        </p:spPr>
        <p:txBody>
          <a:bodyPr>
            <a:normAutofit fontScale="92500" lnSpcReduction="20000"/>
          </a:bodyPr>
          <a:lstStyle/>
          <a:p>
            <a:pPr algn="just"/>
            <a:r>
              <a:rPr lang="en-US" sz="2400" b="1" dirty="0" smtClean="0">
                <a:solidFill>
                  <a:srgbClr val="002060"/>
                </a:solidFill>
              </a:rPr>
              <a:t>Extends the static DGAP analysis</a:t>
            </a:r>
          </a:p>
          <a:p>
            <a:pPr algn="just"/>
            <a:r>
              <a:rPr lang="en-US" sz="2400" b="1" dirty="0" smtClean="0">
                <a:solidFill>
                  <a:srgbClr val="002060"/>
                </a:solidFill>
              </a:rPr>
              <a:t>Conducting what if analysis of all the factors that affect EVE across a wide range of interest rate environments</a:t>
            </a:r>
          </a:p>
          <a:p>
            <a:pPr algn="just"/>
            <a:r>
              <a:rPr lang="en-US" sz="2400" b="1" dirty="0" smtClean="0">
                <a:solidFill>
                  <a:srgbClr val="002060"/>
                </a:solidFill>
              </a:rPr>
              <a:t>It is often known as net portfolio value (NPV) or market value of equity (MVE) analysis</a:t>
            </a:r>
          </a:p>
          <a:p>
            <a:pPr algn="just"/>
            <a:r>
              <a:rPr lang="en-US" sz="2400" b="1" dirty="0" smtClean="0">
                <a:solidFill>
                  <a:srgbClr val="002060"/>
                </a:solidFill>
              </a:rPr>
              <a:t>How volatile EVE might be compared with some base case or most likely scenario</a:t>
            </a:r>
          </a:p>
          <a:p>
            <a:pPr algn="just"/>
            <a:r>
              <a:rPr lang="en-US" sz="2400" b="1" dirty="0" smtClean="0">
                <a:solidFill>
                  <a:srgbClr val="002060"/>
                </a:solidFill>
              </a:rPr>
              <a:t>Consider seven rate environments beginning with the base case</a:t>
            </a:r>
          </a:p>
          <a:p>
            <a:pPr algn="just"/>
            <a:r>
              <a:rPr lang="en-US" sz="2400" b="1" dirty="0" smtClean="0">
                <a:solidFill>
                  <a:srgbClr val="002060"/>
                </a:solidFill>
              </a:rPr>
              <a:t>Consider the embedded options</a:t>
            </a:r>
          </a:p>
          <a:p>
            <a:pPr algn="just"/>
            <a:r>
              <a:rPr lang="en-US" sz="2400" b="1" dirty="0" smtClean="0">
                <a:solidFill>
                  <a:srgbClr val="002060"/>
                </a:solidFill>
              </a:rPr>
              <a:t>Greater the potential volatility, greater is risk</a:t>
            </a:r>
            <a:endParaRPr lang="en-US" sz="2400" b="1" dirty="0">
              <a:solidFill>
                <a:srgbClr val="002060"/>
              </a:solidFill>
            </a:endParaRPr>
          </a:p>
          <a:p>
            <a:endParaRPr lang="en-IN" dirty="0"/>
          </a:p>
        </p:txBody>
      </p:sp>
    </p:spTree>
    <p:extLst>
      <p:ext uri="{BB962C8B-B14F-4D97-AF65-F5344CB8AC3E}">
        <p14:creationId xmlns:p14="http://schemas.microsoft.com/office/powerpoint/2010/main" val="40461433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rgbClr val="0070C0"/>
                </a:solidFill>
                <a:latin typeface="+mn-lt"/>
              </a:rPr>
              <a:t>Strengths of DGAP and EVE Sensitivity Analysis</a:t>
            </a:r>
            <a:endParaRPr lang="en-IN" sz="2800" b="1" dirty="0">
              <a:solidFill>
                <a:srgbClr val="0070C0"/>
              </a:solidFill>
              <a:latin typeface="+mn-lt"/>
            </a:endParaRPr>
          </a:p>
        </p:txBody>
      </p:sp>
      <p:sp>
        <p:nvSpPr>
          <p:cNvPr id="3" name="Content Placeholder 2"/>
          <p:cNvSpPr>
            <a:spLocks noGrp="1"/>
          </p:cNvSpPr>
          <p:nvPr>
            <p:ph idx="1"/>
          </p:nvPr>
        </p:nvSpPr>
        <p:spPr/>
        <p:txBody>
          <a:bodyPr>
            <a:normAutofit/>
          </a:bodyPr>
          <a:lstStyle/>
          <a:p>
            <a:r>
              <a:rPr lang="en-US" sz="2400" b="1" dirty="0" smtClean="0">
                <a:solidFill>
                  <a:srgbClr val="002060"/>
                </a:solidFill>
              </a:rPr>
              <a:t>Recognize the time value of cash flows</a:t>
            </a:r>
          </a:p>
          <a:p>
            <a:r>
              <a:rPr lang="en-US" sz="2400" b="1" dirty="0" smtClean="0">
                <a:solidFill>
                  <a:srgbClr val="002060"/>
                </a:solidFill>
              </a:rPr>
              <a:t>Avoid the problem of choosing the appropriate time buckets</a:t>
            </a:r>
          </a:p>
          <a:p>
            <a:r>
              <a:rPr lang="en-US" sz="2400" b="1" dirty="0" smtClean="0">
                <a:solidFill>
                  <a:srgbClr val="002060"/>
                </a:solidFill>
              </a:rPr>
              <a:t>Duration measures are additive in nature, so individual matching is unwarranted</a:t>
            </a:r>
          </a:p>
          <a:p>
            <a:r>
              <a:rPr lang="en-US" sz="2400" b="1" dirty="0" smtClean="0">
                <a:solidFill>
                  <a:srgbClr val="002060"/>
                </a:solidFill>
              </a:rPr>
              <a:t>Provide greater flexibility for adjustment of assets and liabilities</a:t>
            </a:r>
          </a:p>
          <a:p>
            <a:r>
              <a:rPr lang="en-US" sz="2400" b="1" dirty="0" smtClean="0">
                <a:solidFill>
                  <a:srgbClr val="002060"/>
                </a:solidFill>
              </a:rPr>
              <a:t>Shareholder interest is taken care</a:t>
            </a:r>
            <a:endParaRPr lang="en-IN" sz="2400" b="1" dirty="0">
              <a:solidFill>
                <a:srgbClr val="002060"/>
              </a:solidFill>
            </a:endParaRPr>
          </a:p>
        </p:txBody>
      </p:sp>
    </p:spTree>
    <p:extLst>
      <p:ext uri="{BB962C8B-B14F-4D97-AF65-F5344CB8AC3E}">
        <p14:creationId xmlns:p14="http://schemas.microsoft.com/office/powerpoint/2010/main" val="41683471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rgbClr val="0070C0"/>
                </a:solidFill>
                <a:latin typeface="+mn-lt"/>
              </a:rPr>
              <a:t>Weaknesses of DGAP and EVE Sensitivity Analysis</a:t>
            </a:r>
            <a:endParaRPr lang="en-IN" sz="2800" b="1" dirty="0">
              <a:solidFill>
                <a:srgbClr val="0070C0"/>
              </a:solidFill>
              <a:latin typeface="+mn-lt"/>
            </a:endParaRPr>
          </a:p>
        </p:txBody>
      </p:sp>
      <p:sp>
        <p:nvSpPr>
          <p:cNvPr id="3" name="Content Placeholder 2"/>
          <p:cNvSpPr>
            <a:spLocks noGrp="1"/>
          </p:cNvSpPr>
          <p:nvPr>
            <p:ph idx="1"/>
          </p:nvPr>
        </p:nvSpPr>
        <p:spPr>
          <a:xfrm>
            <a:off x="838200" y="1825625"/>
            <a:ext cx="8736874" cy="3308078"/>
          </a:xfrm>
        </p:spPr>
        <p:txBody>
          <a:bodyPr>
            <a:normAutofit/>
          </a:bodyPr>
          <a:lstStyle/>
          <a:p>
            <a:r>
              <a:rPr lang="en-US" sz="2400" b="1" dirty="0" smtClean="0">
                <a:solidFill>
                  <a:srgbClr val="002060"/>
                </a:solidFill>
              </a:rPr>
              <a:t>Difficult to measure duration accurately</a:t>
            </a:r>
          </a:p>
          <a:p>
            <a:r>
              <a:rPr lang="en-US" sz="2400" b="1" dirty="0" smtClean="0">
                <a:solidFill>
                  <a:srgbClr val="002060"/>
                </a:solidFill>
              </a:rPr>
              <a:t>Incorrect measure of discount rate</a:t>
            </a:r>
          </a:p>
          <a:p>
            <a:r>
              <a:rPr lang="en-US" sz="2400" b="1" dirty="0" smtClean="0">
                <a:solidFill>
                  <a:srgbClr val="002060"/>
                </a:solidFill>
              </a:rPr>
              <a:t>Requirement of constant rebalancing</a:t>
            </a:r>
          </a:p>
          <a:p>
            <a:r>
              <a:rPr lang="en-US" sz="2400" b="1" dirty="0" smtClean="0">
                <a:solidFill>
                  <a:srgbClr val="002060"/>
                </a:solidFill>
              </a:rPr>
              <a:t>Difficult to measure duration for assets that do not earn or pay interest</a:t>
            </a:r>
            <a:endParaRPr lang="en-IN" sz="2400" b="1" dirty="0">
              <a:solidFill>
                <a:srgbClr val="002060"/>
              </a:solidFill>
            </a:endParaRPr>
          </a:p>
        </p:txBody>
      </p:sp>
    </p:spTree>
    <p:extLst>
      <p:ext uri="{BB962C8B-B14F-4D97-AF65-F5344CB8AC3E}">
        <p14:creationId xmlns:p14="http://schemas.microsoft.com/office/powerpoint/2010/main" val="1612795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solidFill>
                  <a:srgbClr val="0070C0"/>
                </a:solidFill>
                <a:latin typeface="+mn-lt"/>
              </a:rPr>
              <a:t>Gap Analysis</a:t>
            </a:r>
            <a:endParaRPr lang="en-IN" sz="2800" b="1" dirty="0">
              <a:solidFill>
                <a:srgbClr val="0070C0"/>
              </a:solidFill>
              <a:latin typeface="+mn-lt"/>
            </a:endParaRPr>
          </a:p>
        </p:txBody>
      </p:sp>
      <p:sp>
        <p:nvSpPr>
          <p:cNvPr id="3" name="Content Placeholder 2"/>
          <p:cNvSpPr>
            <a:spLocks noGrp="1"/>
          </p:cNvSpPr>
          <p:nvPr>
            <p:ph idx="1"/>
          </p:nvPr>
        </p:nvSpPr>
        <p:spPr>
          <a:xfrm>
            <a:off x="838200" y="1512117"/>
            <a:ext cx="8658497" cy="3634649"/>
          </a:xfrm>
        </p:spPr>
        <p:txBody>
          <a:bodyPr>
            <a:normAutofit fontScale="92500"/>
          </a:bodyPr>
          <a:lstStyle/>
          <a:p>
            <a:pPr algn="just"/>
            <a:r>
              <a:rPr lang="en-US" sz="2400" b="1" dirty="0" smtClean="0">
                <a:solidFill>
                  <a:srgbClr val="002060"/>
                </a:solidFill>
              </a:rPr>
              <a:t>All assets and liabilities are classified into two groups i.e. interest rate sensitive and non-interest rate sensitive</a:t>
            </a:r>
          </a:p>
          <a:p>
            <a:pPr algn="just"/>
            <a:r>
              <a:rPr lang="en-US" sz="2400" b="1" dirty="0" smtClean="0">
                <a:solidFill>
                  <a:srgbClr val="002060"/>
                </a:solidFill>
              </a:rPr>
              <a:t>Gap analysis classifies assets or liabilities according to their interest sensitivity</a:t>
            </a:r>
          </a:p>
          <a:p>
            <a:pPr algn="just"/>
            <a:r>
              <a:rPr lang="en-US" sz="2400" b="1" dirty="0" smtClean="0">
                <a:solidFill>
                  <a:srgbClr val="002060"/>
                </a:solidFill>
              </a:rPr>
              <a:t>Those assets and liabilities whose interest income or cost vary with interest rate changes over some given time horizon are known as rate-sensitive assets (RSAs) and rate sensitive liabilities (RSLs)</a:t>
            </a:r>
          </a:p>
          <a:p>
            <a:pPr algn="just"/>
            <a:r>
              <a:rPr lang="en-US" sz="2400" b="1" dirty="0" smtClean="0">
                <a:solidFill>
                  <a:srgbClr val="002060"/>
                </a:solidFill>
              </a:rPr>
              <a:t>Those assets and liabilities whose interest income or cost do not vary with interest rate movements over same time horizon are referred as non-rate sensitive (NRS)</a:t>
            </a:r>
          </a:p>
          <a:p>
            <a:pPr algn="just"/>
            <a:endParaRPr lang="en-US" sz="2400" b="1" dirty="0" smtClean="0">
              <a:solidFill>
                <a:srgbClr val="002060"/>
              </a:solidFill>
            </a:endParaRPr>
          </a:p>
        </p:txBody>
      </p:sp>
    </p:spTree>
    <p:extLst>
      <p:ext uri="{BB962C8B-B14F-4D97-AF65-F5344CB8AC3E}">
        <p14:creationId xmlns:p14="http://schemas.microsoft.com/office/powerpoint/2010/main" val="2683789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solidFill>
                  <a:srgbClr val="0070C0"/>
                </a:solidFill>
                <a:latin typeface="+mn-lt"/>
              </a:rPr>
              <a:t>Gap </a:t>
            </a:r>
            <a:r>
              <a:rPr lang="en-US" sz="2800" b="1" dirty="0" smtClean="0">
                <a:solidFill>
                  <a:srgbClr val="0070C0"/>
                </a:solidFill>
                <a:latin typeface="+mn-lt"/>
              </a:rPr>
              <a:t>Analysis </a:t>
            </a:r>
            <a:r>
              <a:rPr lang="en-US" sz="2800" b="1" dirty="0" err="1" smtClean="0">
                <a:solidFill>
                  <a:srgbClr val="0070C0"/>
                </a:solidFill>
                <a:latin typeface="+mn-lt"/>
              </a:rPr>
              <a:t>Cont</a:t>
            </a:r>
            <a:r>
              <a:rPr lang="en-US" sz="2800" b="1" dirty="0" smtClean="0">
                <a:solidFill>
                  <a:srgbClr val="0070C0"/>
                </a:solidFill>
                <a:latin typeface="+mn-lt"/>
              </a:rPr>
              <a:t>…</a:t>
            </a:r>
            <a:endParaRPr lang="en-IN" sz="2800" b="1" dirty="0">
              <a:latin typeface="+mn-lt"/>
            </a:endParaRPr>
          </a:p>
        </p:txBody>
      </p:sp>
      <p:sp>
        <p:nvSpPr>
          <p:cNvPr id="3" name="Content Placeholder 2"/>
          <p:cNvSpPr>
            <a:spLocks noGrp="1"/>
          </p:cNvSpPr>
          <p:nvPr>
            <p:ph idx="1"/>
          </p:nvPr>
        </p:nvSpPr>
        <p:spPr>
          <a:xfrm>
            <a:off x="838200" y="1690688"/>
            <a:ext cx="9102634" cy="3220946"/>
          </a:xfrm>
        </p:spPr>
        <p:txBody>
          <a:bodyPr>
            <a:normAutofit/>
          </a:bodyPr>
          <a:lstStyle/>
          <a:p>
            <a:pPr algn="just"/>
            <a:r>
              <a:rPr lang="en-US" sz="2400" b="1" dirty="0" smtClean="0">
                <a:solidFill>
                  <a:srgbClr val="002060"/>
                </a:solidFill>
              </a:rPr>
              <a:t>Rate sensitivity depends on the frequency of repricing</a:t>
            </a:r>
          </a:p>
          <a:p>
            <a:pPr algn="just"/>
            <a:r>
              <a:rPr lang="en-US" sz="2400" b="1" dirty="0" smtClean="0">
                <a:solidFill>
                  <a:srgbClr val="002060"/>
                </a:solidFill>
              </a:rPr>
              <a:t>Short-term assets and liabilities are more rate sensitive than assets and liabilities having longer term maturities</a:t>
            </a:r>
          </a:p>
          <a:p>
            <a:pPr algn="just"/>
            <a:r>
              <a:rPr lang="en-US" sz="2400" b="1" dirty="0" smtClean="0">
                <a:solidFill>
                  <a:srgbClr val="002060"/>
                </a:solidFill>
              </a:rPr>
              <a:t>Assets and liabilities with longer term maturities but with variable rate of interest are also interest rate sensitive.</a:t>
            </a:r>
          </a:p>
          <a:p>
            <a:pPr algn="just"/>
            <a:r>
              <a:rPr lang="en-US" sz="2400" b="1" dirty="0" smtClean="0">
                <a:solidFill>
                  <a:srgbClr val="002060"/>
                </a:solidFill>
              </a:rPr>
              <a:t>Selection of time period over which the measures are made is crucial i.e. an asset or liability, which is rate sensitive in 60 days may not be rate sensitive in 30 days.</a:t>
            </a:r>
          </a:p>
          <a:p>
            <a:pPr algn="just"/>
            <a:endParaRPr lang="en-IN" sz="2400" b="1" dirty="0">
              <a:solidFill>
                <a:srgbClr val="002060"/>
              </a:solidFill>
            </a:endParaRPr>
          </a:p>
        </p:txBody>
      </p:sp>
    </p:spTree>
    <p:extLst>
      <p:ext uri="{BB962C8B-B14F-4D97-AF65-F5344CB8AC3E}">
        <p14:creationId xmlns:p14="http://schemas.microsoft.com/office/powerpoint/2010/main" val="543818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solidFill>
                  <a:srgbClr val="0070C0"/>
                </a:solidFill>
                <a:latin typeface="+mn-lt"/>
              </a:rPr>
              <a:t>Gap Analysis </a:t>
            </a:r>
            <a:r>
              <a:rPr lang="en-US" sz="2800" b="1" dirty="0" err="1">
                <a:solidFill>
                  <a:srgbClr val="0070C0"/>
                </a:solidFill>
                <a:latin typeface="+mn-lt"/>
              </a:rPr>
              <a:t>Cont</a:t>
            </a:r>
            <a:r>
              <a:rPr lang="en-US" sz="2800" b="1" dirty="0">
                <a:solidFill>
                  <a:srgbClr val="0070C0"/>
                </a:solidFill>
                <a:latin typeface="+mn-lt"/>
              </a:rPr>
              <a:t>…</a:t>
            </a:r>
            <a:endParaRPr lang="en-IN" sz="2800" dirty="0">
              <a:latin typeface="+mn-lt"/>
            </a:endParaRPr>
          </a:p>
        </p:txBody>
      </p:sp>
      <p:sp>
        <p:nvSpPr>
          <p:cNvPr id="3" name="Content Placeholder 2"/>
          <p:cNvSpPr>
            <a:spLocks noGrp="1"/>
          </p:cNvSpPr>
          <p:nvPr>
            <p:ph idx="1"/>
          </p:nvPr>
        </p:nvSpPr>
        <p:spPr>
          <a:xfrm>
            <a:off x="838200" y="1459865"/>
            <a:ext cx="8763000" cy="3399518"/>
          </a:xfrm>
        </p:spPr>
        <p:txBody>
          <a:bodyPr>
            <a:normAutofit fontScale="92500"/>
          </a:bodyPr>
          <a:lstStyle/>
          <a:p>
            <a:pPr algn="just"/>
            <a:r>
              <a:rPr lang="en-US" sz="2400" b="1" dirty="0">
                <a:solidFill>
                  <a:srgbClr val="002060"/>
                </a:solidFill>
              </a:rPr>
              <a:t>Selection of time period over which the measures are made is crucial i.e. an asset or liability, which is rate sensitive in 60 days may not be rate sensitive in 30 days</a:t>
            </a:r>
            <a:r>
              <a:rPr lang="en-US" sz="2400" b="1" dirty="0" smtClean="0">
                <a:solidFill>
                  <a:srgbClr val="002060"/>
                </a:solidFill>
              </a:rPr>
              <a:t>.</a:t>
            </a:r>
          </a:p>
          <a:p>
            <a:pPr algn="just"/>
            <a:r>
              <a:rPr lang="en-US" sz="2400" b="1" dirty="0" smtClean="0">
                <a:solidFill>
                  <a:srgbClr val="002060"/>
                </a:solidFill>
              </a:rPr>
              <a:t>The time periods are called as maturity buckets or planning horizons</a:t>
            </a:r>
          </a:p>
          <a:p>
            <a:pPr algn="just"/>
            <a:r>
              <a:rPr lang="en-US" sz="2400" b="1" dirty="0" smtClean="0">
                <a:solidFill>
                  <a:srgbClr val="002060"/>
                </a:solidFill>
              </a:rPr>
              <a:t>Over a long time period almost all assets and liabilities are interest-rate sensitive</a:t>
            </a:r>
          </a:p>
          <a:p>
            <a:pPr algn="just"/>
            <a:r>
              <a:rPr lang="en-US" sz="2400" b="1" dirty="0" smtClean="0">
                <a:solidFill>
                  <a:srgbClr val="002060"/>
                </a:solidFill>
              </a:rPr>
              <a:t>As the time period becomes shorter, the ratio of rate sensitive to non rate sensitive assets and liabilities falls.</a:t>
            </a:r>
          </a:p>
          <a:p>
            <a:pPr algn="just"/>
            <a:r>
              <a:rPr lang="en-US" sz="2400" b="1" dirty="0" smtClean="0">
                <a:solidFill>
                  <a:srgbClr val="002060"/>
                </a:solidFill>
              </a:rPr>
              <a:t>Each bank decides on those time periods that match its needs.</a:t>
            </a:r>
          </a:p>
          <a:p>
            <a:pPr algn="just"/>
            <a:endParaRPr lang="en-US" sz="2400" b="1" dirty="0">
              <a:solidFill>
                <a:srgbClr val="002060"/>
              </a:solidFill>
            </a:endParaRPr>
          </a:p>
          <a:p>
            <a:endParaRPr lang="en-IN" dirty="0"/>
          </a:p>
        </p:txBody>
      </p:sp>
    </p:spTree>
    <p:extLst>
      <p:ext uri="{BB962C8B-B14F-4D97-AF65-F5344CB8AC3E}">
        <p14:creationId xmlns:p14="http://schemas.microsoft.com/office/powerpoint/2010/main" val="3033279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nvPr>
        </p:nvGraphicFramePr>
        <p:xfrm>
          <a:off x="573903" y="1090363"/>
          <a:ext cx="9076723" cy="4876800"/>
        </p:xfrm>
        <a:graphic>
          <a:graphicData uri="http://schemas.openxmlformats.org/drawingml/2006/table">
            <a:tbl>
              <a:tblPr firstRow="1" bandRow="1">
                <a:tableStyleId>{5C22544A-7EE6-4342-B048-85BDC9FD1C3A}</a:tableStyleId>
              </a:tblPr>
              <a:tblGrid>
                <a:gridCol w="3098657">
                  <a:extLst>
                    <a:ext uri="{9D8B030D-6E8A-4147-A177-3AD203B41FA5}">
                      <a16:colId xmlns:a16="http://schemas.microsoft.com/office/drawing/2014/main" val="20000"/>
                    </a:ext>
                  </a:extLst>
                </a:gridCol>
                <a:gridCol w="676154">
                  <a:extLst>
                    <a:ext uri="{9D8B030D-6E8A-4147-A177-3AD203B41FA5}">
                      <a16:colId xmlns:a16="http://schemas.microsoft.com/office/drawing/2014/main" val="20001"/>
                    </a:ext>
                  </a:extLst>
                </a:gridCol>
                <a:gridCol w="763550">
                  <a:extLst>
                    <a:ext uri="{9D8B030D-6E8A-4147-A177-3AD203B41FA5}">
                      <a16:colId xmlns:a16="http://schemas.microsoft.com/office/drawing/2014/main" val="20002"/>
                    </a:ext>
                  </a:extLst>
                </a:gridCol>
                <a:gridCol w="3293377">
                  <a:extLst>
                    <a:ext uri="{9D8B030D-6E8A-4147-A177-3AD203B41FA5}">
                      <a16:colId xmlns:a16="http://schemas.microsoft.com/office/drawing/2014/main" val="20003"/>
                    </a:ext>
                  </a:extLst>
                </a:gridCol>
                <a:gridCol w="662355">
                  <a:extLst>
                    <a:ext uri="{9D8B030D-6E8A-4147-A177-3AD203B41FA5}">
                      <a16:colId xmlns:a16="http://schemas.microsoft.com/office/drawing/2014/main" val="20004"/>
                    </a:ext>
                  </a:extLst>
                </a:gridCol>
                <a:gridCol w="582630">
                  <a:extLst>
                    <a:ext uri="{9D8B030D-6E8A-4147-A177-3AD203B41FA5}">
                      <a16:colId xmlns:a16="http://schemas.microsoft.com/office/drawing/2014/main" val="20005"/>
                    </a:ext>
                  </a:extLst>
                </a:gridCol>
              </a:tblGrid>
              <a:tr h="350365">
                <a:tc gridSpan="6">
                  <a:txBody>
                    <a:bodyPr/>
                    <a:lstStyle/>
                    <a:p>
                      <a:r>
                        <a:rPr lang="en-US" dirty="0" smtClean="0">
                          <a:solidFill>
                            <a:srgbClr val="002060"/>
                          </a:solidFill>
                        </a:rPr>
                        <a:t>Classification of Assets and Liabilities by interest Rate</a:t>
                      </a:r>
                      <a:r>
                        <a:rPr lang="en-US" baseline="0" dirty="0" smtClean="0">
                          <a:solidFill>
                            <a:srgbClr val="002060"/>
                          </a:solidFill>
                        </a:rPr>
                        <a:t> Sensitivity</a:t>
                      </a:r>
                      <a:endParaRPr lang="en-IN"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50365">
                <a:tc gridSpan="3">
                  <a:txBody>
                    <a:bodyPr/>
                    <a:lstStyle/>
                    <a:p>
                      <a:r>
                        <a:rPr lang="en-US" b="1" dirty="0" smtClean="0">
                          <a:solidFill>
                            <a:srgbClr val="002060"/>
                          </a:solidFill>
                        </a:rPr>
                        <a:t>Assets</a:t>
                      </a:r>
                      <a:endParaRPr lang="en-IN" b="1"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r>
                        <a:rPr lang="en-US" b="1" dirty="0" smtClean="0">
                          <a:solidFill>
                            <a:srgbClr val="002060"/>
                          </a:solidFill>
                        </a:rPr>
                        <a:t>Liabilities</a:t>
                      </a:r>
                      <a:endParaRPr lang="en-IN" b="1"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50365">
                <a:tc>
                  <a:txBody>
                    <a:bodyPr/>
                    <a:lstStyle/>
                    <a:p>
                      <a:r>
                        <a:rPr lang="en-US" dirty="0" smtClean="0">
                          <a:solidFill>
                            <a:srgbClr val="002060"/>
                          </a:solidFill>
                        </a:rPr>
                        <a:t>Cash</a:t>
                      </a:r>
                      <a:endParaRPr lang="en-IN"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rgbClr val="002060"/>
                          </a:solidFill>
                        </a:rPr>
                        <a:t>NRS</a:t>
                      </a:r>
                      <a:endParaRPr lang="en-IN"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rgbClr val="002060"/>
                          </a:solidFill>
                        </a:rPr>
                        <a:t>30</a:t>
                      </a:r>
                      <a:endParaRPr lang="en-IN"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rgbClr val="002060"/>
                          </a:solidFill>
                        </a:rPr>
                        <a:t>Demand deposits</a:t>
                      </a:r>
                      <a:endParaRPr lang="en-IN"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rgbClr val="002060"/>
                          </a:solidFill>
                        </a:rPr>
                        <a:t>NRS</a:t>
                      </a:r>
                      <a:endParaRPr lang="en-IN"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rgbClr val="002060"/>
                          </a:solidFill>
                        </a:rPr>
                        <a:t>15</a:t>
                      </a:r>
                      <a:endParaRPr lang="en-IN"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50365">
                <a:tc>
                  <a:txBody>
                    <a:bodyPr/>
                    <a:lstStyle/>
                    <a:p>
                      <a:r>
                        <a:rPr lang="en-US" dirty="0" smtClean="0">
                          <a:solidFill>
                            <a:srgbClr val="002060"/>
                          </a:solidFill>
                        </a:rPr>
                        <a:t>Short-term securities</a:t>
                      </a:r>
                      <a:endParaRPr lang="en-IN"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rgbClr val="002060"/>
                          </a:solidFill>
                        </a:rPr>
                        <a:t>RSA</a:t>
                      </a:r>
                      <a:endParaRPr lang="en-IN"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rgbClr val="002060"/>
                          </a:solidFill>
                        </a:rPr>
                        <a:t>30</a:t>
                      </a:r>
                      <a:endParaRPr lang="en-IN"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rgbClr val="002060"/>
                          </a:solidFill>
                        </a:rPr>
                        <a:t>Short-term</a:t>
                      </a:r>
                      <a:r>
                        <a:rPr lang="en-US" baseline="0" dirty="0" smtClean="0">
                          <a:solidFill>
                            <a:srgbClr val="002060"/>
                          </a:solidFill>
                        </a:rPr>
                        <a:t> savings</a:t>
                      </a:r>
                      <a:endParaRPr lang="en-IN"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rgbClr val="002060"/>
                          </a:solidFill>
                        </a:rPr>
                        <a:t>RSL</a:t>
                      </a:r>
                      <a:endParaRPr lang="en-IN"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rgbClr val="002060"/>
                          </a:solidFill>
                        </a:rPr>
                        <a:t>50</a:t>
                      </a:r>
                      <a:endParaRPr lang="en-IN"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50365">
                <a:tc>
                  <a:txBody>
                    <a:bodyPr/>
                    <a:lstStyle/>
                    <a:p>
                      <a:r>
                        <a:rPr lang="en-US" dirty="0" smtClean="0">
                          <a:solidFill>
                            <a:srgbClr val="002060"/>
                          </a:solidFill>
                        </a:rPr>
                        <a:t>Variable-rate loans</a:t>
                      </a:r>
                      <a:endParaRPr lang="en-IN"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rgbClr val="002060"/>
                          </a:solidFill>
                        </a:rPr>
                        <a:t>RSA</a:t>
                      </a:r>
                      <a:endParaRPr lang="en-IN"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rgbClr val="002060"/>
                          </a:solidFill>
                        </a:rPr>
                        <a:t>50</a:t>
                      </a:r>
                      <a:endParaRPr lang="en-IN"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rgbClr val="002060"/>
                          </a:solidFill>
                        </a:rPr>
                        <a:t>Borrowings from Central</a:t>
                      </a:r>
                      <a:r>
                        <a:rPr lang="en-US" baseline="0" dirty="0" smtClean="0">
                          <a:solidFill>
                            <a:srgbClr val="002060"/>
                          </a:solidFill>
                        </a:rPr>
                        <a:t> bank</a:t>
                      </a:r>
                      <a:endParaRPr lang="en-IN"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rgbClr val="002060"/>
                          </a:solidFill>
                        </a:rPr>
                        <a:t>RSL</a:t>
                      </a:r>
                      <a:endParaRPr lang="en-IN"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rgbClr val="002060"/>
                          </a:solidFill>
                        </a:rPr>
                        <a:t>65</a:t>
                      </a:r>
                      <a:endParaRPr lang="en-IN"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50365">
                <a:tc>
                  <a:txBody>
                    <a:bodyPr/>
                    <a:lstStyle/>
                    <a:p>
                      <a:r>
                        <a:rPr lang="en-US" dirty="0" smtClean="0">
                          <a:solidFill>
                            <a:srgbClr val="002060"/>
                          </a:solidFill>
                        </a:rPr>
                        <a:t>Short-term loans</a:t>
                      </a:r>
                      <a:endParaRPr lang="en-IN"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rgbClr val="002060"/>
                          </a:solidFill>
                        </a:rPr>
                        <a:t>RSA</a:t>
                      </a:r>
                      <a:endParaRPr lang="en-IN"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rgbClr val="002060"/>
                          </a:solidFill>
                        </a:rPr>
                        <a:t>25</a:t>
                      </a:r>
                      <a:endParaRPr lang="en-IN"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rgbClr val="002060"/>
                          </a:solidFill>
                        </a:rPr>
                        <a:t>Money market deposits</a:t>
                      </a:r>
                      <a:endParaRPr lang="en-IN"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rgbClr val="002060"/>
                          </a:solidFill>
                        </a:rPr>
                        <a:t>RSL</a:t>
                      </a:r>
                      <a:endParaRPr lang="en-IN"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rgbClr val="002060"/>
                          </a:solidFill>
                        </a:rPr>
                        <a:t>30</a:t>
                      </a:r>
                      <a:endParaRPr lang="en-IN"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50365">
                <a:tc>
                  <a:txBody>
                    <a:bodyPr/>
                    <a:lstStyle/>
                    <a:p>
                      <a:r>
                        <a:rPr lang="en-US" dirty="0" smtClean="0">
                          <a:solidFill>
                            <a:srgbClr val="002060"/>
                          </a:solidFill>
                        </a:rPr>
                        <a:t>Long-term</a:t>
                      </a:r>
                      <a:r>
                        <a:rPr lang="en-US" baseline="0" dirty="0" smtClean="0">
                          <a:solidFill>
                            <a:srgbClr val="002060"/>
                          </a:solidFill>
                        </a:rPr>
                        <a:t> securities</a:t>
                      </a:r>
                      <a:endParaRPr lang="en-IN"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rgbClr val="002060"/>
                          </a:solidFill>
                        </a:rPr>
                        <a:t>NRS</a:t>
                      </a:r>
                      <a:endParaRPr lang="en-IN"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rgbClr val="002060"/>
                          </a:solidFill>
                        </a:rPr>
                        <a:t>60</a:t>
                      </a:r>
                      <a:endParaRPr lang="en-IN"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rgbClr val="002060"/>
                          </a:solidFill>
                        </a:rPr>
                        <a:t>Equity</a:t>
                      </a:r>
                      <a:endParaRPr lang="en-IN"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rgbClr val="002060"/>
                          </a:solidFill>
                        </a:rPr>
                        <a:t>NRS</a:t>
                      </a:r>
                      <a:endParaRPr lang="en-IN"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rgbClr val="002060"/>
                          </a:solidFill>
                        </a:rPr>
                        <a:t>20</a:t>
                      </a:r>
                      <a:endParaRPr lang="en-IN"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50365">
                <a:tc>
                  <a:txBody>
                    <a:bodyPr/>
                    <a:lstStyle/>
                    <a:p>
                      <a:r>
                        <a:rPr lang="en-US" dirty="0" smtClean="0">
                          <a:solidFill>
                            <a:srgbClr val="002060"/>
                          </a:solidFill>
                        </a:rPr>
                        <a:t>Long-term loans</a:t>
                      </a:r>
                      <a:endParaRPr lang="en-IN"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rgbClr val="002060"/>
                          </a:solidFill>
                        </a:rPr>
                        <a:t>NRS</a:t>
                      </a:r>
                      <a:endParaRPr lang="en-IN"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rgbClr val="002060"/>
                          </a:solidFill>
                        </a:rPr>
                        <a:t>50</a:t>
                      </a:r>
                      <a:endParaRPr lang="en-IN"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rgbClr val="002060"/>
                          </a:solidFill>
                        </a:rPr>
                        <a:t>Long-term savings</a:t>
                      </a:r>
                      <a:endParaRPr lang="en-IN"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rgbClr val="002060"/>
                          </a:solidFill>
                        </a:rPr>
                        <a:t>NRS</a:t>
                      </a:r>
                      <a:endParaRPr lang="en-IN"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rgbClr val="002060"/>
                          </a:solidFill>
                        </a:rPr>
                        <a:t>75</a:t>
                      </a:r>
                      <a:endParaRPr lang="en-IN"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50365">
                <a:tc>
                  <a:txBody>
                    <a:bodyPr/>
                    <a:lstStyle/>
                    <a:p>
                      <a:r>
                        <a:rPr lang="en-US" dirty="0" smtClean="0">
                          <a:solidFill>
                            <a:srgbClr val="002060"/>
                          </a:solidFill>
                        </a:rPr>
                        <a:t>Other assets</a:t>
                      </a:r>
                      <a:endParaRPr lang="en-IN"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rgbClr val="002060"/>
                          </a:solidFill>
                        </a:rPr>
                        <a:t>NRS</a:t>
                      </a:r>
                      <a:endParaRPr lang="en-IN"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rgbClr val="002060"/>
                          </a:solidFill>
                        </a:rPr>
                        <a:t>10</a:t>
                      </a:r>
                      <a:endParaRPr lang="en-IN"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50365">
                <a:tc>
                  <a:txBody>
                    <a:bodyPr/>
                    <a:lstStyle/>
                    <a:p>
                      <a:r>
                        <a:rPr lang="en-US" dirty="0" smtClean="0">
                          <a:solidFill>
                            <a:srgbClr val="002060"/>
                          </a:solidFill>
                        </a:rPr>
                        <a:t>Total</a:t>
                      </a:r>
                      <a:endParaRPr lang="en-IN"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rgbClr val="002060"/>
                          </a:solidFill>
                        </a:rPr>
                        <a:t>255</a:t>
                      </a:r>
                      <a:endParaRPr lang="en-IN"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rgbClr val="002060"/>
                          </a:solidFill>
                        </a:rPr>
                        <a:t>Total</a:t>
                      </a:r>
                      <a:endParaRPr lang="en-IN"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rgbClr val="002060"/>
                          </a:solidFill>
                        </a:rPr>
                        <a:t>255</a:t>
                      </a:r>
                      <a:endParaRPr lang="en-IN"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1151883">
                <a:tc gridSpan="6">
                  <a:txBody>
                    <a:bodyPr/>
                    <a:lstStyle/>
                    <a:p>
                      <a:r>
                        <a:rPr lang="en-US" sz="1400" dirty="0" smtClean="0">
                          <a:solidFill>
                            <a:srgbClr val="002060"/>
                          </a:solidFill>
                        </a:rPr>
                        <a:t>Note:</a:t>
                      </a:r>
                    </a:p>
                    <a:p>
                      <a:r>
                        <a:rPr lang="en-US" sz="1400" dirty="0" smtClean="0">
                          <a:solidFill>
                            <a:srgbClr val="002060"/>
                          </a:solidFill>
                        </a:rPr>
                        <a:t>NRS= Non-rate</a:t>
                      </a:r>
                      <a:r>
                        <a:rPr lang="en-US" sz="1400" baseline="0" dirty="0" smtClean="0">
                          <a:solidFill>
                            <a:srgbClr val="002060"/>
                          </a:solidFill>
                        </a:rPr>
                        <a:t> sensitive asset or liability</a:t>
                      </a:r>
                    </a:p>
                    <a:p>
                      <a:r>
                        <a:rPr lang="en-US" sz="1400" baseline="0" dirty="0" smtClean="0">
                          <a:solidFill>
                            <a:srgbClr val="002060"/>
                          </a:solidFill>
                        </a:rPr>
                        <a:t>RSA= Rate-sensitive asset</a:t>
                      </a:r>
                    </a:p>
                    <a:p>
                      <a:r>
                        <a:rPr lang="en-US" sz="1400" baseline="0" dirty="0" smtClean="0">
                          <a:solidFill>
                            <a:srgbClr val="002060"/>
                          </a:solidFill>
                        </a:rPr>
                        <a:t>RSL =Rate-sensitive liability</a:t>
                      </a:r>
                    </a:p>
                    <a:p>
                      <a:endParaRPr lang="en-IN" dirty="0">
                        <a:solidFill>
                          <a:srgbClr val="00206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9685778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07646" y="1221257"/>
            <a:ext cx="8849710" cy="7325082"/>
          </a:xfrm>
          <a:prstGeom prst="rect">
            <a:avLst/>
          </a:prstGeom>
          <a:noFill/>
        </p:spPr>
        <p:txBody>
          <a:bodyPr wrap="square" rtlCol="0">
            <a:spAutoFit/>
          </a:bodyPr>
          <a:lstStyle/>
          <a:p>
            <a:pPr algn="just">
              <a:spcAft>
                <a:spcPts val="1200"/>
              </a:spcAft>
            </a:pPr>
            <a:r>
              <a:rPr lang="en-US" sz="2400" b="1" dirty="0" smtClean="0">
                <a:solidFill>
                  <a:srgbClr val="002060"/>
                </a:solidFill>
              </a:rPr>
              <a:t>Dollar gap ( funding gap or maturity gap) is the difference between the dollar amount of interest rate sensitive assets (RSA) and dollar amount of interest rate sensitive liabilities (RSL)</a:t>
            </a:r>
          </a:p>
          <a:p>
            <a:pPr algn="just">
              <a:spcAft>
                <a:spcPts val="1200"/>
              </a:spcAft>
            </a:pPr>
            <a:r>
              <a:rPr lang="en-US" sz="2400" b="1" dirty="0" smtClean="0">
                <a:solidFill>
                  <a:srgbClr val="002060"/>
                </a:solidFill>
              </a:rPr>
              <a:t>Dollar Gap= RSA (Dollar) – RSL (Liabilities)</a:t>
            </a:r>
          </a:p>
          <a:p>
            <a:pPr algn="just">
              <a:spcAft>
                <a:spcPts val="1200"/>
              </a:spcAft>
            </a:pPr>
            <a:r>
              <a:rPr lang="en-US" sz="2400" b="1" dirty="0" smtClean="0">
                <a:solidFill>
                  <a:srgbClr val="002060"/>
                </a:solidFill>
              </a:rPr>
              <a:t>For comparative purpose we use Relative Gap Ratio and Interest-Sensitivity Ratio</a:t>
            </a:r>
          </a:p>
          <a:p>
            <a:pPr algn="just">
              <a:spcAft>
                <a:spcPts val="1200"/>
              </a:spcAft>
            </a:pPr>
            <a:r>
              <a:rPr lang="en-US" sz="2400" b="1" dirty="0" smtClean="0">
                <a:solidFill>
                  <a:srgbClr val="002060"/>
                </a:solidFill>
              </a:rPr>
              <a:t>Relative gap ratio = Gaps / Total assets</a:t>
            </a:r>
          </a:p>
          <a:p>
            <a:pPr algn="just">
              <a:spcAft>
                <a:spcPts val="1200"/>
              </a:spcAft>
            </a:pPr>
            <a:r>
              <a:rPr lang="en-US" sz="2400" b="1" dirty="0" smtClean="0">
                <a:solidFill>
                  <a:srgbClr val="002060"/>
                </a:solidFill>
              </a:rPr>
              <a:t>Interest- sensitivity ratio = RSA / RSL</a:t>
            </a:r>
          </a:p>
          <a:p>
            <a:pPr marL="342900" indent="-342900" algn="just">
              <a:spcAft>
                <a:spcPts val="1200"/>
              </a:spcAft>
              <a:buFont typeface="Arial" panose="020B0604020202020204" pitchFamily="34" charset="0"/>
              <a:buChar char="•"/>
            </a:pPr>
            <a:endParaRPr lang="en-US" sz="2400" b="1" dirty="0" smtClean="0">
              <a:solidFill>
                <a:srgbClr val="002060"/>
              </a:solidFill>
            </a:endParaRPr>
          </a:p>
          <a:p>
            <a:pPr algn="just">
              <a:spcAft>
                <a:spcPts val="1200"/>
              </a:spcAft>
            </a:pPr>
            <a:endParaRPr lang="en-US" sz="2400" b="1" dirty="0" smtClean="0">
              <a:solidFill>
                <a:srgbClr val="002060"/>
              </a:solidFill>
            </a:endParaRPr>
          </a:p>
          <a:p>
            <a:pPr algn="just">
              <a:spcAft>
                <a:spcPts val="1200"/>
              </a:spcAft>
            </a:pPr>
            <a:endParaRPr lang="en-US" sz="2400" b="1" dirty="0" smtClean="0">
              <a:solidFill>
                <a:srgbClr val="002060"/>
              </a:solidFill>
            </a:endParaRPr>
          </a:p>
          <a:p>
            <a:pPr algn="just">
              <a:spcAft>
                <a:spcPts val="1200"/>
              </a:spcAft>
            </a:pPr>
            <a:endParaRPr lang="en-US" sz="2400" b="1" dirty="0" smtClean="0">
              <a:solidFill>
                <a:srgbClr val="002060"/>
              </a:solidFill>
            </a:endParaRPr>
          </a:p>
          <a:p>
            <a:pPr marL="133200" indent="-342000" algn="just">
              <a:spcAft>
                <a:spcPts val="1200"/>
              </a:spcAft>
              <a:buFont typeface="Arial" pitchFamily="34" charset="0"/>
              <a:buChar char="•"/>
            </a:pPr>
            <a:endParaRPr lang="en-US" sz="2400" b="1" dirty="0" smtClean="0">
              <a:solidFill>
                <a:srgbClr val="002060"/>
              </a:solidFill>
            </a:endParaRPr>
          </a:p>
          <a:p>
            <a:pPr algn="just">
              <a:spcAft>
                <a:spcPts val="1200"/>
              </a:spcAft>
            </a:pPr>
            <a:endParaRPr lang="en-US" sz="2400" b="1" dirty="0" smtClean="0">
              <a:solidFill>
                <a:srgbClr val="002060"/>
              </a:solidFill>
            </a:endParaRPr>
          </a:p>
          <a:p>
            <a:pPr>
              <a:spcAft>
                <a:spcPts val="1200"/>
              </a:spcAft>
            </a:pPr>
            <a:endParaRPr lang="en-US" sz="2400" b="1" dirty="0">
              <a:solidFill>
                <a:srgbClr val="002060"/>
              </a:solidFill>
            </a:endParaRPr>
          </a:p>
        </p:txBody>
      </p:sp>
      <p:sp>
        <p:nvSpPr>
          <p:cNvPr id="2" name="TextBox 1"/>
          <p:cNvSpPr txBox="1"/>
          <p:nvPr/>
        </p:nvSpPr>
        <p:spPr>
          <a:xfrm>
            <a:off x="1204036" y="698037"/>
            <a:ext cx="9301655" cy="523220"/>
          </a:xfrm>
          <a:prstGeom prst="rect">
            <a:avLst/>
          </a:prstGeom>
          <a:noFill/>
        </p:spPr>
        <p:txBody>
          <a:bodyPr wrap="square" rtlCol="0">
            <a:spAutoFit/>
          </a:bodyPr>
          <a:lstStyle/>
          <a:p>
            <a:r>
              <a:rPr lang="en-US" sz="2800" b="1" dirty="0" smtClean="0">
                <a:solidFill>
                  <a:srgbClr val="0070C0"/>
                </a:solidFill>
              </a:rPr>
              <a:t>Dollar Gap Analysis</a:t>
            </a:r>
            <a:endParaRPr lang="en-US" sz="2800" b="1" dirty="0"/>
          </a:p>
        </p:txBody>
      </p:sp>
    </p:spTree>
    <p:extLst>
      <p:ext uri="{BB962C8B-B14F-4D97-AF65-F5344CB8AC3E}">
        <p14:creationId xmlns:p14="http://schemas.microsoft.com/office/powerpoint/2010/main" val="19442643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2851</Words>
  <Application>Microsoft Office PowerPoint</Application>
  <PresentationFormat>Widescreen</PresentationFormat>
  <Paragraphs>365</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Calibri Light</vt:lpstr>
      <vt:lpstr>Wingdings</vt:lpstr>
      <vt:lpstr>Office Theme</vt:lpstr>
      <vt:lpstr>Asset-Liability Management</vt:lpstr>
      <vt:lpstr>PowerPoint Presentation</vt:lpstr>
      <vt:lpstr>PowerPoint Presentation</vt:lpstr>
      <vt:lpstr>Techniques of Interest Risk Management</vt:lpstr>
      <vt:lpstr>Gap Analysis</vt:lpstr>
      <vt:lpstr>Gap Analysis Cont…</vt:lpstr>
      <vt:lpstr>Gap Analysis Cont…</vt:lpstr>
      <vt:lpstr>PowerPoint Presentation</vt:lpstr>
      <vt:lpstr>PowerPoint Presentation</vt:lpstr>
      <vt:lpstr>Dollar Gap Analysis Cont…</vt:lpstr>
      <vt:lpstr>Gap and NII</vt:lpstr>
      <vt:lpstr>Gap, Interest Rate Changes and Net Interest Income</vt:lpstr>
      <vt:lpstr>Incremental and Cumulative Gaps</vt:lpstr>
      <vt:lpstr>Incremental and Cumulative Gaps : Example</vt:lpstr>
      <vt:lpstr>Managing Interest Rate Risk With Dollar Gaps</vt:lpstr>
      <vt:lpstr>Managing Interest Rate Risk With Dollar Gaps Cont…</vt:lpstr>
      <vt:lpstr>Managing Interest Rate Risk With Dollar Gaps: Aggressive ALM Cont..</vt:lpstr>
      <vt:lpstr>Balance Sheet Adjustment</vt:lpstr>
      <vt:lpstr>Limitation of Dollar Gap</vt:lpstr>
      <vt:lpstr>Earnings Sensitivity Analysis</vt:lpstr>
      <vt:lpstr>Steps in Earning Sensitivity Analysis</vt:lpstr>
      <vt:lpstr>Steps in Earning Sensitivity Analysis Cont…</vt:lpstr>
      <vt:lpstr>Scenario Building</vt:lpstr>
      <vt:lpstr>Exercise of Embedded Options in Assets And Liabilities</vt:lpstr>
      <vt:lpstr>Off-Balance Sheet Contracts</vt:lpstr>
      <vt:lpstr>Variations in Interest Rate Changes in Different Times</vt:lpstr>
      <vt:lpstr>Variations in Interest Rate Changes in Different Times Cont..</vt:lpstr>
      <vt:lpstr>Managing Earning Sensitivity Risk</vt:lpstr>
      <vt:lpstr>Duration Gap Analysis</vt:lpstr>
      <vt:lpstr>Duration Gap Analysis Cont….</vt:lpstr>
      <vt:lpstr>Application of Duration Gap</vt:lpstr>
      <vt:lpstr>Interest Rate, DGAP and Value of Equity</vt:lpstr>
      <vt:lpstr>Interest Rate, DGAP and Value of Equity Cont…</vt:lpstr>
      <vt:lpstr>Observations</vt:lpstr>
      <vt:lpstr>Defensive and Aggressive Duration Gap Management</vt:lpstr>
      <vt:lpstr>PowerPoint Presentation</vt:lpstr>
      <vt:lpstr>Immunization Cont…</vt:lpstr>
      <vt:lpstr>Immunization Cont…</vt:lpstr>
      <vt:lpstr>Gap Analysis Cont…</vt:lpstr>
      <vt:lpstr>Sensitivity Analysis of Economic Value of Equity</vt:lpstr>
      <vt:lpstr>Strengths of DGAP and EVE Sensitivity Analysis</vt:lpstr>
      <vt:lpstr>Weaknesses of DGAP and EVE Sensitivity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Asset-Liability Management</dc:title>
  <dc:creator>Jitendra Mahakud</dc:creator>
  <cp:lastModifiedBy>Jitendra Mahakud</cp:lastModifiedBy>
  <cp:revision>3</cp:revision>
  <dcterms:created xsi:type="dcterms:W3CDTF">2023-02-28T12:41:59Z</dcterms:created>
  <dcterms:modified xsi:type="dcterms:W3CDTF">2023-04-09T06:57:40Z</dcterms:modified>
</cp:coreProperties>
</file>