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12" r:id="rId45"/>
    <p:sldId id="313" r:id="rId46"/>
    <p:sldId id="314" r:id="rId47"/>
    <p:sldId id="315" r:id="rId48"/>
    <p:sldId id="316" r:id="rId49"/>
    <p:sldId id="317" r:id="rId50"/>
    <p:sldId id="325" r:id="rId51"/>
    <p:sldId id="326" r:id="rId52"/>
    <p:sldId id="327" r:id="rId53"/>
    <p:sldId id="328" r:id="rId54"/>
    <p:sldId id="329" r:id="rId55"/>
    <p:sldId id="330" r:id="rId56"/>
    <p:sldId id="331" r:id="rId57"/>
    <p:sldId id="339" r:id="rId58"/>
    <p:sldId id="332" r:id="rId59"/>
    <p:sldId id="333" r:id="rId60"/>
    <p:sldId id="334" r:id="rId61"/>
    <p:sldId id="335" r:id="rId62"/>
    <p:sldId id="336" r:id="rId63"/>
    <p:sldId id="337" r:id="rId64"/>
    <p:sldId id="338" r:id="rId65"/>
    <p:sldId id="323"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7BB59-A61B-44F0-A0ED-E458C4B833AE}" type="datetimeFigureOut">
              <a:rPr lang="en-IN" smtClean="0"/>
              <a:t>09-04-2023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6C563-DDC4-46EC-94C8-BB3E4EE9A0B6}" type="slidenum">
              <a:rPr lang="en-IN" smtClean="0"/>
              <a:t>‹#›</a:t>
            </a:fld>
            <a:endParaRPr lang="en-IN"/>
          </a:p>
        </p:txBody>
      </p:sp>
    </p:spTree>
    <p:extLst>
      <p:ext uri="{BB962C8B-B14F-4D97-AF65-F5344CB8AC3E}">
        <p14:creationId xmlns:p14="http://schemas.microsoft.com/office/powerpoint/2010/main" val="3888642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B86F431-5AC5-47F3-8E9A-94D9756FC0FE}"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2394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4268AB-E7A3-4250-8545-A223F6790B96}"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84515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953D289-1E15-43BE-BF9A-61E5DAB61401}"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77344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BD11CE-3512-4F68-AF86-199E95A91E06}"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54962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CA" altLang="en-US" sz="2400" smtClean="0"/>
          </a:p>
        </p:txBody>
      </p:sp>
      <p:sp>
        <p:nvSpPr>
          <p:cNvPr id="52227" name="Rectangle 3"/>
          <p:cNvSpPr>
            <a:spLocks noGrp="1" noRot="1" noChangeAspect="1" noChangeArrowheads="1" noTextEdit="1"/>
          </p:cNvSpPr>
          <p:nvPr>
            <p:ph type="sldImg"/>
          </p:nvPr>
        </p:nvSpPr>
        <p:spPr bwMode="auto">
          <a:xfrm>
            <a:off x="384175" y="687388"/>
            <a:ext cx="6089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594725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384175" y="687388"/>
            <a:ext cx="6089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CA" altLang="en-US" sz="2400" smtClean="0"/>
          </a:p>
        </p:txBody>
      </p:sp>
    </p:spTree>
    <p:extLst>
      <p:ext uri="{BB962C8B-B14F-4D97-AF65-F5344CB8AC3E}">
        <p14:creationId xmlns:p14="http://schemas.microsoft.com/office/powerpoint/2010/main" val="1356932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384175" y="687388"/>
            <a:ext cx="6089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CA" altLang="en-US" sz="2400" smtClean="0"/>
          </a:p>
        </p:txBody>
      </p:sp>
    </p:spTree>
    <p:extLst>
      <p:ext uri="{BB962C8B-B14F-4D97-AF65-F5344CB8AC3E}">
        <p14:creationId xmlns:p14="http://schemas.microsoft.com/office/powerpoint/2010/main" val="2895042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384175" y="687388"/>
            <a:ext cx="6089650" cy="3425825"/>
          </a:xfrm>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CA" altLang="en-US" sz="2400" smtClean="0"/>
          </a:p>
        </p:txBody>
      </p:sp>
    </p:spTree>
    <p:extLst>
      <p:ext uri="{BB962C8B-B14F-4D97-AF65-F5344CB8AC3E}">
        <p14:creationId xmlns:p14="http://schemas.microsoft.com/office/powerpoint/2010/main" val="3618338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63BA7B6-7CF1-43AF-90C8-CDA15BBB9532}"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1EB1A-1E8B-46DC-88A3-A556E70A5876}" type="slidenum">
              <a:rPr lang="en-IN" smtClean="0"/>
              <a:t>‹#›</a:t>
            </a:fld>
            <a:endParaRPr lang="en-IN"/>
          </a:p>
        </p:txBody>
      </p:sp>
    </p:spTree>
    <p:extLst>
      <p:ext uri="{BB962C8B-B14F-4D97-AF65-F5344CB8AC3E}">
        <p14:creationId xmlns:p14="http://schemas.microsoft.com/office/powerpoint/2010/main" val="302180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3BA7B6-7CF1-43AF-90C8-CDA15BBB9532}"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1EB1A-1E8B-46DC-88A3-A556E70A5876}" type="slidenum">
              <a:rPr lang="en-IN" smtClean="0"/>
              <a:t>‹#›</a:t>
            </a:fld>
            <a:endParaRPr lang="en-IN"/>
          </a:p>
        </p:txBody>
      </p:sp>
    </p:spTree>
    <p:extLst>
      <p:ext uri="{BB962C8B-B14F-4D97-AF65-F5344CB8AC3E}">
        <p14:creationId xmlns:p14="http://schemas.microsoft.com/office/powerpoint/2010/main" val="35278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3BA7B6-7CF1-43AF-90C8-CDA15BBB9532}"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1EB1A-1E8B-46DC-88A3-A556E70A5876}" type="slidenum">
              <a:rPr lang="en-IN" smtClean="0"/>
              <a:t>‹#›</a:t>
            </a:fld>
            <a:endParaRPr lang="en-IN"/>
          </a:p>
        </p:txBody>
      </p:sp>
    </p:spTree>
    <p:extLst>
      <p:ext uri="{BB962C8B-B14F-4D97-AF65-F5344CB8AC3E}">
        <p14:creationId xmlns:p14="http://schemas.microsoft.com/office/powerpoint/2010/main" val="4244658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914400" y="1981200"/>
            <a:ext cx="10363200" cy="4114800"/>
          </a:xfrm>
        </p:spPr>
        <p:txBody>
          <a:bodyPr/>
          <a:lstStyle/>
          <a:p>
            <a:endParaRPr lang="en-IN"/>
          </a:p>
        </p:txBody>
      </p:sp>
      <p:sp>
        <p:nvSpPr>
          <p:cNvPr id="4" name="Date Placeholder 3"/>
          <p:cNvSpPr>
            <a:spLocks noGrp="1"/>
          </p:cNvSpPr>
          <p:nvPr>
            <p:ph type="dt" sz="half" idx="10"/>
          </p:nvPr>
        </p:nvSpPr>
        <p:spPr>
          <a:xfrm>
            <a:off x="914400" y="6248400"/>
            <a:ext cx="2540000" cy="457200"/>
          </a:xfrm>
        </p:spPr>
        <p:txBody>
          <a:bodyPr/>
          <a:lstStyle>
            <a:lvl1pPr>
              <a:defRPr/>
            </a:lvl1pPr>
          </a:lstStyle>
          <a:p>
            <a:endParaRPr lang="en-IN"/>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endParaRPr lang="en-IN"/>
          </a:p>
        </p:txBody>
      </p:sp>
      <p:sp>
        <p:nvSpPr>
          <p:cNvPr id="6" name="Slide Number Placeholder 5"/>
          <p:cNvSpPr>
            <a:spLocks noGrp="1"/>
          </p:cNvSpPr>
          <p:nvPr>
            <p:ph type="sldNum" sz="quarter" idx="12"/>
          </p:nvPr>
        </p:nvSpPr>
        <p:spPr>
          <a:xfrm>
            <a:off x="8737600" y="6248400"/>
            <a:ext cx="2540000" cy="457200"/>
          </a:xfrm>
        </p:spPr>
        <p:txBody>
          <a:bodyPr/>
          <a:lstStyle>
            <a:lvl1pPr>
              <a:defRPr/>
            </a:lvl1pPr>
          </a:lstStyle>
          <a:p>
            <a:fld id="{8C50EB3B-7AD5-4F3B-9C5A-BD3F51945009}" type="slidenum">
              <a:rPr lang="en-IN"/>
              <a:pPr/>
              <a:t>‹#›</a:t>
            </a:fld>
            <a:endParaRPr lang="en-IN"/>
          </a:p>
        </p:txBody>
      </p:sp>
    </p:spTree>
    <p:extLst>
      <p:ext uri="{BB962C8B-B14F-4D97-AF65-F5344CB8AC3E}">
        <p14:creationId xmlns:p14="http://schemas.microsoft.com/office/powerpoint/2010/main" val="100435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63BA7B6-7CF1-43AF-90C8-CDA15BBB9532}"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1EB1A-1E8B-46DC-88A3-A556E70A5876}" type="slidenum">
              <a:rPr lang="en-IN" smtClean="0"/>
              <a:t>‹#›</a:t>
            </a:fld>
            <a:endParaRPr lang="en-IN"/>
          </a:p>
        </p:txBody>
      </p:sp>
    </p:spTree>
    <p:extLst>
      <p:ext uri="{BB962C8B-B14F-4D97-AF65-F5344CB8AC3E}">
        <p14:creationId xmlns:p14="http://schemas.microsoft.com/office/powerpoint/2010/main" val="400752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3BA7B6-7CF1-43AF-90C8-CDA15BBB9532}"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F1EB1A-1E8B-46DC-88A3-A556E70A5876}" type="slidenum">
              <a:rPr lang="en-IN" smtClean="0"/>
              <a:t>‹#›</a:t>
            </a:fld>
            <a:endParaRPr lang="en-IN"/>
          </a:p>
        </p:txBody>
      </p:sp>
    </p:spTree>
    <p:extLst>
      <p:ext uri="{BB962C8B-B14F-4D97-AF65-F5344CB8AC3E}">
        <p14:creationId xmlns:p14="http://schemas.microsoft.com/office/powerpoint/2010/main" val="3260320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63BA7B6-7CF1-43AF-90C8-CDA15BBB9532}"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F1EB1A-1E8B-46DC-88A3-A556E70A5876}" type="slidenum">
              <a:rPr lang="en-IN" smtClean="0"/>
              <a:t>‹#›</a:t>
            </a:fld>
            <a:endParaRPr lang="en-IN"/>
          </a:p>
        </p:txBody>
      </p:sp>
    </p:spTree>
    <p:extLst>
      <p:ext uri="{BB962C8B-B14F-4D97-AF65-F5344CB8AC3E}">
        <p14:creationId xmlns:p14="http://schemas.microsoft.com/office/powerpoint/2010/main" val="27043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63BA7B6-7CF1-43AF-90C8-CDA15BBB9532}"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F1EB1A-1E8B-46DC-88A3-A556E70A5876}" type="slidenum">
              <a:rPr lang="en-IN" smtClean="0"/>
              <a:t>‹#›</a:t>
            </a:fld>
            <a:endParaRPr lang="en-IN"/>
          </a:p>
        </p:txBody>
      </p:sp>
    </p:spTree>
    <p:extLst>
      <p:ext uri="{BB962C8B-B14F-4D97-AF65-F5344CB8AC3E}">
        <p14:creationId xmlns:p14="http://schemas.microsoft.com/office/powerpoint/2010/main" val="3507281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63BA7B6-7CF1-43AF-90C8-CDA15BBB9532}"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F1EB1A-1E8B-46DC-88A3-A556E70A5876}" type="slidenum">
              <a:rPr lang="en-IN" smtClean="0"/>
              <a:t>‹#›</a:t>
            </a:fld>
            <a:endParaRPr lang="en-IN"/>
          </a:p>
        </p:txBody>
      </p:sp>
    </p:spTree>
    <p:extLst>
      <p:ext uri="{BB962C8B-B14F-4D97-AF65-F5344CB8AC3E}">
        <p14:creationId xmlns:p14="http://schemas.microsoft.com/office/powerpoint/2010/main" val="69460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3BA7B6-7CF1-43AF-90C8-CDA15BBB9532}" type="datetimeFigureOut">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F1EB1A-1E8B-46DC-88A3-A556E70A5876}" type="slidenum">
              <a:rPr lang="en-IN" smtClean="0"/>
              <a:t>‹#›</a:t>
            </a:fld>
            <a:endParaRPr lang="en-IN"/>
          </a:p>
        </p:txBody>
      </p:sp>
    </p:spTree>
    <p:extLst>
      <p:ext uri="{BB962C8B-B14F-4D97-AF65-F5344CB8AC3E}">
        <p14:creationId xmlns:p14="http://schemas.microsoft.com/office/powerpoint/2010/main" val="102247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3BA7B6-7CF1-43AF-90C8-CDA15BBB9532}"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F1EB1A-1E8B-46DC-88A3-A556E70A5876}" type="slidenum">
              <a:rPr lang="en-IN" smtClean="0"/>
              <a:t>‹#›</a:t>
            </a:fld>
            <a:endParaRPr lang="en-IN"/>
          </a:p>
        </p:txBody>
      </p:sp>
    </p:spTree>
    <p:extLst>
      <p:ext uri="{BB962C8B-B14F-4D97-AF65-F5344CB8AC3E}">
        <p14:creationId xmlns:p14="http://schemas.microsoft.com/office/powerpoint/2010/main" val="426763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3BA7B6-7CF1-43AF-90C8-CDA15BBB9532}"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F1EB1A-1E8B-46DC-88A3-A556E70A5876}" type="slidenum">
              <a:rPr lang="en-IN" smtClean="0"/>
              <a:t>‹#›</a:t>
            </a:fld>
            <a:endParaRPr lang="en-IN"/>
          </a:p>
        </p:txBody>
      </p:sp>
    </p:spTree>
    <p:extLst>
      <p:ext uri="{BB962C8B-B14F-4D97-AF65-F5344CB8AC3E}">
        <p14:creationId xmlns:p14="http://schemas.microsoft.com/office/powerpoint/2010/main" val="210483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BA7B6-7CF1-43AF-90C8-CDA15BBB9532}" type="datetimeFigureOut">
              <a:rPr lang="en-IN" smtClean="0"/>
              <a:t>09-04-2023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1EB1A-1E8B-46DC-88A3-A556E70A5876}" type="slidenum">
              <a:rPr lang="en-IN" smtClean="0"/>
              <a:t>‹#›</a:t>
            </a:fld>
            <a:endParaRPr lang="en-IN"/>
          </a:p>
        </p:txBody>
      </p:sp>
    </p:spTree>
    <p:extLst>
      <p:ext uri="{BB962C8B-B14F-4D97-AF65-F5344CB8AC3E}">
        <p14:creationId xmlns:p14="http://schemas.microsoft.com/office/powerpoint/2010/main" val="112134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w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 of Derivatives in ALM</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4238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rgbClr val="0070C0"/>
                </a:solidFill>
                <a:latin typeface="+mn-lt"/>
              </a:rPr>
              <a:t>Options Cont…</a:t>
            </a:r>
            <a:endParaRPr lang="en-IN" sz="2800" b="1" dirty="0">
              <a:solidFill>
                <a:srgbClr val="0070C0"/>
              </a:solidFill>
              <a:latin typeface="+mn-lt"/>
            </a:endParaRPr>
          </a:p>
        </p:txBody>
      </p:sp>
      <p:sp>
        <p:nvSpPr>
          <p:cNvPr id="3" name="Content Placeholder 2"/>
          <p:cNvSpPr>
            <a:spLocks noGrp="1"/>
          </p:cNvSpPr>
          <p:nvPr>
            <p:ph idx="1"/>
          </p:nvPr>
        </p:nvSpPr>
        <p:spPr>
          <a:xfrm>
            <a:off x="838200" y="1825625"/>
            <a:ext cx="8684172" cy="3513630"/>
          </a:xfrm>
        </p:spPr>
        <p:txBody>
          <a:bodyPr>
            <a:normAutofit/>
          </a:bodyPr>
          <a:lstStyle/>
          <a:p>
            <a:pPr marL="228600" lvl="1">
              <a:spcBef>
                <a:spcPts val="1000"/>
              </a:spcBef>
            </a:pPr>
            <a:r>
              <a:rPr lang="en-GB" b="1" dirty="0" smtClean="0">
                <a:solidFill>
                  <a:srgbClr val="002060"/>
                </a:solidFill>
              </a:rPr>
              <a:t>Every option has an option price, an exercise price, and an exercise date. </a:t>
            </a:r>
          </a:p>
          <a:p>
            <a:pPr marL="228600" lvl="1">
              <a:spcBef>
                <a:spcPts val="1000"/>
              </a:spcBef>
            </a:pPr>
            <a:r>
              <a:rPr lang="en-GB" b="1" dirty="0" smtClean="0">
                <a:solidFill>
                  <a:srgbClr val="002060"/>
                </a:solidFill>
              </a:rPr>
              <a:t>The price paid by the buyer to the writer is referred to as the option premium</a:t>
            </a:r>
          </a:p>
          <a:p>
            <a:pPr marL="742950" lvl="1" indent="-285750" algn="just">
              <a:spcBef>
                <a:spcPct val="20000"/>
              </a:spcBef>
              <a:buFontTx/>
              <a:buChar char="–"/>
            </a:pPr>
            <a:r>
              <a:rPr lang="en-GB" b="1" dirty="0" smtClean="0">
                <a:solidFill>
                  <a:srgbClr val="002060"/>
                </a:solidFill>
              </a:rPr>
              <a:t>The exercise price or strike price is the price specified  in the option contract at which the underlying asset can be purchased or sold.</a:t>
            </a:r>
          </a:p>
          <a:p>
            <a:pPr marL="742950" lvl="1" indent="-285750" algn="just">
              <a:spcBef>
                <a:spcPct val="20000"/>
              </a:spcBef>
              <a:buFontTx/>
              <a:buChar char="–"/>
            </a:pPr>
            <a:r>
              <a:rPr lang="en-GB" b="1" dirty="0" smtClean="0">
                <a:solidFill>
                  <a:srgbClr val="002060"/>
                </a:solidFill>
              </a:rPr>
              <a:t>The exercise date is the last day the holder can exercise.</a:t>
            </a:r>
          </a:p>
          <a:p>
            <a:endParaRPr lang="en-IN" dirty="0"/>
          </a:p>
        </p:txBody>
      </p:sp>
    </p:spTree>
    <p:extLst>
      <p:ext uri="{BB962C8B-B14F-4D97-AF65-F5344CB8AC3E}">
        <p14:creationId xmlns:p14="http://schemas.microsoft.com/office/powerpoint/2010/main" val="233855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sz="2800" b="1" dirty="0">
                <a:solidFill>
                  <a:srgbClr val="0070C0"/>
                </a:solidFill>
                <a:latin typeface="+mn-lt"/>
              </a:rPr>
              <a:t>Concept of </a:t>
            </a:r>
            <a:r>
              <a:rPr lang="en-US" sz="2800" b="1" dirty="0" err="1" smtClean="0">
                <a:solidFill>
                  <a:srgbClr val="0070C0"/>
                </a:solidFill>
                <a:latin typeface="+mn-lt"/>
              </a:rPr>
              <a:t>Moneyness</a:t>
            </a:r>
            <a:endParaRPr lang="en-US" sz="2800" b="1" dirty="0">
              <a:solidFill>
                <a:srgbClr val="0070C0"/>
              </a:solidFill>
              <a:latin typeface="+mn-lt"/>
            </a:endParaRPr>
          </a:p>
        </p:txBody>
      </p:sp>
      <p:graphicFrame>
        <p:nvGraphicFramePr>
          <p:cNvPr id="19489" name="Group 33"/>
          <p:cNvGraphicFramePr>
            <a:graphicFrameLocks noGrp="1"/>
          </p:cNvGraphicFramePr>
          <p:nvPr>
            <p:ph type="tbl" idx="1"/>
            <p:extLst/>
          </p:nvPr>
        </p:nvGraphicFramePr>
        <p:xfrm>
          <a:off x="1086522" y="1936376"/>
          <a:ext cx="7842324" cy="3655910"/>
        </p:xfrm>
        <a:graphic>
          <a:graphicData uri="http://schemas.openxmlformats.org/drawingml/2006/table">
            <a:tbl>
              <a:tblPr/>
              <a:tblGrid>
                <a:gridCol w="2614108">
                  <a:extLst>
                    <a:ext uri="{9D8B030D-6E8A-4147-A177-3AD203B41FA5}">
                      <a16:colId xmlns:a16="http://schemas.microsoft.com/office/drawing/2014/main" val="20000"/>
                    </a:ext>
                  </a:extLst>
                </a:gridCol>
                <a:gridCol w="2614108">
                  <a:extLst>
                    <a:ext uri="{9D8B030D-6E8A-4147-A177-3AD203B41FA5}">
                      <a16:colId xmlns:a16="http://schemas.microsoft.com/office/drawing/2014/main" val="20001"/>
                    </a:ext>
                  </a:extLst>
                </a:gridCol>
                <a:gridCol w="2614108">
                  <a:extLst>
                    <a:ext uri="{9D8B030D-6E8A-4147-A177-3AD203B41FA5}">
                      <a16:colId xmlns:a16="http://schemas.microsoft.com/office/drawing/2014/main" val="20002"/>
                    </a:ext>
                  </a:extLst>
                </a:gridCol>
              </a:tblGrid>
              <a:tr h="5682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2060"/>
                          </a:solidFill>
                          <a:effectLst/>
                          <a:latin typeface="Times New Roman" pitchFamily="18" charset="0"/>
                          <a:cs typeface="Arial" charset="0"/>
                        </a:rPr>
                        <a:t>Condition</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2060"/>
                          </a:solidFill>
                          <a:effectLst/>
                          <a:latin typeface="Times New Roman" pitchFamily="18" charset="0"/>
                          <a:cs typeface="Arial" charset="0"/>
                        </a:rPr>
                        <a:t>Call Option</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2060"/>
                          </a:solidFill>
                          <a:effectLst/>
                          <a:latin typeface="Times New Roman" pitchFamily="18" charset="0"/>
                          <a:cs typeface="Arial" charset="0"/>
                        </a:rPr>
                        <a:t>Put Option</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2060"/>
                          </a:solidFill>
                          <a:effectLst/>
                          <a:latin typeface="Times New Roman" pitchFamily="18" charset="0"/>
                          <a:cs typeface="Arial" charset="0"/>
                        </a:rPr>
                        <a:t>S</a:t>
                      </a:r>
                      <a:r>
                        <a:rPr kumimoji="0" lang="en-US" sz="2800" b="0" i="0" u="none" strike="noStrike" cap="none" normalizeH="0" baseline="-25000" smtClean="0">
                          <a:ln>
                            <a:noFill/>
                          </a:ln>
                          <a:solidFill>
                            <a:srgbClr val="002060"/>
                          </a:solidFill>
                          <a:effectLst/>
                          <a:latin typeface="Times New Roman" pitchFamily="18" charset="0"/>
                          <a:cs typeface="Arial" charset="0"/>
                        </a:rPr>
                        <a:t>0</a:t>
                      </a:r>
                      <a:r>
                        <a:rPr kumimoji="0" lang="en-US" sz="2800" b="0" i="0" u="none" strike="noStrike" cap="none" normalizeH="0" baseline="0" smtClean="0">
                          <a:ln>
                            <a:noFill/>
                          </a:ln>
                          <a:solidFill>
                            <a:srgbClr val="002060"/>
                          </a:solidFill>
                          <a:effectLst/>
                          <a:latin typeface="Times New Roman" pitchFamily="18" charset="0"/>
                          <a:cs typeface="Arial" charset="0"/>
                        </a:rPr>
                        <a:t> &gt; 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2060"/>
                          </a:solidFill>
                          <a:effectLst/>
                          <a:latin typeface="Times New Roman" pitchFamily="18" charset="0"/>
                          <a:cs typeface="Arial" charset="0"/>
                        </a:rPr>
                        <a:t>In-the-Money</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2060"/>
                          </a:solidFill>
                          <a:effectLst/>
                          <a:latin typeface="Times New Roman" pitchFamily="18" charset="0"/>
                          <a:cs typeface="Arial" charset="0"/>
                        </a:rPr>
                        <a:t>Out-of-the Money</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2060"/>
                          </a:solidFill>
                          <a:effectLst/>
                          <a:latin typeface="Times New Roman" pitchFamily="18" charset="0"/>
                          <a:cs typeface="Arial" charset="0"/>
                        </a:rPr>
                        <a:t>S</a:t>
                      </a:r>
                      <a:r>
                        <a:rPr kumimoji="0" lang="en-US" sz="2800" b="0" i="0" u="none" strike="noStrike" cap="none" normalizeH="0" baseline="-25000" smtClean="0">
                          <a:ln>
                            <a:noFill/>
                          </a:ln>
                          <a:solidFill>
                            <a:srgbClr val="002060"/>
                          </a:solidFill>
                          <a:effectLst/>
                          <a:latin typeface="Times New Roman" pitchFamily="18" charset="0"/>
                          <a:cs typeface="Arial" charset="0"/>
                        </a:rPr>
                        <a:t>0</a:t>
                      </a:r>
                      <a:r>
                        <a:rPr kumimoji="0" lang="en-US" sz="2800" b="0" i="0" u="none" strike="noStrike" cap="none" normalizeH="0" baseline="0" smtClean="0">
                          <a:ln>
                            <a:noFill/>
                          </a:ln>
                          <a:solidFill>
                            <a:srgbClr val="002060"/>
                          </a:solidFill>
                          <a:effectLst/>
                          <a:latin typeface="Times New Roman" pitchFamily="18" charset="0"/>
                          <a:cs typeface="Arial" charset="0"/>
                        </a:rPr>
                        <a:t> &lt; 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rgbClr val="002060"/>
                        </a:solidFill>
                        <a:effectLst/>
                        <a:latin typeface="Times New Roman" pitchFamily="18" charset="0"/>
                        <a:cs typeface="Arial"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2060"/>
                          </a:solidFill>
                          <a:effectLst/>
                          <a:latin typeface="Times New Roman" pitchFamily="18" charset="0"/>
                          <a:cs typeface="Arial" charset="0"/>
                        </a:rPr>
                        <a:t>Out-of-the Money</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2060"/>
                          </a:solidFill>
                          <a:effectLst/>
                          <a:latin typeface="Times New Roman" pitchFamily="18" charset="0"/>
                          <a:cs typeface="Arial" charset="0"/>
                        </a:rPr>
                        <a:t>In-the-Money</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2060"/>
                        </a:solidFill>
                        <a:effectLst/>
                        <a:latin typeface="Times New Roman" pitchFamily="18"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2060"/>
                          </a:solidFill>
                          <a:effectLst/>
                          <a:latin typeface="Times New Roman" pitchFamily="18" charset="0"/>
                          <a:cs typeface="Arial" charset="0"/>
                        </a:rPr>
                        <a:t>S</a:t>
                      </a:r>
                      <a:r>
                        <a:rPr kumimoji="0" lang="en-US" sz="2800" b="0" i="0" u="none" strike="noStrike" cap="none" normalizeH="0" baseline="-25000" smtClean="0">
                          <a:ln>
                            <a:noFill/>
                          </a:ln>
                          <a:solidFill>
                            <a:srgbClr val="002060"/>
                          </a:solidFill>
                          <a:effectLst/>
                          <a:latin typeface="Times New Roman" pitchFamily="18" charset="0"/>
                          <a:cs typeface="Arial" charset="0"/>
                        </a:rPr>
                        <a:t>0</a:t>
                      </a:r>
                      <a:r>
                        <a:rPr kumimoji="0" lang="en-US" sz="2800" b="0" i="0" u="none" strike="noStrike" cap="none" normalizeH="0" baseline="0" smtClean="0">
                          <a:ln>
                            <a:noFill/>
                          </a:ln>
                          <a:solidFill>
                            <a:srgbClr val="002060"/>
                          </a:solidFill>
                          <a:effectLst/>
                          <a:latin typeface="Times New Roman" pitchFamily="18" charset="0"/>
                          <a:cs typeface="Arial" charset="0"/>
                        </a:rPr>
                        <a:t> = E</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2060"/>
                          </a:solidFill>
                          <a:effectLst/>
                          <a:latin typeface="Times New Roman" pitchFamily="18" charset="0"/>
                          <a:cs typeface="Arial" charset="0"/>
                        </a:rPr>
                        <a:t>At-the-Money</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2060"/>
                          </a:solidFill>
                          <a:effectLst/>
                          <a:latin typeface="Times New Roman" pitchFamily="18" charset="0"/>
                          <a:cs typeface="Arial" charset="0"/>
                        </a:rPr>
                        <a:t>At-the-Money</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07909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96158" y="764518"/>
            <a:ext cx="10515600" cy="1325563"/>
          </a:xfrm>
        </p:spPr>
        <p:txBody>
          <a:bodyPr>
            <a:normAutofit/>
          </a:bodyPr>
          <a:lstStyle/>
          <a:p>
            <a:r>
              <a:rPr lang="en-US" sz="2800" b="1" dirty="0">
                <a:solidFill>
                  <a:srgbClr val="0070C0"/>
                </a:solidFill>
                <a:latin typeface="+mn-lt"/>
              </a:rPr>
              <a:t>Intrinsic Value and Time Value</a:t>
            </a:r>
            <a:br>
              <a:rPr lang="en-US" sz="2800" b="1" dirty="0">
                <a:solidFill>
                  <a:srgbClr val="0070C0"/>
                </a:solidFill>
                <a:latin typeface="+mn-lt"/>
              </a:rPr>
            </a:br>
            <a:endParaRPr lang="en-US" sz="2800" b="1" dirty="0">
              <a:solidFill>
                <a:srgbClr val="0070C0"/>
              </a:solidFill>
              <a:latin typeface="+mn-lt"/>
            </a:endParaRPr>
          </a:p>
        </p:txBody>
      </p:sp>
      <p:sp>
        <p:nvSpPr>
          <p:cNvPr id="21507" name="Rectangle 3"/>
          <p:cNvSpPr>
            <a:spLocks noGrp="1" noChangeArrowheads="1"/>
          </p:cNvSpPr>
          <p:nvPr>
            <p:ph type="body" idx="1"/>
          </p:nvPr>
        </p:nvSpPr>
        <p:spPr>
          <a:xfrm>
            <a:off x="838200" y="1825625"/>
            <a:ext cx="8747234" cy="3240361"/>
          </a:xfrm>
        </p:spPr>
        <p:txBody>
          <a:bodyPr/>
          <a:lstStyle/>
          <a:p>
            <a:pPr algn="just">
              <a:lnSpc>
                <a:spcPct val="90000"/>
              </a:lnSpc>
            </a:pPr>
            <a:r>
              <a:rPr lang="en-US" sz="2400" dirty="0">
                <a:solidFill>
                  <a:srgbClr val="002060"/>
                </a:solidFill>
              </a:rPr>
              <a:t>Option Premium = Intrinsic Value (Parity Value) + Time value (Premium over parity)</a:t>
            </a:r>
          </a:p>
          <a:p>
            <a:pPr algn="just">
              <a:lnSpc>
                <a:spcPct val="90000"/>
              </a:lnSpc>
            </a:pPr>
            <a:r>
              <a:rPr lang="en-US" sz="2400" dirty="0">
                <a:solidFill>
                  <a:srgbClr val="002060"/>
                </a:solidFill>
              </a:rPr>
              <a:t>Intrinsic value refers to the amount by which it is in-the-money</a:t>
            </a:r>
          </a:p>
          <a:p>
            <a:pPr algn="just">
              <a:lnSpc>
                <a:spcPct val="90000"/>
              </a:lnSpc>
            </a:pPr>
            <a:r>
              <a:rPr lang="en-US" sz="2400" dirty="0">
                <a:solidFill>
                  <a:srgbClr val="002060"/>
                </a:solidFill>
              </a:rPr>
              <a:t>Option which is out-of-the money has a zero intrinsic values</a:t>
            </a:r>
          </a:p>
          <a:p>
            <a:pPr algn="just">
              <a:lnSpc>
                <a:spcPct val="90000"/>
              </a:lnSpc>
            </a:pPr>
            <a:r>
              <a:rPr lang="en-US" sz="2400" dirty="0">
                <a:solidFill>
                  <a:srgbClr val="002060"/>
                </a:solidFill>
              </a:rPr>
              <a:t>For a call option which is in the money, the intrinsic value is the excess of stock price over the exercise price</a:t>
            </a:r>
          </a:p>
          <a:p>
            <a:pPr algn="just">
              <a:lnSpc>
                <a:spcPct val="90000"/>
              </a:lnSpc>
            </a:pPr>
            <a:r>
              <a:rPr lang="en-US" sz="2400" dirty="0">
                <a:solidFill>
                  <a:srgbClr val="002060"/>
                </a:solidFill>
              </a:rPr>
              <a:t>For a put option which is in the money, the intrinsic value is the excess of exercise price over the stock price</a:t>
            </a:r>
          </a:p>
          <a:p>
            <a:pPr algn="just">
              <a:lnSpc>
                <a:spcPct val="90000"/>
              </a:lnSpc>
            </a:pPr>
            <a:endParaRPr lang="en-US" sz="2400" dirty="0"/>
          </a:p>
        </p:txBody>
      </p:sp>
    </p:spTree>
    <p:extLst>
      <p:ext uri="{BB962C8B-B14F-4D97-AF65-F5344CB8AC3E}">
        <p14:creationId xmlns:p14="http://schemas.microsoft.com/office/powerpoint/2010/main" val="1843687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US" sz="2800" b="1" dirty="0">
                <a:solidFill>
                  <a:srgbClr val="0070C0"/>
                </a:solidFill>
                <a:latin typeface="+mn-lt"/>
              </a:rPr>
              <a:t>Example</a:t>
            </a:r>
          </a:p>
        </p:txBody>
      </p:sp>
      <p:graphicFrame>
        <p:nvGraphicFramePr>
          <p:cNvPr id="22590" name="Group 62"/>
          <p:cNvGraphicFramePr>
            <a:graphicFrameLocks noGrp="1"/>
          </p:cNvGraphicFramePr>
          <p:nvPr>
            <p:ph type="tbl" idx="1"/>
          </p:nvPr>
        </p:nvGraphicFramePr>
        <p:xfrm>
          <a:off x="912284" y="1484313"/>
          <a:ext cx="8631109" cy="3746068"/>
        </p:xfrm>
        <a:graphic>
          <a:graphicData uri="http://schemas.openxmlformats.org/drawingml/2006/table">
            <a:tbl>
              <a:tblPr/>
              <a:tblGrid>
                <a:gridCol w="1232259">
                  <a:extLst>
                    <a:ext uri="{9D8B030D-6E8A-4147-A177-3AD203B41FA5}">
                      <a16:colId xmlns:a16="http://schemas.microsoft.com/office/drawing/2014/main" val="20000"/>
                    </a:ext>
                  </a:extLst>
                </a:gridCol>
                <a:gridCol w="1234023">
                  <a:extLst>
                    <a:ext uri="{9D8B030D-6E8A-4147-A177-3AD203B41FA5}">
                      <a16:colId xmlns:a16="http://schemas.microsoft.com/office/drawing/2014/main" val="20001"/>
                    </a:ext>
                  </a:extLst>
                </a:gridCol>
                <a:gridCol w="1232261">
                  <a:extLst>
                    <a:ext uri="{9D8B030D-6E8A-4147-A177-3AD203B41FA5}">
                      <a16:colId xmlns:a16="http://schemas.microsoft.com/office/drawing/2014/main" val="20002"/>
                    </a:ext>
                  </a:extLst>
                </a:gridCol>
                <a:gridCol w="1234023">
                  <a:extLst>
                    <a:ext uri="{9D8B030D-6E8A-4147-A177-3AD203B41FA5}">
                      <a16:colId xmlns:a16="http://schemas.microsoft.com/office/drawing/2014/main" val="20003"/>
                    </a:ext>
                  </a:extLst>
                </a:gridCol>
                <a:gridCol w="1232259">
                  <a:extLst>
                    <a:ext uri="{9D8B030D-6E8A-4147-A177-3AD203B41FA5}">
                      <a16:colId xmlns:a16="http://schemas.microsoft.com/office/drawing/2014/main" val="20004"/>
                    </a:ext>
                  </a:extLst>
                </a:gridCol>
                <a:gridCol w="1234023">
                  <a:extLst>
                    <a:ext uri="{9D8B030D-6E8A-4147-A177-3AD203B41FA5}">
                      <a16:colId xmlns:a16="http://schemas.microsoft.com/office/drawing/2014/main" val="20005"/>
                    </a:ext>
                  </a:extLst>
                </a:gridCol>
                <a:gridCol w="1232261">
                  <a:extLst>
                    <a:ext uri="{9D8B030D-6E8A-4147-A177-3AD203B41FA5}">
                      <a16:colId xmlns:a16="http://schemas.microsoft.com/office/drawing/2014/main" val="20006"/>
                    </a:ext>
                  </a:extLst>
                </a:gridCol>
              </a:tblGrid>
              <a:tr h="7289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Times New Roman" pitchFamily="18" charset="0"/>
                          <a:cs typeface="Arial" charset="0"/>
                        </a:rPr>
                        <a:t>Option</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Times New Roman" pitchFamily="18" charset="0"/>
                          <a:cs typeface="Arial" charset="0"/>
                        </a:rPr>
                        <a:t>Exercise price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Times New Roman" pitchFamily="18" charset="0"/>
                          <a:cs typeface="Arial" charset="0"/>
                        </a:rPr>
                        <a:t>Stock price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002060"/>
                          </a:solidFill>
                          <a:effectLst/>
                          <a:latin typeface="Times New Roman" pitchFamily="18" charset="0"/>
                          <a:cs typeface="Arial" charset="0"/>
                        </a:rPr>
                        <a:t>Call Option price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002060"/>
                          </a:solidFill>
                          <a:effectLst/>
                          <a:latin typeface="Times New Roman" pitchFamily="18" charset="0"/>
                          <a:cs typeface="Arial" charset="0"/>
                        </a:rPr>
                        <a:t>Classification</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002060"/>
                          </a:solidFill>
                          <a:effectLst/>
                          <a:latin typeface="Times New Roman" pitchFamily="18" charset="0"/>
                          <a:cs typeface="Arial" charset="0"/>
                        </a:rPr>
                        <a:t>Intrinsic value</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002060"/>
                          </a:solidFill>
                          <a:effectLst/>
                          <a:latin typeface="Times New Roman" pitchFamily="18" charset="0"/>
                          <a:cs typeface="Arial" charset="0"/>
                        </a:rPr>
                        <a:t>Time Value</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151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002060"/>
                          </a:solidFill>
                          <a:effectLst/>
                          <a:latin typeface="Times New Roman" pitchFamily="18" charset="0"/>
                          <a:cs typeface="Arial" charset="0"/>
                        </a:rPr>
                        <a:t>1</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002060"/>
                          </a:solidFill>
                          <a:effectLst/>
                          <a:latin typeface="Times New Roman" pitchFamily="18" charset="0"/>
                          <a:cs typeface="Arial" charset="0"/>
                        </a:rPr>
                        <a:t>80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002060"/>
                          </a:solidFill>
                          <a:effectLst/>
                          <a:latin typeface="Times New Roman" pitchFamily="18" charset="0"/>
                          <a:cs typeface="Arial" charset="0"/>
                        </a:rPr>
                        <a:t>83.5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Times New Roman" pitchFamily="18" charset="0"/>
                          <a:cs typeface="Arial" charset="0"/>
                        </a:rPr>
                        <a:t>6.75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Times New Roman" pitchFamily="18" charset="0"/>
                          <a:cs typeface="Arial" charset="0"/>
                        </a:rPr>
                        <a:t>In-the-money</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Times New Roman" pitchFamily="18" charset="0"/>
                          <a:cs typeface="Arial" charset="0"/>
                        </a:rPr>
                        <a:t>3.5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002060"/>
                          </a:solidFill>
                          <a:effectLst/>
                          <a:latin typeface="Times New Roman" pitchFamily="18" charset="0"/>
                          <a:cs typeface="Arial" charset="0"/>
                        </a:rPr>
                        <a:t>6.75-3.5</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165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002060"/>
                          </a:solidFill>
                          <a:effectLst/>
                          <a:latin typeface="Times New Roman" pitchFamily="18" charset="0"/>
                          <a:cs typeface="Arial" charset="0"/>
                        </a:rPr>
                        <a:t>2</a:t>
                      </a: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002060"/>
                          </a:solidFill>
                          <a:effectLst/>
                          <a:latin typeface="Times New Roman" pitchFamily="18" charset="0"/>
                          <a:cs typeface="Arial" charset="0"/>
                        </a:rPr>
                        <a:t>85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002060"/>
                          </a:solidFill>
                          <a:effectLst/>
                          <a:latin typeface="Times New Roman" pitchFamily="18" charset="0"/>
                          <a:cs typeface="Arial" charset="0"/>
                        </a:rPr>
                        <a:t>83.5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002060"/>
                          </a:solidFill>
                          <a:effectLst/>
                          <a:latin typeface="Times New Roman" pitchFamily="18" charset="0"/>
                          <a:cs typeface="Arial" charset="0"/>
                        </a:rPr>
                        <a:t>2.5</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rgbClr val="002060"/>
                          </a:solidFill>
                          <a:effectLst/>
                          <a:latin typeface="Times New Roman" pitchFamily="18" charset="0"/>
                          <a:cs typeface="Arial" charset="0"/>
                        </a:rPr>
                        <a:t>Out-of the money</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Times New Roman" pitchFamily="18" charset="0"/>
                          <a:cs typeface="Arial" charset="0"/>
                        </a:rPr>
                        <a:t>0</a:t>
                      </a: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2060"/>
                          </a:solidFill>
                          <a:effectLst/>
                          <a:latin typeface="Times New Roman" pitchFamily="18" charset="0"/>
                          <a:cs typeface="Arial" charset="0"/>
                        </a:rPr>
                        <a:t>2.5</a:t>
                      </a: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50733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rgbClr val="0070C0"/>
                </a:solidFill>
                <a:latin typeface="+mn-lt"/>
              </a:rPr>
              <a:t>Swap</a:t>
            </a:r>
            <a:endParaRPr lang="en-IN" sz="2800" b="1" dirty="0">
              <a:solidFill>
                <a:srgbClr val="0070C0"/>
              </a:solidFill>
              <a:latin typeface="+mn-lt"/>
            </a:endParaRPr>
          </a:p>
        </p:txBody>
      </p:sp>
      <p:sp>
        <p:nvSpPr>
          <p:cNvPr id="3" name="Content Placeholder 2"/>
          <p:cNvSpPr>
            <a:spLocks noGrp="1"/>
          </p:cNvSpPr>
          <p:nvPr>
            <p:ph idx="1"/>
          </p:nvPr>
        </p:nvSpPr>
        <p:spPr>
          <a:xfrm>
            <a:off x="354875" y="1690688"/>
            <a:ext cx="9207137" cy="3556273"/>
          </a:xfrm>
        </p:spPr>
        <p:txBody>
          <a:bodyPr>
            <a:normAutofit/>
          </a:bodyPr>
          <a:lstStyle/>
          <a:p>
            <a:pPr algn="just"/>
            <a:r>
              <a:rPr lang="en-IN" altLang="en-US" sz="2400" b="1" dirty="0" smtClean="0">
                <a:solidFill>
                  <a:srgbClr val="002060"/>
                </a:solidFill>
              </a:rPr>
              <a:t>Swaps </a:t>
            </a:r>
            <a:r>
              <a:rPr lang="en-IN" altLang="en-US" sz="2400" b="1" dirty="0">
                <a:solidFill>
                  <a:srgbClr val="002060"/>
                </a:solidFill>
              </a:rPr>
              <a:t>are private agreements between two parties to exchange cash flows in the future according to a prearranged formula. They can be regarded as portfolios of forward contracts. The two commonly used swaps are :</a:t>
            </a:r>
          </a:p>
          <a:p>
            <a:pPr algn="just"/>
            <a:r>
              <a:rPr lang="en-IN" altLang="en-US" sz="2400" b="1" dirty="0">
                <a:solidFill>
                  <a:srgbClr val="002060"/>
                </a:solidFill>
              </a:rPr>
              <a:t> </a:t>
            </a:r>
            <a:r>
              <a:rPr lang="en-IN" altLang="en-US" sz="2400" b="1" i="1" dirty="0">
                <a:solidFill>
                  <a:srgbClr val="002060"/>
                </a:solidFill>
              </a:rPr>
              <a:t>Interest rate swaps</a:t>
            </a:r>
            <a:r>
              <a:rPr lang="en-IN" altLang="en-US" sz="2400" b="1" dirty="0">
                <a:solidFill>
                  <a:srgbClr val="002060"/>
                </a:solidFill>
              </a:rPr>
              <a:t>: These entail swapping only the interest related cash flows between the parties in the same currency.</a:t>
            </a:r>
          </a:p>
          <a:p>
            <a:pPr algn="just"/>
            <a:r>
              <a:rPr lang="en-IN" altLang="en-US" sz="2400" b="1" i="1" dirty="0">
                <a:solidFill>
                  <a:srgbClr val="002060"/>
                </a:solidFill>
              </a:rPr>
              <a:t>Currency swaps</a:t>
            </a:r>
            <a:r>
              <a:rPr lang="en-IN" altLang="en-US" sz="2400" b="1" dirty="0">
                <a:solidFill>
                  <a:srgbClr val="002060"/>
                </a:solidFill>
              </a:rPr>
              <a:t>: These entail swapping both principal and interest between the parties, with the </a:t>
            </a:r>
            <a:r>
              <a:rPr lang="en-IN" altLang="en-US" sz="2400" b="1" dirty="0" smtClean="0">
                <a:solidFill>
                  <a:srgbClr val="002060"/>
                </a:solidFill>
              </a:rPr>
              <a:t>cash flows </a:t>
            </a:r>
            <a:r>
              <a:rPr lang="en-IN" altLang="en-US" sz="2400" b="1" dirty="0">
                <a:solidFill>
                  <a:srgbClr val="002060"/>
                </a:solidFill>
              </a:rPr>
              <a:t>in one direction being in a different currency than </a:t>
            </a:r>
            <a:r>
              <a:rPr lang="en-IN" altLang="en-US" sz="2400" b="1" dirty="0" smtClean="0">
                <a:solidFill>
                  <a:srgbClr val="002060"/>
                </a:solidFill>
              </a:rPr>
              <a:t>those in </a:t>
            </a:r>
            <a:r>
              <a:rPr lang="en-IN" altLang="en-US" sz="2400" b="1" dirty="0">
                <a:solidFill>
                  <a:srgbClr val="002060"/>
                </a:solidFill>
              </a:rPr>
              <a:t>the opposite direction.</a:t>
            </a:r>
          </a:p>
          <a:p>
            <a:endParaRPr lang="en-IN" dirty="0"/>
          </a:p>
        </p:txBody>
      </p:sp>
    </p:spTree>
    <p:extLst>
      <p:ext uri="{BB962C8B-B14F-4D97-AF65-F5344CB8AC3E}">
        <p14:creationId xmlns:p14="http://schemas.microsoft.com/office/powerpoint/2010/main" val="662475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sz="2800" b="1" dirty="0" smtClean="0">
                <a:solidFill>
                  <a:srgbClr val="0070C0"/>
                </a:solidFill>
                <a:latin typeface="+mn-lt"/>
              </a:rPr>
              <a:t>Use of Derivatives</a:t>
            </a:r>
            <a:endParaRPr lang="en-IN" sz="2800" b="1" dirty="0">
              <a:solidFill>
                <a:srgbClr val="0070C0"/>
              </a:solidFill>
              <a:latin typeface="+mn-lt"/>
            </a:endParaRPr>
          </a:p>
        </p:txBody>
      </p:sp>
      <p:sp>
        <p:nvSpPr>
          <p:cNvPr id="2" name="Content Placeholder 1"/>
          <p:cNvSpPr>
            <a:spLocks noGrp="1"/>
          </p:cNvSpPr>
          <p:nvPr>
            <p:ph idx="1"/>
          </p:nvPr>
        </p:nvSpPr>
        <p:spPr>
          <a:xfrm>
            <a:off x="418322" y="1713659"/>
            <a:ext cx="9313506" cy="3427509"/>
          </a:xfrm>
        </p:spPr>
        <p:txBody>
          <a:bodyPr>
            <a:normAutofit/>
          </a:bodyPr>
          <a:lstStyle/>
          <a:p>
            <a:pPr algn="just">
              <a:spcBef>
                <a:spcPct val="20000"/>
              </a:spcBef>
              <a:buFontTx/>
              <a:buChar char="•"/>
            </a:pPr>
            <a:r>
              <a:rPr lang="en-US" altLang="en-US" sz="2400" b="1" dirty="0">
                <a:solidFill>
                  <a:srgbClr val="002060"/>
                </a:solidFill>
              </a:rPr>
              <a:t>To hedge risks</a:t>
            </a:r>
          </a:p>
          <a:p>
            <a:pPr algn="just">
              <a:spcBef>
                <a:spcPct val="20000"/>
              </a:spcBef>
              <a:buFontTx/>
              <a:buChar char="•"/>
            </a:pPr>
            <a:r>
              <a:rPr lang="en-US" altLang="en-US" sz="2400" b="1" dirty="0">
                <a:solidFill>
                  <a:srgbClr val="002060"/>
                </a:solidFill>
              </a:rPr>
              <a:t>To speculate (take a view on the future direction of the market)</a:t>
            </a:r>
          </a:p>
          <a:p>
            <a:pPr algn="just">
              <a:spcBef>
                <a:spcPct val="20000"/>
              </a:spcBef>
              <a:buFontTx/>
              <a:buChar char="•"/>
            </a:pPr>
            <a:r>
              <a:rPr lang="en-US" altLang="en-US" sz="2400" b="1" dirty="0">
                <a:solidFill>
                  <a:srgbClr val="002060"/>
                </a:solidFill>
              </a:rPr>
              <a:t>To lock in an arbitrage profit</a:t>
            </a:r>
          </a:p>
          <a:p>
            <a:pPr algn="just">
              <a:spcBef>
                <a:spcPct val="20000"/>
              </a:spcBef>
              <a:buFontTx/>
              <a:buChar char="•"/>
            </a:pPr>
            <a:r>
              <a:rPr lang="en-US" altLang="en-US" sz="2400" b="1" dirty="0">
                <a:solidFill>
                  <a:srgbClr val="002060"/>
                </a:solidFill>
              </a:rPr>
              <a:t>To change the nature of a liability</a:t>
            </a:r>
          </a:p>
          <a:p>
            <a:pPr algn="just">
              <a:spcBef>
                <a:spcPct val="20000"/>
              </a:spcBef>
              <a:buFontTx/>
              <a:buChar char="•"/>
            </a:pPr>
            <a:r>
              <a:rPr lang="en-US" altLang="en-US" sz="2400" b="1" dirty="0">
                <a:solidFill>
                  <a:srgbClr val="002060"/>
                </a:solidFill>
              </a:rPr>
              <a:t>To change the nature of an investment without incurring the costs of selling one portfolio and buying another</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382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What is Hedging?</a:t>
            </a:r>
            <a:endParaRPr lang="en-IN" sz="2800" b="1" dirty="0">
              <a:solidFill>
                <a:srgbClr val="0070C0"/>
              </a:solidFill>
              <a:latin typeface="+mn-lt"/>
            </a:endParaRPr>
          </a:p>
        </p:txBody>
      </p:sp>
      <p:sp>
        <p:nvSpPr>
          <p:cNvPr id="3" name="Content Placeholder 2"/>
          <p:cNvSpPr>
            <a:spLocks noGrp="1"/>
          </p:cNvSpPr>
          <p:nvPr>
            <p:ph idx="1"/>
          </p:nvPr>
        </p:nvSpPr>
        <p:spPr>
          <a:xfrm>
            <a:off x="735373" y="1595515"/>
            <a:ext cx="8658497" cy="3634649"/>
          </a:xfrm>
        </p:spPr>
        <p:txBody>
          <a:bodyPr>
            <a:normAutofit/>
          </a:bodyPr>
          <a:lstStyle/>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rPr>
              <a:t>Managing risks by using one financial instrument (‘hedging instrument’) purposely to offset the variability in future value or cash flows of a recognized asset or liability, firm commitment, or future cash flows (‘hedged item’) </a:t>
            </a:r>
          </a:p>
          <a:p>
            <a:pPr marL="908050" lvl="1" indent="-457200" algn="just">
              <a:lnSpc>
                <a:spcPct val="100000"/>
              </a:lnSpc>
              <a:spcBef>
                <a:spcPts val="600"/>
              </a:spcBef>
            </a:pPr>
            <a:r>
              <a:rPr lang="en-US" altLang="en-US" b="1" dirty="0" smtClean="0">
                <a:solidFill>
                  <a:srgbClr val="002060"/>
                </a:solidFill>
              </a:rPr>
              <a:t>Hedging </a:t>
            </a:r>
            <a:r>
              <a:rPr lang="en-US" altLang="en-US" b="1" dirty="0">
                <a:solidFill>
                  <a:srgbClr val="002060"/>
                </a:solidFill>
              </a:rPr>
              <a:t>is viewed as the purchasing insurance </a:t>
            </a:r>
          </a:p>
          <a:p>
            <a:pPr marL="908050" lvl="1" indent="-457200" algn="just">
              <a:lnSpc>
                <a:spcPct val="100000"/>
              </a:lnSpc>
              <a:spcBef>
                <a:spcPts val="600"/>
              </a:spcBef>
            </a:pPr>
            <a:r>
              <a:rPr lang="en-US" altLang="en-US" b="1" dirty="0" smtClean="0">
                <a:solidFill>
                  <a:srgbClr val="002060"/>
                </a:solidFill>
              </a:rPr>
              <a:t>For </a:t>
            </a:r>
            <a:r>
              <a:rPr lang="en-US" altLang="en-US" b="1" dirty="0">
                <a:solidFill>
                  <a:srgbClr val="002060"/>
                </a:solidFill>
              </a:rPr>
              <a:t>hedging all the factors should match </a:t>
            </a:r>
          </a:p>
          <a:p>
            <a:pPr lvl="2" algn="just"/>
            <a:r>
              <a:rPr lang="en-US" altLang="en-US" b="1" dirty="0">
                <a:solidFill>
                  <a:srgbClr val="002060"/>
                </a:solidFill>
              </a:rPr>
              <a:t>Time span covered</a:t>
            </a:r>
          </a:p>
          <a:p>
            <a:pPr lvl="2" algn="just"/>
            <a:r>
              <a:rPr lang="en-US" altLang="en-US" b="1" dirty="0">
                <a:solidFill>
                  <a:srgbClr val="002060"/>
                </a:solidFill>
              </a:rPr>
              <a:t>Amount of the assets</a:t>
            </a:r>
          </a:p>
          <a:p>
            <a:pPr lvl="2" algn="just"/>
            <a:r>
              <a:rPr lang="en-US" altLang="en-US" b="1" dirty="0">
                <a:solidFill>
                  <a:srgbClr val="002060"/>
                </a:solidFill>
              </a:rPr>
              <a:t>Particular characteristics of the good</a:t>
            </a:r>
            <a:endParaRPr lang="en-IN" altLang="en-US" b="1" dirty="0">
              <a:solidFill>
                <a:srgbClr val="002060"/>
              </a:solidFill>
            </a:endParaRPr>
          </a:p>
          <a:p>
            <a:pPr marL="908050" lvl="1" indent="-457200" algn="just">
              <a:lnSpc>
                <a:spcPct val="100000"/>
              </a:lnSpc>
              <a:spcBef>
                <a:spcPts val="600"/>
              </a:spcBef>
            </a:pPr>
            <a:endParaRPr lang="en-US" altLang="en-US" b="1" dirty="0">
              <a:solidFill>
                <a:srgbClr val="002060"/>
              </a:solidFill>
            </a:endParaRPr>
          </a:p>
        </p:txBody>
      </p:sp>
    </p:spTree>
    <p:extLst>
      <p:ext uri="{BB962C8B-B14F-4D97-AF65-F5344CB8AC3E}">
        <p14:creationId xmlns:p14="http://schemas.microsoft.com/office/powerpoint/2010/main" val="1987736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396241" y="423863"/>
            <a:ext cx="9487989"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r>
              <a:rPr lang="en-US" altLang="en-US" sz="2800" b="1" dirty="0">
                <a:solidFill>
                  <a:srgbClr val="0070C0"/>
                </a:solidFill>
                <a:latin typeface="+mn-lt"/>
              </a:rPr>
              <a:t>Long &amp; Short </a:t>
            </a:r>
            <a:r>
              <a:rPr lang="en-US" altLang="en-US" sz="2800" b="1" dirty="0" smtClean="0">
                <a:solidFill>
                  <a:srgbClr val="0070C0"/>
                </a:solidFill>
                <a:latin typeface="+mn-lt"/>
              </a:rPr>
              <a:t>Hedges (Hedging the dollar gap position)</a:t>
            </a:r>
            <a:endParaRPr lang="en-US" altLang="en-US" sz="2800" b="1" dirty="0">
              <a:solidFill>
                <a:srgbClr val="0070C0"/>
              </a:solidFill>
              <a:latin typeface="+mn-lt"/>
            </a:endParaRPr>
          </a:p>
        </p:txBody>
      </p:sp>
      <p:sp>
        <p:nvSpPr>
          <p:cNvPr id="27653" name="Rectangle 5"/>
          <p:cNvSpPr>
            <a:spLocks noChangeArrowheads="1"/>
          </p:cNvSpPr>
          <p:nvPr/>
        </p:nvSpPr>
        <p:spPr bwMode="auto">
          <a:xfrm>
            <a:off x="1203325" y="1327376"/>
            <a:ext cx="8084366" cy="4341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r>
              <a:rPr lang="en-US" altLang="en-US" sz="2400" b="1" dirty="0">
                <a:solidFill>
                  <a:srgbClr val="002060"/>
                </a:solidFill>
                <a:latin typeface="+mn-lt"/>
              </a:rPr>
              <a:t>A long futures hedge is appropriate when you know you will purchase an asset in the future and want to lock in the price</a:t>
            </a:r>
          </a:p>
          <a:p>
            <a:pPr algn="just"/>
            <a:r>
              <a:rPr lang="en-US" altLang="en-US" sz="2400" b="1" dirty="0">
                <a:solidFill>
                  <a:srgbClr val="002060"/>
                </a:solidFill>
                <a:latin typeface="+mn-lt"/>
              </a:rPr>
              <a:t>A short futures hedge is appropriate when you know you will sell an asset in the future &amp; want to lock in the </a:t>
            </a:r>
            <a:r>
              <a:rPr lang="en-US" altLang="en-US" sz="2400" b="1" dirty="0" smtClean="0">
                <a:solidFill>
                  <a:srgbClr val="002060"/>
                </a:solidFill>
                <a:latin typeface="+mn-lt"/>
              </a:rPr>
              <a:t>price</a:t>
            </a:r>
          </a:p>
          <a:p>
            <a:pPr algn="just"/>
            <a:r>
              <a:rPr lang="en-US" altLang="en-US" sz="2400" b="1" dirty="0" smtClean="0">
                <a:solidFill>
                  <a:srgbClr val="002060"/>
                </a:solidFill>
                <a:latin typeface="+mn-lt"/>
              </a:rPr>
              <a:t>A </a:t>
            </a:r>
            <a:r>
              <a:rPr lang="en-US" altLang="en-US" sz="2400" b="1" dirty="0">
                <a:solidFill>
                  <a:srgbClr val="002060"/>
                </a:solidFill>
                <a:latin typeface="+mn-lt"/>
              </a:rPr>
              <a:t>bank with a positive dollar gap would benefit on-balance-sheet from rising interest rates but would lose from falling interest rates. It would hedge this risk by taking a long or buy position in the financial futures market. </a:t>
            </a:r>
            <a:endParaRPr lang="en-US" altLang="en-US" sz="2400" b="1" dirty="0" smtClean="0">
              <a:solidFill>
                <a:srgbClr val="002060"/>
              </a:solidFill>
              <a:latin typeface="+mn-lt"/>
            </a:endParaRPr>
          </a:p>
          <a:p>
            <a:pPr algn="just"/>
            <a:r>
              <a:rPr lang="en-US" altLang="en-US" sz="2400" b="1" dirty="0" smtClean="0">
                <a:solidFill>
                  <a:srgbClr val="002060"/>
                </a:solidFill>
                <a:latin typeface="+mn-lt"/>
              </a:rPr>
              <a:t>If</a:t>
            </a:r>
            <a:r>
              <a:rPr lang="en-US" altLang="en-US" sz="2400" b="1" dirty="0">
                <a:solidFill>
                  <a:srgbClr val="002060"/>
                </a:solidFill>
                <a:latin typeface="+mn-lt"/>
              </a:rPr>
              <a:t>, conversely, the bank has a negative dollar gap it would take a short position in the futures market.</a:t>
            </a:r>
          </a:p>
          <a:p>
            <a:pPr algn="just"/>
            <a:endParaRPr lang="en-US" altLang="en-US" sz="2400" b="1" dirty="0">
              <a:solidFill>
                <a:srgbClr val="002060"/>
              </a:solidFill>
              <a:latin typeface="+mn-lt"/>
            </a:endParaRPr>
          </a:p>
        </p:txBody>
      </p:sp>
    </p:spTree>
    <p:extLst>
      <p:ext uri="{BB962C8B-B14F-4D97-AF65-F5344CB8AC3E}">
        <p14:creationId xmlns:p14="http://schemas.microsoft.com/office/powerpoint/2010/main" val="1810485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Long-Hedge</a:t>
            </a:r>
            <a:r>
              <a:rPr lang="en-US" sz="2800" b="1" dirty="0">
                <a:solidFill>
                  <a:srgbClr val="0070C0"/>
                </a:solidFill>
                <a:latin typeface="+mn-lt"/>
              </a:rPr>
              <a:t> </a:t>
            </a:r>
            <a:r>
              <a:rPr lang="en-US" sz="2800" b="1" dirty="0" smtClean="0">
                <a:solidFill>
                  <a:srgbClr val="0070C0"/>
                </a:solidFill>
                <a:latin typeface="+mn-lt"/>
              </a:rPr>
              <a:t>in future</a:t>
            </a:r>
            <a:endParaRPr lang="en-IN" sz="2800" b="1" dirty="0">
              <a:solidFill>
                <a:srgbClr val="0070C0"/>
              </a:solidFill>
              <a:latin typeface="+mn-lt"/>
            </a:endParaRPr>
          </a:p>
        </p:txBody>
      </p:sp>
      <p:sp>
        <p:nvSpPr>
          <p:cNvPr id="3" name="Content Placeholder 2"/>
          <p:cNvSpPr>
            <a:spLocks noGrp="1"/>
          </p:cNvSpPr>
          <p:nvPr>
            <p:ph idx="1"/>
          </p:nvPr>
        </p:nvSpPr>
        <p:spPr>
          <a:xfrm>
            <a:off x="838200" y="1825625"/>
            <a:ext cx="8449491" cy="3856717"/>
          </a:xfrm>
        </p:spPr>
        <p:txBody>
          <a:bodyPr>
            <a:normAutofit fontScale="92500" lnSpcReduction="20000"/>
          </a:bodyPr>
          <a:lstStyle/>
          <a:p>
            <a:pPr algn="just"/>
            <a:r>
              <a:rPr lang="en-US" sz="2400" b="1" dirty="0">
                <a:solidFill>
                  <a:srgbClr val="002060"/>
                </a:solidFill>
                <a:ea typeface="Arial Unicode MS" pitchFamily="34" charset="-128"/>
                <a:cs typeface="Arial Unicode MS" pitchFamily="34" charset="-128"/>
              </a:rPr>
              <a:t>A long hedge can be used to protect the bank against falling interest rates</a:t>
            </a:r>
          </a:p>
          <a:p>
            <a:pPr algn="just"/>
            <a:r>
              <a:rPr lang="en-US" sz="2400" b="1" dirty="0">
                <a:solidFill>
                  <a:srgbClr val="002060"/>
                </a:solidFill>
                <a:ea typeface="Arial Unicode MS" pitchFamily="34" charset="-128"/>
                <a:cs typeface="Arial Unicode MS" pitchFamily="34" charset="-128"/>
              </a:rPr>
              <a:t>Long hedge applicable when interest rate falls; usually when a cash inflow is expected in the near future</a:t>
            </a:r>
          </a:p>
          <a:p>
            <a:pPr algn="just"/>
            <a:r>
              <a:rPr lang="en-US" sz="2400" b="1" dirty="0" smtClean="0">
                <a:solidFill>
                  <a:srgbClr val="002060"/>
                </a:solidFill>
              </a:rPr>
              <a:t>Positive dollar gap: RSA&gt; RSL</a:t>
            </a:r>
          </a:p>
          <a:p>
            <a:pPr algn="just"/>
            <a:r>
              <a:rPr lang="en-US" sz="2400" b="1" dirty="0" smtClean="0">
                <a:solidFill>
                  <a:srgbClr val="002060"/>
                </a:solidFill>
              </a:rPr>
              <a:t>If interest rate falls then net interest margin will fall</a:t>
            </a:r>
          </a:p>
          <a:p>
            <a:pPr algn="just"/>
            <a:r>
              <a:rPr lang="en-US" sz="2400" b="1" dirty="0" smtClean="0">
                <a:solidFill>
                  <a:srgbClr val="002060"/>
                </a:solidFill>
              </a:rPr>
              <a:t>Strategy to be adopted: (</a:t>
            </a:r>
            <a:r>
              <a:rPr lang="en-US" sz="2400" b="1" dirty="0" err="1" smtClean="0">
                <a:solidFill>
                  <a:srgbClr val="002060"/>
                </a:solidFill>
              </a:rPr>
              <a:t>i</a:t>
            </a:r>
            <a:r>
              <a:rPr lang="en-US" sz="2400" b="1" dirty="0" smtClean="0">
                <a:solidFill>
                  <a:srgbClr val="002060"/>
                </a:solidFill>
              </a:rPr>
              <a:t>) Reduction of RSA</a:t>
            </a:r>
            <a:r>
              <a:rPr lang="en-IN" sz="2400" b="1" dirty="0" smtClean="0">
                <a:solidFill>
                  <a:srgbClr val="002060"/>
                </a:solidFill>
              </a:rPr>
              <a:t>, (ii) Long hedge by purchasing one or more T-Bill contracts for future delivery</a:t>
            </a:r>
          </a:p>
          <a:p>
            <a:pPr algn="just"/>
            <a:r>
              <a:rPr lang="en-US" sz="2400" b="1" dirty="0" smtClean="0">
                <a:solidFill>
                  <a:srgbClr val="002060"/>
                </a:solidFill>
              </a:rPr>
              <a:t>If interest rate falls then reduction in NIM would offset by the gain on the long-hedge in the future market</a:t>
            </a:r>
          </a:p>
          <a:p>
            <a:pPr algn="just"/>
            <a:r>
              <a:rPr lang="en-US" sz="2400" b="1" dirty="0" smtClean="0">
                <a:solidFill>
                  <a:srgbClr val="002060"/>
                </a:solidFill>
              </a:rPr>
              <a:t>If interest rate rises the gain in NIM would be offset by the loss on the futures transactions</a:t>
            </a:r>
          </a:p>
          <a:p>
            <a:pPr algn="just"/>
            <a:endParaRPr lang="en-US" sz="2400" b="1" dirty="0" smtClean="0">
              <a:solidFill>
                <a:srgbClr val="002060"/>
              </a:solidFill>
            </a:endParaRPr>
          </a:p>
        </p:txBody>
      </p:sp>
    </p:spTree>
    <p:extLst>
      <p:ext uri="{BB962C8B-B14F-4D97-AF65-F5344CB8AC3E}">
        <p14:creationId xmlns:p14="http://schemas.microsoft.com/office/powerpoint/2010/main" val="2211432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b="1" dirty="0">
                <a:solidFill>
                  <a:srgbClr val="0070C0"/>
                </a:solidFill>
                <a:latin typeface="+mn-lt"/>
              </a:rPr>
              <a:t>Long Futures Hedge Process</a:t>
            </a:r>
            <a:endParaRPr lang="en-IN" sz="2800" b="1" dirty="0">
              <a:solidFill>
                <a:srgbClr val="0070C0"/>
              </a:solidFill>
              <a:latin typeface="+mn-lt"/>
            </a:endParaRPr>
          </a:p>
        </p:txBody>
      </p:sp>
      <p:sp>
        <p:nvSpPr>
          <p:cNvPr id="3" name="Content Placeholder 2"/>
          <p:cNvSpPr>
            <a:spLocks noGrp="1"/>
          </p:cNvSpPr>
          <p:nvPr>
            <p:ph idx="1"/>
          </p:nvPr>
        </p:nvSpPr>
        <p:spPr>
          <a:xfrm>
            <a:off x="655320" y="1799499"/>
            <a:ext cx="8736874" cy="3504021"/>
          </a:xfrm>
        </p:spPr>
        <p:txBody>
          <a:bodyPr>
            <a:normAutofit/>
          </a:bodyPr>
          <a:lstStyle/>
          <a:p>
            <a:pPr marL="365760" indent="-256032">
              <a:buClr>
                <a:schemeClr val="accent3"/>
              </a:buClr>
              <a:buFont typeface="Georgia"/>
              <a:buChar char="•"/>
              <a:defRPr/>
            </a:pPr>
            <a:r>
              <a:rPr lang="en-US" sz="2400" b="1" dirty="0">
                <a:solidFill>
                  <a:srgbClr val="002060"/>
                </a:solidFill>
              </a:rPr>
              <a:t>Today – Contract is Purchased Through an </a:t>
            </a:r>
            <a:r>
              <a:rPr lang="en-US" sz="2400" b="1" dirty="0" smtClean="0">
                <a:solidFill>
                  <a:srgbClr val="002060"/>
                </a:solidFill>
              </a:rPr>
              <a:t>Exchange</a:t>
            </a:r>
            <a:endParaRPr lang="en-US" sz="2400" b="1" dirty="0">
              <a:solidFill>
                <a:srgbClr val="002060"/>
              </a:solidFill>
            </a:endParaRPr>
          </a:p>
          <a:p>
            <a:pPr marL="365760" indent="-256032">
              <a:buClr>
                <a:schemeClr val="accent3"/>
              </a:buClr>
              <a:buFont typeface="Georgia"/>
              <a:buChar char="•"/>
              <a:defRPr/>
            </a:pPr>
            <a:r>
              <a:rPr lang="en-US" sz="2400" b="1" dirty="0">
                <a:solidFill>
                  <a:srgbClr val="002060"/>
                </a:solidFill>
              </a:rPr>
              <a:t>Sometime in the Future – Contract is sold Through the Same </a:t>
            </a:r>
            <a:r>
              <a:rPr lang="en-US" sz="2400" b="1" dirty="0" smtClean="0">
                <a:solidFill>
                  <a:srgbClr val="002060"/>
                </a:solidFill>
              </a:rPr>
              <a:t>Exchange</a:t>
            </a:r>
            <a:endParaRPr lang="en-US" sz="2400" b="1" dirty="0">
              <a:solidFill>
                <a:srgbClr val="002060"/>
              </a:solidFill>
            </a:endParaRPr>
          </a:p>
          <a:p>
            <a:pPr marL="365760" indent="-256032">
              <a:buClr>
                <a:schemeClr val="accent3"/>
              </a:buClr>
              <a:buFont typeface="Georgia"/>
              <a:buChar char="•"/>
              <a:defRPr/>
            </a:pPr>
            <a:r>
              <a:rPr lang="en-US" sz="2400" b="1" dirty="0">
                <a:solidFill>
                  <a:srgbClr val="002060"/>
                </a:solidFill>
              </a:rPr>
              <a:t>Results – The Two Contracts are Cancelled by the </a:t>
            </a:r>
            <a:r>
              <a:rPr lang="en-US" sz="2400" b="1" dirty="0" smtClean="0">
                <a:solidFill>
                  <a:srgbClr val="002060"/>
                </a:solidFill>
              </a:rPr>
              <a:t>Clearinghouse</a:t>
            </a:r>
            <a:endParaRPr lang="en-US" sz="2400" b="1" dirty="0">
              <a:solidFill>
                <a:srgbClr val="002060"/>
              </a:solidFill>
            </a:endParaRPr>
          </a:p>
          <a:p>
            <a:pPr marL="365760" indent="-256032">
              <a:buClr>
                <a:schemeClr val="accent3"/>
              </a:buClr>
              <a:buFont typeface="Georgia"/>
              <a:buChar char="•"/>
              <a:defRPr/>
            </a:pPr>
            <a:r>
              <a:rPr lang="en-US" sz="2400" b="1" dirty="0">
                <a:solidFill>
                  <a:srgbClr val="002060"/>
                </a:solidFill>
              </a:rPr>
              <a:t>Gain or Loss is the Difference in the Price Purchase For (At the Beginning) and the Price Sold For (At the End)</a:t>
            </a:r>
          </a:p>
          <a:p>
            <a:endParaRPr lang="en-IN" dirty="0"/>
          </a:p>
        </p:txBody>
      </p:sp>
    </p:spTree>
    <p:extLst>
      <p:ext uri="{BB962C8B-B14F-4D97-AF65-F5344CB8AC3E}">
        <p14:creationId xmlns:p14="http://schemas.microsoft.com/office/powerpoint/2010/main" val="898423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Derivatives</a:t>
            </a:r>
            <a:endParaRPr lang="en-IN" sz="2800" b="1" dirty="0">
              <a:solidFill>
                <a:srgbClr val="0070C0"/>
              </a:solidFill>
              <a:latin typeface="+mn-lt"/>
            </a:endParaRPr>
          </a:p>
        </p:txBody>
      </p:sp>
      <p:sp>
        <p:nvSpPr>
          <p:cNvPr id="3" name="Content Placeholder 2"/>
          <p:cNvSpPr>
            <a:spLocks noGrp="1"/>
          </p:cNvSpPr>
          <p:nvPr>
            <p:ph idx="1"/>
          </p:nvPr>
        </p:nvSpPr>
        <p:spPr>
          <a:xfrm>
            <a:off x="347142" y="1648174"/>
            <a:ext cx="9345498" cy="3372535"/>
          </a:xfrm>
        </p:spPr>
        <p:txBody>
          <a:bodyPr>
            <a:normAutofit/>
          </a:bodyPr>
          <a:lstStyle/>
          <a:p>
            <a:pPr marL="908050" lvl="1" indent="-457200" algn="just">
              <a:lnSpc>
                <a:spcPct val="100000"/>
              </a:lnSpc>
              <a:spcBef>
                <a:spcPts val="600"/>
              </a:spcBef>
            </a:pPr>
            <a:r>
              <a:rPr lang="en-US" b="1" dirty="0" smtClean="0">
                <a:solidFill>
                  <a:srgbClr val="002060"/>
                </a:solidFill>
              </a:rPr>
              <a:t>Derivative is a financial instrument or security whose payoffs depend on a more primitive or fundamental good.</a:t>
            </a:r>
          </a:p>
          <a:p>
            <a:pPr marL="908050" lvl="1" indent="-457200" algn="just">
              <a:lnSpc>
                <a:spcPct val="100000"/>
              </a:lnSpc>
              <a:spcBef>
                <a:spcPts val="600"/>
              </a:spcBef>
            </a:pPr>
            <a:r>
              <a:rPr lang="en-US" b="1" dirty="0" smtClean="0">
                <a:solidFill>
                  <a:srgbClr val="002060"/>
                </a:solidFill>
              </a:rPr>
              <a:t>Financial derivative is a financial instrument whose payoffs depend on the financial instruments or security </a:t>
            </a:r>
          </a:p>
          <a:p>
            <a:pPr marL="908050" lvl="1" indent="-457200" algn="just">
              <a:lnSpc>
                <a:spcPct val="100000"/>
              </a:lnSpc>
              <a:spcBef>
                <a:spcPts val="600"/>
              </a:spcBef>
            </a:pPr>
            <a:r>
              <a:rPr lang="en-US" b="1" dirty="0" smtClean="0">
                <a:solidFill>
                  <a:srgbClr val="002060"/>
                </a:solidFill>
              </a:rPr>
              <a:t>Types of derivative instruments: Futures, Forwards, Options and Swaps</a:t>
            </a:r>
            <a:endParaRPr lang="en-IN" b="1" dirty="0" smtClean="0">
              <a:solidFill>
                <a:srgbClr val="002060"/>
              </a:solidFill>
            </a:endParaRPr>
          </a:p>
          <a:p>
            <a:pPr marL="908050" lvl="1" indent="-457200" algn="just">
              <a:lnSpc>
                <a:spcPct val="100000"/>
              </a:lnSpc>
              <a:spcBef>
                <a:spcPts val="600"/>
              </a:spcBef>
            </a:pPr>
            <a:endParaRPr lang="en-US"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3904270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mn-lt"/>
              </a:rPr>
              <a:t>S</a:t>
            </a:r>
            <a:r>
              <a:rPr lang="en-US" sz="2800" b="1" dirty="0" smtClean="0">
                <a:solidFill>
                  <a:srgbClr val="0070C0"/>
                </a:solidFill>
                <a:latin typeface="+mn-lt"/>
              </a:rPr>
              <a:t>hort hedge in future</a:t>
            </a:r>
            <a:endParaRPr lang="en-IN" sz="2800" b="1" dirty="0">
              <a:solidFill>
                <a:srgbClr val="0070C0"/>
              </a:solidFill>
              <a:latin typeface="+mn-lt"/>
            </a:endParaRPr>
          </a:p>
        </p:txBody>
      </p:sp>
      <p:sp>
        <p:nvSpPr>
          <p:cNvPr id="3" name="Content Placeholder 2"/>
          <p:cNvSpPr>
            <a:spLocks noGrp="1"/>
          </p:cNvSpPr>
          <p:nvPr>
            <p:ph idx="1"/>
          </p:nvPr>
        </p:nvSpPr>
        <p:spPr>
          <a:xfrm>
            <a:off x="838200" y="1825626"/>
            <a:ext cx="8449491" cy="3072946"/>
          </a:xfrm>
        </p:spPr>
        <p:txBody>
          <a:bodyPr>
            <a:normAutofit/>
          </a:bodyPr>
          <a:lstStyle/>
          <a:p>
            <a:pPr algn="just"/>
            <a:r>
              <a:rPr lang="en-US" sz="2400" b="1" dirty="0" smtClean="0">
                <a:solidFill>
                  <a:srgbClr val="002060"/>
                </a:solidFill>
              </a:rPr>
              <a:t>Negative dollar gap: RSA&lt; RSL</a:t>
            </a:r>
          </a:p>
          <a:p>
            <a:pPr algn="just"/>
            <a:r>
              <a:rPr lang="en-US" sz="2400" b="1" dirty="0" smtClean="0">
                <a:solidFill>
                  <a:srgbClr val="002060"/>
                </a:solidFill>
              </a:rPr>
              <a:t>If interest rate increases then net interest margin will fall</a:t>
            </a:r>
          </a:p>
          <a:p>
            <a:pPr algn="just"/>
            <a:r>
              <a:rPr lang="en-US" sz="2400" b="1" dirty="0" smtClean="0">
                <a:solidFill>
                  <a:srgbClr val="002060"/>
                </a:solidFill>
              </a:rPr>
              <a:t>There will be gain in the short-hedge position, which will offset the loss in the spot market</a:t>
            </a:r>
          </a:p>
          <a:p>
            <a:pPr algn="just"/>
            <a:r>
              <a:rPr lang="en-US" sz="2400" b="1" dirty="0" smtClean="0">
                <a:solidFill>
                  <a:srgbClr val="002060"/>
                </a:solidFill>
              </a:rPr>
              <a:t>If interest falls then increased NIM would be offset by the loss on the future contracts</a:t>
            </a:r>
          </a:p>
        </p:txBody>
      </p:sp>
    </p:spTree>
    <p:extLst>
      <p:ext uri="{BB962C8B-B14F-4D97-AF65-F5344CB8AC3E}">
        <p14:creationId xmlns:p14="http://schemas.microsoft.com/office/powerpoint/2010/main" val="190262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Short Hedge in Futures : Example</a:t>
            </a:r>
            <a:endParaRPr lang="en-IN" sz="2800" b="1" dirty="0">
              <a:solidFill>
                <a:srgbClr val="0070C0"/>
              </a:solidFill>
              <a:latin typeface="+mn-lt"/>
            </a:endParaRPr>
          </a:p>
        </p:txBody>
      </p:sp>
      <p:sp>
        <p:nvSpPr>
          <p:cNvPr id="3" name="Content Placeholder 2"/>
          <p:cNvSpPr>
            <a:spLocks noGrp="1"/>
          </p:cNvSpPr>
          <p:nvPr>
            <p:ph idx="1"/>
          </p:nvPr>
        </p:nvSpPr>
        <p:spPr>
          <a:xfrm>
            <a:off x="709247" y="1793631"/>
            <a:ext cx="8950568" cy="3880670"/>
          </a:xfrm>
        </p:spPr>
        <p:txBody>
          <a:bodyPr>
            <a:normAutofit lnSpcReduction="10000"/>
          </a:bodyPr>
          <a:lstStyle/>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rPr>
              <a:t>Consider securities portfolio of bank contains $10 million in 6%, 15 yr bonds </a:t>
            </a:r>
          </a:p>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rPr>
              <a:t>Market yield increase from 6% to 6.5% </a:t>
            </a:r>
            <a:r>
              <a:rPr lang="en-US" b="1" dirty="0" smtClean="0">
                <a:solidFill>
                  <a:srgbClr val="002060"/>
                </a:solidFill>
                <a:ea typeface="Arial Unicode MS" pitchFamily="34" charset="-128"/>
                <a:cs typeface="Arial Unicode MS" pitchFamily="34" charset="-128"/>
                <a:sym typeface="Wingdings" pitchFamily="2" charset="2"/>
              </a:rPr>
              <a:t>market value of bonds decreases from $10 million to $9,525,452.07</a:t>
            </a:r>
          </a:p>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sym typeface="Wingdings" pitchFamily="2" charset="2"/>
              </a:rPr>
              <a:t>Loss of $474,547.73 in cash market</a:t>
            </a:r>
          </a:p>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sym typeface="Wingdings" pitchFamily="2" charset="2"/>
              </a:rPr>
              <a:t>Loss offset by futures contract</a:t>
            </a:r>
          </a:p>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sym typeface="Wingdings" pitchFamily="2" charset="2"/>
              </a:rPr>
              <a:t>If the bank makes an offsetting sale and purchase of the same futures contract on a futures exchange, it has no obligation either to deliver or to take delivery of securities named in contracts</a:t>
            </a:r>
            <a:endParaRPr lang="en-IN" b="1" dirty="0" smtClean="0">
              <a:solidFill>
                <a:srgbClr val="002060"/>
              </a:solidFill>
              <a:ea typeface="Arial Unicode MS" pitchFamily="34" charset="-128"/>
              <a:cs typeface="Arial Unicode MS" pitchFamily="34" charset="-128"/>
            </a:endParaRPr>
          </a:p>
          <a:p>
            <a:pPr marL="908050" lvl="1" indent="-457200">
              <a:lnSpc>
                <a:spcPct val="100000"/>
              </a:lnSpc>
              <a:spcBef>
                <a:spcPts val="600"/>
              </a:spcBef>
            </a:pPr>
            <a:endParaRPr lang="en-US"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756442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81200" y="704850"/>
            <a:ext cx="8229600" cy="1123950"/>
          </a:xfrm>
        </p:spPr>
        <p:txBody>
          <a:bodyPr>
            <a:normAutofit/>
          </a:bodyPr>
          <a:lstStyle/>
          <a:p>
            <a:pPr eaLnBrk="1" hangingPunct="1"/>
            <a:r>
              <a:rPr lang="en-US" altLang="en-US" sz="2800" b="1" dirty="0">
                <a:solidFill>
                  <a:srgbClr val="0070C0"/>
                </a:solidFill>
                <a:latin typeface="+mn-lt"/>
              </a:rPr>
              <a:t>Short Futures Hedge Process</a:t>
            </a:r>
          </a:p>
        </p:txBody>
      </p:sp>
      <p:sp>
        <p:nvSpPr>
          <p:cNvPr id="50179" name="Rectangle 3"/>
          <p:cNvSpPr>
            <a:spLocks noGrp="1" noChangeArrowheads="1"/>
          </p:cNvSpPr>
          <p:nvPr>
            <p:ph idx="1"/>
          </p:nvPr>
        </p:nvSpPr>
        <p:spPr>
          <a:xfrm>
            <a:off x="953589" y="2218550"/>
            <a:ext cx="8098970" cy="3165566"/>
          </a:xfrm>
        </p:spPr>
        <p:txBody>
          <a:bodyPr>
            <a:noAutofit/>
          </a:bodyPr>
          <a:lstStyle/>
          <a:p>
            <a:pPr marL="365760" indent="-256032">
              <a:buClr>
                <a:schemeClr val="accent3"/>
              </a:buClr>
              <a:buFont typeface="Georgia"/>
              <a:buChar char="•"/>
              <a:defRPr/>
            </a:pPr>
            <a:r>
              <a:rPr lang="en-US" sz="2400" b="1" dirty="0">
                <a:solidFill>
                  <a:srgbClr val="002060"/>
                </a:solidFill>
              </a:rPr>
              <a:t>Today – Contract is Sold Through an </a:t>
            </a:r>
            <a:r>
              <a:rPr lang="en-US" sz="2400" b="1" dirty="0" smtClean="0">
                <a:solidFill>
                  <a:srgbClr val="002060"/>
                </a:solidFill>
              </a:rPr>
              <a:t>Exchange</a:t>
            </a:r>
          </a:p>
          <a:p>
            <a:pPr marL="365760" indent="-256032">
              <a:buClr>
                <a:schemeClr val="accent3"/>
              </a:buClr>
              <a:buFont typeface="Georgia"/>
              <a:buChar char="•"/>
              <a:defRPr/>
            </a:pPr>
            <a:r>
              <a:rPr lang="en-US" sz="2400" b="1" dirty="0" smtClean="0">
                <a:solidFill>
                  <a:srgbClr val="002060"/>
                </a:solidFill>
              </a:rPr>
              <a:t>Sometime </a:t>
            </a:r>
            <a:r>
              <a:rPr lang="en-US" sz="2400" b="1" dirty="0">
                <a:solidFill>
                  <a:srgbClr val="002060"/>
                </a:solidFill>
              </a:rPr>
              <a:t>in the Future – Contract is Purchased Through the Same </a:t>
            </a:r>
            <a:r>
              <a:rPr lang="en-US" sz="2400" b="1" dirty="0" smtClean="0">
                <a:solidFill>
                  <a:srgbClr val="002060"/>
                </a:solidFill>
              </a:rPr>
              <a:t>Exchange</a:t>
            </a:r>
          </a:p>
          <a:p>
            <a:pPr marL="365760" indent="-256032">
              <a:buClr>
                <a:schemeClr val="accent3"/>
              </a:buClr>
              <a:buFont typeface="Georgia"/>
              <a:buChar char="•"/>
              <a:defRPr/>
            </a:pPr>
            <a:r>
              <a:rPr lang="en-US" sz="2400" b="1" dirty="0" smtClean="0">
                <a:solidFill>
                  <a:srgbClr val="002060"/>
                </a:solidFill>
              </a:rPr>
              <a:t>Results </a:t>
            </a:r>
            <a:r>
              <a:rPr lang="en-US" sz="2400" b="1" dirty="0">
                <a:solidFill>
                  <a:srgbClr val="002060"/>
                </a:solidFill>
              </a:rPr>
              <a:t>– The Two Contracts Are Cancelled Out by the Futures </a:t>
            </a:r>
            <a:r>
              <a:rPr lang="en-US" sz="2400" b="1" dirty="0" smtClean="0">
                <a:solidFill>
                  <a:srgbClr val="002060"/>
                </a:solidFill>
              </a:rPr>
              <a:t>Clearinghouse</a:t>
            </a:r>
          </a:p>
          <a:p>
            <a:pPr marL="365760" indent="-256032">
              <a:buClr>
                <a:schemeClr val="accent3"/>
              </a:buClr>
              <a:buFont typeface="Georgia"/>
              <a:buChar char="•"/>
              <a:defRPr/>
            </a:pPr>
            <a:r>
              <a:rPr lang="en-US" sz="2400" b="1" dirty="0" smtClean="0">
                <a:solidFill>
                  <a:srgbClr val="002060"/>
                </a:solidFill>
              </a:rPr>
              <a:t>Gain </a:t>
            </a:r>
            <a:r>
              <a:rPr lang="en-US" sz="2400" b="1" dirty="0">
                <a:solidFill>
                  <a:srgbClr val="002060"/>
                </a:solidFill>
              </a:rPr>
              <a:t>or Loss is the Difference in the Price Purchased for (At the End) and Price Sold For (At the Beginning)</a:t>
            </a:r>
          </a:p>
        </p:txBody>
      </p:sp>
      <p:sp>
        <p:nvSpPr>
          <p:cNvPr id="28676" name="Rectangle 6"/>
          <p:cNvSpPr>
            <a:spLocks noChangeArrowheads="1"/>
          </p:cNvSpPr>
          <p:nvPr/>
        </p:nvSpPr>
        <p:spPr bwMode="auto">
          <a:xfrm>
            <a:off x="10007128" y="38101"/>
            <a:ext cx="5084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sz="1200">
                <a:solidFill>
                  <a:srgbClr val="FFFFFF"/>
                </a:solidFill>
              </a:rPr>
              <a:t>8-</a:t>
            </a:r>
            <a:fld id="{1A54C490-D37A-4909-9182-231810ECDB60}" type="slidenum">
              <a:rPr lang="en-US" altLang="en-US" sz="1200">
                <a:solidFill>
                  <a:srgbClr val="FFFFFF"/>
                </a:solidFill>
              </a:rPr>
              <a:pPr algn="r" eaLnBrk="1" hangingPunct="1"/>
              <a:t>22</a:t>
            </a:fld>
            <a:endParaRPr lang="en-US" altLang="en-US" sz="1200">
              <a:solidFill>
                <a:srgbClr val="FFFFFF"/>
              </a:solidFill>
            </a:endParaRPr>
          </a:p>
        </p:txBody>
      </p:sp>
    </p:spTree>
    <p:extLst>
      <p:ext uri="{BB962C8B-B14F-4D97-AF65-F5344CB8AC3E}">
        <p14:creationId xmlns:p14="http://schemas.microsoft.com/office/powerpoint/2010/main" val="3848336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Hedging with Futures Contracts</a:t>
            </a:r>
            <a:endParaRPr lang="en-IN" sz="2800" b="1" dirty="0">
              <a:solidFill>
                <a:srgbClr val="0070C0"/>
              </a:solidFill>
              <a:latin typeface="+mn-lt"/>
            </a:endParaRPr>
          </a:p>
        </p:txBody>
      </p:sp>
      <p:sp>
        <p:nvSpPr>
          <p:cNvPr id="3" name="Content Placeholder 2"/>
          <p:cNvSpPr>
            <a:spLocks noGrp="1"/>
          </p:cNvSpPr>
          <p:nvPr>
            <p:ph idx="1"/>
          </p:nvPr>
        </p:nvSpPr>
        <p:spPr>
          <a:xfrm>
            <a:off x="369279" y="1641068"/>
            <a:ext cx="9806353" cy="3634649"/>
          </a:xfrm>
        </p:spPr>
        <p:txBody>
          <a:bodyPr>
            <a:normAutofit/>
          </a:bodyPr>
          <a:lstStyle/>
          <a:p>
            <a:pPr marL="908050" lvl="1" indent="-457200">
              <a:lnSpc>
                <a:spcPct val="100000"/>
              </a:lnSpc>
              <a:spcBef>
                <a:spcPts val="600"/>
              </a:spcBef>
            </a:pPr>
            <a:r>
              <a:rPr lang="en-US" b="1" dirty="0" smtClean="0">
                <a:solidFill>
                  <a:srgbClr val="002060"/>
                </a:solidFill>
                <a:ea typeface="Arial Unicode MS" pitchFamily="34" charset="-128"/>
                <a:cs typeface="Arial Unicode MS" pitchFamily="34" charset="-128"/>
              </a:rPr>
              <a:t>Typical interest rate hedging problems most banks face:</a:t>
            </a:r>
          </a:p>
          <a:p>
            <a:pPr marL="1422400" lvl="2" indent="-514350">
              <a:lnSpc>
                <a:spcPct val="100000"/>
              </a:lnSpc>
              <a:spcBef>
                <a:spcPts val="0"/>
              </a:spcBef>
              <a:buFont typeface="+mj-lt"/>
              <a:buAutoNum type="romanLcPeriod"/>
            </a:pPr>
            <a:r>
              <a:rPr lang="en-US" sz="2200" b="1" dirty="0" smtClean="0">
                <a:solidFill>
                  <a:srgbClr val="002060"/>
                </a:solidFill>
                <a:ea typeface="Arial Unicode MS" pitchFamily="34" charset="-128"/>
                <a:cs typeface="Arial Unicode MS" pitchFamily="34" charset="-128"/>
              </a:rPr>
              <a:t>Protecting the value of securities and fixed-rate loans from losses due to rising interest rates</a:t>
            </a:r>
          </a:p>
          <a:p>
            <a:pPr marL="1422400" lvl="2" indent="-514350">
              <a:lnSpc>
                <a:spcPct val="100000"/>
              </a:lnSpc>
              <a:spcBef>
                <a:spcPts val="0"/>
              </a:spcBef>
              <a:buFont typeface="+mj-lt"/>
              <a:buAutoNum type="romanLcPeriod"/>
            </a:pPr>
            <a:r>
              <a:rPr lang="en-US" sz="2200" b="1" dirty="0" smtClean="0">
                <a:solidFill>
                  <a:srgbClr val="002060"/>
                </a:solidFill>
                <a:ea typeface="Arial Unicode MS" pitchFamily="34" charset="-128"/>
                <a:cs typeface="Arial Unicode MS" pitchFamily="34" charset="-128"/>
              </a:rPr>
              <a:t>Avoiding a rise in borrowing costs</a:t>
            </a:r>
          </a:p>
          <a:p>
            <a:pPr marL="1422400" lvl="2" indent="-514350">
              <a:lnSpc>
                <a:spcPct val="100000"/>
              </a:lnSpc>
              <a:spcBef>
                <a:spcPts val="0"/>
              </a:spcBef>
              <a:buFont typeface="+mj-lt"/>
              <a:buAutoNum type="romanLcPeriod"/>
            </a:pPr>
            <a:r>
              <a:rPr lang="en-US" sz="2200" b="1" dirty="0" smtClean="0">
                <a:solidFill>
                  <a:srgbClr val="002060"/>
                </a:solidFill>
                <a:ea typeface="Arial Unicode MS" pitchFamily="34" charset="-128"/>
                <a:cs typeface="Arial Unicode MS" pitchFamily="34" charset="-128"/>
              </a:rPr>
              <a:t>Avoiding a fall in the interest returns expected from loans and securities holding</a:t>
            </a:r>
          </a:p>
          <a:p>
            <a:pPr marL="965200" lvl="1" indent="-514350">
              <a:lnSpc>
                <a:spcPct val="100000"/>
              </a:lnSpc>
              <a:spcBef>
                <a:spcPts val="600"/>
              </a:spcBef>
            </a:pPr>
            <a:endParaRPr lang="en-US" b="1" dirty="0" smtClean="0">
              <a:solidFill>
                <a:srgbClr val="002060"/>
              </a:solidFill>
              <a:ea typeface="Arial Unicode MS" pitchFamily="34" charset="-128"/>
              <a:cs typeface="Arial Unicode MS" pitchFamily="34" charset="-128"/>
            </a:endParaRPr>
          </a:p>
        </p:txBody>
      </p:sp>
      <p:graphicFrame>
        <p:nvGraphicFramePr>
          <p:cNvPr id="4" name="Table 3"/>
          <p:cNvGraphicFramePr>
            <a:graphicFrameLocks noGrp="1"/>
          </p:cNvGraphicFramePr>
          <p:nvPr/>
        </p:nvGraphicFramePr>
        <p:xfrm>
          <a:off x="1152767" y="3920066"/>
          <a:ext cx="8729786" cy="1828800"/>
        </p:xfrm>
        <a:graphic>
          <a:graphicData uri="http://schemas.openxmlformats.org/drawingml/2006/table">
            <a:tbl>
              <a:tblPr firstRow="1" bandRow="1">
                <a:tableStyleId>{5C22544A-7EE6-4342-B048-85BDC9FD1C3A}</a:tableStyleId>
              </a:tblPr>
              <a:tblGrid>
                <a:gridCol w="2926864">
                  <a:extLst>
                    <a:ext uri="{9D8B030D-6E8A-4147-A177-3AD203B41FA5}">
                      <a16:colId xmlns:a16="http://schemas.microsoft.com/office/drawing/2014/main" val="20000"/>
                    </a:ext>
                  </a:extLst>
                </a:gridCol>
                <a:gridCol w="1723292">
                  <a:extLst>
                    <a:ext uri="{9D8B030D-6E8A-4147-A177-3AD203B41FA5}">
                      <a16:colId xmlns:a16="http://schemas.microsoft.com/office/drawing/2014/main" val="20001"/>
                    </a:ext>
                  </a:extLst>
                </a:gridCol>
                <a:gridCol w="4079630">
                  <a:extLst>
                    <a:ext uri="{9D8B030D-6E8A-4147-A177-3AD203B41FA5}">
                      <a16:colId xmlns:a16="http://schemas.microsoft.com/office/drawing/2014/main" val="20002"/>
                    </a:ext>
                  </a:extLst>
                </a:gridCol>
              </a:tblGrid>
              <a:tr h="370840">
                <a:tc>
                  <a:txBody>
                    <a:bodyPr/>
                    <a:lstStyle/>
                    <a:p>
                      <a:pPr fontAlgn="base"/>
                      <a:r>
                        <a:rPr lang="en-US" dirty="0" smtClean="0">
                          <a:solidFill>
                            <a:srgbClr val="002060"/>
                          </a:solidFill>
                        </a:rPr>
                        <a:t>Avoiding Higher Borrowing Costs and Declining Asset Values</a:t>
                      </a:r>
                      <a:endParaRPr lang="en-IN" sz="1400" dirty="0" smtClean="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fontAlgn="base"/>
                      <a:endParaRPr lang="en-IN" sz="1400" dirty="0" smtClean="0">
                        <a:solidFill>
                          <a:srgbClr val="00206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800" b="1" kern="1200" dirty="0" smtClean="0">
                          <a:solidFill>
                            <a:srgbClr val="002060"/>
                          </a:solidFill>
                          <a:latin typeface="+mn-lt"/>
                          <a:ea typeface="+mn-ea"/>
                          <a:cs typeface="+mn-cs"/>
                        </a:rPr>
                        <a:t>Use a Short Hedge: Sell Futures Contracts and then Purchase Similar Contracts Later</a:t>
                      </a:r>
                      <a:endParaRPr lang="en-IN" sz="1800" b="1" kern="1200" dirty="0" smtClean="0">
                        <a:solidFill>
                          <a:srgbClr val="002060"/>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marL="0" algn="l" defTabSz="914400" rtl="0" eaLnBrk="1" fontAlgn="base" latinLnBrk="0" hangingPunct="1"/>
                      <a:r>
                        <a:rPr lang="en-US" sz="1800" b="1" kern="1200" dirty="0" smtClean="0">
                          <a:solidFill>
                            <a:srgbClr val="002060"/>
                          </a:solidFill>
                          <a:latin typeface="+mn-lt"/>
                          <a:ea typeface="+mn-ea"/>
                          <a:cs typeface="+mn-cs"/>
                        </a:rPr>
                        <a:t>Avoiding Lower Than Expected Yields from Loans and Securities</a:t>
                      </a:r>
                      <a:endParaRPr lang="en-IN" sz="1800" b="1" kern="1200" dirty="0" smtClean="0">
                        <a:solidFill>
                          <a:srgbClr val="002060"/>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fontAlgn="base" latinLnBrk="0" hangingPunct="1"/>
                      <a:endParaRPr lang="en-IN" sz="1800" b="1" kern="1200" dirty="0" smtClean="0">
                        <a:solidFill>
                          <a:srgbClr val="002060"/>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1800" b="1" kern="1200" dirty="0" smtClean="0">
                          <a:solidFill>
                            <a:srgbClr val="002060"/>
                          </a:solidFill>
                          <a:latin typeface="+mn-lt"/>
                          <a:ea typeface="+mn-ea"/>
                          <a:cs typeface="+mn-cs"/>
                        </a:rPr>
                        <a:t>Use a long Hedge: Buy Futures Contracts and then Sell Similar Contracts Later</a:t>
                      </a:r>
                      <a:endParaRPr lang="en-IN" sz="1800" b="1" kern="1200" dirty="0" smtClean="0">
                        <a:solidFill>
                          <a:srgbClr val="002060"/>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6" name="Straight Arrow Connector 5"/>
          <p:cNvCxnSpPr/>
          <p:nvPr/>
        </p:nvCxnSpPr>
        <p:spPr>
          <a:xfrm>
            <a:off x="3938954" y="4501662"/>
            <a:ext cx="1188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915508" y="5334000"/>
            <a:ext cx="1188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434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Futures to hedge Duration Gap</a:t>
            </a:r>
            <a:endParaRPr lang="en-IN" sz="2800" b="1" dirty="0">
              <a:solidFill>
                <a:srgbClr val="0070C0"/>
              </a:solidFill>
              <a:latin typeface="+mn-lt"/>
            </a:endParaRPr>
          </a:p>
        </p:txBody>
      </p:sp>
      <p:sp>
        <p:nvSpPr>
          <p:cNvPr id="3" name="Content Placeholder 2"/>
          <p:cNvSpPr>
            <a:spLocks noGrp="1"/>
          </p:cNvSpPr>
          <p:nvPr>
            <p:ph idx="1"/>
          </p:nvPr>
        </p:nvSpPr>
        <p:spPr>
          <a:xfrm>
            <a:off x="838200" y="1825625"/>
            <a:ext cx="8527869" cy="3490958"/>
          </a:xfrm>
        </p:spPr>
        <p:txBody>
          <a:bodyPr>
            <a:normAutofit lnSpcReduction="10000"/>
          </a:bodyPr>
          <a:lstStyle/>
          <a:p>
            <a:pPr algn="just">
              <a:spcBef>
                <a:spcPct val="0"/>
              </a:spcBef>
            </a:pPr>
            <a:r>
              <a:rPr lang="en-US" altLang="en-US" sz="2400" b="1" dirty="0">
                <a:solidFill>
                  <a:srgbClr val="002060"/>
                </a:solidFill>
              </a:rPr>
              <a:t>With a positive duration gap, a bank would experience a </a:t>
            </a:r>
            <a:r>
              <a:rPr lang="en-US" altLang="en-US" sz="2400" b="1" dirty="0" smtClean="0">
                <a:solidFill>
                  <a:srgbClr val="002060"/>
                </a:solidFill>
              </a:rPr>
              <a:t>decline in </a:t>
            </a:r>
            <a:r>
              <a:rPr lang="en-US" altLang="en-US" sz="2400" b="1" dirty="0">
                <a:solidFill>
                  <a:srgbClr val="002060"/>
                </a:solidFill>
              </a:rPr>
              <a:t>the market value of equity if interest rates increased (because the market value of assets would fall more than the market value of liabilities</a:t>
            </a:r>
            <a:r>
              <a:rPr lang="en-US" altLang="en-US" sz="2400" b="1" dirty="0" smtClean="0">
                <a:solidFill>
                  <a:srgbClr val="002060"/>
                </a:solidFill>
              </a:rPr>
              <a:t>). It </a:t>
            </a:r>
            <a:r>
              <a:rPr lang="en-US" altLang="en-US" sz="2400" b="1" dirty="0">
                <a:solidFill>
                  <a:srgbClr val="002060"/>
                </a:solidFill>
              </a:rPr>
              <a:t>could help this exposure by taking a short position in financial futures. With such a position, increases in interest rates would produce gains in the futures market position that could be used to offset the losses in the cash market position. </a:t>
            </a:r>
            <a:endParaRPr lang="en-US" altLang="en-US" sz="2400" b="1" dirty="0" smtClean="0">
              <a:solidFill>
                <a:srgbClr val="002060"/>
              </a:solidFill>
            </a:endParaRPr>
          </a:p>
          <a:p>
            <a:pPr algn="just">
              <a:spcBef>
                <a:spcPct val="0"/>
              </a:spcBef>
            </a:pPr>
            <a:endParaRPr lang="en-US" altLang="en-US" sz="2400" b="1" dirty="0">
              <a:solidFill>
                <a:srgbClr val="002060"/>
              </a:solidFill>
            </a:endParaRPr>
          </a:p>
          <a:p>
            <a:pPr algn="just">
              <a:spcBef>
                <a:spcPct val="0"/>
              </a:spcBef>
            </a:pPr>
            <a:r>
              <a:rPr lang="en-US" altLang="en-US" sz="2400" b="1" dirty="0" smtClean="0">
                <a:solidFill>
                  <a:srgbClr val="002060"/>
                </a:solidFill>
              </a:rPr>
              <a:t>In </a:t>
            </a:r>
            <a:r>
              <a:rPr lang="en-US" altLang="en-US" sz="2400" b="1" dirty="0">
                <a:solidFill>
                  <a:srgbClr val="002060"/>
                </a:solidFill>
              </a:rPr>
              <a:t>contrast, a bank with a negative duration gap would hedge with a long position in the futures market.</a:t>
            </a:r>
          </a:p>
          <a:p>
            <a:endParaRPr lang="en-IN" dirty="0"/>
          </a:p>
        </p:txBody>
      </p:sp>
    </p:spTree>
    <p:extLst>
      <p:ext uri="{BB962C8B-B14F-4D97-AF65-F5344CB8AC3E}">
        <p14:creationId xmlns:p14="http://schemas.microsoft.com/office/powerpoint/2010/main" val="1392612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955765" y="733697"/>
            <a:ext cx="8915400" cy="5715000"/>
          </a:xfrm>
        </p:spPr>
        <p:txBody>
          <a:bodyPr/>
          <a:lstStyle/>
          <a:p>
            <a:pPr lvl="1"/>
            <a:r>
              <a:rPr lang="en-US" altLang="en-US" b="1" dirty="0">
                <a:solidFill>
                  <a:srgbClr val="002060"/>
                </a:solidFill>
              </a:rPr>
              <a:t>Number of contracts to </a:t>
            </a:r>
            <a:r>
              <a:rPr lang="en-US" altLang="en-US" b="1" dirty="0" smtClean="0">
                <a:solidFill>
                  <a:srgbClr val="002060"/>
                </a:solidFill>
              </a:rPr>
              <a:t>be bought or sold :</a:t>
            </a:r>
            <a:endParaRPr lang="en-US" altLang="en-US" b="1" dirty="0">
              <a:solidFill>
                <a:srgbClr val="002060"/>
              </a:solidFill>
            </a:endParaRPr>
          </a:p>
          <a:p>
            <a:pPr lvl="2">
              <a:buFontTx/>
              <a:buNone/>
            </a:pPr>
            <a:r>
              <a:rPr lang="en-US" altLang="en-US" sz="2400" b="1" dirty="0">
                <a:solidFill>
                  <a:srgbClr val="002060"/>
                </a:solidFill>
              </a:rPr>
              <a:t>[(V/F) x (M</a:t>
            </a:r>
            <a:r>
              <a:rPr lang="en-US" altLang="en-US" sz="2400" b="1" baseline="-25000" dirty="0">
                <a:solidFill>
                  <a:srgbClr val="002060"/>
                </a:solidFill>
              </a:rPr>
              <a:t>C</a:t>
            </a:r>
            <a:r>
              <a:rPr lang="en-US" altLang="en-US" sz="2400" b="1" dirty="0">
                <a:solidFill>
                  <a:srgbClr val="002060"/>
                </a:solidFill>
              </a:rPr>
              <a:t>/ M</a:t>
            </a:r>
            <a:r>
              <a:rPr lang="en-US" altLang="en-US" sz="2400" b="1" baseline="-25000" dirty="0">
                <a:solidFill>
                  <a:srgbClr val="002060"/>
                </a:solidFill>
              </a:rPr>
              <a:t>F</a:t>
            </a:r>
            <a:r>
              <a:rPr lang="en-US" altLang="en-US" sz="2400" b="1" dirty="0">
                <a:solidFill>
                  <a:srgbClr val="002060"/>
                </a:solidFill>
              </a:rPr>
              <a:t>)] b</a:t>
            </a:r>
          </a:p>
          <a:p>
            <a:pPr lvl="2">
              <a:buFontTx/>
              <a:buNone/>
            </a:pPr>
            <a:r>
              <a:rPr lang="en-US" altLang="en-US" sz="2400" b="1" dirty="0">
                <a:solidFill>
                  <a:srgbClr val="002060"/>
                </a:solidFill>
              </a:rPr>
              <a:t>V = value of cash flow to be hedged            </a:t>
            </a:r>
          </a:p>
          <a:p>
            <a:pPr lvl="2">
              <a:buFontTx/>
              <a:buNone/>
            </a:pPr>
            <a:r>
              <a:rPr lang="en-US" altLang="en-US" sz="2400" b="1" dirty="0">
                <a:solidFill>
                  <a:srgbClr val="002060"/>
                </a:solidFill>
              </a:rPr>
              <a:t>F = face value of futures contract</a:t>
            </a:r>
          </a:p>
          <a:p>
            <a:pPr lvl="2">
              <a:buFontTx/>
              <a:buNone/>
            </a:pPr>
            <a:r>
              <a:rPr lang="en-US" altLang="en-US" sz="2400" b="1" dirty="0">
                <a:solidFill>
                  <a:srgbClr val="002060"/>
                </a:solidFill>
              </a:rPr>
              <a:t>M</a:t>
            </a:r>
            <a:r>
              <a:rPr lang="en-US" altLang="en-US" sz="2400" b="1" baseline="-25000" dirty="0">
                <a:solidFill>
                  <a:srgbClr val="002060"/>
                </a:solidFill>
              </a:rPr>
              <a:t>C</a:t>
            </a:r>
            <a:r>
              <a:rPr lang="en-US" altLang="en-US" sz="2400" b="1" dirty="0">
                <a:solidFill>
                  <a:srgbClr val="002060"/>
                </a:solidFill>
              </a:rPr>
              <a:t> = maturity of </a:t>
            </a:r>
            <a:r>
              <a:rPr lang="en-US" altLang="en-US" sz="2400" b="1" dirty="0" smtClean="0">
                <a:solidFill>
                  <a:srgbClr val="002060"/>
                </a:solidFill>
              </a:rPr>
              <a:t>anticipated cash </a:t>
            </a:r>
            <a:r>
              <a:rPr lang="en-US" altLang="en-US" sz="2400" b="1" dirty="0">
                <a:solidFill>
                  <a:srgbClr val="002060"/>
                </a:solidFill>
              </a:rPr>
              <a:t>assets                        </a:t>
            </a:r>
          </a:p>
          <a:p>
            <a:pPr lvl="2">
              <a:buFontTx/>
              <a:buNone/>
            </a:pPr>
            <a:r>
              <a:rPr lang="en-US" altLang="en-US" sz="2400" b="1" dirty="0">
                <a:solidFill>
                  <a:srgbClr val="002060"/>
                </a:solidFill>
              </a:rPr>
              <a:t>M</a:t>
            </a:r>
            <a:r>
              <a:rPr lang="en-US" altLang="en-US" sz="2400" b="1" baseline="-25000" dirty="0">
                <a:solidFill>
                  <a:srgbClr val="002060"/>
                </a:solidFill>
              </a:rPr>
              <a:t>F </a:t>
            </a:r>
            <a:r>
              <a:rPr lang="en-US" altLang="en-US" sz="2400" b="1" dirty="0">
                <a:solidFill>
                  <a:srgbClr val="002060"/>
                </a:solidFill>
              </a:rPr>
              <a:t>= maturity of futures contacts</a:t>
            </a:r>
          </a:p>
          <a:p>
            <a:pPr lvl="2">
              <a:buFontTx/>
              <a:buNone/>
            </a:pPr>
            <a:r>
              <a:rPr lang="en-US" altLang="en-US" sz="2400" b="1" dirty="0">
                <a:solidFill>
                  <a:srgbClr val="002060"/>
                </a:solidFill>
              </a:rPr>
              <a:t>b = variability of cash market to futures market.</a:t>
            </a:r>
          </a:p>
          <a:p>
            <a:pPr lvl="2">
              <a:buFontTx/>
              <a:buNone/>
            </a:pPr>
            <a:endParaRPr lang="en-US" altLang="en-US" sz="2400" b="1" dirty="0">
              <a:solidFill>
                <a:srgbClr val="002060"/>
              </a:solidFill>
            </a:endParaRPr>
          </a:p>
          <a:p>
            <a:pPr lvl="2">
              <a:buFontTx/>
              <a:buNone/>
            </a:pPr>
            <a:r>
              <a:rPr lang="en-US" altLang="en-US" sz="2400" b="1" i="1" dirty="0">
                <a:solidFill>
                  <a:srgbClr val="002060"/>
                </a:solidFill>
              </a:rPr>
              <a:t>Example</a:t>
            </a:r>
            <a:r>
              <a:rPr lang="en-US" altLang="en-US" sz="2400" b="1" dirty="0">
                <a:solidFill>
                  <a:srgbClr val="002060"/>
                </a:solidFill>
              </a:rPr>
              <a:t>:  A bank wishes to use 3-month futures to hedge a $48 million positive dollar gap over the next 6 months.  </a:t>
            </a:r>
            <a:r>
              <a:rPr lang="en-US" altLang="en-US" sz="2400" b="1" dirty="0" smtClean="0">
                <a:solidFill>
                  <a:srgbClr val="002060"/>
                </a:solidFill>
              </a:rPr>
              <a:t>(Assume </a:t>
            </a:r>
            <a:r>
              <a:rPr lang="en-US" altLang="en-US" sz="2400" b="1" dirty="0">
                <a:solidFill>
                  <a:srgbClr val="002060"/>
                </a:solidFill>
              </a:rPr>
              <a:t>the correlation coefficient of cash and futures positions as interest rates change is </a:t>
            </a:r>
            <a:r>
              <a:rPr lang="en-US" altLang="en-US" sz="2400" b="1" dirty="0" smtClean="0">
                <a:solidFill>
                  <a:srgbClr val="002060"/>
                </a:solidFill>
              </a:rPr>
              <a:t>1.0).</a:t>
            </a:r>
            <a:endParaRPr lang="en-US" altLang="en-US" sz="2400" b="1" dirty="0">
              <a:solidFill>
                <a:srgbClr val="002060"/>
              </a:solidFill>
            </a:endParaRPr>
          </a:p>
          <a:p>
            <a:pPr lvl="2">
              <a:buFontTx/>
              <a:buNone/>
            </a:pPr>
            <a:r>
              <a:rPr lang="en-US" altLang="en-US" sz="2400" b="1" dirty="0">
                <a:solidFill>
                  <a:srgbClr val="002060"/>
                </a:solidFill>
              </a:rPr>
              <a:t>N = [(48/1) x (6/3)] 1 = 96 contracts.</a:t>
            </a:r>
            <a:endParaRPr lang="en-US" altLang="en-US" sz="2400" b="1" i="1" dirty="0">
              <a:solidFill>
                <a:srgbClr val="002060"/>
              </a:solidFill>
            </a:endParaRPr>
          </a:p>
          <a:p>
            <a:endParaRPr lang="en-US" altLang="en-US" sz="2400" b="1" dirty="0"/>
          </a:p>
        </p:txBody>
      </p:sp>
    </p:spTree>
    <p:extLst>
      <p:ext uri="{BB962C8B-B14F-4D97-AF65-F5344CB8AC3E}">
        <p14:creationId xmlns:p14="http://schemas.microsoft.com/office/powerpoint/2010/main" val="3862707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943100" y="571500"/>
            <a:ext cx="8267700" cy="1176338"/>
          </a:xfrm>
        </p:spPr>
        <p:txBody>
          <a:bodyPr>
            <a:normAutofit/>
          </a:bodyPr>
          <a:lstStyle/>
          <a:p>
            <a:pPr>
              <a:defRPr/>
            </a:pPr>
            <a:r>
              <a:rPr lang="en-US" sz="3600" dirty="0"/>
              <a:t>Change in the Market Value of the Futures Contract</a:t>
            </a:r>
          </a:p>
        </p:txBody>
      </p:sp>
      <p:sp>
        <p:nvSpPr>
          <p:cNvPr id="32771" name="Rectangle 6"/>
          <p:cNvSpPr>
            <a:spLocks noChangeArrowheads="1"/>
          </p:cNvSpPr>
          <p:nvPr/>
        </p:nvSpPr>
        <p:spPr bwMode="ltGray">
          <a:xfrm>
            <a:off x="5200650" y="321945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3277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2914650" y="2400301"/>
            <a:ext cx="6383338"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6"/>
          <p:cNvSpPr>
            <a:spLocks noChangeArrowheads="1"/>
          </p:cNvSpPr>
          <p:nvPr/>
        </p:nvSpPr>
        <p:spPr bwMode="auto">
          <a:xfrm>
            <a:off x="10007128" y="38101"/>
            <a:ext cx="5084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sz="1200">
                <a:solidFill>
                  <a:srgbClr val="FFFFFF"/>
                </a:solidFill>
              </a:rPr>
              <a:t>8-</a:t>
            </a:r>
            <a:fld id="{2FB546E2-22D4-4585-B204-C13E5A6C78F3}" type="slidenum">
              <a:rPr lang="en-US" altLang="en-US" sz="1200">
                <a:solidFill>
                  <a:srgbClr val="FFFFFF"/>
                </a:solidFill>
              </a:rPr>
              <a:pPr algn="r" eaLnBrk="1" hangingPunct="1"/>
              <a:t>26</a:t>
            </a:fld>
            <a:endParaRPr lang="en-US" altLang="en-US" sz="1200">
              <a:solidFill>
                <a:srgbClr val="FFFFFF"/>
              </a:solidFill>
            </a:endParaRPr>
          </a:p>
        </p:txBody>
      </p:sp>
    </p:spTree>
    <p:extLst>
      <p:ext uri="{BB962C8B-B14F-4D97-AF65-F5344CB8AC3E}">
        <p14:creationId xmlns:p14="http://schemas.microsoft.com/office/powerpoint/2010/main" val="7570011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0" y="762001"/>
            <a:ext cx="8229600" cy="1069975"/>
          </a:xfrm>
        </p:spPr>
        <p:txBody>
          <a:bodyPr>
            <a:normAutofit/>
          </a:bodyPr>
          <a:lstStyle/>
          <a:p>
            <a:pPr>
              <a:defRPr/>
            </a:pPr>
            <a:r>
              <a:rPr lang="en-US" sz="2800" b="1" dirty="0" smtClean="0">
                <a:solidFill>
                  <a:srgbClr val="0070C0"/>
                </a:solidFill>
                <a:latin typeface="+mn-lt"/>
              </a:rPr>
              <a:t>Change in the Market Value of the Futures Contract</a:t>
            </a:r>
            <a:endParaRPr lang="en-US" sz="2800" b="1" dirty="0">
              <a:solidFill>
                <a:srgbClr val="0070C0"/>
              </a:solidFill>
              <a:latin typeface="+mn-lt"/>
            </a:endParaRPr>
          </a:p>
        </p:txBody>
      </p:sp>
      <p:graphicFrame>
        <p:nvGraphicFramePr>
          <p:cNvPr id="3074" name="Object 2"/>
          <p:cNvGraphicFramePr>
            <a:graphicFrameLocks noChangeAspect="1"/>
          </p:cNvGraphicFramePr>
          <p:nvPr>
            <p:extLst/>
          </p:nvPr>
        </p:nvGraphicFramePr>
        <p:xfrm>
          <a:off x="2310129" y="4653642"/>
          <a:ext cx="7056438" cy="1066800"/>
        </p:xfrm>
        <a:graphic>
          <a:graphicData uri="http://schemas.openxmlformats.org/presentationml/2006/ole">
            <mc:AlternateContent xmlns:mc="http://schemas.openxmlformats.org/markup-compatibility/2006">
              <mc:Choice xmlns:v="urn:schemas-microsoft-com:vml" Requires="v">
                <p:oleObj spid="_x0000_s1032" r:id="rId3" imgW="1790700" imgH="419100" progId="Equation.3">
                  <p:embed/>
                </p:oleObj>
              </mc:Choice>
              <mc:Fallback>
                <p:oleObj r:id="rId3" imgW="1790700" imgH="419100" progId="Equation.3">
                  <p:embed/>
                  <p:pic>
                    <p:nvPicPr>
                      <p:cNvPr id="3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0129" y="4653642"/>
                        <a:ext cx="7056438" cy="1066800"/>
                      </a:xfrm>
                      <a:prstGeom prst="rect">
                        <a:avLst/>
                      </a:prstGeom>
                      <a:solidFill>
                        <a:schemeClr val="bg1"/>
                      </a:solidFill>
                    </p:spPr>
                  </p:pic>
                </p:oleObj>
              </mc:Fallback>
            </mc:AlternateContent>
          </a:graphicData>
        </a:graphic>
      </p:graphicFrame>
      <p:pic>
        <p:nvPicPr>
          <p:cNvPr id="307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ltGray">
          <a:xfrm>
            <a:off x="1503999" y="1902505"/>
            <a:ext cx="7323137" cy="2680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6"/>
          <p:cNvSpPr>
            <a:spLocks noChangeArrowheads="1"/>
          </p:cNvSpPr>
          <p:nvPr/>
        </p:nvSpPr>
        <p:spPr bwMode="auto">
          <a:xfrm>
            <a:off x="10007128" y="38101"/>
            <a:ext cx="5084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sz="1200">
                <a:solidFill>
                  <a:srgbClr val="FFFFFF"/>
                </a:solidFill>
              </a:rPr>
              <a:t>8-</a:t>
            </a:r>
            <a:fld id="{CFE3F7FC-5494-4363-BAD2-D4A38BD1E412}" type="slidenum">
              <a:rPr lang="en-US" altLang="en-US" sz="1200">
                <a:solidFill>
                  <a:srgbClr val="FFFFFF"/>
                </a:solidFill>
              </a:rPr>
              <a:pPr algn="r" eaLnBrk="1" hangingPunct="1"/>
              <a:t>27</a:t>
            </a:fld>
            <a:endParaRPr lang="en-US" altLang="en-US" sz="1200">
              <a:solidFill>
                <a:srgbClr val="FFFFFF"/>
              </a:solidFill>
            </a:endParaRPr>
          </a:p>
        </p:txBody>
      </p:sp>
    </p:spTree>
    <p:extLst>
      <p:ext uri="{BB962C8B-B14F-4D97-AF65-F5344CB8AC3E}">
        <p14:creationId xmlns:p14="http://schemas.microsoft.com/office/powerpoint/2010/main" val="26171149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981200" y="781050"/>
            <a:ext cx="8229600" cy="1030288"/>
          </a:xfrm>
        </p:spPr>
        <p:txBody>
          <a:bodyPr/>
          <a:lstStyle/>
          <a:p>
            <a:pPr eaLnBrk="1" hangingPunct="1"/>
            <a:r>
              <a:rPr lang="en-US" altLang="en-US" sz="3600"/>
              <a:t>Number of Futures Contracts Needed</a:t>
            </a:r>
          </a:p>
        </p:txBody>
      </p:sp>
      <p:graphicFrame>
        <p:nvGraphicFramePr>
          <p:cNvPr id="4098" name="Object 3"/>
          <p:cNvGraphicFramePr>
            <a:graphicFrameLocks noChangeAspect="1"/>
          </p:cNvGraphicFramePr>
          <p:nvPr>
            <p:extLst/>
          </p:nvPr>
        </p:nvGraphicFramePr>
        <p:xfrm>
          <a:off x="1981200" y="2467247"/>
          <a:ext cx="7156450" cy="1866900"/>
        </p:xfrm>
        <a:graphic>
          <a:graphicData uri="http://schemas.openxmlformats.org/presentationml/2006/ole">
            <mc:AlternateContent xmlns:mc="http://schemas.openxmlformats.org/markup-compatibility/2006">
              <mc:Choice xmlns:v="urn:schemas-microsoft-com:vml" Requires="v">
                <p:oleObj spid="_x0000_s2056" name="Equation" r:id="rId4" imgW="2260440" imgH="609480" progId="Equation.3">
                  <p:embed/>
                </p:oleObj>
              </mc:Choice>
              <mc:Fallback>
                <p:oleObj name="Equation" r:id="rId4" imgW="2260440" imgH="609480" progId="Equation.3">
                  <p:embed/>
                  <p:pic>
                    <p:nvPicPr>
                      <p:cNvPr id="409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467247"/>
                        <a:ext cx="7156450" cy="18669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0" name="Rectangle 6"/>
          <p:cNvSpPr>
            <a:spLocks noChangeArrowheads="1"/>
          </p:cNvSpPr>
          <p:nvPr/>
        </p:nvSpPr>
        <p:spPr bwMode="auto">
          <a:xfrm>
            <a:off x="10007128" y="38101"/>
            <a:ext cx="5084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sz="1200">
                <a:solidFill>
                  <a:srgbClr val="FFFFFF"/>
                </a:solidFill>
              </a:rPr>
              <a:t>8-</a:t>
            </a:r>
            <a:fld id="{5044C59B-2BE3-48F4-B012-41A530C674D8}" type="slidenum">
              <a:rPr lang="en-US" altLang="en-US" sz="1200">
                <a:solidFill>
                  <a:srgbClr val="FFFFFF"/>
                </a:solidFill>
              </a:rPr>
              <a:pPr algn="r" eaLnBrk="1" hangingPunct="1"/>
              <a:t>28</a:t>
            </a:fld>
            <a:endParaRPr lang="en-US" altLang="en-US" sz="1200">
              <a:solidFill>
                <a:srgbClr val="FFFFFF"/>
              </a:solidFill>
            </a:endParaRPr>
          </a:p>
        </p:txBody>
      </p:sp>
    </p:spTree>
    <p:extLst>
      <p:ext uri="{BB962C8B-B14F-4D97-AF65-F5344CB8AC3E}">
        <p14:creationId xmlns:p14="http://schemas.microsoft.com/office/powerpoint/2010/main" val="19197694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Steps Involved in Hedging</a:t>
            </a:r>
            <a:endParaRPr lang="en-IN" sz="2800" b="1" dirty="0">
              <a:solidFill>
                <a:srgbClr val="0070C0"/>
              </a:solidFill>
              <a:latin typeface="+mn-lt"/>
            </a:endParaRPr>
          </a:p>
        </p:txBody>
      </p:sp>
      <p:sp>
        <p:nvSpPr>
          <p:cNvPr id="3" name="Content Placeholder 2"/>
          <p:cNvSpPr>
            <a:spLocks noGrp="1"/>
          </p:cNvSpPr>
          <p:nvPr>
            <p:ph idx="1"/>
          </p:nvPr>
        </p:nvSpPr>
        <p:spPr>
          <a:xfrm>
            <a:off x="257907" y="1512277"/>
            <a:ext cx="10550770" cy="4126855"/>
          </a:xfrm>
        </p:spPr>
        <p:txBody>
          <a:bodyPr>
            <a:normAutofit lnSpcReduction="10000"/>
          </a:bodyPr>
          <a:lstStyle/>
          <a:p>
            <a:pPr marL="908050" lvl="1" indent="0">
              <a:lnSpc>
                <a:spcPct val="100000"/>
              </a:lnSpc>
              <a:spcBef>
                <a:spcPts val="600"/>
              </a:spcBef>
              <a:buNone/>
            </a:pPr>
            <a:r>
              <a:rPr lang="en-US" b="1" dirty="0" smtClean="0">
                <a:solidFill>
                  <a:srgbClr val="002060"/>
                </a:solidFill>
                <a:ea typeface="Arial Unicode MS" pitchFamily="34" charset="-128"/>
                <a:cs typeface="Arial Unicode MS" pitchFamily="34" charset="-128"/>
              </a:rPr>
              <a:t>Steps involved in hedging the interest-sensitivity position of a bank with respect to its dollar gap or duration gap:</a:t>
            </a:r>
          </a:p>
          <a:p>
            <a:pPr marL="1365250" lvl="1" indent="-457200">
              <a:lnSpc>
                <a:spcPct val="100000"/>
              </a:lnSpc>
              <a:spcBef>
                <a:spcPts val="600"/>
              </a:spcBef>
              <a:buFont typeface="+mj-lt"/>
              <a:buAutoNum type="arabicPeriod"/>
            </a:pPr>
            <a:r>
              <a:rPr lang="en-US" b="1" dirty="0" smtClean="0">
                <a:solidFill>
                  <a:srgbClr val="002060"/>
                </a:solidFill>
                <a:ea typeface="Arial Unicode MS" pitchFamily="34" charset="-128"/>
                <a:cs typeface="Arial Unicode MS" pitchFamily="34" charset="-128"/>
              </a:rPr>
              <a:t>Determine the total interest rate risk either on or off the balance sheet</a:t>
            </a:r>
          </a:p>
          <a:p>
            <a:pPr marL="1365250" lvl="1" indent="-457200">
              <a:lnSpc>
                <a:spcPct val="100000"/>
              </a:lnSpc>
              <a:spcBef>
                <a:spcPts val="600"/>
              </a:spcBef>
              <a:buFont typeface="+mj-lt"/>
              <a:buAutoNum type="arabicPeriod"/>
            </a:pPr>
            <a:r>
              <a:rPr lang="en-US" b="1" dirty="0" smtClean="0">
                <a:solidFill>
                  <a:srgbClr val="002060"/>
                </a:solidFill>
                <a:ea typeface="Arial Unicode MS" pitchFamily="34" charset="-128"/>
                <a:cs typeface="Arial Unicode MS" pitchFamily="34" charset="-128"/>
              </a:rPr>
              <a:t>Select a futures contract: select contract  most highly correlated with cash market instrument being hedged</a:t>
            </a:r>
          </a:p>
          <a:p>
            <a:pPr marL="1365250" lvl="1" indent="-457200">
              <a:lnSpc>
                <a:spcPct val="100000"/>
              </a:lnSpc>
              <a:spcBef>
                <a:spcPts val="600"/>
              </a:spcBef>
              <a:buFont typeface="+mj-lt"/>
              <a:buAutoNum type="arabicPeriod"/>
            </a:pPr>
            <a:r>
              <a:rPr lang="en-US" b="1" dirty="0" smtClean="0">
                <a:solidFill>
                  <a:srgbClr val="002060"/>
                </a:solidFill>
                <a:ea typeface="Arial Unicode MS" pitchFamily="34" charset="-128"/>
                <a:cs typeface="Arial Unicode MS" pitchFamily="34" charset="-128"/>
              </a:rPr>
              <a:t>Determine the number of contracts needed</a:t>
            </a:r>
          </a:p>
          <a:p>
            <a:pPr marL="1365250" lvl="1" indent="-457200">
              <a:lnSpc>
                <a:spcPct val="100000"/>
              </a:lnSpc>
              <a:spcBef>
                <a:spcPts val="600"/>
              </a:spcBef>
              <a:buFont typeface="+mj-lt"/>
              <a:buAutoNum type="arabicPeriod"/>
            </a:pPr>
            <a:r>
              <a:rPr lang="en-US" b="1" dirty="0" smtClean="0">
                <a:solidFill>
                  <a:srgbClr val="002060"/>
                </a:solidFill>
                <a:ea typeface="Arial Unicode MS" pitchFamily="34" charset="-128"/>
                <a:cs typeface="Arial Unicode MS" pitchFamily="34" charset="-128"/>
              </a:rPr>
              <a:t>Determine the maturity of the hedge</a:t>
            </a:r>
          </a:p>
          <a:p>
            <a:pPr marL="1365250" lvl="1" indent="-457200">
              <a:lnSpc>
                <a:spcPct val="100000"/>
              </a:lnSpc>
              <a:spcBef>
                <a:spcPts val="600"/>
              </a:spcBef>
              <a:buFont typeface="+mj-lt"/>
              <a:buAutoNum type="arabicPeriod"/>
            </a:pPr>
            <a:r>
              <a:rPr lang="en-US" b="1" dirty="0" smtClean="0">
                <a:solidFill>
                  <a:srgbClr val="002060"/>
                </a:solidFill>
                <a:ea typeface="Arial Unicode MS" pitchFamily="34" charset="-128"/>
                <a:cs typeface="Arial Unicode MS" pitchFamily="34" charset="-128"/>
              </a:rPr>
              <a:t>Place the hedge</a:t>
            </a:r>
          </a:p>
          <a:p>
            <a:pPr marL="1365250" lvl="1" indent="-457200">
              <a:lnSpc>
                <a:spcPct val="100000"/>
              </a:lnSpc>
              <a:spcBef>
                <a:spcPts val="600"/>
              </a:spcBef>
              <a:buFont typeface="+mj-lt"/>
              <a:buAutoNum type="arabicPeriod"/>
            </a:pPr>
            <a:r>
              <a:rPr lang="en-US" b="1" dirty="0" smtClean="0">
                <a:solidFill>
                  <a:srgbClr val="002060"/>
                </a:solidFill>
                <a:ea typeface="Arial Unicode MS" pitchFamily="34" charset="-128"/>
                <a:cs typeface="Arial Unicode MS" pitchFamily="34" charset="-128"/>
              </a:rPr>
              <a:t>Monitor the hedge</a:t>
            </a:r>
          </a:p>
          <a:p>
            <a:pPr marL="1365250" lvl="1" indent="-457200">
              <a:lnSpc>
                <a:spcPct val="100000"/>
              </a:lnSpc>
              <a:spcBef>
                <a:spcPts val="600"/>
              </a:spcBef>
              <a:buFont typeface="+mj-lt"/>
              <a:buAutoNum type="arabicPeriod"/>
            </a:pPr>
            <a:r>
              <a:rPr lang="en-US" b="1" dirty="0" smtClean="0">
                <a:solidFill>
                  <a:srgbClr val="002060"/>
                </a:solidFill>
                <a:ea typeface="Arial Unicode MS" pitchFamily="34" charset="-128"/>
                <a:cs typeface="Arial Unicode MS" pitchFamily="34" charset="-128"/>
              </a:rPr>
              <a:t>Lift the hedge</a:t>
            </a:r>
          </a:p>
          <a:p>
            <a:pPr marL="908050" lvl="1" indent="-457200">
              <a:lnSpc>
                <a:spcPct val="100000"/>
              </a:lnSpc>
              <a:spcBef>
                <a:spcPts val="600"/>
              </a:spcBef>
            </a:pPr>
            <a:endParaRPr lang="en-US" sz="2200"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1648056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14" y="644769"/>
            <a:ext cx="10515600" cy="785446"/>
          </a:xfrm>
        </p:spPr>
        <p:txBody>
          <a:bodyPr>
            <a:normAutofit/>
          </a:bodyPr>
          <a:lstStyle/>
          <a:p>
            <a:r>
              <a:rPr lang="en-US" sz="2800" b="1" dirty="0" smtClean="0">
                <a:solidFill>
                  <a:srgbClr val="0070C0"/>
                </a:solidFill>
                <a:latin typeface="+mn-lt"/>
              </a:rPr>
              <a:t>Forward Vs. Future</a:t>
            </a:r>
            <a:endParaRPr lang="en-IN" sz="2800" b="1" dirty="0">
              <a:solidFill>
                <a:srgbClr val="0070C0"/>
              </a:solidFill>
              <a:latin typeface="+mn-lt"/>
            </a:endParaRPr>
          </a:p>
        </p:txBody>
      </p:sp>
      <p:sp>
        <p:nvSpPr>
          <p:cNvPr id="3" name="Content Placeholder 2"/>
          <p:cNvSpPr>
            <a:spLocks noGrp="1"/>
          </p:cNvSpPr>
          <p:nvPr>
            <p:ph idx="1"/>
          </p:nvPr>
        </p:nvSpPr>
        <p:spPr>
          <a:xfrm>
            <a:off x="363614" y="1538911"/>
            <a:ext cx="9442936" cy="3634649"/>
          </a:xfrm>
        </p:spPr>
        <p:txBody>
          <a:bodyPr>
            <a:noAutofit/>
          </a:bodyPr>
          <a:lstStyle/>
          <a:p>
            <a:pPr algn="just"/>
            <a:r>
              <a:rPr lang="en-IN" sz="2400" b="1" dirty="0" smtClean="0">
                <a:solidFill>
                  <a:srgbClr val="002060"/>
                </a:solidFill>
              </a:rPr>
              <a:t>Forwards: A forward contract is a customized contract between two entities, where settlement takes place on a specific date in the future at today’s pre-agreed price.</a:t>
            </a:r>
          </a:p>
          <a:p>
            <a:pPr algn="just"/>
            <a:r>
              <a:rPr lang="en-IN" sz="2400" b="1" dirty="0" smtClean="0">
                <a:solidFill>
                  <a:srgbClr val="002060"/>
                </a:solidFill>
              </a:rPr>
              <a:t>Futures: A futures contract is an agreement between two parties to buy or sell an asset at a certain time in the future at a certain price. Futures contracts are special types of forward contracts in the sense that the former are standardized exchange-traded contracts</a:t>
            </a:r>
          </a:p>
          <a:p>
            <a:pPr algn="just"/>
            <a:r>
              <a:rPr lang="en-IN" altLang="en-US" sz="2400" b="1" dirty="0" smtClean="0">
                <a:solidFill>
                  <a:srgbClr val="002060"/>
                </a:solidFill>
              </a:rPr>
              <a:t>Financial future contract is a</a:t>
            </a:r>
            <a:r>
              <a:rPr lang="en-US" altLang="en-US" sz="2400" b="1" dirty="0" smtClean="0">
                <a:solidFill>
                  <a:srgbClr val="002060"/>
                </a:solidFill>
              </a:rPr>
              <a:t>n </a:t>
            </a:r>
            <a:r>
              <a:rPr lang="en-US" altLang="en-US" sz="2400" b="1" dirty="0">
                <a:solidFill>
                  <a:srgbClr val="002060"/>
                </a:solidFill>
              </a:rPr>
              <a:t>Agreement Between a Buyer and a Seller Which Calls for the Delivery of a Particular Financial Asset at a Set Price at Some Future Date</a:t>
            </a:r>
          </a:p>
          <a:p>
            <a:pPr marL="908050" lvl="1" indent="-457200">
              <a:lnSpc>
                <a:spcPct val="100000"/>
              </a:lnSpc>
              <a:spcBef>
                <a:spcPts val="0"/>
              </a:spcBef>
            </a:pPr>
            <a:endParaRPr lang="en-US"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710775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Basis with a Short Hedge</a:t>
            </a:r>
            <a:endParaRPr lang="en-IN" sz="2800" b="1" dirty="0">
              <a:solidFill>
                <a:srgbClr val="0070C0"/>
              </a:solidFill>
              <a:latin typeface="+mn-lt"/>
            </a:endParaRPr>
          </a:p>
        </p:txBody>
      </p:sp>
      <p:sp>
        <p:nvSpPr>
          <p:cNvPr id="3" name="Content Placeholder 2"/>
          <p:cNvSpPr>
            <a:spLocks noGrp="1"/>
          </p:cNvSpPr>
          <p:nvPr>
            <p:ph idx="1"/>
          </p:nvPr>
        </p:nvSpPr>
        <p:spPr>
          <a:xfrm>
            <a:off x="709247" y="1910859"/>
            <a:ext cx="9067799" cy="4126855"/>
          </a:xfrm>
        </p:spPr>
        <p:txBody>
          <a:bodyPr>
            <a:normAutofit/>
          </a:bodyPr>
          <a:lstStyle/>
          <a:p>
            <a:pPr marL="908050" lvl="1" indent="-457200">
              <a:lnSpc>
                <a:spcPct val="100000"/>
              </a:lnSpc>
              <a:spcBef>
                <a:spcPts val="600"/>
              </a:spcBef>
            </a:pPr>
            <a:r>
              <a:rPr lang="en-US" b="1" dirty="0" smtClean="0">
                <a:solidFill>
                  <a:srgbClr val="002060"/>
                </a:solidFill>
                <a:ea typeface="Arial Unicode MS" pitchFamily="34" charset="-128"/>
                <a:cs typeface="Arial Unicode MS" pitchFamily="34" charset="-128"/>
              </a:rPr>
              <a:t>Banks fear increasing interest rate </a:t>
            </a:r>
            <a:r>
              <a:rPr lang="en-US" b="1" dirty="0" smtClean="0">
                <a:solidFill>
                  <a:srgbClr val="002060"/>
                </a:solidFill>
                <a:ea typeface="Arial Unicode MS" pitchFamily="34" charset="-128"/>
                <a:cs typeface="Arial Unicode MS" pitchFamily="34" charset="-128"/>
                <a:sym typeface="Wingdings" pitchFamily="2" charset="2"/>
              </a:rPr>
              <a:t> change in cash market price  (C</a:t>
            </a:r>
            <a:r>
              <a:rPr lang="en-US" b="1" baseline="-25000" dirty="0" smtClean="0">
                <a:solidFill>
                  <a:srgbClr val="002060"/>
                </a:solidFill>
                <a:ea typeface="Arial Unicode MS" pitchFamily="34" charset="-128"/>
                <a:cs typeface="Arial Unicode MS" pitchFamily="34" charset="-128"/>
                <a:sym typeface="Wingdings" pitchFamily="2" charset="2"/>
              </a:rPr>
              <a:t>t</a:t>
            </a:r>
            <a:r>
              <a:rPr lang="en-US" b="1" dirty="0" smtClean="0">
                <a:solidFill>
                  <a:srgbClr val="002060"/>
                </a:solidFill>
                <a:ea typeface="Arial Unicode MS" pitchFamily="34" charset="-128"/>
                <a:cs typeface="Arial Unicode MS" pitchFamily="34" charset="-128"/>
                <a:sym typeface="Wingdings" pitchFamily="2" charset="2"/>
              </a:rPr>
              <a:t> – C</a:t>
            </a:r>
            <a:r>
              <a:rPr lang="en-US" b="1" baseline="-25000" dirty="0" smtClean="0">
                <a:solidFill>
                  <a:srgbClr val="002060"/>
                </a:solidFill>
                <a:ea typeface="Arial Unicode MS" pitchFamily="34" charset="-128"/>
                <a:cs typeface="Arial Unicode MS" pitchFamily="34" charset="-128"/>
                <a:sym typeface="Wingdings" pitchFamily="2" charset="2"/>
              </a:rPr>
              <a:t>0</a:t>
            </a:r>
            <a:r>
              <a:rPr lang="en-US" b="1" dirty="0" smtClean="0">
                <a:solidFill>
                  <a:srgbClr val="002060"/>
                </a:solidFill>
                <a:ea typeface="Arial Unicode MS" pitchFamily="34" charset="-128"/>
                <a:cs typeface="Arial Unicode MS" pitchFamily="34" charset="-128"/>
                <a:sym typeface="Wingdings" pitchFamily="2" charset="2"/>
              </a:rPr>
              <a:t>) will be negative</a:t>
            </a:r>
            <a:r>
              <a:rPr lang="en-US" b="1" dirty="0" smtClean="0">
                <a:solidFill>
                  <a:srgbClr val="002060"/>
                </a:solidFill>
                <a:ea typeface="Arial Unicode MS" pitchFamily="34" charset="-128"/>
                <a:cs typeface="Arial Unicode MS" pitchFamily="34" charset="-128"/>
              </a:rPr>
              <a:t> </a:t>
            </a:r>
          </a:p>
          <a:p>
            <a:pPr marL="908050" lvl="1" indent="-457200">
              <a:lnSpc>
                <a:spcPct val="100000"/>
              </a:lnSpc>
              <a:spcBef>
                <a:spcPts val="600"/>
              </a:spcBef>
            </a:pPr>
            <a:r>
              <a:rPr lang="en-US" b="1" dirty="0" smtClean="0">
                <a:solidFill>
                  <a:srgbClr val="002060"/>
                </a:solidFill>
                <a:ea typeface="Arial Unicode MS" pitchFamily="34" charset="-128"/>
                <a:cs typeface="Arial Unicode MS" pitchFamily="34" charset="-128"/>
              </a:rPr>
              <a:t>Take short position in futures market to hedge the long position in cash market </a:t>
            </a:r>
            <a:r>
              <a:rPr lang="en-US" b="1" dirty="0" smtClean="0">
                <a:solidFill>
                  <a:srgbClr val="002060"/>
                </a:solidFill>
                <a:ea typeface="Arial Unicode MS" pitchFamily="34" charset="-128"/>
                <a:cs typeface="Arial Unicode MS" pitchFamily="34" charset="-128"/>
                <a:sym typeface="Wingdings" pitchFamily="2" charset="2"/>
              </a:rPr>
              <a:t> gain of (F</a:t>
            </a:r>
            <a:r>
              <a:rPr lang="en-US" b="1" baseline="-25000" dirty="0" smtClean="0">
                <a:solidFill>
                  <a:srgbClr val="002060"/>
                </a:solidFill>
                <a:ea typeface="Arial Unicode MS" pitchFamily="34" charset="-128"/>
                <a:cs typeface="Arial Unicode MS" pitchFamily="34" charset="-128"/>
                <a:sym typeface="Wingdings" pitchFamily="2" charset="2"/>
              </a:rPr>
              <a:t>0</a:t>
            </a:r>
            <a:r>
              <a:rPr lang="en-US" b="1" dirty="0" smtClean="0">
                <a:solidFill>
                  <a:srgbClr val="002060"/>
                </a:solidFill>
                <a:ea typeface="Arial Unicode MS" pitchFamily="34" charset="-128"/>
                <a:cs typeface="Arial Unicode MS" pitchFamily="34" charset="-128"/>
                <a:sym typeface="Wingdings" pitchFamily="2" charset="2"/>
              </a:rPr>
              <a:t> – F</a:t>
            </a:r>
            <a:r>
              <a:rPr lang="en-US" b="1" baseline="-25000" dirty="0" smtClean="0">
                <a:solidFill>
                  <a:srgbClr val="002060"/>
                </a:solidFill>
                <a:ea typeface="Arial Unicode MS" pitchFamily="34" charset="-128"/>
                <a:cs typeface="Arial Unicode MS" pitchFamily="34" charset="-128"/>
                <a:sym typeface="Wingdings" pitchFamily="2" charset="2"/>
              </a:rPr>
              <a:t>t</a:t>
            </a:r>
            <a:r>
              <a:rPr lang="en-US" b="1" dirty="0" smtClean="0">
                <a:solidFill>
                  <a:srgbClr val="002060"/>
                </a:solidFill>
                <a:ea typeface="Arial Unicode MS" pitchFamily="34" charset="-128"/>
                <a:cs typeface="Arial Unicode MS" pitchFamily="34" charset="-128"/>
                <a:sym typeface="Wingdings" pitchFamily="2" charset="2"/>
              </a:rPr>
              <a:t>)</a:t>
            </a:r>
          </a:p>
          <a:p>
            <a:pPr marL="450850" indent="0">
              <a:lnSpc>
                <a:spcPct val="100000"/>
              </a:lnSpc>
              <a:spcBef>
                <a:spcPts val="600"/>
              </a:spcBef>
              <a:buNone/>
            </a:pPr>
            <a:r>
              <a:rPr lang="en-US" sz="2400" b="1" dirty="0" smtClean="0">
                <a:solidFill>
                  <a:srgbClr val="002060"/>
                </a:solidFill>
                <a:ea typeface="Arial Unicode MS" pitchFamily="34" charset="-128"/>
                <a:cs typeface="Arial Unicode MS" pitchFamily="34" charset="-128"/>
                <a:sym typeface="Wingdings" pitchFamily="2" charset="2"/>
              </a:rPr>
              <a:t>$ Returns from a combined cash and futures position :</a:t>
            </a:r>
          </a:p>
          <a:p>
            <a:pPr marL="450850" indent="0" algn="ctr">
              <a:lnSpc>
                <a:spcPct val="100000"/>
              </a:lnSpc>
              <a:spcBef>
                <a:spcPts val="600"/>
              </a:spcBef>
              <a:buNone/>
            </a:pPr>
            <a:r>
              <a:rPr lang="en-US" sz="2400" b="1" dirty="0" smtClean="0">
                <a:solidFill>
                  <a:srgbClr val="002060"/>
                </a:solidFill>
                <a:ea typeface="Arial Unicode MS" pitchFamily="34" charset="-128"/>
                <a:cs typeface="Arial Unicode MS" pitchFamily="34" charset="-128"/>
                <a:sym typeface="Wingdings" pitchFamily="2" charset="2"/>
              </a:rPr>
              <a:t>= (C</a:t>
            </a:r>
            <a:r>
              <a:rPr lang="en-US" sz="2400" b="1" baseline="-25000" dirty="0" smtClean="0">
                <a:solidFill>
                  <a:srgbClr val="002060"/>
                </a:solidFill>
                <a:ea typeface="Arial Unicode MS" pitchFamily="34" charset="-128"/>
                <a:cs typeface="Arial Unicode MS" pitchFamily="34" charset="-128"/>
                <a:sym typeface="Wingdings" pitchFamily="2" charset="2"/>
              </a:rPr>
              <a:t>t</a:t>
            </a:r>
            <a:r>
              <a:rPr lang="en-US" sz="2400" b="1" dirty="0" smtClean="0">
                <a:solidFill>
                  <a:srgbClr val="002060"/>
                </a:solidFill>
                <a:ea typeface="Arial Unicode MS" pitchFamily="34" charset="-128"/>
                <a:cs typeface="Arial Unicode MS" pitchFamily="34" charset="-128"/>
                <a:sym typeface="Wingdings" pitchFamily="2" charset="2"/>
              </a:rPr>
              <a:t> – C</a:t>
            </a:r>
            <a:r>
              <a:rPr lang="en-US" sz="2400" b="1" baseline="-25000" dirty="0" smtClean="0">
                <a:solidFill>
                  <a:srgbClr val="002060"/>
                </a:solidFill>
                <a:ea typeface="Arial Unicode MS" pitchFamily="34" charset="-128"/>
                <a:cs typeface="Arial Unicode MS" pitchFamily="34" charset="-128"/>
                <a:sym typeface="Wingdings" pitchFamily="2" charset="2"/>
              </a:rPr>
              <a:t>0</a:t>
            </a:r>
            <a:r>
              <a:rPr lang="en-US" sz="2400" b="1" dirty="0" smtClean="0">
                <a:solidFill>
                  <a:srgbClr val="002060"/>
                </a:solidFill>
                <a:ea typeface="Arial Unicode MS" pitchFamily="34" charset="-128"/>
                <a:cs typeface="Arial Unicode MS" pitchFamily="34" charset="-128"/>
                <a:sym typeface="Wingdings" pitchFamily="2" charset="2"/>
              </a:rPr>
              <a:t>) + (F</a:t>
            </a:r>
            <a:r>
              <a:rPr lang="en-US" sz="2400" b="1" baseline="-25000" dirty="0" smtClean="0">
                <a:solidFill>
                  <a:srgbClr val="002060"/>
                </a:solidFill>
                <a:ea typeface="Arial Unicode MS" pitchFamily="34" charset="-128"/>
                <a:cs typeface="Arial Unicode MS" pitchFamily="34" charset="-128"/>
                <a:sym typeface="Wingdings" pitchFamily="2" charset="2"/>
              </a:rPr>
              <a:t>0</a:t>
            </a:r>
            <a:r>
              <a:rPr lang="en-US" sz="2400" b="1" dirty="0" smtClean="0">
                <a:solidFill>
                  <a:srgbClr val="002060"/>
                </a:solidFill>
                <a:ea typeface="Arial Unicode MS" pitchFamily="34" charset="-128"/>
                <a:cs typeface="Arial Unicode MS" pitchFamily="34" charset="-128"/>
                <a:sym typeface="Wingdings" pitchFamily="2" charset="2"/>
              </a:rPr>
              <a:t> – F</a:t>
            </a:r>
            <a:r>
              <a:rPr lang="en-US" sz="2400" b="1" baseline="-25000" dirty="0" smtClean="0">
                <a:solidFill>
                  <a:srgbClr val="002060"/>
                </a:solidFill>
                <a:ea typeface="Arial Unicode MS" pitchFamily="34" charset="-128"/>
                <a:cs typeface="Arial Unicode MS" pitchFamily="34" charset="-128"/>
                <a:sym typeface="Wingdings" pitchFamily="2" charset="2"/>
              </a:rPr>
              <a:t>t</a:t>
            </a:r>
            <a:r>
              <a:rPr lang="en-US" sz="2400" b="1" dirty="0" smtClean="0">
                <a:solidFill>
                  <a:srgbClr val="002060"/>
                </a:solidFill>
                <a:ea typeface="Arial Unicode MS" pitchFamily="34" charset="-128"/>
                <a:cs typeface="Arial Unicode MS" pitchFamily="34" charset="-128"/>
                <a:sym typeface="Wingdings" pitchFamily="2" charset="2"/>
              </a:rPr>
              <a:t>)</a:t>
            </a:r>
          </a:p>
          <a:p>
            <a:pPr marL="450850" indent="0" algn="ctr">
              <a:lnSpc>
                <a:spcPct val="100000"/>
              </a:lnSpc>
              <a:spcBef>
                <a:spcPts val="600"/>
              </a:spcBef>
              <a:buNone/>
            </a:pPr>
            <a:r>
              <a:rPr lang="en-US" sz="2400" b="1" dirty="0" smtClean="0">
                <a:solidFill>
                  <a:srgbClr val="002060"/>
                </a:solidFill>
                <a:ea typeface="Arial Unicode MS" pitchFamily="34" charset="-128"/>
                <a:cs typeface="Arial Unicode MS" pitchFamily="34" charset="-128"/>
                <a:sym typeface="Wingdings" pitchFamily="2" charset="2"/>
              </a:rPr>
              <a:t>= (C</a:t>
            </a:r>
            <a:r>
              <a:rPr lang="en-US" sz="2400" b="1" baseline="-25000" dirty="0" smtClean="0">
                <a:solidFill>
                  <a:srgbClr val="002060"/>
                </a:solidFill>
                <a:ea typeface="Arial Unicode MS" pitchFamily="34" charset="-128"/>
                <a:cs typeface="Arial Unicode MS" pitchFamily="34" charset="-128"/>
                <a:sym typeface="Wingdings" pitchFamily="2" charset="2"/>
              </a:rPr>
              <a:t>t</a:t>
            </a:r>
            <a:r>
              <a:rPr lang="en-US" sz="2400" b="1" dirty="0" smtClean="0">
                <a:solidFill>
                  <a:srgbClr val="002060"/>
                </a:solidFill>
                <a:ea typeface="Arial Unicode MS" pitchFamily="34" charset="-128"/>
                <a:cs typeface="Arial Unicode MS" pitchFamily="34" charset="-128"/>
                <a:sym typeface="Wingdings" pitchFamily="2" charset="2"/>
              </a:rPr>
              <a:t> – F</a:t>
            </a:r>
            <a:r>
              <a:rPr lang="en-US" sz="2400" b="1" baseline="-25000" dirty="0" smtClean="0">
                <a:solidFill>
                  <a:srgbClr val="002060"/>
                </a:solidFill>
                <a:ea typeface="Arial Unicode MS" pitchFamily="34" charset="-128"/>
                <a:cs typeface="Arial Unicode MS" pitchFamily="34" charset="-128"/>
                <a:sym typeface="Wingdings" pitchFamily="2" charset="2"/>
              </a:rPr>
              <a:t>t</a:t>
            </a:r>
            <a:r>
              <a:rPr lang="en-US" sz="2400" b="1" dirty="0" smtClean="0">
                <a:solidFill>
                  <a:srgbClr val="002060"/>
                </a:solidFill>
                <a:ea typeface="Arial Unicode MS" pitchFamily="34" charset="-128"/>
                <a:cs typeface="Arial Unicode MS" pitchFamily="34" charset="-128"/>
                <a:sym typeface="Wingdings" pitchFamily="2" charset="2"/>
              </a:rPr>
              <a:t>) – (C</a:t>
            </a:r>
            <a:r>
              <a:rPr lang="en-US" sz="2400" b="1" baseline="-25000" dirty="0" smtClean="0">
                <a:solidFill>
                  <a:srgbClr val="002060"/>
                </a:solidFill>
                <a:ea typeface="Arial Unicode MS" pitchFamily="34" charset="-128"/>
                <a:cs typeface="Arial Unicode MS" pitchFamily="34" charset="-128"/>
                <a:sym typeface="Wingdings" pitchFamily="2" charset="2"/>
              </a:rPr>
              <a:t>0 </a:t>
            </a:r>
            <a:r>
              <a:rPr lang="en-US" sz="2400" b="1" dirty="0" smtClean="0">
                <a:solidFill>
                  <a:srgbClr val="002060"/>
                </a:solidFill>
                <a:ea typeface="Arial Unicode MS" pitchFamily="34" charset="-128"/>
                <a:cs typeface="Arial Unicode MS" pitchFamily="34" charset="-128"/>
                <a:sym typeface="Wingdings" pitchFamily="2" charset="2"/>
              </a:rPr>
              <a:t>– F</a:t>
            </a:r>
            <a:r>
              <a:rPr lang="en-US" sz="2400" b="1" baseline="-25000" dirty="0" smtClean="0">
                <a:solidFill>
                  <a:srgbClr val="002060"/>
                </a:solidFill>
                <a:ea typeface="Arial Unicode MS" pitchFamily="34" charset="-128"/>
                <a:cs typeface="Arial Unicode MS" pitchFamily="34" charset="-128"/>
                <a:sym typeface="Wingdings" pitchFamily="2" charset="2"/>
              </a:rPr>
              <a:t>0</a:t>
            </a:r>
            <a:r>
              <a:rPr lang="en-US" sz="2400" b="1" dirty="0" smtClean="0">
                <a:solidFill>
                  <a:srgbClr val="002060"/>
                </a:solidFill>
                <a:ea typeface="Arial Unicode MS" pitchFamily="34" charset="-128"/>
                <a:cs typeface="Arial Unicode MS" pitchFamily="34" charset="-128"/>
                <a:sym typeface="Wingdings" pitchFamily="2" charset="2"/>
              </a:rPr>
              <a:t>)</a:t>
            </a:r>
          </a:p>
          <a:p>
            <a:pPr marL="450850" indent="0">
              <a:lnSpc>
                <a:spcPct val="100000"/>
              </a:lnSpc>
              <a:spcBef>
                <a:spcPts val="600"/>
              </a:spcBef>
              <a:buNone/>
            </a:pPr>
            <a:r>
              <a:rPr lang="en-US" sz="2400" b="1" dirty="0" smtClean="0">
                <a:solidFill>
                  <a:srgbClr val="002060"/>
                </a:solidFill>
                <a:ea typeface="Arial Unicode MS" pitchFamily="34" charset="-128"/>
                <a:cs typeface="Arial Unicode MS" pitchFamily="34" charset="-128"/>
                <a:sym typeface="Wingdings" pitchFamily="2" charset="2"/>
              </a:rPr>
              <a:t>Dollar Return = Basis at termination of hedge – Basis at initiation of hedge</a:t>
            </a:r>
            <a:endParaRPr lang="en-US" sz="2400"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10735062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Basis with a Long Hedge</a:t>
            </a:r>
            <a:endParaRPr lang="en-IN" sz="2800" b="1" dirty="0">
              <a:solidFill>
                <a:srgbClr val="0070C0"/>
              </a:solidFill>
              <a:latin typeface="+mn-lt"/>
            </a:endParaRPr>
          </a:p>
        </p:txBody>
      </p:sp>
      <p:sp>
        <p:nvSpPr>
          <p:cNvPr id="3" name="Content Placeholder 2"/>
          <p:cNvSpPr>
            <a:spLocks noGrp="1"/>
          </p:cNvSpPr>
          <p:nvPr>
            <p:ph idx="1"/>
          </p:nvPr>
        </p:nvSpPr>
        <p:spPr>
          <a:xfrm>
            <a:off x="709247" y="1910859"/>
            <a:ext cx="9067799" cy="4126855"/>
          </a:xfrm>
        </p:spPr>
        <p:txBody>
          <a:bodyPr>
            <a:normAutofit/>
          </a:bodyPr>
          <a:lstStyle/>
          <a:p>
            <a:pPr marL="908050" lvl="1" indent="-457200">
              <a:lnSpc>
                <a:spcPct val="100000"/>
              </a:lnSpc>
              <a:spcBef>
                <a:spcPts val="600"/>
              </a:spcBef>
            </a:pPr>
            <a:r>
              <a:rPr lang="en-US" b="1" dirty="0" smtClean="0">
                <a:solidFill>
                  <a:srgbClr val="002060"/>
                </a:solidFill>
                <a:ea typeface="Arial Unicode MS" pitchFamily="34" charset="-128"/>
                <a:cs typeface="Arial Unicode MS" pitchFamily="34" charset="-128"/>
              </a:rPr>
              <a:t>Banks fear decreasing interest rate: create long hedge</a:t>
            </a:r>
          </a:p>
          <a:p>
            <a:pPr marL="908050" lvl="1" indent="-457200">
              <a:lnSpc>
                <a:spcPct val="100000"/>
              </a:lnSpc>
              <a:spcBef>
                <a:spcPts val="600"/>
              </a:spcBef>
            </a:pPr>
            <a:r>
              <a:rPr lang="en-US" b="1" dirty="0" smtClean="0">
                <a:solidFill>
                  <a:srgbClr val="002060"/>
                </a:solidFill>
                <a:ea typeface="Arial Unicode MS" pitchFamily="34" charset="-128"/>
                <a:cs typeface="Arial Unicode MS" pitchFamily="34" charset="-128"/>
              </a:rPr>
              <a:t>Take long position in futures market </a:t>
            </a:r>
          </a:p>
          <a:p>
            <a:pPr marL="908050" lvl="1" indent="-457200">
              <a:lnSpc>
                <a:spcPct val="100000"/>
              </a:lnSpc>
              <a:spcBef>
                <a:spcPts val="600"/>
              </a:spcBef>
            </a:pPr>
            <a:r>
              <a:rPr lang="en-US" b="1" dirty="0" smtClean="0">
                <a:solidFill>
                  <a:srgbClr val="002060"/>
                </a:solidFill>
                <a:ea typeface="Arial Unicode MS" pitchFamily="34" charset="-128"/>
                <a:cs typeface="Arial Unicode MS" pitchFamily="34" charset="-128"/>
              </a:rPr>
              <a:t>Loss (gain) in cash market </a:t>
            </a:r>
            <a:r>
              <a:rPr lang="en-US" b="1" dirty="0" smtClean="0">
                <a:solidFill>
                  <a:srgbClr val="002060"/>
                </a:solidFill>
                <a:ea typeface="Arial Unicode MS" pitchFamily="34" charset="-128"/>
                <a:cs typeface="Arial Unicode MS" pitchFamily="34" charset="-128"/>
                <a:sym typeface="Wingdings" pitchFamily="2" charset="2"/>
              </a:rPr>
              <a:t>= (C</a:t>
            </a:r>
            <a:r>
              <a:rPr lang="en-US" b="1" baseline="-25000" dirty="0" smtClean="0">
                <a:solidFill>
                  <a:srgbClr val="002060"/>
                </a:solidFill>
                <a:ea typeface="Arial Unicode MS" pitchFamily="34" charset="-128"/>
                <a:cs typeface="Arial Unicode MS" pitchFamily="34" charset="-128"/>
                <a:sym typeface="Wingdings" pitchFamily="2" charset="2"/>
              </a:rPr>
              <a:t>0</a:t>
            </a:r>
            <a:r>
              <a:rPr lang="en-US" b="1" dirty="0" smtClean="0">
                <a:solidFill>
                  <a:srgbClr val="002060"/>
                </a:solidFill>
                <a:ea typeface="Arial Unicode MS" pitchFamily="34" charset="-128"/>
                <a:cs typeface="Arial Unicode MS" pitchFamily="34" charset="-128"/>
                <a:sym typeface="Wingdings" pitchFamily="2" charset="2"/>
              </a:rPr>
              <a:t> – C</a:t>
            </a:r>
            <a:r>
              <a:rPr lang="en-US" b="1" baseline="-25000" dirty="0" smtClean="0">
                <a:solidFill>
                  <a:srgbClr val="002060"/>
                </a:solidFill>
                <a:ea typeface="Arial Unicode MS" pitchFamily="34" charset="-128"/>
                <a:cs typeface="Arial Unicode MS" pitchFamily="34" charset="-128"/>
                <a:sym typeface="Wingdings" pitchFamily="2" charset="2"/>
              </a:rPr>
              <a:t>t</a:t>
            </a:r>
            <a:r>
              <a:rPr lang="en-US" b="1" dirty="0" smtClean="0">
                <a:solidFill>
                  <a:srgbClr val="002060"/>
                </a:solidFill>
                <a:ea typeface="Arial Unicode MS" pitchFamily="34" charset="-128"/>
                <a:cs typeface="Arial Unicode MS" pitchFamily="34" charset="-128"/>
                <a:sym typeface="Wingdings" pitchFamily="2" charset="2"/>
              </a:rPr>
              <a:t>) ; gain (loss) in the futures market = (F</a:t>
            </a:r>
            <a:r>
              <a:rPr lang="en-US" b="1" baseline="-25000" dirty="0" smtClean="0">
                <a:solidFill>
                  <a:srgbClr val="002060"/>
                </a:solidFill>
                <a:ea typeface="Arial Unicode MS" pitchFamily="34" charset="-128"/>
                <a:cs typeface="Arial Unicode MS" pitchFamily="34" charset="-128"/>
                <a:sym typeface="Wingdings" pitchFamily="2" charset="2"/>
              </a:rPr>
              <a:t>t</a:t>
            </a:r>
            <a:r>
              <a:rPr lang="en-US" b="1" dirty="0" smtClean="0">
                <a:solidFill>
                  <a:srgbClr val="002060"/>
                </a:solidFill>
                <a:ea typeface="Arial Unicode MS" pitchFamily="34" charset="-128"/>
                <a:cs typeface="Arial Unicode MS" pitchFamily="34" charset="-128"/>
                <a:sym typeface="Wingdings" pitchFamily="2" charset="2"/>
              </a:rPr>
              <a:t> – F</a:t>
            </a:r>
            <a:r>
              <a:rPr lang="en-US" b="1" baseline="-25000" dirty="0" smtClean="0">
                <a:solidFill>
                  <a:srgbClr val="002060"/>
                </a:solidFill>
                <a:ea typeface="Arial Unicode MS" pitchFamily="34" charset="-128"/>
                <a:cs typeface="Arial Unicode MS" pitchFamily="34" charset="-128"/>
                <a:sym typeface="Wingdings" pitchFamily="2" charset="2"/>
              </a:rPr>
              <a:t>0</a:t>
            </a:r>
            <a:r>
              <a:rPr lang="en-US" b="1" dirty="0" smtClean="0">
                <a:solidFill>
                  <a:srgbClr val="002060"/>
                </a:solidFill>
                <a:ea typeface="Arial Unicode MS" pitchFamily="34" charset="-128"/>
                <a:cs typeface="Arial Unicode MS" pitchFamily="34" charset="-128"/>
                <a:sym typeface="Wingdings" pitchFamily="2" charset="2"/>
              </a:rPr>
              <a:t>)</a:t>
            </a:r>
          </a:p>
          <a:p>
            <a:pPr marL="450850" indent="0">
              <a:lnSpc>
                <a:spcPct val="100000"/>
              </a:lnSpc>
              <a:spcBef>
                <a:spcPts val="600"/>
              </a:spcBef>
              <a:buNone/>
            </a:pPr>
            <a:r>
              <a:rPr lang="en-US" sz="2400" b="1" dirty="0" smtClean="0">
                <a:solidFill>
                  <a:srgbClr val="002060"/>
                </a:solidFill>
                <a:ea typeface="Arial Unicode MS" pitchFamily="34" charset="-128"/>
                <a:cs typeface="Arial Unicode MS" pitchFamily="34" charset="-128"/>
                <a:sym typeface="Wingdings" pitchFamily="2" charset="2"/>
              </a:rPr>
              <a:t>$ Returns from a combined cash and futures position :</a:t>
            </a:r>
          </a:p>
          <a:p>
            <a:pPr marL="450850" indent="0" algn="ctr">
              <a:lnSpc>
                <a:spcPct val="100000"/>
              </a:lnSpc>
              <a:spcBef>
                <a:spcPts val="600"/>
              </a:spcBef>
              <a:buNone/>
            </a:pPr>
            <a:r>
              <a:rPr lang="en-US" sz="2400" b="1" dirty="0" smtClean="0">
                <a:solidFill>
                  <a:srgbClr val="002060"/>
                </a:solidFill>
                <a:ea typeface="Arial Unicode MS" pitchFamily="34" charset="-128"/>
                <a:cs typeface="Arial Unicode MS" pitchFamily="34" charset="-128"/>
                <a:sym typeface="Wingdings" pitchFamily="2" charset="2"/>
              </a:rPr>
              <a:t>= (C</a:t>
            </a:r>
            <a:r>
              <a:rPr lang="en-US" sz="2400" b="1" baseline="-25000" dirty="0" smtClean="0">
                <a:solidFill>
                  <a:srgbClr val="002060"/>
                </a:solidFill>
                <a:ea typeface="Arial Unicode MS" pitchFamily="34" charset="-128"/>
                <a:cs typeface="Arial Unicode MS" pitchFamily="34" charset="-128"/>
                <a:sym typeface="Wingdings" pitchFamily="2" charset="2"/>
              </a:rPr>
              <a:t>0</a:t>
            </a:r>
            <a:r>
              <a:rPr lang="en-US" sz="2400" b="1" dirty="0" smtClean="0">
                <a:solidFill>
                  <a:srgbClr val="002060"/>
                </a:solidFill>
                <a:ea typeface="Arial Unicode MS" pitchFamily="34" charset="-128"/>
                <a:cs typeface="Arial Unicode MS" pitchFamily="34" charset="-128"/>
                <a:sym typeface="Wingdings" pitchFamily="2" charset="2"/>
              </a:rPr>
              <a:t> – C</a:t>
            </a:r>
            <a:r>
              <a:rPr lang="en-US" sz="2400" b="1" baseline="-25000" dirty="0" smtClean="0">
                <a:solidFill>
                  <a:srgbClr val="002060"/>
                </a:solidFill>
                <a:ea typeface="Arial Unicode MS" pitchFamily="34" charset="-128"/>
                <a:cs typeface="Arial Unicode MS" pitchFamily="34" charset="-128"/>
                <a:sym typeface="Wingdings" pitchFamily="2" charset="2"/>
              </a:rPr>
              <a:t>t</a:t>
            </a:r>
            <a:r>
              <a:rPr lang="en-US" sz="2400" b="1" dirty="0" smtClean="0">
                <a:solidFill>
                  <a:srgbClr val="002060"/>
                </a:solidFill>
                <a:ea typeface="Arial Unicode MS" pitchFamily="34" charset="-128"/>
                <a:cs typeface="Arial Unicode MS" pitchFamily="34" charset="-128"/>
                <a:sym typeface="Wingdings" pitchFamily="2" charset="2"/>
              </a:rPr>
              <a:t>) + (F</a:t>
            </a:r>
            <a:r>
              <a:rPr lang="en-US" sz="2400" b="1" baseline="-25000" dirty="0" smtClean="0">
                <a:solidFill>
                  <a:srgbClr val="002060"/>
                </a:solidFill>
                <a:ea typeface="Arial Unicode MS" pitchFamily="34" charset="-128"/>
                <a:cs typeface="Arial Unicode MS" pitchFamily="34" charset="-128"/>
                <a:sym typeface="Wingdings" pitchFamily="2" charset="2"/>
              </a:rPr>
              <a:t>t</a:t>
            </a:r>
            <a:r>
              <a:rPr lang="en-US" sz="2400" b="1" dirty="0" smtClean="0">
                <a:solidFill>
                  <a:srgbClr val="002060"/>
                </a:solidFill>
                <a:ea typeface="Arial Unicode MS" pitchFamily="34" charset="-128"/>
                <a:cs typeface="Arial Unicode MS" pitchFamily="34" charset="-128"/>
                <a:sym typeface="Wingdings" pitchFamily="2" charset="2"/>
              </a:rPr>
              <a:t> – F</a:t>
            </a:r>
            <a:r>
              <a:rPr lang="en-US" sz="2400" b="1" baseline="-25000" dirty="0" smtClean="0">
                <a:solidFill>
                  <a:srgbClr val="002060"/>
                </a:solidFill>
                <a:ea typeface="Arial Unicode MS" pitchFamily="34" charset="-128"/>
                <a:cs typeface="Arial Unicode MS" pitchFamily="34" charset="-128"/>
                <a:sym typeface="Wingdings" pitchFamily="2" charset="2"/>
              </a:rPr>
              <a:t>0</a:t>
            </a:r>
            <a:r>
              <a:rPr lang="en-US" sz="2400" b="1" dirty="0" smtClean="0">
                <a:solidFill>
                  <a:srgbClr val="002060"/>
                </a:solidFill>
                <a:ea typeface="Arial Unicode MS" pitchFamily="34" charset="-128"/>
                <a:cs typeface="Arial Unicode MS" pitchFamily="34" charset="-128"/>
                <a:sym typeface="Wingdings" pitchFamily="2" charset="2"/>
              </a:rPr>
              <a:t>)</a:t>
            </a:r>
          </a:p>
          <a:p>
            <a:pPr marL="450850" indent="0" algn="ctr">
              <a:lnSpc>
                <a:spcPct val="100000"/>
              </a:lnSpc>
              <a:spcBef>
                <a:spcPts val="600"/>
              </a:spcBef>
              <a:buNone/>
            </a:pPr>
            <a:r>
              <a:rPr lang="en-US" sz="2400" b="1" dirty="0" smtClean="0">
                <a:solidFill>
                  <a:srgbClr val="002060"/>
                </a:solidFill>
                <a:ea typeface="Arial Unicode MS" pitchFamily="34" charset="-128"/>
                <a:cs typeface="Arial Unicode MS" pitchFamily="34" charset="-128"/>
                <a:sym typeface="Wingdings" pitchFamily="2" charset="2"/>
              </a:rPr>
              <a:t>= (C</a:t>
            </a:r>
            <a:r>
              <a:rPr lang="en-US" sz="2400" b="1" baseline="-25000" dirty="0" smtClean="0">
                <a:solidFill>
                  <a:srgbClr val="002060"/>
                </a:solidFill>
                <a:ea typeface="Arial Unicode MS" pitchFamily="34" charset="-128"/>
                <a:cs typeface="Arial Unicode MS" pitchFamily="34" charset="-128"/>
                <a:sym typeface="Wingdings" pitchFamily="2" charset="2"/>
              </a:rPr>
              <a:t>0</a:t>
            </a:r>
            <a:r>
              <a:rPr lang="en-US" sz="2400" b="1" dirty="0" smtClean="0">
                <a:solidFill>
                  <a:srgbClr val="002060"/>
                </a:solidFill>
                <a:ea typeface="Arial Unicode MS" pitchFamily="34" charset="-128"/>
                <a:cs typeface="Arial Unicode MS" pitchFamily="34" charset="-128"/>
                <a:sym typeface="Wingdings" pitchFamily="2" charset="2"/>
              </a:rPr>
              <a:t> – F</a:t>
            </a:r>
            <a:r>
              <a:rPr lang="en-US" sz="2400" b="1" baseline="-25000" dirty="0" smtClean="0">
                <a:solidFill>
                  <a:srgbClr val="002060"/>
                </a:solidFill>
                <a:ea typeface="Arial Unicode MS" pitchFamily="34" charset="-128"/>
                <a:cs typeface="Arial Unicode MS" pitchFamily="34" charset="-128"/>
                <a:sym typeface="Wingdings" pitchFamily="2" charset="2"/>
              </a:rPr>
              <a:t>0</a:t>
            </a:r>
            <a:r>
              <a:rPr lang="en-US" sz="2400" b="1" dirty="0" smtClean="0">
                <a:solidFill>
                  <a:srgbClr val="002060"/>
                </a:solidFill>
                <a:ea typeface="Arial Unicode MS" pitchFamily="34" charset="-128"/>
                <a:cs typeface="Arial Unicode MS" pitchFamily="34" charset="-128"/>
                <a:sym typeface="Wingdings" pitchFamily="2" charset="2"/>
              </a:rPr>
              <a:t>) – (C</a:t>
            </a:r>
            <a:r>
              <a:rPr lang="en-US" sz="2400" b="1" baseline="-25000" dirty="0" smtClean="0">
                <a:solidFill>
                  <a:srgbClr val="002060"/>
                </a:solidFill>
                <a:ea typeface="Arial Unicode MS" pitchFamily="34" charset="-128"/>
                <a:cs typeface="Arial Unicode MS" pitchFamily="34" charset="-128"/>
                <a:sym typeface="Wingdings" pitchFamily="2" charset="2"/>
              </a:rPr>
              <a:t>t </a:t>
            </a:r>
            <a:r>
              <a:rPr lang="en-US" sz="2400" b="1" dirty="0" smtClean="0">
                <a:solidFill>
                  <a:srgbClr val="002060"/>
                </a:solidFill>
                <a:ea typeface="Arial Unicode MS" pitchFamily="34" charset="-128"/>
                <a:cs typeface="Arial Unicode MS" pitchFamily="34" charset="-128"/>
                <a:sym typeface="Wingdings" pitchFamily="2" charset="2"/>
              </a:rPr>
              <a:t>– F</a:t>
            </a:r>
            <a:r>
              <a:rPr lang="en-US" sz="2400" b="1" baseline="-25000" dirty="0" smtClean="0">
                <a:solidFill>
                  <a:srgbClr val="002060"/>
                </a:solidFill>
                <a:ea typeface="Arial Unicode MS" pitchFamily="34" charset="-128"/>
                <a:cs typeface="Arial Unicode MS" pitchFamily="34" charset="-128"/>
                <a:sym typeface="Wingdings" pitchFamily="2" charset="2"/>
              </a:rPr>
              <a:t>t</a:t>
            </a:r>
            <a:r>
              <a:rPr lang="en-US" sz="2400" b="1" dirty="0" smtClean="0">
                <a:solidFill>
                  <a:srgbClr val="002060"/>
                </a:solidFill>
                <a:ea typeface="Arial Unicode MS" pitchFamily="34" charset="-128"/>
                <a:cs typeface="Arial Unicode MS" pitchFamily="34" charset="-128"/>
                <a:sym typeface="Wingdings" pitchFamily="2" charset="2"/>
              </a:rPr>
              <a:t>)</a:t>
            </a:r>
          </a:p>
          <a:p>
            <a:pPr marL="450850" indent="0">
              <a:lnSpc>
                <a:spcPct val="100000"/>
              </a:lnSpc>
              <a:spcBef>
                <a:spcPts val="600"/>
              </a:spcBef>
              <a:buNone/>
            </a:pPr>
            <a:r>
              <a:rPr lang="en-US" sz="2400" b="1" dirty="0" smtClean="0">
                <a:solidFill>
                  <a:srgbClr val="002060"/>
                </a:solidFill>
                <a:ea typeface="Arial Unicode MS" pitchFamily="34" charset="-128"/>
                <a:cs typeface="Arial Unicode MS" pitchFamily="34" charset="-128"/>
                <a:sym typeface="Wingdings" pitchFamily="2" charset="2"/>
              </a:rPr>
              <a:t>Dollar Return = Basis at initiation of hedge – Basis at termination of hedge</a:t>
            </a:r>
            <a:endParaRPr lang="en-US" sz="2400"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33982513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55800" y="571500"/>
            <a:ext cx="8255000" cy="1011238"/>
          </a:xfrm>
        </p:spPr>
        <p:txBody>
          <a:bodyPr>
            <a:normAutofit/>
          </a:bodyPr>
          <a:lstStyle/>
          <a:p>
            <a:pPr>
              <a:defRPr/>
            </a:pPr>
            <a:r>
              <a:rPr lang="en-US" sz="2800" b="1" dirty="0">
                <a:solidFill>
                  <a:srgbClr val="0070C0"/>
                </a:solidFill>
                <a:latin typeface="+mn-lt"/>
              </a:rPr>
              <a:t>Realized Return from Combining Cash and Futures Market Trading</a:t>
            </a:r>
          </a:p>
        </p:txBody>
      </p:sp>
      <p:sp>
        <p:nvSpPr>
          <p:cNvPr id="31747" name="Rectangle 3"/>
          <p:cNvSpPr>
            <a:spLocks noGrp="1" noChangeArrowheads="1"/>
          </p:cNvSpPr>
          <p:nvPr>
            <p:ph idx="1"/>
          </p:nvPr>
        </p:nvSpPr>
        <p:spPr>
          <a:xfrm>
            <a:off x="1981200" y="1773238"/>
            <a:ext cx="8229600" cy="4354512"/>
          </a:xfrm>
        </p:spPr>
        <p:txBody>
          <a:bodyPr/>
          <a:lstStyle/>
          <a:p>
            <a:pPr algn="ctr" eaLnBrk="1" hangingPunct="1">
              <a:buFontTx/>
              <a:buNone/>
            </a:pPr>
            <a:r>
              <a:rPr lang="en-US" altLang="en-US" dirty="0" smtClean="0"/>
              <a:t> </a:t>
            </a:r>
            <a:r>
              <a:rPr lang="en-US" altLang="en-US" sz="2400" b="1" dirty="0" smtClean="0">
                <a:solidFill>
                  <a:srgbClr val="002060"/>
                </a:solidFill>
              </a:rPr>
              <a:t>Return Earned in the Cash Market</a:t>
            </a:r>
          </a:p>
          <a:p>
            <a:pPr algn="ctr" eaLnBrk="1" hangingPunct="1">
              <a:buFontTx/>
              <a:buNone/>
            </a:pPr>
            <a:endParaRPr lang="en-US" altLang="en-US" sz="2400" b="1" dirty="0" smtClean="0">
              <a:solidFill>
                <a:srgbClr val="002060"/>
              </a:solidFill>
            </a:endParaRPr>
          </a:p>
          <a:p>
            <a:pPr algn="ctr" eaLnBrk="1" hangingPunct="1">
              <a:buFontTx/>
              <a:buNone/>
            </a:pPr>
            <a:r>
              <a:rPr lang="en-US" altLang="en-US" sz="2400" b="1" dirty="0" smtClean="0">
                <a:solidFill>
                  <a:srgbClr val="002060"/>
                </a:solidFill>
              </a:rPr>
              <a:t>+/- Profit or Loss from Futures Trading</a:t>
            </a:r>
          </a:p>
          <a:p>
            <a:pPr algn="ctr" eaLnBrk="1" hangingPunct="1">
              <a:buFontTx/>
              <a:buNone/>
            </a:pPr>
            <a:endParaRPr lang="en-US" altLang="en-US" sz="2400" b="1" dirty="0" smtClean="0">
              <a:solidFill>
                <a:srgbClr val="002060"/>
              </a:solidFill>
            </a:endParaRPr>
          </a:p>
          <a:p>
            <a:pPr algn="ctr" eaLnBrk="1" hangingPunct="1">
              <a:buFontTx/>
              <a:buChar char="-"/>
            </a:pPr>
            <a:r>
              <a:rPr lang="en-US" altLang="en-US" sz="2400" b="1" dirty="0" smtClean="0">
                <a:solidFill>
                  <a:srgbClr val="002060"/>
                </a:solidFill>
              </a:rPr>
              <a:t>Closing Basis Between Cash and Futures Market</a:t>
            </a:r>
          </a:p>
          <a:p>
            <a:pPr algn="ctr" eaLnBrk="1" hangingPunct="1">
              <a:buFontTx/>
              <a:buChar char="-"/>
            </a:pPr>
            <a:endParaRPr lang="en-US" altLang="en-US" sz="2400" b="1" dirty="0" smtClean="0">
              <a:solidFill>
                <a:srgbClr val="002060"/>
              </a:solidFill>
            </a:endParaRPr>
          </a:p>
          <a:p>
            <a:pPr algn="ctr" eaLnBrk="1" hangingPunct="1">
              <a:buFontTx/>
              <a:buChar char="-"/>
            </a:pPr>
            <a:r>
              <a:rPr lang="en-US" altLang="en-US" sz="2400" b="1" dirty="0" smtClean="0">
                <a:solidFill>
                  <a:srgbClr val="002060"/>
                </a:solidFill>
              </a:rPr>
              <a:t>Opening Basis Between Cash and Futures Market</a:t>
            </a:r>
          </a:p>
        </p:txBody>
      </p:sp>
      <p:sp>
        <p:nvSpPr>
          <p:cNvPr id="31748" name="Rectangle 6"/>
          <p:cNvSpPr>
            <a:spLocks noChangeArrowheads="1"/>
          </p:cNvSpPr>
          <p:nvPr/>
        </p:nvSpPr>
        <p:spPr bwMode="auto">
          <a:xfrm>
            <a:off x="10007128" y="38101"/>
            <a:ext cx="5084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sz="1200">
                <a:solidFill>
                  <a:srgbClr val="FFFFFF"/>
                </a:solidFill>
              </a:rPr>
              <a:t>8-</a:t>
            </a:r>
            <a:fld id="{F82E4768-0545-4EE9-BA3B-70F6D3C6A375}" type="slidenum">
              <a:rPr lang="en-US" altLang="en-US" sz="1200">
                <a:solidFill>
                  <a:srgbClr val="FFFFFF"/>
                </a:solidFill>
              </a:rPr>
              <a:pPr algn="r" eaLnBrk="1" hangingPunct="1"/>
              <a:t>32</a:t>
            </a:fld>
            <a:endParaRPr lang="en-US" altLang="en-US" sz="1200">
              <a:solidFill>
                <a:srgbClr val="FFFFFF"/>
              </a:solidFill>
            </a:endParaRPr>
          </a:p>
        </p:txBody>
      </p:sp>
    </p:spTree>
    <p:extLst>
      <p:ext uri="{BB962C8B-B14F-4D97-AF65-F5344CB8AC3E}">
        <p14:creationId xmlns:p14="http://schemas.microsoft.com/office/powerpoint/2010/main" val="395390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smtClean="0">
                <a:solidFill>
                  <a:srgbClr val="0070C0"/>
                </a:solidFill>
                <a:latin typeface="+mn-lt"/>
              </a:rPr>
              <a:t>Interest Rate Options</a:t>
            </a:r>
            <a:endParaRPr lang="en-IN" sz="2800" b="1" dirty="0">
              <a:solidFill>
                <a:srgbClr val="0070C0"/>
              </a:solidFill>
              <a:latin typeface="+mn-lt"/>
            </a:endParaRPr>
          </a:p>
        </p:txBody>
      </p:sp>
      <p:sp>
        <p:nvSpPr>
          <p:cNvPr id="3" name="Content Placeholder 2"/>
          <p:cNvSpPr>
            <a:spLocks noGrp="1"/>
          </p:cNvSpPr>
          <p:nvPr>
            <p:ph idx="1"/>
          </p:nvPr>
        </p:nvSpPr>
        <p:spPr>
          <a:xfrm>
            <a:off x="509956" y="1910861"/>
            <a:ext cx="8329244" cy="4325814"/>
          </a:xfrm>
        </p:spPr>
        <p:txBody>
          <a:bodyPr>
            <a:noAutofit/>
          </a:bodyPr>
          <a:lstStyle/>
          <a:p>
            <a:pPr marL="908050" lvl="1" indent="-457200" algn="just">
              <a:lnSpc>
                <a:spcPct val="100000"/>
              </a:lnSpc>
              <a:spcBef>
                <a:spcPts val="1200"/>
              </a:spcBef>
            </a:pPr>
            <a:r>
              <a:rPr lang="en-US" b="1" dirty="0" smtClean="0">
                <a:solidFill>
                  <a:srgbClr val="002060"/>
                </a:solidFill>
                <a:ea typeface="Arial Unicode MS" pitchFamily="34" charset="-128"/>
                <a:cs typeface="Arial Unicode MS" pitchFamily="34" charset="-128"/>
              </a:rPr>
              <a:t>Interest rate option grants a holder of securities the right to either :</a:t>
            </a:r>
          </a:p>
          <a:p>
            <a:pPr marL="1365250" lvl="2" indent="-457200" algn="just">
              <a:lnSpc>
                <a:spcPct val="100000"/>
              </a:lnSpc>
              <a:spcBef>
                <a:spcPts val="1200"/>
              </a:spcBef>
              <a:buFont typeface="+mj-lt"/>
              <a:buAutoNum type="alphaLcPeriod"/>
            </a:pPr>
            <a:r>
              <a:rPr lang="en-US" sz="2400" b="1" dirty="0" smtClean="0">
                <a:solidFill>
                  <a:srgbClr val="002060"/>
                </a:solidFill>
                <a:ea typeface="Arial Unicode MS" pitchFamily="34" charset="-128"/>
                <a:cs typeface="Arial Unicode MS" pitchFamily="34" charset="-128"/>
              </a:rPr>
              <a:t>Sell (put) those instruments with another investor at a pre-specified exercise price before the option expires </a:t>
            </a:r>
          </a:p>
          <a:p>
            <a:pPr marL="1365250" lvl="2" indent="-457200" algn="just">
              <a:lnSpc>
                <a:spcPct val="100000"/>
              </a:lnSpc>
              <a:spcBef>
                <a:spcPts val="1200"/>
              </a:spcBef>
              <a:buFont typeface="+mj-lt"/>
              <a:buAutoNum type="alphaLcPeriod"/>
            </a:pPr>
            <a:r>
              <a:rPr lang="en-US" sz="2400" b="1" dirty="0" smtClean="0">
                <a:solidFill>
                  <a:srgbClr val="002060"/>
                </a:solidFill>
                <a:ea typeface="Arial Unicode MS" pitchFamily="34" charset="-128"/>
                <a:cs typeface="Arial Unicode MS" pitchFamily="34" charset="-128"/>
              </a:rPr>
              <a:t>Buy securities (call) from another investor at a pre-specified price before the option’s expiration date </a:t>
            </a:r>
          </a:p>
        </p:txBody>
      </p:sp>
    </p:spTree>
    <p:extLst>
      <p:ext uri="{BB962C8B-B14F-4D97-AF65-F5344CB8AC3E}">
        <p14:creationId xmlns:p14="http://schemas.microsoft.com/office/powerpoint/2010/main" val="1949173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smtClean="0">
                <a:solidFill>
                  <a:srgbClr val="0070C0"/>
                </a:solidFill>
                <a:latin typeface="+mn-lt"/>
              </a:rPr>
              <a:t>Interest Rate Options</a:t>
            </a:r>
            <a:endParaRPr lang="en-IN" sz="2800" b="1" dirty="0">
              <a:solidFill>
                <a:srgbClr val="0070C0"/>
              </a:solidFill>
              <a:latin typeface="+mn-lt"/>
            </a:endParaRPr>
          </a:p>
        </p:txBody>
      </p:sp>
      <p:sp>
        <p:nvSpPr>
          <p:cNvPr id="3" name="Content Placeholder 2"/>
          <p:cNvSpPr>
            <a:spLocks noGrp="1"/>
          </p:cNvSpPr>
          <p:nvPr>
            <p:ph idx="1"/>
          </p:nvPr>
        </p:nvSpPr>
        <p:spPr>
          <a:xfrm>
            <a:off x="486509" y="1992922"/>
            <a:ext cx="9349151" cy="4325814"/>
          </a:xfrm>
        </p:spPr>
        <p:txBody>
          <a:bodyPr>
            <a:noAutofit/>
          </a:bodyPr>
          <a:lstStyle/>
          <a:p>
            <a:pPr marL="907200" indent="-457200" algn="just">
              <a:lnSpc>
                <a:spcPct val="100000"/>
              </a:lnSpc>
              <a:spcBef>
                <a:spcPts val="1200"/>
              </a:spcBef>
            </a:pPr>
            <a:r>
              <a:rPr lang="en-US" sz="2400" b="1" dirty="0" smtClean="0">
                <a:solidFill>
                  <a:srgbClr val="002060"/>
                </a:solidFill>
                <a:ea typeface="Arial Unicode MS" pitchFamily="34" charset="-128"/>
                <a:cs typeface="Arial Unicode MS" pitchFamily="34" charset="-128"/>
              </a:rPr>
              <a:t>Put option writer must stand ready to accept delivery of securities from the option buyer if the option is exercised</a:t>
            </a:r>
          </a:p>
          <a:p>
            <a:pPr marL="907200" indent="-457200" algn="just">
              <a:lnSpc>
                <a:spcPct val="100000"/>
              </a:lnSpc>
              <a:spcBef>
                <a:spcPts val="1200"/>
              </a:spcBef>
            </a:pPr>
            <a:r>
              <a:rPr lang="en-US" sz="2400" b="1" dirty="0" smtClean="0">
                <a:solidFill>
                  <a:srgbClr val="002060"/>
                </a:solidFill>
                <a:ea typeface="Arial Unicode MS" pitchFamily="34" charset="-128"/>
                <a:cs typeface="Arial Unicode MS" pitchFamily="34" charset="-128"/>
              </a:rPr>
              <a:t>Call option writer must stand ready to sell the securities to the option buyer upon request</a:t>
            </a:r>
          </a:p>
          <a:p>
            <a:pPr marL="907200" indent="-457200" algn="just">
              <a:lnSpc>
                <a:spcPct val="100000"/>
              </a:lnSpc>
              <a:spcBef>
                <a:spcPts val="1200"/>
              </a:spcBef>
            </a:pPr>
            <a:r>
              <a:rPr lang="en-US" sz="2400" b="1" dirty="0" smtClean="0">
                <a:solidFill>
                  <a:srgbClr val="002060"/>
                </a:solidFill>
                <a:ea typeface="Arial Unicode MS" pitchFamily="34" charset="-128"/>
                <a:cs typeface="Arial Unicode MS" pitchFamily="34" charset="-128"/>
              </a:rPr>
              <a:t>The fee than an option buyer should pay to the option writer for this facility  is known as </a:t>
            </a:r>
            <a:r>
              <a:rPr lang="en-US" sz="2400" b="1" i="1" dirty="0" smtClean="0">
                <a:solidFill>
                  <a:srgbClr val="002060"/>
                </a:solidFill>
                <a:ea typeface="Arial Unicode MS" pitchFamily="34" charset="-128"/>
                <a:cs typeface="Arial Unicode MS" pitchFamily="34" charset="-128"/>
              </a:rPr>
              <a:t>option premium</a:t>
            </a:r>
          </a:p>
        </p:txBody>
      </p:sp>
    </p:spTree>
    <p:extLst>
      <p:ext uri="{BB962C8B-B14F-4D97-AF65-F5344CB8AC3E}">
        <p14:creationId xmlns:p14="http://schemas.microsoft.com/office/powerpoint/2010/main" val="1658813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Futures Versus Options</a:t>
            </a:r>
            <a:endParaRPr lang="en-IN" sz="2800" b="1" dirty="0">
              <a:solidFill>
                <a:srgbClr val="0070C0"/>
              </a:solidFill>
              <a:latin typeface="+mn-lt"/>
            </a:endParaRPr>
          </a:p>
        </p:txBody>
      </p:sp>
      <p:sp>
        <p:nvSpPr>
          <p:cNvPr id="3" name="Content Placeholder 2"/>
          <p:cNvSpPr>
            <a:spLocks noGrp="1"/>
          </p:cNvSpPr>
          <p:nvPr>
            <p:ph idx="1"/>
          </p:nvPr>
        </p:nvSpPr>
        <p:spPr>
          <a:xfrm>
            <a:off x="800687" y="1556326"/>
            <a:ext cx="8658497" cy="3634649"/>
          </a:xfrm>
        </p:spPr>
        <p:txBody>
          <a:bodyPr>
            <a:normAutofit/>
          </a:bodyPr>
          <a:lstStyle/>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rPr>
              <a:t>Unlike futures, options do not obligate any party to deliver securities and require a smaller initial outlay</a:t>
            </a:r>
          </a:p>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rPr>
              <a:t>The option buyer can</a:t>
            </a:r>
          </a:p>
          <a:p>
            <a:pPr marL="1260000" lvl="2" indent="-360000" algn="just">
              <a:lnSpc>
                <a:spcPct val="100000"/>
              </a:lnSpc>
              <a:spcBef>
                <a:spcPts val="0"/>
              </a:spcBef>
              <a:buFont typeface="+mj-lt"/>
              <a:buAutoNum type="arabicPeriod"/>
            </a:pPr>
            <a:r>
              <a:rPr lang="en-US" sz="2400" b="1" dirty="0" smtClean="0">
                <a:solidFill>
                  <a:srgbClr val="002060"/>
                </a:solidFill>
                <a:ea typeface="Arial Unicode MS" pitchFamily="34" charset="-128"/>
                <a:cs typeface="Arial Unicode MS" pitchFamily="34" charset="-128"/>
              </a:rPr>
              <a:t>Exercise the option</a:t>
            </a:r>
          </a:p>
          <a:p>
            <a:pPr marL="1260000" lvl="2" indent="-360000" algn="just">
              <a:lnSpc>
                <a:spcPct val="100000"/>
              </a:lnSpc>
              <a:spcBef>
                <a:spcPts val="0"/>
              </a:spcBef>
              <a:buFont typeface="+mj-lt"/>
              <a:buAutoNum type="arabicPeriod"/>
            </a:pPr>
            <a:r>
              <a:rPr lang="en-US" sz="2400" b="1" dirty="0" smtClean="0">
                <a:solidFill>
                  <a:srgbClr val="002060"/>
                </a:solidFill>
                <a:ea typeface="Arial Unicode MS" pitchFamily="34" charset="-128"/>
                <a:cs typeface="Arial Unicode MS" pitchFamily="34" charset="-128"/>
              </a:rPr>
              <a:t>Sell the option to another buyer</a:t>
            </a:r>
          </a:p>
          <a:p>
            <a:pPr marL="1260000" lvl="2" indent="-360000" algn="just">
              <a:lnSpc>
                <a:spcPct val="100000"/>
              </a:lnSpc>
              <a:spcBef>
                <a:spcPts val="0"/>
              </a:spcBef>
              <a:buFont typeface="+mj-lt"/>
              <a:buAutoNum type="arabicPeriod"/>
            </a:pPr>
            <a:r>
              <a:rPr lang="en-US" sz="2400" b="1" dirty="0" smtClean="0">
                <a:solidFill>
                  <a:srgbClr val="002060"/>
                </a:solidFill>
                <a:ea typeface="Arial Unicode MS" pitchFamily="34" charset="-128"/>
                <a:cs typeface="Arial Unicode MS" pitchFamily="34" charset="-128"/>
              </a:rPr>
              <a:t>Allow the option to expire</a:t>
            </a:r>
          </a:p>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rPr>
              <a:t>Interest rate options are traded mostly over the counter markets   where the exercise date and price can be tailored to the needs of the option buyer</a:t>
            </a:r>
          </a:p>
        </p:txBody>
      </p:sp>
    </p:spTree>
    <p:extLst>
      <p:ext uri="{BB962C8B-B14F-4D97-AF65-F5344CB8AC3E}">
        <p14:creationId xmlns:p14="http://schemas.microsoft.com/office/powerpoint/2010/main" val="881329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Futures Options Market</a:t>
            </a:r>
            <a:endParaRPr lang="en-IN" sz="2800" b="1" dirty="0">
              <a:solidFill>
                <a:srgbClr val="0070C0"/>
              </a:solidFill>
              <a:latin typeface="+mn-lt"/>
            </a:endParaRPr>
          </a:p>
        </p:txBody>
      </p:sp>
      <p:sp>
        <p:nvSpPr>
          <p:cNvPr id="3" name="Content Placeholder 2"/>
          <p:cNvSpPr>
            <a:spLocks noGrp="1"/>
          </p:cNvSpPr>
          <p:nvPr>
            <p:ph idx="1"/>
          </p:nvPr>
        </p:nvSpPr>
        <p:spPr>
          <a:xfrm>
            <a:off x="604744" y="1647766"/>
            <a:ext cx="8658497" cy="3634649"/>
          </a:xfrm>
        </p:spPr>
        <p:txBody>
          <a:bodyPr>
            <a:normAutofit fontScale="85000" lnSpcReduction="10000"/>
          </a:bodyPr>
          <a:lstStyle/>
          <a:p>
            <a:pPr marL="908050" lvl="1" indent="-457200" algn="just">
              <a:lnSpc>
                <a:spcPct val="100000"/>
              </a:lnSpc>
              <a:spcBef>
                <a:spcPts val="600"/>
              </a:spcBef>
            </a:pPr>
            <a:r>
              <a:rPr lang="en-US" altLang="en-US" sz="2600" b="1" dirty="0" smtClean="0">
                <a:solidFill>
                  <a:srgbClr val="002060"/>
                </a:solidFill>
              </a:rPr>
              <a:t>A </a:t>
            </a:r>
            <a:r>
              <a:rPr lang="en-US" altLang="en-US" sz="2600" b="1" dirty="0">
                <a:solidFill>
                  <a:srgbClr val="002060"/>
                </a:solidFill>
              </a:rPr>
              <a:t>futures options contract is an option contract in which the deliverable is a futures contract, such as the Treasury bill futures contract. </a:t>
            </a:r>
            <a:r>
              <a:rPr lang="en-US" sz="2600" b="1" dirty="0" smtClean="0">
                <a:solidFill>
                  <a:srgbClr val="002060"/>
                </a:solidFill>
                <a:ea typeface="Arial Unicode MS" pitchFamily="34" charset="-128"/>
                <a:cs typeface="Arial Unicode MS" pitchFamily="34" charset="-128"/>
              </a:rPr>
              <a:t>For </a:t>
            </a:r>
            <a:r>
              <a:rPr lang="en-US" sz="2600" b="1" dirty="0">
                <a:solidFill>
                  <a:srgbClr val="002060"/>
                </a:solidFill>
                <a:ea typeface="Arial Unicode MS" pitchFamily="34" charset="-128"/>
                <a:cs typeface="Arial Unicode MS" pitchFamily="34" charset="-128"/>
              </a:rPr>
              <a:t>standardized exchange traded interest rate option most activities happen using the </a:t>
            </a:r>
            <a:r>
              <a:rPr lang="en-US" sz="2600" b="1" i="1" dirty="0">
                <a:solidFill>
                  <a:srgbClr val="002060"/>
                </a:solidFill>
                <a:ea typeface="Arial Unicode MS" pitchFamily="34" charset="-128"/>
                <a:cs typeface="Arial Unicode MS" pitchFamily="34" charset="-128"/>
              </a:rPr>
              <a:t>futures option </a:t>
            </a:r>
            <a:r>
              <a:rPr lang="en-US" sz="2600" b="1" i="1" dirty="0" smtClean="0">
                <a:solidFill>
                  <a:srgbClr val="002060"/>
                </a:solidFill>
                <a:ea typeface="Arial Unicode MS" pitchFamily="34" charset="-128"/>
                <a:cs typeface="Arial Unicode MS" pitchFamily="34" charset="-128"/>
              </a:rPr>
              <a:t>market</a:t>
            </a:r>
          </a:p>
          <a:p>
            <a:pPr marL="908050" lvl="1" indent="-457200" algn="just">
              <a:lnSpc>
                <a:spcPct val="100000"/>
              </a:lnSpc>
              <a:spcBef>
                <a:spcPts val="600"/>
              </a:spcBef>
            </a:pPr>
            <a:r>
              <a:rPr lang="en-US" sz="2600" b="1" dirty="0" smtClean="0">
                <a:solidFill>
                  <a:srgbClr val="002060"/>
                </a:solidFill>
                <a:ea typeface="Arial Unicode MS" pitchFamily="34" charset="-128"/>
                <a:cs typeface="Arial Unicode MS" pitchFamily="34" charset="-128"/>
              </a:rPr>
              <a:t>Buyer of call futures option has the right, but not the obligation, to take a long position in the futures market at the exercise (strike) price any time prior to expiration of the options contract</a:t>
            </a:r>
          </a:p>
          <a:p>
            <a:pPr marL="908050" lvl="1" indent="-457200" algn="just">
              <a:lnSpc>
                <a:spcPct val="100000"/>
              </a:lnSpc>
              <a:spcBef>
                <a:spcPts val="600"/>
              </a:spcBef>
            </a:pPr>
            <a:r>
              <a:rPr lang="en-US" sz="2600" b="1" dirty="0" smtClean="0">
                <a:solidFill>
                  <a:srgbClr val="002060"/>
                </a:solidFill>
                <a:ea typeface="Arial Unicode MS" pitchFamily="34" charset="-128"/>
                <a:cs typeface="Arial Unicode MS" pitchFamily="34" charset="-128"/>
              </a:rPr>
              <a:t>Buyer of put futures option has the right, but not the obligation to take a short position in the future market at the exercise (strike) price anytime prior to expiration of option</a:t>
            </a:r>
          </a:p>
        </p:txBody>
      </p:sp>
    </p:spTree>
    <p:extLst>
      <p:ext uri="{BB962C8B-B14F-4D97-AF65-F5344CB8AC3E}">
        <p14:creationId xmlns:p14="http://schemas.microsoft.com/office/powerpoint/2010/main" val="2904549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Principal Uses of Option Contracts</a:t>
            </a:r>
            <a:endParaRPr lang="en-IN" sz="2800" b="1" dirty="0">
              <a:solidFill>
                <a:srgbClr val="0070C0"/>
              </a:solidFill>
              <a:latin typeface="+mn-lt"/>
            </a:endParaRPr>
          </a:p>
        </p:txBody>
      </p:sp>
      <p:sp>
        <p:nvSpPr>
          <p:cNvPr id="3" name="Content Placeholder 2"/>
          <p:cNvSpPr>
            <a:spLocks noGrp="1"/>
          </p:cNvSpPr>
          <p:nvPr>
            <p:ph idx="1"/>
          </p:nvPr>
        </p:nvSpPr>
        <p:spPr>
          <a:xfrm>
            <a:off x="709247" y="2039652"/>
            <a:ext cx="8658497" cy="3634649"/>
          </a:xfrm>
        </p:spPr>
        <p:txBody>
          <a:bodyPr>
            <a:normAutofit/>
          </a:bodyPr>
          <a:lstStyle/>
          <a:p>
            <a:pPr marL="908050" lvl="1" indent="-457200" algn="just">
              <a:lnSpc>
                <a:spcPct val="100000"/>
              </a:lnSpc>
              <a:spcBef>
                <a:spcPts val="600"/>
              </a:spcBef>
              <a:buFont typeface="+mj-lt"/>
              <a:buAutoNum type="arabicPeriod"/>
            </a:pPr>
            <a:r>
              <a:rPr lang="en-US" b="1" dirty="0" smtClean="0">
                <a:solidFill>
                  <a:srgbClr val="002060"/>
                </a:solidFill>
              </a:rPr>
              <a:t>Protecting a security portfolio through the use of put options to insulate against falling security prices (rising interest rates)</a:t>
            </a:r>
          </a:p>
          <a:p>
            <a:pPr marL="908050" lvl="1" indent="-457200" algn="just">
              <a:lnSpc>
                <a:spcPct val="100000"/>
              </a:lnSpc>
              <a:spcBef>
                <a:spcPts val="600"/>
              </a:spcBef>
              <a:buFont typeface="+mj-lt"/>
              <a:buAutoNum type="arabicPeriod"/>
            </a:pPr>
            <a:r>
              <a:rPr lang="en-US" b="1" dirty="0" smtClean="0">
                <a:solidFill>
                  <a:srgbClr val="002060"/>
                </a:solidFill>
              </a:rPr>
              <a:t>Hedging against positive or negative gaps between interest-sensitive assets and interest- sensitive liabilities</a:t>
            </a:r>
            <a:endParaRPr lang="en-US"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4068505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Hedging Interest Rate and Futures Options Contract</a:t>
            </a:r>
            <a:endParaRPr lang="en-IN" sz="2800" b="1" dirty="0">
              <a:solidFill>
                <a:srgbClr val="0070C0"/>
              </a:solidFill>
              <a:latin typeface="+mn-lt"/>
            </a:endParaRPr>
          </a:p>
        </p:txBody>
      </p:sp>
      <p:sp>
        <p:nvSpPr>
          <p:cNvPr id="3" name="Content Placeholder 2"/>
          <p:cNvSpPr>
            <a:spLocks noGrp="1"/>
          </p:cNvSpPr>
          <p:nvPr>
            <p:ph idx="1"/>
          </p:nvPr>
        </p:nvSpPr>
        <p:spPr>
          <a:xfrm>
            <a:off x="709247" y="1817078"/>
            <a:ext cx="9020907" cy="3857224"/>
          </a:xfrm>
        </p:spPr>
        <p:txBody>
          <a:bodyPr>
            <a:normAutofit/>
          </a:bodyPr>
          <a:lstStyle/>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rPr>
              <a:t>Future price is highly correlated with the underlying cash price </a:t>
            </a:r>
            <a:r>
              <a:rPr lang="en-US" b="1" dirty="0" smtClean="0">
                <a:solidFill>
                  <a:srgbClr val="002060"/>
                </a:solidFill>
                <a:ea typeface="Arial Unicode MS" pitchFamily="34" charset="-128"/>
                <a:cs typeface="Arial Unicode MS" pitchFamily="34" charset="-128"/>
                <a:sym typeface="Wingdings" pitchFamily="2" charset="2"/>
              </a:rPr>
              <a:t> </a:t>
            </a:r>
            <a:r>
              <a:rPr lang="en-US" b="1" dirty="0" smtClean="0">
                <a:solidFill>
                  <a:srgbClr val="FF0000"/>
                </a:solidFill>
                <a:ea typeface="Arial Unicode MS" pitchFamily="34" charset="-128"/>
                <a:cs typeface="Arial Unicode MS" pitchFamily="34" charset="-128"/>
                <a:sym typeface="Wingdings" pitchFamily="2" charset="2"/>
              </a:rPr>
              <a:t>futures on option can be used to hedge interest rate risk</a:t>
            </a:r>
          </a:p>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sym typeface="Wingdings" pitchFamily="2" charset="2"/>
              </a:rPr>
              <a:t>Example: Buyer of a T-bond future option at exchange is granted the right call or short position in a T-bond futures contract at the exercise price until option expires</a:t>
            </a:r>
          </a:p>
          <a:p>
            <a:pPr marL="1422400" lvl="2" indent="-514350" algn="just">
              <a:lnSpc>
                <a:spcPct val="100000"/>
              </a:lnSpc>
              <a:spcBef>
                <a:spcPts val="600"/>
              </a:spcBef>
              <a:buFont typeface="+mj-lt"/>
              <a:buAutoNum type="romanLcPeriod"/>
            </a:pPr>
            <a:r>
              <a:rPr lang="en-US" sz="2400" b="1" dirty="0" smtClean="0">
                <a:solidFill>
                  <a:srgbClr val="002060"/>
                </a:solidFill>
                <a:ea typeface="Arial Unicode MS" pitchFamily="34" charset="-128"/>
                <a:cs typeface="Arial Unicode MS" pitchFamily="34" charset="-128"/>
                <a:sym typeface="Wingdings" pitchFamily="2" charset="2"/>
              </a:rPr>
              <a:t>If interest rate rise, put(sell) options are most likely to be exercised</a:t>
            </a:r>
          </a:p>
          <a:p>
            <a:pPr marL="1422400" lvl="2" indent="-514350" algn="just">
              <a:lnSpc>
                <a:spcPct val="100000"/>
              </a:lnSpc>
              <a:spcBef>
                <a:spcPts val="600"/>
              </a:spcBef>
              <a:buFont typeface="+mj-lt"/>
              <a:buAutoNum type="romanLcPeriod"/>
            </a:pPr>
            <a:r>
              <a:rPr lang="en-US" sz="2400" b="1" dirty="0" smtClean="0">
                <a:solidFill>
                  <a:srgbClr val="002060"/>
                </a:solidFill>
                <a:ea typeface="Arial Unicode MS" pitchFamily="34" charset="-128"/>
                <a:cs typeface="Arial Unicode MS" pitchFamily="34" charset="-128"/>
                <a:sym typeface="Wingdings" pitchFamily="2" charset="2"/>
              </a:rPr>
              <a:t>If interest rate falls, holders of call options will be more inclined to exercise their option</a:t>
            </a:r>
            <a:endParaRPr lang="en-US" sz="2400"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3488606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Example:</a:t>
            </a:r>
            <a:endParaRPr lang="en-IN" sz="2800" b="1" dirty="0">
              <a:solidFill>
                <a:srgbClr val="0070C0"/>
              </a:solidFill>
              <a:latin typeface="+mn-lt"/>
            </a:endParaRPr>
          </a:p>
        </p:txBody>
      </p:sp>
      <p:sp>
        <p:nvSpPr>
          <p:cNvPr id="3" name="Content Placeholder 2"/>
          <p:cNvSpPr>
            <a:spLocks noGrp="1"/>
          </p:cNvSpPr>
          <p:nvPr>
            <p:ph idx="1"/>
          </p:nvPr>
        </p:nvSpPr>
        <p:spPr>
          <a:xfrm>
            <a:off x="838200" y="1410789"/>
            <a:ext cx="9037320" cy="3696788"/>
          </a:xfrm>
        </p:spPr>
        <p:txBody>
          <a:bodyPr>
            <a:normAutofit fontScale="92500"/>
          </a:bodyPr>
          <a:lstStyle/>
          <a:p>
            <a:pPr algn="just"/>
            <a:r>
              <a:rPr lang="en-US" altLang="en-US" sz="2200" b="1" dirty="0">
                <a:solidFill>
                  <a:srgbClr val="002060"/>
                </a:solidFill>
                <a:cs typeface="Times New Roman" panose="02020603050405020304" pitchFamily="18" charset="0"/>
              </a:rPr>
              <a:t>Suppose that your bank has a commitment to make a fixed rate loan in three months at the existing rate. In order to hedge against the prospect of rising interest rates, the bank takes a position in the futures options markets. What position should it take? The relevant information is as </a:t>
            </a:r>
            <a:r>
              <a:rPr lang="en-US" altLang="en-US" sz="2200" b="1" dirty="0" smtClean="0">
                <a:solidFill>
                  <a:srgbClr val="002060"/>
                </a:solidFill>
                <a:cs typeface="Times New Roman" panose="02020603050405020304" pitchFamily="18" charset="0"/>
              </a:rPr>
              <a:t>follows: T-bill </a:t>
            </a:r>
            <a:r>
              <a:rPr lang="en-US" altLang="en-US" sz="2200" b="1" dirty="0">
                <a:solidFill>
                  <a:srgbClr val="002060"/>
                </a:solidFill>
                <a:cs typeface="Times New Roman" panose="02020603050405020304" pitchFamily="18" charset="0"/>
              </a:rPr>
              <a:t>futures </a:t>
            </a:r>
            <a:r>
              <a:rPr lang="en-US" altLang="en-US" sz="2200" b="1" dirty="0" smtClean="0">
                <a:solidFill>
                  <a:srgbClr val="002060"/>
                </a:solidFill>
                <a:cs typeface="Times New Roman" panose="02020603050405020304" pitchFamily="18" charset="0"/>
              </a:rPr>
              <a:t>prices:89; Put option:90; Premium Rs.2500. What </a:t>
            </a:r>
            <a:r>
              <a:rPr lang="en-US" altLang="en-US" sz="2200" b="1" dirty="0">
                <a:solidFill>
                  <a:srgbClr val="002060"/>
                </a:solidFill>
                <a:cs typeface="Times New Roman" panose="02020603050405020304" pitchFamily="18" charset="0"/>
              </a:rPr>
              <a:t>will be the net gain to the bank if T-bill futures prices fall to 85? Increase to 93</a:t>
            </a:r>
            <a:r>
              <a:rPr lang="en-US" altLang="en-US" sz="2200" b="1" dirty="0" smtClean="0">
                <a:solidFill>
                  <a:srgbClr val="002060"/>
                </a:solidFill>
                <a:cs typeface="Times New Roman" panose="02020603050405020304" pitchFamily="18" charset="0"/>
              </a:rPr>
              <a:t>?</a:t>
            </a:r>
          </a:p>
          <a:p>
            <a:pPr marL="0" indent="0" algn="just">
              <a:buNone/>
            </a:pPr>
            <a:endParaRPr lang="en-US" altLang="en-US" sz="2200" b="1" dirty="0" smtClean="0">
              <a:solidFill>
                <a:srgbClr val="002060"/>
              </a:solidFill>
              <a:cs typeface="Times New Roman" panose="02020603050405020304" pitchFamily="18" charset="0"/>
            </a:endParaRPr>
          </a:p>
          <a:p>
            <a:pPr algn="just">
              <a:spcBef>
                <a:spcPct val="0"/>
              </a:spcBef>
            </a:pPr>
            <a:r>
              <a:rPr lang="en-US" altLang="en-US" sz="2200" b="1" dirty="0">
                <a:solidFill>
                  <a:srgbClr val="002060"/>
                </a:solidFill>
              </a:rPr>
              <a:t>If T-bill futures prices fall to 85, the put option could be exercised at 90 for a gain of 5, or </a:t>
            </a:r>
            <a:r>
              <a:rPr lang="en-US" altLang="en-US" sz="2200" b="1" dirty="0" err="1" smtClean="0">
                <a:solidFill>
                  <a:srgbClr val="002060"/>
                </a:solidFill>
              </a:rPr>
              <a:t>Rs</a:t>
            </a:r>
            <a:r>
              <a:rPr lang="en-US" altLang="en-US" sz="2200" b="1" dirty="0" smtClean="0">
                <a:solidFill>
                  <a:srgbClr val="002060"/>
                </a:solidFill>
              </a:rPr>
              <a:t>. 50,000</a:t>
            </a:r>
            <a:r>
              <a:rPr lang="en-US" altLang="en-US" sz="2200" b="1" dirty="0">
                <a:solidFill>
                  <a:srgbClr val="002060"/>
                </a:solidFill>
              </a:rPr>
              <a:t>. After paying the premium, the net gain would be </a:t>
            </a:r>
            <a:r>
              <a:rPr lang="en-US" altLang="en-US" sz="2200" b="1" dirty="0" err="1" smtClean="0">
                <a:solidFill>
                  <a:srgbClr val="002060"/>
                </a:solidFill>
              </a:rPr>
              <a:t>Rs</a:t>
            </a:r>
            <a:r>
              <a:rPr lang="en-US" altLang="en-US" sz="2200" b="1" dirty="0" smtClean="0">
                <a:solidFill>
                  <a:srgbClr val="002060"/>
                </a:solidFill>
              </a:rPr>
              <a:t>. 47,500</a:t>
            </a:r>
            <a:r>
              <a:rPr lang="en-US" altLang="en-US" sz="2200" b="1" dirty="0">
                <a:solidFill>
                  <a:srgbClr val="002060"/>
                </a:solidFill>
              </a:rPr>
              <a:t>. </a:t>
            </a:r>
            <a:endParaRPr lang="en-US" altLang="en-US" sz="2200" b="1" dirty="0" smtClean="0">
              <a:solidFill>
                <a:srgbClr val="002060"/>
              </a:solidFill>
            </a:endParaRPr>
          </a:p>
          <a:p>
            <a:pPr marL="0" indent="0" algn="just">
              <a:spcBef>
                <a:spcPct val="0"/>
              </a:spcBef>
              <a:buNone/>
            </a:pPr>
            <a:endParaRPr lang="en-US" altLang="en-US" sz="2200" b="1" dirty="0">
              <a:solidFill>
                <a:srgbClr val="002060"/>
              </a:solidFill>
            </a:endParaRPr>
          </a:p>
          <a:p>
            <a:pPr algn="just">
              <a:spcBef>
                <a:spcPct val="0"/>
              </a:spcBef>
            </a:pPr>
            <a:r>
              <a:rPr lang="en-US" altLang="en-US" sz="2200" b="1" dirty="0">
                <a:solidFill>
                  <a:srgbClr val="002060"/>
                </a:solidFill>
              </a:rPr>
              <a:t>If T-bill futures prices rise to 93, the put option would not be exercised. The loss would equal the premium paid for the option, or </a:t>
            </a:r>
            <a:r>
              <a:rPr lang="en-US" altLang="en-US" sz="2200" b="1" dirty="0" err="1" smtClean="0">
                <a:solidFill>
                  <a:srgbClr val="002060"/>
                </a:solidFill>
              </a:rPr>
              <a:t>Rs</a:t>
            </a:r>
            <a:r>
              <a:rPr lang="en-US" altLang="en-US" sz="2200" b="1" dirty="0" smtClean="0">
                <a:solidFill>
                  <a:srgbClr val="002060"/>
                </a:solidFill>
              </a:rPr>
              <a:t>. 2,500</a:t>
            </a:r>
            <a:r>
              <a:rPr lang="en-US" altLang="en-US" sz="2200" b="1" dirty="0">
                <a:solidFill>
                  <a:srgbClr val="002060"/>
                </a:solidFill>
              </a:rPr>
              <a:t>.</a:t>
            </a:r>
          </a:p>
          <a:p>
            <a:pPr algn="just"/>
            <a:endParaRPr lang="en-US" altLang="en-US" sz="2000" b="1" dirty="0">
              <a:cs typeface="Times New Roman" panose="02020603050405020304" pitchFamily="18" charset="0"/>
            </a:endParaRPr>
          </a:p>
          <a:p>
            <a:endParaRPr lang="en-IN" dirty="0"/>
          </a:p>
        </p:txBody>
      </p:sp>
    </p:spTree>
    <p:extLst>
      <p:ext uri="{BB962C8B-B14F-4D97-AF65-F5344CB8AC3E}">
        <p14:creationId xmlns:p14="http://schemas.microsoft.com/office/powerpoint/2010/main" val="244634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33098" t="38024" r="15406" b="18372"/>
          <a:stretch>
            <a:fillRect/>
          </a:stretch>
        </p:blipFill>
        <p:spPr bwMode="auto">
          <a:xfrm>
            <a:off x="1000461" y="1496179"/>
            <a:ext cx="8423237" cy="3737973"/>
          </a:xfrm>
          <a:prstGeom prst="rect">
            <a:avLst/>
          </a:prstGeom>
          <a:noFill/>
          <a:ln w="9525">
            <a:noFill/>
            <a:miter lim="800000"/>
            <a:headEnd/>
            <a:tailEnd/>
          </a:ln>
          <a:effectLst/>
        </p:spPr>
      </p:pic>
      <p:sp>
        <p:nvSpPr>
          <p:cNvPr id="3" name="Title 2"/>
          <p:cNvSpPr>
            <a:spLocks noGrp="1"/>
          </p:cNvSpPr>
          <p:nvPr>
            <p:ph type="title" idx="4294967295"/>
          </p:nvPr>
        </p:nvSpPr>
        <p:spPr>
          <a:xfrm>
            <a:off x="753036" y="408156"/>
            <a:ext cx="10515600" cy="1325563"/>
          </a:xfrm>
        </p:spPr>
        <p:txBody>
          <a:bodyPr>
            <a:normAutofit/>
          </a:bodyPr>
          <a:lstStyle/>
          <a:p>
            <a:r>
              <a:rPr lang="en-IN" sz="2800" b="1" dirty="0" smtClean="0">
                <a:solidFill>
                  <a:srgbClr val="0070C0"/>
                </a:solidFill>
                <a:latin typeface="+mn-lt"/>
              </a:rPr>
              <a:t>Futures Vs. Forwards Cont…</a:t>
            </a:r>
            <a:endParaRPr lang="en-IN" sz="2800" b="1" dirty="0">
              <a:solidFill>
                <a:srgbClr val="0070C0"/>
              </a:solidFill>
              <a:latin typeface="+mn-lt"/>
            </a:endParaRPr>
          </a:p>
        </p:txBody>
      </p:sp>
    </p:spTree>
    <p:extLst>
      <p:ext uri="{BB962C8B-B14F-4D97-AF65-F5344CB8AC3E}">
        <p14:creationId xmlns:p14="http://schemas.microsoft.com/office/powerpoint/2010/main" val="2119225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659" y="691661"/>
            <a:ext cx="10849704" cy="785446"/>
          </a:xfrm>
        </p:spPr>
        <p:txBody>
          <a:bodyPr>
            <a:normAutofit/>
          </a:bodyPr>
          <a:lstStyle/>
          <a:p>
            <a:r>
              <a:rPr lang="en-US" sz="2800" b="1" dirty="0" smtClean="0">
                <a:solidFill>
                  <a:srgbClr val="0070C0"/>
                </a:solidFill>
                <a:latin typeface="+mn-lt"/>
              </a:rPr>
              <a:t>Hedging Dollar Gap with Options</a:t>
            </a:r>
            <a:endParaRPr lang="en-IN" sz="2800" b="1" dirty="0">
              <a:solidFill>
                <a:srgbClr val="0070C0"/>
              </a:solidFill>
              <a:latin typeface="+mn-lt"/>
            </a:endParaRPr>
          </a:p>
        </p:txBody>
      </p:sp>
      <p:sp>
        <p:nvSpPr>
          <p:cNvPr id="3" name="Content Placeholder 2"/>
          <p:cNvSpPr>
            <a:spLocks noGrp="1"/>
          </p:cNvSpPr>
          <p:nvPr>
            <p:ph idx="1"/>
          </p:nvPr>
        </p:nvSpPr>
        <p:spPr>
          <a:xfrm>
            <a:off x="381003" y="1793631"/>
            <a:ext cx="9255367" cy="3962732"/>
          </a:xfrm>
        </p:spPr>
        <p:txBody>
          <a:bodyPr>
            <a:normAutofit lnSpcReduction="10000"/>
          </a:bodyPr>
          <a:lstStyle/>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rPr>
              <a:t>Suppose interest sensitive liabilities &gt; interest sensitive assets ; bank has a </a:t>
            </a:r>
            <a:r>
              <a:rPr lang="en-US" b="1" u="sng" dirty="0" smtClean="0">
                <a:solidFill>
                  <a:srgbClr val="002060"/>
                </a:solidFill>
                <a:ea typeface="Arial Unicode MS" pitchFamily="34" charset="-128"/>
                <a:cs typeface="Arial Unicode MS" pitchFamily="34" charset="-128"/>
              </a:rPr>
              <a:t>negative dollar gap</a:t>
            </a:r>
          </a:p>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rPr>
              <a:t>Without hedging: if interest rate increases, net interest income declines</a:t>
            </a:r>
          </a:p>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rPr>
              <a:t>Long interest rate put option reduces the interest rate risk</a:t>
            </a:r>
          </a:p>
          <a:p>
            <a:pPr marL="908050" lvl="1" indent="0" algn="just">
              <a:lnSpc>
                <a:spcPct val="100000"/>
              </a:lnSpc>
              <a:spcBef>
                <a:spcPts val="600"/>
              </a:spcBef>
              <a:buFont typeface="Wingdings" pitchFamily="2" charset="2"/>
              <a:buChar char="ü"/>
            </a:pPr>
            <a:r>
              <a:rPr lang="en-US" sz="2200" b="1" dirty="0" smtClean="0">
                <a:solidFill>
                  <a:srgbClr val="002060"/>
                </a:solidFill>
                <a:ea typeface="Arial Unicode MS" pitchFamily="34" charset="-128"/>
                <a:cs typeface="Arial Unicode MS" pitchFamily="34" charset="-128"/>
              </a:rPr>
              <a:t>If interest rate increases, bank earns profit on put option and could use it to reduce or eliminate the net interest income loss from negative dollar gap</a:t>
            </a:r>
          </a:p>
          <a:p>
            <a:pPr marL="908050" lvl="1" indent="0" algn="just">
              <a:lnSpc>
                <a:spcPct val="100000"/>
              </a:lnSpc>
              <a:spcBef>
                <a:spcPts val="600"/>
              </a:spcBef>
              <a:buFont typeface="Wingdings" pitchFamily="2" charset="2"/>
              <a:buChar char="ü"/>
            </a:pPr>
            <a:r>
              <a:rPr lang="en-US" sz="2200" b="1" dirty="0" smtClean="0">
                <a:solidFill>
                  <a:srgbClr val="002060"/>
                </a:solidFill>
                <a:ea typeface="Arial Unicode MS" pitchFamily="34" charset="-128"/>
                <a:cs typeface="Arial Unicode MS" pitchFamily="34" charset="-128"/>
              </a:rPr>
              <a:t>If interest rates decrease, the bank would not exercise its put option, and benefit from an increasing net interest income (minus the put premium)</a:t>
            </a:r>
          </a:p>
          <a:p>
            <a:pPr marL="1365250" lvl="2" indent="-457200" algn="just">
              <a:lnSpc>
                <a:spcPct val="100000"/>
              </a:lnSpc>
              <a:spcBef>
                <a:spcPts val="600"/>
              </a:spcBef>
            </a:pPr>
            <a:endParaRPr lang="en-US" b="1" dirty="0" smtClean="0">
              <a:solidFill>
                <a:srgbClr val="002060"/>
              </a:solidFill>
              <a:ea typeface="Arial Unicode MS" pitchFamily="34" charset="-128"/>
              <a:cs typeface="Arial Unicode MS" pitchFamily="34" charset="-128"/>
            </a:endParaRPr>
          </a:p>
          <a:p>
            <a:pPr marL="908050" lvl="1" indent="-457200" algn="just">
              <a:lnSpc>
                <a:spcPct val="100000"/>
              </a:lnSpc>
              <a:spcBef>
                <a:spcPts val="600"/>
              </a:spcBef>
            </a:pPr>
            <a:endParaRPr lang="en-US"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7591494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443" y="715107"/>
            <a:ext cx="10849704" cy="785446"/>
          </a:xfrm>
        </p:spPr>
        <p:txBody>
          <a:bodyPr>
            <a:normAutofit/>
          </a:bodyPr>
          <a:lstStyle/>
          <a:p>
            <a:r>
              <a:rPr lang="en-US" sz="2800" b="1" dirty="0" smtClean="0">
                <a:solidFill>
                  <a:srgbClr val="0070C0"/>
                </a:solidFill>
                <a:latin typeface="+mn-lt"/>
              </a:rPr>
              <a:t>Hedging Dollar Gap with Options Cont…</a:t>
            </a:r>
            <a:endParaRPr lang="en-IN" sz="2800" b="1" dirty="0">
              <a:solidFill>
                <a:srgbClr val="0070C0"/>
              </a:solidFill>
              <a:latin typeface="+mn-lt"/>
            </a:endParaRPr>
          </a:p>
        </p:txBody>
      </p:sp>
      <p:sp>
        <p:nvSpPr>
          <p:cNvPr id="3" name="Content Placeholder 2"/>
          <p:cNvSpPr>
            <a:spLocks noGrp="1"/>
          </p:cNvSpPr>
          <p:nvPr>
            <p:ph idx="1"/>
          </p:nvPr>
        </p:nvSpPr>
        <p:spPr>
          <a:xfrm>
            <a:off x="427895" y="2039814"/>
            <a:ext cx="9185028" cy="3962732"/>
          </a:xfrm>
        </p:spPr>
        <p:txBody>
          <a:bodyPr>
            <a:normAutofit/>
          </a:bodyPr>
          <a:lstStyle/>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rPr>
              <a:t>Conversely interest sensitive assets &gt; interest sensitive liabilities ; bank has a </a:t>
            </a:r>
            <a:r>
              <a:rPr lang="en-US" b="1" u="sng" dirty="0" smtClean="0">
                <a:solidFill>
                  <a:srgbClr val="002060"/>
                </a:solidFill>
                <a:ea typeface="Arial Unicode MS" pitchFamily="34" charset="-128"/>
                <a:cs typeface="Arial Unicode MS" pitchFamily="34" charset="-128"/>
              </a:rPr>
              <a:t>positive dollar gap</a:t>
            </a:r>
          </a:p>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rPr>
              <a:t>Banks buy interest rate call option hedge the interest rate risk</a:t>
            </a:r>
          </a:p>
          <a:p>
            <a:pPr marL="908050" lvl="1" indent="0" algn="just">
              <a:lnSpc>
                <a:spcPct val="100000"/>
              </a:lnSpc>
              <a:spcBef>
                <a:spcPts val="600"/>
              </a:spcBef>
              <a:buFont typeface="Wingdings" pitchFamily="2" charset="2"/>
              <a:buChar char="ü"/>
            </a:pPr>
            <a:r>
              <a:rPr lang="en-US" sz="2200" b="1" dirty="0" smtClean="0">
                <a:solidFill>
                  <a:srgbClr val="002060"/>
                </a:solidFill>
                <a:ea typeface="Arial Unicode MS" pitchFamily="34" charset="-128"/>
                <a:cs typeface="Arial Unicode MS" pitchFamily="34" charset="-128"/>
              </a:rPr>
              <a:t>If interest rate fall, bank would lose on its cash or spot market portfolio, but gain from its options position would partially or completely offset that loss</a:t>
            </a:r>
          </a:p>
          <a:p>
            <a:pPr marL="908050" lvl="1" indent="0" algn="just">
              <a:lnSpc>
                <a:spcPct val="100000"/>
              </a:lnSpc>
              <a:spcBef>
                <a:spcPts val="600"/>
              </a:spcBef>
              <a:buFont typeface="Wingdings" pitchFamily="2" charset="2"/>
              <a:buChar char="ü"/>
            </a:pPr>
            <a:r>
              <a:rPr lang="en-US" sz="2200" b="1" dirty="0" smtClean="0">
                <a:solidFill>
                  <a:srgbClr val="002060"/>
                </a:solidFill>
                <a:ea typeface="Arial Unicode MS" pitchFamily="34" charset="-128"/>
                <a:cs typeface="Arial Unicode MS" pitchFamily="34" charset="-128"/>
              </a:rPr>
              <a:t>If interest rate rise, the gain from net interest income would only be partially offset by option cost (premium)</a:t>
            </a:r>
          </a:p>
        </p:txBody>
      </p:sp>
    </p:spTree>
    <p:extLst>
      <p:ext uri="{BB962C8B-B14F-4D97-AF65-F5344CB8AC3E}">
        <p14:creationId xmlns:p14="http://schemas.microsoft.com/office/powerpoint/2010/main" val="27539334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0213" y="668215"/>
            <a:ext cx="10849704" cy="785446"/>
          </a:xfrm>
        </p:spPr>
        <p:txBody>
          <a:bodyPr>
            <a:normAutofit/>
          </a:bodyPr>
          <a:lstStyle/>
          <a:p>
            <a:r>
              <a:rPr lang="en-US" sz="2800" b="1" dirty="0" smtClean="0">
                <a:solidFill>
                  <a:srgbClr val="0070C0"/>
                </a:solidFill>
              </a:rPr>
              <a:t>Hedging Dollar Gap with Futures Options Contract</a:t>
            </a:r>
            <a:endParaRPr lang="en-IN" sz="2800" b="1" dirty="0">
              <a:solidFill>
                <a:srgbClr val="0070C0"/>
              </a:solidFill>
              <a:latin typeface="+mn-lt"/>
            </a:endParaRPr>
          </a:p>
        </p:txBody>
      </p:sp>
      <p:sp>
        <p:nvSpPr>
          <p:cNvPr id="3" name="Content Placeholder 2"/>
          <p:cNvSpPr>
            <a:spLocks noGrp="1"/>
          </p:cNvSpPr>
          <p:nvPr>
            <p:ph idx="1"/>
          </p:nvPr>
        </p:nvSpPr>
        <p:spPr>
          <a:xfrm>
            <a:off x="427895" y="2039814"/>
            <a:ext cx="9513274" cy="3962732"/>
          </a:xfrm>
        </p:spPr>
        <p:txBody>
          <a:bodyPr>
            <a:normAutofit/>
          </a:bodyPr>
          <a:lstStyle/>
          <a:p>
            <a:pPr marL="908050" lvl="1" indent="-457200" algn="just">
              <a:lnSpc>
                <a:spcPct val="100000"/>
              </a:lnSpc>
              <a:spcBef>
                <a:spcPts val="1200"/>
              </a:spcBef>
            </a:pPr>
            <a:r>
              <a:rPr lang="en-US" b="1" dirty="0" smtClean="0">
                <a:solidFill>
                  <a:srgbClr val="002060"/>
                </a:solidFill>
                <a:ea typeface="Arial Unicode MS" pitchFamily="34" charset="-128"/>
                <a:cs typeface="Arial Unicode MS" pitchFamily="34" charset="-128"/>
              </a:rPr>
              <a:t>When bank has </a:t>
            </a:r>
            <a:r>
              <a:rPr lang="en-US" b="1" u="sng" dirty="0" smtClean="0">
                <a:solidFill>
                  <a:srgbClr val="002060"/>
                </a:solidFill>
                <a:ea typeface="Arial Unicode MS" pitchFamily="34" charset="-128"/>
                <a:cs typeface="Arial Unicode MS" pitchFamily="34" charset="-128"/>
              </a:rPr>
              <a:t>negative dollar gap </a:t>
            </a:r>
            <a:r>
              <a:rPr lang="en-US" b="1" dirty="0" smtClean="0">
                <a:solidFill>
                  <a:srgbClr val="002060"/>
                </a:solidFill>
                <a:ea typeface="Arial Unicode MS" pitchFamily="34" charset="-128"/>
                <a:cs typeface="Arial Unicode MS" pitchFamily="34" charset="-128"/>
              </a:rPr>
              <a:t>and is concerned about rising interest rates : buy a put option in T-bill future contracts</a:t>
            </a:r>
          </a:p>
          <a:p>
            <a:pPr marL="908050" lvl="1" indent="0" algn="just">
              <a:lnSpc>
                <a:spcPct val="100000"/>
              </a:lnSpc>
              <a:spcBef>
                <a:spcPts val="1200"/>
              </a:spcBef>
              <a:buFont typeface="Wingdings" pitchFamily="2" charset="2"/>
              <a:buChar char="ü"/>
            </a:pPr>
            <a:r>
              <a:rPr lang="en-US" sz="2200" b="1" dirty="0" smtClean="0">
                <a:solidFill>
                  <a:srgbClr val="002060"/>
                </a:solidFill>
                <a:ea typeface="Arial Unicode MS" pitchFamily="34" charset="-128"/>
                <a:cs typeface="Arial Unicode MS" pitchFamily="34" charset="-128"/>
              </a:rPr>
              <a:t>If interest rate increases and T-bill prices will fall, the gain in futures position could be exercised</a:t>
            </a:r>
          </a:p>
          <a:p>
            <a:pPr marL="908050" lvl="1" indent="0" algn="just">
              <a:lnSpc>
                <a:spcPct val="100000"/>
              </a:lnSpc>
              <a:spcBef>
                <a:spcPts val="1200"/>
              </a:spcBef>
              <a:buFont typeface="Wingdings" pitchFamily="2" charset="2"/>
              <a:buChar char="ü"/>
            </a:pPr>
            <a:r>
              <a:rPr lang="en-US" sz="2200" b="1" dirty="0" smtClean="0">
                <a:solidFill>
                  <a:srgbClr val="002060"/>
                </a:solidFill>
                <a:ea typeface="Arial Unicode MS" pitchFamily="34" charset="-128"/>
                <a:cs typeface="Arial Unicode MS" pitchFamily="34" charset="-128"/>
              </a:rPr>
              <a:t>If interest rate decreases, T-bill prices rise and  T-bill futures contract is not exercised</a:t>
            </a:r>
          </a:p>
        </p:txBody>
      </p:sp>
    </p:spTree>
    <p:extLst>
      <p:ext uri="{BB962C8B-B14F-4D97-AF65-F5344CB8AC3E}">
        <p14:creationId xmlns:p14="http://schemas.microsoft.com/office/powerpoint/2010/main" val="33276490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0213" y="668215"/>
            <a:ext cx="10849704" cy="785446"/>
          </a:xfrm>
        </p:spPr>
        <p:txBody>
          <a:bodyPr>
            <a:normAutofit/>
          </a:bodyPr>
          <a:lstStyle/>
          <a:p>
            <a:r>
              <a:rPr lang="en-US" sz="2800" b="1" dirty="0" smtClean="0">
                <a:solidFill>
                  <a:srgbClr val="0070C0"/>
                </a:solidFill>
                <a:latin typeface="+mn-lt"/>
              </a:rPr>
              <a:t>Hedging Dollar Gap with Futures Options Contract</a:t>
            </a:r>
            <a:endParaRPr lang="en-IN" sz="2800" b="1" dirty="0">
              <a:solidFill>
                <a:srgbClr val="0070C0"/>
              </a:solidFill>
              <a:latin typeface="+mn-lt"/>
            </a:endParaRPr>
          </a:p>
        </p:txBody>
      </p:sp>
      <p:sp>
        <p:nvSpPr>
          <p:cNvPr id="3" name="Content Placeholder 2"/>
          <p:cNvSpPr>
            <a:spLocks noGrp="1"/>
          </p:cNvSpPr>
          <p:nvPr>
            <p:ph idx="1"/>
          </p:nvPr>
        </p:nvSpPr>
        <p:spPr>
          <a:xfrm>
            <a:off x="427895" y="2039814"/>
            <a:ext cx="9513274" cy="3962732"/>
          </a:xfrm>
        </p:spPr>
        <p:txBody>
          <a:bodyPr>
            <a:normAutofit/>
          </a:bodyPr>
          <a:lstStyle/>
          <a:p>
            <a:pPr marL="908050" lvl="1" indent="-457200" algn="just">
              <a:lnSpc>
                <a:spcPct val="100000"/>
              </a:lnSpc>
              <a:spcBef>
                <a:spcPts val="600"/>
              </a:spcBef>
            </a:pPr>
            <a:r>
              <a:rPr lang="en-US" b="1" dirty="0" smtClean="0">
                <a:solidFill>
                  <a:srgbClr val="002060"/>
                </a:solidFill>
                <a:ea typeface="Arial Unicode MS" pitchFamily="34" charset="-128"/>
                <a:cs typeface="Arial Unicode MS" pitchFamily="34" charset="-128"/>
              </a:rPr>
              <a:t>When bank has </a:t>
            </a:r>
            <a:r>
              <a:rPr lang="en-US" b="1" u="sng" dirty="0" smtClean="0">
                <a:solidFill>
                  <a:srgbClr val="002060"/>
                </a:solidFill>
                <a:ea typeface="Arial Unicode MS" pitchFamily="34" charset="-128"/>
                <a:cs typeface="Arial Unicode MS" pitchFamily="34" charset="-128"/>
              </a:rPr>
              <a:t>positive dollar gap </a:t>
            </a:r>
            <a:r>
              <a:rPr lang="en-US" b="1" dirty="0" smtClean="0">
                <a:solidFill>
                  <a:srgbClr val="002060"/>
                </a:solidFill>
                <a:ea typeface="Arial Unicode MS" pitchFamily="34" charset="-128"/>
                <a:cs typeface="Arial Unicode MS" pitchFamily="34" charset="-128"/>
              </a:rPr>
              <a:t>and concerned about falling interest rates : buy a call option in T-bill future contracts</a:t>
            </a:r>
          </a:p>
          <a:p>
            <a:pPr marL="908050" lvl="1" indent="0" algn="just">
              <a:lnSpc>
                <a:spcPct val="100000"/>
              </a:lnSpc>
              <a:spcBef>
                <a:spcPts val="600"/>
              </a:spcBef>
              <a:buFont typeface="Wingdings" pitchFamily="2" charset="2"/>
              <a:buChar char="ü"/>
            </a:pPr>
            <a:r>
              <a:rPr lang="en-US" sz="2200" b="1" dirty="0" smtClean="0">
                <a:solidFill>
                  <a:srgbClr val="002060"/>
                </a:solidFill>
                <a:ea typeface="Arial Unicode MS" pitchFamily="34" charset="-128"/>
                <a:cs typeface="Arial Unicode MS" pitchFamily="34" charset="-128"/>
              </a:rPr>
              <a:t>As interest rates fall, the call option would earn profits to offset declining net interest income</a:t>
            </a:r>
          </a:p>
          <a:p>
            <a:pPr marL="908050" lvl="1" indent="0" algn="just">
              <a:lnSpc>
                <a:spcPct val="100000"/>
              </a:lnSpc>
              <a:spcBef>
                <a:spcPts val="600"/>
              </a:spcBef>
              <a:buFont typeface="Wingdings" pitchFamily="2" charset="2"/>
              <a:buChar char="ü"/>
            </a:pPr>
            <a:r>
              <a:rPr lang="en-US" sz="2200" b="1" dirty="0" smtClean="0">
                <a:solidFill>
                  <a:srgbClr val="002060"/>
                </a:solidFill>
                <a:ea typeface="Arial Unicode MS" pitchFamily="34" charset="-128"/>
                <a:cs typeface="Arial Unicode MS" pitchFamily="34" charset="-128"/>
              </a:rPr>
              <a:t>If interest rate rises, the call option would not be exercised</a:t>
            </a:r>
          </a:p>
          <a:p>
            <a:pPr marL="908050" lvl="1" indent="-457200" algn="just">
              <a:lnSpc>
                <a:spcPct val="100000"/>
              </a:lnSpc>
              <a:spcBef>
                <a:spcPts val="600"/>
              </a:spcBef>
              <a:buNone/>
            </a:pPr>
            <a:endParaRPr lang="en-US" b="1" dirty="0" smtClean="0">
              <a:solidFill>
                <a:srgbClr val="002060"/>
              </a:solidFill>
              <a:ea typeface="Arial Unicode MS" pitchFamily="34" charset="-128"/>
              <a:cs typeface="Arial Unicode MS" pitchFamily="34" charset="-128"/>
            </a:endParaRPr>
          </a:p>
          <a:p>
            <a:pPr marL="908050" lvl="1" indent="0" algn="just">
              <a:lnSpc>
                <a:spcPct val="100000"/>
              </a:lnSpc>
              <a:spcBef>
                <a:spcPts val="600"/>
              </a:spcBef>
            </a:pPr>
            <a:endParaRPr lang="en-US"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9892835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574431"/>
            <a:ext cx="10515600" cy="785446"/>
          </a:xfrm>
        </p:spPr>
        <p:txBody>
          <a:bodyPr>
            <a:normAutofit/>
          </a:bodyPr>
          <a:lstStyle/>
          <a:p>
            <a:r>
              <a:rPr lang="en-US" sz="2800" b="1" dirty="0" smtClean="0">
                <a:solidFill>
                  <a:srgbClr val="0070C0"/>
                </a:solidFill>
                <a:latin typeface="+mn-lt"/>
              </a:rPr>
              <a:t>Interest Rate Swaps</a:t>
            </a:r>
            <a:endParaRPr lang="en-IN" sz="2800" b="1" dirty="0">
              <a:solidFill>
                <a:srgbClr val="0070C0"/>
              </a:solidFill>
              <a:latin typeface="+mn-lt"/>
            </a:endParaRPr>
          </a:p>
        </p:txBody>
      </p:sp>
      <p:sp>
        <p:nvSpPr>
          <p:cNvPr id="3" name="Content Placeholder 2"/>
          <p:cNvSpPr>
            <a:spLocks noGrp="1"/>
          </p:cNvSpPr>
          <p:nvPr>
            <p:ph idx="1"/>
          </p:nvPr>
        </p:nvSpPr>
        <p:spPr>
          <a:xfrm>
            <a:off x="392725" y="1946030"/>
            <a:ext cx="9396045" cy="4325814"/>
          </a:xfrm>
        </p:spPr>
        <p:txBody>
          <a:bodyPr>
            <a:noAutofit/>
          </a:bodyPr>
          <a:lstStyle/>
          <a:p>
            <a:pPr marL="908050" lvl="1" indent="-457200" algn="just">
              <a:lnSpc>
                <a:spcPct val="100000"/>
              </a:lnSpc>
              <a:spcBef>
                <a:spcPts val="1200"/>
              </a:spcBef>
            </a:pPr>
            <a:r>
              <a:rPr lang="en-US" altLang="en-US" b="1" dirty="0"/>
              <a:t>A swap is an agreement to exchange cash flows at specified future times according to certain specified rules</a:t>
            </a:r>
            <a:r>
              <a:rPr lang="en-US" altLang="en-US" b="1" dirty="0" smtClean="0"/>
              <a:t>.</a:t>
            </a:r>
            <a:endParaRPr lang="en-US" sz="2400" b="1" dirty="0" smtClean="0">
              <a:ea typeface="Arial Unicode MS" pitchFamily="34" charset="-128"/>
              <a:cs typeface="Arial Unicode MS" pitchFamily="34" charset="-128"/>
            </a:endParaRPr>
          </a:p>
          <a:p>
            <a:pPr marL="908050" lvl="1" indent="-457200" algn="just">
              <a:lnSpc>
                <a:spcPct val="100000"/>
              </a:lnSpc>
              <a:spcBef>
                <a:spcPts val="1200"/>
              </a:spcBef>
            </a:pPr>
            <a:r>
              <a:rPr lang="en-US" sz="2400" b="1" dirty="0" smtClean="0">
                <a:solidFill>
                  <a:srgbClr val="002060"/>
                </a:solidFill>
                <a:ea typeface="Arial Unicode MS" pitchFamily="34" charset="-128"/>
                <a:cs typeface="Arial Unicode MS" pitchFamily="34" charset="-128"/>
              </a:rPr>
              <a:t>Interest rate swap is a way to change a borrowing institution’s exposure to interest rate fluctuations and achieve lower borrowing costs.</a:t>
            </a:r>
          </a:p>
          <a:p>
            <a:pPr marL="908050" lvl="1" indent="-457200" algn="just">
              <a:lnSpc>
                <a:spcPct val="100000"/>
              </a:lnSpc>
              <a:spcBef>
                <a:spcPts val="1200"/>
              </a:spcBef>
            </a:pPr>
            <a:r>
              <a:rPr lang="en-US" b="1" dirty="0" smtClean="0">
                <a:solidFill>
                  <a:srgbClr val="002060"/>
                </a:solidFill>
                <a:ea typeface="Arial Unicode MS" pitchFamily="34" charset="-128"/>
                <a:cs typeface="Arial Unicode MS" pitchFamily="34" charset="-128"/>
              </a:rPr>
              <a:t>Swap participants can convert from fixed to floating interest rates or from floating to fixed interest rates and more closely match the maturities of their liabilities to the maturities of their assets</a:t>
            </a:r>
            <a:endParaRPr lang="en-US" sz="2400"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742848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34754" y="560554"/>
            <a:ext cx="10571871" cy="893107"/>
          </a:xfrm>
        </p:spPr>
        <p:txBody>
          <a:bodyPr>
            <a:normAutofit/>
          </a:bodyPr>
          <a:lstStyle/>
          <a:p>
            <a:r>
              <a:rPr lang="en-IN" sz="2800" b="1" dirty="0" smtClean="0">
                <a:solidFill>
                  <a:srgbClr val="0070C0"/>
                </a:solidFill>
                <a:latin typeface="+mn-lt"/>
              </a:rPr>
              <a:t>Interest Rate Swap Cont..</a:t>
            </a:r>
            <a:endParaRPr lang="en-IN" sz="2800" b="1" dirty="0">
              <a:solidFill>
                <a:srgbClr val="0070C0"/>
              </a:solidFill>
              <a:latin typeface="+mn-lt"/>
            </a:endParaRPr>
          </a:p>
        </p:txBody>
      </p:sp>
      <p:sp>
        <p:nvSpPr>
          <p:cNvPr id="2" name="Content Placeholder 1"/>
          <p:cNvSpPr>
            <a:spLocks noGrp="1"/>
          </p:cNvSpPr>
          <p:nvPr>
            <p:ph idx="1"/>
          </p:nvPr>
        </p:nvSpPr>
        <p:spPr>
          <a:xfrm>
            <a:off x="914401" y="1970367"/>
            <a:ext cx="8566459" cy="3427509"/>
          </a:xfrm>
        </p:spPr>
        <p:txBody>
          <a:bodyPr>
            <a:normAutofit/>
          </a:bodyPr>
          <a:lstStyle/>
          <a:p>
            <a:pPr algn="just"/>
            <a:r>
              <a:rPr lang="en-IN" altLang="en-US" sz="2400" b="1" dirty="0" smtClean="0">
                <a:solidFill>
                  <a:srgbClr val="002060"/>
                </a:solidFill>
              </a:rPr>
              <a:t>A company agrees to pay cash flows equal to interest at a predetermined fixed rate on a notional principal and in return it receives the interest at a floating on same principal for same period of time</a:t>
            </a:r>
          </a:p>
          <a:p>
            <a:pPr algn="just"/>
            <a:r>
              <a:rPr lang="en-IN" altLang="en-US" sz="2400" b="1" dirty="0" smtClean="0">
                <a:solidFill>
                  <a:srgbClr val="002060"/>
                </a:solidFill>
              </a:rPr>
              <a:t>Mostly, swaps are used to transform the nature of assets and liabilities</a:t>
            </a:r>
          </a:p>
          <a:p>
            <a:pPr algn="just"/>
            <a:endParaRPr lang="en-IN" sz="24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3259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74229" y="415331"/>
            <a:ext cx="10571871" cy="1143000"/>
          </a:xfrm>
        </p:spPr>
        <p:txBody>
          <a:bodyPr>
            <a:normAutofit/>
          </a:bodyPr>
          <a:lstStyle/>
          <a:p>
            <a:r>
              <a:rPr lang="en-IN" sz="2800" b="1" dirty="0" smtClean="0">
                <a:solidFill>
                  <a:srgbClr val="0070C0"/>
                </a:solidFill>
                <a:latin typeface="+mn-lt"/>
              </a:rPr>
              <a:t>Example</a:t>
            </a:r>
            <a:endParaRPr lang="en-IN" sz="2800" b="1" dirty="0">
              <a:solidFill>
                <a:srgbClr val="0070C0"/>
              </a:solidFill>
              <a:latin typeface="+mn-lt"/>
            </a:endParaRPr>
          </a:p>
        </p:txBody>
      </p:sp>
      <p:sp>
        <p:nvSpPr>
          <p:cNvPr id="2" name="Content Placeholder 1"/>
          <p:cNvSpPr>
            <a:spLocks noGrp="1"/>
          </p:cNvSpPr>
          <p:nvPr>
            <p:ph idx="1"/>
          </p:nvPr>
        </p:nvSpPr>
        <p:spPr>
          <a:xfrm>
            <a:off x="894181" y="1919885"/>
            <a:ext cx="9313506" cy="3427509"/>
          </a:xfrm>
        </p:spPr>
        <p:txBody>
          <a:bodyPr>
            <a:normAutofit/>
          </a:bodyPr>
          <a:lstStyle/>
          <a:p>
            <a:pPr algn="just"/>
            <a:r>
              <a:rPr lang="en-IN" altLang="en-US" sz="2400" b="1" dirty="0" smtClean="0">
                <a:solidFill>
                  <a:srgbClr val="002060"/>
                </a:solidFill>
              </a:rPr>
              <a:t>Let there is a 3 year swap started on 15 March 2018 between the companies ABC and XYZ</a:t>
            </a:r>
          </a:p>
          <a:p>
            <a:pPr algn="just"/>
            <a:r>
              <a:rPr lang="en-IN" altLang="en-US" sz="2400" b="1" dirty="0" smtClean="0">
                <a:solidFill>
                  <a:srgbClr val="002060"/>
                </a:solidFill>
              </a:rPr>
              <a:t>Company ABC agrees to pay an interest rate of 7 % per annum on a principal of </a:t>
            </a:r>
            <a:r>
              <a:rPr lang="en-IN" altLang="en-US" sz="2400" b="1" dirty="0" err="1" smtClean="0">
                <a:solidFill>
                  <a:srgbClr val="002060"/>
                </a:solidFill>
              </a:rPr>
              <a:t>Rs</a:t>
            </a:r>
            <a:r>
              <a:rPr lang="en-IN" altLang="en-US" sz="2400" b="1" dirty="0" smtClean="0">
                <a:solidFill>
                  <a:srgbClr val="002060"/>
                </a:solidFill>
              </a:rPr>
              <a:t>. 100 crore</a:t>
            </a:r>
          </a:p>
          <a:p>
            <a:pPr algn="just"/>
            <a:r>
              <a:rPr lang="en-IN" altLang="en-US" sz="2400" b="1" dirty="0" smtClean="0">
                <a:solidFill>
                  <a:srgbClr val="002060"/>
                </a:solidFill>
              </a:rPr>
              <a:t>In return XYZ agrees to pay ABC 6-month LIBOR rate on the same principal</a:t>
            </a:r>
          </a:p>
          <a:p>
            <a:pPr algn="just"/>
            <a:r>
              <a:rPr lang="en-IN" altLang="en-US" sz="2400" b="1" dirty="0" smtClean="0">
                <a:solidFill>
                  <a:srgbClr val="002060"/>
                </a:solidFill>
              </a:rPr>
              <a:t>ABC is the fixed player and XYZ is the floating rate player</a:t>
            </a:r>
            <a:endParaRPr lang="en-IN" altLang="en-US" sz="2400" b="1" dirty="0">
              <a:solidFill>
                <a:srgbClr val="002060"/>
              </a:solidFill>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9723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03891" y="391885"/>
            <a:ext cx="10571871" cy="1143000"/>
          </a:xfrm>
        </p:spPr>
        <p:txBody>
          <a:bodyPr>
            <a:normAutofit/>
          </a:bodyPr>
          <a:lstStyle/>
          <a:p>
            <a:r>
              <a:rPr lang="en-IN" sz="2800" b="1" dirty="0" smtClean="0">
                <a:solidFill>
                  <a:srgbClr val="0070C0"/>
                </a:solidFill>
                <a:latin typeface="+mn-lt"/>
              </a:rPr>
              <a:t>Cash Flow to ABC </a:t>
            </a:r>
            <a:endParaRPr lang="en-IN" sz="2800" b="1" dirty="0">
              <a:solidFill>
                <a:srgbClr val="0070C0"/>
              </a:solidFill>
              <a:latin typeface="+mn-lt"/>
            </a:endParaRPr>
          </a:p>
        </p:txBody>
      </p:sp>
      <p:graphicFrame>
        <p:nvGraphicFramePr>
          <p:cNvPr id="3" name="Content Placeholder 2"/>
          <p:cNvGraphicFramePr>
            <a:graphicFrameLocks noGrp="1"/>
          </p:cNvGraphicFramePr>
          <p:nvPr>
            <p:ph idx="1"/>
            <p:extLst/>
          </p:nvPr>
        </p:nvGraphicFramePr>
        <p:xfrm>
          <a:off x="635856" y="1978147"/>
          <a:ext cx="8906730" cy="3510280"/>
        </p:xfrm>
        <a:graphic>
          <a:graphicData uri="http://schemas.openxmlformats.org/drawingml/2006/table">
            <a:tbl>
              <a:tblPr firstRow="1" bandRow="1">
                <a:tableStyleId>{5C22544A-7EE6-4342-B048-85BDC9FD1C3A}</a:tableStyleId>
              </a:tblPr>
              <a:tblGrid>
                <a:gridCol w="1781346">
                  <a:extLst>
                    <a:ext uri="{9D8B030D-6E8A-4147-A177-3AD203B41FA5}">
                      <a16:colId xmlns:a16="http://schemas.microsoft.com/office/drawing/2014/main" val="20000"/>
                    </a:ext>
                  </a:extLst>
                </a:gridCol>
                <a:gridCol w="1781346">
                  <a:extLst>
                    <a:ext uri="{9D8B030D-6E8A-4147-A177-3AD203B41FA5}">
                      <a16:colId xmlns:a16="http://schemas.microsoft.com/office/drawing/2014/main" val="20001"/>
                    </a:ext>
                  </a:extLst>
                </a:gridCol>
                <a:gridCol w="1781346">
                  <a:extLst>
                    <a:ext uri="{9D8B030D-6E8A-4147-A177-3AD203B41FA5}">
                      <a16:colId xmlns:a16="http://schemas.microsoft.com/office/drawing/2014/main" val="20002"/>
                    </a:ext>
                  </a:extLst>
                </a:gridCol>
                <a:gridCol w="1781346">
                  <a:extLst>
                    <a:ext uri="{9D8B030D-6E8A-4147-A177-3AD203B41FA5}">
                      <a16:colId xmlns:a16="http://schemas.microsoft.com/office/drawing/2014/main" val="20003"/>
                    </a:ext>
                  </a:extLst>
                </a:gridCol>
                <a:gridCol w="1781346">
                  <a:extLst>
                    <a:ext uri="{9D8B030D-6E8A-4147-A177-3AD203B41FA5}">
                      <a16:colId xmlns:a16="http://schemas.microsoft.com/office/drawing/2014/main" val="20004"/>
                    </a:ext>
                  </a:extLst>
                </a:gridCol>
              </a:tblGrid>
              <a:tr h="370840">
                <a:tc>
                  <a:txBody>
                    <a:bodyPr/>
                    <a:lstStyle/>
                    <a:p>
                      <a:r>
                        <a:rPr lang="en-IN" dirty="0" smtClean="0">
                          <a:solidFill>
                            <a:srgbClr val="002060"/>
                          </a:solidFill>
                        </a:rPr>
                        <a:t>Date</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002060"/>
                          </a:solidFill>
                        </a:rPr>
                        <a:t>Six Month LIBOR</a:t>
                      </a:r>
                      <a:r>
                        <a:rPr lang="en-IN" baseline="0" dirty="0" smtClean="0">
                          <a:solidFill>
                            <a:srgbClr val="002060"/>
                          </a:solidFill>
                        </a:rPr>
                        <a:t> rate</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002060"/>
                          </a:solidFill>
                        </a:rPr>
                        <a:t>Floating Rate</a:t>
                      </a:r>
                      <a:r>
                        <a:rPr lang="en-IN" baseline="0" dirty="0" smtClean="0">
                          <a:solidFill>
                            <a:srgbClr val="002060"/>
                          </a:solidFill>
                        </a:rPr>
                        <a:t> Cash Flow (Received)</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002060"/>
                          </a:solidFill>
                        </a:rPr>
                        <a:t>Fixed Cash</a:t>
                      </a:r>
                      <a:r>
                        <a:rPr lang="en-IN" baseline="0" dirty="0" smtClean="0">
                          <a:solidFill>
                            <a:srgbClr val="002060"/>
                          </a:solidFill>
                        </a:rPr>
                        <a:t> Flow</a:t>
                      </a:r>
                    </a:p>
                    <a:p>
                      <a:r>
                        <a:rPr lang="en-IN" baseline="0" dirty="0" smtClean="0">
                          <a:solidFill>
                            <a:srgbClr val="002060"/>
                          </a:solidFill>
                        </a:rPr>
                        <a:t>(Paid)</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smtClean="0">
                          <a:solidFill>
                            <a:srgbClr val="002060"/>
                          </a:solidFill>
                        </a:rPr>
                        <a:t>Net Cash Flow</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IN" dirty="0" smtClean="0">
                          <a:solidFill>
                            <a:srgbClr val="002060"/>
                          </a:solidFill>
                        </a:rPr>
                        <a:t>March 15,</a:t>
                      </a:r>
                      <a:r>
                        <a:rPr lang="en-IN" baseline="0" dirty="0" smtClean="0">
                          <a:solidFill>
                            <a:srgbClr val="002060"/>
                          </a:solidFill>
                        </a:rPr>
                        <a:t> 2018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IN" dirty="0" smtClean="0">
                          <a:solidFill>
                            <a:srgbClr val="002060"/>
                          </a:solidFill>
                        </a:rPr>
                        <a:t>6.0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endParaRPr lang="en-IN">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IN" dirty="0" smtClean="0">
                          <a:solidFill>
                            <a:srgbClr val="002060"/>
                          </a:solidFill>
                        </a:rPr>
                        <a:t>Sept 15, 2018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IN" dirty="0" smtClean="0">
                          <a:solidFill>
                            <a:srgbClr val="002060"/>
                          </a:solidFill>
                        </a:rPr>
                        <a:t>6.2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800" b="0" i="0" u="none" strike="noStrike" dirty="0">
                          <a:solidFill>
                            <a:srgbClr val="002060"/>
                          </a:solidFill>
                          <a:effectLst/>
                          <a:latin typeface="Calibri"/>
                        </a:rPr>
                        <a:t>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IN" dirty="0" smtClean="0">
                          <a:solidFill>
                            <a:srgbClr val="002060"/>
                          </a:solidFill>
                        </a:rPr>
                        <a:t>-3.5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IN" dirty="0" smtClean="0">
                          <a:solidFill>
                            <a:srgbClr val="002060"/>
                          </a:solidFill>
                        </a:rPr>
                        <a:t>-0.5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IN" dirty="0" smtClean="0">
                          <a:solidFill>
                            <a:srgbClr val="002060"/>
                          </a:solidFill>
                        </a:rPr>
                        <a:t>March 15, 1019</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IN" dirty="0" smtClean="0">
                          <a:solidFill>
                            <a:srgbClr val="002060"/>
                          </a:solidFill>
                        </a:rPr>
                        <a:t>7.4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800" b="0" i="0" u="none" strike="noStrike" dirty="0">
                          <a:solidFill>
                            <a:srgbClr val="002060"/>
                          </a:solidFill>
                          <a:effectLst/>
                          <a:latin typeface="Calibri"/>
                        </a:rPr>
                        <a:t>3.1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dirty="0" smtClean="0">
                          <a:solidFill>
                            <a:srgbClr val="00206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IN" dirty="0" smtClean="0">
                          <a:solidFill>
                            <a:srgbClr val="002060"/>
                          </a:solidFill>
                        </a:rPr>
                        <a:t>-0.4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IN" dirty="0" smtClean="0">
                          <a:solidFill>
                            <a:srgbClr val="002060"/>
                          </a:solidFill>
                        </a:rPr>
                        <a:t>Sept, 15, 2019</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IN" dirty="0" smtClean="0">
                          <a:solidFill>
                            <a:srgbClr val="002060"/>
                          </a:solidFill>
                        </a:rPr>
                        <a:t>7.5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800" b="0" i="0" u="none" strike="noStrike" dirty="0">
                          <a:solidFill>
                            <a:srgbClr val="002060"/>
                          </a:solidFill>
                          <a:effectLst/>
                          <a:latin typeface="Calibri"/>
                        </a:rPr>
                        <a:t>3.7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dirty="0" smtClean="0">
                          <a:solidFill>
                            <a:srgbClr val="00206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IN" dirty="0" smtClean="0">
                          <a:solidFill>
                            <a:srgbClr val="002060"/>
                          </a:solidFill>
                        </a:rPr>
                        <a:t>0.2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IN" dirty="0" smtClean="0">
                          <a:solidFill>
                            <a:srgbClr val="002060"/>
                          </a:solidFill>
                        </a:rPr>
                        <a:t>March 15, 1020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IN" dirty="0" smtClean="0">
                          <a:solidFill>
                            <a:srgbClr val="002060"/>
                          </a:solidFill>
                        </a:rPr>
                        <a:t>7.8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800" b="0" i="0" u="none" strike="noStrike" dirty="0">
                          <a:solidFill>
                            <a:srgbClr val="002060"/>
                          </a:solidFill>
                          <a:effectLst/>
                          <a:latin typeface="Calibri"/>
                        </a:rPr>
                        <a:t>3.75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dirty="0" smtClean="0">
                          <a:solidFill>
                            <a:srgbClr val="00206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IN" dirty="0" smtClean="0">
                          <a:solidFill>
                            <a:srgbClr val="002060"/>
                          </a:solidFill>
                        </a:rPr>
                        <a:t>0.25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IN" dirty="0" smtClean="0">
                          <a:solidFill>
                            <a:srgbClr val="002060"/>
                          </a:solidFill>
                        </a:rPr>
                        <a:t>Sept, 15, 2020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IN" dirty="0" smtClean="0">
                          <a:solidFill>
                            <a:srgbClr val="002060"/>
                          </a:solidFill>
                        </a:rPr>
                        <a:t>8.0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800" b="0" i="0" u="none" strike="noStrike" dirty="0">
                          <a:solidFill>
                            <a:srgbClr val="002060"/>
                          </a:solidFill>
                          <a:effectLst/>
                          <a:latin typeface="Calibri"/>
                        </a:rPr>
                        <a:t>3.9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dirty="0" smtClean="0">
                          <a:solidFill>
                            <a:srgbClr val="00206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IN" dirty="0" smtClean="0">
                          <a:solidFill>
                            <a:srgbClr val="002060"/>
                          </a:solidFill>
                        </a:rPr>
                        <a:t>0.40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IN" dirty="0" smtClean="0">
                          <a:solidFill>
                            <a:srgbClr val="002060"/>
                          </a:solidFill>
                        </a:rPr>
                        <a:t>March 15, 20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endParaRPr lang="en-IN">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IN" sz="1800" b="0" i="0" u="none" strike="noStrike" dirty="0" smtClean="0">
                          <a:solidFill>
                            <a:srgbClr val="002060"/>
                          </a:solidFill>
                          <a:effectLst/>
                          <a:latin typeface="Calibri"/>
                        </a:rPr>
                        <a:t>4.0</a:t>
                      </a:r>
                      <a:endParaRPr lang="en-IN" sz="1800" b="0" i="0" u="none" strike="noStrike" dirty="0">
                        <a:solidFill>
                          <a:srgbClr val="002060"/>
                        </a:solidFill>
                        <a:effectLst/>
                        <a:latin typeface="Calibri"/>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dirty="0" smtClean="0">
                          <a:solidFill>
                            <a:srgbClr val="00206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en-IN" dirty="0" smtClean="0">
                          <a:solidFill>
                            <a:srgbClr val="002060"/>
                          </a:solidFill>
                        </a:rPr>
                        <a:t>0.50</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546952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68722" y="391885"/>
            <a:ext cx="10571871" cy="1143000"/>
          </a:xfrm>
        </p:spPr>
        <p:txBody>
          <a:bodyPr>
            <a:normAutofit/>
          </a:bodyPr>
          <a:lstStyle/>
          <a:p>
            <a:r>
              <a:rPr lang="en-IN" sz="2800" b="1" dirty="0" smtClean="0">
                <a:solidFill>
                  <a:srgbClr val="0070C0"/>
                </a:solidFill>
                <a:latin typeface="+mn-lt"/>
              </a:rPr>
              <a:t>Using Swap to Transform a Liability</a:t>
            </a:r>
            <a:endParaRPr lang="en-IN" sz="2800" b="1" dirty="0">
              <a:solidFill>
                <a:srgbClr val="0070C0"/>
              </a:solidFill>
              <a:latin typeface="+mn-lt"/>
            </a:endParaRPr>
          </a:p>
        </p:txBody>
      </p:sp>
      <p:sp>
        <p:nvSpPr>
          <p:cNvPr id="2" name="Content Placeholder 1"/>
          <p:cNvSpPr>
            <a:spLocks noGrp="1"/>
          </p:cNvSpPr>
          <p:nvPr>
            <p:ph idx="1"/>
          </p:nvPr>
        </p:nvSpPr>
        <p:spPr>
          <a:xfrm>
            <a:off x="890112" y="1631116"/>
            <a:ext cx="9416144" cy="3483493"/>
          </a:xfrm>
        </p:spPr>
        <p:txBody>
          <a:bodyPr>
            <a:noAutofit/>
          </a:bodyPr>
          <a:lstStyle/>
          <a:p>
            <a:pPr algn="just">
              <a:lnSpc>
                <a:spcPct val="100000"/>
              </a:lnSpc>
              <a:spcBef>
                <a:spcPts val="0"/>
              </a:spcBef>
            </a:pPr>
            <a:r>
              <a:rPr lang="en-IN" altLang="en-US" sz="2400" b="1" dirty="0" smtClean="0">
                <a:solidFill>
                  <a:srgbClr val="002060"/>
                </a:solidFill>
              </a:rPr>
              <a:t>For ABC this swap may be used to transform a floating rate loan into a fixed rate loan. How?</a:t>
            </a:r>
          </a:p>
          <a:p>
            <a:pPr algn="just">
              <a:lnSpc>
                <a:spcPct val="100000"/>
              </a:lnSpc>
              <a:spcBef>
                <a:spcPts val="0"/>
              </a:spcBef>
            </a:pPr>
            <a:r>
              <a:rPr lang="en-IN" altLang="en-US" sz="2400" b="1" dirty="0" smtClean="0">
                <a:solidFill>
                  <a:srgbClr val="002060"/>
                </a:solidFill>
              </a:rPr>
              <a:t>Let ABC has borrowed </a:t>
            </a:r>
            <a:r>
              <a:rPr lang="en-IN" altLang="en-US" sz="2400" b="1" dirty="0" err="1" smtClean="0">
                <a:solidFill>
                  <a:srgbClr val="002060"/>
                </a:solidFill>
              </a:rPr>
              <a:t>Rs</a:t>
            </a:r>
            <a:r>
              <a:rPr lang="en-IN" altLang="en-US" sz="2400" b="1" dirty="0" smtClean="0">
                <a:solidFill>
                  <a:srgbClr val="002060"/>
                </a:solidFill>
              </a:rPr>
              <a:t>. 100 crore at LIBOR plus 20 basis point (from outside). After entering into swap the cash flows will be:</a:t>
            </a:r>
          </a:p>
          <a:p>
            <a:pPr algn="just">
              <a:lnSpc>
                <a:spcPct val="100000"/>
              </a:lnSpc>
              <a:spcBef>
                <a:spcPts val="0"/>
              </a:spcBef>
            </a:pPr>
            <a:r>
              <a:rPr lang="en-IN" altLang="en-US" sz="2400" b="1" dirty="0" smtClean="0">
                <a:solidFill>
                  <a:srgbClr val="002060"/>
                </a:solidFill>
              </a:rPr>
              <a:t>It pays LIBOR plus 0.2% to the outside lender</a:t>
            </a:r>
          </a:p>
          <a:p>
            <a:pPr algn="just">
              <a:lnSpc>
                <a:spcPct val="100000"/>
              </a:lnSpc>
              <a:spcBef>
                <a:spcPts val="0"/>
              </a:spcBef>
            </a:pPr>
            <a:r>
              <a:rPr lang="en-IN" altLang="en-US" sz="2400" b="1" dirty="0" smtClean="0">
                <a:solidFill>
                  <a:srgbClr val="002060"/>
                </a:solidFill>
              </a:rPr>
              <a:t>It receives LIBOR under the terms of swap</a:t>
            </a:r>
          </a:p>
          <a:p>
            <a:pPr algn="just">
              <a:lnSpc>
                <a:spcPct val="100000"/>
              </a:lnSpc>
              <a:spcBef>
                <a:spcPts val="0"/>
              </a:spcBef>
            </a:pPr>
            <a:r>
              <a:rPr lang="en-IN" altLang="en-US" sz="2400" b="1" dirty="0" smtClean="0">
                <a:solidFill>
                  <a:srgbClr val="002060"/>
                </a:solidFill>
              </a:rPr>
              <a:t>It pays 7% under the terms of swap </a:t>
            </a:r>
          </a:p>
          <a:p>
            <a:pPr algn="just">
              <a:lnSpc>
                <a:spcPct val="100000"/>
              </a:lnSpc>
              <a:spcBef>
                <a:spcPts val="0"/>
              </a:spcBef>
            </a:pPr>
            <a:r>
              <a:rPr lang="en-IN" altLang="en-US" sz="2400" b="1" dirty="0" smtClean="0">
                <a:solidFill>
                  <a:srgbClr val="002060"/>
                </a:solidFill>
              </a:rPr>
              <a:t>This arrangement makes the floating rate loan to fixed rate loan (7.2%)</a:t>
            </a:r>
          </a:p>
        </p:txBody>
      </p:sp>
      <p:sp>
        <p:nvSpPr>
          <p:cNvPr id="4" name="Rectangle 3"/>
          <p:cNvSpPr/>
          <p:nvPr/>
        </p:nvSpPr>
        <p:spPr>
          <a:xfrm>
            <a:off x="2705878" y="4786604"/>
            <a:ext cx="1390261" cy="839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XYZ</a:t>
            </a:r>
            <a:endParaRPr lang="en-IN" dirty="0"/>
          </a:p>
        </p:txBody>
      </p:sp>
      <p:sp>
        <p:nvSpPr>
          <p:cNvPr id="7" name="Rectangle 6"/>
          <p:cNvSpPr/>
          <p:nvPr/>
        </p:nvSpPr>
        <p:spPr>
          <a:xfrm>
            <a:off x="5797421" y="4758612"/>
            <a:ext cx="1390261" cy="839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ABC</a:t>
            </a:r>
            <a:endParaRPr lang="en-IN" dirty="0"/>
          </a:p>
        </p:txBody>
      </p:sp>
      <p:cxnSp>
        <p:nvCxnSpPr>
          <p:cNvPr id="12" name="Straight Arrow Connector 11"/>
          <p:cNvCxnSpPr/>
          <p:nvPr/>
        </p:nvCxnSpPr>
        <p:spPr>
          <a:xfrm>
            <a:off x="7389845" y="5178489"/>
            <a:ext cx="10170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418253" y="5178489"/>
            <a:ext cx="1091682" cy="27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76534" y="4573173"/>
            <a:ext cx="466794" cy="369332"/>
          </a:xfrm>
          <a:prstGeom prst="rect">
            <a:avLst/>
          </a:prstGeom>
        </p:spPr>
        <p:txBody>
          <a:bodyPr wrap="none">
            <a:spAutoFit/>
          </a:bodyPr>
          <a:lstStyle/>
          <a:p>
            <a:r>
              <a:rPr lang="en-IN" dirty="0"/>
              <a:t>7%</a:t>
            </a:r>
          </a:p>
        </p:txBody>
      </p:sp>
      <p:sp>
        <p:nvSpPr>
          <p:cNvPr id="16" name="Rectangle 15"/>
          <p:cNvSpPr/>
          <p:nvPr/>
        </p:nvSpPr>
        <p:spPr>
          <a:xfrm>
            <a:off x="4576534" y="5371714"/>
            <a:ext cx="742511" cy="369332"/>
          </a:xfrm>
          <a:prstGeom prst="rect">
            <a:avLst/>
          </a:prstGeom>
        </p:spPr>
        <p:txBody>
          <a:bodyPr wrap="none">
            <a:spAutoFit/>
          </a:bodyPr>
          <a:lstStyle/>
          <a:p>
            <a:r>
              <a:rPr lang="en-IN" dirty="0"/>
              <a:t>LIBOR</a:t>
            </a:r>
          </a:p>
        </p:txBody>
      </p:sp>
      <p:sp>
        <p:nvSpPr>
          <p:cNvPr id="17" name="Rectangle 16"/>
          <p:cNvSpPr/>
          <p:nvPr/>
        </p:nvSpPr>
        <p:spPr>
          <a:xfrm>
            <a:off x="7389845" y="4757839"/>
            <a:ext cx="1420582" cy="369332"/>
          </a:xfrm>
          <a:prstGeom prst="rect">
            <a:avLst/>
          </a:prstGeom>
        </p:spPr>
        <p:txBody>
          <a:bodyPr wrap="none">
            <a:spAutoFit/>
          </a:bodyPr>
          <a:lstStyle/>
          <a:p>
            <a:r>
              <a:rPr lang="en-IN" dirty="0"/>
              <a:t>LIBOR + 0.2%</a:t>
            </a:r>
          </a:p>
        </p:txBody>
      </p:sp>
      <p:sp>
        <p:nvSpPr>
          <p:cNvPr id="18" name="Rectangle 17"/>
          <p:cNvSpPr/>
          <p:nvPr/>
        </p:nvSpPr>
        <p:spPr>
          <a:xfrm>
            <a:off x="1643333" y="4757839"/>
            <a:ext cx="641522" cy="369332"/>
          </a:xfrm>
          <a:prstGeom prst="rect">
            <a:avLst/>
          </a:prstGeom>
        </p:spPr>
        <p:txBody>
          <a:bodyPr wrap="none">
            <a:spAutoFit/>
          </a:bodyPr>
          <a:lstStyle/>
          <a:p>
            <a:r>
              <a:rPr lang="en-IN" dirty="0" smtClean="0"/>
              <a:t>7.3%</a:t>
            </a:r>
            <a:endParaRPr lang="en-IN" dirty="0"/>
          </a:p>
        </p:txBody>
      </p:sp>
      <p:cxnSp>
        <p:nvCxnSpPr>
          <p:cNvPr id="22" name="Straight Arrow Connector 21"/>
          <p:cNvCxnSpPr/>
          <p:nvPr/>
        </p:nvCxnSpPr>
        <p:spPr>
          <a:xfrm flipH="1">
            <a:off x="4338735" y="4942505"/>
            <a:ext cx="135293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338735" y="5371714"/>
            <a:ext cx="12223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3543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450783" y="391885"/>
            <a:ext cx="10571871" cy="1143000"/>
          </a:xfrm>
        </p:spPr>
        <p:txBody>
          <a:bodyPr>
            <a:normAutofit/>
          </a:bodyPr>
          <a:lstStyle/>
          <a:p>
            <a:r>
              <a:rPr lang="en-IN" sz="2800" b="1" dirty="0" smtClean="0">
                <a:solidFill>
                  <a:srgbClr val="0070C0"/>
                </a:solidFill>
                <a:latin typeface="+mn-lt"/>
              </a:rPr>
              <a:t>Using Swap to Transform a Liability</a:t>
            </a:r>
            <a:endParaRPr lang="en-IN" sz="2800" b="1" dirty="0">
              <a:solidFill>
                <a:srgbClr val="0070C0"/>
              </a:solidFill>
              <a:latin typeface="+mn-lt"/>
            </a:endParaRPr>
          </a:p>
        </p:txBody>
      </p:sp>
      <p:sp>
        <p:nvSpPr>
          <p:cNvPr id="2" name="Content Placeholder 1"/>
          <p:cNvSpPr>
            <a:spLocks noGrp="1"/>
          </p:cNvSpPr>
          <p:nvPr>
            <p:ph idx="1"/>
          </p:nvPr>
        </p:nvSpPr>
        <p:spPr>
          <a:xfrm>
            <a:off x="913558" y="1748346"/>
            <a:ext cx="9416144" cy="3483493"/>
          </a:xfrm>
        </p:spPr>
        <p:txBody>
          <a:bodyPr>
            <a:normAutofit/>
          </a:bodyPr>
          <a:lstStyle/>
          <a:p>
            <a:r>
              <a:rPr lang="en-IN" altLang="en-US" sz="2400" b="1" dirty="0">
                <a:solidFill>
                  <a:srgbClr val="002060"/>
                </a:solidFill>
              </a:rPr>
              <a:t>Let ABC has borrowed </a:t>
            </a:r>
            <a:r>
              <a:rPr lang="en-IN" altLang="en-US" sz="2400" b="1" dirty="0" err="1">
                <a:solidFill>
                  <a:srgbClr val="002060"/>
                </a:solidFill>
              </a:rPr>
              <a:t>Rs</a:t>
            </a:r>
            <a:r>
              <a:rPr lang="en-IN" altLang="en-US" sz="2400" b="1" dirty="0">
                <a:solidFill>
                  <a:srgbClr val="002060"/>
                </a:solidFill>
              </a:rPr>
              <a:t>. 100 crore at </a:t>
            </a:r>
            <a:r>
              <a:rPr lang="en-IN" altLang="en-US" sz="2400" b="1" dirty="0" smtClean="0">
                <a:solidFill>
                  <a:srgbClr val="002060"/>
                </a:solidFill>
              </a:rPr>
              <a:t>7.3% </a:t>
            </a:r>
            <a:r>
              <a:rPr lang="en-IN" altLang="en-US" sz="2400" b="1" dirty="0">
                <a:solidFill>
                  <a:srgbClr val="002060"/>
                </a:solidFill>
              </a:rPr>
              <a:t>(from outside). After entering into swap the cash flows will be:</a:t>
            </a:r>
          </a:p>
          <a:p>
            <a:r>
              <a:rPr lang="en-IN" altLang="en-US" sz="2400" b="1" dirty="0">
                <a:solidFill>
                  <a:srgbClr val="002060"/>
                </a:solidFill>
              </a:rPr>
              <a:t>It pays </a:t>
            </a:r>
            <a:r>
              <a:rPr lang="en-IN" altLang="en-US" sz="2400" b="1" dirty="0" smtClean="0">
                <a:solidFill>
                  <a:srgbClr val="002060"/>
                </a:solidFill>
              </a:rPr>
              <a:t>7.3% </a:t>
            </a:r>
            <a:r>
              <a:rPr lang="en-IN" altLang="en-US" sz="2400" b="1" dirty="0">
                <a:solidFill>
                  <a:srgbClr val="002060"/>
                </a:solidFill>
              </a:rPr>
              <a:t>to the outside lender</a:t>
            </a:r>
          </a:p>
          <a:p>
            <a:r>
              <a:rPr lang="en-IN" altLang="en-US" sz="2400" b="1" dirty="0">
                <a:solidFill>
                  <a:srgbClr val="002060"/>
                </a:solidFill>
              </a:rPr>
              <a:t>It </a:t>
            </a:r>
            <a:r>
              <a:rPr lang="en-IN" altLang="en-US" sz="2400" b="1" dirty="0" smtClean="0">
                <a:solidFill>
                  <a:srgbClr val="002060"/>
                </a:solidFill>
              </a:rPr>
              <a:t>pays </a:t>
            </a:r>
            <a:r>
              <a:rPr lang="en-IN" altLang="en-US" sz="2400" b="1" dirty="0">
                <a:solidFill>
                  <a:srgbClr val="002060"/>
                </a:solidFill>
              </a:rPr>
              <a:t>LIBOR under the terms of swap</a:t>
            </a:r>
          </a:p>
          <a:p>
            <a:r>
              <a:rPr lang="en-IN" altLang="en-US" sz="2400" b="1" dirty="0">
                <a:solidFill>
                  <a:srgbClr val="002060"/>
                </a:solidFill>
              </a:rPr>
              <a:t>It </a:t>
            </a:r>
            <a:r>
              <a:rPr lang="en-IN" altLang="en-US" sz="2400" b="1" dirty="0" smtClean="0">
                <a:solidFill>
                  <a:srgbClr val="002060"/>
                </a:solidFill>
              </a:rPr>
              <a:t>receives </a:t>
            </a:r>
            <a:r>
              <a:rPr lang="en-IN" altLang="en-US" sz="2400" b="1" dirty="0">
                <a:solidFill>
                  <a:srgbClr val="002060"/>
                </a:solidFill>
              </a:rPr>
              <a:t>7% under the terms of swap </a:t>
            </a:r>
          </a:p>
          <a:p>
            <a:r>
              <a:rPr lang="en-IN" altLang="en-US" sz="2400" b="1" dirty="0">
                <a:solidFill>
                  <a:srgbClr val="002060"/>
                </a:solidFill>
              </a:rPr>
              <a:t>This arrangement makes the </a:t>
            </a:r>
            <a:r>
              <a:rPr lang="en-IN" altLang="en-US" sz="2400" b="1" dirty="0" smtClean="0">
                <a:solidFill>
                  <a:srgbClr val="002060"/>
                </a:solidFill>
              </a:rPr>
              <a:t>fixed </a:t>
            </a:r>
            <a:r>
              <a:rPr lang="en-IN" altLang="en-US" sz="2400" b="1" dirty="0">
                <a:solidFill>
                  <a:srgbClr val="002060"/>
                </a:solidFill>
              </a:rPr>
              <a:t>rate loan to </a:t>
            </a:r>
            <a:r>
              <a:rPr lang="en-IN" altLang="en-US" sz="2400" b="1" dirty="0" smtClean="0">
                <a:solidFill>
                  <a:srgbClr val="002060"/>
                </a:solidFill>
              </a:rPr>
              <a:t>floating </a:t>
            </a:r>
            <a:r>
              <a:rPr lang="en-IN" altLang="en-US" sz="2400" b="1" dirty="0">
                <a:solidFill>
                  <a:srgbClr val="002060"/>
                </a:solidFill>
              </a:rPr>
              <a:t>rate loan </a:t>
            </a:r>
            <a:r>
              <a:rPr lang="en-IN" altLang="en-US" sz="2400" b="1" dirty="0" smtClean="0">
                <a:solidFill>
                  <a:srgbClr val="002060"/>
                </a:solidFill>
              </a:rPr>
              <a:t>(LIBOR + 0.3%)</a:t>
            </a:r>
            <a:endParaRPr lang="en-IN" altLang="en-US" sz="2400" b="1" dirty="0">
              <a:solidFill>
                <a:srgbClr val="002060"/>
              </a:solidFill>
            </a:endParaRPr>
          </a:p>
          <a:p>
            <a:endParaRPr lang="en-IN" dirty="0" smtClean="0"/>
          </a:p>
        </p:txBody>
      </p:sp>
      <p:sp>
        <p:nvSpPr>
          <p:cNvPr id="4" name="Rectangle 3"/>
          <p:cNvSpPr/>
          <p:nvPr/>
        </p:nvSpPr>
        <p:spPr>
          <a:xfrm>
            <a:off x="2705878" y="4786604"/>
            <a:ext cx="1390261" cy="839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XYZ</a:t>
            </a:r>
            <a:endParaRPr lang="en-IN" dirty="0"/>
          </a:p>
        </p:txBody>
      </p:sp>
      <p:sp>
        <p:nvSpPr>
          <p:cNvPr id="7" name="Rectangle 6"/>
          <p:cNvSpPr/>
          <p:nvPr/>
        </p:nvSpPr>
        <p:spPr>
          <a:xfrm>
            <a:off x="5797421" y="4758612"/>
            <a:ext cx="1390261" cy="839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ABC</a:t>
            </a:r>
            <a:endParaRPr lang="en-IN" dirty="0"/>
          </a:p>
        </p:txBody>
      </p:sp>
      <p:cxnSp>
        <p:nvCxnSpPr>
          <p:cNvPr id="12" name="Straight Arrow Connector 11"/>
          <p:cNvCxnSpPr/>
          <p:nvPr/>
        </p:nvCxnSpPr>
        <p:spPr>
          <a:xfrm>
            <a:off x="7389845" y="5178489"/>
            <a:ext cx="101703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418253" y="5178489"/>
            <a:ext cx="1091682" cy="27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76534" y="4573173"/>
            <a:ext cx="466794" cy="369332"/>
          </a:xfrm>
          <a:prstGeom prst="rect">
            <a:avLst/>
          </a:prstGeom>
        </p:spPr>
        <p:txBody>
          <a:bodyPr wrap="none">
            <a:spAutoFit/>
          </a:bodyPr>
          <a:lstStyle/>
          <a:p>
            <a:r>
              <a:rPr lang="en-IN" dirty="0"/>
              <a:t>7%</a:t>
            </a:r>
          </a:p>
        </p:txBody>
      </p:sp>
      <p:sp>
        <p:nvSpPr>
          <p:cNvPr id="16" name="Rectangle 15"/>
          <p:cNvSpPr/>
          <p:nvPr/>
        </p:nvSpPr>
        <p:spPr>
          <a:xfrm>
            <a:off x="4576534" y="5371714"/>
            <a:ext cx="742511" cy="369332"/>
          </a:xfrm>
          <a:prstGeom prst="rect">
            <a:avLst/>
          </a:prstGeom>
        </p:spPr>
        <p:txBody>
          <a:bodyPr wrap="none">
            <a:spAutoFit/>
          </a:bodyPr>
          <a:lstStyle/>
          <a:p>
            <a:r>
              <a:rPr lang="en-IN" dirty="0"/>
              <a:t>LIBOR</a:t>
            </a:r>
          </a:p>
        </p:txBody>
      </p:sp>
      <p:sp>
        <p:nvSpPr>
          <p:cNvPr id="17" name="Rectangle 16"/>
          <p:cNvSpPr/>
          <p:nvPr/>
        </p:nvSpPr>
        <p:spPr>
          <a:xfrm>
            <a:off x="7389845" y="4757839"/>
            <a:ext cx="1420582" cy="369332"/>
          </a:xfrm>
          <a:prstGeom prst="rect">
            <a:avLst/>
          </a:prstGeom>
        </p:spPr>
        <p:txBody>
          <a:bodyPr wrap="none">
            <a:spAutoFit/>
          </a:bodyPr>
          <a:lstStyle/>
          <a:p>
            <a:r>
              <a:rPr lang="en-IN" dirty="0"/>
              <a:t>LIBOR + 0.2%</a:t>
            </a:r>
          </a:p>
        </p:txBody>
      </p:sp>
      <p:sp>
        <p:nvSpPr>
          <p:cNvPr id="18" name="Rectangle 17"/>
          <p:cNvSpPr/>
          <p:nvPr/>
        </p:nvSpPr>
        <p:spPr>
          <a:xfrm>
            <a:off x="1643333" y="4757839"/>
            <a:ext cx="641522" cy="369332"/>
          </a:xfrm>
          <a:prstGeom prst="rect">
            <a:avLst/>
          </a:prstGeom>
        </p:spPr>
        <p:txBody>
          <a:bodyPr wrap="none">
            <a:spAutoFit/>
          </a:bodyPr>
          <a:lstStyle/>
          <a:p>
            <a:r>
              <a:rPr lang="en-IN" dirty="0" smtClean="0"/>
              <a:t>7.3%</a:t>
            </a:r>
            <a:endParaRPr lang="en-IN" dirty="0"/>
          </a:p>
        </p:txBody>
      </p:sp>
      <p:cxnSp>
        <p:nvCxnSpPr>
          <p:cNvPr id="22" name="Straight Arrow Connector 21"/>
          <p:cNvCxnSpPr/>
          <p:nvPr/>
        </p:nvCxnSpPr>
        <p:spPr>
          <a:xfrm flipH="1">
            <a:off x="4338735" y="4942505"/>
            <a:ext cx="135293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338735" y="5371714"/>
            <a:ext cx="122231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41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Buyers of Future Contract</a:t>
            </a:r>
            <a:endParaRPr lang="en-IN" sz="2800" b="1" dirty="0">
              <a:solidFill>
                <a:srgbClr val="0070C0"/>
              </a:solidFill>
              <a:latin typeface="+mn-lt"/>
            </a:endParaRPr>
          </a:p>
        </p:txBody>
      </p:sp>
      <p:sp>
        <p:nvSpPr>
          <p:cNvPr id="3" name="Content Placeholder 2"/>
          <p:cNvSpPr>
            <a:spLocks noGrp="1"/>
          </p:cNvSpPr>
          <p:nvPr>
            <p:ph idx="1"/>
          </p:nvPr>
        </p:nvSpPr>
        <p:spPr>
          <a:xfrm>
            <a:off x="838200" y="1825625"/>
            <a:ext cx="8684623" cy="3477895"/>
          </a:xfrm>
        </p:spPr>
        <p:txBody>
          <a:bodyPr>
            <a:normAutofit/>
          </a:bodyPr>
          <a:lstStyle/>
          <a:p>
            <a:pPr marL="0" indent="0" algn="just">
              <a:buNone/>
            </a:pPr>
            <a:endParaRPr lang="en-US" altLang="en-US" sz="2400" b="1" dirty="0">
              <a:solidFill>
                <a:srgbClr val="002060"/>
              </a:solidFill>
            </a:endParaRPr>
          </a:p>
          <a:p>
            <a:pPr lvl="1" algn="just"/>
            <a:r>
              <a:rPr lang="en-US" altLang="en-US" b="1" dirty="0">
                <a:solidFill>
                  <a:srgbClr val="002060"/>
                </a:solidFill>
              </a:rPr>
              <a:t>A buyer of a futures contract is said to be </a:t>
            </a:r>
            <a:r>
              <a:rPr lang="en-US" altLang="en-US" b="1" i="1" u="sng" dirty="0">
                <a:solidFill>
                  <a:srgbClr val="002060"/>
                </a:solidFill>
              </a:rPr>
              <a:t>long futures</a:t>
            </a:r>
          </a:p>
          <a:p>
            <a:pPr lvl="1" algn="just"/>
            <a:endParaRPr lang="en-US" altLang="en-US" b="1" dirty="0">
              <a:solidFill>
                <a:srgbClr val="002060"/>
              </a:solidFill>
            </a:endParaRPr>
          </a:p>
          <a:p>
            <a:pPr lvl="1" algn="just"/>
            <a:r>
              <a:rPr lang="en-US" altLang="en-US" b="1" dirty="0">
                <a:solidFill>
                  <a:srgbClr val="002060"/>
                </a:solidFill>
              </a:rPr>
              <a:t>Agrees to pay the underlying futures price or take delivery of the underlying asset</a:t>
            </a:r>
          </a:p>
          <a:p>
            <a:pPr lvl="1" algn="just"/>
            <a:endParaRPr lang="en-US" altLang="en-US" b="1" dirty="0">
              <a:solidFill>
                <a:srgbClr val="002060"/>
              </a:solidFill>
            </a:endParaRPr>
          </a:p>
          <a:p>
            <a:pPr lvl="1" algn="just"/>
            <a:r>
              <a:rPr lang="en-US" altLang="en-US" b="1" dirty="0">
                <a:solidFill>
                  <a:srgbClr val="002060"/>
                </a:solidFill>
              </a:rPr>
              <a:t>Buyers gain when futures prices rise and lose when futures prices fall</a:t>
            </a:r>
          </a:p>
          <a:p>
            <a:endParaRPr lang="en-IN" dirty="0"/>
          </a:p>
        </p:txBody>
      </p:sp>
    </p:spTree>
    <p:extLst>
      <p:ext uri="{BB962C8B-B14F-4D97-AF65-F5344CB8AC3E}">
        <p14:creationId xmlns:p14="http://schemas.microsoft.com/office/powerpoint/2010/main" val="23017460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p:txBody>
          <a:bodyPr/>
          <a:lstStyle/>
          <a:p>
            <a:r>
              <a:rPr lang="tr-TR" altLang="en-US" sz="4000" dirty="0">
                <a:latin typeface="Arial" panose="020B0604020202020204" pitchFamily="34" charset="0"/>
              </a:rPr>
              <a:t>Using the swap to transform an asset (nature of an asset)</a:t>
            </a:r>
          </a:p>
        </p:txBody>
      </p:sp>
      <p:sp>
        <p:nvSpPr>
          <p:cNvPr id="94211" name="Rectangle 3"/>
          <p:cNvSpPr>
            <a:spLocks noGrp="1" noChangeArrowheads="1"/>
          </p:cNvSpPr>
          <p:nvPr>
            <p:ph type="body" idx="4294967295"/>
          </p:nvPr>
        </p:nvSpPr>
        <p:spPr/>
        <p:txBody>
          <a:bodyPr/>
          <a:lstStyle/>
          <a:p>
            <a:r>
              <a:rPr lang="tr-TR" altLang="en-US" dirty="0" smtClean="0">
                <a:latin typeface="Arial" panose="020B0604020202020204" pitchFamily="34" charset="0"/>
              </a:rPr>
              <a:t>Suppose </a:t>
            </a:r>
            <a:r>
              <a:rPr lang="en-US" altLang="en-US" dirty="0" smtClean="0">
                <a:latin typeface="Arial" panose="020B0604020202020204" pitchFamily="34" charset="0"/>
              </a:rPr>
              <a:t>Company X</a:t>
            </a:r>
            <a:r>
              <a:rPr lang="tr-TR" altLang="en-US" dirty="0" smtClean="0">
                <a:latin typeface="Arial" panose="020B0604020202020204" pitchFamily="34" charset="0"/>
              </a:rPr>
              <a:t> owns </a:t>
            </a:r>
            <a:r>
              <a:rPr lang="en-US" altLang="en-US" dirty="0" err="1" smtClean="0">
                <a:latin typeface="Arial" panose="020B0604020202020204" pitchFamily="34" charset="0"/>
              </a:rPr>
              <a:t>Rs</a:t>
            </a:r>
            <a:r>
              <a:rPr lang="en-US" altLang="en-US" dirty="0" smtClean="0">
                <a:latin typeface="Arial" panose="020B0604020202020204" pitchFamily="34" charset="0"/>
              </a:rPr>
              <a:t>.</a:t>
            </a:r>
            <a:r>
              <a:rPr lang="tr-TR" altLang="en-US" dirty="0" smtClean="0">
                <a:latin typeface="Arial" panose="020B0604020202020204" pitchFamily="34" charset="0"/>
              </a:rPr>
              <a:t>100 million in bonds that will provide 4.7% per annum over the next 3 years. </a:t>
            </a:r>
            <a:r>
              <a:rPr lang="en-US" altLang="en-US" dirty="0" smtClean="0">
                <a:latin typeface="Arial" panose="020B0604020202020204" pitchFamily="34" charset="0"/>
              </a:rPr>
              <a:t>Now company X</a:t>
            </a:r>
            <a:r>
              <a:rPr lang="tr-TR" altLang="en-US" dirty="0" smtClean="0">
                <a:latin typeface="Arial" panose="020B0604020202020204" pitchFamily="34" charset="0"/>
              </a:rPr>
              <a:t> enters into a swap, wants to switch its assets from fixed to floating rate.</a:t>
            </a:r>
          </a:p>
          <a:p>
            <a:r>
              <a:rPr lang="tr-TR" altLang="en-US" dirty="0" smtClean="0">
                <a:latin typeface="Arial" panose="020B0604020202020204" pitchFamily="34" charset="0"/>
              </a:rPr>
              <a:t>Investment income			4.7%</a:t>
            </a:r>
          </a:p>
          <a:p>
            <a:r>
              <a:rPr lang="tr-TR" altLang="en-US" dirty="0" smtClean="0">
                <a:latin typeface="Arial" panose="020B0604020202020204" pitchFamily="34" charset="0"/>
              </a:rPr>
              <a:t>Less: Paid under swap			-5%</a:t>
            </a:r>
          </a:p>
          <a:p>
            <a:r>
              <a:rPr lang="tr-TR" altLang="en-US" dirty="0" smtClean="0">
                <a:latin typeface="Arial" panose="020B0604020202020204" pitchFamily="34" charset="0"/>
              </a:rPr>
              <a:t>Add: Received under swap	    +</a:t>
            </a:r>
            <a:r>
              <a:rPr lang="tr-TR" altLang="en-US" u="sng" dirty="0" smtClean="0">
                <a:latin typeface="Arial" panose="020B0604020202020204" pitchFamily="34" charset="0"/>
              </a:rPr>
              <a:t>LIBOR</a:t>
            </a:r>
          </a:p>
          <a:p>
            <a:r>
              <a:rPr lang="tr-TR" altLang="en-US" dirty="0" smtClean="0">
                <a:latin typeface="Arial" panose="020B0604020202020204" pitchFamily="34" charset="0"/>
              </a:rPr>
              <a:t>Net income				LIBOR-0.3%  </a:t>
            </a:r>
          </a:p>
        </p:txBody>
      </p:sp>
    </p:spTree>
    <p:extLst>
      <p:ext uri="{BB962C8B-B14F-4D97-AF65-F5344CB8AC3E}">
        <p14:creationId xmlns:p14="http://schemas.microsoft.com/office/powerpoint/2010/main" val="15000652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p:txBody>
          <a:bodyPr/>
          <a:lstStyle/>
          <a:p>
            <a:r>
              <a:rPr lang="tr-TR" altLang="en-US" dirty="0">
                <a:latin typeface="Arial" panose="020B0604020202020204" pitchFamily="34" charset="0"/>
              </a:rPr>
              <a:t>Using the swap to transform an asset (nature of an asset</a:t>
            </a:r>
            <a:r>
              <a:rPr lang="tr-TR" altLang="en-US" dirty="0" smtClean="0">
                <a:latin typeface="Arial" panose="020B0604020202020204" pitchFamily="34" charset="0"/>
              </a:rPr>
              <a:t>)</a:t>
            </a:r>
            <a:r>
              <a:rPr lang="en-US" altLang="en-US" dirty="0" smtClean="0">
                <a:latin typeface="Arial" panose="020B0604020202020204" pitchFamily="34" charset="0"/>
              </a:rPr>
              <a:t> Con…</a:t>
            </a:r>
            <a:endParaRPr lang="tr-TR" altLang="en-US" dirty="0" smtClean="0"/>
          </a:p>
        </p:txBody>
      </p:sp>
      <p:sp>
        <p:nvSpPr>
          <p:cNvPr id="95235" name="Rectangle 3"/>
          <p:cNvSpPr>
            <a:spLocks noGrp="1" noChangeArrowheads="1"/>
          </p:cNvSpPr>
          <p:nvPr>
            <p:ph type="body" idx="4294967295"/>
          </p:nvPr>
        </p:nvSpPr>
        <p:spPr/>
        <p:txBody>
          <a:bodyPr/>
          <a:lstStyle/>
          <a:p>
            <a:r>
              <a:rPr lang="en-US" altLang="en-US" dirty="0" smtClean="0">
                <a:latin typeface="Arial" panose="020B0604020202020204" pitchFamily="34" charset="0"/>
              </a:rPr>
              <a:t>Company Y</a:t>
            </a:r>
            <a:r>
              <a:rPr lang="tr-TR" altLang="en-US" dirty="0" smtClean="0">
                <a:latin typeface="Arial" panose="020B0604020202020204" pitchFamily="34" charset="0"/>
              </a:rPr>
              <a:t> is transforming an asset earning floating to fixed. Suppose </a:t>
            </a:r>
            <a:r>
              <a:rPr lang="en-US" altLang="en-US" dirty="0">
                <a:latin typeface="Arial" panose="020B0604020202020204" pitchFamily="34" charset="0"/>
              </a:rPr>
              <a:t>Y</a:t>
            </a:r>
            <a:r>
              <a:rPr lang="tr-TR" altLang="en-US" dirty="0" smtClean="0">
                <a:latin typeface="Arial" panose="020B0604020202020204" pitchFamily="34" charset="0"/>
              </a:rPr>
              <a:t> has an investment </a:t>
            </a:r>
            <a:r>
              <a:rPr lang="en-US" altLang="en-US" dirty="0" err="1" smtClean="0">
                <a:latin typeface="Arial" panose="020B0604020202020204" pitchFamily="34" charset="0"/>
              </a:rPr>
              <a:t>Rs</a:t>
            </a:r>
            <a:r>
              <a:rPr lang="en-US" altLang="en-US" dirty="0" smtClean="0">
                <a:latin typeface="Arial" panose="020B0604020202020204" pitchFamily="34" charset="0"/>
              </a:rPr>
              <a:t>.</a:t>
            </a:r>
            <a:r>
              <a:rPr lang="tr-TR" altLang="en-US" dirty="0" smtClean="0">
                <a:latin typeface="Arial" panose="020B0604020202020204" pitchFamily="34" charset="0"/>
              </a:rPr>
              <a:t>100 million that yields LIBOR-0.20. After it has entered into the swap:</a:t>
            </a:r>
          </a:p>
          <a:p>
            <a:r>
              <a:rPr lang="tr-TR" altLang="en-US" dirty="0" smtClean="0">
                <a:latin typeface="Arial" panose="020B0604020202020204" pitchFamily="34" charset="0"/>
              </a:rPr>
              <a:t>Investment income		LIBOR-0.20</a:t>
            </a:r>
          </a:p>
          <a:p>
            <a:r>
              <a:rPr lang="tr-TR" altLang="en-US" dirty="0" smtClean="0">
                <a:latin typeface="Arial" panose="020B0604020202020204" pitchFamily="34" charset="0"/>
              </a:rPr>
              <a:t>Less: Paid under swap		- LIBOR</a:t>
            </a:r>
          </a:p>
          <a:p>
            <a:r>
              <a:rPr lang="tr-TR" altLang="en-US" dirty="0" smtClean="0">
                <a:latin typeface="Arial" panose="020B0604020202020204" pitchFamily="34" charset="0"/>
              </a:rPr>
              <a:t>Add: Received under swap	+ </a:t>
            </a:r>
            <a:r>
              <a:rPr lang="tr-TR" altLang="en-US" u="sng" dirty="0" smtClean="0">
                <a:latin typeface="Arial" panose="020B0604020202020204" pitchFamily="34" charset="0"/>
              </a:rPr>
              <a:t>5%</a:t>
            </a:r>
          </a:p>
          <a:p>
            <a:r>
              <a:rPr lang="tr-TR" altLang="en-US" dirty="0" smtClean="0">
                <a:latin typeface="Arial" panose="020B0604020202020204" pitchFamily="34" charset="0"/>
              </a:rPr>
              <a:t>Net Investment income		 4.8%</a:t>
            </a:r>
          </a:p>
        </p:txBody>
      </p:sp>
    </p:spTree>
    <p:extLst>
      <p:ext uri="{BB962C8B-B14F-4D97-AF65-F5344CB8AC3E}">
        <p14:creationId xmlns:p14="http://schemas.microsoft.com/office/powerpoint/2010/main" val="23634123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vert="horz" wrap="square" lIns="92075" tIns="46038" rIns="92075" bIns="46038" numCol="1" anchor="ctr" anchorCtr="0" compatLnSpc="1">
            <a:prstTxWarp prst="textNoShape">
              <a:avLst/>
            </a:prstTxWarp>
          </a:bodyPr>
          <a:lstStyle/>
          <a:p>
            <a:pPr eaLnBrk="1" hangingPunct="1"/>
            <a:r>
              <a:rPr lang="en-US" altLang="en-US" sz="3500" dirty="0"/>
              <a:t>The Comparative Advantage Argument</a:t>
            </a:r>
          </a:p>
        </p:txBody>
      </p:sp>
      <p:sp>
        <p:nvSpPr>
          <p:cNvPr id="16387" name="Rectangle 3"/>
          <p:cNvSpPr>
            <a:spLocks noGrp="1" noChangeArrowheads="1"/>
          </p:cNvSpPr>
          <p:nvPr>
            <p:ph idx="1"/>
          </p:nvPr>
        </p:nvSpPr>
        <p:spPr>
          <a:xfrm>
            <a:off x="809897" y="1719263"/>
            <a:ext cx="10293532" cy="1484312"/>
          </a:xfrm>
        </p:spPr>
        <p:txBody>
          <a:bodyPr vert="horz" wrap="square" lIns="92075" tIns="46038" rIns="92075" bIns="46038" numCol="1" anchor="t" anchorCtr="0" compatLnSpc="1">
            <a:prstTxWarp prst="textNoShape">
              <a:avLst/>
            </a:prstTxWarp>
            <a:normAutofit fontScale="92500"/>
          </a:bodyPr>
          <a:lstStyle/>
          <a:p>
            <a:pPr algn="just" eaLnBrk="1" hangingPunct="1">
              <a:lnSpc>
                <a:spcPct val="90000"/>
              </a:lnSpc>
              <a:buFont typeface="Wingdings" panose="05000000000000000000" pitchFamily="2" charset="2"/>
              <a:buNone/>
            </a:pPr>
            <a:r>
              <a:rPr lang="tr-TR" altLang="en-US" dirty="0" smtClean="0"/>
              <a:t>AAA</a:t>
            </a:r>
            <a:r>
              <a:rPr lang="en-US" altLang="en-US" dirty="0" smtClean="0"/>
              <a:t> Company</a:t>
            </a:r>
            <a:r>
              <a:rPr lang="tr-TR" altLang="en-US" dirty="0" smtClean="0"/>
              <a:t> and BBB</a:t>
            </a:r>
            <a:r>
              <a:rPr lang="en-US" altLang="en-US" dirty="0" smtClean="0"/>
              <a:t> </a:t>
            </a:r>
            <a:r>
              <a:rPr lang="tr-TR" altLang="en-US" dirty="0" smtClean="0"/>
              <a:t>Co</a:t>
            </a:r>
            <a:r>
              <a:rPr lang="en-US" altLang="en-US" dirty="0" err="1" smtClean="0"/>
              <a:t>mpany</a:t>
            </a:r>
            <a:r>
              <a:rPr lang="tr-TR" altLang="en-US" dirty="0" smtClean="0"/>
              <a:t> wish to borrow </a:t>
            </a:r>
            <a:r>
              <a:rPr lang="en-US" altLang="en-US" dirty="0" err="1" smtClean="0"/>
              <a:t>Rs</a:t>
            </a:r>
            <a:r>
              <a:rPr lang="en-US" altLang="en-US" dirty="0" smtClean="0"/>
              <a:t>.</a:t>
            </a:r>
            <a:r>
              <a:rPr lang="tr-TR" altLang="en-US" dirty="0" smtClean="0"/>
              <a:t>10 million for 5 years</a:t>
            </a:r>
            <a:endParaRPr lang="en-US" altLang="en-US" dirty="0" smtClean="0"/>
          </a:p>
          <a:p>
            <a:pPr eaLnBrk="1" hangingPunct="1">
              <a:lnSpc>
                <a:spcPct val="90000"/>
              </a:lnSpc>
              <a:buFontTx/>
              <a:buChar char="•"/>
            </a:pPr>
            <a:r>
              <a:rPr lang="en-US" altLang="en-US" dirty="0" smtClean="0"/>
              <a:t>AAA wants to borrow floating</a:t>
            </a:r>
          </a:p>
          <a:p>
            <a:pPr eaLnBrk="1" hangingPunct="1">
              <a:lnSpc>
                <a:spcPct val="90000"/>
              </a:lnSpc>
              <a:buFontTx/>
              <a:buChar char="•"/>
            </a:pPr>
            <a:r>
              <a:rPr lang="en-US" altLang="en-US" dirty="0" smtClean="0"/>
              <a:t>BBB wants to borrow fixed</a:t>
            </a:r>
          </a:p>
        </p:txBody>
      </p:sp>
      <p:grpSp>
        <p:nvGrpSpPr>
          <p:cNvPr id="16390" name="Group 19"/>
          <p:cNvGrpSpPr>
            <a:grpSpLocks/>
          </p:cNvGrpSpPr>
          <p:nvPr/>
        </p:nvGrpSpPr>
        <p:grpSpPr bwMode="auto">
          <a:xfrm>
            <a:off x="3205164" y="3500438"/>
            <a:ext cx="5915025" cy="2076450"/>
            <a:chOff x="1059" y="2524"/>
            <a:chExt cx="3726" cy="1298"/>
          </a:xfrm>
        </p:grpSpPr>
        <p:sp>
          <p:nvSpPr>
            <p:cNvPr id="16391" name="Line 4"/>
            <p:cNvSpPr>
              <a:spLocks noChangeShapeType="1"/>
            </p:cNvSpPr>
            <p:nvPr/>
          </p:nvSpPr>
          <p:spPr bwMode="auto">
            <a:xfrm>
              <a:off x="1153" y="2777"/>
              <a:ext cx="363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6392" name="Rectangle 5"/>
            <p:cNvSpPr>
              <a:spLocks noChangeArrowheads="1"/>
            </p:cNvSpPr>
            <p:nvPr/>
          </p:nvSpPr>
          <p:spPr bwMode="auto">
            <a:xfrm>
              <a:off x="1153" y="2777"/>
              <a:ext cx="3626"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en-US"/>
            </a:p>
          </p:txBody>
        </p:sp>
        <p:sp>
          <p:nvSpPr>
            <p:cNvPr id="16393" name="Line 6"/>
            <p:cNvSpPr>
              <a:spLocks noChangeShapeType="1"/>
            </p:cNvSpPr>
            <p:nvPr/>
          </p:nvSpPr>
          <p:spPr bwMode="auto">
            <a:xfrm>
              <a:off x="1153" y="3192"/>
              <a:ext cx="363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6394" name="Rectangle 7"/>
            <p:cNvSpPr>
              <a:spLocks noChangeArrowheads="1"/>
            </p:cNvSpPr>
            <p:nvPr/>
          </p:nvSpPr>
          <p:spPr bwMode="auto">
            <a:xfrm>
              <a:off x="1153" y="3192"/>
              <a:ext cx="3626"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en-US"/>
            </a:p>
          </p:txBody>
        </p:sp>
        <p:sp>
          <p:nvSpPr>
            <p:cNvPr id="16395" name="Line 8"/>
            <p:cNvSpPr>
              <a:spLocks noChangeShapeType="1"/>
            </p:cNvSpPr>
            <p:nvPr/>
          </p:nvSpPr>
          <p:spPr bwMode="auto">
            <a:xfrm>
              <a:off x="1153" y="3794"/>
              <a:ext cx="3632"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16396" name="Rectangle 9"/>
            <p:cNvSpPr>
              <a:spLocks noChangeArrowheads="1"/>
            </p:cNvSpPr>
            <p:nvPr/>
          </p:nvSpPr>
          <p:spPr bwMode="auto">
            <a:xfrm>
              <a:off x="1153" y="3794"/>
              <a:ext cx="3626"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en-US"/>
            </a:p>
          </p:txBody>
        </p:sp>
        <p:sp>
          <p:nvSpPr>
            <p:cNvPr id="16397" name="Rectangle 10"/>
            <p:cNvSpPr>
              <a:spLocks noChangeArrowheads="1"/>
            </p:cNvSpPr>
            <p:nvPr/>
          </p:nvSpPr>
          <p:spPr bwMode="auto">
            <a:xfrm>
              <a:off x="1059" y="2524"/>
              <a:ext cx="2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en-US"/>
            </a:p>
          </p:txBody>
        </p:sp>
        <p:sp>
          <p:nvSpPr>
            <p:cNvPr id="16398" name="Rectangle 11"/>
            <p:cNvSpPr>
              <a:spLocks noChangeArrowheads="1"/>
            </p:cNvSpPr>
            <p:nvPr/>
          </p:nvSpPr>
          <p:spPr bwMode="auto">
            <a:xfrm>
              <a:off x="2123" y="2893"/>
              <a:ext cx="55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i="1">
                  <a:solidFill>
                    <a:srgbClr val="000000"/>
                  </a:solidFill>
                </a:rPr>
                <a:t>Fixed </a:t>
              </a:r>
            </a:p>
          </p:txBody>
        </p:sp>
        <p:sp>
          <p:nvSpPr>
            <p:cNvPr id="16399" name="Rectangle 12"/>
            <p:cNvSpPr>
              <a:spLocks noChangeArrowheads="1"/>
            </p:cNvSpPr>
            <p:nvPr/>
          </p:nvSpPr>
          <p:spPr bwMode="auto">
            <a:xfrm>
              <a:off x="3392" y="2893"/>
              <a:ext cx="73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i="1">
                  <a:solidFill>
                    <a:srgbClr val="000000"/>
                  </a:solidFill>
                </a:rPr>
                <a:t>Floating </a:t>
              </a:r>
            </a:p>
          </p:txBody>
        </p:sp>
        <p:sp>
          <p:nvSpPr>
            <p:cNvPr id="16400" name="Rectangle 13"/>
            <p:cNvSpPr>
              <a:spLocks noChangeArrowheads="1"/>
            </p:cNvSpPr>
            <p:nvPr/>
          </p:nvSpPr>
          <p:spPr bwMode="auto">
            <a:xfrm>
              <a:off x="1147" y="3269"/>
              <a:ext cx="44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smtClean="0">
                  <a:solidFill>
                    <a:srgbClr val="000000"/>
                  </a:solidFill>
                </a:rPr>
                <a:t>AAA</a:t>
              </a:r>
              <a:endParaRPr lang="en-US" altLang="en-US" sz="2000" dirty="0">
                <a:solidFill>
                  <a:srgbClr val="000000"/>
                </a:solidFill>
              </a:endParaRPr>
            </a:p>
          </p:txBody>
        </p:sp>
        <p:sp>
          <p:nvSpPr>
            <p:cNvPr id="16401" name="Rectangle 14"/>
            <p:cNvSpPr>
              <a:spLocks noChangeArrowheads="1"/>
            </p:cNvSpPr>
            <p:nvPr/>
          </p:nvSpPr>
          <p:spPr bwMode="auto">
            <a:xfrm>
              <a:off x="2114" y="3269"/>
              <a:ext cx="48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00"/>
                  </a:solidFill>
                </a:rPr>
                <a:t>4.0%</a:t>
              </a:r>
            </a:p>
          </p:txBody>
        </p:sp>
        <p:sp>
          <p:nvSpPr>
            <p:cNvPr id="16402" name="Rectangle 15"/>
            <p:cNvSpPr>
              <a:spLocks noChangeArrowheads="1"/>
            </p:cNvSpPr>
            <p:nvPr/>
          </p:nvSpPr>
          <p:spPr bwMode="auto">
            <a:xfrm>
              <a:off x="2840" y="3269"/>
              <a:ext cx="187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00"/>
                  </a:solidFill>
                </a:rPr>
                <a:t>6-month LIBOR − 0.10%</a:t>
              </a:r>
            </a:p>
          </p:txBody>
        </p:sp>
        <p:sp>
          <p:nvSpPr>
            <p:cNvPr id="16403" name="Rectangle 16"/>
            <p:cNvSpPr>
              <a:spLocks noChangeArrowheads="1"/>
            </p:cNvSpPr>
            <p:nvPr/>
          </p:nvSpPr>
          <p:spPr bwMode="auto">
            <a:xfrm>
              <a:off x="1149" y="3571"/>
              <a:ext cx="44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smtClean="0">
                  <a:solidFill>
                    <a:srgbClr val="000000"/>
                  </a:solidFill>
                </a:rPr>
                <a:t>BBB</a:t>
              </a:r>
              <a:endParaRPr lang="en-US" altLang="en-US" sz="2000" dirty="0">
                <a:solidFill>
                  <a:srgbClr val="000000"/>
                </a:solidFill>
              </a:endParaRPr>
            </a:p>
          </p:txBody>
        </p:sp>
        <p:sp>
          <p:nvSpPr>
            <p:cNvPr id="16404" name="Rectangle 17"/>
            <p:cNvSpPr>
              <a:spLocks noChangeArrowheads="1"/>
            </p:cNvSpPr>
            <p:nvPr/>
          </p:nvSpPr>
          <p:spPr bwMode="auto">
            <a:xfrm>
              <a:off x="2114" y="3571"/>
              <a:ext cx="48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00"/>
                  </a:solidFill>
                </a:rPr>
                <a:t>5.2%</a:t>
              </a:r>
            </a:p>
          </p:txBody>
        </p:sp>
        <p:sp>
          <p:nvSpPr>
            <p:cNvPr id="16405" name="Rectangle 18"/>
            <p:cNvSpPr>
              <a:spLocks noChangeArrowheads="1"/>
            </p:cNvSpPr>
            <p:nvPr/>
          </p:nvSpPr>
          <p:spPr bwMode="auto">
            <a:xfrm>
              <a:off x="2840" y="3571"/>
              <a:ext cx="178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00"/>
                  </a:solidFill>
                </a:rPr>
                <a:t>6-month LIBOR + 0.6%</a:t>
              </a:r>
            </a:p>
          </p:txBody>
        </p:sp>
      </p:grpSp>
    </p:spTree>
    <p:extLst>
      <p:ext uri="{BB962C8B-B14F-4D97-AF65-F5344CB8AC3E}">
        <p14:creationId xmlns:p14="http://schemas.microsoft.com/office/powerpoint/2010/main" val="233478522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p:txBody>
          <a:bodyPr/>
          <a:lstStyle/>
          <a:p>
            <a:r>
              <a:rPr lang="en-US" altLang="en-US" dirty="0"/>
              <a:t>The Comparative Advantage Argument</a:t>
            </a:r>
            <a:endParaRPr lang="tr-TR" altLang="en-US" dirty="0" smtClean="0">
              <a:latin typeface="Arial" panose="020B0604020202020204" pitchFamily="34" charset="0"/>
            </a:endParaRPr>
          </a:p>
        </p:txBody>
      </p:sp>
      <p:sp>
        <p:nvSpPr>
          <p:cNvPr id="103427" name="Rectangle 3"/>
          <p:cNvSpPr>
            <a:spLocks noGrp="1" noChangeArrowheads="1"/>
          </p:cNvSpPr>
          <p:nvPr>
            <p:ph type="body" idx="4294967295"/>
          </p:nvPr>
        </p:nvSpPr>
        <p:spPr/>
        <p:txBody>
          <a:bodyPr/>
          <a:lstStyle/>
          <a:p>
            <a:pPr>
              <a:lnSpc>
                <a:spcPct val="90000"/>
              </a:lnSpc>
            </a:pPr>
            <a:r>
              <a:rPr lang="tr-TR" altLang="en-US" dirty="0" smtClean="0">
                <a:latin typeface="Arial" panose="020B0604020202020204" pitchFamily="34" charset="0"/>
              </a:rPr>
              <a:t>BBB has a comparative advantage in floating market and AAA has a comparative advantage in fixed rate market.</a:t>
            </a:r>
          </a:p>
          <a:p>
            <a:pPr>
              <a:lnSpc>
                <a:spcPct val="90000"/>
              </a:lnSpc>
            </a:pPr>
            <a:r>
              <a:rPr lang="tr-TR" altLang="en-US" dirty="0" smtClean="0">
                <a:latin typeface="Arial" panose="020B0604020202020204" pitchFamily="34" charset="0"/>
              </a:rPr>
              <a:t>They can enter into a swap that AAA ends up with floating rate funds and BBB ends up with fixed rate funds.</a:t>
            </a:r>
          </a:p>
          <a:p>
            <a:pPr>
              <a:lnSpc>
                <a:spcPct val="90000"/>
              </a:lnSpc>
            </a:pPr>
            <a:r>
              <a:rPr lang="tr-TR" altLang="en-US" dirty="0" smtClean="0">
                <a:latin typeface="Arial" panose="020B0604020202020204" pitchFamily="34" charset="0"/>
              </a:rPr>
              <a:t>Suppose AAA</a:t>
            </a:r>
            <a:r>
              <a:rPr lang="en-US" altLang="en-US" dirty="0" smtClean="0">
                <a:latin typeface="Arial" panose="020B0604020202020204" pitchFamily="34" charset="0"/>
              </a:rPr>
              <a:t> </a:t>
            </a:r>
            <a:r>
              <a:rPr lang="tr-TR" altLang="en-US" dirty="0" smtClean="0">
                <a:latin typeface="Arial" panose="020B0604020202020204" pitchFamily="34" charset="0"/>
              </a:rPr>
              <a:t>agrees to pay interest at 6 month LIBOR on </a:t>
            </a:r>
            <a:r>
              <a:rPr lang="en-US" altLang="en-US" dirty="0" err="1" smtClean="0">
                <a:latin typeface="Arial" panose="020B0604020202020204" pitchFamily="34" charset="0"/>
              </a:rPr>
              <a:t>Rs</a:t>
            </a:r>
            <a:r>
              <a:rPr lang="en-US" altLang="en-US" dirty="0" smtClean="0">
                <a:latin typeface="Arial" panose="020B0604020202020204" pitchFamily="34" charset="0"/>
              </a:rPr>
              <a:t>.</a:t>
            </a:r>
            <a:r>
              <a:rPr lang="tr-TR" altLang="en-US" dirty="0" smtClean="0">
                <a:latin typeface="Arial" panose="020B0604020202020204" pitchFamily="34" charset="0"/>
              </a:rPr>
              <a:t>10 million and BBB agrees to pay 4.35% per annum on </a:t>
            </a:r>
            <a:r>
              <a:rPr lang="en-US" altLang="en-US" dirty="0" err="1" smtClean="0">
                <a:latin typeface="Arial" panose="020B0604020202020204" pitchFamily="34" charset="0"/>
              </a:rPr>
              <a:t>Rs</a:t>
            </a:r>
            <a:r>
              <a:rPr lang="en-US" altLang="en-US" dirty="0" smtClean="0">
                <a:latin typeface="Arial" panose="020B0604020202020204" pitchFamily="34" charset="0"/>
              </a:rPr>
              <a:t>.</a:t>
            </a:r>
            <a:r>
              <a:rPr lang="tr-TR" altLang="en-US" dirty="0" smtClean="0">
                <a:latin typeface="Arial" panose="020B0604020202020204" pitchFamily="34" charset="0"/>
              </a:rPr>
              <a:t>10 million.    </a:t>
            </a:r>
          </a:p>
        </p:txBody>
      </p:sp>
    </p:spTree>
    <p:extLst>
      <p:ext uri="{BB962C8B-B14F-4D97-AF65-F5344CB8AC3E}">
        <p14:creationId xmlns:p14="http://schemas.microsoft.com/office/powerpoint/2010/main" val="23136953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78" name="Rectangle 30"/>
          <p:cNvSpPr>
            <a:spLocks noGrp="1" noChangeArrowheads="1"/>
          </p:cNvSpPr>
          <p:nvPr>
            <p:ph type="title" idx="4294967295"/>
          </p:nvPr>
        </p:nvSpPr>
        <p:spPr/>
        <p:txBody>
          <a:bodyPr/>
          <a:lstStyle/>
          <a:p>
            <a:r>
              <a:rPr lang="en-US" altLang="en-US" dirty="0"/>
              <a:t>Comparative Advantage </a:t>
            </a:r>
            <a:r>
              <a:rPr lang="en-US" altLang="en-US" dirty="0" smtClean="0"/>
              <a:t>Argument</a:t>
            </a:r>
            <a:endParaRPr lang="tr-TR" altLang="en-US" dirty="0" smtClean="0"/>
          </a:p>
        </p:txBody>
      </p:sp>
      <p:graphicFrame>
        <p:nvGraphicFramePr>
          <p:cNvPr id="104481" name="Group 33"/>
          <p:cNvGraphicFramePr>
            <a:graphicFrameLocks noGrp="1"/>
          </p:cNvGraphicFramePr>
          <p:nvPr>
            <p:ph idx="4294967295"/>
            <p:extLst/>
          </p:nvPr>
        </p:nvGraphicFramePr>
        <p:xfrm>
          <a:off x="1567541" y="1632858"/>
          <a:ext cx="9627327" cy="4286373"/>
        </p:xfrm>
        <a:graphic>
          <a:graphicData uri="http://schemas.openxmlformats.org/drawingml/2006/table">
            <a:tbl>
              <a:tblPr/>
              <a:tblGrid>
                <a:gridCol w="3209109">
                  <a:extLst>
                    <a:ext uri="{9D8B030D-6E8A-4147-A177-3AD203B41FA5}">
                      <a16:colId xmlns:a16="http://schemas.microsoft.com/office/drawing/2014/main" val="555519657"/>
                    </a:ext>
                  </a:extLst>
                </a:gridCol>
                <a:gridCol w="3209109">
                  <a:extLst>
                    <a:ext uri="{9D8B030D-6E8A-4147-A177-3AD203B41FA5}">
                      <a16:colId xmlns:a16="http://schemas.microsoft.com/office/drawing/2014/main" val="3454858711"/>
                    </a:ext>
                  </a:extLst>
                </a:gridCol>
                <a:gridCol w="3209109">
                  <a:extLst>
                    <a:ext uri="{9D8B030D-6E8A-4147-A177-3AD203B41FA5}">
                      <a16:colId xmlns:a16="http://schemas.microsoft.com/office/drawing/2014/main" val="1514562499"/>
                    </a:ext>
                  </a:extLst>
                </a:gridCol>
              </a:tblGrid>
              <a:tr h="704664">
                <a:tc>
                  <a:txBody>
                    <a:bodyPr/>
                    <a:lstStyle>
                      <a:lvl1pPr eaLnBrk="0" hangingPunct="0">
                        <a:spcBef>
                          <a:spcPct val="20000"/>
                        </a:spcBef>
                        <a:defRPr sz="2400">
                          <a:solidFill>
                            <a:schemeClr val="tx1"/>
                          </a:solidFill>
                          <a:latin typeface="Tahoma" panose="020B0604030504040204" pitchFamily="34" charset="0"/>
                        </a:defRPr>
                      </a:lvl1pPr>
                      <a:lvl2pPr eaLnBrk="0" hangingPunct="0">
                        <a:spcBef>
                          <a:spcPct val="20000"/>
                        </a:spcBef>
                        <a:buSzPct val="75000"/>
                        <a:defRPr sz="2000">
                          <a:solidFill>
                            <a:schemeClr val="tx1"/>
                          </a:solidFill>
                          <a:latin typeface="Tahoma" panose="020B0604030504040204" pitchFamily="34" charset="0"/>
                        </a:defRPr>
                      </a:lvl2pPr>
                      <a:lvl3pPr eaLnBrk="0" hangingPunct="0">
                        <a:spcBef>
                          <a:spcPct val="20000"/>
                        </a:spcBef>
                        <a:defRPr sz="2000">
                          <a:solidFill>
                            <a:schemeClr val="tx1"/>
                          </a:solidFill>
                          <a:latin typeface="Tahoma" panose="020B0604030504040204" pitchFamily="34" charset="0"/>
                        </a:defRPr>
                      </a:lvl3pPr>
                      <a:lvl4pPr eaLnBrk="0" hangingPunct="0">
                        <a:spcBef>
                          <a:spcPct val="20000"/>
                        </a:spcBef>
                        <a:defRPr>
                          <a:solidFill>
                            <a:schemeClr val="tx1"/>
                          </a:solidFill>
                          <a:latin typeface="Tahoma" panose="020B0604030504040204" pitchFamily="34" charset="0"/>
                        </a:defRPr>
                      </a:lvl4pPr>
                      <a:lvl5pPr eaLnBrk="0" hangingPunct="0">
                        <a:spcBef>
                          <a:spcPct val="20000"/>
                        </a:spcBef>
                        <a:buClr>
                          <a:schemeClr val="tx2"/>
                        </a:buClr>
                        <a:defRPr>
                          <a:solidFill>
                            <a:schemeClr val="tx1"/>
                          </a:solidFill>
                          <a:latin typeface="Tahoma" panose="020B0604030504040204" pitchFamily="34" charset="0"/>
                        </a:defRPr>
                      </a:lvl5pPr>
                      <a:lvl6pPr eaLnBrk="0" fontAlgn="base" hangingPunct="0">
                        <a:spcBef>
                          <a:spcPct val="20000"/>
                        </a:spcBef>
                        <a:spcAft>
                          <a:spcPct val="0"/>
                        </a:spcAft>
                        <a:buClr>
                          <a:schemeClr val="tx2"/>
                        </a:buClr>
                        <a:defRPr>
                          <a:solidFill>
                            <a:schemeClr val="tx1"/>
                          </a:solidFill>
                          <a:latin typeface="Tahoma" panose="020B0604030504040204" pitchFamily="34" charset="0"/>
                        </a:defRPr>
                      </a:lvl6pPr>
                      <a:lvl7pPr eaLnBrk="0" fontAlgn="base" hangingPunct="0">
                        <a:spcBef>
                          <a:spcPct val="20000"/>
                        </a:spcBef>
                        <a:spcAft>
                          <a:spcPct val="0"/>
                        </a:spcAft>
                        <a:buClr>
                          <a:schemeClr val="tx2"/>
                        </a:buClr>
                        <a:defRPr>
                          <a:solidFill>
                            <a:schemeClr val="tx1"/>
                          </a:solidFill>
                          <a:latin typeface="Tahoma" panose="020B0604030504040204" pitchFamily="34" charset="0"/>
                        </a:defRPr>
                      </a:lvl7pPr>
                      <a:lvl8pPr eaLnBrk="0" fontAlgn="base" hangingPunct="0">
                        <a:spcBef>
                          <a:spcPct val="20000"/>
                        </a:spcBef>
                        <a:spcAft>
                          <a:spcPct val="0"/>
                        </a:spcAft>
                        <a:buClr>
                          <a:schemeClr val="tx2"/>
                        </a:buClr>
                        <a:defRPr>
                          <a:solidFill>
                            <a:schemeClr val="tx1"/>
                          </a:solidFill>
                          <a:latin typeface="Tahoma" panose="020B0604030504040204" pitchFamily="34" charset="0"/>
                        </a:defRPr>
                      </a:lvl8pPr>
                      <a:lvl9pPr eaLnBrk="0" fontAlgn="base" hangingPunct="0">
                        <a:spcBef>
                          <a:spcPct val="20000"/>
                        </a:spcBef>
                        <a:spcAft>
                          <a:spcPct val="0"/>
                        </a:spcAft>
                        <a:buClr>
                          <a:schemeClr val="tx2"/>
                        </a:buClr>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tr-TR" altLang="en-US" sz="2400" b="0" i="0" u="none" strike="noStrike" cap="none" normalizeH="0" baseline="0" smtClean="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Tahoma" panose="020B0604030504040204" pitchFamily="34" charset="0"/>
                        </a:defRPr>
                      </a:lvl1pPr>
                      <a:lvl2pPr eaLnBrk="0" hangingPunct="0">
                        <a:spcBef>
                          <a:spcPct val="20000"/>
                        </a:spcBef>
                        <a:buSzPct val="75000"/>
                        <a:defRPr sz="2000">
                          <a:solidFill>
                            <a:schemeClr val="tx1"/>
                          </a:solidFill>
                          <a:latin typeface="Tahoma" panose="020B0604030504040204" pitchFamily="34" charset="0"/>
                        </a:defRPr>
                      </a:lvl2pPr>
                      <a:lvl3pPr eaLnBrk="0" hangingPunct="0">
                        <a:spcBef>
                          <a:spcPct val="20000"/>
                        </a:spcBef>
                        <a:defRPr sz="2000">
                          <a:solidFill>
                            <a:schemeClr val="tx1"/>
                          </a:solidFill>
                          <a:latin typeface="Tahoma" panose="020B0604030504040204" pitchFamily="34" charset="0"/>
                        </a:defRPr>
                      </a:lvl3pPr>
                      <a:lvl4pPr eaLnBrk="0" hangingPunct="0">
                        <a:spcBef>
                          <a:spcPct val="20000"/>
                        </a:spcBef>
                        <a:defRPr>
                          <a:solidFill>
                            <a:schemeClr val="tx1"/>
                          </a:solidFill>
                          <a:latin typeface="Tahoma" panose="020B0604030504040204" pitchFamily="34" charset="0"/>
                        </a:defRPr>
                      </a:lvl4pPr>
                      <a:lvl5pPr eaLnBrk="0" hangingPunct="0">
                        <a:spcBef>
                          <a:spcPct val="20000"/>
                        </a:spcBef>
                        <a:buClr>
                          <a:schemeClr val="tx2"/>
                        </a:buClr>
                        <a:defRPr>
                          <a:solidFill>
                            <a:schemeClr val="tx1"/>
                          </a:solidFill>
                          <a:latin typeface="Tahoma" panose="020B0604030504040204" pitchFamily="34" charset="0"/>
                        </a:defRPr>
                      </a:lvl5pPr>
                      <a:lvl6pPr eaLnBrk="0" fontAlgn="base" hangingPunct="0">
                        <a:spcBef>
                          <a:spcPct val="20000"/>
                        </a:spcBef>
                        <a:spcAft>
                          <a:spcPct val="0"/>
                        </a:spcAft>
                        <a:buClr>
                          <a:schemeClr val="tx2"/>
                        </a:buClr>
                        <a:defRPr>
                          <a:solidFill>
                            <a:schemeClr val="tx1"/>
                          </a:solidFill>
                          <a:latin typeface="Tahoma" panose="020B0604030504040204" pitchFamily="34" charset="0"/>
                        </a:defRPr>
                      </a:lvl6pPr>
                      <a:lvl7pPr eaLnBrk="0" fontAlgn="base" hangingPunct="0">
                        <a:spcBef>
                          <a:spcPct val="20000"/>
                        </a:spcBef>
                        <a:spcAft>
                          <a:spcPct val="0"/>
                        </a:spcAft>
                        <a:buClr>
                          <a:schemeClr val="tx2"/>
                        </a:buClr>
                        <a:defRPr>
                          <a:solidFill>
                            <a:schemeClr val="tx1"/>
                          </a:solidFill>
                          <a:latin typeface="Tahoma" panose="020B0604030504040204" pitchFamily="34" charset="0"/>
                        </a:defRPr>
                      </a:lvl7pPr>
                      <a:lvl8pPr eaLnBrk="0" fontAlgn="base" hangingPunct="0">
                        <a:spcBef>
                          <a:spcPct val="20000"/>
                        </a:spcBef>
                        <a:spcAft>
                          <a:spcPct val="0"/>
                        </a:spcAft>
                        <a:buClr>
                          <a:schemeClr val="tx2"/>
                        </a:buClr>
                        <a:defRPr>
                          <a:solidFill>
                            <a:schemeClr val="tx1"/>
                          </a:solidFill>
                          <a:latin typeface="Tahoma" panose="020B0604030504040204" pitchFamily="34" charset="0"/>
                        </a:defRPr>
                      </a:lvl8pPr>
                      <a:lvl9pPr eaLnBrk="0" fontAlgn="base" hangingPunct="0">
                        <a:spcBef>
                          <a:spcPct val="20000"/>
                        </a:spcBef>
                        <a:spcAft>
                          <a:spcPct val="0"/>
                        </a:spcAft>
                        <a:buClr>
                          <a:schemeClr val="tx2"/>
                        </a:buClr>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altLang="en-US" sz="2400" b="0" i="0" u="none" strike="noStrike" cap="none" normalizeH="0" baseline="0" dirty="0" smtClean="0">
                          <a:ln>
                            <a:noFill/>
                          </a:ln>
                          <a:solidFill>
                            <a:schemeClr val="tx1"/>
                          </a:solidFill>
                          <a:effectLst/>
                          <a:latin typeface="Arial" panose="020B0604020202020204" pitchFamily="34" charset="0"/>
                        </a:rPr>
                        <a:t>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Tahoma" panose="020B0604030504040204" pitchFamily="34" charset="0"/>
                        </a:defRPr>
                      </a:lvl1pPr>
                      <a:lvl2pPr eaLnBrk="0" hangingPunct="0">
                        <a:spcBef>
                          <a:spcPct val="20000"/>
                        </a:spcBef>
                        <a:buSzPct val="75000"/>
                        <a:defRPr sz="2000">
                          <a:solidFill>
                            <a:schemeClr val="tx1"/>
                          </a:solidFill>
                          <a:latin typeface="Tahoma" panose="020B0604030504040204" pitchFamily="34" charset="0"/>
                        </a:defRPr>
                      </a:lvl2pPr>
                      <a:lvl3pPr eaLnBrk="0" hangingPunct="0">
                        <a:spcBef>
                          <a:spcPct val="20000"/>
                        </a:spcBef>
                        <a:defRPr sz="2000">
                          <a:solidFill>
                            <a:schemeClr val="tx1"/>
                          </a:solidFill>
                          <a:latin typeface="Tahoma" panose="020B0604030504040204" pitchFamily="34" charset="0"/>
                        </a:defRPr>
                      </a:lvl3pPr>
                      <a:lvl4pPr eaLnBrk="0" hangingPunct="0">
                        <a:spcBef>
                          <a:spcPct val="20000"/>
                        </a:spcBef>
                        <a:defRPr>
                          <a:solidFill>
                            <a:schemeClr val="tx1"/>
                          </a:solidFill>
                          <a:latin typeface="Tahoma" panose="020B0604030504040204" pitchFamily="34" charset="0"/>
                        </a:defRPr>
                      </a:lvl4pPr>
                      <a:lvl5pPr eaLnBrk="0" hangingPunct="0">
                        <a:spcBef>
                          <a:spcPct val="20000"/>
                        </a:spcBef>
                        <a:buClr>
                          <a:schemeClr val="tx2"/>
                        </a:buClr>
                        <a:defRPr>
                          <a:solidFill>
                            <a:schemeClr val="tx1"/>
                          </a:solidFill>
                          <a:latin typeface="Tahoma" panose="020B0604030504040204" pitchFamily="34" charset="0"/>
                        </a:defRPr>
                      </a:lvl5pPr>
                      <a:lvl6pPr eaLnBrk="0" fontAlgn="base" hangingPunct="0">
                        <a:spcBef>
                          <a:spcPct val="20000"/>
                        </a:spcBef>
                        <a:spcAft>
                          <a:spcPct val="0"/>
                        </a:spcAft>
                        <a:buClr>
                          <a:schemeClr val="tx2"/>
                        </a:buClr>
                        <a:defRPr>
                          <a:solidFill>
                            <a:schemeClr val="tx1"/>
                          </a:solidFill>
                          <a:latin typeface="Tahoma" panose="020B0604030504040204" pitchFamily="34" charset="0"/>
                        </a:defRPr>
                      </a:lvl6pPr>
                      <a:lvl7pPr eaLnBrk="0" fontAlgn="base" hangingPunct="0">
                        <a:spcBef>
                          <a:spcPct val="20000"/>
                        </a:spcBef>
                        <a:spcAft>
                          <a:spcPct val="0"/>
                        </a:spcAft>
                        <a:buClr>
                          <a:schemeClr val="tx2"/>
                        </a:buClr>
                        <a:defRPr>
                          <a:solidFill>
                            <a:schemeClr val="tx1"/>
                          </a:solidFill>
                          <a:latin typeface="Tahoma" panose="020B0604030504040204" pitchFamily="34" charset="0"/>
                        </a:defRPr>
                      </a:lvl7pPr>
                      <a:lvl8pPr eaLnBrk="0" fontAlgn="base" hangingPunct="0">
                        <a:spcBef>
                          <a:spcPct val="20000"/>
                        </a:spcBef>
                        <a:spcAft>
                          <a:spcPct val="0"/>
                        </a:spcAft>
                        <a:buClr>
                          <a:schemeClr val="tx2"/>
                        </a:buClr>
                        <a:defRPr>
                          <a:solidFill>
                            <a:schemeClr val="tx1"/>
                          </a:solidFill>
                          <a:latin typeface="Tahoma" panose="020B0604030504040204" pitchFamily="34" charset="0"/>
                        </a:defRPr>
                      </a:lvl8pPr>
                      <a:lvl9pPr eaLnBrk="0" fontAlgn="base" hangingPunct="0">
                        <a:spcBef>
                          <a:spcPct val="20000"/>
                        </a:spcBef>
                        <a:spcAft>
                          <a:spcPct val="0"/>
                        </a:spcAft>
                        <a:buClr>
                          <a:schemeClr val="tx2"/>
                        </a:buClr>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altLang="en-US" sz="2400" b="0" i="0" u="none" strike="noStrike" cap="none" normalizeH="0" baseline="0" dirty="0" smtClean="0">
                          <a:ln>
                            <a:noFill/>
                          </a:ln>
                          <a:solidFill>
                            <a:schemeClr val="tx1"/>
                          </a:solidFill>
                          <a:effectLst/>
                          <a:latin typeface="Arial" panose="020B0604020202020204" pitchFamily="34" charset="0"/>
                        </a:rPr>
                        <a:t>BBB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6062635"/>
                  </a:ext>
                </a:extLst>
              </a:tr>
              <a:tr h="706048">
                <a:tc>
                  <a:txBody>
                    <a:bodyPr/>
                    <a:lstStyle>
                      <a:lvl1pPr eaLnBrk="0" hangingPunct="0">
                        <a:spcBef>
                          <a:spcPct val="20000"/>
                        </a:spcBef>
                        <a:defRPr sz="2400">
                          <a:solidFill>
                            <a:schemeClr val="tx1"/>
                          </a:solidFill>
                          <a:latin typeface="Tahoma" panose="020B0604030504040204" pitchFamily="34" charset="0"/>
                        </a:defRPr>
                      </a:lvl1pPr>
                      <a:lvl2pPr eaLnBrk="0" hangingPunct="0">
                        <a:spcBef>
                          <a:spcPct val="20000"/>
                        </a:spcBef>
                        <a:buSzPct val="75000"/>
                        <a:defRPr sz="2000">
                          <a:solidFill>
                            <a:schemeClr val="tx1"/>
                          </a:solidFill>
                          <a:latin typeface="Tahoma" panose="020B0604030504040204" pitchFamily="34" charset="0"/>
                        </a:defRPr>
                      </a:lvl2pPr>
                      <a:lvl3pPr eaLnBrk="0" hangingPunct="0">
                        <a:spcBef>
                          <a:spcPct val="20000"/>
                        </a:spcBef>
                        <a:defRPr sz="2000">
                          <a:solidFill>
                            <a:schemeClr val="tx1"/>
                          </a:solidFill>
                          <a:latin typeface="Tahoma" panose="020B0604030504040204" pitchFamily="34" charset="0"/>
                        </a:defRPr>
                      </a:lvl3pPr>
                      <a:lvl4pPr eaLnBrk="0" hangingPunct="0">
                        <a:spcBef>
                          <a:spcPct val="20000"/>
                        </a:spcBef>
                        <a:defRPr>
                          <a:solidFill>
                            <a:schemeClr val="tx1"/>
                          </a:solidFill>
                          <a:latin typeface="Tahoma" panose="020B0604030504040204" pitchFamily="34" charset="0"/>
                        </a:defRPr>
                      </a:lvl4pPr>
                      <a:lvl5pPr eaLnBrk="0" hangingPunct="0">
                        <a:spcBef>
                          <a:spcPct val="20000"/>
                        </a:spcBef>
                        <a:buClr>
                          <a:schemeClr val="tx2"/>
                        </a:buClr>
                        <a:defRPr>
                          <a:solidFill>
                            <a:schemeClr val="tx1"/>
                          </a:solidFill>
                          <a:latin typeface="Tahoma" panose="020B0604030504040204" pitchFamily="34" charset="0"/>
                        </a:defRPr>
                      </a:lvl5pPr>
                      <a:lvl6pPr eaLnBrk="0" fontAlgn="base" hangingPunct="0">
                        <a:spcBef>
                          <a:spcPct val="20000"/>
                        </a:spcBef>
                        <a:spcAft>
                          <a:spcPct val="0"/>
                        </a:spcAft>
                        <a:buClr>
                          <a:schemeClr val="tx2"/>
                        </a:buClr>
                        <a:defRPr>
                          <a:solidFill>
                            <a:schemeClr val="tx1"/>
                          </a:solidFill>
                          <a:latin typeface="Tahoma" panose="020B0604030504040204" pitchFamily="34" charset="0"/>
                        </a:defRPr>
                      </a:lvl6pPr>
                      <a:lvl7pPr eaLnBrk="0" fontAlgn="base" hangingPunct="0">
                        <a:spcBef>
                          <a:spcPct val="20000"/>
                        </a:spcBef>
                        <a:spcAft>
                          <a:spcPct val="0"/>
                        </a:spcAft>
                        <a:buClr>
                          <a:schemeClr val="tx2"/>
                        </a:buClr>
                        <a:defRPr>
                          <a:solidFill>
                            <a:schemeClr val="tx1"/>
                          </a:solidFill>
                          <a:latin typeface="Tahoma" panose="020B0604030504040204" pitchFamily="34" charset="0"/>
                        </a:defRPr>
                      </a:lvl7pPr>
                      <a:lvl8pPr eaLnBrk="0" fontAlgn="base" hangingPunct="0">
                        <a:spcBef>
                          <a:spcPct val="20000"/>
                        </a:spcBef>
                        <a:spcAft>
                          <a:spcPct val="0"/>
                        </a:spcAft>
                        <a:buClr>
                          <a:schemeClr val="tx2"/>
                        </a:buClr>
                        <a:defRPr>
                          <a:solidFill>
                            <a:schemeClr val="tx1"/>
                          </a:solidFill>
                          <a:latin typeface="Tahoma" panose="020B0604030504040204" pitchFamily="34" charset="0"/>
                        </a:defRPr>
                      </a:lvl8pPr>
                      <a:lvl9pPr eaLnBrk="0" fontAlgn="base" hangingPunct="0">
                        <a:spcBef>
                          <a:spcPct val="20000"/>
                        </a:spcBef>
                        <a:spcAft>
                          <a:spcPct val="0"/>
                        </a:spcAft>
                        <a:buClr>
                          <a:schemeClr val="tx2"/>
                        </a:buClr>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altLang="en-US" sz="2400" b="0" i="0" u="none" strike="noStrike" cap="none" normalizeH="0" baseline="0" smtClean="0">
                          <a:ln>
                            <a:noFill/>
                          </a:ln>
                          <a:solidFill>
                            <a:schemeClr val="tx1"/>
                          </a:solidFill>
                          <a:effectLst/>
                          <a:latin typeface="Arial" panose="020B0604020202020204" pitchFamily="34" charset="0"/>
                        </a:rPr>
                        <a:t>Loan payment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Tahoma" panose="020B0604030504040204" pitchFamily="34" charset="0"/>
                        </a:defRPr>
                      </a:lvl1pPr>
                      <a:lvl2pPr eaLnBrk="0" hangingPunct="0">
                        <a:spcBef>
                          <a:spcPct val="20000"/>
                        </a:spcBef>
                        <a:buSzPct val="75000"/>
                        <a:defRPr sz="2000">
                          <a:solidFill>
                            <a:schemeClr val="tx1"/>
                          </a:solidFill>
                          <a:latin typeface="Tahoma" panose="020B0604030504040204" pitchFamily="34" charset="0"/>
                        </a:defRPr>
                      </a:lvl2pPr>
                      <a:lvl3pPr eaLnBrk="0" hangingPunct="0">
                        <a:spcBef>
                          <a:spcPct val="20000"/>
                        </a:spcBef>
                        <a:defRPr sz="2000">
                          <a:solidFill>
                            <a:schemeClr val="tx1"/>
                          </a:solidFill>
                          <a:latin typeface="Tahoma" panose="020B0604030504040204" pitchFamily="34" charset="0"/>
                        </a:defRPr>
                      </a:lvl3pPr>
                      <a:lvl4pPr eaLnBrk="0" hangingPunct="0">
                        <a:spcBef>
                          <a:spcPct val="20000"/>
                        </a:spcBef>
                        <a:defRPr>
                          <a:solidFill>
                            <a:schemeClr val="tx1"/>
                          </a:solidFill>
                          <a:latin typeface="Tahoma" panose="020B0604030504040204" pitchFamily="34" charset="0"/>
                        </a:defRPr>
                      </a:lvl4pPr>
                      <a:lvl5pPr eaLnBrk="0" hangingPunct="0">
                        <a:spcBef>
                          <a:spcPct val="20000"/>
                        </a:spcBef>
                        <a:buClr>
                          <a:schemeClr val="tx2"/>
                        </a:buClr>
                        <a:defRPr>
                          <a:solidFill>
                            <a:schemeClr val="tx1"/>
                          </a:solidFill>
                          <a:latin typeface="Tahoma" panose="020B0604030504040204" pitchFamily="34" charset="0"/>
                        </a:defRPr>
                      </a:lvl5pPr>
                      <a:lvl6pPr eaLnBrk="0" fontAlgn="base" hangingPunct="0">
                        <a:spcBef>
                          <a:spcPct val="20000"/>
                        </a:spcBef>
                        <a:spcAft>
                          <a:spcPct val="0"/>
                        </a:spcAft>
                        <a:buClr>
                          <a:schemeClr val="tx2"/>
                        </a:buClr>
                        <a:defRPr>
                          <a:solidFill>
                            <a:schemeClr val="tx1"/>
                          </a:solidFill>
                          <a:latin typeface="Tahoma" panose="020B0604030504040204" pitchFamily="34" charset="0"/>
                        </a:defRPr>
                      </a:lvl6pPr>
                      <a:lvl7pPr eaLnBrk="0" fontAlgn="base" hangingPunct="0">
                        <a:spcBef>
                          <a:spcPct val="20000"/>
                        </a:spcBef>
                        <a:spcAft>
                          <a:spcPct val="0"/>
                        </a:spcAft>
                        <a:buClr>
                          <a:schemeClr val="tx2"/>
                        </a:buClr>
                        <a:defRPr>
                          <a:solidFill>
                            <a:schemeClr val="tx1"/>
                          </a:solidFill>
                          <a:latin typeface="Tahoma" panose="020B0604030504040204" pitchFamily="34" charset="0"/>
                        </a:defRPr>
                      </a:lvl7pPr>
                      <a:lvl8pPr eaLnBrk="0" fontAlgn="base" hangingPunct="0">
                        <a:spcBef>
                          <a:spcPct val="20000"/>
                        </a:spcBef>
                        <a:spcAft>
                          <a:spcPct val="0"/>
                        </a:spcAft>
                        <a:buClr>
                          <a:schemeClr val="tx2"/>
                        </a:buClr>
                        <a:defRPr>
                          <a:solidFill>
                            <a:schemeClr val="tx1"/>
                          </a:solidFill>
                          <a:latin typeface="Tahoma" panose="020B0604030504040204" pitchFamily="34" charset="0"/>
                        </a:defRPr>
                      </a:lvl8pPr>
                      <a:lvl9pPr eaLnBrk="0" fontAlgn="base" hangingPunct="0">
                        <a:spcBef>
                          <a:spcPct val="20000"/>
                        </a:spcBef>
                        <a:spcAft>
                          <a:spcPct val="0"/>
                        </a:spcAft>
                        <a:buClr>
                          <a:schemeClr val="tx2"/>
                        </a:buClr>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altLang="en-US" sz="2400" b="0" i="0" u="none" strike="noStrike" cap="none" normalizeH="0" baseline="0" smtClean="0">
                          <a:ln>
                            <a:noFill/>
                          </a:ln>
                          <a:solidFill>
                            <a:schemeClr val="tx1"/>
                          </a:solidFill>
                          <a:effectLst/>
                          <a:latin typeface="Arial" panose="020B060402020202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Tahoma" panose="020B0604030504040204" pitchFamily="34" charset="0"/>
                        </a:defRPr>
                      </a:lvl1pPr>
                      <a:lvl2pPr eaLnBrk="0" hangingPunct="0">
                        <a:spcBef>
                          <a:spcPct val="20000"/>
                        </a:spcBef>
                        <a:buSzPct val="75000"/>
                        <a:defRPr sz="2000">
                          <a:solidFill>
                            <a:schemeClr val="tx1"/>
                          </a:solidFill>
                          <a:latin typeface="Tahoma" panose="020B0604030504040204" pitchFamily="34" charset="0"/>
                        </a:defRPr>
                      </a:lvl2pPr>
                      <a:lvl3pPr eaLnBrk="0" hangingPunct="0">
                        <a:spcBef>
                          <a:spcPct val="20000"/>
                        </a:spcBef>
                        <a:defRPr sz="2000">
                          <a:solidFill>
                            <a:schemeClr val="tx1"/>
                          </a:solidFill>
                          <a:latin typeface="Tahoma" panose="020B0604030504040204" pitchFamily="34" charset="0"/>
                        </a:defRPr>
                      </a:lvl3pPr>
                      <a:lvl4pPr eaLnBrk="0" hangingPunct="0">
                        <a:spcBef>
                          <a:spcPct val="20000"/>
                        </a:spcBef>
                        <a:defRPr>
                          <a:solidFill>
                            <a:schemeClr val="tx1"/>
                          </a:solidFill>
                          <a:latin typeface="Tahoma" panose="020B0604030504040204" pitchFamily="34" charset="0"/>
                        </a:defRPr>
                      </a:lvl4pPr>
                      <a:lvl5pPr eaLnBrk="0" hangingPunct="0">
                        <a:spcBef>
                          <a:spcPct val="20000"/>
                        </a:spcBef>
                        <a:buClr>
                          <a:schemeClr val="tx2"/>
                        </a:buClr>
                        <a:defRPr>
                          <a:solidFill>
                            <a:schemeClr val="tx1"/>
                          </a:solidFill>
                          <a:latin typeface="Tahoma" panose="020B0604030504040204" pitchFamily="34" charset="0"/>
                        </a:defRPr>
                      </a:lvl5pPr>
                      <a:lvl6pPr eaLnBrk="0" fontAlgn="base" hangingPunct="0">
                        <a:spcBef>
                          <a:spcPct val="20000"/>
                        </a:spcBef>
                        <a:spcAft>
                          <a:spcPct val="0"/>
                        </a:spcAft>
                        <a:buClr>
                          <a:schemeClr val="tx2"/>
                        </a:buClr>
                        <a:defRPr>
                          <a:solidFill>
                            <a:schemeClr val="tx1"/>
                          </a:solidFill>
                          <a:latin typeface="Tahoma" panose="020B0604030504040204" pitchFamily="34" charset="0"/>
                        </a:defRPr>
                      </a:lvl6pPr>
                      <a:lvl7pPr eaLnBrk="0" fontAlgn="base" hangingPunct="0">
                        <a:spcBef>
                          <a:spcPct val="20000"/>
                        </a:spcBef>
                        <a:spcAft>
                          <a:spcPct val="0"/>
                        </a:spcAft>
                        <a:buClr>
                          <a:schemeClr val="tx2"/>
                        </a:buClr>
                        <a:defRPr>
                          <a:solidFill>
                            <a:schemeClr val="tx1"/>
                          </a:solidFill>
                          <a:latin typeface="Tahoma" panose="020B0604030504040204" pitchFamily="34" charset="0"/>
                        </a:defRPr>
                      </a:lvl7pPr>
                      <a:lvl8pPr eaLnBrk="0" fontAlgn="base" hangingPunct="0">
                        <a:spcBef>
                          <a:spcPct val="20000"/>
                        </a:spcBef>
                        <a:spcAft>
                          <a:spcPct val="0"/>
                        </a:spcAft>
                        <a:buClr>
                          <a:schemeClr val="tx2"/>
                        </a:buClr>
                        <a:defRPr>
                          <a:solidFill>
                            <a:schemeClr val="tx1"/>
                          </a:solidFill>
                          <a:latin typeface="Tahoma" panose="020B0604030504040204" pitchFamily="34" charset="0"/>
                        </a:defRPr>
                      </a:lvl8pPr>
                      <a:lvl9pPr eaLnBrk="0" fontAlgn="base" hangingPunct="0">
                        <a:spcBef>
                          <a:spcPct val="20000"/>
                        </a:spcBef>
                        <a:spcAft>
                          <a:spcPct val="0"/>
                        </a:spcAft>
                        <a:buClr>
                          <a:schemeClr val="tx2"/>
                        </a:buClr>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altLang="en-US" sz="2400" b="0" i="0" u="none" strike="noStrike" cap="none" normalizeH="0" baseline="0" smtClean="0">
                          <a:ln>
                            <a:noFill/>
                          </a:ln>
                          <a:solidFill>
                            <a:schemeClr val="tx1"/>
                          </a:solidFill>
                          <a:effectLst/>
                          <a:latin typeface="Arial" panose="020B0604020202020204" pitchFamily="34" charset="0"/>
                        </a:rPr>
                        <a:t>LIBOR+0.6%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4102024"/>
                  </a:ext>
                </a:extLst>
              </a:tr>
              <a:tr h="717677">
                <a:tc>
                  <a:txBody>
                    <a:bodyPr/>
                    <a:lstStyle>
                      <a:lvl1pPr eaLnBrk="0" hangingPunct="0">
                        <a:spcBef>
                          <a:spcPct val="20000"/>
                        </a:spcBef>
                        <a:defRPr sz="2400">
                          <a:solidFill>
                            <a:schemeClr val="tx1"/>
                          </a:solidFill>
                          <a:latin typeface="Tahoma" panose="020B0604030504040204" pitchFamily="34" charset="0"/>
                        </a:defRPr>
                      </a:lvl1pPr>
                      <a:lvl2pPr eaLnBrk="0" hangingPunct="0">
                        <a:spcBef>
                          <a:spcPct val="20000"/>
                        </a:spcBef>
                        <a:buSzPct val="75000"/>
                        <a:defRPr sz="2000">
                          <a:solidFill>
                            <a:schemeClr val="tx1"/>
                          </a:solidFill>
                          <a:latin typeface="Tahoma" panose="020B0604030504040204" pitchFamily="34" charset="0"/>
                        </a:defRPr>
                      </a:lvl2pPr>
                      <a:lvl3pPr eaLnBrk="0" hangingPunct="0">
                        <a:spcBef>
                          <a:spcPct val="20000"/>
                        </a:spcBef>
                        <a:defRPr sz="2000">
                          <a:solidFill>
                            <a:schemeClr val="tx1"/>
                          </a:solidFill>
                          <a:latin typeface="Tahoma" panose="020B0604030504040204" pitchFamily="34" charset="0"/>
                        </a:defRPr>
                      </a:lvl3pPr>
                      <a:lvl4pPr eaLnBrk="0" hangingPunct="0">
                        <a:spcBef>
                          <a:spcPct val="20000"/>
                        </a:spcBef>
                        <a:defRPr>
                          <a:solidFill>
                            <a:schemeClr val="tx1"/>
                          </a:solidFill>
                          <a:latin typeface="Tahoma" panose="020B0604030504040204" pitchFamily="34" charset="0"/>
                        </a:defRPr>
                      </a:lvl4pPr>
                      <a:lvl5pPr eaLnBrk="0" hangingPunct="0">
                        <a:spcBef>
                          <a:spcPct val="20000"/>
                        </a:spcBef>
                        <a:buClr>
                          <a:schemeClr val="tx2"/>
                        </a:buClr>
                        <a:defRPr>
                          <a:solidFill>
                            <a:schemeClr val="tx1"/>
                          </a:solidFill>
                          <a:latin typeface="Tahoma" panose="020B0604030504040204" pitchFamily="34" charset="0"/>
                        </a:defRPr>
                      </a:lvl5pPr>
                      <a:lvl6pPr eaLnBrk="0" fontAlgn="base" hangingPunct="0">
                        <a:spcBef>
                          <a:spcPct val="20000"/>
                        </a:spcBef>
                        <a:spcAft>
                          <a:spcPct val="0"/>
                        </a:spcAft>
                        <a:buClr>
                          <a:schemeClr val="tx2"/>
                        </a:buClr>
                        <a:defRPr>
                          <a:solidFill>
                            <a:schemeClr val="tx1"/>
                          </a:solidFill>
                          <a:latin typeface="Tahoma" panose="020B0604030504040204" pitchFamily="34" charset="0"/>
                        </a:defRPr>
                      </a:lvl6pPr>
                      <a:lvl7pPr eaLnBrk="0" fontAlgn="base" hangingPunct="0">
                        <a:spcBef>
                          <a:spcPct val="20000"/>
                        </a:spcBef>
                        <a:spcAft>
                          <a:spcPct val="0"/>
                        </a:spcAft>
                        <a:buClr>
                          <a:schemeClr val="tx2"/>
                        </a:buClr>
                        <a:defRPr>
                          <a:solidFill>
                            <a:schemeClr val="tx1"/>
                          </a:solidFill>
                          <a:latin typeface="Tahoma" panose="020B0604030504040204" pitchFamily="34" charset="0"/>
                        </a:defRPr>
                      </a:lvl7pPr>
                      <a:lvl8pPr eaLnBrk="0" fontAlgn="base" hangingPunct="0">
                        <a:spcBef>
                          <a:spcPct val="20000"/>
                        </a:spcBef>
                        <a:spcAft>
                          <a:spcPct val="0"/>
                        </a:spcAft>
                        <a:buClr>
                          <a:schemeClr val="tx2"/>
                        </a:buClr>
                        <a:defRPr>
                          <a:solidFill>
                            <a:schemeClr val="tx1"/>
                          </a:solidFill>
                          <a:latin typeface="Tahoma" panose="020B0604030504040204" pitchFamily="34" charset="0"/>
                        </a:defRPr>
                      </a:lvl8pPr>
                      <a:lvl9pPr eaLnBrk="0" fontAlgn="base" hangingPunct="0">
                        <a:spcBef>
                          <a:spcPct val="20000"/>
                        </a:spcBef>
                        <a:spcAft>
                          <a:spcPct val="0"/>
                        </a:spcAft>
                        <a:buClr>
                          <a:schemeClr val="tx2"/>
                        </a:buClr>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altLang="en-US" sz="2400" b="0" i="0" u="none" strike="noStrike" cap="none" normalizeH="0" baseline="0" smtClean="0">
                          <a:ln>
                            <a:noFill/>
                          </a:ln>
                          <a:solidFill>
                            <a:schemeClr val="tx1"/>
                          </a:solidFill>
                          <a:effectLst/>
                          <a:latin typeface="Arial" panose="020B0604020202020204" pitchFamily="34" charset="0"/>
                        </a:rPr>
                        <a:t>Add: Paid under swap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Tahoma" panose="020B0604030504040204" pitchFamily="34" charset="0"/>
                        </a:defRPr>
                      </a:lvl1pPr>
                      <a:lvl2pPr eaLnBrk="0" hangingPunct="0">
                        <a:spcBef>
                          <a:spcPct val="20000"/>
                        </a:spcBef>
                        <a:buSzPct val="75000"/>
                        <a:defRPr sz="2000">
                          <a:solidFill>
                            <a:schemeClr val="tx1"/>
                          </a:solidFill>
                          <a:latin typeface="Tahoma" panose="020B0604030504040204" pitchFamily="34" charset="0"/>
                        </a:defRPr>
                      </a:lvl2pPr>
                      <a:lvl3pPr eaLnBrk="0" hangingPunct="0">
                        <a:spcBef>
                          <a:spcPct val="20000"/>
                        </a:spcBef>
                        <a:defRPr sz="2000">
                          <a:solidFill>
                            <a:schemeClr val="tx1"/>
                          </a:solidFill>
                          <a:latin typeface="Tahoma" panose="020B0604030504040204" pitchFamily="34" charset="0"/>
                        </a:defRPr>
                      </a:lvl3pPr>
                      <a:lvl4pPr eaLnBrk="0" hangingPunct="0">
                        <a:spcBef>
                          <a:spcPct val="20000"/>
                        </a:spcBef>
                        <a:defRPr>
                          <a:solidFill>
                            <a:schemeClr val="tx1"/>
                          </a:solidFill>
                          <a:latin typeface="Tahoma" panose="020B0604030504040204" pitchFamily="34" charset="0"/>
                        </a:defRPr>
                      </a:lvl4pPr>
                      <a:lvl5pPr eaLnBrk="0" hangingPunct="0">
                        <a:spcBef>
                          <a:spcPct val="20000"/>
                        </a:spcBef>
                        <a:buClr>
                          <a:schemeClr val="tx2"/>
                        </a:buClr>
                        <a:defRPr>
                          <a:solidFill>
                            <a:schemeClr val="tx1"/>
                          </a:solidFill>
                          <a:latin typeface="Tahoma" panose="020B0604030504040204" pitchFamily="34" charset="0"/>
                        </a:defRPr>
                      </a:lvl5pPr>
                      <a:lvl6pPr eaLnBrk="0" fontAlgn="base" hangingPunct="0">
                        <a:spcBef>
                          <a:spcPct val="20000"/>
                        </a:spcBef>
                        <a:spcAft>
                          <a:spcPct val="0"/>
                        </a:spcAft>
                        <a:buClr>
                          <a:schemeClr val="tx2"/>
                        </a:buClr>
                        <a:defRPr>
                          <a:solidFill>
                            <a:schemeClr val="tx1"/>
                          </a:solidFill>
                          <a:latin typeface="Tahoma" panose="020B0604030504040204" pitchFamily="34" charset="0"/>
                        </a:defRPr>
                      </a:lvl6pPr>
                      <a:lvl7pPr eaLnBrk="0" fontAlgn="base" hangingPunct="0">
                        <a:spcBef>
                          <a:spcPct val="20000"/>
                        </a:spcBef>
                        <a:spcAft>
                          <a:spcPct val="0"/>
                        </a:spcAft>
                        <a:buClr>
                          <a:schemeClr val="tx2"/>
                        </a:buClr>
                        <a:defRPr>
                          <a:solidFill>
                            <a:schemeClr val="tx1"/>
                          </a:solidFill>
                          <a:latin typeface="Tahoma" panose="020B0604030504040204" pitchFamily="34" charset="0"/>
                        </a:defRPr>
                      </a:lvl7pPr>
                      <a:lvl8pPr eaLnBrk="0" fontAlgn="base" hangingPunct="0">
                        <a:spcBef>
                          <a:spcPct val="20000"/>
                        </a:spcBef>
                        <a:spcAft>
                          <a:spcPct val="0"/>
                        </a:spcAft>
                        <a:buClr>
                          <a:schemeClr val="tx2"/>
                        </a:buClr>
                        <a:defRPr>
                          <a:solidFill>
                            <a:schemeClr val="tx1"/>
                          </a:solidFill>
                          <a:latin typeface="Tahoma" panose="020B0604030504040204" pitchFamily="34" charset="0"/>
                        </a:defRPr>
                      </a:lvl8pPr>
                      <a:lvl9pPr eaLnBrk="0" fontAlgn="base" hangingPunct="0">
                        <a:spcBef>
                          <a:spcPct val="20000"/>
                        </a:spcBef>
                        <a:spcAft>
                          <a:spcPct val="0"/>
                        </a:spcAft>
                        <a:buClr>
                          <a:schemeClr val="tx2"/>
                        </a:buClr>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altLang="en-US" sz="2400" b="0" i="0" u="none" strike="noStrike" cap="none" normalizeH="0" baseline="0" smtClean="0">
                          <a:ln>
                            <a:noFill/>
                          </a:ln>
                          <a:solidFill>
                            <a:schemeClr val="tx1"/>
                          </a:solidFill>
                          <a:effectLst/>
                          <a:latin typeface="Arial" panose="020B0604020202020204" pitchFamily="34" charset="0"/>
                        </a:rPr>
                        <a:t>+ LIBOR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Tahoma" panose="020B0604030504040204" pitchFamily="34" charset="0"/>
                        </a:defRPr>
                      </a:lvl1pPr>
                      <a:lvl2pPr eaLnBrk="0" hangingPunct="0">
                        <a:spcBef>
                          <a:spcPct val="20000"/>
                        </a:spcBef>
                        <a:buSzPct val="75000"/>
                        <a:defRPr sz="2000">
                          <a:solidFill>
                            <a:schemeClr val="tx1"/>
                          </a:solidFill>
                          <a:latin typeface="Tahoma" panose="020B0604030504040204" pitchFamily="34" charset="0"/>
                        </a:defRPr>
                      </a:lvl2pPr>
                      <a:lvl3pPr eaLnBrk="0" hangingPunct="0">
                        <a:spcBef>
                          <a:spcPct val="20000"/>
                        </a:spcBef>
                        <a:defRPr sz="2000">
                          <a:solidFill>
                            <a:schemeClr val="tx1"/>
                          </a:solidFill>
                          <a:latin typeface="Tahoma" panose="020B0604030504040204" pitchFamily="34" charset="0"/>
                        </a:defRPr>
                      </a:lvl3pPr>
                      <a:lvl4pPr eaLnBrk="0" hangingPunct="0">
                        <a:spcBef>
                          <a:spcPct val="20000"/>
                        </a:spcBef>
                        <a:defRPr>
                          <a:solidFill>
                            <a:schemeClr val="tx1"/>
                          </a:solidFill>
                          <a:latin typeface="Tahoma" panose="020B0604030504040204" pitchFamily="34" charset="0"/>
                        </a:defRPr>
                      </a:lvl4pPr>
                      <a:lvl5pPr eaLnBrk="0" hangingPunct="0">
                        <a:spcBef>
                          <a:spcPct val="20000"/>
                        </a:spcBef>
                        <a:buClr>
                          <a:schemeClr val="tx2"/>
                        </a:buClr>
                        <a:defRPr>
                          <a:solidFill>
                            <a:schemeClr val="tx1"/>
                          </a:solidFill>
                          <a:latin typeface="Tahoma" panose="020B0604030504040204" pitchFamily="34" charset="0"/>
                        </a:defRPr>
                      </a:lvl5pPr>
                      <a:lvl6pPr eaLnBrk="0" fontAlgn="base" hangingPunct="0">
                        <a:spcBef>
                          <a:spcPct val="20000"/>
                        </a:spcBef>
                        <a:spcAft>
                          <a:spcPct val="0"/>
                        </a:spcAft>
                        <a:buClr>
                          <a:schemeClr val="tx2"/>
                        </a:buClr>
                        <a:defRPr>
                          <a:solidFill>
                            <a:schemeClr val="tx1"/>
                          </a:solidFill>
                          <a:latin typeface="Tahoma" panose="020B0604030504040204" pitchFamily="34" charset="0"/>
                        </a:defRPr>
                      </a:lvl6pPr>
                      <a:lvl7pPr eaLnBrk="0" fontAlgn="base" hangingPunct="0">
                        <a:spcBef>
                          <a:spcPct val="20000"/>
                        </a:spcBef>
                        <a:spcAft>
                          <a:spcPct val="0"/>
                        </a:spcAft>
                        <a:buClr>
                          <a:schemeClr val="tx2"/>
                        </a:buClr>
                        <a:defRPr>
                          <a:solidFill>
                            <a:schemeClr val="tx1"/>
                          </a:solidFill>
                          <a:latin typeface="Tahoma" panose="020B0604030504040204" pitchFamily="34" charset="0"/>
                        </a:defRPr>
                      </a:lvl7pPr>
                      <a:lvl8pPr eaLnBrk="0" fontAlgn="base" hangingPunct="0">
                        <a:spcBef>
                          <a:spcPct val="20000"/>
                        </a:spcBef>
                        <a:spcAft>
                          <a:spcPct val="0"/>
                        </a:spcAft>
                        <a:buClr>
                          <a:schemeClr val="tx2"/>
                        </a:buClr>
                        <a:defRPr>
                          <a:solidFill>
                            <a:schemeClr val="tx1"/>
                          </a:solidFill>
                          <a:latin typeface="Tahoma" panose="020B0604030504040204" pitchFamily="34" charset="0"/>
                        </a:defRPr>
                      </a:lvl8pPr>
                      <a:lvl9pPr eaLnBrk="0" fontAlgn="base" hangingPunct="0">
                        <a:spcBef>
                          <a:spcPct val="20000"/>
                        </a:spcBef>
                        <a:spcAft>
                          <a:spcPct val="0"/>
                        </a:spcAft>
                        <a:buClr>
                          <a:schemeClr val="tx2"/>
                        </a:buClr>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altLang="en-US" sz="2400" b="0" i="0" u="none" strike="noStrike" cap="none" normalizeH="0" baseline="0" smtClean="0">
                          <a:ln>
                            <a:noFill/>
                          </a:ln>
                          <a:solidFill>
                            <a:schemeClr val="tx1"/>
                          </a:solidFill>
                          <a:effectLst/>
                          <a:latin typeface="Arial" panose="020B0604020202020204" pitchFamily="34" charset="0"/>
                        </a:rPr>
                        <a:t>+ 4.35%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4967032"/>
                  </a:ext>
                </a:extLst>
              </a:tr>
              <a:tr h="717677">
                <a:tc>
                  <a:txBody>
                    <a:bodyPr/>
                    <a:lstStyle>
                      <a:lvl1pPr eaLnBrk="0" hangingPunct="0">
                        <a:spcBef>
                          <a:spcPct val="20000"/>
                        </a:spcBef>
                        <a:defRPr sz="2400">
                          <a:solidFill>
                            <a:schemeClr val="tx1"/>
                          </a:solidFill>
                          <a:latin typeface="Tahoma" panose="020B0604030504040204" pitchFamily="34" charset="0"/>
                        </a:defRPr>
                      </a:lvl1pPr>
                      <a:lvl2pPr eaLnBrk="0" hangingPunct="0">
                        <a:spcBef>
                          <a:spcPct val="20000"/>
                        </a:spcBef>
                        <a:buSzPct val="75000"/>
                        <a:defRPr sz="2000">
                          <a:solidFill>
                            <a:schemeClr val="tx1"/>
                          </a:solidFill>
                          <a:latin typeface="Tahoma" panose="020B0604030504040204" pitchFamily="34" charset="0"/>
                        </a:defRPr>
                      </a:lvl2pPr>
                      <a:lvl3pPr eaLnBrk="0" hangingPunct="0">
                        <a:spcBef>
                          <a:spcPct val="20000"/>
                        </a:spcBef>
                        <a:defRPr sz="2000">
                          <a:solidFill>
                            <a:schemeClr val="tx1"/>
                          </a:solidFill>
                          <a:latin typeface="Tahoma" panose="020B0604030504040204" pitchFamily="34" charset="0"/>
                        </a:defRPr>
                      </a:lvl3pPr>
                      <a:lvl4pPr eaLnBrk="0" hangingPunct="0">
                        <a:spcBef>
                          <a:spcPct val="20000"/>
                        </a:spcBef>
                        <a:defRPr>
                          <a:solidFill>
                            <a:schemeClr val="tx1"/>
                          </a:solidFill>
                          <a:latin typeface="Tahoma" panose="020B0604030504040204" pitchFamily="34" charset="0"/>
                        </a:defRPr>
                      </a:lvl4pPr>
                      <a:lvl5pPr eaLnBrk="0" hangingPunct="0">
                        <a:spcBef>
                          <a:spcPct val="20000"/>
                        </a:spcBef>
                        <a:buClr>
                          <a:schemeClr val="tx2"/>
                        </a:buClr>
                        <a:defRPr>
                          <a:solidFill>
                            <a:schemeClr val="tx1"/>
                          </a:solidFill>
                          <a:latin typeface="Tahoma" panose="020B0604030504040204" pitchFamily="34" charset="0"/>
                        </a:defRPr>
                      </a:lvl5pPr>
                      <a:lvl6pPr eaLnBrk="0" fontAlgn="base" hangingPunct="0">
                        <a:spcBef>
                          <a:spcPct val="20000"/>
                        </a:spcBef>
                        <a:spcAft>
                          <a:spcPct val="0"/>
                        </a:spcAft>
                        <a:buClr>
                          <a:schemeClr val="tx2"/>
                        </a:buClr>
                        <a:defRPr>
                          <a:solidFill>
                            <a:schemeClr val="tx1"/>
                          </a:solidFill>
                          <a:latin typeface="Tahoma" panose="020B0604030504040204" pitchFamily="34" charset="0"/>
                        </a:defRPr>
                      </a:lvl6pPr>
                      <a:lvl7pPr eaLnBrk="0" fontAlgn="base" hangingPunct="0">
                        <a:spcBef>
                          <a:spcPct val="20000"/>
                        </a:spcBef>
                        <a:spcAft>
                          <a:spcPct val="0"/>
                        </a:spcAft>
                        <a:buClr>
                          <a:schemeClr val="tx2"/>
                        </a:buClr>
                        <a:defRPr>
                          <a:solidFill>
                            <a:schemeClr val="tx1"/>
                          </a:solidFill>
                          <a:latin typeface="Tahoma" panose="020B0604030504040204" pitchFamily="34" charset="0"/>
                        </a:defRPr>
                      </a:lvl7pPr>
                      <a:lvl8pPr eaLnBrk="0" fontAlgn="base" hangingPunct="0">
                        <a:spcBef>
                          <a:spcPct val="20000"/>
                        </a:spcBef>
                        <a:spcAft>
                          <a:spcPct val="0"/>
                        </a:spcAft>
                        <a:buClr>
                          <a:schemeClr val="tx2"/>
                        </a:buClr>
                        <a:defRPr>
                          <a:solidFill>
                            <a:schemeClr val="tx1"/>
                          </a:solidFill>
                          <a:latin typeface="Tahoma" panose="020B0604030504040204" pitchFamily="34" charset="0"/>
                        </a:defRPr>
                      </a:lvl8pPr>
                      <a:lvl9pPr eaLnBrk="0" fontAlgn="base" hangingPunct="0">
                        <a:spcBef>
                          <a:spcPct val="20000"/>
                        </a:spcBef>
                        <a:spcAft>
                          <a:spcPct val="0"/>
                        </a:spcAft>
                        <a:buClr>
                          <a:schemeClr val="tx2"/>
                        </a:buClr>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altLang="en-US" sz="2400" b="0" i="0" u="none" strike="noStrike" cap="none" normalizeH="0" baseline="0" smtClean="0">
                          <a:ln>
                            <a:noFill/>
                          </a:ln>
                          <a:solidFill>
                            <a:schemeClr val="tx1"/>
                          </a:solidFill>
                          <a:effectLst/>
                          <a:latin typeface="Arial" panose="020B0604020202020204" pitchFamily="34" charset="0"/>
                        </a:rPr>
                        <a:t>Less: Received under swap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Tahoma" panose="020B0604030504040204" pitchFamily="34" charset="0"/>
                        </a:defRPr>
                      </a:lvl1pPr>
                      <a:lvl2pPr eaLnBrk="0" hangingPunct="0">
                        <a:spcBef>
                          <a:spcPct val="20000"/>
                        </a:spcBef>
                        <a:buSzPct val="75000"/>
                        <a:defRPr sz="2000">
                          <a:solidFill>
                            <a:schemeClr val="tx1"/>
                          </a:solidFill>
                          <a:latin typeface="Tahoma" panose="020B0604030504040204" pitchFamily="34" charset="0"/>
                        </a:defRPr>
                      </a:lvl2pPr>
                      <a:lvl3pPr eaLnBrk="0" hangingPunct="0">
                        <a:spcBef>
                          <a:spcPct val="20000"/>
                        </a:spcBef>
                        <a:defRPr sz="2000">
                          <a:solidFill>
                            <a:schemeClr val="tx1"/>
                          </a:solidFill>
                          <a:latin typeface="Tahoma" panose="020B0604030504040204" pitchFamily="34" charset="0"/>
                        </a:defRPr>
                      </a:lvl3pPr>
                      <a:lvl4pPr eaLnBrk="0" hangingPunct="0">
                        <a:spcBef>
                          <a:spcPct val="20000"/>
                        </a:spcBef>
                        <a:defRPr>
                          <a:solidFill>
                            <a:schemeClr val="tx1"/>
                          </a:solidFill>
                          <a:latin typeface="Tahoma" panose="020B0604030504040204" pitchFamily="34" charset="0"/>
                        </a:defRPr>
                      </a:lvl4pPr>
                      <a:lvl5pPr eaLnBrk="0" hangingPunct="0">
                        <a:spcBef>
                          <a:spcPct val="20000"/>
                        </a:spcBef>
                        <a:buClr>
                          <a:schemeClr val="tx2"/>
                        </a:buClr>
                        <a:defRPr>
                          <a:solidFill>
                            <a:schemeClr val="tx1"/>
                          </a:solidFill>
                          <a:latin typeface="Tahoma" panose="020B0604030504040204" pitchFamily="34" charset="0"/>
                        </a:defRPr>
                      </a:lvl5pPr>
                      <a:lvl6pPr eaLnBrk="0" fontAlgn="base" hangingPunct="0">
                        <a:spcBef>
                          <a:spcPct val="20000"/>
                        </a:spcBef>
                        <a:spcAft>
                          <a:spcPct val="0"/>
                        </a:spcAft>
                        <a:buClr>
                          <a:schemeClr val="tx2"/>
                        </a:buClr>
                        <a:defRPr>
                          <a:solidFill>
                            <a:schemeClr val="tx1"/>
                          </a:solidFill>
                          <a:latin typeface="Tahoma" panose="020B0604030504040204" pitchFamily="34" charset="0"/>
                        </a:defRPr>
                      </a:lvl6pPr>
                      <a:lvl7pPr eaLnBrk="0" fontAlgn="base" hangingPunct="0">
                        <a:spcBef>
                          <a:spcPct val="20000"/>
                        </a:spcBef>
                        <a:spcAft>
                          <a:spcPct val="0"/>
                        </a:spcAft>
                        <a:buClr>
                          <a:schemeClr val="tx2"/>
                        </a:buClr>
                        <a:defRPr>
                          <a:solidFill>
                            <a:schemeClr val="tx1"/>
                          </a:solidFill>
                          <a:latin typeface="Tahoma" panose="020B0604030504040204" pitchFamily="34" charset="0"/>
                        </a:defRPr>
                      </a:lvl7pPr>
                      <a:lvl8pPr eaLnBrk="0" fontAlgn="base" hangingPunct="0">
                        <a:spcBef>
                          <a:spcPct val="20000"/>
                        </a:spcBef>
                        <a:spcAft>
                          <a:spcPct val="0"/>
                        </a:spcAft>
                        <a:buClr>
                          <a:schemeClr val="tx2"/>
                        </a:buClr>
                        <a:defRPr>
                          <a:solidFill>
                            <a:schemeClr val="tx1"/>
                          </a:solidFill>
                          <a:latin typeface="Tahoma" panose="020B0604030504040204" pitchFamily="34" charset="0"/>
                        </a:defRPr>
                      </a:lvl8pPr>
                      <a:lvl9pPr eaLnBrk="0" fontAlgn="base" hangingPunct="0">
                        <a:spcBef>
                          <a:spcPct val="20000"/>
                        </a:spcBef>
                        <a:spcAft>
                          <a:spcPct val="0"/>
                        </a:spcAft>
                        <a:buClr>
                          <a:schemeClr val="tx2"/>
                        </a:buClr>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altLang="en-US" sz="2400" b="0" i="0" u="none" strike="noStrike" cap="none" normalizeH="0" baseline="0" smtClean="0">
                          <a:ln>
                            <a:noFill/>
                          </a:ln>
                          <a:solidFill>
                            <a:schemeClr val="tx1"/>
                          </a:solidFill>
                          <a:effectLst/>
                          <a:latin typeface="Arial" panose="020B0604020202020204" pitchFamily="34" charset="0"/>
                        </a:rPr>
                        <a:t>-4.35%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Tahoma" panose="020B0604030504040204" pitchFamily="34" charset="0"/>
                        </a:defRPr>
                      </a:lvl1pPr>
                      <a:lvl2pPr eaLnBrk="0" hangingPunct="0">
                        <a:spcBef>
                          <a:spcPct val="20000"/>
                        </a:spcBef>
                        <a:buSzPct val="75000"/>
                        <a:defRPr sz="2000">
                          <a:solidFill>
                            <a:schemeClr val="tx1"/>
                          </a:solidFill>
                          <a:latin typeface="Tahoma" panose="020B0604030504040204" pitchFamily="34" charset="0"/>
                        </a:defRPr>
                      </a:lvl2pPr>
                      <a:lvl3pPr eaLnBrk="0" hangingPunct="0">
                        <a:spcBef>
                          <a:spcPct val="20000"/>
                        </a:spcBef>
                        <a:defRPr sz="2000">
                          <a:solidFill>
                            <a:schemeClr val="tx1"/>
                          </a:solidFill>
                          <a:latin typeface="Tahoma" panose="020B0604030504040204" pitchFamily="34" charset="0"/>
                        </a:defRPr>
                      </a:lvl3pPr>
                      <a:lvl4pPr eaLnBrk="0" hangingPunct="0">
                        <a:spcBef>
                          <a:spcPct val="20000"/>
                        </a:spcBef>
                        <a:defRPr>
                          <a:solidFill>
                            <a:schemeClr val="tx1"/>
                          </a:solidFill>
                          <a:latin typeface="Tahoma" panose="020B0604030504040204" pitchFamily="34" charset="0"/>
                        </a:defRPr>
                      </a:lvl4pPr>
                      <a:lvl5pPr eaLnBrk="0" hangingPunct="0">
                        <a:spcBef>
                          <a:spcPct val="20000"/>
                        </a:spcBef>
                        <a:buClr>
                          <a:schemeClr val="tx2"/>
                        </a:buClr>
                        <a:defRPr>
                          <a:solidFill>
                            <a:schemeClr val="tx1"/>
                          </a:solidFill>
                          <a:latin typeface="Tahoma" panose="020B0604030504040204" pitchFamily="34" charset="0"/>
                        </a:defRPr>
                      </a:lvl5pPr>
                      <a:lvl6pPr eaLnBrk="0" fontAlgn="base" hangingPunct="0">
                        <a:spcBef>
                          <a:spcPct val="20000"/>
                        </a:spcBef>
                        <a:spcAft>
                          <a:spcPct val="0"/>
                        </a:spcAft>
                        <a:buClr>
                          <a:schemeClr val="tx2"/>
                        </a:buClr>
                        <a:defRPr>
                          <a:solidFill>
                            <a:schemeClr val="tx1"/>
                          </a:solidFill>
                          <a:latin typeface="Tahoma" panose="020B0604030504040204" pitchFamily="34" charset="0"/>
                        </a:defRPr>
                      </a:lvl6pPr>
                      <a:lvl7pPr eaLnBrk="0" fontAlgn="base" hangingPunct="0">
                        <a:spcBef>
                          <a:spcPct val="20000"/>
                        </a:spcBef>
                        <a:spcAft>
                          <a:spcPct val="0"/>
                        </a:spcAft>
                        <a:buClr>
                          <a:schemeClr val="tx2"/>
                        </a:buClr>
                        <a:defRPr>
                          <a:solidFill>
                            <a:schemeClr val="tx1"/>
                          </a:solidFill>
                          <a:latin typeface="Tahoma" panose="020B0604030504040204" pitchFamily="34" charset="0"/>
                        </a:defRPr>
                      </a:lvl7pPr>
                      <a:lvl8pPr eaLnBrk="0" fontAlgn="base" hangingPunct="0">
                        <a:spcBef>
                          <a:spcPct val="20000"/>
                        </a:spcBef>
                        <a:spcAft>
                          <a:spcPct val="0"/>
                        </a:spcAft>
                        <a:buClr>
                          <a:schemeClr val="tx2"/>
                        </a:buClr>
                        <a:defRPr>
                          <a:solidFill>
                            <a:schemeClr val="tx1"/>
                          </a:solidFill>
                          <a:latin typeface="Tahoma" panose="020B0604030504040204" pitchFamily="34" charset="0"/>
                        </a:defRPr>
                      </a:lvl8pPr>
                      <a:lvl9pPr eaLnBrk="0" fontAlgn="base" hangingPunct="0">
                        <a:spcBef>
                          <a:spcPct val="20000"/>
                        </a:spcBef>
                        <a:spcAft>
                          <a:spcPct val="0"/>
                        </a:spcAft>
                        <a:buClr>
                          <a:schemeClr val="tx2"/>
                        </a:buClr>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altLang="en-US" sz="2400" b="0" i="0" u="none" strike="noStrike" cap="none" normalizeH="0" baseline="0" smtClean="0">
                          <a:ln>
                            <a:noFill/>
                          </a:ln>
                          <a:solidFill>
                            <a:schemeClr val="tx1"/>
                          </a:solidFill>
                          <a:effectLst/>
                          <a:latin typeface="Arial" panose="020B0604020202020204" pitchFamily="34" charset="0"/>
                        </a:rPr>
                        <a:t>-LIBOR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6961783"/>
                  </a:ext>
                </a:extLst>
              </a:tr>
              <a:tr h="1164231">
                <a:tc>
                  <a:txBody>
                    <a:bodyPr/>
                    <a:lstStyle>
                      <a:lvl1pPr eaLnBrk="0" hangingPunct="0">
                        <a:spcBef>
                          <a:spcPct val="20000"/>
                        </a:spcBef>
                        <a:defRPr sz="2400">
                          <a:solidFill>
                            <a:schemeClr val="tx1"/>
                          </a:solidFill>
                          <a:latin typeface="Tahoma" panose="020B0604030504040204" pitchFamily="34" charset="0"/>
                        </a:defRPr>
                      </a:lvl1pPr>
                      <a:lvl2pPr eaLnBrk="0" hangingPunct="0">
                        <a:spcBef>
                          <a:spcPct val="20000"/>
                        </a:spcBef>
                        <a:buSzPct val="75000"/>
                        <a:defRPr sz="2000">
                          <a:solidFill>
                            <a:schemeClr val="tx1"/>
                          </a:solidFill>
                          <a:latin typeface="Tahoma" panose="020B0604030504040204" pitchFamily="34" charset="0"/>
                        </a:defRPr>
                      </a:lvl2pPr>
                      <a:lvl3pPr eaLnBrk="0" hangingPunct="0">
                        <a:spcBef>
                          <a:spcPct val="20000"/>
                        </a:spcBef>
                        <a:defRPr sz="2000">
                          <a:solidFill>
                            <a:schemeClr val="tx1"/>
                          </a:solidFill>
                          <a:latin typeface="Tahoma" panose="020B0604030504040204" pitchFamily="34" charset="0"/>
                        </a:defRPr>
                      </a:lvl3pPr>
                      <a:lvl4pPr eaLnBrk="0" hangingPunct="0">
                        <a:spcBef>
                          <a:spcPct val="20000"/>
                        </a:spcBef>
                        <a:defRPr>
                          <a:solidFill>
                            <a:schemeClr val="tx1"/>
                          </a:solidFill>
                          <a:latin typeface="Tahoma" panose="020B0604030504040204" pitchFamily="34" charset="0"/>
                        </a:defRPr>
                      </a:lvl4pPr>
                      <a:lvl5pPr eaLnBrk="0" hangingPunct="0">
                        <a:spcBef>
                          <a:spcPct val="20000"/>
                        </a:spcBef>
                        <a:buClr>
                          <a:schemeClr val="tx2"/>
                        </a:buClr>
                        <a:defRPr>
                          <a:solidFill>
                            <a:schemeClr val="tx1"/>
                          </a:solidFill>
                          <a:latin typeface="Tahoma" panose="020B0604030504040204" pitchFamily="34" charset="0"/>
                        </a:defRPr>
                      </a:lvl5pPr>
                      <a:lvl6pPr eaLnBrk="0" fontAlgn="base" hangingPunct="0">
                        <a:spcBef>
                          <a:spcPct val="20000"/>
                        </a:spcBef>
                        <a:spcAft>
                          <a:spcPct val="0"/>
                        </a:spcAft>
                        <a:buClr>
                          <a:schemeClr val="tx2"/>
                        </a:buClr>
                        <a:defRPr>
                          <a:solidFill>
                            <a:schemeClr val="tx1"/>
                          </a:solidFill>
                          <a:latin typeface="Tahoma" panose="020B0604030504040204" pitchFamily="34" charset="0"/>
                        </a:defRPr>
                      </a:lvl6pPr>
                      <a:lvl7pPr eaLnBrk="0" fontAlgn="base" hangingPunct="0">
                        <a:spcBef>
                          <a:spcPct val="20000"/>
                        </a:spcBef>
                        <a:spcAft>
                          <a:spcPct val="0"/>
                        </a:spcAft>
                        <a:buClr>
                          <a:schemeClr val="tx2"/>
                        </a:buClr>
                        <a:defRPr>
                          <a:solidFill>
                            <a:schemeClr val="tx1"/>
                          </a:solidFill>
                          <a:latin typeface="Tahoma" panose="020B0604030504040204" pitchFamily="34" charset="0"/>
                        </a:defRPr>
                      </a:lvl7pPr>
                      <a:lvl8pPr eaLnBrk="0" fontAlgn="base" hangingPunct="0">
                        <a:spcBef>
                          <a:spcPct val="20000"/>
                        </a:spcBef>
                        <a:spcAft>
                          <a:spcPct val="0"/>
                        </a:spcAft>
                        <a:buClr>
                          <a:schemeClr val="tx2"/>
                        </a:buClr>
                        <a:defRPr>
                          <a:solidFill>
                            <a:schemeClr val="tx1"/>
                          </a:solidFill>
                          <a:latin typeface="Tahoma" panose="020B0604030504040204" pitchFamily="34" charset="0"/>
                        </a:defRPr>
                      </a:lvl8pPr>
                      <a:lvl9pPr eaLnBrk="0" fontAlgn="base" hangingPunct="0">
                        <a:spcBef>
                          <a:spcPct val="20000"/>
                        </a:spcBef>
                        <a:spcAft>
                          <a:spcPct val="0"/>
                        </a:spcAft>
                        <a:buClr>
                          <a:schemeClr val="tx2"/>
                        </a:buClr>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altLang="en-US" sz="2400" b="0" i="0" u="none" strike="noStrike" cap="none" normalizeH="0" baseline="0" smtClean="0">
                          <a:ln>
                            <a:noFill/>
                          </a:ln>
                          <a:solidFill>
                            <a:schemeClr val="tx1"/>
                          </a:solidFill>
                          <a:effectLst/>
                          <a:latin typeface="Arial" panose="020B0604020202020204" pitchFamily="34" charset="0"/>
                        </a:rPr>
                        <a:t>Net Payment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tr-TR" altLang="en-US" sz="2400" b="0" i="0" u="none" strike="noStrike" cap="none" normalizeH="0" baseline="0" smtClean="0">
                          <a:ln>
                            <a:noFill/>
                          </a:ln>
                          <a:solidFill>
                            <a:schemeClr val="tx1"/>
                          </a:solidFill>
                          <a:effectLst/>
                          <a:latin typeface="Arial" panose="020B0604020202020204" pitchFamily="34" charset="0"/>
                        </a:rPr>
                        <a:t>(Before)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Tahoma" panose="020B0604030504040204" pitchFamily="34" charset="0"/>
                        </a:defRPr>
                      </a:lvl1pPr>
                      <a:lvl2pPr eaLnBrk="0" hangingPunct="0">
                        <a:spcBef>
                          <a:spcPct val="20000"/>
                        </a:spcBef>
                        <a:buSzPct val="75000"/>
                        <a:defRPr sz="2000">
                          <a:solidFill>
                            <a:schemeClr val="tx1"/>
                          </a:solidFill>
                          <a:latin typeface="Tahoma" panose="020B0604030504040204" pitchFamily="34" charset="0"/>
                        </a:defRPr>
                      </a:lvl2pPr>
                      <a:lvl3pPr eaLnBrk="0" hangingPunct="0">
                        <a:spcBef>
                          <a:spcPct val="20000"/>
                        </a:spcBef>
                        <a:defRPr sz="2000">
                          <a:solidFill>
                            <a:schemeClr val="tx1"/>
                          </a:solidFill>
                          <a:latin typeface="Tahoma" panose="020B0604030504040204" pitchFamily="34" charset="0"/>
                        </a:defRPr>
                      </a:lvl3pPr>
                      <a:lvl4pPr eaLnBrk="0" hangingPunct="0">
                        <a:spcBef>
                          <a:spcPct val="20000"/>
                        </a:spcBef>
                        <a:defRPr>
                          <a:solidFill>
                            <a:schemeClr val="tx1"/>
                          </a:solidFill>
                          <a:latin typeface="Tahoma" panose="020B0604030504040204" pitchFamily="34" charset="0"/>
                        </a:defRPr>
                      </a:lvl4pPr>
                      <a:lvl5pPr eaLnBrk="0" hangingPunct="0">
                        <a:spcBef>
                          <a:spcPct val="20000"/>
                        </a:spcBef>
                        <a:buClr>
                          <a:schemeClr val="tx2"/>
                        </a:buClr>
                        <a:defRPr>
                          <a:solidFill>
                            <a:schemeClr val="tx1"/>
                          </a:solidFill>
                          <a:latin typeface="Tahoma" panose="020B0604030504040204" pitchFamily="34" charset="0"/>
                        </a:defRPr>
                      </a:lvl5pPr>
                      <a:lvl6pPr eaLnBrk="0" fontAlgn="base" hangingPunct="0">
                        <a:spcBef>
                          <a:spcPct val="20000"/>
                        </a:spcBef>
                        <a:spcAft>
                          <a:spcPct val="0"/>
                        </a:spcAft>
                        <a:buClr>
                          <a:schemeClr val="tx2"/>
                        </a:buClr>
                        <a:defRPr>
                          <a:solidFill>
                            <a:schemeClr val="tx1"/>
                          </a:solidFill>
                          <a:latin typeface="Tahoma" panose="020B0604030504040204" pitchFamily="34" charset="0"/>
                        </a:defRPr>
                      </a:lvl6pPr>
                      <a:lvl7pPr eaLnBrk="0" fontAlgn="base" hangingPunct="0">
                        <a:spcBef>
                          <a:spcPct val="20000"/>
                        </a:spcBef>
                        <a:spcAft>
                          <a:spcPct val="0"/>
                        </a:spcAft>
                        <a:buClr>
                          <a:schemeClr val="tx2"/>
                        </a:buClr>
                        <a:defRPr>
                          <a:solidFill>
                            <a:schemeClr val="tx1"/>
                          </a:solidFill>
                          <a:latin typeface="Tahoma" panose="020B0604030504040204" pitchFamily="34" charset="0"/>
                        </a:defRPr>
                      </a:lvl7pPr>
                      <a:lvl8pPr eaLnBrk="0" fontAlgn="base" hangingPunct="0">
                        <a:spcBef>
                          <a:spcPct val="20000"/>
                        </a:spcBef>
                        <a:spcAft>
                          <a:spcPct val="0"/>
                        </a:spcAft>
                        <a:buClr>
                          <a:schemeClr val="tx2"/>
                        </a:buClr>
                        <a:defRPr>
                          <a:solidFill>
                            <a:schemeClr val="tx1"/>
                          </a:solidFill>
                          <a:latin typeface="Tahoma" panose="020B0604030504040204" pitchFamily="34" charset="0"/>
                        </a:defRPr>
                      </a:lvl8pPr>
                      <a:lvl9pPr eaLnBrk="0" fontAlgn="base" hangingPunct="0">
                        <a:spcBef>
                          <a:spcPct val="20000"/>
                        </a:spcBef>
                        <a:spcAft>
                          <a:spcPct val="0"/>
                        </a:spcAft>
                        <a:buClr>
                          <a:schemeClr val="tx2"/>
                        </a:buClr>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altLang="en-US" sz="2400" b="0" i="0" u="none" strike="noStrike" cap="none" normalizeH="0" baseline="0" smtClean="0">
                          <a:ln>
                            <a:noFill/>
                          </a:ln>
                          <a:solidFill>
                            <a:schemeClr val="tx1"/>
                          </a:solidFill>
                          <a:effectLst/>
                          <a:latin typeface="Arial" panose="020B0604020202020204" pitchFamily="34" charset="0"/>
                        </a:rPr>
                        <a:t>LIBOR-0.35%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tr-TR" altLang="en-US" sz="2400" b="0" i="0" u="none" strike="noStrike" cap="none" normalizeH="0" baseline="0" smtClean="0">
                          <a:ln>
                            <a:noFill/>
                          </a:ln>
                          <a:solidFill>
                            <a:schemeClr val="tx1"/>
                          </a:solidFill>
                          <a:effectLst/>
                          <a:latin typeface="Arial" panose="020B0604020202020204" pitchFamily="34" charset="0"/>
                        </a:rPr>
                        <a:t>(LIBOR-0.10%)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tr-TR" altLang="en-US" sz="2400" b="0" i="0" u="none" strike="noStrike" cap="none" normalizeH="0" baseline="0" smtClean="0">
                          <a:ln>
                            <a:noFill/>
                          </a:ln>
                          <a:solidFill>
                            <a:schemeClr val="tx1"/>
                          </a:solidFill>
                          <a:effectLst/>
                          <a:latin typeface="Arial" panose="020B0604020202020204" pitchFamily="34" charset="0"/>
                        </a:rPr>
                        <a:t>(0.25% gain)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400">
                          <a:solidFill>
                            <a:schemeClr val="tx1"/>
                          </a:solidFill>
                          <a:latin typeface="Tahoma" panose="020B0604030504040204" pitchFamily="34" charset="0"/>
                        </a:defRPr>
                      </a:lvl1pPr>
                      <a:lvl2pPr eaLnBrk="0" hangingPunct="0">
                        <a:spcBef>
                          <a:spcPct val="20000"/>
                        </a:spcBef>
                        <a:buSzPct val="75000"/>
                        <a:defRPr sz="2000">
                          <a:solidFill>
                            <a:schemeClr val="tx1"/>
                          </a:solidFill>
                          <a:latin typeface="Tahoma" panose="020B0604030504040204" pitchFamily="34" charset="0"/>
                        </a:defRPr>
                      </a:lvl2pPr>
                      <a:lvl3pPr eaLnBrk="0" hangingPunct="0">
                        <a:spcBef>
                          <a:spcPct val="20000"/>
                        </a:spcBef>
                        <a:defRPr sz="2000">
                          <a:solidFill>
                            <a:schemeClr val="tx1"/>
                          </a:solidFill>
                          <a:latin typeface="Tahoma" panose="020B0604030504040204" pitchFamily="34" charset="0"/>
                        </a:defRPr>
                      </a:lvl3pPr>
                      <a:lvl4pPr eaLnBrk="0" hangingPunct="0">
                        <a:spcBef>
                          <a:spcPct val="20000"/>
                        </a:spcBef>
                        <a:defRPr>
                          <a:solidFill>
                            <a:schemeClr val="tx1"/>
                          </a:solidFill>
                          <a:latin typeface="Tahoma" panose="020B0604030504040204" pitchFamily="34" charset="0"/>
                        </a:defRPr>
                      </a:lvl4pPr>
                      <a:lvl5pPr eaLnBrk="0" hangingPunct="0">
                        <a:spcBef>
                          <a:spcPct val="20000"/>
                        </a:spcBef>
                        <a:buClr>
                          <a:schemeClr val="tx2"/>
                        </a:buClr>
                        <a:defRPr>
                          <a:solidFill>
                            <a:schemeClr val="tx1"/>
                          </a:solidFill>
                          <a:latin typeface="Tahoma" panose="020B0604030504040204" pitchFamily="34" charset="0"/>
                        </a:defRPr>
                      </a:lvl5pPr>
                      <a:lvl6pPr eaLnBrk="0" fontAlgn="base" hangingPunct="0">
                        <a:spcBef>
                          <a:spcPct val="20000"/>
                        </a:spcBef>
                        <a:spcAft>
                          <a:spcPct val="0"/>
                        </a:spcAft>
                        <a:buClr>
                          <a:schemeClr val="tx2"/>
                        </a:buClr>
                        <a:defRPr>
                          <a:solidFill>
                            <a:schemeClr val="tx1"/>
                          </a:solidFill>
                          <a:latin typeface="Tahoma" panose="020B0604030504040204" pitchFamily="34" charset="0"/>
                        </a:defRPr>
                      </a:lvl6pPr>
                      <a:lvl7pPr eaLnBrk="0" fontAlgn="base" hangingPunct="0">
                        <a:spcBef>
                          <a:spcPct val="20000"/>
                        </a:spcBef>
                        <a:spcAft>
                          <a:spcPct val="0"/>
                        </a:spcAft>
                        <a:buClr>
                          <a:schemeClr val="tx2"/>
                        </a:buClr>
                        <a:defRPr>
                          <a:solidFill>
                            <a:schemeClr val="tx1"/>
                          </a:solidFill>
                          <a:latin typeface="Tahoma" panose="020B0604030504040204" pitchFamily="34" charset="0"/>
                        </a:defRPr>
                      </a:lvl7pPr>
                      <a:lvl8pPr eaLnBrk="0" fontAlgn="base" hangingPunct="0">
                        <a:spcBef>
                          <a:spcPct val="20000"/>
                        </a:spcBef>
                        <a:spcAft>
                          <a:spcPct val="0"/>
                        </a:spcAft>
                        <a:buClr>
                          <a:schemeClr val="tx2"/>
                        </a:buClr>
                        <a:defRPr>
                          <a:solidFill>
                            <a:schemeClr val="tx1"/>
                          </a:solidFill>
                          <a:latin typeface="Tahoma" panose="020B0604030504040204" pitchFamily="34" charset="0"/>
                        </a:defRPr>
                      </a:lvl8pPr>
                      <a:lvl9pPr eaLnBrk="0" fontAlgn="base" hangingPunct="0">
                        <a:spcBef>
                          <a:spcPct val="20000"/>
                        </a:spcBef>
                        <a:spcAft>
                          <a:spcPct val="0"/>
                        </a:spcAft>
                        <a:buClr>
                          <a:schemeClr val="tx2"/>
                        </a:buClr>
                        <a:defRPr>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tr-TR" altLang="en-US" sz="2400" b="0" i="0" u="none" strike="noStrike" cap="none" normalizeH="0" baseline="0" dirty="0" smtClean="0">
                          <a:ln>
                            <a:noFill/>
                          </a:ln>
                          <a:solidFill>
                            <a:schemeClr val="tx1"/>
                          </a:solidFill>
                          <a:effectLst/>
                          <a:latin typeface="Arial" panose="020B0604020202020204" pitchFamily="34" charset="0"/>
                        </a:rPr>
                        <a:t>4.95%</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tr-TR" altLang="en-US" sz="2400" b="0" i="0" u="none" strike="noStrike" cap="none" normalizeH="0" baseline="0" dirty="0" smtClean="0">
                          <a:ln>
                            <a:noFill/>
                          </a:ln>
                          <a:solidFill>
                            <a:schemeClr val="tx1"/>
                          </a:solidFill>
                          <a:effectLst/>
                          <a:latin typeface="Arial" panose="020B0604020202020204" pitchFamily="34" charset="0"/>
                        </a:rPr>
                        <a:t>(5.2%)</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tr-TR" altLang="en-US" sz="2400" b="0" i="0" u="none" strike="noStrike" cap="none" normalizeH="0" baseline="0" dirty="0" smtClean="0">
                          <a:ln>
                            <a:noFill/>
                          </a:ln>
                          <a:solidFill>
                            <a:schemeClr val="tx1"/>
                          </a:solidFill>
                          <a:effectLst/>
                          <a:latin typeface="Arial" panose="020B0604020202020204" pitchFamily="34" charset="0"/>
                        </a:rPr>
                        <a:t>(0.25% gain)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712916"/>
                  </a:ext>
                </a:extLst>
              </a:tr>
            </a:tbl>
          </a:graphicData>
        </a:graphic>
      </p:graphicFrame>
    </p:spTree>
    <p:extLst>
      <p:ext uri="{BB962C8B-B14F-4D97-AF65-F5344CB8AC3E}">
        <p14:creationId xmlns:p14="http://schemas.microsoft.com/office/powerpoint/2010/main" val="11629418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p:txBody>
          <a:bodyPr/>
          <a:lstStyle/>
          <a:p>
            <a:r>
              <a:rPr lang="en-US" altLang="en-US" dirty="0"/>
              <a:t>Comparative Advantage Argument</a:t>
            </a:r>
            <a:endParaRPr lang="tr-TR" altLang="en-US" dirty="0" smtClean="0"/>
          </a:p>
        </p:txBody>
      </p:sp>
      <p:sp>
        <p:nvSpPr>
          <p:cNvPr id="106499" name="Rectangle 3"/>
          <p:cNvSpPr>
            <a:spLocks noGrp="1" noChangeArrowheads="1"/>
          </p:cNvSpPr>
          <p:nvPr>
            <p:ph type="body" idx="4294967295"/>
          </p:nvPr>
        </p:nvSpPr>
        <p:spPr/>
        <p:txBody>
          <a:bodyPr/>
          <a:lstStyle/>
          <a:p>
            <a:pPr>
              <a:lnSpc>
                <a:spcPct val="90000"/>
              </a:lnSpc>
            </a:pPr>
            <a:r>
              <a:rPr lang="tr-TR" altLang="en-US" sz="2400" dirty="0">
                <a:latin typeface="Arial" panose="020B0604020202020204" pitchFamily="34" charset="0"/>
              </a:rPr>
              <a:t>The swap agreement appears to improve the position of both company.</a:t>
            </a:r>
          </a:p>
          <a:p>
            <a:pPr>
              <a:lnSpc>
                <a:spcPct val="90000"/>
              </a:lnSpc>
            </a:pPr>
            <a:r>
              <a:rPr lang="tr-TR" altLang="en-US" sz="2400" dirty="0">
                <a:latin typeface="Arial" panose="020B0604020202020204" pitchFamily="34" charset="0"/>
              </a:rPr>
              <a:t>Total gain is: 0.25+0.25=0.50%</a:t>
            </a:r>
          </a:p>
          <a:p>
            <a:pPr>
              <a:lnSpc>
                <a:spcPct val="90000"/>
              </a:lnSpc>
            </a:pPr>
            <a:r>
              <a:rPr lang="tr-TR" altLang="en-US" sz="2400" dirty="0" smtClean="0">
                <a:latin typeface="Arial" panose="020B0604020202020204" pitchFamily="34" charset="0"/>
              </a:rPr>
              <a:t>If</a:t>
            </a:r>
            <a:r>
              <a:rPr lang="en-US" altLang="en-US" sz="2400" dirty="0">
                <a:latin typeface="Arial" panose="020B0604020202020204" pitchFamily="34" charset="0"/>
              </a:rPr>
              <a:t> </a:t>
            </a:r>
            <a:r>
              <a:rPr lang="en-US" altLang="en-US" sz="2400" dirty="0" smtClean="0">
                <a:latin typeface="Arial" panose="020B0604020202020204" pitchFamily="34" charset="0"/>
              </a:rPr>
              <a:t>“a”</a:t>
            </a:r>
            <a:r>
              <a:rPr lang="tr-TR" altLang="en-US" sz="2400" dirty="0" smtClean="0">
                <a:latin typeface="Arial" panose="020B0604020202020204" pitchFamily="34" charset="0"/>
              </a:rPr>
              <a:t> </a:t>
            </a:r>
            <a:r>
              <a:rPr lang="tr-TR" altLang="en-US" sz="2400" dirty="0">
                <a:latin typeface="Arial" panose="020B0604020202020204" pitchFamily="34" charset="0"/>
              </a:rPr>
              <a:t>is the difference </a:t>
            </a:r>
            <a:r>
              <a:rPr lang="en-US" altLang="en-US" sz="2400" dirty="0" smtClean="0">
                <a:latin typeface="Arial" panose="020B0604020202020204" pitchFamily="34" charset="0"/>
              </a:rPr>
              <a:t>between</a:t>
            </a:r>
            <a:r>
              <a:rPr lang="tr-TR" altLang="en-US" sz="2400" dirty="0" smtClean="0">
                <a:latin typeface="Arial" panose="020B0604020202020204" pitchFamily="34" charset="0"/>
              </a:rPr>
              <a:t> </a:t>
            </a:r>
            <a:r>
              <a:rPr lang="tr-TR" altLang="en-US" sz="2400" dirty="0">
                <a:latin typeface="Arial" panose="020B0604020202020204" pitchFamily="34" charset="0"/>
              </a:rPr>
              <a:t>the interest rates in fixed market and if </a:t>
            </a:r>
            <a:r>
              <a:rPr lang="en-US" altLang="en-US" sz="2400" dirty="0" smtClean="0">
                <a:latin typeface="Arial" panose="020B0604020202020204" pitchFamily="34" charset="0"/>
              </a:rPr>
              <a:t>“</a:t>
            </a:r>
            <a:r>
              <a:rPr lang="tr-TR" altLang="en-US" sz="2400" dirty="0" smtClean="0">
                <a:latin typeface="Arial" panose="020B0604020202020204" pitchFamily="34" charset="0"/>
              </a:rPr>
              <a:t>b</a:t>
            </a:r>
            <a:r>
              <a:rPr lang="en-US" altLang="en-US" sz="2400" dirty="0" smtClean="0">
                <a:latin typeface="Arial" panose="020B0604020202020204" pitchFamily="34" charset="0"/>
              </a:rPr>
              <a:t>’’</a:t>
            </a:r>
            <a:r>
              <a:rPr lang="tr-TR" altLang="en-US" sz="2400" dirty="0" smtClean="0">
                <a:latin typeface="Arial" panose="020B0604020202020204" pitchFamily="34" charset="0"/>
              </a:rPr>
              <a:t> </a:t>
            </a:r>
            <a:r>
              <a:rPr lang="tr-TR" altLang="en-US" sz="2400" dirty="0">
                <a:latin typeface="Arial" panose="020B0604020202020204" pitchFamily="34" charset="0"/>
              </a:rPr>
              <a:t>is the difference between the interest rates in floating market.</a:t>
            </a:r>
          </a:p>
          <a:p>
            <a:pPr>
              <a:lnSpc>
                <a:spcPct val="90000"/>
              </a:lnSpc>
            </a:pPr>
            <a:r>
              <a:rPr lang="tr-TR" altLang="en-US" sz="2400" dirty="0">
                <a:latin typeface="Arial" panose="020B0604020202020204" pitchFamily="34" charset="0"/>
              </a:rPr>
              <a:t>Total gain is; a-b</a:t>
            </a:r>
          </a:p>
          <a:p>
            <a:pPr>
              <a:lnSpc>
                <a:spcPct val="90000"/>
              </a:lnSpc>
            </a:pPr>
            <a:r>
              <a:rPr lang="tr-TR" altLang="en-US" sz="2400" dirty="0">
                <a:latin typeface="Arial" panose="020B0604020202020204" pitchFamily="34" charset="0"/>
              </a:rPr>
              <a:t>a = 1.2% (5.2%-5%)   </a:t>
            </a:r>
          </a:p>
          <a:p>
            <a:pPr>
              <a:lnSpc>
                <a:spcPct val="90000"/>
              </a:lnSpc>
            </a:pPr>
            <a:r>
              <a:rPr lang="tr-TR" altLang="en-US" sz="2400" dirty="0">
                <a:latin typeface="Arial" panose="020B0604020202020204" pitchFamily="34" charset="0"/>
              </a:rPr>
              <a:t>b= 0.7% ( LIBOR+0.6%-(LIBOR-0.1%))</a:t>
            </a:r>
          </a:p>
          <a:p>
            <a:pPr>
              <a:lnSpc>
                <a:spcPct val="90000"/>
              </a:lnSpc>
            </a:pPr>
            <a:r>
              <a:rPr lang="tr-TR" altLang="en-US" sz="2400" dirty="0">
                <a:latin typeface="Arial" panose="020B0604020202020204" pitchFamily="34" charset="0"/>
              </a:rPr>
              <a:t>a-b = 1.2-0.7=0.5%</a:t>
            </a:r>
          </a:p>
        </p:txBody>
      </p:sp>
    </p:spTree>
    <p:extLst>
      <p:ext uri="{BB962C8B-B14F-4D97-AF65-F5344CB8AC3E}">
        <p14:creationId xmlns:p14="http://schemas.microsoft.com/office/powerpoint/2010/main" val="38306738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vert="horz" wrap="square" lIns="92075" tIns="46038" rIns="92075" bIns="46038" numCol="1" anchor="ctr" anchorCtr="0" compatLnSpc="1">
            <a:prstTxWarp prst="textNoShape">
              <a:avLst/>
            </a:prstTxWarp>
            <a:normAutofit/>
          </a:bodyPr>
          <a:lstStyle/>
          <a:p>
            <a:pPr eaLnBrk="1" hangingPunct="1">
              <a:defRPr/>
            </a:pPr>
            <a:r>
              <a:rPr lang="en-US" dirty="0"/>
              <a:t>Criticism of the Comparative Advantage Argument</a:t>
            </a:r>
          </a:p>
        </p:txBody>
      </p:sp>
      <p:sp>
        <p:nvSpPr>
          <p:cNvPr id="19459" name="Rectangle 3"/>
          <p:cNvSpPr>
            <a:spLocks noGrp="1" noChangeArrowheads="1"/>
          </p:cNvSpPr>
          <p:nvPr>
            <p:ph idx="1"/>
          </p:nvPr>
        </p:nvSpPr>
        <p:spPr>
          <a:xfrm>
            <a:off x="1110342" y="1674223"/>
            <a:ext cx="10189029" cy="4038600"/>
          </a:xfrm>
        </p:spPr>
        <p:txBody>
          <a:bodyPr vert="horz" wrap="square" lIns="92075" tIns="46038" rIns="92075" bIns="46038" numCol="1" anchor="t" anchorCtr="0" compatLnSpc="1">
            <a:prstTxWarp prst="textNoShape">
              <a:avLst/>
            </a:prstTxWarp>
          </a:bodyPr>
          <a:lstStyle/>
          <a:p>
            <a:pPr algn="just" eaLnBrk="1" hangingPunct="1"/>
            <a:r>
              <a:rPr lang="en-US" altLang="en-US" dirty="0" smtClean="0"/>
              <a:t>The 4.0% and 5.2% rates available to </a:t>
            </a:r>
            <a:r>
              <a:rPr lang="en-US" altLang="en-US" dirty="0" err="1" smtClean="0"/>
              <a:t>AAACorp</a:t>
            </a:r>
            <a:r>
              <a:rPr lang="en-US" altLang="en-US" dirty="0" smtClean="0"/>
              <a:t> and </a:t>
            </a:r>
            <a:r>
              <a:rPr lang="en-US" altLang="en-US" dirty="0" err="1" smtClean="0"/>
              <a:t>BBBCorp</a:t>
            </a:r>
            <a:r>
              <a:rPr lang="en-US" altLang="en-US" dirty="0" smtClean="0"/>
              <a:t> in fixed rate markets are 5-year rates</a:t>
            </a:r>
          </a:p>
          <a:p>
            <a:pPr algn="just" eaLnBrk="1" hangingPunct="1"/>
            <a:r>
              <a:rPr lang="en-US" altLang="en-US" dirty="0" smtClean="0"/>
              <a:t>The LIBOR−0.1% and LIBOR+0.6% rates available in the floating rate market are six-month rates</a:t>
            </a:r>
          </a:p>
          <a:p>
            <a:pPr algn="just" eaLnBrk="1" hangingPunct="1"/>
            <a:r>
              <a:rPr lang="en-US" altLang="en-US" dirty="0" err="1" smtClean="0"/>
              <a:t>BBBCorp’s</a:t>
            </a:r>
            <a:r>
              <a:rPr lang="en-US" altLang="en-US" dirty="0" smtClean="0"/>
              <a:t> fixed rate depends on the spread above LIBOR it borrows at in the future</a:t>
            </a:r>
          </a:p>
        </p:txBody>
      </p:sp>
    </p:spTree>
    <p:extLst>
      <p:ext uri="{BB962C8B-B14F-4D97-AF65-F5344CB8AC3E}">
        <p14:creationId xmlns:p14="http://schemas.microsoft.com/office/powerpoint/2010/main" val="83822032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Use of Swap</a:t>
            </a:r>
            <a:endParaRPr lang="en-IN" sz="2800" b="1" dirty="0">
              <a:solidFill>
                <a:srgbClr val="0070C0"/>
              </a:solidFill>
              <a:latin typeface="+mn-lt"/>
            </a:endParaRPr>
          </a:p>
        </p:txBody>
      </p:sp>
      <p:sp>
        <p:nvSpPr>
          <p:cNvPr id="3" name="Content Placeholder 2"/>
          <p:cNvSpPr>
            <a:spLocks noGrp="1"/>
          </p:cNvSpPr>
          <p:nvPr>
            <p:ph idx="1"/>
          </p:nvPr>
        </p:nvSpPr>
        <p:spPr>
          <a:xfrm>
            <a:off x="838200" y="1825625"/>
            <a:ext cx="8985069" cy="3190512"/>
          </a:xfrm>
        </p:spPr>
        <p:txBody>
          <a:bodyPr/>
          <a:lstStyle/>
          <a:p>
            <a:r>
              <a:rPr lang="en-US" altLang="en-US" sz="2400" b="1" dirty="0">
                <a:solidFill>
                  <a:srgbClr val="002060"/>
                </a:solidFill>
              </a:rPr>
              <a:t>Firms with a negative GAP can reduce risk by making a fixed-rate interest payment in exchange for a floating-rate interest receipt</a:t>
            </a:r>
          </a:p>
          <a:p>
            <a:endParaRPr lang="en-US" altLang="en-US" sz="2400" b="1" dirty="0">
              <a:solidFill>
                <a:srgbClr val="002060"/>
              </a:solidFill>
            </a:endParaRPr>
          </a:p>
          <a:p>
            <a:r>
              <a:rPr lang="en-US" altLang="en-US" sz="2400" b="1" dirty="0">
                <a:solidFill>
                  <a:srgbClr val="002060"/>
                </a:solidFill>
              </a:rPr>
              <a:t>Firms with a positive GAP take the opposite position, by making floating-interest payments in exchange for a fixed-rate receipt</a:t>
            </a:r>
          </a:p>
          <a:p>
            <a:endParaRPr lang="en-IN" dirty="0"/>
          </a:p>
        </p:txBody>
      </p:sp>
    </p:spTree>
    <p:extLst>
      <p:ext uri="{BB962C8B-B14F-4D97-AF65-F5344CB8AC3E}">
        <p14:creationId xmlns:p14="http://schemas.microsoft.com/office/powerpoint/2010/main" val="33517749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p:txBody>
          <a:bodyPr/>
          <a:lstStyle/>
          <a:p>
            <a:r>
              <a:rPr lang="tr-TR" altLang="en-US" smtClean="0">
                <a:latin typeface="Arial" panose="020B0604020202020204" pitchFamily="34" charset="0"/>
              </a:rPr>
              <a:t>Currency Swaps</a:t>
            </a:r>
          </a:p>
        </p:txBody>
      </p:sp>
      <p:sp>
        <p:nvSpPr>
          <p:cNvPr id="109571" name="Rectangle 3"/>
          <p:cNvSpPr>
            <a:spLocks noGrp="1" noChangeArrowheads="1"/>
          </p:cNvSpPr>
          <p:nvPr>
            <p:ph type="body" idx="4294967295"/>
          </p:nvPr>
        </p:nvSpPr>
        <p:spPr/>
        <p:txBody>
          <a:bodyPr/>
          <a:lstStyle/>
          <a:p>
            <a:pPr algn="just"/>
            <a:r>
              <a:rPr lang="tr-TR" altLang="en-US" dirty="0" smtClean="0">
                <a:latin typeface="Arial" panose="020B0604020202020204" pitchFamily="34" charset="0"/>
              </a:rPr>
              <a:t>Exchanging principal and interest payments in one currency for principal and interest payments in another currency. </a:t>
            </a:r>
            <a:endParaRPr lang="en-US" altLang="en-US" dirty="0" smtClean="0">
              <a:latin typeface="Arial" panose="020B0604020202020204" pitchFamily="34" charset="0"/>
            </a:endParaRPr>
          </a:p>
          <a:p>
            <a:pPr eaLnBrk="1" hangingPunct="1"/>
            <a:r>
              <a:rPr lang="en-US" altLang="en-US" dirty="0"/>
              <a:t>In an interest rate swap the principal is not exchanged</a:t>
            </a:r>
          </a:p>
          <a:p>
            <a:pPr eaLnBrk="1" hangingPunct="1"/>
            <a:r>
              <a:rPr lang="en-US" altLang="en-US" dirty="0"/>
              <a:t>In a currency swap the principal is usually exchanged at the beginning and the end of the swap’s life</a:t>
            </a:r>
          </a:p>
          <a:p>
            <a:pPr algn="just"/>
            <a:endParaRPr lang="tr-TR" altLang="en-US" dirty="0" smtClean="0">
              <a:latin typeface="Arial" panose="020B0604020202020204" pitchFamily="34" charset="0"/>
            </a:endParaRPr>
          </a:p>
        </p:txBody>
      </p:sp>
    </p:spTree>
    <p:extLst>
      <p:ext uri="{BB962C8B-B14F-4D97-AF65-F5344CB8AC3E}">
        <p14:creationId xmlns:p14="http://schemas.microsoft.com/office/powerpoint/2010/main" val="5342271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t>
            </a:r>
            <a:r>
              <a:rPr lang="en-IN" dirty="0" smtClean="0"/>
              <a:t>ixed-for-fixed </a:t>
            </a:r>
            <a:r>
              <a:rPr lang="en-IN" dirty="0"/>
              <a:t>currency swap</a:t>
            </a:r>
          </a:p>
        </p:txBody>
      </p:sp>
      <p:sp>
        <p:nvSpPr>
          <p:cNvPr id="3" name="Content Placeholder 2"/>
          <p:cNvSpPr>
            <a:spLocks noGrp="1"/>
          </p:cNvSpPr>
          <p:nvPr>
            <p:ph idx="1"/>
          </p:nvPr>
        </p:nvSpPr>
        <p:spPr/>
        <p:txBody>
          <a:bodyPr/>
          <a:lstStyle/>
          <a:p>
            <a:pPr algn="just"/>
            <a:r>
              <a:rPr lang="en-IN" dirty="0"/>
              <a:t>This </a:t>
            </a:r>
            <a:r>
              <a:rPr lang="en-IN" dirty="0" smtClean="0"/>
              <a:t>involves </a:t>
            </a:r>
            <a:r>
              <a:rPr lang="en-US" dirty="0" smtClean="0"/>
              <a:t>exchanging </a:t>
            </a:r>
            <a:r>
              <a:rPr lang="en-US" dirty="0"/>
              <a:t>principal and interest payments at a fixed rate in one currency for </a:t>
            </a:r>
            <a:r>
              <a:rPr lang="en-US" dirty="0" smtClean="0"/>
              <a:t>principal and </a:t>
            </a:r>
            <a:r>
              <a:rPr lang="en-US" dirty="0"/>
              <a:t>interest payments at a fixed rate in another currency</a:t>
            </a:r>
            <a:r>
              <a:rPr lang="en-US" dirty="0" smtClean="0"/>
              <a:t>.</a:t>
            </a:r>
          </a:p>
          <a:p>
            <a:pPr algn="just"/>
            <a:r>
              <a:rPr lang="en-US" dirty="0"/>
              <a:t>Usually the principal amounts are chosen to be </a:t>
            </a:r>
            <a:r>
              <a:rPr lang="en-US" dirty="0" smtClean="0"/>
              <a:t>approximately equivalent </a:t>
            </a:r>
            <a:r>
              <a:rPr lang="en-US" dirty="0"/>
              <a:t>using the exchange rate at the swap’s initiation. When they are exchanged </a:t>
            </a:r>
            <a:r>
              <a:rPr lang="en-US" dirty="0" smtClean="0"/>
              <a:t>at the </a:t>
            </a:r>
            <a:r>
              <a:rPr lang="en-US" dirty="0"/>
              <a:t>end of the life of the swap, their values may be quite different.</a:t>
            </a:r>
            <a:endParaRPr lang="en-IN" dirty="0"/>
          </a:p>
        </p:txBody>
      </p:sp>
    </p:spTree>
    <p:extLst>
      <p:ext uri="{BB962C8B-B14F-4D97-AF65-F5344CB8AC3E}">
        <p14:creationId xmlns:p14="http://schemas.microsoft.com/office/powerpoint/2010/main" val="327625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Seller of the Future Contract</a:t>
            </a:r>
            <a:endParaRPr lang="en-IN" sz="2800" b="1" dirty="0">
              <a:solidFill>
                <a:srgbClr val="0070C0"/>
              </a:solidFill>
              <a:latin typeface="+mn-lt"/>
            </a:endParaRPr>
          </a:p>
        </p:txBody>
      </p:sp>
      <p:sp>
        <p:nvSpPr>
          <p:cNvPr id="3" name="Content Placeholder 2"/>
          <p:cNvSpPr>
            <a:spLocks noGrp="1"/>
          </p:cNvSpPr>
          <p:nvPr>
            <p:ph idx="1"/>
          </p:nvPr>
        </p:nvSpPr>
        <p:spPr>
          <a:xfrm>
            <a:off x="838200" y="1825625"/>
            <a:ext cx="8553994" cy="3543209"/>
          </a:xfrm>
        </p:spPr>
        <p:txBody>
          <a:bodyPr>
            <a:normAutofit/>
          </a:bodyPr>
          <a:lstStyle/>
          <a:p>
            <a:pPr lvl="1" algn="just"/>
            <a:r>
              <a:rPr lang="en-US" altLang="en-US" b="1" dirty="0" smtClean="0">
                <a:solidFill>
                  <a:srgbClr val="002060"/>
                </a:solidFill>
              </a:rPr>
              <a:t>A </a:t>
            </a:r>
            <a:r>
              <a:rPr lang="en-US" altLang="en-US" b="1" dirty="0">
                <a:solidFill>
                  <a:srgbClr val="002060"/>
                </a:solidFill>
              </a:rPr>
              <a:t>seller of a futures contract is said to be </a:t>
            </a:r>
            <a:r>
              <a:rPr lang="en-US" altLang="en-US" b="1" i="1" u="sng" dirty="0">
                <a:solidFill>
                  <a:srgbClr val="002060"/>
                </a:solidFill>
              </a:rPr>
              <a:t>short futures</a:t>
            </a:r>
          </a:p>
          <a:p>
            <a:pPr lvl="1" algn="just"/>
            <a:endParaRPr lang="en-US" altLang="en-US" b="1" dirty="0">
              <a:solidFill>
                <a:srgbClr val="002060"/>
              </a:solidFill>
            </a:endParaRPr>
          </a:p>
          <a:p>
            <a:pPr lvl="1" algn="just"/>
            <a:r>
              <a:rPr lang="en-US" altLang="en-US" b="1" dirty="0">
                <a:solidFill>
                  <a:srgbClr val="002060"/>
                </a:solidFill>
              </a:rPr>
              <a:t>Agrees to receive the underlying futures price or to deliver the underlying asset</a:t>
            </a:r>
          </a:p>
          <a:p>
            <a:pPr lvl="1" algn="just"/>
            <a:endParaRPr lang="en-US" altLang="en-US" b="1" dirty="0">
              <a:solidFill>
                <a:srgbClr val="002060"/>
              </a:solidFill>
            </a:endParaRPr>
          </a:p>
          <a:p>
            <a:pPr lvl="1" algn="just"/>
            <a:r>
              <a:rPr lang="en-US" altLang="en-US" b="1" dirty="0">
                <a:solidFill>
                  <a:srgbClr val="002060"/>
                </a:solidFill>
              </a:rPr>
              <a:t>Sellers gain when futures prices fall and lose when futures prices rise</a:t>
            </a:r>
          </a:p>
          <a:p>
            <a:endParaRPr lang="en-IN" dirty="0"/>
          </a:p>
        </p:txBody>
      </p:sp>
    </p:spTree>
    <p:extLst>
      <p:ext uri="{BB962C8B-B14F-4D97-AF65-F5344CB8AC3E}">
        <p14:creationId xmlns:p14="http://schemas.microsoft.com/office/powerpoint/2010/main" val="11484079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pPr algn="just"/>
            <a:r>
              <a:rPr lang="en-US" sz="2400" dirty="0"/>
              <a:t>Consider a </a:t>
            </a:r>
            <a:r>
              <a:rPr lang="en-US" sz="2400" dirty="0" smtClean="0"/>
              <a:t>5-year </a:t>
            </a:r>
            <a:r>
              <a:rPr lang="en-US" sz="2400" dirty="0"/>
              <a:t>currency swap agreement between </a:t>
            </a:r>
            <a:r>
              <a:rPr lang="en-US" sz="2400" dirty="0" smtClean="0"/>
              <a:t>X </a:t>
            </a:r>
            <a:r>
              <a:rPr lang="en-US" sz="2400" dirty="0"/>
              <a:t>and </a:t>
            </a:r>
            <a:r>
              <a:rPr lang="en-US" sz="2400" dirty="0" smtClean="0"/>
              <a:t>Y entered </a:t>
            </a:r>
            <a:r>
              <a:rPr lang="en-US" sz="2400" dirty="0"/>
              <a:t>into on February 1, </a:t>
            </a:r>
            <a:r>
              <a:rPr lang="en-US" sz="2400" dirty="0" smtClean="0"/>
              <a:t>2015. </a:t>
            </a:r>
            <a:r>
              <a:rPr lang="en-US" sz="2400" dirty="0"/>
              <a:t>We suppose that </a:t>
            </a:r>
            <a:r>
              <a:rPr lang="en-US" sz="2400" dirty="0" smtClean="0"/>
              <a:t>X </a:t>
            </a:r>
            <a:r>
              <a:rPr lang="en-US" sz="2400" dirty="0"/>
              <a:t>pays a fixed rate </a:t>
            </a:r>
            <a:r>
              <a:rPr lang="en-US" sz="2400" dirty="0" smtClean="0"/>
              <a:t>of interest </a:t>
            </a:r>
            <a:r>
              <a:rPr lang="en-US" sz="2400" dirty="0"/>
              <a:t>of 5%in sterling and receives a fixed rate of interest of 6%in dollars from </a:t>
            </a:r>
            <a:r>
              <a:rPr lang="en-US" sz="2400" dirty="0" smtClean="0"/>
              <a:t>Y. </a:t>
            </a:r>
            <a:r>
              <a:rPr lang="en-US" sz="2400" dirty="0"/>
              <a:t>Interest rate payments are made once a year and the principal amounts </a:t>
            </a:r>
            <a:r>
              <a:rPr lang="en-US" sz="2400" dirty="0" smtClean="0"/>
              <a:t>are $15 </a:t>
            </a:r>
            <a:r>
              <a:rPr lang="en-US" sz="2400" dirty="0"/>
              <a:t>million and £10 million. This is termed a fixed-for-fixed currency swap because </a:t>
            </a:r>
            <a:r>
              <a:rPr lang="en-US" sz="2400" dirty="0" smtClean="0"/>
              <a:t>the interest </a:t>
            </a:r>
            <a:r>
              <a:rPr lang="en-US" sz="2400" dirty="0"/>
              <a:t>rate in each currency is at a fixed </a:t>
            </a:r>
            <a:r>
              <a:rPr lang="en-US" sz="2400" dirty="0" smtClean="0"/>
              <a:t>rate.</a:t>
            </a:r>
          </a:p>
          <a:p>
            <a:pPr marL="0" indent="0" algn="just">
              <a:buNone/>
            </a:pPr>
            <a:r>
              <a:rPr lang="en-US" sz="2400" dirty="0" smtClean="0"/>
              <a:t>                                Dollar 6%</a:t>
            </a:r>
          </a:p>
          <a:p>
            <a:pPr algn="just"/>
            <a:endParaRPr lang="en-US" sz="2400" dirty="0" smtClean="0"/>
          </a:p>
          <a:p>
            <a:pPr marL="0" indent="0" algn="just">
              <a:buNone/>
            </a:pPr>
            <a:r>
              <a:rPr lang="en-US" sz="2400" dirty="0" smtClean="0"/>
              <a:t>                             </a:t>
            </a:r>
            <a:r>
              <a:rPr lang="en-US" sz="2400" dirty="0" err="1" smtClean="0"/>
              <a:t>Steriling</a:t>
            </a:r>
            <a:r>
              <a:rPr lang="en-US" sz="2400" dirty="0" smtClean="0"/>
              <a:t> 5%</a:t>
            </a:r>
            <a:endParaRPr lang="en-IN" sz="2400" dirty="0"/>
          </a:p>
        </p:txBody>
      </p:sp>
      <p:sp>
        <p:nvSpPr>
          <p:cNvPr id="5" name="Rectangle 4"/>
          <p:cNvSpPr/>
          <p:nvPr/>
        </p:nvSpPr>
        <p:spPr bwMode="auto">
          <a:xfrm>
            <a:off x="1332411" y="4238897"/>
            <a:ext cx="1136469" cy="470263"/>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a:t>X</a:t>
            </a:r>
            <a:endParaRPr kumimoji="0" lang="en-IN" sz="1800" b="0" i="0" u="none" strike="noStrike" cap="none" normalizeH="0" baseline="0" smtClean="0">
              <a:ln>
                <a:noFill/>
              </a:ln>
              <a:solidFill>
                <a:schemeClr val="tx1"/>
              </a:solidFill>
              <a:effectLst/>
              <a:latin typeface="Arial" panose="020B0604020202020204" pitchFamily="34" charset="0"/>
            </a:endParaRPr>
          </a:p>
        </p:txBody>
      </p:sp>
      <p:cxnSp>
        <p:nvCxnSpPr>
          <p:cNvPr id="7" name="Straight Arrow Connector 6"/>
          <p:cNvCxnSpPr/>
          <p:nvPr/>
        </p:nvCxnSpPr>
        <p:spPr bwMode="auto">
          <a:xfrm>
            <a:off x="2677885" y="4683036"/>
            <a:ext cx="2704011" cy="2612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8"/>
          <p:cNvSpPr/>
          <p:nvPr/>
        </p:nvSpPr>
        <p:spPr bwMode="auto">
          <a:xfrm>
            <a:off x="5647506" y="4212773"/>
            <a:ext cx="1136469" cy="470263"/>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a:t>Y</a:t>
            </a:r>
            <a:endParaRPr kumimoji="0" lang="en-IN" sz="1800" b="0" i="0" u="none" strike="noStrike" cap="none" normalizeH="0" baseline="0" smtClean="0">
              <a:ln>
                <a:noFill/>
              </a:ln>
              <a:solidFill>
                <a:schemeClr val="tx1"/>
              </a:solidFill>
              <a:effectLst/>
              <a:latin typeface="Arial" panose="020B0604020202020204" pitchFamily="34" charset="0"/>
            </a:endParaRPr>
          </a:p>
        </p:txBody>
      </p:sp>
      <p:cxnSp>
        <p:nvCxnSpPr>
          <p:cNvPr id="13" name="Straight Arrow Connector 12"/>
          <p:cNvCxnSpPr/>
          <p:nvPr/>
        </p:nvCxnSpPr>
        <p:spPr bwMode="auto">
          <a:xfrm flipH="1">
            <a:off x="2677885" y="4278085"/>
            <a:ext cx="252113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025257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Cash Flow to X</a:t>
            </a:r>
            <a:endParaRPr lang="en-IN" dirty="0"/>
          </a:p>
        </p:txBody>
      </p:sp>
      <p:graphicFrame>
        <p:nvGraphicFramePr>
          <p:cNvPr id="4" name="Content Placeholder 3"/>
          <p:cNvGraphicFramePr>
            <a:graphicFrameLocks noGrp="1"/>
          </p:cNvGraphicFramePr>
          <p:nvPr>
            <p:ph idx="1"/>
            <p:extLst/>
          </p:nvPr>
        </p:nvGraphicFramePr>
        <p:xfrm>
          <a:off x="609600" y="1600200"/>
          <a:ext cx="10972800" cy="3139440"/>
        </p:xfrm>
        <a:graphic>
          <a:graphicData uri="http://schemas.openxmlformats.org/drawingml/2006/table">
            <a:tbl>
              <a:tblPr firstRow="1" bandRow="1">
                <a:tableStyleId>{5C22544A-7EE6-4342-B048-85BDC9FD1C3A}</a:tableStyleId>
              </a:tblPr>
              <a:tblGrid>
                <a:gridCol w="2734491">
                  <a:extLst>
                    <a:ext uri="{9D8B030D-6E8A-4147-A177-3AD203B41FA5}">
                      <a16:colId xmlns:a16="http://schemas.microsoft.com/office/drawing/2014/main" val="1721892772"/>
                    </a:ext>
                  </a:extLst>
                </a:gridCol>
                <a:gridCol w="2704012">
                  <a:extLst>
                    <a:ext uri="{9D8B030D-6E8A-4147-A177-3AD203B41FA5}">
                      <a16:colId xmlns:a16="http://schemas.microsoft.com/office/drawing/2014/main" val="4060195999"/>
                    </a:ext>
                  </a:extLst>
                </a:gridCol>
                <a:gridCol w="5534297">
                  <a:extLst>
                    <a:ext uri="{9D8B030D-6E8A-4147-A177-3AD203B41FA5}">
                      <a16:colId xmlns:a16="http://schemas.microsoft.com/office/drawing/2014/main" val="1310637174"/>
                    </a:ext>
                  </a:extLst>
                </a:gridCol>
              </a:tblGrid>
              <a:tr h="370840">
                <a:tc>
                  <a:txBody>
                    <a:bodyPr/>
                    <a:lstStyle/>
                    <a:p>
                      <a:endParaRPr lang="en-IN" dirty="0">
                        <a:solidFill>
                          <a:schemeClr val="tx1"/>
                        </a:solidFill>
                      </a:endParaRPr>
                    </a:p>
                  </a:txBody>
                  <a:tcPr/>
                </a:tc>
                <a:tc>
                  <a:txBody>
                    <a:bodyPr/>
                    <a:lstStyle/>
                    <a:p>
                      <a:r>
                        <a:rPr lang="en-IN" sz="1800" b="0" i="0" u="none" strike="noStrike" kern="1200" baseline="0" dirty="0" smtClean="0">
                          <a:solidFill>
                            <a:schemeClr val="tx1"/>
                          </a:solidFill>
                          <a:latin typeface="+mn-lt"/>
                          <a:ea typeface="+mn-ea"/>
                          <a:cs typeface="+mn-cs"/>
                        </a:rPr>
                        <a:t>Dollar</a:t>
                      </a:r>
                    </a:p>
                    <a:p>
                      <a:r>
                        <a:rPr lang="en-IN" sz="1800" b="0" i="0" u="none" strike="noStrike" kern="1200" baseline="0" dirty="0" smtClean="0">
                          <a:solidFill>
                            <a:schemeClr val="tx1"/>
                          </a:solidFill>
                          <a:latin typeface="+mn-lt"/>
                          <a:ea typeface="+mn-ea"/>
                          <a:cs typeface="+mn-cs"/>
                        </a:rPr>
                        <a:t>cash flow</a:t>
                      </a:r>
                    </a:p>
                    <a:p>
                      <a:r>
                        <a:rPr lang="en-IN" sz="1800" b="0" i="0" u="none" strike="noStrike" kern="1200" baseline="0" dirty="0" smtClean="0">
                          <a:solidFill>
                            <a:schemeClr val="tx1"/>
                          </a:solidFill>
                          <a:latin typeface="+mn-lt"/>
                          <a:ea typeface="+mn-ea"/>
                          <a:cs typeface="+mn-cs"/>
                        </a:rPr>
                        <a:t>(millions)</a:t>
                      </a:r>
                      <a:endParaRPr lang="en-IN" dirty="0">
                        <a:solidFill>
                          <a:schemeClr val="tx1"/>
                        </a:solidFill>
                      </a:endParaRPr>
                    </a:p>
                  </a:txBody>
                  <a:tcPr/>
                </a:tc>
                <a:tc>
                  <a:txBody>
                    <a:bodyPr/>
                    <a:lstStyle/>
                    <a:p>
                      <a:r>
                        <a:rPr lang="en-IN" sz="1800" b="0" i="0" u="none" strike="noStrike" kern="1200" baseline="0" dirty="0" smtClean="0">
                          <a:solidFill>
                            <a:schemeClr val="tx1"/>
                          </a:solidFill>
                          <a:latin typeface="+mn-lt"/>
                          <a:ea typeface="+mn-ea"/>
                          <a:cs typeface="+mn-cs"/>
                        </a:rPr>
                        <a:t>Sterling</a:t>
                      </a:r>
                    </a:p>
                    <a:p>
                      <a:r>
                        <a:rPr lang="en-IN" sz="1800" b="0" i="0" u="none" strike="noStrike" kern="1200" baseline="0" dirty="0" smtClean="0">
                          <a:solidFill>
                            <a:schemeClr val="tx1"/>
                          </a:solidFill>
                          <a:latin typeface="+mn-lt"/>
                          <a:ea typeface="+mn-ea"/>
                          <a:cs typeface="+mn-cs"/>
                        </a:rPr>
                        <a:t>cash flow</a:t>
                      </a:r>
                    </a:p>
                    <a:p>
                      <a:r>
                        <a:rPr lang="en-IN" sz="1800" b="0" i="0" u="none" strike="noStrike" kern="1200" baseline="0" dirty="0" smtClean="0">
                          <a:solidFill>
                            <a:schemeClr val="tx1"/>
                          </a:solidFill>
                          <a:latin typeface="+mn-lt"/>
                          <a:ea typeface="+mn-ea"/>
                          <a:cs typeface="+mn-cs"/>
                        </a:rPr>
                        <a:t>(millions)</a:t>
                      </a:r>
                      <a:endParaRPr lang="en-IN" dirty="0">
                        <a:solidFill>
                          <a:schemeClr val="tx1"/>
                        </a:solidFill>
                      </a:endParaRPr>
                    </a:p>
                  </a:txBody>
                  <a:tcPr/>
                </a:tc>
                <a:extLst>
                  <a:ext uri="{0D108BD9-81ED-4DB2-BD59-A6C34878D82A}">
                    <a16:rowId xmlns:a16="http://schemas.microsoft.com/office/drawing/2014/main" val="3033537440"/>
                  </a:ext>
                </a:extLst>
              </a:tr>
              <a:tr h="370840">
                <a:tc>
                  <a:txBody>
                    <a:bodyPr/>
                    <a:lstStyle/>
                    <a:p>
                      <a:r>
                        <a:rPr lang="en-IN" sz="1800" b="0" i="0" u="none" strike="noStrike" kern="1200" baseline="0" dirty="0" smtClean="0">
                          <a:solidFill>
                            <a:schemeClr val="dk1"/>
                          </a:solidFill>
                          <a:latin typeface="+mn-lt"/>
                          <a:ea typeface="+mn-ea"/>
                          <a:cs typeface="+mn-cs"/>
                        </a:rPr>
                        <a:t>February 1, 2015</a:t>
                      </a:r>
                      <a:endParaRPr lang="en-IN" dirty="0">
                        <a:solidFill>
                          <a:schemeClr val="tx1"/>
                        </a:solidFill>
                      </a:endParaRPr>
                    </a:p>
                  </a:txBody>
                  <a:tcPr/>
                </a:tc>
                <a:tc>
                  <a:txBody>
                    <a:bodyPr/>
                    <a:lstStyle/>
                    <a:p>
                      <a:r>
                        <a:rPr lang="en-US" dirty="0" smtClean="0">
                          <a:solidFill>
                            <a:schemeClr val="tx1"/>
                          </a:solidFill>
                        </a:rPr>
                        <a:t>-15.00</a:t>
                      </a:r>
                      <a:endParaRPr lang="en-IN" dirty="0">
                        <a:solidFill>
                          <a:schemeClr val="tx1"/>
                        </a:solidFill>
                      </a:endParaRPr>
                    </a:p>
                  </a:txBody>
                  <a:tcPr/>
                </a:tc>
                <a:tc>
                  <a:txBody>
                    <a:bodyPr/>
                    <a:lstStyle/>
                    <a:p>
                      <a:r>
                        <a:rPr lang="en-US" dirty="0" smtClean="0">
                          <a:solidFill>
                            <a:schemeClr val="tx1"/>
                          </a:solidFill>
                        </a:rPr>
                        <a:t>+10.00</a:t>
                      </a:r>
                      <a:endParaRPr lang="en-IN" dirty="0">
                        <a:solidFill>
                          <a:schemeClr val="tx1"/>
                        </a:solidFill>
                      </a:endParaRPr>
                    </a:p>
                  </a:txBody>
                  <a:tcPr/>
                </a:tc>
                <a:extLst>
                  <a:ext uri="{0D108BD9-81ED-4DB2-BD59-A6C34878D82A}">
                    <a16:rowId xmlns:a16="http://schemas.microsoft.com/office/drawing/2014/main" val="2527877134"/>
                  </a:ext>
                </a:extLst>
              </a:tr>
              <a:tr h="370840">
                <a:tc>
                  <a:txBody>
                    <a:bodyPr/>
                    <a:lstStyle/>
                    <a:p>
                      <a:r>
                        <a:rPr lang="en-IN" sz="1800" b="0" i="0" u="none" strike="noStrike" kern="1200" baseline="0" dirty="0" smtClean="0">
                          <a:solidFill>
                            <a:schemeClr val="dk1"/>
                          </a:solidFill>
                          <a:latin typeface="+mn-lt"/>
                          <a:ea typeface="+mn-ea"/>
                          <a:cs typeface="+mn-cs"/>
                        </a:rPr>
                        <a:t>February 1, 2016</a:t>
                      </a:r>
                      <a:endParaRPr lang="en-IN" dirty="0">
                        <a:solidFill>
                          <a:schemeClr val="tx1"/>
                        </a:solidFill>
                      </a:endParaRPr>
                    </a:p>
                  </a:txBody>
                  <a:tcPr/>
                </a:tc>
                <a:tc>
                  <a:txBody>
                    <a:bodyPr/>
                    <a:lstStyle/>
                    <a:p>
                      <a:r>
                        <a:rPr lang="en-US" dirty="0" smtClean="0">
                          <a:solidFill>
                            <a:schemeClr val="tx1"/>
                          </a:solidFill>
                        </a:rPr>
                        <a:t>+0.90</a:t>
                      </a:r>
                      <a:endParaRPr lang="en-IN" dirty="0">
                        <a:solidFill>
                          <a:schemeClr val="tx1"/>
                        </a:solidFill>
                      </a:endParaRPr>
                    </a:p>
                  </a:txBody>
                  <a:tcPr/>
                </a:tc>
                <a:tc>
                  <a:txBody>
                    <a:bodyPr/>
                    <a:lstStyle/>
                    <a:p>
                      <a:r>
                        <a:rPr lang="en-US" dirty="0" smtClean="0">
                          <a:solidFill>
                            <a:schemeClr val="tx1"/>
                          </a:solidFill>
                        </a:rPr>
                        <a:t>-0.50</a:t>
                      </a:r>
                      <a:endParaRPr lang="en-IN" dirty="0">
                        <a:solidFill>
                          <a:schemeClr val="tx1"/>
                        </a:solidFill>
                      </a:endParaRPr>
                    </a:p>
                  </a:txBody>
                  <a:tcPr/>
                </a:tc>
                <a:extLst>
                  <a:ext uri="{0D108BD9-81ED-4DB2-BD59-A6C34878D82A}">
                    <a16:rowId xmlns:a16="http://schemas.microsoft.com/office/drawing/2014/main" val="2215107059"/>
                  </a:ext>
                </a:extLst>
              </a:tr>
              <a:tr h="370840">
                <a:tc>
                  <a:txBody>
                    <a:bodyPr/>
                    <a:lstStyle/>
                    <a:p>
                      <a:r>
                        <a:rPr lang="en-IN" sz="1800" b="0" i="0" u="none" strike="noStrike" kern="1200" baseline="0" dirty="0" smtClean="0">
                          <a:solidFill>
                            <a:schemeClr val="dk1"/>
                          </a:solidFill>
                          <a:latin typeface="+mn-lt"/>
                          <a:ea typeface="+mn-ea"/>
                          <a:cs typeface="+mn-cs"/>
                        </a:rPr>
                        <a:t>February 1, 2017</a:t>
                      </a:r>
                      <a:endParaRPr lang="en-IN"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+0.90</a:t>
                      </a:r>
                      <a:endParaRPr lang="en-IN"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-0.50</a:t>
                      </a:r>
                      <a:endParaRPr lang="en-IN" dirty="0" smtClean="0">
                        <a:solidFill>
                          <a:schemeClr val="tx1"/>
                        </a:solidFill>
                      </a:endParaRPr>
                    </a:p>
                  </a:txBody>
                  <a:tcPr/>
                </a:tc>
                <a:extLst>
                  <a:ext uri="{0D108BD9-81ED-4DB2-BD59-A6C34878D82A}">
                    <a16:rowId xmlns:a16="http://schemas.microsoft.com/office/drawing/2014/main" val="1856152904"/>
                  </a:ext>
                </a:extLst>
              </a:tr>
              <a:tr h="370840">
                <a:tc>
                  <a:txBody>
                    <a:bodyPr/>
                    <a:lstStyle/>
                    <a:p>
                      <a:r>
                        <a:rPr lang="en-IN" sz="1800" b="0" i="0" u="none" strike="noStrike" kern="1200" baseline="0" dirty="0" smtClean="0">
                          <a:solidFill>
                            <a:schemeClr val="dk1"/>
                          </a:solidFill>
                          <a:latin typeface="+mn-lt"/>
                          <a:ea typeface="+mn-ea"/>
                          <a:cs typeface="+mn-cs"/>
                        </a:rPr>
                        <a:t>February 1, 2018</a:t>
                      </a:r>
                      <a:endParaRPr lang="en-IN"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+0.90</a:t>
                      </a:r>
                      <a:endParaRPr lang="en-IN"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-0.50</a:t>
                      </a:r>
                      <a:endParaRPr lang="en-IN" dirty="0" smtClean="0">
                        <a:solidFill>
                          <a:schemeClr val="tx1"/>
                        </a:solidFill>
                      </a:endParaRPr>
                    </a:p>
                  </a:txBody>
                  <a:tcPr/>
                </a:tc>
                <a:extLst>
                  <a:ext uri="{0D108BD9-81ED-4DB2-BD59-A6C34878D82A}">
                    <a16:rowId xmlns:a16="http://schemas.microsoft.com/office/drawing/2014/main" val="1341483269"/>
                  </a:ext>
                </a:extLst>
              </a:tr>
              <a:tr h="370840">
                <a:tc>
                  <a:txBody>
                    <a:bodyPr/>
                    <a:lstStyle/>
                    <a:p>
                      <a:r>
                        <a:rPr lang="en-IN" sz="1800" b="0" i="0" u="none" strike="noStrike" kern="1200" baseline="0" dirty="0" smtClean="0">
                          <a:solidFill>
                            <a:schemeClr val="dk1"/>
                          </a:solidFill>
                          <a:latin typeface="+mn-lt"/>
                          <a:ea typeface="+mn-ea"/>
                          <a:cs typeface="+mn-cs"/>
                        </a:rPr>
                        <a:t>February 1, 2019</a:t>
                      </a:r>
                      <a:endParaRPr lang="en-IN"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+0.90</a:t>
                      </a:r>
                      <a:endParaRPr lang="en-IN"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-0.50</a:t>
                      </a:r>
                      <a:endParaRPr lang="en-IN" dirty="0" smtClean="0">
                        <a:solidFill>
                          <a:schemeClr val="tx1"/>
                        </a:solidFill>
                      </a:endParaRPr>
                    </a:p>
                  </a:txBody>
                  <a:tcPr/>
                </a:tc>
                <a:extLst>
                  <a:ext uri="{0D108BD9-81ED-4DB2-BD59-A6C34878D82A}">
                    <a16:rowId xmlns:a16="http://schemas.microsoft.com/office/drawing/2014/main" val="2966312108"/>
                  </a:ext>
                </a:extLst>
              </a:tr>
              <a:tr h="370840">
                <a:tc>
                  <a:txBody>
                    <a:bodyPr/>
                    <a:lstStyle/>
                    <a:p>
                      <a:r>
                        <a:rPr lang="en-IN" sz="1800" b="0" i="0" u="none" strike="noStrike" kern="1200" baseline="0" dirty="0" smtClean="0">
                          <a:solidFill>
                            <a:schemeClr val="dk1"/>
                          </a:solidFill>
                          <a:latin typeface="+mn-lt"/>
                          <a:ea typeface="+mn-ea"/>
                          <a:cs typeface="+mn-cs"/>
                        </a:rPr>
                        <a:t>February 1, 2020</a:t>
                      </a:r>
                      <a:endParaRPr lang="en-IN" dirty="0">
                        <a:solidFill>
                          <a:schemeClr val="tx1"/>
                        </a:solidFill>
                      </a:endParaRPr>
                    </a:p>
                  </a:txBody>
                  <a:tcPr/>
                </a:tc>
                <a:tc>
                  <a:txBody>
                    <a:bodyPr/>
                    <a:lstStyle/>
                    <a:p>
                      <a:r>
                        <a:rPr lang="en-US" dirty="0" smtClean="0">
                          <a:solidFill>
                            <a:schemeClr val="tx1"/>
                          </a:solidFill>
                        </a:rPr>
                        <a:t>+15.9</a:t>
                      </a:r>
                      <a:endParaRPr lang="en-IN" dirty="0">
                        <a:solidFill>
                          <a:schemeClr val="tx1"/>
                        </a:solidFill>
                      </a:endParaRPr>
                    </a:p>
                  </a:txBody>
                  <a:tcPr/>
                </a:tc>
                <a:tc>
                  <a:txBody>
                    <a:bodyPr/>
                    <a:lstStyle/>
                    <a:p>
                      <a:r>
                        <a:rPr lang="en-US" dirty="0" smtClean="0">
                          <a:solidFill>
                            <a:schemeClr val="tx1"/>
                          </a:solidFill>
                        </a:rPr>
                        <a:t>-10.50</a:t>
                      </a:r>
                      <a:endParaRPr lang="en-IN" dirty="0">
                        <a:solidFill>
                          <a:schemeClr val="tx1"/>
                        </a:solidFill>
                      </a:endParaRPr>
                    </a:p>
                  </a:txBody>
                  <a:tcPr/>
                </a:tc>
                <a:extLst>
                  <a:ext uri="{0D108BD9-81ED-4DB2-BD59-A6C34878D82A}">
                    <a16:rowId xmlns:a16="http://schemas.microsoft.com/office/drawing/2014/main" val="1875106936"/>
                  </a:ext>
                </a:extLst>
              </a:tr>
            </a:tbl>
          </a:graphicData>
        </a:graphic>
      </p:graphicFrame>
    </p:spTree>
    <p:extLst>
      <p:ext uri="{BB962C8B-B14F-4D97-AF65-F5344CB8AC3E}">
        <p14:creationId xmlns:p14="http://schemas.microsoft.com/office/powerpoint/2010/main" val="22537385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vert="horz" wrap="square" lIns="92075" tIns="46038" rIns="92075" bIns="46038" numCol="1" anchor="ctr" anchorCtr="0" compatLnSpc="1">
            <a:prstTxWarp prst="textNoShape">
              <a:avLst/>
            </a:prstTxWarp>
            <a:normAutofit/>
          </a:bodyPr>
          <a:lstStyle/>
          <a:p>
            <a:pPr eaLnBrk="1" hangingPunct="1"/>
            <a:r>
              <a:rPr lang="en-US" altLang="en-US" sz="4000"/>
              <a:t>Typical Uses of a</a:t>
            </a:r>
            <a:r>
              <a:rPr lang="tr-TR" altLang="en-US" sz="4000"/>
              <a:t> </a:t>
            </a:r>
            <a:r>
              <a:rPr lang="en-US" altLang="en-US" sz="4000"/>
              <a:t>Currency Swap</a:t>
            </a:r>
          </a:p>
        </p:txBody>
      </p:sp>
      <p:sp>
        <p:nvSpPr>
          <p:cNvPr id="31747" name="Rectangle 3"/>
          <p:cNvSpPr>
            <a:spLocks noGrp="1" noChangeArrowheads="1"/>
          </p:cNvSpPr>
          <p:nvPr>
            <p:ph sz="half" idx="1"/>
          </p:nvPr>
        </p:nvSpPr>
        <p:spPr>
          <a:xfrm>
            <a:off x="992777" y="1717766"/>
            <a:ext cx="9692640" cy="3128554"/>
          </a:xfrm>
        </p:spPr>
        <p:txBody>
          <a:bodyPr vert="horz" wrap="square" lIns="92075" tIns="46038" rIns="92075" bIns="46038" numCol="1" anchor="t" anchorCtr="0" compatLnSpc="1">
            <a:prstTxWarp prst="textNoShape">
              <a:avLst/>
            </a:prstTxWarp>
          </a:bodyPr>
          <a:lstStyle/>
          <a:p>
            <a:pPr eaLnBrk="1" hangingPunct="1"/>
            <a:r>
              <a:rPr lang="en-US" altLang="en-US" dirty="0" smtClean="0"/>
              <a:t>Conversion from a liability in one currency to a liability in another currency</a:t>
            </a:r>
          </a:p>
          <a:p>
            <a:pPr eaLnBrk="1" hangingPunct="1">
              <a:buFont typeface="Wingdings" panose="05000000000000000000" pitchFamily="2" charset="2"/>
              <a:buNone/>
            </a:pPr>
            <a:endParaRPr lang="en-US" altLang="en-US" dirty="0" smtClean="0"/>
          </a:p>
          <a:p>
            <a:pPr eaLnBrk="1" hangingPunct="1"/>
            <a:r>
              <a:rPr lang="en-US" altLang="en-US" dirty="0" smtClean="0"/>
              <a:t>Conversion from an investment in one currency to an investment in another currency</a:t>
            </a:r>
          </a:p>
          <a:p>
            <a:pPr eaLnBrk="1" hangingPunct="1"/>
            <a:endParaRPr lang="en-US" altLang="en-US" dirty="0" smtClean="0"/>
          </a:p>
        </p:txBody>
      </p:sp>
    </p:spTree>
    <p:extLst>
      <p:ext uri="{BB962C8B-B14F-4D97-AF65-F5344CB8AC3E}">
        <p14:creationId xmlns:p14="http://schemas.microsoft.com/office/powerpoint/2010/main" val="3565256582"/>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a Currency Swap to Transform Liabilities and Assets</a:t>
            </a:r>
            <a:endParaRPr lang="en-IN" dirty="0"/>
          </a:p>
        </p:txBody>
      </p:sp>
      <p:sp>
        <p:nvSpPr>
          <p:cNvPr id="3" name="Content Placeholder 2"/>
          <p:cNvSpPr>
            <a:spLocks noGrp="1"/>
          </p:cNvSpPr>
          <p:nvPr>
            <p:ph idx="1"/>
          </p:nvPr>
        </p:nvSpPr>
        <p:spPr/>
        <p:txBody>
          <a:bodyPr/>
          <a:lstStyle/>
          <a:p>
            <a:pPr algn="just"/>
            <a:r>
              <a:rPr lang="en-US" sz="2400" dirty="0"/>
              <a:t>A swap </a:t>
            </a:r>
            <a:r>
              <a:rPr lang="en-US" sz="2400" dirty="0" smtClean="0"/>
              <a:t>can </a:t>
            </a:r>
            <a:r>
              <a:rPr lang="en-US" sz="2400" dirty="0"/>
              <a:t>be used to transform borrowings in </a:t>
            </a:r>
            <a:r>
              <a:rPr lang="en-US" sz="2400" dirty="0" smtClean="0"/>
              <a:t>one currency </a:t>
            </a:r>
            <a:r>
              <a:rPr lang="en-US" sz="2400" dirty="0"/>
              <a:t>to borrowings in another. Suppose that X</a:t>
            </a:r>
            <a:r>
              <a:rPr lang="en-US" sz="2400" dirty="0" smtClean="0"/>
              <a:t> </a:t>
            </a:r>
            <a:r>
              <a:rPr lang="en-US" sz="2400" dirty="0"/>
              <a:t>can issue $15 million of </a:t>
            </a:r>
            <a:r>
              <a:rPr lang="en-US" sz="2400" dirty="0" err="1" smtClean="0"/>
              <a:t>USdollar</a:t>
            </a:r>
            <a:r>
              <a:rPr lang="en-US" sz="2400" dirty="0" smtClean="0"/>
              <a:t>-denominated </a:t>
            </a:r>
            <a:r>
              <a:rPr lang="en-US" sz="2400" dirty="0"/>
              <a:t>bonds at 6% interest. The swap has the effect of transforming </a:t>
            </a:r>
            <a:r>
              <a:rPr lang="en-US" sz="2400" dirty="0" smtClean="0"/>
              <a:t>this transaction </a:t>
            </a:r>
            <a:r>
              <a:rPr lang="en-US" sz="2400" dirty="0"/>
              <a:t>into one where X</a:t>
            </a:r>
            <a:r>
              <a:rPr lang="en-US" sz="2400" dirty="0" smtClean="0"/>
              <a:t> </a:t>
            </a:r>
            <a:r>
              <a:rPr lang="en-US" sz="2400" dirty="0"/>
              <a:t>has borrowed £10 million at 5% interest. </a:t>
            </a:r>
            <a:endParaRPr lang="en-US" sz="2400" dirty="0" smtClean="0"/>
          </a:p>
          <a:p>
            <a:pPr algn="just"/>
            <a:r>
              <a:rPr lang="en-US" sz="2400" dirty="0" smtClean="0"/>
              <a:t>The initial exchange </a:t>
            </a:r>
            <a:r>
              <a:rPr lang="en-US" sz="2400" dirty="0"/>
              <a:t>of principal converts the proceeds of the bond issue from US dollars </a:t>
            </a:r>
            <a:r>
              <a:rPr lang="en-US" sz="2400" dirty="0" smtClean="0"/>
              <a:t>to sterling</a:t>
            </a:r>
            <a:r>
              <a:rPr lang="en-US" sz="2400" dirty="0"/>
              <a:t>. The subsequent exchanges in the swap have the effect of swapping the </a:t>
            </a:r>
            <a:r>
              <a:rPr lang="en-US" sz="2400" dirty="0" smtClean="0"/>
              <a:t>interest and </a:t>
            </a:r>
            <a:r>
              <a:rPr lang="en-US" sz="2400" dirty="0"/>
              <a:t>principal payments from dollars to sterling.</a:t>
            </a:r>
          </a:p>
          <a:p>
            <a:r>
              <a:rPr lang="en-US" sz="2400" dirty="0"/>
              <a:t>The swap can also be used to transform the nature of assets. Suppose that X</a:t>
            </a:r>
            <a:r>
              <a:rPr lang="en-US" sz="2400" dirty="0" smtClean="0"/>
              <a:t> can invest </a:t>
            </a:r>
            <a:r>
              <a:rPr lang="en-US" sz="2400" dirty="0"/>
              <a:t>£10 million in the UK to yield 5% per annum for the next 5 years, but feels </a:t>
            </a:r>
            <a:r>
              <a:rPr lang="en-US" sz="2400" dirty="0" smtClean="0"/>
              <a:t>that the </a:t>
            </a:r>
            <a:r>
              <a:rPr lang="en-US" sz="2400" dirty="0"/>
              <a:t>US dollar will strengthen against sterling and prefers a </a:t>
            </a:r>
            <a:r>
              <a:rPr lang="en-US" sz="2400" dirty="0" smtClean="0"/>
              <a:t>US-dollar-denominated investment</a:t>
            </a:r>
            <a:r>
              <a:rPr lang="en-US" sz="2400" dirty="0"/>
              <a:t>. The swap has the effect of transforming the UK investment into </a:t>
            </a:r>
            <a:r>
              <a:rPr lang="en-US" sz="2400" dirty="0" smtClean="0"/>
              <a:t>a $15 </a:t>
            </a:r>
            <a:r>
              <a:rPr lang="en-US" sz="2400" dirty="0"/>
              <a:t>million investment in the US yielding 6%.</a:t>
            </a:r>
            <a:endParaRPr lang="en-IN" sz="2400" dirty="0"/>
          </a:p>
        </p:txBody>
      </p:sp>
    </p:spTree>
    <p:extLst>
      <p:ext uri="{BB962C8B-B14F-4D97-AF65-F5344CB8AC3E}">
        <p14:creationId xmlns:p14="http://schemas.microsoft.com/office/powerpoint/2010/main" val="8261295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vert="horz" wrap="square" lIns="92075" tIns="46038" rIns="92075" bIns="46038" numCol="1" anchor="ctr" anchorCtr="0" compatLnSpc="1">
            <a:prstTxWarp prst="textNoShape">
              <a:avLst/>
            </a:prstTxWarp>
            <a:normAutofit/>
          </a:bodyPr>
          <a:lstStyle/>
          <a:p>
            <a:pPr eaLnBrk="1" hangingPunct="1"/>
            <a:r>
              <a:rPr lang="en-US" altLang="en-US" sz="3200"/>
              <a:t>Comparative Advantage Arguments for Currency Swaps</a:t>
            </a:r>
          </a:p>
        </p:txBody>
      </p:sp>
      <p:sp>
        <p:nvSpPr>
          <p:cNvPr id="32771" name="Rectangle 3"/>
          <p:cNvSpPr>
            <a:spLocks noGrp="1" noChangeArrowheads="1"/>
          </p:cNvSpPr>
          <p:nvPr>
            <p:ph idx="1"/>
          </p:nvPr>
        </p:nvSpPr>
        <p:spPr>
          <a:xfrm>
            <a:off x="1071155" y="1242438"/>
            <a:ext cx="10045337" cy="1842207"/>
          </a:xfrm>
        </p:spPr>
        <p:txBody>
          <a:bodyPr vert="horz" wrap="square" lIns="92075" tIns="46038" rIns="92075" bIns="46038" numCol="1" anchor="t" anchorCtr="0" compatLnSpc="1">
            <a:prstTxWarp prst="textNoShape">
              <a:avLst/>
            </a:prstTxWarp>
          </a:bodyPr>
          <a:lstStyle/>
          <a:p>
            <a:pPr eaLnBrk="1" hangingPunct="1">
              <a:buFont typeface="Wingdings" panose="05000000000000000000" pitchFamily="2" charset="2"/>
              <a:buNone/>
            </a:pPr>
            <a:r>
              <a:rPr lang="en-US" altLang="en-US" sz="2400" dirty="0" smtClean="0"/>
              <a:t>General Electric wants to borrow </a:t>
            </a:r>
            <a:r>
              <a:rPr lang="tr-TR" altLang="en-US" sz="2400" dirty="0" smtClean="0"/>
              <a:t>20 miilion </a:t>
            </a:r>
            <a:r>
              <a:rPr lang="en-US" altLang="en-US" sz="2400" dirty="0" smtClean="0"/>
              <a:t>AUD</a:t>
            </a:r>
            <a:r>
              <a:rPr lang="tr-TR" altLang="en-US" sz="2400" dirty="0" smtClean="0"/>
              <a:t> and </a:t>
            </a:r>
            <a:r>
              <a:rPr lang="en-US" altLang="en-US" sz="2400" dirty="0" smtClean="0"/>
              <a:t>Qantas wants to borrow </a:t>
            </a:r>
            <a:r>
              <a:rPr lang="tr-TR" altLang="en-US" sz="2400" dirty="0" smtClean="0"/>
              <a:t>15 million </a:t>
            </a:r>
            <a:r>
              <a:rPr lang="en-US" altLang="en-US" sz="2400" dirty="0" smtClean="0"/>
              <a:t>USD</a:t>
            </a:r>
            <a:r>
              <a:rPr lang="tr-TR" altLang="en-US" sz="2400" dirty="0" smtClean="0"/>
              <a:t> (Exchange rate is $0.75 per AUD)</a:t>
            </a:r>
            <a:endParaRPr lang="en-US" altLang="en-US" sz="2400" dirty="0" smtClean="0"/>
          </a:p>
        </p:txBody>
      </p:sp>
      <p:sp>
        <p:nvSpPr>
          <p:cNvPr id="327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08DCFB4-FB4C-45D1-A523-9B70E9988B41}" type="slidenum">
              <a:rPr lang="en-US" altLang="en-US"/>
              <a:pPr eaLnBrk="1" hangingPunct="1"/>
              <a:t>64</a:t>
            </a:fld>
            <a:endParaRPr lang="en-US" altLang="en-US"/>
          </a:p>
        </p:txBody>
      </p:sp>
      <p:grpSp>
        <p:nvGrpSpPr>
          <p:cNvPr id="32774" name="Group 18"/>
          <p:cNvGrpSpPr>
            <a:grpSpLocks/>
          </p:cNvGrpSpPr>
          <p:nvPr/>
        </p:nvGrpSpPr>
        <p:grpSpPr bwMode="auto">
          <a:xfrm>
            <a:off x="1267097" y="2308914"/>
            <a:ext cx="8780101" cy="1619451"/>
            <a:chOff x="1661" y="1971"/>
            <a:chExt cx="2452" cy="1142"/>
          </a:xfrm>
        </p:grpSpPr>
        <p:sp>
          <p:nvSpPr>
            <p:cNvPr id="32775" name="Line 4"/>
            <p:cNvSpPr>
              <a:spLocks noChangeShapeType="1"/>
            </p:cNvSpPr>
            <p:nvPr/>
          </p:nvSpPr>
          <p:spPr bwMode="auto">
            <a:xfrm>
              <a:off x="1667" y="2058"/>
              <a:ext cx="240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76" name="Rectangle 5"/>
            <p:cNvSpPr>
              <a:spLocks noChangeArrowheads="1"/>
            </p:cNvSpPr>
            <p:nvPr/>
          </p:nvSpPr>
          <p:spPr bwMode="auto">
            <a:xfrm>
              <a:off x="1710" y="1971"/>
              <a:ext cx="2403"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en-US"/>
            </a:p>
          </p:txBody>
        </p:sp>
        <p:sp>
          <p:nvSpPr>
            <p:cNvPr id="32777" name="Line 6"/>
            <p:cNvSpPr>
              <a:spLocks noChangeShapeType="1"/>
            </p:cNvSpPr>
            <p:nvPr/>
          </p:nvSpPr>
          <p:spPr bwMode="auto">
            <a:xfrm>
              <a:off x="1667" y="2472"/>
              <a:ext cx="240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78" name="Rectangle 7"/>
            <p:cNvSpPr>
              <a:spLocks noChangeArrowheads="1"/>
            </p:cNvSpPr>
            <p:nvPr/>
          </p:nvSpPr>
          <p:spPr bwMode="auto">
            <a:xfrm>
              <a:off x="1667" y="2472"/>
              <a:ext cx="2403"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en-US"/>
            </a:p>
          </p:txBody>
        </p:sp>
        <p:sp>
          <p:nvSpPr>
            <p:cNvPr id="32779" name="Line 8"/>
            <p:cNvSpPr>
              <a:spLocks noChangeShapeType="1"/>
            </p:cNvSpPr>
            <p:nvPr/>
          </p:nvSpPr>
          <p:spPr bwMode="auto">
            <a:xfrm>
              <a:off x="1667" y="3075"/>
              <a:ext cx="240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32780" name="Rectangle 9"/>
            <p:cNvSpPr>
              <a:spLocks noChangeArrowheads="1"/>
            </p:cNvSpPr>
            <p:nvPr/>
          </p:nvSpPr>
          <p:spPr bwMode="auto">
            <a:xfrm>
              <a:off x="1667" y="3075"/>
              <a:ext cx="2403"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en-US"/>
            </a:p>
          </p:txBody>
        </p:sp>
        <p:sp>
          <p:nvSpPr>
            <p:cNvPr id="32781" name="Rectangle 10"/>
            <p:cNvSpPr>
              <a:spLocks noChangeArrowheads="1"/>
            </p:cNvSpPr>
            <p:nvPr/>
          </p:nvSpPr>
          <p:spPr bwMode="auto">
            <a:xfrm>
              <a:off x="2740" y="2145"/>
              <a:ext cx="42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solidFill>
                    <a:srgbClr val="000000"/>
                  </a:solidFill>
                </a:rPr>
                <a:t>USD</a:t>
              </a:r>
            </a:p>
          </p:txBody>
        </p:sp>
        <p:sp>
          <p:nvSpPr>
            <p:cNvPr id="32782" name="Rectangle 11"/>
            <p:cNvSpPr>
              <a:spLocks noChangeArrowheads="1"/>
            </p:cNvSpPr>
            <p:nvPr/>
          </p:nvSpPr>
          <p:spPr bwMode="auto">
            <a:xfrm>
              <a:off x="3523" y="2145"/>
              <a:ext cx="3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rgbClr val="000000"/>
                  </a:solidFill>
                </a:rPr>
                <a:t>AUD</a:t>
              </a:r>
            </a:p>
          </p:txBody>
        </p:sp>
        <p:sp>
          <p:nvSpPr>
            <p:cNvPr id="32783" name="Rectangle 12"/>
            <p:cNvSpPr>
              <a:spLocks noChangeArrowheads="1"/>
            </p:cNvSpPr>
            <p:nvPr/>
          </p:nvSpPr>
          <p:spPr bwMode="auto">
            <a:xfrm>
              <a:off x="1661" y="2521"/>
              <a:ext cx="10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rgbClr val="000000"/>
                  </a:solidFill>
                </a:rPr>
                <a:t>General Motors</a:t>
              </a:r>
            </a:p>
          </p:txBody>
        </p:sp>
        <p:sp>
          <p:nvSpPr>
            <p:cNvPr id="32784" name="Rectangle 13"/>
            <p:cNvSpPr>
              <a:spLocks noChangeArrowheads="1"/>
            </p:cNvSpPr>
            <p:nvPr/>
          </p:nvSpPr>
          <p:spPr bwMode="auto">
            <a:xfrm>
              <a:off x="2658" y="2567"/>
              <a:ext cx="5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solidFill>
                    <a:srgbClr val="000000"/>
                  </a:solidFill>
                </a:rPr>
                <a:t>   5.0%</a:t>
              </a:r>
            </a:p>
          </p:txBody>
        </p:sp>
        <p:sp>
          <p:nvSpPr>
            <p:cNvPr id="32785" name="Rectangle 14"/>
            <p:cNvSpPr>
              <a:spLocks noChangeArrowheads="1"/>
            </p:cNvSpPr>
            <p:nvPr/>
          </p:nvSpPr>
          <p:spPr bwMode="auto">
            <a:xfrm>
              <a:off x="3448" y="2521"/>
              <a:ext cx="4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solidFill>
                    <a:srgbClr val="000000"/>
                  </a:solidFill>
                </a:rPr>
                <a:t>7.6%</a:t>
              </a:r>
            </a:p>
          </p:txBody>
        </p:sp>
        <p:sp>
          <p:nvSpPr>
            <p:cNvPr id="32786" name="Rectangle 15"/>
            <p:cNvSpPr>
              <a:spLocks noChangeArrowheads="1"/>
            </p:cNvSpPr>
            <p:nvPr/>
          </p:nvSpPr>
          <p:spPr bwMode="auto">
            <a:xfrm>
              <a:off x="1663" y="2822"/>
              <a:ext cx="54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rgbClr val="000000"/>
                  </a:solidFill>
                </a:rPr>
                <a:t>Qantas</a:t>
              </a:r>
            </a:p>
          </p:txBody>
        </p:sp>
        <p:sp>
          <p:nvSpPr>
            <p:cNvPr id="32787" name="Rectangle 16"/>
            <p:cNvSpPr>
              <a:spLocks noChangeArrowheads="1"/>
            </p:cNvSpPr>
            <p:nvPr/>
          </p:nvSpPr>
          <p:spPr bwMode="auto">
            <a:xfrm>
              <a:off x="2697" y="2822"/>
              <a:ext cx="5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solidFill>
                    <a:srgbClr val="000000"/>
                  </a:solidFill>
                </a:rPr>
                <a:t>   7.0%</a:t>
              </a:r>
            </a:p>
          </p:txBody>
        </p:sp>
        <p:sp>
          <p:nvSpPr>
            <p:cNvPr id="32788" name="Rectangle 17"/>
            <p:cNvSpPr>
              <a:spLocks noChangeArrowheads="1"/>
            </p:cNvSpPr>
            <p:nvPr/>
          </p:nvSpPr>
          <p:spPr bwMode="auto">
            <a:xfrm>
              <a:off x="3448" y="2822"/>
              <a:ext cx="4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solidFill>
                    <a:srgbClr val="000000"/>
                  </a:solidFill>
                </a:rPr>
                <a:t>8.0%</a:t>
              </a:r>
            </a:p>
          </p:txBody>
        </p:sp>
      </p:grpSp>
      <p:sp>
        <p:nvSpPr>
          <p:cNvPr id="2" name="Rectangle 1"/>
          <p:cNvSpPr/>
          <p:nvPr/>
        </p:nvSpPr>
        <p:spPr>
          <a:xfrm>
            <a:off x="914400" y="4198371"/>
            <a:ext cx="10202092" cy="2012859"/>
          </a:xfrm>
          <a:prstGeom prst="rect">
            <a:avLst/>
          </a:prstGeom>
        </p:spPr>
        <p:txBody>
          <a:bodyPr wrap="square">
            <a:spAutoFit/>
          </a:bodyPr>
          <a:lstStyle/>
          <a:p>
            <a:pPr lvl="0" algn="just" fontAlgn="base">
              <a:spcBef>
                <a:spcPct val="20000"/>
              </a:spcBef>
              <a:spcAft>
                <a:spcPct val="0"/>
              </a:spcAft>
            </a:pPr>
            <a:r>
              <a:rPr lang="tr-TR" altLang="en-US" sz="2400" dirty="0">
                <a:solidFill>
                  <a:srgbClr val="000000"/>
                </a:solidFill>
                <a:latin typeface="Arial" panose="020B0604020202020204" pitchFamily="34" charset="0"/>
              </a:rPr>
              <a:t>GE has a comparative advantage in USD and Qantas has a comparative advantage in AUD. So that GE borrows USD and Qantas borrows AUS then they enter into a currency swap to transform GE’s loan into a AUD and Qantas loan into a USD. </a:t>
            </a:r>
          </a:p>
          <a:p>
            <a:pPr lvl="0" fontAlgn="base">
              <a:spcBef>
                <a:spcPct val="20000"/>
              </a:spcBef>
              <a:spcAft>
                <a:spcPct val="0"/>
              </a:spcAft>
            </a:pPr>
            <a:r>
              <a:rPr lang="tr-TR" altLang="en-US" sz="2400" dirty="0">
                <a:solidFill>
                  <a:srgbClr val="000000"/>
                </a:solidFill>
                <a:latin typeface="Arial" panose="020B0604020202020204" pitchFamily="34" charset="0"/>
              </a:rPr>
              <a:t>Total gain to all parties: 2%-0.4% = 1.6%  </a:t>
            </a:r>
          </a:p>
        </p:txBody>
      </p:sp>
    </p:spTree>
    <p:extLst>
      <p:ext uri="{BB962C8B-B14F-4D97-AF65-F5344CB8AC3E}">
        <p14:creationId xmlns:p14="http://schemas.microsoft.com/office/powerpoint/2010/main" val="106981627"/>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b="1" dirty="0">
                <a:solidFill>
                  <a:srgbClr val="0070C0"/>
                </a:solidFill>
                <a:latin typeface="+mn-lt"/>
              </a:rPr>
              <a:t>Limitations of swap markets</a:t>
            </a:r>
            <a:endParaRPr lang="en-IN" sz="2800" b="1" dirty="0">
              <a:solidFill>
                <a:srgbClr val="0070C0"/>
              </a:solidFill>
              <a:latin typeface="+mn-lt"/>
            </a:endParaRPr>
          </a:p>
        </p:txBody>
      </p:sp>
      <p:sp>
        <p:nvSpPr>
          <p:cNvPr id="3" name="Content Placeholder 2"/>
          <p:cNvSpPr>
            <a:spLocks noGrp="1"/>
          </p:cNvSpPr>
          <p:nvPr>
            <p:ph idx="1"/>
          </p:nvPr>
        </p:nvSpPr>
        <p:spPr>
          <a:xfrm>
            <a:off x="838200" y="1525180"/>
            <a:ext cx="8906691" cy="3112135"/>
          </a:xfrm>
        </p:spPr>
        <p:txBody>
          <a:bodyPr/>
          <a:lstStyle/>
          <a:p>
            <a:pPr>
              <a:buFontTx/>
              <a:buNone/>
            </a:pPr>
            <a:endParaRPr lang="en-US" altLang="en-US" dirty="0"/>
          </a:p>
          <a:p>
            <a:pPr algn="just"/>
            <a:r>
              <a:rPr lang="en-US" altLang="en-US" sz="2400" b="1" dirty="0" smtClean="0">
                <a:solidFill>
                  <a:srgbClr val="002060"/>
                </a:solidFill>
              </a:rPr>
              <a:t>It </a:t>
            </a:r>
            <a:r>
              <a:rPr lang="en-US" altLang="en-US" sz="2400" b="1" dirty="0">
                <a:solidFill>
                  <a:srgbClr val="002060"/>
                </a:solidFill>
              </a:rPr>
              <a:t>is difficult to find </a:t>
            </a:r>
            <a:r>
              <a:rPr lang="en-US" altLang="en-US" sz="2400" b="1" dirty="0" smtClean="0">
                <a:solidFill>
                  <a:srgbClr val="002060"/>
                </a:solidFill>
              </a:rPr>
              <a:t>counterparties </a:t>
            </a:r>
            <a:r>
              <a:rPr lang="en-US" altLang="en-US" sz="2400" b="1" dirty="0">
                <a:solidFill>
                  <a:srgbClr val="002060"/>
                </a:solidFill>
              </a:rPr>
              <a:t>wanting to take the opposite side of a specific transaction</a:t>
            </a:r>
          </a:p>
          <a:p>
            <a:pPr algn="just"/>
            <a:r>
              <a:rPr lang="en-US" altLang="en-US" sz="2400" b="1" dirty="0" smtClean="0">
                <a:solidFill>
                  <a:srgbClr val="002060"/>
                </a:solidFill>
              </a:rPr>
              <a:t>Swap </a:t>
            </a:r>
            <a:r>
              <a:rPr lang="en-US" altLang="en-US" sz="2400" b="1" dirty="0">
                <a:solidFill>
                  <a:srgbClr val="002060"/>
                </a:solidFill>
              </a:rPr>
              <a:t>agreements are difficult to alter and hard to terminate once they are initiated</a:t>
            </a:r>
          </a:p>
          <a:p>
            <a:pPr algn="just"/>
            <a:r>
              <a:rPr lang="en-US" altLang="en-US" sz="2400" b="1" dirty="0" smtClean="0">
                <a:solidFill>
                  <a:srgbClr val="002060"/>
                </a:solidFill>
              </a:rPr>
              <a:t>The </a:t>
            </a:r>
            <a:r>
              <a:rPr lang="en-US" altLang="en-US" sz="2400" b="1" dirty="0">
                <a:solidFill>
                  <a:srgbClr val="002060"/>
                </a:solidFill>
              </a:rPr>
              <a:t>counterparties are both exposed to default risk.</a:t>
            </a:r>
          </a:p>
          <a:p>
            <a:endParaRPr lang="en-IN" dirty="0"/>
          </a:p>
        </p:txBody>
      </p:sp>
    </p:spTree>
    <p:extLst>
      <p:ext uri="{BB962C8B-B14F-4D97-AF65-F5344CB8AC3E}">
        <p14:creationId xmlns:p14="http://schemas.microsoft.com/office/powerpoint/2010/main" val="2125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199" y="457200"/>
            <a:ext cx="10571871" cy="1143000"/>
          </a:xfrm>
        </p:spPr>
        <p:txBody>
          <a:bodyPr>
            <a:normAutofit/>
          </a:bodyPr>
          <a:lstStyle/>
          <a:p>
            <a:r>
              <a:rPr lang="en-IN" sz="2800" b="1" dirty="0" smtClean="0">
                <a:solidFill>
                  <a:srgbClr val="0070C0"/>
                </a:solidFill>
                <a:latin typeface="+mn-lt"/>
              </a:rPr>
              <a:t>Relationship between Future Price and Spot Price</a:t>
            </a:r>
            <a:endParaRPr lang="en-IN" sz="2800" b="1" dirty="0">
              <a:solidFill>
                <a:srgbClr val="0070C0"/>
              </a:solidFill>
              <a:latin typeface="+mn-lt"/>
            </a:endParaRPr>
          </a:p>
        </p:txBody>
      </p:sp>
      <p:sp>
        <p:nvSpPr>
          <p:cNvPr id="2" name="Content Placeholder 1"/>
          <p:cNvSpPr>
            <a:spLocks noGrp="1"/>
          </p:cNvSpPr>
          <p:nvPr>
            <p:ph idx="1"/>
          </p:nvPr>
        </p:nvSpPr>
        <p:spPr>
          <a:xfrm>
            <a:off x="418322" y="1713659"/>
            <a:ext cx="9313506" cy="3427509"/>
          </a:xfrm>
        </p:spPr>
        <p:txBody>
          <a:bodyPr>
            <a:normAutofit fontScale="92500" lnSpcReduction="20000"/>
          </a:bodyPr>
          <a:lstStyle/>
          <a:p>
            <a:pPr algn="just"/>
            <a:r>
              <a:rPr lang="en-US" altLang="en-US" sz="2600" b="1" dirty="0">
                <a:solidFill>
                  <a:srgbClr val="002060"/>
                </a:solidFill>
              </a:rPr>
              <a:t>Basis is the relationship between the spot price and future price of the asset.</a:t>
            </a:r>
          </a:p>
          <a:p>
            <a:pPr algn="just"/>
            <a:r>
              <a:rPr lang="en-US" altLang="en-US" sz="2600" b="1" dirty="0">
                <a:solidFill>
                  <a:srgbClr val="002060"/>
                </a:solidFill>
              </a:rPr>
              <a:t>Basis =Current Spot Price – Future Price</a:t>
            </a:r>
          </a:p>
          <a:p>
            <a:pPr algn="just"/>
            <a:r>
              <a:rPr lang="en-US" altLang="en-US" sz="2600" b="1" dirty="0">
                <a:solidFill>
                  <a:srgbClr val="002060"/>
                </a:solidFill>
              </a:rPr>
              <a:t>Normal Market: Prices for more distant futures are higher than for nearby futures. Future Price &gt; Spot Price</a:t>
            </a:r>
          </a:p>
          <a:p>
            <a:pPr algn="just"/>
            <a:r>
              <a:rPr lang="en-US" altLang="en-US" sz="2600" b="1" dirty="0">
                <a:solidFill>
                  <a:srgbClr val="002060"/>
                </a:solidFill>
              </a:rPr>
              <a:t>Inverted Market: Distant Futures prices are lower than the prices for contracts nearer to the expiration. Future price &lt; Spot Price</a:t>
            </a:r>
          </a:p>
          <a:p>
            <a:pPr algn="just"/>
            <a:r>
              <a:rPr lang="en-US" altLang="en-US" sz="2600" b="1" dirty="0">
                <a:solidFill>
                  <a:srgbClr val="002060"/>
                </a:solidFill>
              </a:rPr>
              <a:t>When the future contract is at expiration, the future price and the spot price of asset must be same. Basis is zero. This </a:t>
            </a:r>
            <a:r>
              <a:rPr lang="en-US" altLang="en-US" sz="2600" b="1" dirty="0" err="1">
                <a:solidFill>
                  <a:srgbClr val="002060"/>
                </a:solidFill>
              </a:rPr>
              <a:t>behaviour</a:t>
            </a:r>
            <a:r>
              <a:rPr lang="en-US" altLang="en-US" sz="2600" b="1" dirty="0">
                <a:solidFill>
                  <a:srgbClr val="002060"/>
                </a:solidFill>
              </a:rPr>
              <a:t> of basis over time is known as convergence </a:t>
            </a:r>
          </a:p>
          <a:p>
            <a:pPr algn="just"/>
            <a:endParaRPr lang="en-IN" altLang="en-US" dirty="0"/>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559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Options</a:t>
            </a:r>
            <a:endParaRPr lang="en-IN" sz="2800" b="1" dirty="0">
              <a:solidFill>
                <a:srgbClr val="0070C0"/>
              </a:solidFill>
              <a:latin typeface="+mn-lt"/>
            </a:endParaRPr>
          </a:p>
        </p:txBody>
      </p:sp>
      <p:sp>
        <p:nvSpPr>
          <p:cNvPr id="3" name="Content Placeholder 2"/>
          <p:cNvSpPr>
            <a:spLocks noGrp="1"/>
          </p:cNvSpPr>
          <p:nvPr>
            <p:ph idx="1"/>
          </p:nvPr>
        </p:nvSpPr>
        <p:spPr>
          <a:xfrm>
            <a:off x="751289" y="1425769"/>
            <a:ext cx="8950568" cy="3880670"/>
          </a:xfrm>
        </p:spPr>
        <p:txBody>
          <a:bodyPr>
            <a:normAutofit fontScale="92500" lnSpcReduction="10000"/>
          </a:bodyPr>
          <a:lstStyle/>
          <a:p>
            <a:pPr marL="908050" lvl="1" indent="-457200" algn="just">
              <a:lnSpc>
                <a:spcPct val="100000"/>
              </a:lnSpc>
              <a:spcBef>
                <a:spcPts val="600"/>
              </a:spcBef>
            </a:pPr>
            <a:r>
              <a:rPr lang="en-GB" b="1" dirty="0" smtClean="0">
                <a:solidFill>
                  <a:srgbClr val="002060"/>
                </a:solidFill>
              </a:rPr>
              <a:t>An option is a security that gives the holder the right to buy or sell, but not obligation a particular asset at a specified price, on or before, a specific date.</a:t>
            </a:r>
          </a:p>
          <a:p>
            <a:pPr marL="908050" lvl="1" indent="-457200" algn="just">
              <a:lnSpc>
                <a:spcPct val="100000"/>
              </a:lnSpc>
              <a:spcBef>
                <a:spcPts val="600"/>
              </a:spcBef>
            </a:pPr>
            <a:r>
              <a:rPr lang="en-IN" b="1" dirty="0" smtClean="0">
                <a:solidFill>
                  <a:srgbClr val="002060"/>
                </a:solidFill>
              </a:rPr>
              <a:t>Options are of two types - calls and puts. Calls give the buyer the right but not the obligation to buy a given quantity of the underlying asset, at a given price on or before a given future date. Puts give the buyer the right, but not the obligation to sell a given quantity of the underlying asset at a given price on or before a given date.</a:t>
            </a:r>
          </a:p>
          <a:p>
            <a:pPr marL="908050" lvl="1" indent="-457200" algn="just">
              <a:lnSpc>
                <a:spcPct val="100000"/>
              </a:lnSpc>
              <a:spcBef>
                <a:spcPts val="600"/>
              </a:spcBef>
            </a:pPr>
            <a:r>
              <a:rPr lang="en-GB" b="1" dirty="0" smtClean="0">
                <a:solidFill>
                  <a:srgbClr val="002060"/>
                </a:solidFill>
              </a:rPr>
              <a:t>A European option is one that can be exercised only at the exercise date, while an American option can be exercised at any time on or before the exercise date.</a:t>
            </a:r>
          </a:p>
          <a:p>
            <a:pPr marL="908050" lvl="1" indent="-457200" algn="just">
              <a:lnSpc>
                <a:spcPct val="100000"/>
              </a:lnSpc>
              <a:spcBef>
                <a:spcPts val="600"/>
              </a:spcBef>
            </a:pPr>
            <a:endParaRPr lang="en-IN" dirty="0" smtClean="0">
              <a:solidFill>
                <a:srgbClr val="002060"/>
              </a:solidFill>
            </a:endParaRPr>
          </a:p>
          <a:p>
            <a:pPr marL="908050" lvl="1" indent="-457200" algn="just">
              <a:lnSpc>
                <a:spcPct val="100000"/>
              </a:lnSpc>
              <a:spcBef>
                <a:spcPts val="600"/>
              </a:spcBef>
            </a:pPr>
            <a:endParaRPr lang="en-GB" dirty="0" smtClean="0"/>
          </a:p>
          <a:p>
            <a:pPr marL="908050" lvl="1" indent="-457200">
              <a:lnSpc>
                <a:spcPct val="100000"/>
              </a:lnSpc>
              <a:spcBef>
                <a:spcPts val="600"/>
              </a:spcBef>
            </a:pPr>
            <a:endParaRPr lang="en-US" b="1" dirty="0" smtClean="0">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61250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normAutofit/>
          </a:bodyPr>
          <a:lstStyle/>
          <a:p>
            <a:r>
              <a:rPr lang="en-US" sz="2800" b="1" dirty="0" smtClean="0">
                <a:solidFill>
                  <a:srgbClr val="0070C0"/>
                </a:solidFill>
                <a:latin typeface="+mn-lt"/>
              </a:rPr>
              <a:t>Options </a:t>
            </a:r>
            <a:r>
              <a:rPr lang="en-US" sz="2800" b="1" dirty="0" err="1" smtClean="0">
                <a:solidFill>
                  <a:srgbClr val="0070C0"/>
                </a:solidFill>
                <a:latin typeface="+mn-lt"/>
              </a:rPr>
              <a:t>Cont</a:t>
            </a:r>
            <a:r>
              <a:rPr lang="en-US" sz="2800" b="1" dirty="0" smtClean="0">
                <a:solidFill>
                  <a:srgbClr val="0070C0"/>
                </a:solidFill>
                <a:latin typeface="+mn-lt"/>
              </a:rPr>
              <a:t>…</a:t>
            </a:r>
            <a:endParaRPr lang="en-IN" sz="2800" b="1" dirty="0">
              <a:solidFill>
                <a:srgbClr val="0070C0"/>
              </a:solidFill>
              <a:latin typeface="+mn-lt"/>
            </a:endParaRPr>
          </a:p>
        </p:txBody>
      </p:sp>
      <p:graphicFrame>
        <p:nvGraphicFramePr>
          <p:cNvPr id="17432" name="Group 24"/>
          <p:cNvGraphicFramePr>
            <a:graphicFrameLocks noGrp="1"/>
          </p:cNvGraphicFramePr>
          <p:nvPr>
            <p:ph type="tbl" idx="1"/>
          </p:nvPr>
        </p:nvGraphicFramePr>
        <p:xfrm>
          <a:off x="912284" y="1989138"/>
          <a:ext cx="8431413" cy="2835111"/>
        </p:xfrm>
        <a:graphic>
          <a:graphicData uri="http://schemas.openxmlformats.org/drawingml/2006/table">
            <a:tbl>
              <a:tblPr/>
              <a:tblGrid>
                <a:gridCol w="2342059">
                  <a:extLst>
                    <a:ext uri="{9D8B030D-6E8A-4147-A177-3AD203B41FA5}">
                      <a16:colId xmlns:a16="http://schemas.microsoft.com/office/drawing/2014/main" val="20000"/>
                    </a:ext>
                  </a:extLst>
                </a:gridCol>
                <a:gridCol w="3278883">
                  <a:extLst>
                    <a:ext uri="{9D8B030D-6E8A-4147-A177-3AD203B41FA5}">
                      <a16:colId xmlns:a16="http://schemas.microsoft.com/office/drawing/2014/main" val="20001"/>
                    </a:ext>
                  </a:extLst>
                </a:gridCol>
                <a:gridCol w="2810471">
                  <a:extLst>
                    <a:ext uri="{9D8B030D-6E8A-4147-A177-3AD203B41FA5}">
                      <a16:colId xmlns:a16="http://schemas.microsoft.com/office/drawing/2014/main" val="20002"/>
                    </a:ext>
                  </a:extLst>
                </a:gridCol>
              </a:tblGrid>
              <a:tr h="945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2060"/>
                          </a:solidFill>
                          <a:effectLst/>
                          <a:latin typeface="Times New Roman" pitchFamily="18" charset="0"/>
                          <a:cs typeface="Arial" charset="0"/>
                        </a:rPr>
                        <a:t>Option Type</a:t>
                      </a:r>
                      <a:endParaRPr kumimoji="0" lang="en-IN" sz="2800" b="0" i="0" u="none" strike="noStrike" cap="none" normalizeH="0" baseline="0" dirty="0" smtClean="0">
                        <a:ln>
                          <a:noFill/>
                        </a:ln>
                        <a:solidFill>
                          <a:srgbClr val="002060"/>
                        </a:solidFill>
                        <a:effectLst/>
                        <a:latin typeface="Times New Roman" pitchFamily="18" charset="0"/>
                        <a:cs typeface="Arial"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2060"/>
                          </a:solidFill>
                          <a:effectLst/>
                          <a:latin typeface="Times New Roman" pitchFamily="18" charset="0"/>
                          <a:cs typeface="Arial" charset="0"/>
                        </a:rPr>
                        <a:t>Buyers of Option (Long Position)</a:t>
                      </a:r>
                      <a:endParaRPr kumimoji="0" lang="en-IN" sz="2800" b="0" i="0" u="none" strike="noStrike" cap="none" normalizeH="0" baseline="0" dirty="0" smtClean="0">
                        <a:ln>
                          <a:noFill/>
                        </a:ln>
                        <a:solidFill>
                          <a:srgbClr val="002060"/>
                        </a:solidFill>
                        <a:effectLst/>
                        <a:latin typeface="Times New Roman" pitchFamily="18"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2060"/>
                          </a:solidFill>
                          <a:effectLst/>
                          <a:latin typeface="Times New Roman" pitchFamily="18" charset="0"/>
                          <a:cs typeface="Arial" charset="0"/>
                        </a:rPr>
                        <a:t>Writer of Option (Short Position)</a:t>
                      </a:r>
                      <a:endParaRPr kumimoji="0" lang="en-IN" sz="2800" b="0" i="0" u="none" strike="noStrike" cap="none" normalizeH="0" baseline="0" dirty="0" smtClean="0">
                        <a:ln>
                          <a:noFill/>
                        </a:ln>
                        <a:solidFill>
                          <a:srgbClr val="002060"/>
                        </a:solidFill>
                        <a:effectLst/>
                        <a:latin typeface="Times New Roman" pitchFamily="18"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5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2060"/>
                          </a:solidFill>
                          <a:effectLst/>
                          <a:latin typeface="Times New Roman" pitchFamily="18" charset="0"/>
                          <a:cs typeface="Arial" charset="0"/>
                        </a:rPr>
                        <a:t>Call</a:t>
                      </a:r>
                      <a:endParaRPr kumimoji="0" lang="en-IN" sz="2800" b="0" i="0" u="none" strike="noStrike" cap="none" normalizeH="0" baseline="0" smtClean="0">
                        <a:ln>
                          <a:noFill/>
                        </a:ln>
                        <a:solidFill>
                          <a:srgbClr val="002060"/>
                        </a:solidFill>
                        <a:effectLst/>
                        <a:latin typeface="Times New Roman" pitchFamily="18" charset="0"/>
                        <a:cs typeface="Arial"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2060"/>
                          </a:solidFill>
                          <a:effectLst/>
                          <a:latin typeface="Times New Roman" pitchFamily="18" charset="0"/>
                          <a:cs typeface="Arial" charset="0"/>
                        </a:rPr>
                        <a:t>Right to Buy Asset</a:t>
                      </a:r>
                      <a:endParaRPr kumimoji="0" lang="en-IN" sz="2800" b="0" i="0" u="none" strike="noStrike" cap="none" normalizeH="0" baseline="0" smtClean="0">
                        <a:ln>
                          <a:noFill/>
                        </a:ln>
                        <a:solidFill>
                          <a:srgbClr val="002060"/>
                        </a:solidFill>
                        <a:effectLst/>
                        <a:latin typeface="Times New Roman" pitchFamily="18"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2060"/>
                          </a:solidFill>
                          <a:effectLst/>
                          <a:latin typeface="Times New Roman" pitchFamily="18" charset="0"/>
                          <a:cs typeface="Arial" charset="0"/>
                        </a:rPr>
                        <a:t>Obligation to Sell Asset</a:t>
                      </a:r>
                      <a:endParaRPr kumimoji="0" lang="en-IN" sz="2800" b="0" i="0" u="none" strike="noStrike" cap="none" normalizeH="0" baseline="0" dirty="0" smtClean="0">
                        <a:ln>
                          <a:noFill/>
                        </a:ln>
                        <a:solidFill>
                          <a:srgbClr val="002060"/>
                        </a:solidFill>
                        <a:effectLst/>
                        <a:latin typeface="Times New Roman" pitchFamily="18"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5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2060"/>
                          </a:solidFill>
                          <a:effectLst/>
                          <a:latin typeface="Times New Roman" pitchFamily="18" charset="0"/>
                          <a:cs typeface="Arial" charset="0"/>
                        </a:rPr>
                        <a:t>Put</a:t>
                      </a:r>
                      <a:endParaRPr kumimoji="0" lang="en-IN" sz="2800" b="0" i="0" u="none" strike="noStrike" cap="none" normalizeH="0" baseline="0" smtClean="0">
                        <a:ln>
                          <a:noFill/>
                        </a:ln>
                        <a:solidFill>
                          <a:srgbClr val="002060"/>
                        </a:solidFill>
                        <a:effectLst/>
                        <a:latin typeface="Times New Roman" pitchFamily="18" charset="0"/>
                        <a:cs typeface="Arial" charset="0"/>
                      </a:endParaRPr>
                    </a:p>
                  </a:txBody>
                  <a:tcPr marL="121920" marR="12192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2060"/>
                          </a:solidFill>
                          <a:effectLst/>
                          <a:latin typeface="Times New Roman" pitchFamily="18" charset="0"/>
                          <a:cs typeface="Arial" charset="0"/>
                        </a:rPr>
                        <a:t>Right to Sell Asset</a:t>
                      </a:r>
                      <a:endParaRPr kumimoji="0" lang="en-IN" sz="2800" b="0" i="0" u="none" strike="noStrike" cap="none" normalizeH="0" baseline="0" dirty="0" smtClean="0">
                        <a:ln>
                          <a:noFill/>
                        </a:ln>
                        <a:solidFill>
                          <a:srgbClr val="002060"/>
                        </a:solidFill>
                        <a:effectLst/>
                        <a:latin typeface="Times New Roman" pitchFamily="18"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2060"/>
                          </a:solidFill>
                          <a:effectLst/>
                          <a:latin typeface="Times New Roman" pitchFamily="18" charset="0"/>
                          <a:cs typeface="Arial" charset="0"/>
                        </a:rPr>
                        <a:t>Obligation to Buy Asset</a:t>
                      </a:r>
                      <a:endParaRPr kumimoji="0" lang="en-IN" sz="2800" b="0" i="0" u="none" strike="noStrike" cap="none" normalizeH="0" baseline="0" dirty="0" smtClean="0">
                        <a:ln>
                          <a:noFill/>
                        </a:ln>
                        <a:solidFill>
                          <a:srgbClr val="002060"/>
                        </a:solidFill>
                        <a:effectLst/>
                        <a:latin typeface="Times New Roman" pitchFamily="18" charset="0"/>
                        <a:cs typeface="Arial" charset="0"/>
                      </a:endParaRPr>
                    </a:p>
                  </a:txBody>
                  <a:tcPr marL="121920" marR="12192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03197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4578</Words>
  <Application>Microsoft Office PowerPoint</Application>
  <PresentationFormat>Widescreen</PresentationFormat>
  <Paragraphs>464</Paragraphs>
  <Slides>65</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76" baseType="lpstr">
      <vt:lpstr>Arial</vt:lpstr>
      <vt:lpstr>Arial Unicode MS</vt:lpstr>
      <vt:lpstr>Calibri</vt:lpstr>
      <vt:lpstr>Calibri Light</vt:lpstr>
      <vt:lpstr>Georgia</vt:lpstr>
      <vt:lpstr>Tahoma</vt:lpstr>
      <vt:lpstr>Times New Roman</vt:lpstr>
      <vt:lpstr>Wingdings</vt:lpstr>
      <vt:lpstr>Office Theme</vt:lpstr>
      <vt:lpstr>Microsoft Equation 3.0</vt:lpstr>
      <vt:lpstr>Equation</vt:lpstr>
      <vt:lpstr>Use of Derivatives in ALM</vt:lpstr>
      <vt:lpstr>Derivatives</vt:lpstr>
      <vt:lpstr>Forward Vs. Future</vt:lpstr>
      <vt:lpstr>Futures Vs. Forwards Cont…</vt:lpstr>
      <vt:lpstr>Buyers of Future Contract</vt:lpstr>
      <vt:lpstr>Seller of the Future Contract</vt:lpstr>
      <vt:lpstr>Relationship between Future Price and Spot Price</vt:lpstr>
      <vt:lpstr>Options</vt:lpstr>
      <vt:lpstr>Options Cont…</vt:lpstr>
      <vt:lpstr>Options Cont…</vt:lpstr>
      <vt:lpstr>Concept of Moneyness</vt:lpstr>
      <vt:lpstr>Intrinsic Value and Time Value </vt:lpstr>
      <vt:lpstr>Example</vt:lpstr>
      <vt:lpstr>Swap</vt:lpstr>
      <vt:lpstr>Use of Derivatives</vt:lpstr>
      <vt:lpstr>What is Hedging?</vt:lpstr>
      <vt:lpstr>PowerPoint Presentation</vt:lpstr>
      <vt:lpstr>Long-Hedge in future</vt:lpstr>
      <vt:lpstr>Long Futures Hedge Process</vt:lpstr>
      <vt:lpstr>Short hedge in future</vt:lpstr>
      <vt:lpstr>Short Hedge in Futures : Example</vt:lpstr>
      <vt:lpstr>Short Futures Hedge Process</vt:lpstr>
      <vt:lpstr>Hedging with Futures Contracts</vt:lpstr>
      <vt:lpstr>Futures to hedge Duration Gap</vt:lpstr>
      <vt:lpstr>PowerPoint Presentation</vt:lpstr>
      <vt:lpstr>Change in the Market Value of the Futures Contract</vt:lpstr>
      <vt:lpstr>Change in the Market Value of the Futures Contract</vt:lpstr>
      <vt:lpstr>Number of Futures Contracts Needed</vt:lpstr>
      <vt:lpstr>Steps Involved in Hedging</vt:lpstr>
      <vt:lpstr>Basis with a Short Hedge</vt:lpstr>
      <vt:lpstr>Basis with a Long Hedge</vt:lpstr>
      <vt:lpstr>Realized Return from Combining Cash and Futures Market Trading</vt:lpstr>
      <vt:lpstr>Interest Rate Options</vt:lpstr>
      <vt:lpstr>Interest Rate Options</vt:lpstr>
      <vt:lpstr>Futures Versus Options</vt:lpstr>
      <vt:lpstr>Futures Options Market</vt:lpstr>
      <vt:lpstr>Principal Uses of Option Contracts</vt:lpstr>
      <vt:lpstr>Hedging Interest Rate and Futures Options Contract</vt:lpstr>
      <vt:lpstr>Example:</vt:lpstr>
      <vt:lpstr>Hedging Dollar Gap with Options</vt:lpstr>
      <vt:lpstr>Hedging Dollar Gap with Options Cont…</vt:lpstr>
      <vt:lpstr>Hedging Dollar Gap with Futures Options Contract</vt:lpstr>
      <vt:lpstr>Hedging Dollar Gap with Futures Options Contract</vt:lpstr>
      <vt:lpstr>Interest Rate Swaps</vt:lpstr>
      <vt:lpstr>Interest Rate Swap Cont..</vt:lpstr>
      <vt:lpstr>Example</vt:lpstr>
      <vt:lpstr>Cash Flow to ABC </vt:lpstr>
      <vt:lpstr>Using Swap to Transform a Liability</vt:lpstr>
      <vt:lpstr>Using Swap to Transform a Liability</vt:lpstr>
      <vt:lpstr>Using the swap to transform an asset (nature of an asset)</vt:lpstr>
      <vt:lpstr>Using the swap to transform an asset (nature of an asset) Con…</vt:lpstr>
      <vt:lpstr>The Comparative Advantage Argument</vt:lpstr>
      <vt:lpstr>The Comparative Advantage Argument</vt:lpstr>
      <vt:lpstr>Comparative Advantage Argument</vt:lpstr>
      <vt:lpstr>Comparative Advantage Argument</vt:lpstr>
      <vt:lpstr>Criticism of the Comparative Advantage Argument</vt:lpstr>
      <vt:lpstr>Use of Swap</vt:lpstr>
      <vt:lpstr>Currency Swaps</vt:lpstr>
      <vt:lpstr>Fixed-for-fixed currency swap</vt:lpstr>
      <vt:lpstr>Example</vt:lpstr>
      <vt:lpstr>Cash Flow to X</vt:lpstr>
      <vt:lpstr>Typical Uses of a Currency Swap</vt:lpstr>
      <vt:lpstr>Use of a Currency Swap to Transform Liabilities and Assets</vt:lpstr>
      <vt:lpstr>Comparative Advantage Arguments for Currency Swaps</vt:lpstr>
      <vt:lpstr>Limitations of swap markets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Jitendra Mahakud</dc:creator>
  <cp:lastModifiedBy>Jitendra Mahakud</cp:lastModifiedBy>
  <cp:revision>4</cp:revision>
  <dcterms:created xsi:type="dcterms:W3CDTF">2023-03-03T03:46:55Z</dcterms:created>
  <dcterms:modified xsi:type="dcterms:W3CDTF">2023-04-09T07:02:51Z</dcterms:modified>
</cp:coreProperties>
</file>