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59" r:id="rId5"/>
    <p:sldId id="260" r:id="rId6"/>
    <p:sldId id="261" r:id="rId7"/>
    <p:sldId id="262" r:id="rId8"/>
    <p:sldId id="263"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5" r:id="rId75"/>
    <p:sldId id="336" r:id="rId76"/>
    <p:sldId id="337" r:id="rId77"/>
    <p:sldId id="338" r:id="rId78"/>
    <p:sldId id="339" r:id="rId79"/>
    <p:sldId id="340" r:id="rId80"/>
    <p:sldId id="341" r:id="rId81"/>
    <p:sldId id="342"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2B30E-E195-4AA9-B725-C78B110A50E1}"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E30CA-A46D-4C2E-89FD-D80AB39EF4C6}" type="slidenum">
              <a:rPr lang="en-IN" smtClean="0"/>
              <a:t>‹#›</a:t>
            </a:fld>
            <a:endParaRPr lang="en-IN"/>
          </a:p>
        </p:txBody>
      </p:sp>
    </p:spTree>
    <p:extLst>
      <p:ext uri="{BB962C8B-B14F-4D97-AF65-F5344CB8AC3E}">
        <p14:creationId xmlns:p14="http://schemas.microsoft.com/office/powerpoint/2010/main" val="398010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2D262E-C74F-47AA-AFC6-5E1EE3AF43D4}" type="slidenum">
              <a:rPr lang="en-US" altLang="en-US"/>
              <a:pPr>
                <a:spcBef>
                  <a:spcPct val="0"/>
                </a:spcBef>
              </a:pPr>
              <a:t>6</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43819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4C97C6-D214-487C-89C2-324355F53333}" type="slidenum">
              <a:rPr lang="en-US" altLang="en-US" smtClean="0"/>
              <a:pPr>
                <a:spcBef>
                  <a:spcPct val="0"/>
                </a:spcBef>
              </a:pPr>
              <a:t>71</a:t>
            </a:fld>
            <a:endParaRPr lang="en-US"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60858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A70F1A-7A07-4987-A1F7-229B93B3F020}" type="slidenum">
              <a:rPr lang="en-US" altLang="en-US" smtClean="0"/>
              <a:pPr>
                <a:spcBef>
                  <a:spcPct val="0"/>
                </a:spcBef>
              </a:pPr>
              <a:t>72</a:t>
            </a:fld>
            <a:endParaRPr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1207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AAF9727-2E11-44DF-B666-6A535860B3E0}" type="slidenum">
              <a:rPr lang="en-US" altLang="en-US" smtClean="0"/>
              <a:pPr>
                <a:spcBef>
                  <a:spcPct val="0"/>
                </a:spcBef>
              </a:pPr>
              <a:t>73</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1254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2D262E-C74F-47AA-AFC6-5E1EE3AF43D4}" type="slidenum">
              <a:rPr lang="en-US" altLang="en-US"/>
              <a:pPr>
                <a:spcBef>
                  <a:spcPct val="0"/>
                </a:spcBef>
              </a:pPr>
              <a:t>18</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4812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6813C7-D2B3-4495-A2A4-F9992023F805}" type="slidenum">
              <a:rPr lang="en-US" altLang="en-US" smtClean="0"/>
              <a:pPr>
                <a:spcBef>
                  <a:spcPct val="0"/>
                </a:spcBef>
              </a:pPr>
              <a:t>21</a:t>
            </a:fld>
            <a:endParaRPr lang="en-US" alt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06818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5CCA3D-EB64-4FD0-A20F-DCC61C2FB129}" type="slidenum">
              <a:rPr lang="en-US" altLang="en-US" smtClean="0"/>
              <a:pPr>
                <a:spcBef>
                  <a:spcPct val="0"/>
                </a:spcBef>
              </a:pPr>
              <a:t>22</a:t>
            </a:fld>
            <a:endParaRPr lang="en-US" alt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8063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4F3C05-2F3E-4272-9EEA-36DF28C6067E}" type="slidenum">
              <a:rPr lang="en-US" altLang="en-US" smtClean="0"/>
              <a:pPr>
                <a:spcBef>
                  <a:spcPct val="0"/>
                </a:spcBef>
              </a:pPr>
              <a:t>23</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2036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83B32B-4663-4881-9AC7-00236FC67BC0}" type="slidenum">
              <a:rPr lang="en-US" altLang="en-US" smtClean="0"/>
              <a:pPr>
                <a:spcBef>
                  <a:spcPct val="0"/>
                </a:spcBef>
              </a:pPr>
              <a:t>24</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438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82095C-CEF6-4706-A451-78290FFA5009}" type="slidenum">
              <a:rPr lang="en-US" altLang="en-US" smtClean="0"/>
              <a:pPr>
                <a:spcBef>
                  <a:spcPct val="0"/>
                </a:spcBef>
              </a:pPr>
              <a:t>25</a:t>
            </a:fld>
            <a:endParaRPr lang="en-US" alt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87188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065026-697C-419E-9450-16CD866761EA}" type="slidenum">
              <a:rPr lang="en-US" altLang="en-US" smtClean="0"/>
              <a:pPr>
                <a:spcBef>
                  <a:spcPct val="0"/>
                </a:spcBef>
              </a:pPr>
              <a:t>26</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39149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12961A2-E4E4-4225-AB20-434C760027E0}" type="slidenum">
              <a:rPr lang="en-US" altLang="en-US" smtClean="0"/>
              <a:pPr>
                <a:spcBef>
                  <a:spcPct val="0"/>
                </a:spcBef>
              </a:pPr>
              <a:t>27</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50397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2FAC6D4-94A1-4A72-97F5-8EC09D666CF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235524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FAC6D4-94A1-4A72-97F5-8EC09D666CF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225619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FAC6D4-94A1-4A72-97F5-8EC09D666CF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425323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FAC6D4-94A1-4A72-97F5-8EC09D666CF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138780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FAC6D4-94A1-4A72-97F5-8EC09D666CF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195287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2FAC6D4-94A1-4A72-97F5-8EC09D666CF6}"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202794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2FAC6D4-94A1-4A72-97F5-8EC09D666CF6}"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75356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2FAC6D4-94A1-4A72-97F5-8EC09D666CF6}"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209087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C6D4-94A1-4A72-97F5-8EC09D666CF6}"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21812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FAC6D4-94A1-4A72-97F5-8EC09D666CF6}"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206409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FAC6D4-94A1-4A72-97F5-8EC09D666CF6}"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8D337-19E9-4E72-AFD3-4EA7E2BA3C03}" type="slidenum">
              <a:rPr lang="en-IN" smtClean="0"/>
              <a:t>‹#›</a:t>
            </a:fld>
            <a:endParaRPr lang="en-IN"/>
          </a:p>
        </p:txBody>
      </p:sp>
    </p:spTree>
    <p:extLst>
      <p:ext uri="{BB962C8B-B14F-4D97-AF65-F5344CB8AC3E}">
        <p14:creationId xmlns:p14="http://schemas.microsoft.com/office/powerpoint/2010/main" val="90921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AC6D4-94A1-4A72-97F5-8EC09D666CF6}" type="datetimeFigureOut">
              <a:rPr lang="en-IN" smtClean="0"/>
              <a:t>09-04-2023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8D337-19E9-4E72-AFD3-4EA7E2BA3C03}" type="slidenum">
              <a:rPr lang="en-IN" smtClean="0"/>
              <a:t>‹#›</a:t>
            </a:fld>
            <a:endParaRPr lang="en-IN"/>
          </a:p>
        </p:txBody>
      </p:sp>
    </p:spTree>
    <p:extLst>
      <p:ext uri="{BB962C8B-B14F-4D97-AF65-F5344CB8AC3E}">
        <p14:creationId xmlns:p14="http://schemas.microsoft.com/office/powerpoint/2010/main" val="411768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Lending Management</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9194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solidFill>
                  <a:srgbClr val="0070C0"/>
                </a:solidFill>
                <a:latin typeface="+mn-lt"/>
                <a:cs typeface="Times New Roman" panose="02020603050405020304" pitchFamily="18" charset="0"/>
              </a:rPr>
              <a:t>Steps in the Lending Process</a:t>
            </a:r>
            <a:endParaRPr lang="en-IN" sz="2800" b="1" dirty="0">
              <a:solidFill>
                <a:srgbClr val="0070C0"/>
              </a:solidFill>
              <a:latin typeface="+mn-lt"/>
            </a:endParaRPr>
          </a:p>
        </p:txBody>
      </p:sp>
      <p:sp>
        <p:nvSpPr>
          <p:cNvPr id="3" name="Content Placeholder 2"/>
          <p:cNvSpPr>
            <a:spLocks noGrp="1"/>
          </p:cNvSpPr>
          <p:nvPr>
            <p:ph idx="1"/>
          </p:nvPr>
        </p:nvSpPr>
        <p:spPr>
          <a:xfrm>
            <a:off x="746760" y="1799499"/>
            <a:ext cx="10515600" cy="4351338"/>
          </a:xfrm>
        </p:spPr>
        <p:txBody>
          <a:bodyPr>
            <a:normAutofit/>
          </a:bodyPr>
          <a:lstStyle/>
          <a:p>
            <a:pPr marL="566928" indent="-457200">
              <a:buClr>
                <a:schemeClr val="accent3"/>
              </a:buClr>
              <a:buFont typeface="Wingdings" panose="05000000000000000000" pitchFamily="2" charset="2"/>
              <a:buChar char="§"/>
              <a:defRPr/>
            </a:pPr>
            <a:r>
              <a:rPr lang="en-US" sz="2400" b="1" dirty="0">
                <a:solidFill>
                  <a:srgbClr val="002060"/>
                </a:solidFill>
                <a:cs typeface="Times New Roman" pitchFamily="18" charset="0"/>
              </a:rPr>
              <a:t>Finding Prospective Loan Customers</a:t>
            </a:r>
          </a:p>
          <a:p>
            <a:pPr marL="566928" indent="-457200">
              <a:buClr>
                <a:schemeClr val="accent3"/>
              </a:buClr>
              <a:buFont typeface="Wingdings" panose="05000000000000000000" pitchFamily="2" charset="2"/>
              <a:buChar char="§"/>
              <a:defRPr/>
            </a:pPr>
            <a:r>
              <a:rPr lang="en-US" sz="2400" b="1" dirty="0">
                <a:solidFill>
                  <a:srgbClr val="002060"/>
                </a:solidFill>
                <a:cs typeface="Times New Roman" pitchFamily="18" charset="0"/>
              </a:rPr>
              <a:t>Evaluating a Customer’s Character and Sincerity of Purpose</a:t>
            </a:r>
          </a:p>
          <a:p>
            <a:pPr marL="566928" indent="-457200">
              <a:buClr>
                <a:schemeClr val="accent3"/>
              </a:buClr>
              <a:buFont typeface="Wingdings" panose="05000000000000000000" pitchFamily="2" charset="2"/>
              <a:buChar char="§"/>
              <a:defRPr/>
            </a:pPr>
            <a:r>
              <a:rPr lang="en-US" sz="2400" b="1" dirty="0">
                <a:solidFill>
                  <a:srgbClr val="002060"/>
                </a:solidFill>
                <a:cs typeface="Times New Roman" pitchFamily="18" charset="0"/>
              </a:rPr>
              <a:t>Making Site Visits and Evaluating a Customer’s Credit Record</a:t>
            </a:r>
          </a:p>
          <a:p>
            <a:pPr marL="566928" indent="-457200">
              <a:buClr>
                <a:schemeClr val="accent3"/>
              </a:buClr>
              <a:buFont typeface="Wingdings" panose="05000000000000000000" pitchFamily="2" charset="2"/>
              <a:buChar char="§"/>
              <a:defRPr/>
            </a:pPr>
            <a:r>
              <a:rPr lang="en-US" sz="2400" b="1" dirty="0">
                <a:solidFill>
                  <a:srgbClr val="002060"/>
                </a:solidFill>
                <a:cs typeface="Times New Roman" pitchFamily="18" charset="0"/>
              </a:rPr>
              <a:t>Evaluating a Prospective Customer’s Financial Condition </a:t>
            </a:r>
          </a:p>
          <a:p>
            <a:pPr marL="566928" indent="-457200">
              <a:buClr>
                <a:schemeClr val="accent3"/>
              </a:buClr>
              <a:buFont typeface="Wingdings" panose="05000000000000000000" pitchFamily="2" charset="2"/>
              <a:buChar char="§"/>
              <a:defRPr/>
            </a:pPr>
            <a:r>
              <a:rPr lang="en-US" sz="2400" b="1" dirty="0">
                <a:solidFill>
                  <a:srgbClr val="002060"/>
                </a:solidFill>
                <a:cs typeface="Times New Roman" pitchFamily="18" charset="0"/>
              </a:rPr>
              <a:t>Assessing Possible Loan Collateral and Signing the Loan Agreement</a:t>
            </a:r>
          </a:p>
          <a:p>
            <a:pPr marL="566928" indent="-457200">
              <a:buClr>
                <a:schemeClr val="accent3"/>
              </a:buClr>
              <a:buFont typeface="Wingdings" panose="05000000000000000000" pitchFamily="2" charset="2"/>
              <a:buChar char="§"/>
              <a:defRPr/>
            </a:pPr>
            <a:r>
              <a:rPr lang="en-US" sz="2400" b="1" dirty="0">
                <a:solidFill>
                  <a:srgbClr val="002060"/>
                </a:solidFill>
                <a:cs typeface="Times New Roman" pitchFamily="18" charset="0"/>
              </a:rPr>
              <a:t>Monitoring Compliance with the Loan Agreement and Other Customer Service Needs</a:t>
            </a:r>
          </a:p>
          <a:p>
            <a:endParaRPr lang="en-IN" sz="2400" b="1" dirty="0">
              <a:solidFill>
                <a:srgbClr val="002060"/>
              </a:solidFill>
            </a:endParaRPr>
          </a:p>
        </p:txBody>
      </p:sp>
    </p:spTree>
    <p:extLst>
      <p:ext uri="{BB962C8B-B14F-4D97-AF65-F5344CB8AC3E}">
        <p14:creationId xmlns:p14="http://schemas.microsoft.com/office/powerpoint/2010/main" val="242458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Evaluating a Loan Request</a:t>
            </a:r>
            <a:endParaRPr lang="en-IN" sz="2800" b="1" dirty="0">
              <a:solidFill>
                <a:srgbClr val="0070C0"/>
              </a:solidFill>
              <a:latin typeface="+mn-lt"/>
            </a:endParaRPr>
          </a:p>
        </p:txBody>
      </p:sp>
      <p:sp>
        <p:nvSpPr>
          <p:cNvPr id="3" name="Content Placeholder 2"/>
          <p:cNvSpPr>
            <a:spLocks noGrp="1"/>
          </p:cNvSpPr>
          <p:nvPr>
            <p:ph idx="1"/>
          </p:nvPr>
        </p:nvSpPr>
        <p:spPr>
          <a:xfrm>
            <a:off x="838200" y="1293223"/>
            <a:ext cx="8658497" cy="4245429"/>
          </a:xfrm>
        </p:spPr>
        <p:txBody>
          <a:bodyPr>
            <a:normAutofit fontScale="85000" lnSpcReduction="20000"/>
          </a:bodyPr>
          <a:lstStyle/>
          <a:p>
            <a:pPr marL="566928" indent="-457200">
              <a:buClr>
                <a:schemeClr val="accent3"/>
              </a:buClr>
              <a:buFont typeface="+mj-lt"/>
              <a:buAutoNum type="arabicPeriod"/>
              <a:defRPr/>
            </a:pPr>
            <a:r>
              <a:rPr lang="en-US" sz="2400" b="1" dirty="0" smtClean="0">
                <a:solidFill>
                  <a:srgbClr val="002060"/>
                </a:solidFill>
                <a:latin typeface="Times New Roman" pitchFamily="18" charset="0"/>
                <a:cs typeface="Times New Roman" pitchFamily="18" charset="0"/>
              </a:rPr>
              <a:t>The </a:t>
            </a:r>
            <a:r>
              <a:rPr lang="en-US" sz="2400" b="1" dirty="0">
                <a:solidFill>
                  <a:srgbClr val="002060"/>
                </a:solidFill>
                <a:latin typeface="Times New Roman" pitchFamily="18" charset="0"/>
                <a:cs typeface="Times New Roman" pitchFamily="18" charset="0"/>
              </a:rPr>
              <a:t>Cs of </a:t>
            </a:r>
            <a:r>
              <a:rPr lang="en-US" sz="2400" b="1" dirty="0" smtClean="0">
                <a:solidFill>
                  <a:srgbClr val="002060"/>
                </a:solidFill>
                <a:latin typeface="Times New Roman" pitchFamily="18" charset="0"/>
                <a:cs typeface="Times New Roman" pitchFamily="18" charset="0"/>
              </a:rPr>
              <a:t>Credit (Credit worthiness of the borrower)</a:t>
            </a:r>
            <a:endParaRPr lang="en-US" sz="2400" b="1" dirty="0">
              <a:solidFill>
                <a:srgbClr val="002060"/>
              </a:solidFill>
              <a:latin typeface="Times New Roman" pitchFamily="18" charset="0"/>
              <a:cs typeface="Times New Roman" pitchFamily="18" charset="0"/>
            </a:endParaRPr>
          </a:p>
          <a:p>
            <a:pPr marL="658368" lvl="1" indent="-246888">
              <a:buFont typeface="Georgia"/>
              <a:buChar char="▫"/>
              <a:defRPr/>
            </a:pPr>
            <a:r>
              <a:rPr lang="en-US" b="1" dirty="0">
                <a:solidFill>
                  <a:srgbClr val="002060"/>
                </a:solidFill>
                <a:latin typeface="Times New Roman" pitchFamily="18" charset="0"/>
                <a:cs typeface="Times New Roman" pitchFamily="18" charset="0"/>
              </a:rPr>
              <a:t>Character</a:t>
            </a:r>
          </a:p>
          <a:p>
            <a:pPr marL="923481" lvl="2" indent="-246888">
              <a:buFont typeface="Georgia"/>
              <a:buChar char="▫"/>
              <a:defRPr/>
            </a:pPr>
            <a:r>
              <a:rPr lang="en-US" b="1" dirty="0" smtClean="0">
                <a:solidFill>
                  <a:srgbClr val="002060"/>
                </a:solidFill>
                <a:latin typeface="Times New Roman" pitchFamily="18" charset="0"/>
                <a:cs typeface="Times New Roman" pitchFamily="18" charset="0"/>
              </a:rPr>
              <a:t>Personal characteristics of borrowers, honesty, specific </a:t>
            </a:r>
            <a:r>
              <a:rPr lang="en-US" b="1" dirty="0">
                <a:solidFill>
                  <a:srgbClr val="002060"/>
                </a:solidFill>
                <a:latin typeface="Times New Roman" pitchFamily="18" charset="0"/>
                <a:cs typeface="Times New Roman" pitchFamily="18" charset="0"/>
              </a:rPr>
              <a:t>purpose of loan and serious intent to repay the loan</a:t>
            </a:r>
          </a:p>
          <a:p>
            <a:pPr marL="658368" lvl="1" indent="-246888">
              <a:buFont typeface="Georgia"/>
              <a:buChar char="▫"/>
              <a:defRPr/>
            </a:pPr>
            <a:r>
              <a:rPr lang="en-US" b="1" dirty="0">
                <a:solidFill>
                  <a:srgbClr val="002060"/>
                </a:solidFill>
                <a:latin typeface="Times New Roman" pitchFamily="18" charset="0"/>
                <a:cs typeface="Times New Roman" pitchFamily="18" charset="0"/>
              </a:rPr>
              <a:t>Capacity</a:t>
            </a:r>
          </a:p>
          <a:p>
            <a:pPr marL="923481" lvl="2" indent="-246888">
              <a:buFont typeface="Georgia"/>
              <a:buChar char="▫"/>
              <a:defRPr/>
            </a:pPr>
            <a:r>
              <a:rPr lang="en-US" b="1" dirty="0">
                <a:solidFill>
                  <a:srgbClr val="002060"/>
                </a:solidFill>
                <a:latin typeface="Times New Roman" pitchFamily="18" charset="0"/>
                <a:cs typeface="Times New Roman" pitchFamily="18" charset="0"/>
              </a:rPr>
              <a:t>Legal authority to sign binding </a:t>
            </a:r>
            <a:r>
              <a:rPr lang="en-US" b="1" dirty="0" smtClean="0">
                <a:solidFill>
                  <a:srgbClr val="002060"/>
                </a:solidFill>
                <a:latin typeface="Times New Roman" pitchFamily="18" charset="0"/>
                <a:cs typeface="Times New Roman" pitchFamily="18" charset="0"/>
              </a:rPr>
              <a:t>contract and cash flow</a:t>
            </a:r>
            <a:endParaRPr lang="en-US" b="1" dirty="0">
              <a:solidFill>
                <a:srgbClr val="002060"/>
              </a:solidFill>
              <a:latin typeface="Times New Roman" pitchFamily="18" charset="0"/>
              <a:cs typeface="Times New Roman" pitchFamily="18" charset="0"/>
            </a:endParaRPr>
          </a:p>
          <a:p>
            <a:pPr marL="658368" lvl="1" indent="-246888">
              <a:buFont typeface="Georgia"/>
              <a:buChar char="▫"/>
              <a:defRPr/>
            </a:pPr>
            <a:r>
              <a:rPr lang="en-US" b="1" dirty="0" smtClean="0">
                <a:solidFill>
                  <a:srgbClr val="002060"/>
                </a:solidFill>
                <a:latin typeface="Times New Roman" pitchFamily="18" charset="0"/>
                <a:cs typeface="Times New Roman" pitchFamily="18" charset="0"/>
              </a:rPr>
              <a:t>Cash / Capital</a:t>
            </a:r>
            <a:endParaRPr lang="en-US" b="1" dirty="0">
              <a:solidFill>
                <a:srgbClr val="002060"/>
              </a:solidFill>
              <a:latin typeface="Times New Roman" pitchFamily="18" charset="0"/>
              <a:cs typeface="Times New Roman" pitchFamily="18" charset="0"/>
            </a:endParaRPr>
          </a:p>
          <a:p>
            <a:pPr marL="923481" lvl="2" indent="-246888">
              <a:buFont typeface="Georgia"/>
              <a:buChar char="▫"/>
              <a:defRPr/>
            </a:pPr>
            <a:r>
              <a:rPr lang="en-US" b="1" dirty="0" smtClean="0">
                <a:solidFill>
                  <a:srgbClr val="002060"/>
                </a:solidFill>
                <a:latin typeface="Times New Roman" pitchFamily="18" charset="0"/>
                <a:cs typeface="Times New Roman" pitchFamily="18" charset="0"/>
              </a:rPr>
              <a:t>Financial condition of the borrower and ability </a:t>
            </a:r>
            <a:r>
              <a:rPr lang="en-US" b="1" dirty="0">
                <a:solidFill>
                  <a:srgbClr val="002060"/>
                </a:solidFill>
                <a:latin typeface="Times New Roman" pitchFamily="18" charset="0"/>
                <a:cs typeface="Times New Roman" pitchFamily="18" charset="0"/>
              </a:rPr>
              <a:t>to generate enough cash to repay </a:t>
            </a:r>
            <a:r>
              <a:rPr lang="en-US" b="1" dirty="0" smtClean="0">
                <a:solidFill>
                  <a:srgbClr val="002060"/>
                </a:solidFill>
                <a:latin typeface="Times New Roman" pitchFamily="18" charset="0"/>
                <a:cs typeface="Times New Roman" pitchFamily="18" charset="0"/>
              </a:rPr>
              <a:t>loan</a:t>
            </a:r>
          </a:p>
          <a:p>
            <a:pPr marL="658368" lvl="1" indent="-246888">
              <a:buFont typeface="Georgia"/>
              <a:buChar char="▫"/>
              <a:defRPr/>
            </a:pPr>
            <a:r>
              <a:rPr lang="en-US" b="1" dirty="0">
                <a:solidFill>
                  <a:srgbClr val="002060"/>
                </a:solidFill>
                <a:cs typeface="Times New Roman" pitchFamily="18" charset="0"/>
              </a:rPr>
              <a:t>Collateral</a:t>
            </a:r>
          </a:p>
          <a:p>
            <a:pPr marL="923481" lvl="2" indent="-246888">
              <a:buFont typeface="Georgia"/>
              <a:buChar char="▫"/>
              <a:defRPr/>
            </a:pPr>
            <a:r>
              <a:rPr lang="en-US" b="1" dirty="0">
                <a:solidFill>
                  <a:srgbClr val="002060"/>
                </a:solidFill>
                <a:cs typeface="Times New Roman" pitchFamily="18" charset="0"/>
              </a:rPr>
              <a:t>Adequate assets to support the loan</a:t>
            </a:r>
          </a:p>
          <a:p>
            <a:pPr marL="658368" lvl="1" indent="-246888">
              <a:buFont typeface="Georgia"/>
              <a:buChar char="▫"/>
              <a:defRPr/>
            </a:pPr>
            <a:r>
              <a:rPr lang="en-US" b="1" dirty="0">
                <a:solidFill>
                  <a:srgbClr val="002060"/>
                </a:solidFill>
                <a:cs typeface="Times New Roman" pitchFamily="18" charset="0"/>
              </a:rPr>
              <a:t>Conditions</a:t>
            </a:r>
          </a:p>
          <a:p>
            <a:pPr marL="923481" lvl="2" indent="-246888">
              <a:buFont typeface="Georgia"/>
              <a:buChar char="▫"/>
              <a:defRPr/>
            </a:pPr>
            <a:r>
              <a:rPr lang="en-US" b="1" dirty="0">
                <a:solidFill>
                  <a:srgbClr val="002060"/>
                </a:solidFill>
                <a:cs typeface="Times New Roman" pitchFamily="18" charset="0"/>
              </a:rPr>
              <a:t>Economic conditions faced by borrower</a:t>
            </a:r>
          </a:p>
          <a:p>
            <a:pPr marL="658368" lvl="1" indent="-246888">
              <a:buFont typeface="Georgia"/>
              <a:buChar char="▫"/>
              <a:defRPr/>
            </a:pPr>
            <a:r>
              <a:rPr lang="en-US" b="1" dirty="0">
                <a:solidFill>
                  <a:srgbClr val="002060"/>
                </a:solidFill>
                <a:cs typeface="Times New Roman" pitchFamily="18" charset="0"/>
              </a:rPr>
              <a:t>Control / Compliance</a:t>
            </a:r>
          </a:p>
          <a:p>
            <a:pPr marL="923481" lvl="2" indent="-246888">
              <a:buFont typeface="Georgia"/>
              <a:buChar char="▫"/>
              <a:defRPr/>
            </a:pPr>
            <a:r>
              <a:rPr lang="en-US" b="1" dirty="0">
                <a:solidFill>
                  <a:srgbClr val="002060"/>
                </a:solidFill>
                <a:cs typeface="Times New Roman" pitchFamily="18" charset="0"/>
              </a:rPr>
              <a:t>Does loan meet written loan policy and how would loan be affected by changing laws and regulations</a:t>
            </a:r>
          </a:p>
          <a:p>
            <a:pPr marL="923481" lvl="2" indent="-246888">
              <a:buFont typeface="Georgia"/>
              <a:buChar char="▫"/>
              <a:defRPr/>
            </a:pPr>
            <a:endParaRPr lang="en-US" b="1" dirty="0">
              <a:solidFill>
                <a:srgbClr val="002060"/>
              </a:solidFill>
              <a:latin typeface="Times New Roman" pitchFamily="18" charset="0"/>
              <a:cs typeface="Times New Roman" pitchFamily="18" charset="0"/>
            </a:endParaRPr>
          </a:p>
          <a:p>
            <a:pPr marL="0" indent="0" algn="just">
              <a:buNone/>
            </a:pPr>
            <a:endParaRPr lang="en-US" sz="2400" b="1" dirty="0" smtClean="0">
              <a:solidFill>
                <a:srgbClr val="002060"/>
              </a:solidFill>
            </a:endParaRPr>
          </a:p>
          <a:p>
            <a:pPr marL="0" indent="0" algn="just">
              <a:buNone/>
            </a:pPr>
            <a:endParaRPr lang="en-US" sz="2400" b="1" dirty="0" smtClean="0">
              <a:solidFill>
                <a:srgbClr val="002060"/>
              </a:solidFill>
            </a:endParaRPr>
          </a:p>
        </p:txBody>
      </p:sp>
    </p:spTree>
    <p:extLst>
      <p:ext uri="{BB962C8B-B14F-4D97-AF65-F5344CB8AC3E}">
        <p14:creationId xmlns:p14="http://schemas.microsoft.com/office/powerpoint/2010/main" val="276674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Evaluating a Loan Request…</a:t>
            </a:r>
            <a:endParaRPr lang="en-IN" sz="2800" dirty="0">
              <a:latin typeface="+mn-lt"/>
            </a:endParaRPr>
          </a:p>
        </p:txBody>
      </p:sp>
      <p:sp>
        <p:nvSpPr>
          <p:cNvPr id="3" name="Content Placeholder 2"/>
          <p:cNvSpPr>
            <a:spLocks noGrp="1"/>
          </p:cNvSpPr>
          <p:nvPr>
            <p:ph idx="1"/>
          </p:nvPr>
        </p:nvSpPr>
        <p:spPr>
          <a:xfrm>
            <a:off x="838200" y="1459865"/>
            <a:ext cx="8763000" cy="3399518"/>
          </a:xfrm>
        </p:spPr>
        <p:txBody>
          <a:bodyPr>
            <a:normAutofit/>
          </a:bodyPr>
          <a:lstStyle/>
          <a:p>
            <a:pPr marL="566928" indent="-457200">
              <a:buClr>
                <a:schemeClr val="accent3"/>
              </a:buClr>
              <a:buFont typeface="+mj-lt"/>
              <a:buAutoNum type="arabicPeriod" startAt="2"/>
              <a:defRPr/>
            </a:pPr>
            <a:r>
              <a:rPr lang="en-US" sz="2400" b="1" dirty="0">
                <a:solidFill>
                  <a:srgbClr val="002060"/>
                </a:solidFill>
                <a:cs typeface="Times New Roman" pitchFamily="18" charset="0"/>
              </a:rPr>
              <a:t>Can the Loan Agreement Be Properly Structured and Documented?</a:t>
            </a:r>
          </a:p>
          <a:p>
            <a:pPr marL="658368" lvl="1" indent="-246888">
              <a:buFont typeface="Georgia"/>
              <a:buChar char="▫"/>
              <a:defRPr/>
            </a:pPr>
            <a:r>
              <a:rPr lang="en-US" sz="2200" b="1" dirty="0">
                <a:solidFill>
                  <a:srgbClr val="002060"/>
                </a:solidFill>
                <a:cs typeface="Times New Roman" pitchFamily="18" charset="0"/>
              </a:rPr>
              <a:t>This requires drafting a loan agreement that meets the borrower’s need for funds with a comfortable repayment schedule</a:t>
            </a:r>
          </a:p>
          <a:p>
            <a:pPr marL="923481" lvl="2" indent="-246888">
              <a:buFont typeface="Georgia"/>
              <a:buChar char="▫"/>
              <a:defRPr/>
            </a:pPr>
            <a:r>
              <a:rPr lang="en-US" sz="2100" b="1" dirty="0">
                <a:solidFill>
                  <a:srgbClr val="002060"/>
                </a:solidFill>
                <a:cs typeface="Times New Roman" pitchFamily="18" charset="0"/>
              </a:rPr>
              <a:t>If a major borrower gets into trouble because of an inability to service a loan, the lending institution may find itself in trouble </a:t>
            </a:r>
          </a:p>
          <a:p>
            <a:pPr marL="658368" lvl="1" indent="-246888">
              <a:buFont typeface="Georgia"/>
              <a:buChar char="▫"/>
              <a:defRPr/>
            </a:pPr>
            <a:r>
              <a:rPr lang="en-US" sz="2200" b="1" dirty="0">
                <a:solidFill>
                  <a:srgbClr val="002060"/>
                </a:solidFill>
                <a:cs typeface="Times New Roman" pitchFamily="18" charset="0"/>
              </a:rPr>
              <a:t>Proper accommodation of a customer may involve lending more or less money than requested over a longer or shorter period</a:t>
            </a:r>
          </a:p>
        </p:txBody>
      </p:sp>
    </p:spTree>
    <p:extLst>
      <p:ext uri="{BB962C8B-B14F-4D97-AF65-F5344CB8AC3E}">
        <p14:creationId xmlns:p14="http://schemas.microsoft.com/office/powerpoint/2010/main" val="200954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Evaluating a Loan Request…</a:t>
            </a:r>
            <a:endParaRPr lang="en-IN" sz="2800" b="1" dirty="0">
              <a:solidFill>
                <a:srgbClr val="0070C0"/>
              </a:solidFill>
              <a:latin typeface="+mn-lt"/>
            </a:endParaRPr>
          </a:p>
        </p:txBody>
      </p:sp>
      <p:sp>
        <p:nvSpPr>
          <p:cNvPr id="3" name="Content Placeholder 2"/>
          <p:cNvSpPr>
            <a:spLocks noGrp="1"/>
          </p:cNvSpPr>
          <p:nvPr>
            <p:ph idx="1"/>
          </p:nvPr>
        </p:nvSpPr>
        <p:spPr>
          <a:xfrm>
            <a:off x="289560" y="2008505"/>
            <a:ext cx="10515600" cy="4351338"/>
          </a:xfrm>
        </p:spPr>
        <p:txBody>
          <a:bodyPr>
            <a:normAutofit/>
          </a:bodyPr>
          <a:lstStyle/>
          <a:p>
            <a:pPr marL="566928" indent="-457200">
              <a:buClr>
                <a:schemeClr val="accent3"/>
              </a:buClr>
              <a:buFont typeface="+mj-lt"/>
              <a:buAutoNum type="arabicPeriod" startAt="3"/>
              <a:defRPr/>
            </a:pPr>
            <a:r>
              <a:rPr lang="en-US" sz="2400" b="1" dirty="0">
                <a:solidFill>
                  <a:srgbClr val="002060"/>
                </a:solidFill>
                <a:cs typeface="Times New Roman" pitchFamily="18" charset="0"/>
              </a:rPr>
              <a:t>Can the Lender Perfect Its Claim against the Borrower’s Earnings and Any Assets That May Be Pledged as Collateral?</a:t>
            </a:r>
          </a:p>
          <a:p>
            <a:pPr marL="658368" lvl="1" indent="-246888">
              <a:buFont typeface="Georgia"/>
              <a:buChar char="▫"/>
              <a:defRPr/>
            </a:pPr>
            <a:r>
              <a:rPr lang="en-US" sz="2200" b="1" dirty="0">
                <a:solidFill>
                  <a:srgbClr val="002060"/>
                </a:solidFill>
                <a:cs typeface="Times New Roman" pitchFamily="18" charset="0"/>
              </a:rPr>
              <a:t>Reasons for Taking Collateral</a:t>
            </a:r>
          </a:p>
          <a:p>
            <a:pPr marL="923481" lvl="2" indent="-246888">
              <a:buFont typeface="Georgia"/>
              <a:buChar char="▫"/>
              <a:defRPr/>
            </a:pPr>
            <a:r>
              <a:rPr lang="en-US" b="1" dirty="0">
                <a:solidFill>
                  <a:srgbClr val="002060"/>
                </a:solidFill>
                <a:cs typeface="Times New Roman" pitchFamily="18" charset="0"/>
              </a:rPr>
              <a:t>If the borrower cannot pay, the pledge of collateral gives the lender the right to seize and sell those assets </a:t>
            </a:r>
          </a:p>
          <a:p>
            <a:pPr marL="923481" lvl="2" indent="-246888">
              <a:buFont typeface="Georgia"/>
              <a:buChar char="▫"/>
              <a:defRPr/>
            </a:pPr>
            <a:r>
              <a:rPr lang="en-US" b="1" dirty="0">
                <a:solidFill>
                  <a:srgbClr val="002060"/>
                </a:solidFill>
                <a:cs typeface="Times New Roman" pitchFamily="18" charset="0"/>
              </a:rPr>
              <a:t>It gives the lender a psychological advantage over the </a:t>
            </a:r>
            <a:r>
              <a:rPr lang="en-US" b="1" dirty="0" smtClean="0">
                <a:solidFill>
                  <a:srgbClr val="002060"/>
                </a:solidFill>
                <a:cs typeface="Times New Roman" pitchFamily="18" charset="0"/>
              </a:rPr>
              <a:t>borrower</a:t>
            </a:r>
            <a:endParaRPr lang="en-US" b="1" dirty="0">
              <a:solidFill>
                <a:srgbClr val="002060"/>
              </a:solidFill>
              <a:cs typeface="Times New Roman" pitchFamily="18" charset="0"/>
            </a:endParaRPr>
          </a:p>
        </p:txBody>
      </p:sp>
    </p:spTree>
    <p:extLst>
      <p:ext uri="{BB962C8B-B14F-4D97-AF65-F5344CB8AC3E}">
        <p14:creationId xmlns:p14="http://schemas.microsoft.com/office/powerpoint/2010/main" val="90331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2800" b="1" dirty="0" smtClean="0">
                <a:solidFill>
                  <a:srgbClr val="002060"/>
                </a:solidFill>
                <a:latin typeface="+mn-lt"/>
                <a:cs typeface="Times New Roman" pitchFamily="18" charset="0"/>
              </a:rPr>
              <a:t>Types of Collateral</a:t>
            </a:r>
            <a:br>
              <a:rPr lang="en-US" sz="2800" b="1" dirty="0" smtClean="0">
                <a:solidFill>
                  <a:srgbClr val="002060"/>
                </a:solidFill>
                <a:latin typeface="+mn-lt"/>
                <a:cs typeface="Times New Roman" pitchFamily="18" charset="0"/>
              </a:rPr>
            </a:br>
            <a:endParaRPr lang="en-IN" sz="2800" dirty="0">
              <a:latin typeface="+mn-lt"/>
            </a:endParaRPr>
          </a:p>
        </p:txBody>
      </p:sp>
      <p:sp>
        <p:nvSpPr>
          <p:cNvPr id="3" name="Content Placeholder 2"/>
          <p:cNvSpPr>
            <a:spLocks noGrp="1"/>
          </p:cNvSpPr>
          <p:nvPr>
            <p:ph idx="1"/>
          </p:nvPr>
        </p:nvSpPr>
        <p:spPr>
          <a:xfrm>
            <a:off x="498566" y="1433739"/>
            <a:ext cx="10515600" cy="4351338"/>
          </a:xfrm>
        </p:spPr>
        <p:txBody>
          <a:bodyPr/>
          <a:lstStyle/>
          <a:p>
            <a:pPr marL="923481" lvl="2" indent="-246888">
              <a:buFont typeface="Georgia"/>
              <a:buChar char="▫"/>
              <a:defRPr/>
            </a:pPr>
            <a:r>
              <a:rPr lang="en-US" sz="2400" b="1" dirty="0">
                <a:solidFill>
                  <a:srgbClr val="002060"/>
                </a:solidFill>
                <a:cs typeface="Times New Roman" pitchFamily="18" charset="0"/>
              </a:rPr>
              <a:t>Accounts Receivables</a:t>
            </a:r>
          </a:p>
          <a:p>
            <a:pPr marL="923481" lvl="2" indent="-246888">
              <a:buFont typeface="Georgia"/>
              <a:buChar char="▫"/>
              <a:defRPr/>
            </a:pPr>
            <a:r>
              <a:rPr lang="en-US" sz="2400" b="1" dirty="0" smtClean="0">
                <a:solidFill>
                  <a:srgbClr val="002060"/>
                </a:solidFill>
                <a:cs typeface="Times New Roman" pitchFamily="18" charset="0"/>
              </a:rPr>
              <a:t>Inventory</a:t>
            </a:r>
            <a:endParaRPr lang="en-US" sz="2400" b="1" dirty="0">
              <a:solidFill>
                <a:srgbClr val="002060"/>
              </a:solidFill>
              <a:cs typeface="Times New Roman" pitchFamily="18" charset="0"/>
            </a:endParaRPr>
          </a:p>
          <a:p>
            <a:pPr marL="923481" lvl="2" indent="-246888">
              <a:buFont typeface="Georgia"/>
              <a:buChar char="▫"/>
              <a:defRPr/>
            </a:pPr>
            <a:r>
              <a:rPr lang="en-US" sz="2400" b="1" dirty="0">
                <a:solidFill>
                  <a:srgbClr val="002060"/>
                </a:solidFill>
                <a:cs typeface="Times New Roman" pitchFamily="18" charset="0"/>
              </a:rPr>
              <a:t>Real Property</a:t>
            </a:r>
          </a:p>
          <a:p>
            <a:pPr marL="923481" lvl="2" indent="-246888">
              <a:buFont typeface="Georgia"/>
              <a:buChar char="▫"/>
              <a:defRPr/>
            </a:pPr>
            <a:r>
              <a:rPr lang="en-US" sz="2400" b="1" dirty="0">
                <a:solidFill>
                  <a:srgbClr val="002060"/>
                </a:solidFill>
                <a:cs typeface="Times New Roman" pitchFamily="18" charset="0"/>
              </a:rPr>
              <a:t>Personal Property</a:t>
            </a:r>
          </a:p>
          <a:p>
            <a:pPr marL="923481" lvl="2" indent="-246888">
              <a:buFont typeface="Georgia"/>
              <a:buChar char="▫"/>
              <a:defRPr/>
            </a:pPr>
            <a:r>
              <a:rPr lang="en-US" sz="2400" b="1" dirty="0">
                <a:solidFill>
                  <a:srgbClr val="002060"/>
                </a:solidFill>
                <a:cs typeface="Times New Roman" pitchFamily="18" charset="0"/>
              </a:rPr>
              <a:t>Personal Guarantees</a:t>
            </a:r>
          </a:p>
          <a:p>
            <a:endParaRPr lang="en-IN" dirty="0"/>
          </a:p>
        </p:txBody>
      </p:sp>
    </p:spTree>
    <p:extLst>
      <p:ext uri="{BB962C8B-B14F-4D97-AF65-F5344CB8AC3E}">
        <p14:creationId xmlns:p14="http://schemas.microsoft.com/office/powerpoint/2010/main" val="4157756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Structure of Loan Agreement</a:t>
            </a:r>
            <a:endParaRPr lang="en-IN" sz="2800" b="1" dirty="0">
              <a:solidFill>
                <a:srgbClr val="0070C0"/>
              </a:solidFill>
              <a:latin typeface="+mn-lt"/>
            </a:endParaRPr>
          </a:p>
        </p:txBody>
      </p:sp>
      <p:sp>
        <p:nvSpPr>
          <p:cNvPr id="3" name="Content Placeholder 2"/>
          <p:cNvSpPr>
            <a:spLocks noGrp="1"/>
          </p:cNvSpPr>
          <p:nvPr>
            <p:ph idx="1"/>
          </p:nvPr>
        </p:nvSpPr>
        <p:spPr>
          <a:xfrm>
            <a:off x="733697" y="1485991"/>
            <a:ext cx="10515600" cy="4351338"/>
          </a:xfrm>
        </p:spPr>
        <p:txBody>
          <a:bodyPr>
            <a:normAutofit/>
          </a:bodyPr>
          <a:lstStyle/>
          <a:p>
            <a:r>
              <a:rPr lang="en-US" sz="2400" b="1" dirty="0" smtClean="0">
                <a:solidFill>
                  <a:srgbClr val="002060"/>
                </a:solidFill>
              </a:rPr>
              <a:t>Type of credit facility</a:t>
            </a:r>
          </a:p>
          <a:p>
            <a:r>
              <a:rPr lang="en-US" sz="2400" b="1" dirty="0" smtClean="0">
                <a:solidFill>
                  <a:srgbClr val="002060"/>
                </a:solidFill>
              </a:rPr>
              <a:t>Term of the loan</a:t>
            </a:r>
          </a:p>
          <a:p>
            <a:r>
              <a:rPr lang="en-US" sz="2400" b="1" dirty="0" smtClean="0">
                <a:solidFill>
                  <a:srgbClr val="002060"/>
                </a:solidFill>
              </a:rPr>
              <a:t>Method and timing of repayment</a:t>
            </a:r>
          </a:p>
          <a:p>
            <a:r>
              <a:rPr lang="en-US" sz="2400" b="1" dirty="0" smtClean="0">
                <a:solidFill>
                  <a:srgbClr val="002060"/>
                </a:solidFill>
              </a:rPr>
              <a:t>Interest rates and fees to be paid</a:t>
            </a:r>
          </a:p>
          <a:p>
            <a:r>
              <a:rPr lang="en-US" sz="2400" b="1" dirty="0" smtClean="0">
                <a:solidFill>
                  <a:srgbClr val="002060"/>
                </a:solidFill>
              </a:rPr>
              <a:t>Collaterals</a:t>
            </a:r>
          </a:p>
          <a:p>
            <a:r>
              <a:rPr lang="en-US" sz="2400" b="1" dirty="0" smtClean="0">
                <a:solidFill>
                  <a:srgbClr val="002060"/>
                </a:solidFill>
              </a:rPr>
              <a:t>Covenants</a:t>
            </a:r>
          </a:p>
          <a:p>
            <a:r>
              <a:rPr lang="en-US" sz="2400" b="1" dirty="0" smtClean="0">
                <a:solidFill>
                  <a:srgbClr val="002060"/>
                </a:solidFill>
                <a:cs typeface="Times New Roman" pitchFamily="18" charset="0"/>
              </a:rPr>
              <a:t>Borrower </a:t>
            </a:r>
            <a:r>
              <a:rPr lang="en-US" sz="2400" b="1" dirty="0">
                <a:solidFill>
                  <a:srgbClr val="002060"/>
                </a:solidFill>
                <a:cs typeface="Times New Roman" pitchFamily="18" charset="0"/>
              </a:rPr>
              <a:t>Guaranties or </a:t>
            </a:r>
            <a:r>
              <a:rPr lang="en-US" sz="2400" b="1" dirty="0" smtClean="0">
                <a:solidFill>
                  <a:srgbClr val="002060"/>
                </a:solidFill>
                <a:cs typeface="Times New Roman" pitchFamily="18" charset="0"/>
              </a:rPr>
              <a:t>Warranties</a:t>
            </a:r>
          </a:p>
          <a:p>
            <a:endParaRPr lang="en-IN" sz="2400" b="1" dirty="0">
              <a:solidFill>
                <a:srgbClr val="002060"/>
              </a:solidFill>
            </a:endParaRPr>
          </a:p>
        </p:txBody>
      </p:sp>
    </p:spTree>
    <p:extLst>
      <p:ext uri="{BB962C8B-B14F-4D97-AF65-F5344CB8AC3E}">
        <p14:creationId xmlns:p14="http://schemas.microsoft.com/office/powerpoint/2010/main" val="278931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0644" y="1410075"/>
            <a:ext cx="8849710" cy="6432530"/>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b="1" dirty="0" smtClean="0">
                <a:solidFill>
                  <a:srgbClr val="002060"/>
                </a:solidFill>
                <a:cs typeface="Times New Roman" pitchFamily="18" charset="0"/>
              </a:rPr>
              <a:t>The process of transferring ownership in favour of the lender over a security is called charge</a:t>
            </a:r>
          </a:p>
          <a:p>
            <a:pPr marL="342900" indent="-342900" algn="just">
              <a:spcAft>
                <a:spcPts val="1200"/>
              </a:spcAft>
              <a:buFont typeface="Arial" panose="020B0604020202020204" pitchFamily="34" charset="0"/>
              <a:buChar char="•"/>
            </a:pPr>
            <a:r>
              <a:rPr lang="en-US" sz="2400" b="1" dirty="0" smtClean="0">
                <a:solidFill>
                  <a:srgbClr val="002060"/>
                </a:solidFill>
                <a:cs typeface="Times New Roman" pitchFamily="18" charset="0"/>
              </a:rPr>
              <a:t>Creation of charge depends on the nature of securities</a:t>
            </a:r>
          </a:p>
          <a:p>
            <a:pPr marL="342900" indent="-342900" algn="just">
              <a:spcAft>
                <a:spcPts val="1200"/>
              </a:spcAft>
              <a:buFont typeface="Arial" panose="020B0604020202020204" pitchFamily="34" charset="0"/>
              <a:buChar char="•"/>
            </a:pPr>
            <a:r>
              <a:rPr lang="en-US" sz="2400" b="1" dirty="0" smtClean="0">
                <a:solidFill>
                  <a:srgbClr val="002060"/>
                </a:solidFill>
                <a:cs typeface="Times New Roman" pitchFamily="18" charset="0"/>
              </a:rPr>
              <a:t>Without charge the lender can not have possession over the security</a:t>
            </a:r>
          </a:p>
          <a:p>
            <a:pPr marL="342900" indent="-342900" algn="just">
              <a:spcAft>
                <a:spcPts val="1200"/>
              </a:spcAft>
              <a:buFont typeface="Arial" panose="020B0604020202020204" pitchFamily="34" charset="0"/>
              <a:buChar char="•"/>
            </a:pPr>
            <a:endParaRPr lang="en-US" sz="2400" b="1" dirty="0" smtClean="0">
              <a:solidFill>
                <a:srgbClr val="002060"/>
              </a:solidFill>
            </a:endParaRPr>
          </a:p>
          <a:p>
            <a:pPr marL="342900" indent="-342900" algn="just">
              <a:spcAft>
                <a:spcPts val="1200"/>
              </a:spcAft>
              <a:buFont typeface="Arial" panose="020B0604020202020204"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marL="1332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Process of Creation of Charge</a:t>
            </a:r>
            <a:endParaRPr lang="en-US" sz="2800" b="1" dirty="0">
              <a:solidFill>
                <a:srgbClr val="0070C0"/>
              </a:solidFill>
            </a:endParaRPr>
          </a:p>
        </p:txBody>
      </p:sp>
    </p:spTree>
    <p:extLst>
      <p:ext uri="{BB962C8B-B14F-4D97-AF65-F5344CB8AC3E}">
        <p14:creationId xmlns:p14="http://schemas.microsoft.com/office/powerpoint/2010/main" val="3486978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Types of charges</a:t>
            </a:r>
            <a:endParaRPr lang="en-IN" sz="2800" b="1" dirty="0">
              <a:solidFill>
                <a:srgbClr val="0070C0"/>
              </a:solidFill>
              <a:latin typeface="+mn-lt"/>
            </a:endParaRPr>
          </a:p>
        </p:txBody>
      </p:sp>
      <p:sp>
        <p:nvSpPr>
          <p:cNvPr id="3" name="Content Placeholder 2"/>
          <p:cNvSpPr>
            <a:spLocks noGrp="1"/>
          </p:cNvSpPr>
          <p:nvPr>
            <p:ph idx="1"/>
          </p:nvPr>
        </p:nvSpPr>
        <p:spPr>
          <a:xfrm>
            <a:off x="838200" y="1280160"/>
            <a:ext cx="8318863" cy="3918857"/>
          </a:xfrm>
        </p:spPr>
        <p:txBody>
          <a:bodyPr>
            <a:normAutofit fontScale="92500" lnSpcReduction="20000"/>
          </a:bodyPr>
          <a:lstStyle/>
          <a:p>
            <a:pPr marL="800100" lvl="1" indent="-342900" algn="just">
              <a:spcAft>
                <a:spcPts val="1200"/>
              </a:spcAft>
            </a:pPr>
            <a:endParaRPr lang="en-US" sz="2000" b="1" dirty="0">
              <a:solidFill>
                <a:srgbClr val="002060"/>
              </a:solidFill>
              <a:cs typeface="Times New Roman" pitchFamily="18" charset="0"/>
            </a:endParaRPr>
          </a:p>
          <a:p>
            <a:pPr algn="just"/>
            <a:r>
              <a:rPr lang="en-US" sz="2400" b="1" dirty="0" smtClean="0">
                <a:solidFill>
                  <a:srgbClr val="002060"/>
                </a:solidFill>
              </a:rPr>
              <a:t>Fixed Charge</a:t>
            </a:r>
          </a:p>
          <a:p>
            <a:pPr lvl="1" algn="just"/>
            <a:r>
              <a:rPr lang="en-US" sz="2000" b="1" dirty="0" smtClean="0">
                <a:solidFill>
                  <a:srgbClr val="002060"/>
                </a:solidFill>
              </a:rPr>
              <a:t> The identity of the securities remains same throughout life e.g. land, buildings etc.</a:t>
            </a:r>
          </a:p>
          <a:p>
            <a:pPr lvl="1" algn="just"/>
            <a:r>
              <a:rPr lang="en-US" sz="2000" b="1" dirty="0" smtClean="0">
                <a:solidFill>
                  <a:srgbClr val="002060"/>
                </a:solidFill>
              </a:rPr>
              <a:t>The debtor retains the ownership and possession of the asset</a:t>
            </a:r>
          </a:p>
          <a:p>
            <a:pPr lvl="1" algn="just"/>
            <a:r>
              <a:rPr lang="en-US" sz="2000" b="1" dirty="0" smtClean="0">
                <a:solidFill>
                  <a:srgbClr val="002060"/>
                </a:solidFill>
              </a:rPr>
              <a:t>Not allowed to dispose without consent of the bank till the liability remains with the bank</a:t>
            </a:r>
          </a:p>
          <a:p>
            <a:pPr algn="just"/>
            <a:r>
              <a:rPr lang="en-US" sz="2400" b="1" dirty="0" smtClean="0">
                <a:solidFill>
                  <a:srgbClr val="002060"/>
                </a:solidFill>
              </a:rPr>
              <a:t>Floating Charge</a:t>
            </a:r>
          </a:p>
          <a:p>
            <a:pPr lvl="1" algn="just"/>
            <a:r>
              <a:rPr lang="en-US" sz="2000" b="1" dirty="0" smtClean="0">
                <a:solidFill>
                  <a:srgbClr val="002060"/>
                </a:solidFill>
              </a:rPr>
              <a:t>The identity or nature of the assets keep on changing e.g. financial assets like stocks</a:t>
            </a:r>
          </a:p>
          <a:p>
            <a:pPr algn="just"/>
            <a:r>
              <a:rPr lang="en-US" sz="2400" b="1" dirty="0" err="1" smtClean="0">
                <a:solidFill>
                  <a:srgbClr val="002060"/>
                </a:solidFill>
              </a:rPr>
              <a:t>Pari</a:t>
            </a:r>
            <a:r>
              <a:rPr lang="en-US" sz="2400" b="1" dirty="0" smtClean="0">
                <a:solidFill>
                  <a:srgbClr val="002060"/>
                </a:solidFill>
              </a:rPr>
              <a:t> </a:t>
            </a:r>
            <a:r>
              <a:rPr lang="en-US" sz="2400" b="1" dirty="0" err="1" smtClean="0">
                <a:solidFill>
                  <a:srgbClr val="002060"/>
                </a:solidFill>
              </a:rPr>
              <a:t>Passu</a:t>
            </a:r>
            <a:r>
              <a:rPr lang="en-US" sz="2400" b="1" dirty="0" smtClean="0">
                <a:solidFill>
                  <a:srgbClr val="002060"/>
                </a:solidFill>
              </a:rPr>
              <a:t> Charge</a:t>
            </a:r>
          </a:p>
          <a:p>
            <a:pPr lvl="1" algn="just"/>
            <a:r>
              <a:rPr lang="en-US" sz="2000" b="1" dirty="0" smtClean="0">
                <a:solidFill>
                  <a:srgbClr val="002060"/>
                </a:solidFill>
              </a:rPr>
              <a:t>A common charge is created on a single asset in favour of multiple creditors</a:t>
            </a:r>
            <a:endParaRPr lang="en-US" sz="2000" b="1" dirty="0">
              <a:solidFill>
                <a:srgbClr val="002060"/>
              </a:solidFill>
            </a:endParaRPr>
          </a:p>
          <a:p>
            <a:pPr algn="just"/>
            <a:endParaRPr lang="en-US" sz="2400" b="1" dirty="0" smtClean="0">
              <a:solidFill>
                <a:srgbClr val="002060"/>
              </a:solidFill>
            </a:endParaRPr>
          </a:p>
        </p:txBody>
      </p:sp>
    </p:spTree>
    <p:extLst>
      <p:ext uri="{BB962C8B-B14F-4D97-AF65-F5344CB8AC3E}">
        <p14:creationId xmlns:p14="http://schemas.microsoft.com/office/powerpoint/2010/main" val="3719939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0045" y="490925"/>
            <a:ext cx="8229600" cy="1066800"/>
          </a:xfrm>
        </p:spPr>
        <p:txBody>
          <a:bodyPr>
            <a:normAutofit/>
          </a:bodyPr>
          <a:lstStyle/>
          <a:p>
            <a:r>
              <a:rPr lang="en-US" sz="2800" b="1" dirty="0">
                <a:solidFill>
                  <a:srgbClr val="0070C0"/>
                </a:solidFill>
                <a:latin typeface="+mn-lt"/>
              </a:rPr>
              <a:t>Types of </a:t>
            </a:r>
            <a:r>
              <a:rPr lang="en-US" sz="2800" b="1" dirty="0" smtClean="0">
                <a:solidFill>
                  <a:srgbClr val="0070C0"/>
                </a:solidFill>
                <a:latin typeface="+mn-lt"/>
              </a:rPr>
              <a:t>charges…</a:t>
            </a:r>
            <a:endParaRPr lang="en-US" altLang="en-US" sz="2800" b="1" dirty="0">
              <a:latin typeface="+mn-lt"/>
              <a:cs typeface="Times New Roman" panose="02020603050405020304" pitchFamily="18" charset="0"/>
            </a:endParaRPr>
          </a:p>
        </p:txBody>
      </p:sp>
      <p:sp>
        <p:nvSpPr>
          <p:cNvPr id="6147" name="Rectangle 3"/>
          <p:cNvSpPr>
            <a:spLocks noGrp="1" noChangeArrowheads="1"/>
          </p:cNvSpPr>
          <p:nvPr>
            <p:ph idx="1"/>
          </p:nvPr>
        </p:nvSpPr>
        <p:spPr>
          <a:xfrm>
            <a:off x="557348" y="1962150"/>
            <a:ext cx="8229600" cy="4819650"/>
          </a:xfrm>
        </p:spPr>
        <p:txBody>
          <a:bodyPr>
            <a:normAutofit/>
          </a:bodyPr>
          <a:lstStyle/>
          <a:p>
            <a:pPr marL="754380" lvl="1" indent="-342900">
              <a:defRPr/>
            </a:pPr>
            <a:r>
              <a:rPr lang="en-US" b="1" dirty="0" smtClean="0">
                <a:solidFill>
                  <a:srgbClr val="002060"/>
                </a:solidFill>
                <a:cs typeface="Times New Roman" pitchFamily="18" charset="0"/>
              </a:rPr>
              <a:t>1</a:t>
            </a:r>
            <a:r>
              <a:rPr lang="en-US" b="1" baseline="30000" dirty="0" smtClean="0">
                <a:solidFill>
                  <a:srgbClr val="002060"/>
                </a:solidFill>
                <a:cs typeface="Times New Roman" pitchFamily="18" charset="0"/>
              </a:rPr>
              <a:t>st</a:t>
            </a:r>
            <a:r>
              <a:rPr lang="en-US" b="1" dirty="0" smtClean="0">
                <a:solidFill>
                  <a:srgbClr val="002060"/>
                </a:solidFill>
                <a:cs typeface="Times New Roman" pitchFamily="18" charset="0"/>
              </a:rPr>
              <a:t> Charge</a:t>
            </a:r>
          </a:p>
          <a:p>
            <a:pPr marL="1211580" lvl="2" indent="-342900">
              <a:defRPr/>
            </a:pPr>
            <a:r>
              <a:rPr lang="en-US" b="1" dirty="0" smtClean="0">
                <a:solidFill>
                  <a:srgbClr val="002060"/>
                </a:solidFill>
                <a:cs typeface="Times New Roman" pitchFamily="18" charset="0"/>
              </a:rPr>
              <a:t>Assets are charged to a creditor first</a:t>
            </a:r>
          </a:p>
          <a:p>
            <a:pPr marL="754380" lvl="1" indent="-342900">
              <a:defRPr/>
            </a:pPr>
            <a:r>
              <a:rPr lang="en-US" b="1" dirty="0" smtClean="0">
                <a:solidFill>
                  <a:srgbClr val="002060"/>
                </a:solidFill>
                <a:cs typeface="Times New Roman" pitchFamily="18" charset="0"/>
              </a:rPr>
              <a:t>2</a:t>
            </a:r>
            <a:r>
              <a:rPr lang="en-US" b="1" baseline="30000" dirty="0" smtClean="0">
                <a:solidFill>
                  <a:srgbClr val="002060"/>
                </a:solidFill>
                <a:cs typeface="Times New Roman" pitchFamily="18" charset="0"/>
              </a:rPr>
              <a:t>nd</a:t>
            </a:r>
            <a:r>
              <a:rPr lang="en-US" b="1" dirty="0" smtClean="0">
                <a:solidFill>
                  <a:srgbClr val="002060"/>
                </a:solidFill>
                <a:cs typeface="Times New Roman" pitchFamily="18" charset="0"/>
              </a:rPr>
              <a:t> Charge</a:t>
            </a:r>
          </a:p>
          <a:p>
            <a:pPr marL="1211580" lvl="2" indent="-342900">
              <a:defRPr/>
            </a:pPr>
            <a:r>
              <a:rPr lang="en-US" b="1" dirty="0" smtClean="0">
                <a:solidFill>
                  <a:srgbClr val="002060"/>
                </a:solidFill>
                <a:cs typeface="Times New Roman" pitchFamily="18" charset="0"/>
              </a:rPr>
              <a:t>Asset is already charged to one bank and again created for another bank</a:t>
            </a:r>
          </a:p>
          <a:p>
            <a:pPr marL="1211580" lvl="2" indent="-342900">
              <a:defRPr/>
            </a:pPr>
            <a:r>
              <a:rPr lang="en-US" b="1" dirty="0" smtClean="0">
                <a:solidFill>
                  <a:srgbClr val="002060"/>
                </a:solidFill>
                <a:cs typeface="Times New Roman" pitchFamily="18" charset="0"/>
              </a:rPr>
              <a:t>Before creating 2</a:t>
            </a:r>
            <a:r>
              <a:rPr lang="en-US" b="1" baseline="30000" dirty="0" smtClean="0">
                <a:solidFill>
                  <a:srgbClr val="002060"/>
                </a:solidFill>
                <a:cs typeface="Times New Roman" pitchFamily="18" charset="0"/>
              </a:rPr>
              <a:t>nd</a:t>
            </a:r>
            <a:r>
              <a:rPr lang="en-US" b="1" dirty="0" smtClean="0">
                <a:solidFill>
                  <a:srgbClr val="002060"/>
                </a:solidFill>
                <a:cs typeface="Times New Roman" pitchFamily="18" charset="0"/>
              </a:rPr>
              <a:t> charge no objection from the first charge holder should be obtained</a:t>
            </a:r>
            <a:endParaRPr lang="en-US" b="1" dirty="0">
              <a:solidFill>
                <a:srgbClr val="002060"/>
              </a:solidFill>
              <a:cs typeface="Times New Roman" pitchFamily="18" charset="0"/>
            </a:endParaRPr>
          </a:p>
        </p:txBody>
      </p:sp>
      <p:sp>
        <p:nvSpPr>
          <p:cNvPr id="23556"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16-</a:t>
            </a:r>
            <a:fld id="{B7A639EC-6C82-4579-9408-04233F5FD1AA}" type="slidenum">
              <a:rPr lang="en-US" altLang="en-US" sz="1200">
                <a:solidFill>
                  <a:srgbClr val="FFFFFF"/>
                </a:solidFill>
                <a:latin typeface="Arial" panose="020B0604020202020204" pitchFamily="34" charset="0"/>
              </a:rPr>
              <a:pPr algn="r" eaLnBrk="1" hangingPunct="1">
                <a:spcBef>
                  <a:spcPct val="0"/>
                </a:spcBef>
                <a:buClrTx/>
                <a:buFontTx/>
                <a:buNone/>
              </a:pPr>
              <a:t>18</a:t>
            </a:fld>
            <a:endParaRPr lang="en-US" altLang="en-US" sz="1200">
              <a:solidFill>
                <a:srgbClr val="FFFFFF"/>
              </a:solidFill>
              <a:latin typeface="Arial" panose="020B0604020202020204" pitchFamily="34" charset="0"/>
            </a:endParaRPr>
          </a:p>
        </p:txBody>
      </p:sp>
    </p:spTree>
    <p:extLst>
      <p:ext uri="{BB962C8B-B14F-4D97-AF65-F5344CB8AC3E}">
        <p14:creationId xmlns:p14="http://schemas.microsoft.com/office/powerpoint/2010/main" val="416351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Modes of creating charge</a:t>
            </a:r>
            <a:endParaRPr lang="en-IN" sz="2800" b="1" dirty="0">
              <a:solidFill>
                <a:srgbClr val="0070C0"/>
              </a:solidFill>
              <a:latin typeface="+mn-lt"/>
            </a:endParaRPr>
          </a:p>
        </p:txBody>
      </p:sp>
      <p:sp>
        <p:nvSpPr>
          <p:cNvPr id="3" name="Content Placeholder 2"/>
          <p:cNvSpPr>
            <a:spLocks noGrp="1"/>
          </p:cNvSpPr>
          <p:nvPr>
            <p:ph idx="1"/>
          </p:nvPr>
        </p:nvSpPr>
        <p:spPr>
          <a:xfrm>
            <a:off x="838200" y="1293223"/>
            <a:ext cx="8658497" cy="4245429"/>
          </a:xfrm>
        </p:spPr>
        <p:txBody>
          <a:bodyPr>
            <a:normAutofit/>
          </a:bodyPr>
          <a:lstStyle/>
          <a:p>
            <a:pPr algn="just"/>
            <a:r>
              <a:rPr lang="en-US" sz="2400" b="1" dirty="0" smtClean="0">
                <a:solidFill>
                  <a:srgbClr val="002060"/>
                </a:solidFill>
              </a:rPr>
              <a:t>Hypothecation</a:t>
            </a:r>
          </a:p>
          <a:p>
            <a:pPr lvl="1" algn="just"/>
            <a:r>
              <a:rPr lang="en-US" sz="2000" b="1" dirty="0" smtClean="0">
                <a:solidFill>
                  <a:srgbClr val="002060"/>
                </a:solidFill>
              </a:rPr>
              <a:t>It is created on movable assets such as vehicles</a:t>
            </a:r>
          </a:p>
          <a:p>
            <a:pPr lvl="1" algn="just"/>
            <a:r>
              <a:rPr lang="en-US" sz="2000" b="1" dirty="0" smtClean="0">
                <a:solidFill>
                  <a:srgbClr val="002060"/>
                </a:solidFill>
              </a:rPr>
              <a:t>The ownership as well as possession of the security remains with the borrower</a:t>
            </a:r>
          </a:p>
          <a:p>
            <a:pPr lvl="1" algn="just"/>
            <a:r>
              <a:rPr lang="en-US" sz="2000" b="1" dirty="0" smtClean="0">
                <a:solidFill>
                  <a:srgbClr val="002060"/>
                </a:solidFill>
              </a:rPr>
              <a:t>Bank can take possession of the securities with the consent of the borrower on default</a:t>
            </a:r>
          </a:p>
          <a:p>
            <a:pPr algn="just"/>
            <a:r>
              <a:rPr lang="en-US" sz="2400" b="1" dirty="0" smtClean="0">
                <a:solidFill>
                  <a:srgbClr val="002060"/>
                </a:solidFill>
              </a:rPr>
              <a:t>Pledge</a:t>
            </a:r>
          </a:p>
          <a:p>
            <a:pPr lvl="1" algn="just"/>
            <a:r>
              <a:rPr lang="en-US" sz="2000" b="1" dirty="0" smtClean="0">
                <a:solidFill>
                  <a:srgbClr val="002060"/>
                </a:solidFill>
              </a:rPr>
              <a:t>Ownership remains with the borrower and possession remains with the bank</a:t>
            </a:r>
          </a:p>
          <a:p>
            <a:pPr lvl="1" algn="just"/>
            <a:r>
              <a:rPr lang="en-US" sz="2000" b="1" dirty="0" smtClean="0">
                <a:solidFill>
                  <a:srgbClr val="002060"/>
                </a:solidFill>
              </a:rPr>
              <a:t>It is transferred to the borrower according to the payment made to the bank</a:t>
            </a:r>
          </a:p>
          <a:p>
            <a:pPr marL="0" indent="0" algn="just">
              <a:buNone/>
            </a:pPr>
            <a:endParaRPr lang="en-US" sz="2400" b="1" dirty="0" smtClean="0">
              <a:solidFill>
                <a:srgbClr val="002060"/>
              </a:solidFill>
            </a:endParaRPr>
          </a:p>
        </p:txBody>
      </p:sp>
    </p:spTree>
    <p:extLst>
      <p:ext uri="{BB962C8B-B14F-4D97-AF65-F5344CB8AC3E}">
        <p14:creationId xmlns:p14="http://schemas.microsoft.com/office/powerpoint/2010/main" val="357187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Principles of Lending</a:t>
            </a:r>
            <a:endParaRPr lang="en-IN" sz="2800" dirty="0">
              <a:latin typeface="+mn-lt"/>
            </a:endParaRPr>
          </a:p>
        </p:txBody>
      </p:sp>
      <p:sp>
        <p:nvSpPr>
          <p:cNvPr id="3" name="Content Placeholder 2"/>
          <p:cNvSpPr>
            <a:spLocks noGrp="1"/>
          </p:cNvSpPr>
          <p:nvPr>
            <p:ph idx="1"/>
          </p:nvPr>
        </p:nvSpPr>
        <p:spPr>
          <a:xfrm>
            <a:off x="838200" y="1459865"/>
            <a:ext cx="8763000" cy="3399518"/>
          </a:xfrm>
        </p:spPr>
        <p:txBody>
          <a:bodyPr>
            <a:normAutofit lnSpcReduction="10000"/>
          </a:bodyPr>
          <a:lstStyle/>
          <a:p>
            <a:r>
              <a:rPr lang="en-US" sz="2400" b="1" dirty="0" smtClean="0">
                <a:solidFill>
                  <a:srgbClr val="002060"/>
                </a:solidFill>
              </a:rPr>
              <a:t>Principles of safety</a:t>
            </a:r>
          </a:p>
          <a:p>
            <a:pPr lvl="1"/>
            <a:r>
              <a:rPr lang="en-US" sz="2000" b="1" dirty="0" smtClean="0">
                <a:solidFill>
                  <a:srgbClr val="002060"/>
                </a:solidFill>
              </a:rPr>
              <a:t>Timely recovery of principal and interest</a:t>
            </a:r>
          </a:p>
          <a:p>
            <a:pPr lvl="1"/>
            <a:r>
              <a:rPr lang="en-US" sz="2000" b="1" dirty="0" smtClean="0">
                <a:solidFill>
                  <a:srgbClr val="002060"/>
                </a:solidFill>
              </a:rPr>
              <a:t>Diversification of loans</a:t>
            </a:r>
          </a:p>
          <a:p>
            <a:pPr lvl="1"/>
            <a:r>
              <a:rPr lang="en-US" sz="2000" b="1" dirty="0" smtClean="0">
                <a:solidFill>
                  <a:srgbClr val="002060"/>
                </a:solidFill>
              </a:rPr>
              <a:t>Obtaining the regular status of the borrower</a:t>
            </a:r>
          </a:p>
          <a:p>
            <a:pPr lvl="1"/>
            <a:r>
              <a:rPr lang="en-US" sz="2000" b="1" dirty="0" smtClean="0">
                <a:solidFill>
                  <a:srgbClr val="002060"/>
                </a:solidFill>
              </a:rPr>
              <a:t>Valuation of security given by borrower</a:t>
            </a:r>
          </a:p>
          <a:p>
            <a:pPr lvl="1"/>
            <a:r>
              <a:rPr lang="en-US" sz="2000" b="1" dirty="0" smtClean="0">
                <a:solidFill>
                  <a:srgbClr val="002060"/>
                </a:solidFill>
              </a:rPr>
              <a:t>Charging of interest rate to maintain margin</a:t>
            </a:r>
          </a:p>
          <a:p>
            <a:r>
              <a:rPr lang="en-US" sz="2400" b="1" dirty="0" smtClean="0">
                <a:solidFill>
                  <a:srgbClr val="002060"/>
                </a:solidFill>
              </a:rPr>
              <a:t>Principles of Liquidity</a:t>
            </a:r>
          </a:p>
          <a:p>
            <a:pPr lvl="1"/>
            <a:r>
              <a:rPr lang="en-US" sz="2000" b="1" dirty="0" smtClean="0">
                <a:solidFill>
                  <a:srgbClr val="002060"/>
                </a:solidFill>
              </a:rPr>
              <a:t>Inflows in the form of repayment of loans should match the demand of depositors as outflows</a:t>
            </a:r>
          </a:p>
          <a:p>
            <a:pPr lvl="1"/>
            <a:r>
              <a:rPr lang="en-US" sz="2000" b="1" dirty="0" smtClean="0">
                <a:solidFill>
                  <a:srgbClr val="002060"/>
                </a:solidFill>
              </a:rPr>
              <a:t>Minimization of gap between inflows and outflows</a:t>
            </a:r>
          </a:p>
        </p:txBody>
      </p:sp>
    </p:spTree>
    <p:extLst>
      <p:ext uri="{BB962C8B-B14F-4D97-AF65-F5344CB8AC3E}">
        <p14:creationId xmlns:p14="http://schemas.microsoft.com/office/powerpoint/2010/main" val="142466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Modes of creating </a:t>
            </a:r>
            <a:r>
              <a:rPr lang="en-US" sz="2800" b="1" dirty="0" smtClean="0">
                <a:solidFill>
                  <a:srgbClr val="0070C0"/>
                </a:solidFill>
                <a:latin typeface="+mn-lt"/>
              </a:rPr>
              <a:t>charge …</a:t>
            </a:r>
            <a:endParaRPr lang="en-IN" sz="2800" b="1" dirty="0">
              <a:latin typeface="+mn-lt"/>
            </a:endParaRPr>
          </a:p>
        </p:txBody>
      </p:sp>
      <p:sp>
        <p:nvSpPr>
          <p:cNvPr id="3" name="Content Placeholder 2"/>
          <p:cNvSpPr>
            <a:spLocks noGrp="1"/>
          </p:cNvSpPr>
          <p:nvPr>
            <p:ph idx="1"/>
          </p:nvPr>
        </p:nvSpPr>
        <p:spPr>
          <a:xfrm>
            <a:off x="838200" y="1690688"/>
            <a:ext cx="9102634" cy="3220946"/>
          </a:xfrm>
        </p:spPr>
        <p:txBody>
          <a:bodyPr>
            <a:noAutofit/>
          </a:bodyPr>
          <a:lstStyle/>
          <a:p>
            <a:pPr algn="just"/>
            <a:r>
              <a:rPr lang="en-US" sz="2400" b="1" dirty="0" smtClean="0">
                <a:solidFill>
                  <a:srgbClr val="002060"/>
                </a:solidFill>
              </a:rPr>
              <a:t>Assignment</a:t>
            </a:r>
          </a:p>
          <a:p>
            <a:pPr lvl="1" algn="just"/>
            <a:r>
              <a:rPr lang="en-US" sz="2000" b="1" dirty="0" smtClean="0">
                <a:solidFill>
                  <a:srgbClr val="002060"/>
                </a:solidFill>
              </a:rPr>
              <a:t>Transfer of right on a security in favour of creditor to receive existing or future benefits.</a:t>
            </a:r>
          </a:p>
          <a:p>
            <a:pPr lvl="1" algn="just"/>
            <a:r>
              <a:rPr lang="en-US" sz="2000" b="1" dirty="0" smtClean="0">
                <a:solidFill>
                  <a:srgbClr val="002060"/>
                </a:solidFill>
              </a:rPr>
              <a:t>The transferor of the claim is called assignor and transferee is called assignee </a:t>
            </a:r>
          </a:p>
          <a:p>
            <a:pPr lvl="1" algn="just"/>
            <a:r>
              <a:rPr lang="en-US" sz="2000" b="1" dirty="0" smtClean="0">
                <a:solidFill>
                  <a:srgbClr val="002060"/>
                </a:solidFill>
              </a:rPr>
              <a:t>Financial assets are charged to the bank through assignment e.g. life insurance policy, fixed deposits etc.</a:t>
            </a:r>
            <a:endParaRPr lang="en-US" sz="2000" b="1" dirty="0">
              <a:solidFill>
                <a:srgbClr val="002060"/>
              </a:solidFill>
            </a:endParaRPr>
          </a:p>
          <a:p>
            <a:pPr algn="just"/>
            <a:r>
              <a:rPr lang="en-US" sz="2400" b="1" dirty="0" smtClean="0">
                <a:solidFill>
                  <a:srgbClr val="002060"/>
                </a:solidFill>
              </a:rPr>
              <a:t>Mortgage</a:t>
            </a:r>
          </a:p>
          <a:p>
            <a:pPr lvl="1" algn="just"/>
            <a:r>
              <a:rPr lang="en-US" sz="2000" b="1" dirty="0" smtClean="0">
                <a:solidFill>
                  <a:srgbClr val="002060"/>
                </a:solidFill>
              </a:rPr>
              <a:t>It is a transfer of interest in specific immovable property (e.g. land) for the purpose of securing payment of advances and loans</a:t>
            </a:r>
          </a:p>
          <a:p>
            <a:pPr algn="just"/>
            <a:endParaRPr lang="en-US" sz="2400" b="1" dirty="0" smtClean="0">
              <a:solidFill>
                <a:srgbClr val="002060"/>
              </a:solidFill>
            </a:endParaRPr>
          </a:p>
        </p:txBody>
      </p:sp>
    </p:spTree>
    <p:extLst>
      <p:ext uri="{BB962C8B-B14F-4D97-AF65-F5344CB8AC3E}">
        <p14:creationId xmlns:p14="http://schemas.microsoft.com/office/powerpoint/2010/main" val="3169430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647700"/>
            <a:ext cx="8229600" cy="1066800"/>
          </a:xfrm>
        </p:spPr>
        <p:txBody>
          <a:bodyPr>
            <a:normAutofit/>
          </a:bodyPr>
          <a:lstStyle/>
          <a:p>
            <a:pPr eaLnBrk="1" hangingPunct="1"/>
            <a:r>
              <a:rPr lang="en-US" altLang="en-US" sz="2800" b="1" dirty="0">
                <a:solidFill>
                  <a:srgbClr val="0070C0"/>
                </a:solidFill>
                <a:latin typeface="+mn-lt"/>
                <a:cs typeface="Times New Roman" panose="02020603050405020304" pitchFamily="18" charset="0"/>
              </a:rPr>
              <a:t>Short-Term Loans to Business Firms</a:t>
            </a:r>
          </a:p>
        </p:txBody>
      </p:sp>
      <p:sp>
        <p:nvSpPr>
          <p:cNvPr id="6147" name="Rectangle 3"/>
          <p:cNvSpPr>
            <a:spLocks noGrp="1" noChangeArrowheads="1"/>
          </p:cNvSpPr>
          <p:nvPr>
            <p:ph idx="1"/>
          </p:nvPr>
        </p:nvSpPr>
        <p:spPr>
          <a:xfrm>
            <a:off x="1119052" y="1524544"/>
            <a:ext cx="8229600" cy="4819650"/>
          </a:xfrm>
        </p:spPr>
        <p:txBody>
          <a:bodyPr>
            <a:normAutofit/>
          </a:bodyPr>
          <a:lstStyle/>
          <a:p>
            <a:pPr marL="365760" indent="-256032" algn="just">
              <a:buClr>
                <a:schemeClr val="accent3"/>
              </a:buClr>
              <a:buFont typeface="Georgia"/>
              <a:buChar char="•"/>
              <a:defRPr/>
            </a:pPr>
            <a:r>
              <a:rPr lang="en-US" sz="2500" b="1" dirty="0">
                <a:solidFill>
                  <a:srgbClr val="002060"/>
                </a:solidFill>
                <a:cs typeface="Times New Roman" pitchFamily="18" charset="0"/>
              </a:rPr>
              <a:t>Self-Liquidating Inventory Loans</a:t>
            </a:r>
          </a:p>
          <a:p>
            <a:pPr marL="658368" lvl="1" indent="-246888" algn="just">
              <a:buFont typeface="Georgia"/>
              <a:buChar char="▫"/>
              <a:defRPr/>
            </a:pPr>
            <a:r>
              <a:rPr lang="en-US" sz="2300" b="1" dirty="0">
                <a:solidFill>
                  <a:srgbClr val="002060"/>
                </a:solidFill>
                <a:cs typeface="Times New Roman" pitchFamily="18" charset="0"/>
              </a:rPr>
              <a:t>These loans </a:t>
            </a:r>
            <a:r>
              <a:rPr lang="en-US" sz="2300" b="1" dirty="0" smtClean="0">
                <a:solidFill>
                  <a:srgbClr val="002060"/>
                </a:solidFill>
                <a:cs typeface="Times New Roman" pitchFamily="18" charset="0"/>
              </a:rPr>
              <a:t>are used </a:t>
            </a:r>
            <a:r>
              <a:rPr lang="en-US" sz="2300" b="1" dirty="0">
                <a:solidFill>
                  <a:srgbClr val="002060"/>
                </a:solidFill>
                <a:cs typeface="Times New Roman" pitchFamily="18" charset="0"/>
              </a:rPr>
              <a:t>to finance the purchase of inventory – raw materials or finished goods to sell</a:t>
            </a:r>
          </a:p>
          <a:p>
            <a:pPr marL="658368" lvl="1" indent="-246888" algn="just">
              <a:buFont typeface="Georgia"/>
              <a:buChar char="▫"/>
              <a:defRPr/>
            </a:pPr>
            <a:r>
              <a:rPr lang="en-US" sz="2300" b="1" dirty="0">
                <a:solidFill>
                  <a:srgbClr val="002060"/>
                </a:solidFill>
                <a:cs typeface="Times New Roman" pitchFamily="18" charset="0"/>
              </a:rPr>
              <a:t>Such loans take advantage of the normal cash cycle inside a business firm</a:t>
            </a:r>
          </a:p>
          <a:p>
            <a:pPr marL="658368" lvl="1" indent="-246888" algn="just">
              <a:buFont typeface="Georgia"/>
              <a:buChar char="▫"/>
              <a:defRPr/>
            </a:pPr>
            <a:r>
              <a:rPr lang="en-US" sz="2300" b="1" dirty="0">
                <a:solidFill>
                  <a:srgbClr val="002060"/>
                </a:solidFill>
                <a:cs typeface="Times New Roman" pitchFamily="18" charset="0"/>
              </a:rPr>
              <a:t>There appears to be less of a need for traditional inventory financing</a:t>
            </a:r>
          </a:p>
          <a:p>
            <a:pPr marL="923481" lvl="2" indent="-246888" algn="just">
              <a:buFont typeface="Georgia"/>
              <a:buChar char="▫"/>
              <a:defRPr/>
            </a:pPr>
            <a:r>
              <a:rPr lang="en-US" sz="2100" b="1" dirty="0">
                <a:solidFill>
                  <a:srgbClr val="002060"/>
                </a:solidFill>
                <a:cs typeface="Times New Roman" pitchFamily="18" charset="0"/>
              </a:rPr>
              <a:t>Due to the development of just in time (JIT) and supply chain management techniques</a:t>
            </a:r>
          </a:p>
        </p:txBody>
      </p:sp>
      <p:sp>
        <p:nvSpPr>
          <p:cNvPr id="23556"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5F342CD1-1504-41EA-A680-91148979E056}" type="slidenum">
              <a:rPr lang="en-US" altLang="en-US" sz="1200">
                <a:solidFill>
                  <a:srgbClr val="FFFFFF"/>
                </a:solidFill>
                <a:latin typeface="Arial" panose="020B0604020202020204" pitchFamily="34" charset="0"/>
              </a:rPr>
              <a:pPr algn="r" eaLnBrk="1" hangingPunct="1">
                <a:spcBef>
                  <a:spcPct val="0"/>
                </a:spcBef>
                <a:buClrTx/>
                <a:buFontTx/>
                <a:buNone/>
              </a:pPr>
              <a:t>21</a:t>
            </a:fld>
            <a:endParaRPr lang="en-US" altLang="en-US" sz="1200">
              <a:solidFill>
                <a:srgbClr val="FFFFFF"/>
              </a:solidFill>
              <a:latin typeface="Arial" panose="020B0604020202020204" pitchFamily="34" charset="0"/>
            </a:endParaRPr>
          </a:p>
        </p:txBody>
      </p:sp>
    </p:spTree>
    <p:extLst>
      <p:ext uri="{BB962C8B-B14F-4D97-AF65-F5344CB8AC3E}">
        <p14:creationId xmlns:p14="http://schemas.microsoft.com/office/powerpoint/2010/main" val="785038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81200" y="647700"/>
            <a:ext cx="8229600" cy="1066800"/>
          </a:xfrm>
        </p:spPr>
        <p:txBody>
          <a:bodyPr>
            <a:normAutofit/>
          </a:bodyPr>
          <a:lstStyle/>
          <a:p>
            <a:pPr eaLnBrk="1" hangingPunct="1"/>
            <a:r>
              <a:rPr lang="en-US" altLang="en-US" sz="2800" b="1" dirty="0">
                <a:solidFill>
                  <a:srgbClr val="0070C0"/>
                </a:solidFill>
                <a:latin typeface="+mn-lt"/>
                <a:cs typeface="Times New Roman" panose="02020603050405020304" pitchFamily="18" charset="0"/>
              </a:rPr>
              <a:t>Short-Term Loans to Business </a:t>
            </a:r>
            <a:r>
              <a:rPr lang="en-US" altLang="en-US" sz="2800" b="1" dirty="0" smtClean="0">
                <a:solidFill>
                  <a:srgbClr val="0070C0"/>
                </a:solidFill>
                <a:latin typeface="+mn-lt"/>
                <a:cs typeface="Times New Roman" panose="02020603050405020304" pitchFamily="18" charset="0"/>
              </a:rPr>
              <a:t>Firms …</a:t>
            </a:r>
            <a:endParaRPr lang="en-US" altLang="en-US" sz="2800" b="1" dirty="0">
              <a:solidFill>
                <a:srgbClr val="0070C0"/>
              </a:solidFill>
              <a:latin typeface="+mn-lt"/>
              <a:cs typeface="Times New Roman" panose="02020603050405020304" pitchFamily="18" charset="0"/>
            </a:endParaRPr>
          </a:p>
        </p:txBody>
      </p:sp>
      <p:sp>
        <p:nvSpPr>
          <p:cNvPr id="6147" name="Rectangle 3"/>
          <p:cNvSpPr>
            <a:spLocks noGrp="1" noChangeArrowheads="1"/>
          </p:cNvSpPr>
          <p:nvPr>
            <p:ph idx="1"/>
          </p:nvPr>
        </p:nvSpPr>
        <p:spPr>
          <a:xfrm>
            <a:off x="834774" y="1537607"/>
            <a:ext cx="9087394" cy="4819650"/>
          </a:xfrm>
        </p:spPr>
        <p:txBody>
          <a:bodyPr>
            <a:normAutofit/>
          </a:bodyPr>
          <a:lstStyle/>
          <a:p>
            <a:pPr marL="365760" indent="-256032" algn="just">
              <a:buClr>
                <a:schemeClr val="accent3"/>
              </a:buClr>
              <a:buFont typeface="Georgia"/>
              <a:buChar char="•"/>
              <a:defRPr/>
            </a:pPr>
            <a:r>
              <a:rPr lang="en-US" sz="2400" b="1" dirty="0">
                <a:solidFill>
                  <a:srgbClr val="002060"/>
                </a:solidFill>
                <a:cs typeface="Times New Roman" pitchFamily="18" charset="0"/>
              </a:rPr>
              <a:t>Working Capital Loans</a:t>
            </a:r>
          </a:p>
          <a:p>
            <a:pPr marL="658368" lvl="1" indent="-246888" algn="just">
              <a:buFont typeface="Georgia"/>
              <a:buChar char="▫"/>
              <a:defRPr/>
            </a:pPr>
            <a:r>
              <a:rPr lang="en-US" b="1" dirty="0">
                <a:solidFill>
                  <a:srgbClr val="002060"/>
                </a:solidFill>
                <a:cs typeface="Times New Roman" pitchFamily="18" charset="0"/>
              </a:rPr>
              <a:t>Short-run credit that lasts from a few days to one year</a:t>
            </a:r>
          </a:p>
          <a:p>
            <a:pPr marL="658368" lvl="1" indent="-246888" algn="just">
              <a:buFont typeface="Georgia"/>
              <a:buChar char="▫"/>
              <a:defRPr/>
            </a:pPr>
            <a:r>
              <a:rPr lang="en-US" b="1" dirty="0">
                <a:solidFill>
                  <a:srgbClr val="002060"/>
                </a:solidFill>
                <a:cs typeface="Times New Roman" pitchFamily="18" charset="0"/>
              </a:rPr>
              <a:t>Secured by accounts receivable or by pledges of inventory</a:t>
            </a:r>
          </a:p>
          <a:p>
            <a:pPr marL="658368" lvl="1" indent="-246888" algn="just">
              <a:buFont typeface="Georgia"/>
              <a:buChar char="▫"/>
              <a:defRPr/>
            </a:pPr>
            <a:r>
              <a:rPr lang="en-US" b="1" dirty="0">
                <a:solidFill>
                  <a:srgbClr val="002060"/>
                </a:solidFill>
                <a:cs typeface="Times New Roman" pitchFamily="18" charset="0"/>
              </a:rPr>
              <a:t>Carry a floating interest rate</a:t>
            </a:r>
          </a:p>
          <a:p>
            <a:pPr marL="658368" lvl="1" indent="-246888" algn="just">
              <a:buFont typeface="Georgia"/>
              <a:buChar char="▫"/>
              <a:defRPr/>
            </a:pPr>
            <a:r>
              <a:rPr lang="en-US" b="1" dirty="0">
                <a:solidFill>
                  <a:srgbClr val="002060"/>
                </a:solidFill>
                <a:cs typeface="Times New Roman" pitchFamily="18" charset="0"/>
              </a:rPr>
              <a:t>A commitment fee is charged on the unused portion of the credit line and sometimes on the entire amount of funds made </a:t>
            </a:r>
            <a:r>
              <a:rPr lang="en-US" b="1" dirty="0" smtClean="0">
                <a:solidFill>
                  <a:srgbClr val="002060"/>
                </a:solidFill>
                <a:cs typeface="Times New Roman" pitchFamily="18" charset="0"/>
              </a:rPr>
              <a:t>available</a:t>
            </a:r>
            <a:endParaRPr lang="en-US" b="1" dirty="0">
              <a:solidFill>
                <a:srgbClr val="002060"/>
              </a:solidFill>
              <a:cs typeface="Times New Roman" pitchFamily="18" charset="0"/>
            </a:endParaRPr>
          </a:p>
        </p:txBody>
      </p:sp>
      <p:sp>
        <p:nvSpPr>
          <p:cNvPr id="25604"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99D236C7-86E2-4701-BC30-BF2CB33241B6}" type="slidenum">
              <a:rPr lang="en-US" altLang="en-US" sz="1200">
                <a:solidFill>
                  <a:srgbClr val="FFFFFF"/>
                </a:solidFill>
                <a:latin typeface="Arial" panose="020B0604020202020204" pitchFamily="34" charset="0"/>
              </a:rPr>
              <a:pPr algn="r" eaLnBrk="1" hangingPunct="1">
                <a:spcBef>
                  <a:spcPct val="0"/>
                </a:spcBef>
                <a:buClrTx/>
                <a:buFontTx/>
                <a:buNone/>
              </a:pPr>
              <a:t>22</a:t>
            </a:fld>
            <a:endParaRPr lang="en-US" altLang="en-US" sz="1200">
              <a:solidFill>
                <a:srgbClr val="FFFFFF"/>
              </a:solidFill>
              <a:latin typeface="Arial" panose="020B0604020202020204" pitchFamily="34" charset="0"/>
            </a:endParaRPr>
          </a:p>
        </p:txBody>
      </p:sp>
    </p:spTree>
    <p:extLst>
      <p:ext uri="{BB962C8B-B14F-4D97-AF65-F5344CB8AC3E}">
        <p14:creationId xmlns:p14="http://schemas.microsoft.com/office/powerpoint/2010/main" val="1087026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1200" y="647700"/>
            <a:ext cx="8229600" cy="1066800"/>
          </a:xfrm>
        </p:spPr>
        <p:txBody>
          <a:bodyPr>
            <a:normAutofit/>
          </a:bodyPr>
          <a:lstStyle/>
          <a:p>
            <a:pPr eaLnBrk="1" hangingPunct="1"/>
            <a:r>
              <a:rPr lang="en-US" altLang="en-US" sz="2800" b="1" dirty="0">
                <a:solidFill>
                  <a:srgbClr val="0070C0"/>
                </a:solidFill>
                <a:latin typeface="+mn-lt"/>
                <a:cs typeface="Times New Roman" panose="02020603050405020304" pitchFamily="18" charset="0"/>
              </a:rPr>
              <a:t>Short-Term Loans to Business </a:t>
            </a:r>
            <a:r>
              <a:rPr lang="en-US" altLang="en-US" sz="2800" b="1" dirty="0" smtClean="0">
                <a:solidFill>
                  <a:srgbClr val="0070C0"/>
                </a:solidFill>
                <a:latin typeface="+mn-lt"/>
                <a:cs typeface="Times New Roman" panose="02020603050405020304" pitchFamily="18" charset="0"/>
              </a:rPr>
              <a:t>Firms …</a:t>
            </a:r>
            <a:endParaRPr lang="en-US" altLang="en-US" sz="2800" b="1" dirty="0">
              <a:solidFill>
                <a:srgbClr val="0070C0"/>
              </a:solidFill>
              <a:latin typeface="+mn-lt"/>
              <a:cs typeface="Times New Roman" panose="02020603050405020304" pitchFamily="18" charset="0"/>
            </a:endParaRPr>
          </a:p>
        </p:txBody>
      </p:sp>
      <p:sp>
        <p:nvSpPr>
          <p:cNvPr id="6147" name="Rectangle 3"/>
          <p:cNvSpPr>
            <a:spLocks noGrp="1" noChangeArrowheads="1"/>
          </p:cNvSpPr>
          <p:nvPr>
            <p:ph idx="1"/>
          </p:nvPr>
        </p:nvSpPr>
        <p:spPr>
          <a:xfrm>
            <a:off x="1981200" y="1733550"/>
            <a:ext cx="7437120" cy="4027170"/>
          </a:xfrm>
        </p:spPr>
        <p:txBody>
          <a:bodyPr>
            <a:normAutofit/>
          </a:bodyPr>
          <a:lstStyle/>
          <a:p>
            <a:pPr marL="365760" indent="-256032" algn="just">
              <a:buClr>
                <a:schemeClr val="accent3"/>
              </a:buClr>
              <a:buFont typeface="Georgia"/>
              <a:buChar char="•"/>
              <a:defRPr/>
            </a:pPr>
            <a:r>
              <a:rPr lang="en-US" sz="2600" b="1" dirty="0">
                <a:solidFill>
                  <a:srgbClr val="002060"/>
                </a:solidFill>
                <a:cs typeface="Times New Roman" pitchFamily="18" charset="0"/>
              </a:rPr>
              <a:t>Interim Construction Financing </a:t>
            </a:r>
          </a:p>
          <a:p>
            <a:pPr marL="658368" lvl="1" indent="-246888" algn="just">
              <a:buFont typeface="Georgia"/>
              <a:buChar char="▫"/>
              <a:defRPr/>
            </a:pPr>
            <a:r>
              <a:rPr lang="en-US" sz="2500" b="1" dirty="0">
                <a:solidFill>
                  <a:srgbClr val="002060"/>
                </a:solidFill>
                <a:cs typeface="Times New Roman" pitchFamily="18" charset="0"/>
              </a:rPr>
              <a:t>Secured short-term loan used to support the construction of homes, apartments, office buildings, shopping centers, and other permanent structures</a:t>
            </a:r>
          </a:p>
          <a:p>
            <a:pPr marL="365760" indent="-256032" algn="just">
              <a:buClr>
                <a:schemeClr val="accent3"/>
              </a:buClr>
              <a:buFont typeface="Georgia"/>
              <a:buChar char="•"/>
              <a:defRPr/>
            </a:pPr>
            <a:r>
              <a:rPr lang="en-US" sz="2600" b="1" dirty="0">
                <a:solidFill>
                  <a:srgbClr val="002060"/>
                </a:solidFill>
                <a:cs typeface="Times New Roman" pitchFamily="18" charset="0"/>
              </a:rPr>
              <a:t>Security Dealer Financing</a:t>
            </a:r>
          </a:p>
          <a:p>
            <a:pPr marL="658368" lvl="1" indent="-246888" algn="just">
              <a:buFont typeface="Georgia"/>
              <a:buChar char="▫"/>
              <a:defRPr/>
            </a:pPr>
            <a:r>
              <a:rPr lang="en-US" sz="2500" b="1" dirty="0">
                <a:solidFill>
                  <a:srgbClr val="002060"/>
                </a:solidFill>
                <a:cs typeface="Times New Roman" pitchFamily="18" charset="0"/>
              </a:rPr>
              <a:t>Dealers in securities need short-term financing to purchase new securities and carry their existing portfolios of securities until they are sold to customers or reach maturity</a:t>
            </a:r>
          </a:p>
        </p:txBody>
      </p:sp>
      <p:sp>
        <p:nvSpPr>
          <p:cNvPr id="27652"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629719C1-F7DF-4A28-88BB-14776ED0A60F}" type="slidenum">
              <a:rPr lang="en-US" altLang="en-US" sz="1200">
                <a:solidFill>
                  <a:srgbClr val="FFFFFF"/>
                </a:solidFill>
                <a:latin typeface="Arial" panose="020B0604020202020204" pitchFamily="34" charset="0"/>
              </a:rPr>
              <a:pPr algn="r" eaLnBrk="1" hangingPunct="1">
                <a:spcBef>
                  <a:spcPct val="0"/>
                </a:spcBef>
                <a:buClrTx/>
                <a:buFontTx/>
                <a:buNone/>
              </a:pPr>
              <a:t>23</a:t>
            </a:fld>
            <a:endParaRPr lang="en-US" altLang="en-US" sz="1200">
              <a:solidFill>
                <a:srgbClr val="FFFFFF"/>
              </a:solidFill>
              <a:latin typeface="Arial" panose="020B0604020202020204" pitchFamily="34" charset="0"/>
            </a:endParaRPr>
          </a:p>
        </p:txBody>
      </p:sp>
    </p:spTree>
    <p:extLst>
      <p:ext uri="{BB962C8B-B14F-4D97-AF65-F5344CB8AC3E}">
        <p14:creationId xmlns:p14="http://schemas.microsoft.com/office/powerpoint/2010/main" val="2578308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647700"/>
            <a:ext cx="8229600" cy="1066800"/>
          </a:xfrm>
        </p:spPr>
        <p:txBody>
          <a:bodyPr>
            <a:normAutofit/>
          </a:bodyPr>
          <a:lstStyle/>
          <a:p>
            <a:pPr eaLnBrk="1" hangingPunct="1"/>
            <a:r>
              <a:rPr lang="en-US" altLang="en-US" sz="2800" b="1" dirty="0">
                <a:solidFill>
                  <a:srgbClr val="0070C0"/>
                </a:solidFill>
                <a:latin typeface="+mn-lt"/>
                <a:cs typeface="Times New Roman" panose="02020603050405020304" pitchFamily="18" charset="0"/>
              </a:rPr>
              <a:t>Short-Term Loans to Business </a:t>
            </a:r>
            <a:r>
              <a:rPr lang="en-US" altLang="en-US" sz="2800" b="1" dirty="0" smtClean="0">
                <a:solidFill>
                  <a:srgbClr val="0070C0"/>
                </a:solidFill>
                <a:latin typeface="+mn-lt"/>
                <a:cs typeface="Times New Roman" panose="02020603050405020304" pitchFamily="18" charset="0"/>
              </a:rPr>
              <a:t>Firms …</a:t>
            </a:r>
            <a:endParaRPr lang="en-US" altLang="en-US" sz="2800" b="1" dirty="0">
              <a:solidFill>
                <a:srgbClr val="0070C0"/>
              </a:solidFill>
              <a:latin typeface="+mn-lt"/>
              <a:cs typeface="Times New Roman" panose="02020603050405020304" pitchFamily="18" charset="0"/>
            </a:endParaRPr>
          </a:p>
        </p:txBody>
      </p:sp>
      <p:sp>
        <p:nvSpPr>
          <p:cNvPr id="6147" name="Rectangle 3"/>
          <p:cNvSpPr>
            <a:spLocks noGrp="1" noChangeArrowheads="1"/>
          </p:cNvSpPr>
          <p:nvPr>
            <p:ph idx="1"/>
          </p:nvPr>
        </p:nvSpPr>
        <p:spPr>
          <a:xfrm>
            <a:off x="1981200" y="1733550"/>
            <a:ext cx="7489371" cy="4210050"/>
          </a:xfrm>
        </p:spPr>
        <p:txBody>
          <a:bodyPr>
            <a:normAutofit lnSpcReduction="10000"/>
          </a:bodyPr>
          <a:lstStyle/>
          <a:p>
            <a:pPr marL="365760" lvl="1" indent="-256032">
              <a:buClr>
                <a:schemeClr val="accent3"/>
              </a:buClr>
              <a:buFont typeface="Georgia"/>
              <a:buChar char="•"/>
              <a:defRPr/>
            </a:pPr>
            <a:r>
              <a:rPr lang="en-US" b="1" dirty="0">
                <a:solidFill>
                  <a:srgbClr val="002060"/>
                </a:solidFill>
                <a:cs typeface="Times New Roman" pitchFamily="18" charset="0"/>
              </a:rPr>
              <a:t>Retailer and Equipment Financing</a:t>
            </a:r>
          </a:p>
          <a:p>
            <a:pPr marL="658368" lvl="1" indent="-246888">
              <a:buFont typeface="Georgia"/>
              <a:buChar char="▫"/>
              <a:defRPr/>
            </a:pPr>
            <a:r>
              <a:rPr lang="en-US" b="1" dirty="0">
                <a:solidFill>
                  <a:srgbClr val="002060"/>
                </a:solidFill>
                <a:cs typeface="Times New Roman" pitchFamily="18" charset="0"/>
              </a:rPr>
              <a:t>Lenders support installment purchases of automobiles, home appliances, and other durable goods by financing the receivables that dealers selling these goods take on when they write installment contracts to cover customer purchases</a:t>
            </a:r>
          </a:p>
          <a:p>
            <a:pPr marL="365760" lvl="1" indent="-256032">
              <a:buClr>
                <a:schemeClr val="accent3"/>
              </a:buClr>
              <a:buFont typeface="Georgia"/>
              <a:buChar char="•"/>
              <a:defRPr/>
            </a:pPr>
            <a:r>
              <a:rPr lang="en-US" b="1" dirty="0">
                <a:solidFill>
                  <a:srgbClr val="002060"/>
                </a:solidFill>
                <a:cs typeface="Times New Roman" pitchFamily="18" charset="0"/>
              </a:rPr>
              <a:t>Asset-Based Financing</a:t>
            </a:r>
          </a:p>
          <a:p>
            <a:pPr marL="658368" lvl="1" indent="-246888">
              <a:buFont typeface="Georgia"/>
              <a:buChar char="▫"/>
              <a:defRPr/>
            </a:pPr>
            <a:r>
              <a:rPr lang="en-US" b="1" dirty="0">
                <a:solidFill>
                  <a:srgbClr val="002060"/>
                </a:solidFill>
                <a:cs typeface="Times New Roman" pitchFamily="18" charset="0"/>
              </a:rPr>
              <a:t>Credit secured by the shorter-term assets of a firm that are expected to roll over into cash in the future</a:t>
            </a:r>
          </a:p>
          <a:p>
            <a:pPr marL="365760" lvl="1" indent="-256032">
              <a:buClr>
                <a:schemeClr val="accent3"/>
              </a:buClr>
              <a:buFont typeface="Georgia"/>
              <a:buChar char="•"/>
              <a:defRPr/>
            </a:pPr>
            <a:r>
              <a:rPr lang="en-US" b="1" dirty="0">
                <a:solidFill>
                  <a:srgbClr val="002060"/>
                </a:solidFill>
                <a:cs typeface="Times New Roman" pitchFamily="18" charset="0"/>
              </a:rPr>
              <a:t>Syndicated Loans (SNCs)</a:t>
            </a:r>
          </a:p>
          <a:p>
            <a:pPr marL="658368" lvl="1" indent="-246888">
              <a:buFont typeface="Georgia"/>
              <a:buChar char="▫"/>
              <a:defRPr/>
            </a:pPr>
            <a:r>
              <a:rPr lang="en-US" b="1" dirty="0">
                <a:solidFill>
                  <a:srgbClr val="002060"/>
                </a:solidFill>
                <a:cs typeface="Times New Roman" pitchFamily="18" charset="0"/>
              </a:rPr>
              <a:t>A loan package extended to a corporation by a group of lenders</a:t>
            </a:r>
          </a:p>
        </p:txBody>
      </p:sp>
      <p:sp>
        <p:nvSpPr>
          <p:cNvPr id="29700"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45AAD76B-ECDE-4B28-9630-1D2F5EAAEC6D}" type="slidenum">
              <a:rPr lang="en-US" altLang="en-US" sz="1200">
                <a:solidFill>
                  <a:srgbClr val="FFFFFF"/>
                </a:solidFill>
                <a:latin typeface="Arial" panose="020B0604020202020204" pitchFamily="34" charset="0"/>
              </a:rPr>
              <a:pPr algn="r" eaLnBrk="1" hangingPunct="1">
                <a:spcBef>
                  <a:spcPct val="0"/>
                </a:spcBef>
                <a:buClrTx/>
                <a:buFontTx/>
                <a:buNone/>
              </a:pPr>
              <a:t>24</a:t>
            </a:fld>
            <a:endParaRPr lang="en-US" altLang="en-US" sz="1200">
              <a:solidFill>
                <a:srgbClr val="FFFFFF"/>
              </a:solidFill>
              <a:latin typeface="Arial" panose="020B0604020202020204" pitchFamily="34" charset="0"/>
            </a:endParaRPr>
          </a:p>
        </p:txBody>
      </p:sp>
    </p:spTree>
    <p:extLst>
      <p:ext uri="{BB962C8B-B14F-4D97-AF65-F5344CB8AC3E}">
        <p14:creationId xmlns:p14="http://schemas.microsoft.com/office/powerpoint/2010/main" val="1447220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647700"/>
            <a:ext cx="8229600" cy="1066800"/>
          </a:xfrm>
        </p:spPr>
        <p:txBody>
          <a:bodyPr>
            <a:normAutofit/>
          </a:bodyPr>
          <a:lstStyle/>
          <a:p>
            <a:pPr eaLnBrk="1" hangingPunct="1"/>
            <a:r>
              <a:rPr lang="en-US" altLang="en-US" sz="2800" b="1" dirty="0">
                <a:solidFill>
                  <a:srgbClr val="0070C0"/>
                </a:solidFill>
                <a:latin typeface="+mn-lt"/>
                <a:cs typeface="Times New Roman" panose="02020603050405020304" pitchFamily="18" charset="0"/>
              </a:rPr>
              <a:t>Long-Term Loans to Business Firms </a:t>
            </a:r>
          </a:p>
        </p:txBody>
      </p:sp>
      <p:sp>
        <p:nvSpPr>
          <p:cNvPr id="6147" name="Rectangle 3"/>
          <p:cNvSpPr>
            <a:spLocks noGrp="1" noChangeArrowheads="1"/>
          </p:cNvSpPr>
          <p:nvPr>
            <p:ph idx="1"/>
          </p:nvPr>
        </p:nvSpPr>
        <p:spPr>
          <a:xfrm>
            <a:off x="1981200" y="1733550"/>
            <a:ext cx="8229600" cy="4819650"/>
          </a:xfrm>
        </p:spPr>
        <p:txBody>
          <a:bodyPr>
            <a:noAutofit/>
          </a:bodyPr>
          <a:lstStyle/>
          <a:p>
            <a:pPr marL="365760" lvl="1" indent="-256032">
              <a:buClr>
                <a:schemeClr val="accent3"/>
              </a:buClr>
              <a:buFont typeface="Georgia"/>
              <a:buChar char="•"/>
              <a:defRPr/>
            </a:pPr>
            <a:r>
              <a:rPr lang="en-US" sz="2000" b="1" dirty="0">
                <a:solidFill>
                  <a:srgbClr val="002060"/>
                </a:solidFill>
                <a:cs typeface="Times New Roman" pitchFamily="18" charset="0"/>
              </a:rPr>
              <a:t>Term Business Loans</a:t>
            </a:r>
          </a:p>
          <a:p>
            <a:pPr marL="658368" lvl="1" indent="-246888">
              <a:buFont typeface="Georgia"/>
              <a:buChar char="▫"/>
              <a:defRPr/>
            </a:pPr>
            <a:r>
              <a:rPr lang="en-US" sz="2000" b="1" dirty="0">
                <a:solidFill>
                  <a:srgbClr val="002060"/>
                </a:solidFill>
                <a:cs typeface="Times New Roman" pitchFamily="18" charset="0"/>
              </a:rPr>
              <a:t>Designed to fund longer-term business investments, such as the purchase of equipment or the construction of physical facilities, covering a period longer than one year</a:t>
            </a:r>
          </a:p>
          <a:p>
            <a:pPr marL="365760" lvl="1" indent="-256032">
              <a:buClr>
                <a:schemeClr val="accent3"/>
              </a:buClr>
              <a:buFont typeface="Georgia"/>
              <a:buChar char="•"/>
              <a:defRPr/>
            </a:pPr>
            <a:r>
              <a:rPr lang="en-US" sz="2000" b="1" dirty="0">
                <a:solidFill>
                  <a:srgbClr val="002060"/>
                </a:solidFill>
                <a:cs typeface="Times New Roman" pitchFamily="18" charset="0"/>
              </a:rPr>
              <a:t>Revolving Credit Financing</a:t>
            </a:r>
          </a:p>
          <a:p>
            <a:pPr marL="658368" lvl="1" indent="-246888">
              <a:buFont typeface="Georgia"/>
              <a:buChar char="▫"/>
              <a:defRPr/>
            </a:pPr>
            <a:r>
              <a:rPr lang="en-US" sz="2000" b="1" dirty="0">
                <a:solidFill>
                  <a:srgbClr val="002060"/>
                </a:solidFill>
                <a:cs typeface="Times New Roman" pitchFamily="18" charset="0"/>
              </a:rPr>
              <a:t>Allows a customer to borrow up to a </a:t>
            </a:r>
            <a:r>
              <a:rPr lang="en-US" sz="2000" b="1" dirty="0" err="1">
                <a:solidFill>
                  <a:srgbClr val="002060"/>
                </a:solidFill>
                <a:cs typeface="Times New Roman" pitchFamily="18" charset="0"/>
              </a:rPr>
              <a:t>prespecified</a:t>
            </a:r>
            <a:r>
              <a:rPr lang="en-US" sz="2000" b="1" dirty="0">
                <a:solidFill>
                  <a:srgbClr val="002060"/>
                </a:solidFill>
                <a:cs typeface="Times New Roman" pitchFamily="18" charset="0"/>
              </a:rPr>
              <a:t> limit, repay all or a portion of the borrowing, and </a:t>
            </a:r>
            <a:r>
              <a:rPr lang="en-US" sz="2000" b="1" dirty="0" err="1">
                <a:solidFill>
                  <a:srgbClr val="002060"/>
                </a:solidFill>
                <a:cs typeface="Times New Roman" pitchFamily="18" charset="0"/>
              </a:rPr>
              <a:t>reborrow</a:t>
            </a:r>
            <a:r>
              <a:rPr lang="en-US" sz="2000" b="1" dirty="0">
                <a:solidFill>
                  <a:srgbClr val="002060"/>
                </a:solidFill>
                <a:cs typeface="Times New Roman" pitchFamily="18" charset="0"/>
              </a:rPr>
              <a:t> as necessary</a:t>
            </a:r>
          </a:p>
          <a:p>
            <a:pPr marL="658368" lvl="1" indent="-246888">
              <a:buFont typeface="Georgia"/>
              <a:buChar char="▫"/>
              <a:defRPr/>
            </a:pPr>
            <a:r>
              <a:rPr lang="en-US" sz="2000" b="1" dirty="0">
                <a:solidFill>
                  <a:srgbClr val="002060"/>
                </a:solidFill>
                <a:cs typeface="Times New Roman" pitchFamily="18" charset="0"/>
              </a:rPr>
              <a:t>One of the most flexible of all business unsecured loans</a:t>
            </a:r>
          </a:p>
          <a:p>
            <a:pPr marL="658368" lvl="1" indent="-246888">
              <a:buFont typeface="Georgia"/>
              <a:buChar char="▫"/>
              <a:defRPr/>
            </a:pPr>
            <a:r>
              <a:rPr lang="en-US" sz="2000" b="1" dirty="0">
                <a:solidFill>
                  <a:srgbClr val="002060"/>
                </a:solidFill>
                <a:cs typeface="Times New Roman" pitchFamily="18" charset="0"/>
              </a:rPr>
              <a:t>May be short-term or long-term</a:t>
            </a:r>
          </a:p>
          <a:p>
            <a:pPr marL="658368" lvl="1" indent="-246888">
              <a:buFont typeface="Georgia"/>
              <a:buChar char="▫"/>
              <a:defRPr/>
            </a:pPr>
            <a:r>
              <a:rPr lang="en-US" sz="2000" b="1" dirty="0">
                <a:solidFill>
                  <a:srgbClr val="002060"/>
                </a:solidFill>
                <a:cs typeface="Times New Roman" pitchFamily="18" charset="0"/>
              </a:rPr>
              <a:t>Lenders normally charge a loan commitment fee</a:t>
            </a:r>
          </a:p>
          <a:p>
            <a:pPr marL="658368" lvl="1" indent="-246888">
              <a:buFont typeface="Georgia"/>
              <a:buChar char="▫"/>
              <a:defRPr/>
            </a:pPr>
            <a:r>
              <a:rPr lang="en-US" sz="2000" b="1" dirty="0">
                <a:solidFill>
                  <a:srgbClr val="002060"/>
                </a:solidFill>
                <a:cs typeface="Times New Roman" pitchFamily="18" charset="0"/>
              </a:rPr>
              <a:t>Two types: formal loan commitment and confirmed credit </a:t>
            </a:r>
            <a:r>
              <a:rPr lang="en-US" b="1" dirty="0">
                <a:solidFill>
                  <a:schemeClr val="tx1">
                    <a:lumMod val="75000"/>
                    <a:lumOff val="25000"/>
                  </a:schemeClr>
                </a:solidFill>
                <a:cs typeface="Times New Roman" pitchFamily="18" charset="0"/>
              </a:rPr>
              <a:t>line</a:t>
            </a:r>
          </a:p>
        </p:txBody>
      </p:sp>
      <p:sp>
        <p:nvSpPr>
          <p:cNvPr id="31748"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1E5DF291-EF4B-4064-813A-EEE618937E46}" type="slidenum">
              <a:rPr lang="en-US" altLang="en-US" sz="1200">
                <a:solidFill>
                  <a:srgbClr val="FFFFFF"/>
                </a:solidFill>
                <a:latin typeface="Arial" panose="020B0604020202020204" pitchFamily="34" charset="0"/>
              </a:rPr>
              <a:pPr algn="r" eaLnBrk="1" hangingPunct="1">
                <a:spcBef>
                  <a:spcPct val="0"/>
                </a:spcBef>
                <a:buClrTx/>
                <a:buFontTx/>
                <a:buNone/>
              </a:pPr>
              <a:t>25</a:t>
            </a:fld>
            <a:endParaRPr lang="en-US" altLang="en-US" sz="1200">
              <a:solidFill>
                <a:srgbClr val="FFFFFF"/>
              </a:solidFill>
              <a:latin typeface="Arial" panose="020B0604020202020204" pitchFamily="34" charset="0"/>
            </a:endParaRPr>
          </a:p>
        </p:txBody>
      </p:sp>
    </p:spTree>
    <p:extLst>
      <p:ext uri="{BB962C8B-B14F-4D97-AF65-F5344CB8AC3E}">
        <p14:creationId xmlns:p14="http://schemas.microsoft.com/office/powerpoint/2010/main" val="265984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647700"/>
            <a:ext cx="8229600" cy="1066800"/>
          </a:xfrm>
        </p:spPr>
        <p:txBody>
          <a:bodyPr>
            <a:normAutofit/>
          </a:bodyPr>
          <a:lstStyle/>
          <a:p>
            <a:pPr eaLnBrk="1" hangingPunct="1"/>
            <a:r>
              <a:rPr lang="en-US" altLang="en-US" sz="2800" b="1" dirty="0">
                <a:solidFill>
                  <a:srgbClr val="0070C0"/>
                </a:solidFill>
                <a:latin typeface="+mn-lt"/>
                <a:cs typeface="Times New Roman" panose="02020603050405020304" pitchFamily="18" charset="0"/>
              </a:rPr>
              <a:t>Long-Term Loans to Business </a:t>
            </a:r>
            <a:r>
              <a:rPr lang="en-US" altLang="en-US" sz="2800" b="1" dirty="0" smtClean="0">
                <a:solidFill>
                  <a:srgbClr val="0070C0"/>
                </a:solidFill>
                <a:latin typeface="+mn-lt"/>
                <a:cs typeface="Times New Roman" panose="02020603050405020304" pitchFamily="18" charset="0"/>
              </a:rPr>
              <a:t>Firms </a:t>
            </a:r>
            <a:r>
              <a:rPr lang="en-US" altLang="en-US" sz="2800" b="1" dirty="0" err="1" smtClean="0">
                <a:solidFill>
                  <a:srgbClr val="0070C0"/>
                </a:solidFill>
                <a:latin typeface="+mn-lt"/>
                <a:cs typeface="Times New Roman" panose="02020603050405020304" pitchFamily="18" charset="0"/>
              </a:rPr>
              <a:t>Cont</a:t>
            </a:r>
            <a:r>
              <a:rPr lang="en-US" altLang="en-US" sz="2800" b="1" dirty="0" smtClean="0">
                <a:solidFill>
                  <a:srgbClr val="0070C0"/>
                </a:solidFill>
                <a:latin typeface="+mn-lt"/>
                <a:cs typeface="Times New Roman" panose="02020603050405020304" pitchFamily="18" charset="0"/>
              </a:rPr>
              <a:t>…</a:t>
            </a:r>
            <a:endParaRPr lang="en-US" altLang="en-US" sz="2800" b="1" dirty="0">
              <a:solidFill>
                <a:srgbClr val="0070C0"/>
              </a:solidFill>
              <a:latin typeface="+mn-lt"/>
              <a:cs typeface="Times New Roman" panose="02020603050405020304" pitchFamily="18" charset="0"/>
            </a:endParaRPr>
          </a:p>
        </p:txBody>
      </p:sp>
      <p:sp>
        <p:nvSpPr>
          <p:cNvPr id="6147" name="Rectangle 3"/>
          <p:cNvSpPr>
            <a:spLocks noGrp="1" noChangeArrowheads="1"/>
          </p:cNvSpPr>
          <p:nvPr>
            <p:ph idx="1"/>
          </p:nvPr>
        </p:nvSpPr>
        <p:spPr>
          <a:xfrm>
            <a:off x="1981200" y="1733550"/>
            <a:ext cx="8229600" cy="4819650"/>
          </a:xfrm>
        </p:spPr>
        <p:txBody>
          <a:bodyPr>
            <a:normAutofit/>
          </a:bodyPr>
          <a:lstStyle/>
          <a:p>
            <a:pPr marL="365760" lvl="1" indent="-256032" algn="just">
              <a:buClr>
                <a:schemeClr val="accent3"/>
              </a:buClr>
              <a:buFont typeface="Georgia"/>
              <a:buChar char="•"/>
              <a:defRPr/>
            </a:pPr>
            <a:r>
              <a:rPr lang="en-US" b="1" dirty="0">
                <a:solidFill>
                  <a:srgbClr val="002060"/>
                </a:solidFill>
                <a:cs typeface="Times New Roman" pitchFamily="18" charset="0"/>
              </a:rPr>
              <a:t>Long-Term Project Loans</a:t>
            </a:r>
          </a:p>
          <a:p>
            <a:pPr marL="658368" lvl="1" indent="-246888" algn="just">
              <a:buFont typeface="Georgia"/>
              <a:buChar char="▫"/>
              <a:defRPr/>
            </a:pPr>
            <a:r>
              <a:rPr lang="en-US" sz="2300" b="1" dirty="0">
                <a:solidFill>
                  <a:srgbClr val="002060"/>
                </a:solidFill>
                <a:cs typeface="Times New Roman" pitchFamily="18" charset="0"/>
              </a:rPr>
              <a:t>Credit to finance the construction of fixed assets</a:t>
            </a:r>
          </a:p>
          <a:p>
            <a:pPr marL="658368" lvl="1" indent="-246888" algn="just">
              <a:buFont typeface="Georgia"/>
              <a:buChar char="▫"/>
              <a:defRPr/>
            </a:pPr>
            <a:r>
              <a:rPr lang="en-US" sz="2300" b="1" dirty="0">
                <a:solidFill>
                  <a:srgbClr val="002060"/>
                </a:solidFill>
                <a:cs typeface="Times New Roman" pitchFamily="18" charset="0"/>
              </a:rPr>
              <a:t>Most risky of all business loans</a:t>
            </a:r>
          </a:p>
          <a:p>
            <a:pPr marL="658368" lvl="1" indent="-246888" algn="just">
              <a:buFont typeface="Georgia"/>
              <a:buChar char="▫"/>
              <a:defRPr/>
            </a:pPr>
            <a:r>
              <a:rPr lang="en-US" sz="2300" b="1" dirty="0">
                <a:solidFill>
                  <a:srgbClr val="002060"/>
                </a:solidFill>
                <a:cs typeface="Times New Roman" pitchFamily="18" charset="0"/>
              </a:rPr>
              <a:t>Some of the risks of project loans:</a:t>
            </a:r>
          </a:p>
          <a:p>
            <a:pPr marL="1133793" lvl="2" indent="-457200" algn="just">
              <a:buFont typeface="+mj-lt"/>
              <a:buAutoNum type="arabicPeriod"/>
              <a:defRPr/>
            </a:pPr>
            <a:r>
              <a:rPr lang="en-US" sz="2200" b="1" dirty="0">
                <a:solidFill>
                  <a:srgbClr val="002060"/>
                </a:solidFill>
                <a:cs typeface="Times New Roman" pitchFamily="18" charset="0"/>
              </a:rPr>
              <a:t>Large amounts of funds are usually involved</a:t>
            </a:r>
          </a:p>
          <a:p>
            <a:pPr marL="1133793" lvl="2" indent="-457200" algn="just">
              <a:buFont typeface="+mj-lt"/>
              <a:buAutoNum type="arabicPeriod"/>
              <a:defRPr/>
            </a:pPr>
            <a:r>
              <a:rPr lang="en-US" sz="2200" b="1" dirty="0">
                <a:solidFill>
                  <a:srgbClr val="002060"/>
                </a:solidFill>
                <a:cs typeface="Times New Roman" pitchFamily="18" charset="0"/>
              </a:rPr>
              <a:t>The project may be delayed by weather or shortage of materials</a:t>
            </a:r>
          </a:p>
          <a:p>
            <a:pPr marL="1133793" lvl="2" indent="-457200" algn="just">
              <a:buFont typeface="+mj-lt"/>
              <a:buAutoNum type="arabicPeriod"/>
              <a:defRPr/>
            </a:pPr>
            <a:r>
              <a:rPr lang="en-US" sz="2200" b="1" dirty="0">
                <a:solidFill>
                  <a:srgbClr val="002060"/>
                </a:solidFill>
                <a:cs typeface="Times New Roman" pitchFamily="18" charset="0"/>
              </a:rPr>
              <a:t>Laws and regulations in the region where the project lies may change</a:t>
            </a:r>
          </a:p>
          <a:p>
            <a:pPr marL="1133793" lvl="2" indent="-457200" algn="just">
              <a:buFont typeface="+mj-lt"/>
              <a:buAutoNum type="arabicPeriod"/>
              <a:defRPr/>
            </a:pPr>
            <a:r>
              <a:rPr lang="en-US" sz="2200" b="1" dirty="0">
                <a:solidFill>
                  <a:srgbClr val="002060"/>
                </a:solidFill>
                <a:cs typeface="Times New Roman" pitchFamily="18" charset="0"/>
              </a:rPr>
              <a:t>Interest rates may change</a:t>
            </a:r>
          </a:p>
        </p:txBody>
      </p:sp>
      <p:sp>
        <p:nvSpPr>
          <p:cNvPr id="33796"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CF72F30F-8A59-456A-9672-CF5CB5EC2F3B}" type="slidenum">
              <a:rPr lang="en-US" altLang="en-US" sz="1200">
                <a:solidFill>
                  <a:srgbClr val="FFFFFF"/>
                </a:solidFill>
                <a:latin typeface="Arial" panose="020B0604020202020204" pitchFamily="34" charset="0"/>
              </a:rPr>
              <a:pPr algn="r" eaLnBrk="1" hangingPunct="1">
                <a:spcBef>
                  <a:spcPct val="0"/>
                </a:spcBef>
                <a:buClrTx/>
                <a:buFontTx/>
                <a:buNone/>
              </a:pPr>
              <a:t>26</a:t>
            </a:fld>
            <a:endParaRPr lang="en-US" altLang="en-US" sz="1200">
              <a:solidFill>
                <a:srgbClr val="FFFFFF"/>
              </a:solidFill>
              <a:latin typeface="Arial" panose="020B0604020202020204" pitchFamily="34" charset="0"/>
            </a:endParaRPr>
          </a:p>
        </p:txBody>
      </p:sp>
    </p:spTree>
    <p:extLst>
      <p:ext uri="{BB962C8B-B14F-4D97-AF65-F5344CB8AC3E}">
        <p14:creationId xmlns:p14="http://schemas.microsoft.com/office/powerpoint/2010/main" val="2888601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647700"/>
            <a:ext cx="8229600" cy="1066800"/>
          </a:xfrm>
        </p:spPr>
        <p:txBody>
          <a:bodyPr>
            <a:normAutofit/>
          </a:bodyPr>
          <a:lstStyle/>
          <a:p>
            <a:pPr eaLnBrk="1" hangingPunct="1"/>
            <a:r>
              <a:rPr lang="en-US" altLang="en-US" sz="2800" b="1" dirty="0">
                <a:solidFill>
                  <a:srgbClr val="0070C0"/>
                </a:solidFill>
                <a:latin typeface="+mn-lt"/>
                <a:cs typeface="Times New Roman" panose="02020603050405020304" pitchFamily="18" charset="0"/>
              </a:rPr>
              <a:t>Long-Term Loans to Business </a:t>
            </a:r>
            <a:r>
              <a:rPr lang="en-US" altLang="en-US" sz="2800" b="1" dirty="0" smtClean="0">
                <a:solidFill>
                  <a:srgbClr val="0070C0"/>
                </a:solidFill>
                <a:latin typeface="+mn-lt"/>
                <a:cs typeface="Times New Roman" panose="02020603050405020304" pitchFamily="18" charset="0"/>
              </a:rPr>
              <a:t>Firms …</a:t>
            </a:r>
            <a:endParaRPr lang="en-US" altLang="en-US" sz="2800" b="1" dirty="0">
              <a:solidFill>
                <a:srgbClr val="0070C0"/>
              </a:solidFill>
              <a:latin typeface="+mn-lt"/>
              <a:cs typeface="Times New Roman" panose="02020603050405020304" pitchFamily="18" charset="0"/>
            </a:endParaRPr>
          </a:p>
        </p:txBody>
      </p:sp>
      <p:sp>
        <p:nvSpPr>
          <p:cNvPr id="6147" name="Rectangle 3"/>
          <p:cNvSpPr>
            <a:spLocks noGrp="1" noChangeArrowheads="1"/>
          </p:cNvSpPr>
          <p:nvPr>
            <p:ph idx="1"/>
          </p:nvPr>
        </p:nvSpPr>
        <p:spPr>
          <a:xfrm>
            <a:off x="1981200" y="1733550"/>
            <a:ext cx="8229600" cy="4819650"/>
          </a:xfrm>
        </p:spPr>
        <p:txBody>
          <a:bodyPr>
            <a:normAutofit/>
          </a:bodyPr>
          <a:lstStyle/>
          <a:p>
            <a:pPr marL="365760" lvl="1" indent="-256032">
              <a:buClr>
                <a:schemeClr val="accent3"/>
              </a:buClr>
              <a:buFont typeface="Georgia"/>
              <a:buChar char="•"/>
              <a:defRPr/>
            </a:pPr>
            <a:r>
              <a:rPr lang="en-US" sz="2500" b="1" dirty="0">
                <a:solidFill>
                  <a:srgbClr val="002060"/>
                </a:solidFill>
                <a:cs typeface="Times New Roman" pitchFamily="18" charset="0"/>
              </a:rPr>
              <a:t>Loans to Support the Acquisition of Other Business Firms – Leveraged Buyouts</a:t>
            </a:r>
          </a:p>
          <a:p>
            <a:pPr marL="658368" lvl="1" indent="-246888">
              <a:buFont typeface="Georgia"/>
              <a:buChar char="▫"/>
              <a:defRPr/>
            </a:pPr>
            <a:r>
              <a:rPr lang="en-US" b="1" dirty="0" smtClean="0">
                <a:solidFill>
                  <a:srgbClr val="002060"/>
                </a:solidFill>
                <a:cs typeface="Times New Roman" pitchFamily="18" charset="0"/>
              </a:rPr>
              <a:t>Leveraged </a:t>
            </a:r>
            <a:r>
              <a:rPr lang="en-US" b="1" dirty="0">
                <a:solidFill>
                  <a:srgbClr val="002060"/>
                </a:solidFill>
                <a:cs typeface="Times New Roman" pitchFamily="18" charset="0"/>
              </a:rPr>
              <a:t>buyouts (LBOs) usually involve acquiring a controlling interest in another firm with the use of a great deal of debt (leverage) to finance the transaction</a:t>
            </a:r>
          </a:p>
        </p:txBody>
      </p:sp>
      <p:sp>
        <p:nvSpPr>
          <p:cNvPr id="35844"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9DC38860-4C96-4446-AA67-92835F750288}" type="slidenum">
              <a:rPr lang="en-US" altLang="en-US" sz="1200">
                <a:solidFill>
                  <a:srgbClr val="FFFFFF"/>
                </a:solidFill>
                <a:latin typeface="Arial" panose="020B0604020202020204" pitchFamily="34" charset="0"/>
              </a:rPr>
              <a:pPr algn="r" eaLnBrk="1" hangingPunct="1">
                <a:spcBef>
                  <a:spcPct val="0"/>
                </a:spcBef>
                <a:buClrTx/>
                <a:buFontTx/>
                <a:buNone/>
              </a:pPr>
              <a:t>27</a:t>
            </a:fld>
            <a:endParaRPr lang="en-US" altLang="en-US" sz="1200">
              <a:solidFill>
                <a:srgbClr val="FFFFFF"/>
              </a:solidFill>
              <a:latin typeface="Arial" panose="020B0604020202020204" pitchFamily="34" charset="0"/>
            </a:endParaRPr>
          </a:p>
        </p:txBody>
      </p:sp>
    </p:spTree>
    <p:extLst>
      <p:ext uri="{BB962C8B-B14F-4D97-AF65-F5344CB8AC3E}">
        <p14:creationId xmlns:p14="http://schemas.microsoft.com/office/powerpoint/2010/main" val="196110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Analysis of Business Loan Applications</a:t>
            </a:r>
            <a:endParaRPr lang="en-IN" sz="2800" b="1" dirty="0">
              <a:solidFill>
                <a:srgbClr val="0070C0"/>
              </a:solidFill>
              <a:latin typeface="+mn-lt"/>
            </a:endParaRPr>
          </a:p>
        </p:txBody>
      </p:sp>
      <p:sp>
        <p:nvSpPr>
          <p:cNvPr id="3" name="Content Placeholder 2"/>
          <p:cNvSpPr>
            <a:spLocks noGrp="1"/>
          </p:cNvSpPr>
          <p:nvPr>
            <p:ph idx="1"/>
          </p:nvPr>
        </p:nvSpPr>
        <p:spPr>
          <a:xfrm>
            <a:off x="539262" y="1758462"/>
            <a:ext cx="9507415" cy="4325814"/>
          </a:xfrm>
        </p:spPr>
        <p:txBody>
          <a:bodyPr>
            <a:noAutofit/>
          </a:bodyPr>
          <a:lstStyle/>
          <a:p>
            <a:pPr marL="720000" lvl="1" indent="-457200" algn="just">
              <a:buFont typeface="Georgia"/>
              <a:buChar char="•"/>
              <a:defRPr/>
            </a:pPr>
            <a:r>
              <a:rPr lang="en-US" b="1" dirty="0" smtClean="0">
                <a:solidFill>
                  <a:srgbClr val="002060"/>
                </a:solidFill>
                <a:ea typeface="Arial Unicode MS" pitchFamily="34" charset="-128"/>
                <a:cs typeface="Arial Unicode MS" pitchFamily="34" charset="-128"/>
              </a:rPr>
              <a:t>The most common sources of repayment for business loans are:</a:t>
            </a:r>
          </a:p>
          <a:p>
            <a:pPr marL="1325880" lvl="2" indent="-457200" algn="just">
              <a:buFont typeface="+mj-lt"/>
              <a:buAutoNum type="arabicPeriod"/>
              <a:defRPr/>
            </a:pPr>
            <a:r>
              <a:rPr lang="en-US" sz="2400" b="1" dirty="0" smtClean="0">
                <a:solidFill>
                  <a:srgbClr val="002060"/>
                </a:solidFill>
                <a:ea typeface="Arial Unicode MS" pitchFamily="34" charset="-128"/>
                <a:cs typeface="Arial Unicode MS" pitchFamily="34" charset="-128"/>
              </a:rPr>
              <a:t>The business borrower’s profits or cash flow</a:t>
            </a:r>
          </a:p>
          <a:p>
            <a:pPr marL="1325880" lvl="2" indent="-457200" algn="just">
              <a:buFont typeface="+mj-lt"/>
              <a:buAutoNum type="arabicPeriod"/>
              <a:defRPr/>
            </a:pPr>
            <a:r>
              <a:rPr lang="en-US" sz="2400" b="1" dirty="0" smtClean="0">
                <a:solidFill>
                  <a:srgbClr val="002060"/>
                </a:solidFill>
                <a:ea typeface="Arial Unicode MS" pitchFamily="34" charset="-128"/>
                <a:cs typeface="Arial Unicode MS" pitchFamily="34" charset="-128"/>
              </a:rPr>
              <a:t>Business assets pledged as collateral behind the loan</a:t>
            </a:r>
          </a:p>
          <a:p>
            <a:pPr marL="1325880" lvl="2" indent="-457200" algn="just">
              <a:buFont typeface="+mj-lt"/>
              <a:buAutoNum type="arabicPeriod"/>
              <a:defRPr/>
            </a:pPr>
            <a:r>
              <a:rPr lang="en-US" sz="2400" b="1" dirty="0" smtClean="0">
                <a:solidFill>
                  <a:srgbClr val="002060"/>
                </a:solidFill>
                <a:ea typeface="Arial Unicode MS" pitchFamily="34" charset="-128"/>
                <a:cs typeface="Arial Unicode MS" pitchFamily="34" charset="-128"/>
              </a:rPr>
              <a:t>A strong balance sheet with ample amounts of marketable assets and net worth</a:t>
            </a:r>
          </a:p>
          <a:p>
            <a:pPr marL="1325880" lvl="2" indent="-457200" algn="just">
              <a:buFont typeface="+mj-lt"/>
              <a:buAutoNum type="arabicPeriod"/>
              <a:defRPr/>
            </a:pPr>
            <a:r>
              <a:rPr lang="en-US" sz="2400" b="1" dirty="0" smtClean="0">
                <a:solidFill>
                  <a:srgbClr val="002060"/>
                </a:solidFill>
                <a:ea typeface="Arial Unicode MS" pitchFamily="34" charset="-128"/>
                <a:cs typeface="Arial Unicode MS" pitchFamily="34" charset="-128"/>
              </a:rPr>
              <a:t>Guarantees given by the business, such as drawing on the owners’ personal property to backstop a loan</a:t>
            </a:r>
          </a:p>
          <a:p>
            <a:pPr marL="720000" lvl="1" indent="-457200" algn="just">
              <a:defRPr/>
            </a:pPr>
            <a:r>
              <a:rPr lang="en-US" b="1" dirty="0" smtClean="0">
                <a:solidFill>
                  <a:srgbClr val="002060"/>
                </a:solidFill>
                <a:ea typeface="Arial Unicode MS" pitchFamily="34" charset="-128"/>
                <a:cs typeface="Arial Unicode MS" pitchFamily="34" charset="-128"/>
              </a:rPr>
              <a:t>If cash flows are inadequate, lender turns to assets whose value fluctuates with production in the economy</a:t>
            </a:r>
          </a:p>
          <a:p>
            <a:pPr marL="720000" lvl="1" indent="-457200">
              <a:defRPr/>
            </a:pPr>
            <a:r>
              <a:rPr lang="en-US" b="1" dirty="0" smtClean="0">
                <a:solidFill>
                  <a:srgbClr val="002060"/>
                </a:solidFill>
                <a:ea typeface="Arial Unicode MS" pitchFamily="34" charset="-128"/>
                <a:cs typeface="Arial Unicode MS" pitchFamily="34" charset="-128"/>
              </a:rPr>
              <a:t>Need to diversify geographically and across different markets and different firms</a:t>
            </a:r>
          </a:p>
        </p:txBody>
      </p:sp>
    </p:spTree>
    <p:extLst>
      <p:ext uri="{BB962C8B-B14F-4D97-AF65-F5344CB8AC3E}">
        <p14:creationId xmlns:p14="http://schemas.microsoft.com/office/powerpoint/2010/main" val="2315578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Analyzing Business Loan Application</a:t>
            </a:r>
            <a:endParaRPr lang="en-IN" sz="2800" b="1" dirty="0">
              <a:solidFill>
                <a:srgbClr val="0070C0"/>
              </a:solidFill>
              <a:latin typeface="+mn-lt"/>
            </a:endParaRPr>
          </a:p>
        </p:txBody>
      </p:sp>
      <p:sp>
        <p:nvSpPr>
          <p:cNvPr id="3" name="Content Placeholder 2"/>
          <p:cNvSpPr>
            <a:spLocks noGrp="1"/>
          </p:cNvSpPr>
          <p:nvPr>
            <p:ph idx="1"/>
          </p:nvPr>
        </p:nvSpPr>
        <p:spPr>
          <a:xfrm>
            <a:off x="427894" y="1899138"/>
            <a:ext cx="9396045" cy="4325814"/>
          </a:xfrm>
        </p:spPr>
        <p:txBody>
          <a:bodyPr>
            <a:noAutofit/>
          </a:bodyPr>
          <a:lstStyle/>
          <a:p>
            <a:pPr marL="908050" lvl="1" indent="-457200" algn="just">
              <a:lnSpc>
                <a:spcPct val="100000"/>
              </a:lnSpc>
              <a:spcBef>
                <a:spcPts val="1200"/>
              </a:spcBef>
            </a:pPr>
            <a:r>
              <a:rPr lang="en-US" b="1" dirty="0" smtClean="0">
                <a:solidFill>
                  <a:srgbClr val="002060"/>
                </a:solidFill>
                <a:ea typeface="Arial Unicode MS" pitchFamily="34" charset="-128"/>
                <a:cs typeface="Arial Unicode MS" pitchFamily="34" charset="-128"/>
              </a:rPr>
              <a:t>Lenders credit analysis department prepares an analysis of how key figures on borrowers financial statement have changed (last 3 to 5 years)</a:t>
            </a:r>
          </a:p>
          <a:p>
            <a:pPr marL="908050" lvl="1" indent="-457200" algn="just">
              <a:lnSpc>
                <a:spcPct val="100000"/>
              </a:lnSpc>
              <a:spcBef>
                <a:spcPts val="1200"/>
              </a:spcBef>
            </a:pPr>
            <a:r>
              <a:rPr lang="en-US" b="1" dirty="0" smtClean="0">
                <a:solidFill>
                  <a:srgbClr val="002060"/>
                </a:solidFill>
                <a:ea typeface="Arial Unicode MS" pitchFamily="34" charset="-128"/>
                <a:cs typeface="Arial Unicode MS" pitchFamily="34" charset="-128"/>
              </a:rPr>
              <a:t>Percentage composition ratios , often called common size ratios, control for differences in size of firm</a:t>
            </a:r>
          </a:p>
          <a:p>
            <a:pPr marL="908050" lvl="1" indent="-457200" algn="just">
              <a:lnSpc>
                <a:spcPct val="100000"/>
              </a:lnSpc>
              <a:spcBef>
                <a:spcPts val="1200"/>
              </a:spcBef>
            </a:pPr>
            <a:r>
              <a:rPr lang="en-US" sz="2400" b="1" dirty="0" smtClean="0">
                <a:solidFill>
                  <a:srgbClr val="002060"/>
                </a:solidFill>
                <a:ea typeface="Arial Unicode MS" pitchFamily="34" charset="-128"/>
                <a:cs typeface="Arial Unicode MS" pitchFamily="34" charset="-128"/>
              </a:rPr>
              <a:t>Comparative analysis of ratios help determine any developing weakness in loan protection, such as decrease in assets pledged as collateral or a reduction in earning power	</a:t>
            </a:r>
          </a:p>
        </p:txBody>
      </p:sp>
    </p:spTree>
    <p:extLst>
      <p:ext uri="{BB962C8B-B14F-4D97-AF65-F5344CB8AC3E}">
        <p14:creationId xmlns:p14="http://schemas.microsoft.com/office/powerpoint/2010/main" val="186424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Principles of </a:t>
            </a:r>
            <a:r>
              <a:rPr lang="en-US" sz="2800" b="1" dirty="0" smtClean="0">
                <a:solidFill>
                  <a:srgbClr val="0070C0"/>
                </a:solidFill>
                <a:latin typeface="+mn-lt"/>
              </a:rPr>
              <a:t>Lending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solidFill>
                <a:srgbClr val="0070C0"/>
              </a:solidFill>
              <a:latin typeface="+mn-lt"/>
            </a:endParaRPr>
          </a:p>
        </p:txBody>
      </p:sp>
      <p:sp>
        <p:nvSpPr>
          <p:cNvPr id="3" name="Content Placeholder 2"/>
          <p:cNvSpPr>
            <a:spLocks noGrp="1"/>
          </p:cNvSpPr>
          <p:nvPr>
            <p:ph idx="1"/>
          </p:nvPr>
        </p:nvSpPr>
        <p:spPr>
          <a:xfrm>
            <a:off x="746760" y="1368425"/>
            <a:ext cx="10515600" cy="4351338"/>
          </a:xfrm>
        </p:spPr>
        <p:txBody>
          <a:bodyPr>
            <a:normAutofit/>
          </a:bodyPr>
          <a:lstStyle/>
          <a:p>
            <a:r>
              <a:rPr lang="en-US" sz="2400" b="1" dirty="0">
                <a:solidFill>
                  <a:srgbClr val="002060"/>
                </a:solidFill>
              </a:rPr>
              <a:t>Principle of </a:t>
            </a:r>
            <a:r>
              <a:rPr lang="en-US" sz="2400" b="1" dirty="0" smtClean="0">
                <a:solidFill>
                  <a:srgbClr val="002060"/>
                </a:solidFill>
              </a:rPr>
              <a:t>profitability</a:t>
            </a:r>
          </a:p>
          <a:p>
            <a:pPr lvl="1"/>
            <a:r>
              <a:rPr lang="en-US" sz="2000" b="1" dirty="0" smtClean="0">
                <a:solidFill>
                  <a:srgbClr val="002060"/>
                </a:solidFill>
              </a:rPr>
              <a:t>Profitability to be maintained to honour all the obligations</a:t>
            </a:r>
            <a:endParaRPr lang="en-US" sz="2000" b="1" dirty="0">
              <a:solidFill>
                <a:srgbClr val="002060"/>
              </a:solidFill>
            </a:endParaRPr>
          </a:p>
          <a:p>
            <a:r>
              <a:rPr lang="en-US" sz="2400" b="1" dirty="0">
                <a:solidFill>
                  <a:srgbClr val="002060"/>
                </a:solidFill>
              </a:rPr>
              <a:t>Principle of </a:t>
            </a:r>
            <a:r>
              <a:rPr lang="en-US" sz="2400" b="1" dirty="0" smtClean="0">
                <a:solidFill>
                  <a:srgbClr val="002060"/>
                </a:solidFill>
              </a:rPr>
              <a:t>purpose</a:t>
            </a:r>
          </a:p>
          <a:p>
            <a:pPr lvl="1"/>
            <a:r>
              <a:rPr lang="en-US" sz="2000" b="1" dirty="0" smtClean="0">
                <a:solidFill>
                  <a:srgbClr val="002060"/>
                </a:solidFill>
              </a:rPr>
              <a:t>Loans only for productive purpose with a definite source of repayment</a:t>
            </a:r>
            <a:endParaRPr lang="en-US" sz="2000" b="1" dirty="0">
              <a:solidFill>
                <a:srgbClr val="002060"/>
              </a:solidFill>
            </a:endParaRPr>
          </a:p>
          <a:p>
            <a:r>
              <a:rPr lang="en-US" sz="2400" b="1" dirty="0">
                <a:solidFill>
                  <a:srgbClr val="002060"/>
                </a:solidFill>
              </a:rPr>
              <a:t>Principle of </a:t>
            </a:r>
            <a:r>
              <a:rPr lang="en-US" sz="2400" b="1" dirty="0" smtClean="0">
                <a:solidFill>
                  <a:srgbClr val="002060"/>
                </a:solidFill>
              </a:rPr>
              <a:t>security</a:t>
            </a:r>
          </a:p>
          <a:p>
            <a:pPr lvl="1"/>
            <a:r>
              <a:rPr lang="en-US" sz="2000" b="1" dirty="0" smtClean="0">
                <a:solidFill>
                  <a:srgbClr val="002060"/>
                </a:solidFill>
              </a:rPr>
              <a:t>Primary Security and personal security</a:t>
            </a:r>
          </a:p>
          <a:p>
            <a:r>
              <a:rPr lang="en-US" sz="2400" b="1" dirty="0" smtClean="0">
                <a:solidFill>
                  <a:srgbClr val="002060"/>
                </a:solidFill>
              </a:rPr>
              <a:t>Principle of marketability</a:t>
            </a:r>
          </a:p>
          <a:p>
            <a:pPr lvl="1"/>
            <a:r>
              <a:rPr lang="en-US" sz="2000" b="1" dirty="0" smtClean="0">
                <a:solidFill>
                  <a:srgbClr val="002060"/>
                </a:solidFill>
              </a:rPr>
              <a:t>Security for loan should be freely marketable</a:t>
            </a:r>
          </a:p>
          <a:p>
            <a:r>
              <a:rPr lang="en-US" sz="2400" b="1" dirty="0" smtClean="0">
                <a:solidFill>
                  <a:srgbClr val="002060"/>
                </a:solidFill>
              </a:rPr>
              <a:t>Principle of value stability</a:t>
            </a:r>
          </a:p>
          <a:p>
            <a:pPr lvl="1"/>
            <a:r>
              <a:rPr lang="en-US" sz="2000" b="1" dirty="0" smtClean="0">
                <a:solidFill>
                  <a:srgbClr val="002060"/>
                </a:solidFill>
              </a:rPr>
              <a:t>Value of collateral should be stable</a:t>
            </a:r>
            <a:endParaRPr lang="en-IN" sz="2000" b="1" dirty="0">
              <a:solidFill>
                <a:srgbClr val="002060"/>
              </a:solidFill>
            </a:endParaRPr>
          </a:p>
        </p:txBody>
      </p:sp>
    </p:spTree>
    <p:extLst>
      <p:ext uri="{BB962C8B-B14F-4D97-AF65-F5344CB8AC3E}">
        <p14:creationId xmlns:p14="http://schemas.microsoft.com/office/powerpoint/2010/main" val="1327965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Financial Ratio Analysis of a Customer’s Financial Statements</a:t>
            </a:r>
            <a:endParaRPr lang="en-IN" sz="2800" b="1" dirty="0">
              <a:solidFill>
                <a:srgbClr val="0070C0"/>
              </a:solidFill>
              <a:latin typeface="+mn-lt"/>
            </a:endParaRPr>
          </a:p>
        </p:txBody>
      </p:sp>
      <p:sp>
        <p:nvSpPr>
          <p:cNvPr id="3" name="Content Placeholder 2"/>
          <p:cNvSpPr>
            <a:spLocks noGrp="1"/>
          </p:cNvSpPr>
          <p:nvPr>
            <p:ph idx="1"/>
          </p:nvPr>
        </p:nvSpPr>
        <p:spPr>
          <a:xfrm>
            <a:off x="521678" y="1535725"/>
            <a:ext cx="8779076" cy="4146618"/>
          </a:xfrm>
        </p:spPr>
        <p:txBody>
          <a:bodyPr>
            <a:noAutofit/>
          </a:bodyPr>
          <a:lstStyle/>
          <a:p>
            <a:pPr marL="365760" lvl="1" indent="-256032" algn="just">
              <a:buFont typeface="Georgia"/>
              <a:buChar char="•"/>
              <a:defRPr/>
            </a:pPr>
            <a:r>
              <a:rPr lang="en-US" b="1" dirty="0" smtClean="0">
                <a:solidFill>
                  <a:srgbClr val="002060"/>
                </a:solidFill>
                <a:ea typeface="Arial Unicode MS" pitchFamily="34" charset="-128"/>
                <a:cs typeface="Arial Unicode MS" pitchFamily="34" charset="-128"/>
              </a:rPr>
              <a:t>Information from balance sheets and income statements is typically supplemented by financial ratio analysis</a:t>
            </a:r>
          </a:p>
          <a:p>
            <a:pPr marL="365760" lvl="1" indent="-256032" algn="just">
              <a:buFont typeface="Georgia"/>
              <a:buChar char="•"/>
              <a:defRPr/>
            </a:pPr>
            <a:r>
              <a:rPr lang="en-US" b="1" dirty="0" smtClean="0">
                <a:solidFill>
                  <a:srgbClr val="002060"/>
                </a:solidFill>
                <a:ea typeface="Arial Unicode MS" pitchFamily="34" charset="-128"/>
                <a:cs typeface="Arial Unicode MS" pitchFamily="34" charset="-128"/>
              </a:rPr>
              <a:t>Critical areas of potential borrowers loan officers consider:</a:t>
            </a:r>
          </a:p>
          <a:p>
            <a:pPr marL="868680" lvl="1" indent="-457200" algn="just">
              <a:lnSpc>
                <a:spcPct val="100000"/>
              </a:lnSpc>
              <a:spcBef>
                <a:spcPts val="0"/>
              </a:spcBef>
              <a:buFont typeface="+mj-lt"/>
              <a:buAutoNum type="arabicPeriod"/>
              <a:defRPr/>
            </a:pPr>
            <a:r>
              <a:rPr lang="en-US" sz="2300" b="1" dirty="0" smtClean="0">
                <a:solidFill>
                  <a:srgbClr val="002060"/>
                </a:solidFill>
                <a:ea typeface="Arial Unicode MS" pitchFamily="34" charset="-128"/>
                <a:cs typeface="Arial Unicode MS" pitchFamily="34" charset="-128"/>
              </a:rPr>
              <a:t>Ability to control expenses</a:t>
            </a:r>
          </a:p>
          <a:p>
            <a:pPr marL="868680" lvl="1" indent="-457200" algn="just">
              <a:lnSpc>
                <a:spcPct val="100000"/>
              </a:lnSpc>
              <a:spcBef>
                <a:spcPts val="0"/>
              </a:spcBef>
              <a:buFont typeface="+mj-lt"/>
              <a:buAutoNum type="arabicPeriod"/>
              <a:defRPr/>
            </a:pPr>
            <a:r>
              <a:rPr lang="en-US" sz="2300" b="1" dirty="0" smtClean="0">
                <a:solidFill>
                  <a:srgbClr val="002060"/>
                </a:solidFill>
                <a:ea typeface="Arial Unicode MS" pitchFamily="34" charset="-128"/>
                <a:cs typeface="Arial Unicode MS" pitchFamily="34" charset="-128"/>
              </a:rPr>
              <a:t>Operating efficiency in using resources to generate sales</a:t>
            </a:r>
          </a:p>
          <a:p>
            <a:pPr marL="868680" lvl="1" indent="-457200" algn="just">
              <a:lnSpc>
                <a:spcPct val="100000"/>
              </a:lnSpc>
              <a:spcBef>
                <a:spcPts val="0"/>
              </a:spcBef>
              <a:buFont typeface="+mj-lt"/>
              <a:buAutoNum type="arabicPeriod"/>
              <a:defRPr/>
            </a:pPr>
            <a:r>
              <a:rPr lang="en-US" sz="2300" b="1" dirty="0" smtClean="0">
                <a:solidFill>
                  <a:srgbClr val="002060"/>
                </a:solidFill>
                <a:ea typeface="Arial Unicode MS" pitchFamily="34" charset="-128"/>
                <a:cs typeface="Arial Unicode MS" pitchFamily="34" charset="-128"/>
              </a:rPr>
              <a:t>Marketability of product line</a:t>
            </a:r>
          </a:p>
          <a:p>
            <a:pPr marL="868680" lvl="1" indent="-457200" algn="just">
              <a:lnSpc>
                <a:spcPct val="100000"/>
              </a:lnSpc>
              <a:spcBef>
                <a:spcPts val="0"/>
              </a:spcBef>
              <a:buFont typeface="+mj-lt"/>
              <a:buAutoNum type="arabicPeriod"/>
              <a:defRPr/>
            </a:pPr>
            <a:r>
              <a:rPr lang="en-US" sz="2300" b="1" dirty="0" smtClean="0">
                <a:solidFill>
                  <a:srgbClr val="002060"/>
                </a:solidFill>
                <a:ea typeface="Arial Unicode MS" pitchFamily="34" charset="-128"/>
                <a:cs typeface="Arial Unicode MS" pitchFamily="34" charset="-128"/>
              </a:rPr>
              <a:t>Coverage that earnings provide over financing cost</a:t>
            </a:r>
          </a:p>
          <a:p>
            <a:pPr marL="868680" lvl="1" indent="-457200" algn="just">
              <a:lnSpc>
                <a:spcPct val="100000"/>
              </a:lnSpc>
              <a:spcBef>
                <a:spcPts val="0"/>
              </a:spcBef>
              <a:buFont typeface="+mj-lt"/>
              <a:buAutoNum type="arabicPeriod"/>
              <a:defRPr/>
            </a:pPr>
            <a:r>
              <a:rPr lang="en-US" sz="2300" b="1" dirty="0" smtClean="0">
                <a:solidFill>
                  <a:srgbClr val="002060"/>
                </a:solidFill>
                <a:ea typeface="Arial Unicode MS" pitchFamily="34" charset="-128"/>
                <a:cs typeface="Arial Unicode MS" pitchFamily="34" charset="-128"/>
              </a:rPr>
              <a:t>Liquidity position, indicating the availability of ready cash</a:t>
            </a:r>
          </a:p>
          <a:p>
            <a:pPr marL="868680" lvl="1" indent="-457200" algn="just">
              <a:lnSpc>
                <a:spcPct val="100000"/>
              </a:lnSpc>
              <a:spcBef>
                <a:spcPts val="0"/>
              </a:spcBef>
              <a:buFont typeface="+mj-lt"/>
              <a:buAutoNum type="arabicPeriod"/>
              <a:defRPr/>
            </a:pPr>
            <a:r>
              <a:rPr lang="en-US" sz="2300" b="1" dirty="0" smtClean="0">
                <a:solidFill>
                  <a:srgbClr val="002060"/>
                </a:solidFill>
                <a:ea typeface="Arial Unicode MS" pitchFamily="34" charset="-128"/>
                <a:cs typeface="Arial Unicode MS" pitchFamily="34" charset="-128"/>
              </a:rPr>
              <a:t>Track record of profitability</a:t>
            </a:r>
          </a:p>
          <a:p>
            <a:pPr marL="868680" lvl="1" indent="-457200" algn="just">
              <a:lnSpc>
                <a:spcPct val="100000"/>
              </a:lnSpc>
              <a:spcBef>
                <a:spcPts val="0"/>
              </a:spcBef>
              <a:buFont typeface="+mj-lt"/>
              <a:buAutoNum type="arabicPeriod"/>
              <a:defRPr/>
            </a:pPr>
            <a:r>
              <a:rPr lang="en-US" sz="2300" b="1" dirty="0" smtClean="0">
                <a:solidFill>
                  <a:srgbClr val="002060"/>
                </a:solidFill>
                <a:ea typeface="Arial Unicode MS" pitchFamily="34" charset="-128"/>
                <a:cs typeface="Arial Unicode MS" pitchFamily="34" charset="-128"/>
              </a:rPr>
              <a:t>Financial leverage (or debt relative to equity capital)</a:t>
            </a:r>
          </a:p>
          <a:p>
            <a:pPr marL="868680" lvl="1" indent="-457200" algn="just">
              <a:lnSpc>
                <a:spcPct val="100000"/>
              </a:lnSpc>
              <a:spcBef>
                <a:spcPts val="0"/>
              </a:spcBef>
              <a:buFont typeface="+mj-lt"/>
              <a:buAutoNum type="arabicPeriod"/>
              <a:defRPr/>
            </a:pPr>
            <a:r>
              <a:rPr lang="en-US" sz="2300" b="1" dirty="0" smtClean="0">
                <a:solidFill>
                  <a:srgbClr val="002060"/>
                </a:solidFill>
                <a:ea typeface="Arial Unicode MS" pitchFamily="34" charset="-128"/>
                <a:cs typeface="Arial Unicode MS" pitchFamily="34" charset="-128"/>
              </a:rPr>
              <a:t>Contingent liabilities that may give rise to substantial claims in the future</a:t>
            </a: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859967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Financial Ratio Analysis: Control over Expenses</a:t>
            </a:r>
            <a:endParaRPr lang="en-IN" sz="2800" b="1" dirty="0">
              <a:solidFill>
                <a:srgbClr val="0070C0"/>
              </a:solidFill>
              <a:latin typeface="+mn-lt"/>
            </a:endParaRPr>
          </a:p>
        </p:txBody>
      </p:sp>
      <p:sp>
        <p:nvSpPr>
          <p:cNvPr id="3" name="Content Placeholder 2"/>
          <p:cNvSpPr>
            <a:spLocks noGrp="1"/>
          </p:cNvSpPr>
          <p:nvPr>
            <p:ph idx="1"/>
          </p:nvPr>
        </p:nvSpPr>
        <p:spPr>
          <a:xfrm>
            <a:off x="392725" y="1910861"/>
            <a:ext cx="9712567" cy="4325814"/>
          </a:xfrm>
        </p:spPr>
        <p:txBody>
          <a:bodyPr>
            <a:noAutofit/>
          </a:bodyPr>
          <a:lstStyle/>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Barometer of the quality control of business firm’s management is how carefully it  controls its expenses and how well are the earnings</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Financial ratios used by credit analysts to monitor a firms expense control program include:</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graphicFrame>
        <p:nvGraphicFramePr>
          <p:cNvPr id="4" name="Table 3"/>
          <p:cNvGraphicFramePr>
            <a:graphicFrameLocks noGrp="1"/>
          </p:cNvGraphicFramePr>
          <p:nvPr/>
        </p:nvGraphicFramePr>
        <p:xfrm>
          <a:off x="1242646" y="3568375"/>
          <a:ext cx="8710246" cy="2438400"/>
        </p:xfrm>
        <a:graphic>
          <a:graphicData uri="http://schemas.openxmlformats.org/drawingml/2006/table">
            <a:tbl>
              <a:tblPr firstRow="1" bandRow="1">
                <a:tableStyleId>{5C22544A-7EE6-4342-B048-85BDC9FD1C3A}</a:tableStyleId>
              </a:tblPr>
              <a:tblGrid>
                <a:gridCol w="4186572">
                  <a:extLst>
                    <a:ext uri="{9D8B030D-6E8A-4147-A177-3AD203B41FA5}">
                      <a16:colId xmlns:a16="http://schemas.microsoft.com/office/drawing/2014/main" val="20000"/>
                    </a:ext>
                  </a:extLst>
                </a:gridCol>
                <a:gridCol w="4523674">
                  <a:extLst>
                    <a:ext uri="{9D8B030D-6E8A-4147-A177-3AD203B41FA5}">
                      <a16:colId xmlns:a16="http://schemas.microsoft.com/office/drawing/2014/main" val="20001"/>
                    </a:ext>
                  </a:extLst>
                </a:gridCol>
              </a:tblGrid>
              <a:tr h="370840">
                <a:tc>
                  <a:txBody>
                    <a:bodyPr/>
                    <a:lstStyle/>
                    <a:p>
                      <a:pPr marL="180000" lvl="2" indent="-180000">
                        <a:lnSpc>
                          <a:spcPct val="100000"/>
                        </a:lnSpc>
                        <a:spcBef>
                          <a:spcPts val="0"/>
                        </a:spcBef>
                        <a:buFont typeface="Wingdings" pitchFamily="2" charset="2"/>
                        <a:buChar char="ü"/>
                        <a:defRPr/>
                      </a:pPr>
                      <a:r>
                        <a:rPr lang="en-US" sz="2200" b="1" kern="1200" dirty="0" smtClean="0">
                          <a:solidFill>
                            <a:srgbClr val="002060"/>
                          </a:solidFill>
                          <a:latin typeface="+mn-lt"/>
                          <a:ea typeface="Arial Unicode MS" pitchFamily="34" charset="-128"/>
                          <a:cs typeface="Arial Unicode MS" pitchFamily="34" charset="-128"/>
                        </a:rPr>
                        <a:t>Wages and salaries/Net sales</a:t>
                      </a:r>
                    </a:p>
                    <a:p>
                      <a:pPr marL="180000" lvl="2" indent="-180000">
                        <a:lnSpc>
                          <a:spcPct val="100000"/>
                        </a:lnSpc>
                        <a:spcBef>
                          <a:spcPts val="0"/>
                        </a:spcBef>
                        <a:buFont typeface="Wingdings" pitchFamily="2" charset="2"/>
                        <a:buChar char="ü"/>
                        <a:defRPr/>
                      </a:pPr>
                      <a:r>
                        <a:rPr lang="en-US" sz="2200" b="1" kern="1200" dirty="0" smtClean="0">
                          <a:solidFill>
                            <a:srgbClr val="002060"/>
                          </a:solidFill>
                          <a:latin typeface="+mn-lt"/>
                          <a:ea typeface="Arial Unicode MS" pitchFamily="34" charset="-128"/>
                          <a:cs typeface="Arial Unicode MS" pitchFamily="34" charset="-128"/>
                        </a:rPr>
                        <a:t>Overhead expenses/Net sales</a:t>
                      </a:r>
                    </a:p>
                    <a:p>
                      <a:pPr marL="180000" lvl="2" indent="-180000">
                        <a:lnSpc>
                          <a:spcPct val="100000"/>
                        </a:lnSpc>
                        <a:spcBef>
                          <a:spcPts val="0"/>
                        </a:spcBef>
                        <a:buFont typeface="Wingdings" pitchFamily="2" charset="2"/>
                        <a:buChar char="ü"/>
                        <a:defRPr/>
                      </a:pPr>
                      <a:r>
                        <a:rPr lang="en-US" sz="2200" b="1" kern="1200" dirty="0" smtClean="0">
                          <a:solidFill>
                            <a:srgbClr val="002060"/>
                          </a:solidFill>
                          <a:latin typeface="+mn-lt"/>
                          <a:ea typeface="Arial Unicode MS" pitchFamily="34" charset="-128"/>
                          <a:cs typeface="Arial Unicode MS" pitchFamily="34" charset="-128"/>
                        </a:rPr>
                        <a:t>Depreciation expenses/Net sales</a:t>
                      </a:r>
                    </a:p>
                    <a:p>
                      <a:pPr marL="180000" lvl="2" indent="-180000">
                        <a:lnSpc>
                          <a:spcPct val="100000"/>
                        </a:lnSpc>
                        <a:spcBef>
                          <a:spcPts val="0"/>
                        </a:spcBef>
                        <a:buFont typeface="Wingdings" pitchFamily="2" charset="2"/>
                        <a:buChar char="ü"/>
                        <a:defRPr/>
                      </a:pPr>
                      <a:r>
                        <a:rPr lang="en-US" sz="2200" b="1" kern="1200" dirty="0" smtClean="0">
                          <a:solidFill>
                            <a:srgbClr val="002060"/>
                          </a:solidFill>
                          <a:latin typeface="+mn-lt"/>
                          <a:ea typeface="Arial Unicode MS" pitchFamily="34" charset="-128"/>
                          <a:cs typeface="Arial Unicode MS" pitchFamily="34" charset="-128"/>
                        </a:rPr>
                        <a:t>Interest expense on borrowed funds/Net sales</a:t>
                      </a:r>
                    </a:p>
                    <a:p>
                      <a:pPr marL="180000" indent="0">
                        <a:lnSpc>
                          <a:spcPct val="100000"/>
                        </a:lnSpc>
                        <a:buFont typeface="Wingdings" pitchFamily="2" charset="2"/>
                        <a:buChar char="ü"/>
                      </a:pPr>
                      <a:endParaRPr lang="en-IN" sz="2200" b="1" kern="1200" dirty="0" smtClean="0">
                        <a:solidFill>
                          <a:srgbClr val="002060"/>
                        </a:solidFill>
                        <a:latin typeface="+mn-lt"/>
                        <a:ea typeface="Arial Unicode MS" pitchFamily="34" charset="-128"/>
                        <a:cs typeface="Arial Unicode MS" pitchFamily="34" charset="-128"/>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lvl="2" indent="-180000">
                        <a:lnSpc>
                          <a:spcPct val="100000"/>
                        </a:lnSpc>
                        <a:spcBef>
                          <a:spcPts val="0"/>
                        </a:spcBef>
                        <a:buFont typeface="Wingdings" pitchFamily="2" charset="2"/>
                        <a:buChar char="ü"/>
                        <a:defRPr/>
                      </a:pPr>
                      <a:r>
                        <a:rPr lang="en-US" sz="2200" b="1" kern="1200" dirty="0" smtClean="0">
                          <a:solidFill>
                            <a:srgbClr val="002060"/>
                          </a:solidFill>
                          <a:latin typeface="+mn-lt"/>
                          <a:ea typeface="Arial Unicode MS" pitchFamily="34" charset="-128"/>
                          <a:cs typeface="Arial Unicode MS" pitchFamily="34" charset="-128"/>
                        </a:rPr>
                        <a:t>Interest expense on borrowed funds/Net sales</a:t>
                      </a:r>
                    </a:p>
                    <a:p>
                      <a:pPr marL="180000" lvl="2" indent="-180000">
                        <a:lnSpc>
                          <a:spcPct val="100000"/>
                        </a:lnSpc>
                        <a:spcBef>
                          <a:spcPts val="0"/>
                        </a:spcBef>
                        <a:buFont typeface="Wingdings" pitchFamily="2" charset="2"/>
                        <a:buChar char="ü"/>
                        <a:defRPr/>
                      </a:pPr>
                      <a:r>
                        <a:rPr lang="en-US" sz="2200" b="1" kern="1200" dirty="0" smtClean="0">
                          <a:solidFill>
                            <a:srgbClr val="002060"/>
                          </a:solidFill>
                          <a:latin typeface="+mn-lt"/>
                          <a:ea typeface="Arial Unicode MS" pitchFamily="34" charset="-128"/>
                          <a:cs typeface="Arial Unicode MS" pitchFamily="34" charset="-128"/>
                        </a:rPr>
                        <a:t>Cost of goods sold/Net sales</a:t>
                      </a:r>
                    </a:p>
                    <a:p>
                      <a:pPr marL="180000" lvl="2" indent="-180000">
                        <a:lnSpc>
                          <a:spcPct val="100000"/>
                        </a:lnSpc>
                        <a:spcBef>
                          <a:spcPts val="0"/>
                        </a:spcBef>
                        <a:buFont typeface="Wingdings" pitchFamily="2" charset="2"/>
                        <a:buChar char="ü"/>
                        <a:defRPr/>
                      </a:pPr>
                      <a:r>
                        <a:rPr lang="en-US" sz="2200" b="1" kern="1200" dirty="0" smtClean="0">
                          <a:solidFill>
                            <a:srgbClr val="002060"/>
                          </a:solidFill>
                          <a:latin typeface="+mn-lt"/>
                          <a:ea typeface="Arial Unicode MS" pitchFamily="34" charset="-128"/>
                          <a:cs typeface="Arial Unicode MS" pitchFamily="34" charset="-128"/>
                        </a:rPr>
                        <a:t>Selling, administrative, and other expenses/Net sales</a:t>
                      </a:r>
                    </a:p>
                    <a:p>
                      <a:pPr marL="180000" lvl="2" indent="-180000">
                        <a:lnSpc>
                          <a:spcPct val="100000"/>
                        </a:lnSpc>
                        <a:spcBef>
                          <a:spcPts val="0"/>
                        </a:spcBef>
                        <a:buFont typeface="Wingdings" pitchFamily="2" charset="2"/>
                        <a:buChar char="ü"/>
                        <a:defRPr/>
                      </a:pPr>
                      <a:r>
                        <a:rPr lang="en-US" sz="2200" b="1" kern="1200" dirty="0" smtClean="0">
                          <a:solidFill>
                            <a:srgbClr val="002060"/>
                          </a:solidFill>
                          <a:latin typeface="+mn-lt"/>
                          <a:ea typeface="Arial Unicode MS" pitchFamily="34" charset="-128"/>
                          <a:cs typeface="Arial Unicode MS" pitchFamily="34" charset="-128"/>
                        </a:rPr>
                        <a:t>Taxes/Net sales</a:t>
                      </a:r>
                    </a:p>
                    <a:p>
                      <a:pPr marL="180000" indent="0">
                        <a:lnSpc>
                          <a:spcPct val="100000"/>
                        </a:lnSpc>
                        <a:buFont typeface="Wingdings" pitchFamily="2" charset="2"/>
                        <a:buChar char="ü"/>
                      </a:pPr>
                      <a:endParaRPr lang="en-IN" sz="2200" b="1" kern="1200" dirty="0" smtClean="0">
                        <a:solidFill>
                          <a:srgbClr val="002060"/>
                        </a:solidFill>
                        <a:latin typeface="+mn-lt"/>
                        <a:ea typeface="Arial Unicode MS" pitchFamily="34" charset="-128"/>
                        <a:cs typeface="Arial Unicode MS" pitchFamily="34" charset="-128"/>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5603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Financial Ratio Analysis: Operating Efficiency</a:t>
            </a:r>
            <a:endParaRPr lang="en-IN" sz="2800" b="1" dirty="0">
              <a:solidFill>
                <a:srgbClr val="0070C0"/>
              </a:solidFill>
              <a:latin typeface="+mn-lt"/>
            </a:endParaRPr>
          </a:p>
        </p:txBody>
      </p:sp>
      <p:sp>
        <p:nvSpPr>
          <p:cNvPr id="3" name="Content Placeholder 2"/>
          <p:cNvSpPr>
            <a:spLocks noGrp="1"/>
          </p:cNvSpPr>
          <p:nvPr>
            <p:ph idx="1"/>
          </p:nvPr>
        </p:nvSpPr>
        <p:spPr>
          <a:xfrm>
            <a:off x="685800" y="1887415"/>
            <a:ext cx="9396045" cy="4325814"/>
          </a:xfrm>
        </p:spPr>
        <p:txBody>
          <a:bodyPr>
            <a:noAutofit/>
          </a:bodyPr>
          <a:lstStyle/>
          <a:p>
            <a:pPr marL="720000" lvl="2" indent="-457200">
              <a:lnSpc>
                <a:spcPct val="100000"/>
              </a:lnSpc>
              <a:defRPr/>
            </a:pPr>
            <a:r>
              <a:rPr lang="en-US" sz="2400" b="1" dirty="0" smtClean="0">
                <a:solidFill>
                  <a:srgbClr val="002060"/>
                </a:solidFill>
                <a:ea typeface="Arial Unicode MS" pitchFamily="34" charset="-128"/>
                <a:cs typeface="Arial Unicode MS" pitchFamily="34" charset="-128"/>
              </a:rPr>
              <a:t>Measure of the business firm’s performance effectiveness</a:t>
            </a:r>
          </a:p>
          <a:p>
            <a:pPr marL="720000" lvl="2" indent="-457200">
              <a:lnSpc>
                <a:spcPct val="100000"/>
              </a:lnSpc>
              <a:defRPr/>
            </a:pPr>
            <a:r>
              <a:rPr lang="en-US" sz="2400" b="1" dirty="0" smtClean="0">
                <a:solidFill>
                  <a:srgbClr val="002060"/>
                </a:solidFill>
                <a:ea typeface="Arial Unicode MS" pitchFamily="34" charset="-128"/>
                <a:cs typeface="Arial Unicode MS" pitchFamily="34" charset="-128"/>
              </a:rPr>
              <a:t>How effectively are assets being utilized to generate sales? </a:t>
            </a:r>
          </a:p>
          <a:p>
            <a:pPr marL="720000" lvl="2" indent="-457200">
              <a:lnSpc>
                <a:spcPct val="100000"/>
              </a:lnSpc>
              <a:defRPr/>
            </a:pPr>
            <a:r>
              <a:rPr lang="en-US" sz="2400" b="1" dirty="0" smtClean="0">
                <a:solidFill>
                  <a:srgbClr val="002060"/>
                </a:solidFill>
                <a:ea typeface="Arial Unicode MS" pitchFamily="34" charset="-128"/>
                <a:cs typeface="Arial Unicode MS" pitchFamily="34" charset="-128"/>
              </a:rPr>
              <a:t>How efficiently are sales converted into cash? </a:t>
            </a:r>
          </a:p>
          <a:p>
            <a:pPr marL="720000" lvl="2" indent="-457200">
              <a:lnSpc>
                <a:spcPct val="100000"/>
              </a:lnSpc>
              <a:defRPr/>
            </a:pPr>
            <a:r>
              <a:rPr lang="en-US" sz="2400" b="1" dirty="0" smtClean="0">
                <a:solidFill>
                  <a:srgbClr val="002060"/>
                </a:solidFill>
                <a:ea typeface="Arial Unicode MS" pitchFamily="34" charset="-128"/>
                <a:cs typeface="Arial Unicode MS" pitchFamily="34" charset="-128"/>
              </a:rPr>
              <a:t>Important financial ratios here include:</a:t>
            </a:r>
          </a:p>
          <a:p>
            <a:pPr marL="1190943" lvl="2" indent="-514350">
              <a:lnSpc>
                <a:spcPct val="80000"/>
              </a:lnSpc>
              <a:spcBef>
                <a:spcPts val="0"/>
              </a:spcBef>
              <a:buFont typeface="+mj-lt"/>
              <a:buAutoNum type="romanLcPeriod"/>
              <a:defRPr/>
            </a:pPr>
            <a:r>
              <a:rPr lang="en-US" sz="2400" b="1" dirty="0" smtClean="0">
                <a:solidFill>
                  <a:srgbClr val="002060"/>
                </a:solidFill>
                <a:ea typeface="Arial Unicode MS" pitchFamily="34" charset="-128"/>
                <a:cs typeface="Arial Unicode MS" pitchFamily="34" charset="-128"/>
              </a:rPr>
              <a:t>Annual cost of goods sold/Average inventory (or inventory turnover ratio)</a:t>
            </a:r>
          </a:p>
          <a:p>
            <a:pPr marL="1190943" lvl="2" indent="-514350">
              <a:lnSpc>
                <a:spcPct val="80000"/>
              </a:lnSpc>
              <a:spcBef>
                <a:spcPts val="0"/>
              </a:spcBef>
              <a:buFont typeface="+mj-lt"/>
              <a:buAutoNum type="romanLcPeriod"/>
              <a:defRPr/>
            </a:pPr>
            <a:r>
              <a:rPr lang="en-US" sz="2400" b="1" dirty="0" smtClean="0">
                <a:solidFill>
                  <a:srgbClr val="002060"/>
                </a:solidFill>
                <a:ea typeface="Arial Unicode MS" pitchFamily="34" charset="-128"/>
                <a:cs typeface="Arial Unicode MS" pitchFamily="34" charset="-128"/>
              </a:rPr>
              <a:t>Net sales/Net fixed assets</a:t>
            </a:r>
          </a:p>
          <a:p>
            <a:pPr marL="1190943" lvl="2" indent="-514350">
              <a:lnSpc>
                <a:spcPct val="80000"/>
              </a:lnSpc>
              <a:spcBef>
                <a:spcPts val="0"/>
              </a:spcBef>
              <a:buFont typeface="+mj-lt"/>
              <a:buAutoNum type="romanLcPeriod"/>
              <a:defRPr/>
            </a:pPr>
            <a:r>
              <a:rPr lang="en-US" sz="2400" b="1" dirty="0" smtClean="0">
                <a:solidFill>
                  <a:srgbClr val="002060"/>
                </a:solidFill>
                <a:ea typeface="Arial Unicode MS" pitchFamily="34" charset="-128"/>
                <a:cs typeface="Arial Unicode MS" pitchFamily="34" charset="-128"/>
              </a:rPr>
              <a:t>Net sales/Total assets</a:t>
            </a:r>
          </a:p>
          <a:p>
            <a:pPr marL="1190943" lvl="2" indent="-514350">
              <a:lnSpc>
                <a:spcPct val="80000"/>
              </a:lnSpc>
              <a:spcBef>
                <a:spcPts val="0"/>
              </a:spcBef>
              <a:buFont typeface="+mj-lt"/>
              <a:buAutoNum type="romanLcPeriod"/>
              <a:defRPr/>
            </a:pPr>
            <a:r>
              <a:rPr lang="en-US" sz="2400" b="1" dirty="0" smtClean="0">
                <a:solidFill>
                  <a:srgbClr val="002060"/>
                </a:solidFill>
                <a:ea typeface="Arial Unicode MS" pitchFamily="34" charset="-128"/>
                <a:cs typeface="Arial Unicode MS" pitchFamily="34" charset="-128"/>
              </a:rPr>
              <a:t>Net sales/Accounts and notes receivable</a:t>
            </a:r>
          </a:p>
          <a:p>
            <a:pPr marL="733743" lvl="1" indent="-514350">
              <a:lnSpc>
                <a:spcPct val="100000"/>
              </a:lnSpc>
              <a:spcBef>
                <a:spcPts val="600"/>
              </a:spcBef>
              <a:defRPr/>
            </a:pPr>
            <a:r>
              <a:rPr lang="en-US" b="1" dirty="0" smtClean="0">
                <a:solidFill>
                  <a:srgbClr val="002060"/>
                </a:solidFill>
                <a:ea typeface="Arial Unicode MS" pitchFamily="34" charset="-128"/>
                <a:cs typeface="Arial Unicode MS" pitchFamily="34" charset="-128"/>
              </a:rPr>
              <a:t>Average Collection period = Accounts receivable /(Annual credit sale/360)</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1686615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2725" y="1852246"/>
            <a:ext cx="9396045" cy="4325814"/>
          </a:xfrm>
        </p:spPr>
        <p:txBody>
          <a:bodyPr>
            <a:noAutofit/>
          </a:bodyPr>
          <a:lstStyle/>
          <a:p>
            <a:pPr marL="908050" lvl="1" indent="-457200" algn="just">
              <a:lnSpc>
                <a:spcPct val="100000"/>
              </a:lnSpc>
              <a:spcBef>
                <a:spcPts val="1200"/>
              </a:spcBef>
            </a:pPr>
            <a:r>
              <a:rPr lang="en-IN" b="1" dirty="0" smtClean="0">
                <a:solidFill>
                  <a:srgbClr val="002060"/>
                </a:solidFill>
                <a:ea typeface="Arial Unicode MS" pitchFamily="34" charset="-128"/>
                <a:cs typeface="Arial Unicode MS" pitchFamily="34" charset="-128"/>
              </a:rPr>
              <a:t>Repay of loan also depends on the business customer’s ability to market goods, services, or skills successfully</a:t>
            </a:r>
          </a:p>
          <a:p>
            <a:pPr marL="908050" lvl="1" indent="-457200" algn="just">
              <a:lnSpc>
                <a:spcPct val="100000"/>
              </a:lnSpc>
              <a:spcBef>
                <a:spcPts val="1200"/>
              </a:spcBef>
            </a:pPr>
            <a:r>
              <a:rPr lang="en-US" b="1" dirty="0" smtClean="0">
                <a:solidFill>
                  <a:srgbClr val="002060"/>
                </a:solidFill>
                <a:ea typeface="Arial Unicode MS" pitchFamily="34" charset="-128"/>
                <a:cs typeface="Arial Unicode MS" pitchFamily="34" charset="-128"/>
              </a:rPr>
              <a:t>Lender has to assess the public acceptance of what the business customer has to sell by analyzing factors such as growth rate of sales revenue, market share, gross profit margin(GPM), and net profit margin (NPM) </a:t>
            </a:r>
          </a:p>
          <a:p>
            <a:pPr marL="908050" lvl="1" indent="-457200" algn="just">
              <a:lnSpc>
                <a:spcPct val="100000"/>
              </a:lnSpc>
              <a:spcBef>
                <a:spcPts val="1200"/>
              </a:spcBef>
            </a:pPr>
            <a:endParaRPr lang="en-IN"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
        <p:nvSpPr>
          <p:cNvPr id="5" name="Title 1"/>
          <p:cNvSpPr>
            <a:spLocks noGrp="1"/>
          </p:cNvSpPr>
          <p:nvPr>
            <p:ph type="title"/>
          </p:nvPr>
        </p:nvSpPr>
        <p:spPr>
          <a:xfrm>
            <a:off x="1283673" y="621324"/>
            <a:ext cx="10767649" cy="785446"/>
          </a:xfrm>
        </p:spPr>
        <p:txBody>
          <a:bodyPr>
            <a:noAutofit/>
          </a:bodyPr>
          <a:lstStyle/>
          <a:p>
            <a:pPr marL="365760" lvl="1" indent="-256032" eaLnBrk="1" fontAlgn="auto" hangingPunct="1">
              <a:lnSpc>
                <a:spcPct val="90000"/>
              </a:lnSpc>
              <a:spcAft>
                <a:spcPts val="0"/>
              </a:spcAft>
              <a:defRPr/>
            </a:pPr>
            <a:r>
              <a:rPr lang="en-US" sz="2800" b="1" dirty="0" smtClean="0">
                <a:solidFill>
                  <a:srgbClr val="0070C0"/>
                </a:solidFill>
                <a:latin typeface="+mn-lt"/>
              </a:rPr>
              <a:t>Financial Ratio </a:t>
            </a:r>
            <a:r>
              <a:rPr lang="en-US" sz="2800" b="1" dirty="0">
                <a:solidFill>
                  <a:srgbClr val="0070C0"/>
                </a:solidFill>
                <a:latin typeface="+mn-lt"/>
              </a:rPr>
              <a:t>Analysis: Marketability of </a:t>
            </a:r>
            <a:r>
              <a:rPr lang="en-US" sz="2800" b="1" dirty="0" smtClean="0">
                <a:solidFill>
                  <a:srgbClr val="0070C0"/>
                </a:solidFill>
                <a:latin typeface="+mn-lt"/>
              </a:rPr>
              <a:t>Customer’s Product/Service</a:t>
            </a:r>
            <a:endParaRPr lang="en-US" sz="2800" b="1" dirty="0">
              <a:solidFill>
                <a:srgbClr val="0070C0"/>
              </a:solidFill>
              <a:latin typeface="+mn-lt"/>
            </a:endParaRPr>
          </a:p>
        </p:txBody>
      </p:sp>
      <p:grpSp>
        <p:nvGrpSpPr>
          <p:cNvPr id="8" name="Group 7"/>
          <p:cNvGrpSpPr/>
          <p:nvPr/>
        </p:nvGrpSpPr>
        <p:grpSpPr>
          <a:xfrm>
            <a:off x="1559167" y="4529136"/>
            <a:ext cx="6717324" cy="793872"/>
            <a:chOff x="1559167" y="4529136"/>
            <a:chExt cx="6717324" cy="793872"/>
          </a:xfrm>
        </p:grpSpPr>
        <p:pic>
          <p:nvPicPr>
            <p:cNvPr id="6" name="Picture 6"/>
            <p:cNvPicPr>
              <a:picLocks noChangeAspect="1" noChangeArrowheads="1"/>
            </p:cNvPicPr>
            <p:nvPr/>
          </p:nvPicPr>
          <p:blipFill>
            <a:blip r:embed="rId2"/>
            <a:srcRect l="26312" r="26162"/>
            <a:stretch>
              <a:fillRect/>
            </a:stretch>
          </p:blipFill>
          <p:spPr bwMode="ltGray">
            <a:xfrm>
              <a:off x="1559167" y="4529136"/>
              <a:ext cx="3545705" cy="781200"/>
            </a:xfrm>
            <a:prstGeom prst="rect">
              <a:avLst/>
            </a:prstGeom>
            <a:noFill/>
            <a:ln w="9525">
              <a:noFill/>
              <a:miter lim="800000"/>
              <a:headEnd/>
              <a:tailEnd/>
            </a:ln>
            <a:effectLst/>
          </p:spPr>
        </p:pic>
        <p:pic>
          <p:nvPicPr>
            <p:cNvPr id="7" name="Picture 6"/>
            <p:cNvPicPr>
              <a:picLocks noChangeAspect="1" noChangeArrowheads="1"/>
            </p:cNvPicPr>
            <p:nvPr/>
          </p:nvPicPr>
          <p:blipFill>
            <a:blip r:embed="rId3"/>
            <a:srcRect l="31318" r="30465"/>
            <a:stretch>
              <a:fillRect/>
            </a:stretch>
          </p:blipFill>
          <p:spPr bwMode="ltGray">
            <a:xfrm>
              <a:off x="5298830" y="4541958"/>
              <a:ext cx="2977661" cy="781050"/>
            </a:xfrm>
            <a:prstGeom prst="rect">
              <a:avLst/>
            </a:prstGeom>
            <a:noFill/>
            <a:ln w="9525">
              <a:noFill/>
              <a:miter lim="800000"/>
              <a:headEnd/>
              <a:tailEnd/>
            </a:ln>
            <a:effectLst/>
          </p:spPr>
        </p:pic>
      </p:grpSp>
    </p:spTree>
    <p:extLst>
      <p:ext uri="{BB962C8B-B14F-4D97-AF65-F5344CB8AC3E}">
        <p14:creationId xmlns:p14="http://schemas.microsoft.com/office/powerpoint/2010/main" val="748592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124" y="1863969"/>
            <a:ext cx="9396045" cy="4325814"/>
          </a:xfrm>
        </p:spPr>
        <p:txBody>
          <a:bodyPr>
            <a:noAutofit/>
          </a:bodyPr>
          <a:lstStyle/>
          <a:p>
            <a:pPr marL="908050" lvl="1" indent="-457200" algn="just">
              <a:lnSpc>
                <a:spcPct val="100000"/>
              </a:lnSpc>
              <a:spcBef>
                <a:spcPts val="0"/>
              </a:spcBef>
            </a:pPr>
            <a:r>
              <a:rPr lang="en-US" b="1" dirty="0" smtClean="0">
                <a:solidFill>
                  <a:srgbClr val="002060"/>
                </a:solidFill>
                <a:ea typeface="Arial Unicode MS" pitchFamily="34" charset="-128"/>
                <a:cs typeface="Arial Unicode MS" pitchFamily="34" charset="-128"/>
              </a:rPr>
              <a:t>It measures the adequacy of earnings</a:t>
            </a:r>
          </a:p>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Coverage refers to the protection afforded creditors based on the amount of a business customer’s earnings</a:t>
            </a:r>
          </a:p>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The best-known coverage ratios include:</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
        <p:nvSpPr>
          <p:cNvPr id="5" name="Title 1"/>
          <p:cNvSpPr>
            <a:spLocks noGrp="1"/>
          </p:cNvSpPr>
          <p:nvPr>
            <p:ph type="title"/>
          </p:nvPr>
        </p:nvSpPr>
        <p:spPr>
          <a:xfrm>
            <a:off x="1330566" y="574431"/>
            <a:ext cx="10515600" cy="785446"/>
          </a:xfrm>
        </p:spPr>
        <p:txBody>
          <a:bodyPr>
            <a:normAutofit/>
          </a:bodyPr>
          <a:lstStyle/>
          <a:p>
            <a:pPr marL="365760" lvl="1" indent="-256032" eaLnBrk="1" fontAlgn="auto" hangingPunct="1">
              <a:lnSpc>
                <a:spcPct val="90000"/>
              </a:lnSpc>
              <a:spcAft>
                <a:spcPts val="0"/>
              </a:spcAft>
              <a:defRPr/>
            </a:pPr>
            <a:r>
              <a:rPr lang="en-US" sz="2800" b="1" dirty="0" smtClean="0">
                <a:solidFill>
                  <a:srgbClr val="0070C0"/>
                </a:solidFill>
                <a:latin typeface="+mn-lt"/>
              </a:rPr>
              <a:t>Financial Ratio </a:t>
            </a:r>
            <a:r>
              <a:rPr lang="en-US" sz="2800" b="1" dirty="0">
                <a:solidFill>
                  <a:srgbClr val="0070C0"/>
                </a:solidFill>
                <a:latin typeface="+mn-lt"/>
              </a:rPr>
              <a:t>Analysis: </a:t>
            </a:r>
            <a:r>
              <a:rPr lang="en-US" sz="2800" b="1" dirty="0" smtClean="0">
                <a:solidFill>
                  <a:srgbClr val="0070C0"/>
                </a:solidFill>
                <a:latin typeface="+mn-lt"/>
              </a:rPr>
              <a:t>Coverage Ratio</a:t>
            </a:r>
            <a:endParaRPr lang="en-US" sz="2800" b="1" dirty="0">
              <a:solidFill>
                <a:srgbClr val="0070C0"/>
              </a:solidFill>
              <a:latin typeface="+mn-lt"/>
            </a:endParaRPr>
          </a:p>
        </p:txBody>
      </p:sp>
      <p:pic>
        <p:nvPicPr>
          <p:cNvPr id="6" name="Picture 6"/>
          <p:cNvPicPr>
            <a:picLocks noChangeAspect="1" noChangeArrowheads="1"/>
          </p:cNvPicPr>
          <p:nvPr/>
        </p:nvPicPr>
        <p:blipFill>
          <a:blip r:embed="rId2"/>
          <a:srcRect r="14426"/>
          <a:stretch>
            <a:fillRect/>
          </a:stretch>
        </p:blipFill>
        <p:spPr bwMode="ltGray">
          <a:xfrm>
            <a:off x="1660892" y="3547452"/>
            <a:ext cx="6779723" cy="2384425"/>
          </a:xfrm>
          <a:prstGeom prst="rect">
            <a:avLst/>
          </a:prstGeom>
          <a:noFill/>
          <a:ln w="9525">
            <a:noFill/>
            <a:miter lim="800000"/>
            <a:headEnd/>
            <a:tailEnd/>
          </a:ln>
          <a:effectLst/>
        </p:spPr>
      </p:pic>
    </p:spTree>
    <p:extLst>
      <p:ext uri="{BB962C8B-B14F-4D97-AF65-F5344CB8AC3E}">
        <p14:creationId xmlns:p14="http://schemas.microsoft.com/office/powerpoint/2010/main" val="1512840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124" y="1863969"/>
            <a:ext cx="9396045" cy="4325814"/>
          </a:xfrm>
        </p:spPr>
        <p:txBody>
          <a:bodyPr>
            <a:noAutofit/>
          </a:bodyPr>
          <a:lstStyle/>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Reflects the borrower’s ability to raise cash in timely fashion at reasonable cost, including the ability to meet loan payments when they come due</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
        <p:nvSpPr>
          <p:cNvPr id="5" name="Title 1"/>
          <p:cNvSpPr>
            <a:spLocks noGrp="1"/>
          </p:cNvSpPr>
          <p:nvPr>
            <p:ph type="title"/>
          </p:nvPr>
        </p:nvSpPr>
        <p:spPr>
          <a:xfrm>
            <a:off x="1330566" y="574431"/>
            <a:ext cx="10515600" cy="785446"/>
          </a:xfrm>
        </p:spPr>
        <p:txBody>
          <a:bodyPr>
            <a:normAutofit/>
          </a:bodyPr>
          <a:lstStyle/>
          <a:p>
            <a:pPr marL="365760" lvl="1" indent="-256032" eaLnBrk="1" fontAlgn="auto" hangingPunct="1">
              <a:lnSpc>
                <a:spcPct val="90000"/>
              </a:lnSpc>
              <a:spcAft>
                <a:spcPts val="0"/>
              </a:spcAft>
              <a:defRPr/>
            </a:pPr>
            <a:r>
              <a:rPr lang="en-US" sz="2800" b="1" dirty="0" smtClean="0">
                <a:solidFill>
                  <a:srgbClr val="0070C0"/>
                </a:solidFill>
                <a:latin typeface="+mn-lt"/>
              </a:rPr>
              <a:t>Financial Ratio Analysis: Liquidity Indicator</a:t>
            </a:r>
            <a:endParaRPr lang="en-US" sz="2800" b="1" dirty="0">
              <a:solidFill>
                <a:srgbClr val="0070C0"/>
              </a:solidFill>
              <a:latin typeface="+mn-lt"/>
            </a:endParaRPr>
          </a:p>
        </p:txBody>
      </p:sp>
      <p:pic>
        <p:nvPicPr>
          <p:cNvPr id="7" name="Picture 6"/>
          <p:cNvPicPr>
            <a:picLocks noChangeAspect="1" noChangeArrowheads="1"/>
          </p:cNvPicPr>
          <p:nvPr/>
        </p:nvPicPr>
        <p:blipFill>
          <a:blip r:embed="rId2"/>
          <a:srcRect l="16102" r="17091"/>
          <a:stretch>
            <a:fillRect/>
          </a:stretch>
        </p:blipFill>
        <p:spPr bwMode="ltGray">
          <a:xfrm>
            <a:off x="1805354" y="3247292"/>
            <a:ext cx="6576646" cy="2602522"/>
          </a:xfrm>
          <a:prstGeom prst="rect">
            <a:avLst/>
          </a:prstGeom>
          <a:noFill/>
          <a:ln w="9525">
            <a:noFill/>
            <a:miter lim="800000"/>
            <a:headEnd/>
            <a:tailEnd/>
          </a:ln>
          <a:effectLst/>
        </p:spPr>
      </p:pic>
    </p:spTree>
    <p:extLst>
      <p:ext uri="{BB962C8B-B14F-4D97-AF65-F5344CB8AC3E}">
        <p14:creationId xmlns:p14="http://schemas.microsoft.com/office/powerpoint/2010/main" val="22332615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495" y="1793631"/>
            <a:ext cx="9571890" cy="4325814"/>
          </a:xfrm>
        </p:spPr>
        <p:txBody>
          <a:bodyPr>
            <a:noAutofit/>
          </a:bodyPr>
          <a:lstStyle/>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Commercial lenders are particularly sensitive to changes in customer’s liquidity position; conversion of liquid assets, including cash accounts usually  fund loan repayments</a:t>
            </a:r>
          </a:p>
          <a:p>
            <a:pPr marL="908050" lvl="1" indent="-457200" algn="just">
              <a:lnSpc>
                <a:spcPct val="100000"/>
              </a:lnSpc>
              <a:spcBef>
                <a:spcPts val="0"/>
              </a:spcBef>
            </a:pPr>
            <a:r>
              <a:rPr lang="en-US" b="1" dirty="0" smtClean="0">
                <a:solidFill>
                  <a:srgbClr val="002060"/>
                </a:solidFill>
                <a:ea typeface="Arial Unicode MS" pitchFamily="34" charset="-128"/>
                <a:cs typeface="Arial Unicode MS" pitchFamily="34" charset="-128"/>
              </a:rPr>
              <a:t>Erosion of customers liquidity position increases the risk that the lender will have to attach the customer’s lesser liquid assets to recover funds; hence time consuming, costly and uncertain</a:t>
            </a:r>
          </a:p>
          <a:p>
            <a:pPr marL="908050" lvl="1" indent="-457200" algn="just">
              <a:lnSpc>
                <a:spcPct val="100000"/>
              </a:lnSpc>
              <a:spcBef>
                <a:spcPts val="0"/>
              </a:spcBef>
            </a:pPr>
            <a:r>
              <a:rPr lang="en-US" b="1" dirty="0" smtClean="0">
                <a:solidFill>
                  <a:srgbClr val="002060"/>
                </a:solidFill>
                <a:ea typeface="Arial Unicode MS" pitchFamily="34" charset="-128"/>
                <a:cs typeface="Arial Unicode MS" pitchFamily="34" charset="-128"/>
              </a:rPr>
              <a:t>Excess liquidity has forgone opportunity cost in terms of income producing assets </a:t>
            </a:r>
          </a:p>
          <a:p>
            <a:pPr marL="908050" lvl="1" indent="-457200" algn="just">
              <a:lnSpc>
                <a:spcPct val="100000"/>
              </a:lnSpc>
              <a:spcBef>
                <a:spcPts val="0"/>
              </a:spcBef>
            </a:pPr>
            <a:r>
              <a:rPr lang="en-US" b="1" dirty="0" smtClean="0">
                <a:solidFill>
                  <a:srgbClr val="002060"/>
                </a:solidFill>
                <a:ea typeface="Arial Unicode MS" pitchFamily="34" charset="-128"/>
                <a:cs typeface="Arial Unicode MS" pitchFamily="34" charset="-128"/>
              </a:rPr>
              <a:t>Excess liquidity also invites dishonest managers and employees to “take the money and run”</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
        <p:nvSpPr>
          <p:cNvPr id="5" name="Title 1"/>
          <p:cNvSpPr>
            <a:spLocks noGrp="1"/>
          </p:cNvSpPr>
          <p:nvPr>
            <p:ph type="title"/>
          </p:nvPr>
        </p:nvSpPr>
        <p:spPr>
          <a:xfrm>
            <a:off x="1330566" y="574431"/>
            <a:ext cx="10515600" cy="785446"/>
          </a:xfrm>
        </p:spPr>
        <p:txBody>
          <a:bodyPr>
            <a:normAutofit/>
          </a:bodyPr>
          <a:lstStyle/>
          <a:p>
            <a:pPr marL="365760" lvl="1" indent="-256032" eaLnBrk="1" fontAlgn="auto" hangingPunct="1">
              <a:lnSpc>
                <a:spcPct val="90000"/>
              </a:lnSpc>
              <a:spcAft>
                <a:spcPts val="0"/>
              </a:spcAft>
              <a:defRPr/>
            </a:pPr>
            <a:r>
              <a:rPr lang="en-US" sz="2800" b="1" dirty="0" smtClean="0">
                <a:solidFill>
                  <a:srgbClr val="0070C0"/>
                </a:solidFill>
                <a:latin typeface="+mn-lt"/>
              </a:rPr>
              <a:t>Financial Ratio Analysis: Liquidity Indicator Cont..</a:t>
            </a:r>
            <a:endParaRPr lang="en-US" sz="2800" b="1" dirty="0">
              <a:solidFill>
                <a:srgbClr val="0070C0"/>
              </a:solidFill>
              <a:latin typeface="+mn-lt"/>
            </a:endParaRPr>
          </a:p>
        </p:txBody>
      </p:sp>
    </p:spTree>
    <p:extLst>
      <p:ext uri="{BB962C8B-B14F-4D97-AF65-F5344CB8AC3E}">
        <p14:creationId xmlns:p14="http://schemas.microsoft.com/office/powerpoint/2010/main" val="1431571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Financial Ratio Analysis: Profitability Indicator</a:t>
            </a:r>
            <a:endParaRPr lang="en-IN" sz="2800" b="1" dirty="0">
              <a:solidFill>
                <a:srgbClr val="0070C0"/>
              </a:solidFill>
              <a:latin typeface="+mn-lt"/>
            </a:endParaRPr>
          </a:p>
        </p:txBody>
      </p:sp>
      <p:sp>
        <p:nvSpPr>
          <p:cNvPr id="3" name="Content Placeholder 2"/>
          <p:cNvSpPr>
            <a:spLocks noGrp="1"/>
          </p:cNvSpPr>
          <p:nvPr>
            <p:ph idx="1"/>
          </p:nvPr>
        </p:nvSpPr>
        <p:spPr>
          <a:xfrm>
            <a:off x="392725" y="1946030"/>
            <a:ext cx="9396045" cy="4325814"/>
          </a:xfrm>
        </p:spPr>
        <p:txBody>
          <a:bodyPr>
            <a:noAutofit/>
          </a:bodyPr>
          <a:lstStyle/>
          <a:p>
            <a:pPr marL="908050" lvl="1" indent="-457200" algn="just">
              <a:lnSpc>
                <a:spcPct val="100000"/>
              </a:lnSpc>
              <a:spcBef>
                <a:spcPts val="1200"/>
              </a:spcBef>
            </a:pPr>
            <a:r>
              <a:rPr lang="en-IN" b="1" dirty="0" smtClean="0">
                <a:solidFill>
                  <a:srgbClr val="002060"/>
                </a:solidFill>
                <a:ea typeface="Arial Unicode MS" pitchFamily="34" charset="-128"/>
                <a:cs typeface="Arial Unicode MS" pitchFamily="34" charset="-128"/>
              </a:rPr>
              <a:t>How much net income remains for the owners of a business firm after all expenses (except dividends) are charged against revenue?</a:t>
            </a:r>
          </a:p>
          <a:p>
            <a:pPr marL="908050" lvl="1" indent="-457200" algn="just">
              <a:lnSpc>
                <a:spcPct val="100000"/>
              </a:lnSpc>
              <a:spcBef>
                <a:spcPts val="1200"/>
              </a:spcBef>
            </a:pPr>
            <a:r>
              <a:rPr lang="en-IN" b="1" dirty="0" smtClean="0">
                <a:solidFill>
                  <a:srgbClr val="002060"/>
                </a:solidFill>
                <a:ea typeface="Arial Unicode MS" pitchFamily="34" charset="-128"/>
                <a:cs typeface="Arial Unicode MS" pitchFamily="34" charset="-128"/>
              </a:rPr>
              <a:t>Popular bottom line indicators include:</a:t>
            </a:r>
          </a:p>
          <a:p>
            <a:pPr marL="1422400" lvl="2" indent="-514350" algn="just">
              <a:lnSpc>
                <a:spcPct val="100000"/>
              </a:lnSpc>
              <a:spcBef>
                <a:spcPts val="0"/>
              </a:spcBef>
              <a:buFont typeface="+mj-lt"/>
              <a:buAutoNum type="romanLcPeriod"/>
            </a:pPr>
            <a:r>
              <a:rPr lang="en-IN" sz="2300" b="1" dirty="0" smtClean="0">
                <a:solidFill>
                  <a:srgbClr val="002060"/>
                </a:solidFill>
                <a:ea typeface="Arial Unicode MS" pitchFamily="34" charset="-128"/>
                <a:cs typeface="Arial Unicode MS" pitchFamily="34" charset="-128"/>
              </a:rPr>
              <a:t>Before-tax net income / total assets, net worth, or total sales</a:t>
            </a:r>
          </a:p>
          <a:p>
            <a:pPr marL="1422400" lvl="2" indent="-514350" algn="just">
              <a:lnSpc>
                <a:spcPct val="100000"/>
              </a:lnSpc>
              <a:spcBef>
                <a:spcPts val="0"/>
              </a:spcBef>
              <a:buFont typeface="+mj-lt"/>
              <a:buAutoNum type="romanLcPeriod"/>
            </a:pPr>
            <a:r>
              <a:rPr lang="en-IN" sz="2300" b="1" dirty="0" smtClean="0">
                <a:solidFill>
                  <a:srgbClr val="002060"/>
                </a:solidFill>
                <a:ea typeface="Arial Unicode MS" pitchFamily="34" charset="-128"/>
                <a:cs typeface="Arial Unicode MS" pitchFamily="34" charset="-128"/>
              </a:rPr>
              <a:t>After-tax net income / total assets (or ROA)</a:t>
            </a:r>
          </a:p>
          <a:p>
            <a:pPr marL="1422400" lvl="2" indent="-514350" algn="just">
              <a:lnSpc>
                <a:spcPct val="100000"/>
              </a:lnSpc>
              <a:spcBef>
                <a:spcPts val="0"/>
              </a:spcBef>
              <a:buFont typeface="+mj-lt"/>
              <a:buAutoNum type="romanLcPeriod"/>
            </a:pPr>
            <a:r>
              <a:rPr lang="en-IN" sz="2300" b="1" dirty="0" smtClean="0">
                <a:solidFill>
                  <a:srgbClr val="002060"/>
                </a:solidFill>
                <a:ea typeface="Arial Unicode MS" pitchFamily="34" charset="-128"/>
                <a:cs typeface="Arial Unicode MS" pitchFamily="34" charset="-128"/>
              </a:rPr>
              <a:t>After-tax net income / net worth (or ROE)</a:t>
            </a:r>
          </a:p>
          <a:p>
            <a:pPr marL="1422400" lvl="2" indent="-514350" algn="just">
              <a:lnSpc>
                <a:spcPct val="100000"/>
              </a:lnSpc>
              <a:spcBef>
                <a:spcPts val="0"/>
              </a:spcBef>
              <a:buFont typeface="+mj-lt"/>
              <a:buAutoNum type="romanLcPeriod"/>
            </a:pPr>
            <a:r>
              <a:rPr lang="en-IN" sz="2300" b="1" dirty="0" smtClean="0">
                <a:solidFill>
                  <a:srgbClr val="002060"/>
                </a:solidFill>
                <a:ea typeface="Arial Unicode MS" pitchFamily="34" charset="-128"/>
                <a:cs typeface="Arial Unicode MS" pitchFamily="34" charset="-128"/>
              </a:rPr>
              <a:t>After-tax net income / total sales (or ROS) or profit margin</a:t>
            </a:r>
          </a:p>
          <a:p>
            <a:pPr marL="1422400" lvl="2" indent="-514350" algn="just">
              <a:lnSpc>
                <a:spcPct val="100000"/>
              </a:lnSpc>
              <a:spcBef>
                <a:spcPts val="0"/>
              </a:spcBef>
              <a:buFont typeface="+mj-lt"/>
              <a:buAutoNum type="romanLcPeriod"/>
            </a:pPr>
            <a:endParaRPr lang="en-US" sz="23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4079438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fontScale="90000"/>
          </a:bodyPr>
          <a:lstStyle/>
          <a:p>
            <a:r>
              <a:rPr lang="en-US" sz="2800" b="1" dirty="0" smtClean="0">
                <a:solidFill>
                  <a:srgbClr val="0070C0"/>
                </a:solidFill>
                <a:latin typeface="Calibri"/>
              </a:rPr>
              <a:t>Financial Ratio Analysis: Financial Leverage Factor</a:t>
            </a:r>
            <a:br>
              <a:rPr lang="en-US" sz="2800" b="1" dirty="0" smtClean="0">
                <a:solidFill>
                  <a:srgbClr val="0070C0"/>
                </a:solidFill>
                <a:latin typeface="Calibri"/>
              </a:rPr>
            </a:br>
            <a:endParaRPr lang="en-IN" sz="2800" b="1" dirty="0">
              <a:solidFill>
                <a:srgbClr val="0070C0"/>
              </a:solidFill>
              <a:latin typeface="+mn-lt"/>
            </a:endParaRPr>
          </a:p>
        </p:txBody>
      </p:sp>
      <p:sp>
        <p:nvSpPr>
          <p:cNvPr id="3" name="Content Placeholder 2"/>
          <p:cNvSpPr>
            <a:spLocks noGrp="1"/>
          </p:cNvSpPr>
          <p:nvPr>
            <p:ph idx="1"/>
          </p:nvPr>
        </p:nvSpPr>
        <p:spPr>
          <a:xfrm>
            <a:off x="486510" y="1946030"/>
            <a:ext cx="9220198" cy="4325814"/>
          </a:xfrm>
        </p:spPr>
        <p:txBody>
          <a:bodyPr>
            <a:noAutofit/>
          </a:bodyPr>
          <a:lstStyle/>
          <a:p>
            <a:pPr marL="908050" lvl="1" indent="-457200" algn="just">
              <a:lnSpc>
                <a:spcPct val="100000"/>
              </a:lnSpc>
              <a:spcBef>
                <a:spcPts val="1200"/>
              </a:spcBef>
            </a:pPr>
            <a:r>
              <a:rPr lang="en-US" b="1" dirty="0" smtClean="0">
                <a:solidFill>
                  <a:srgbClr val="002060"/>
                </a:solidFill>
                <a:ea typeface="Arial Unicode MS" pitchFamily="34" charset="-128"/>
                <a:cs typeface="Arial Unicode MS" pitchFamily="34" charset="-128"/>
              </a:rPr>
              <a:t>It is the barometer of a business firm’s capital structure</a:t>
            </a:r>
          </a:p>
          <a:p>
            <a:pPr marL="908050" lvl="1" indent="-457200" algn="just">
              <a:lnSpc>
                <a:spcPct val="100000"/>
              </a:lnSpc>
              <a:spcBef>
                <a:spcPts val="1200"/>
              </a:spcBef>
            </a:pPr>
            <a:r>
              <a:rPr lang="en-IN" b="1" dirty="0" smtClean="0">
                <a:solidFill>
                  <a:srgbClr val="002060"/>
                </a:solidFill>
                <a:ea typeface="Arial Unicode MS" pitchFamily="34" charset="-128"/>
                <a:cs typeface="Arial Unicode MS" pitchFamily="34" charset="-128"/>
              </a:rPr>
              <a:t>Any lender is concerned about how much debt a borrower has taken on in addition to the loan being sought</a:t>
            </a:r>
          </a:p>
          <a:p>
            <a:pPr marL="908050" lvl="1" indent="-457200" algn="just">
              <a:lnSpc>
                <a:spcPct val="100000"/>
              </a:lnSpc>
              <a:spcBef>
                <a:spcPts val="1200"/>
              </a:spcBef>
            </a:pPr>
            <a:r>
              <a:rPr lang="en-US" b="1" u="sng" dirty="0" smtClean="0">
                <a:solidFill>
                  <a:srgbClr val="002060"/>
                </a:solidFill>
                <a:ea typeface="Arial Unicode MS" pitchFamily="34" charset="-128"/>
                <a:cs typeface="Arial Unicode MS" pitchFamily="34" charset="-128"/>
              </a:rPr>
              <a:t>Financial leverage</a:t>
            </a:r>
            <a:r>
              <a:rPr lang="en-US" b="1" dirty="0" smtClean="0">
                <a:solidFill>
                  <a:srgbClr val="002060"/>
                </a:solidFill>
                <a:ea typeface="Arial Unicode MS" pitchFamily="34" charset="-128"/>
                <a:cs typeface="Arial Unicode MS" pitchFamily="34" charset="-128"/>
              </a:rPr>
              <a:t>: use of debt in the hope the borrower will generate earnings that exceeds the cost of debt, thereby increasing returns to a business firm’s owners</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1978766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fontScale="90000"/>
          </a:bodyPr>
          <a:lstStyle/>
          <a:p>
            <a:r>
              <a:rPr lang="en-US" sz="2800" b="1" dirty="0" smtClean="0">
                <a:solidFill>
                  <a:srgbClr val="0070C0"/>
                </a:solidFill>
                <a:latin typeface="Calibri"/>
              </a:rPr>
              <a:t>Financial Ratio Analysis: Financial Leverage Factor</a:t>
            </a:r>
            <a:br>
              <a:rPr lang="en-US" sz="2800" b="1" dirty="0" smtClean="0">
                <a:solidFill>
                  <a:srgbClr val="0070C0"/>
                </a:solidFill>
                <a:latin typeface="Calibri"/>
              </a:rPr>
            </a:br>
            <a:endParaRPr lang="en-IN" sz="2800" b="1" dirty="0">
              <a:solidFill>
                <a:srgbClr val="0070C0"/>
              </a:solidFill>
              <a:latin typeface="+mn-lt"/>
            </a:endParaRPr>
          </a:p>
        </p:txBody>
      </p:sp>
      <p:sp>
        <p:nvSpPr>
          <p:cNvPr id="3" name="Content Placeholder 2"/>
          <p:cNvSpPr>
            <a:spLocks noGrp="1"/>
          </p:cNvSpPr>
          <p:nvPr>
            <p:ph idx="1"/>
          </p:nvPr>
        </p:nvSpPr>
        <p:spPr>
          <a:xfrm>
            <a:off x="392725" y="1946030"/>
            <a:ext cx="9396045" cy="4325814"/>
          </a:xfrm>
        </p:spPr>
        <p:txBody>
          <a:bodyPr>
            <a:noAutofit/>
          </a:bodyPr>
          <a:lstStyle/>
          <a:p>
            <a:pPr marL="908050" lvl="1" indent="-457200" algn="just">
              <a:lnSpc>
                <a:spcPct val="100000"/>
              </a:lnSpc>
              <a:spcBef>
                <a:spcPts val="1200"/>
              </a:spcBef>
            </a:pPr>
            <a:r>
              <a:rPr lang="en-IN" b="1" dirty="0" smtClean="0">
                <a:solidFill>
                  <a:srgbClr val="002060"/>
                </a:solidFill>
                <a:ea typeface="Arial Unicode MS" pitchFamily="34" charset="-128"/>
                <a:cs typeface="Arial Unicode MS" pitchFamily="34" charset="-128"/>
              </a:rPr>
              <a:t>Key financial ratios used to analyze any borrowing business’s credit standing and use of financial leverage include</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pic>
        <p:nvPicPr>
          <p:cNvPr id="4" name="Picture 6"/>
          <p:cNvPicPr>
            <a:picLocks noChangeAspect="1" noChangeArrowheads="1"/>
          </p:cNvPicPr>
          <p:nvPr/>
        </p:nvPicPr>
        <p:blipFill>
          <a:blip r:embed="rId2"/>
          <a:srcRect l="11590" r="14852"/>
          <a:stretch>
            <a:fillRect/>
          </a:stretch>
        </p:blipFill>
        <p:spPr bwMode="ltGray">
          <a:xfrm>
            <a:off x="1242645" y="2872154"/>
            <a:ext cx="7432429" cy="2872154"/>
          </a:xfrm>
          <a:prstGeom prst="rect">
            <a:avLst/>
          </a:prstGeom>
          <a:noFill/>
          <a:ln w="9525">
            <a:noFill/>
            <a:miter lim="800000"/>
            <a:headEnd/>
            <a:tailEnd/>
          </a:ln>
          <a:effectLst/>
        </p:spPr>
      </p:pic>
    </p:spTree>
    <p:extLst>
      <p:ext uri="{BB962C8B-B14F-4D97-AF65-F5344CB8AC3E}">
        <p14:creationId xmlns:p14="http://schemas.microsoft.com/office/powerpoint/2010/main" val="3025196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708" y="1665394"/>
            <a:ext cx="8849710" cy="7325082"/>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b="1" dirty="0">
                <a:solidFill>
                  <a:srgbClr val="002060"/>
                </a:solidFill>
                <a:cs typeface="Times New Roman" pitchFamily="18" charset="0"/>
              </a:rPr>
              <a:t>The mix, quality, and yield of the loan portfolio are heavily influenced by regulation</a:t>
            </a:r>
          </a:p>
          <a:p>
            <a:pPr marL="342900" indent="-342900" algn="just">
              <a:spcAft>
                <a:spcPts val="1200"/>
              </a:spcAft>
              <a:buFont typeface="Arial" panose="020B0604020202020204" pitchFamily="34" charset="0"/>
              <a:buChar char="•"/>
            </a:pPr>
            <a:r>
              <a:rPr lang="en-US" sz="2400" b="1" dirty="0" smtClean="0">
                <a:solidFill>
                  <a:srgbClr val="002060"/>
                </a:solidFill>
              </a:rPr>
              <a:t>40 % of the credit to priority sector</a:t>
            </a:r>
          </a:p>
          <a:p>
            <a:pPr marL="342900" indent="-342900" algn="just">
              <a:spcAft>
                <a:spcPts val="1200"/>
              </a:spcAft>
              <a:buFont typeface="Arial" panose="020B0604020202020204" pitchFamily="34" charset="0"/>
              <a:buChar char="•"/>
            </a:pPr>
            <a:r>
              <a:rPr lang="en-US" sz="2400" b="1" dirty="0" smtClean="0">
                <a:solidFill>
                  <a:srgbClr val="002060"/>
                </a:solidFill>
              </a:rPr>
              <a:t>Priority to Small and Medium Enterprises</a:t>
            </a:r>
          </a:p>
          <a:p>
            <a:pPr marL="342900" indent="-342900" algn="just">
              <a:spcAft>
                <a:spcPts val="1200"/>
              </a:spcAft>
              <a:buFont typeface="Arial" panose="020B0604020202020204" pitchFamily="34" charset="0"/>
              <a:buChar char="•"/>
            </a:pPr>
            <a:r>
              <a:rPr lang="en-US" sz="2400" b="1" dirty="0" smtClean="0">
                <a:solidFill>
                  <a:srgbClr val="002060"/>
                </a:solidFill>
              </a:rPr>
              <a:t>Credit risk exposure limit to a single borrower is 15 percent and 5 percent extra for infrastructure projects</a:t>
            </a:r>
          </a:p>
          <a:p>
            <a:pPr marL="342900" indent="-342900" algn="just">
              <a:spcAft>
                <a:spcPts val="1200"/>
              </a:spcAft>
              <a:buFont typeface="Arial" panose="020B0604020202020204" pitchFamily="34" charset="0"/>
              <a:buChar char="•"/>
            </a:pPr>
            <a:r>
              <a:rPr lang="en-US" sz="2400" b="1" dirty="0">
                <a:solidFill>
                  <a:srgbClr val="002060"/>
                </a:solidFill>
              </a:rPr>
              <a:t>A</a:t>
            </a:r>
            <a:r>
              <a:rPr lang="en-US" sz="2400" b="1" dirty="0" smtClean="0">
                <a:solidFill>
                  <a:srgbClr val="002060"/>
                </a:solidFill>
              </a:rPr>
              <a:t> </a:t>
            </a:r>
            <a:r>
              <a:rPr lang="en-US" sz="2400" b="1" dirty="0">
                <a:solidFill>
                  <a:srgbClr val="002060"/>
                </a:solidFill>
              </a:rPr>
              <a:t>bank cannot grant any loans and advances on the security of its own shares.</a:t>
            </a:r>
            <a:endParaRPr lang="en-US" sz="2400" b="1" dirty="0" smtClean="0">
              <a:solidFill>
                <a:srgbClr val="002060"/>
              </a:solidFill>
            </a:endParaRPr>
          </a:p>
          <a:p>
            <a:pPr marL="342900" indent="-342900" algn="just">
              <a:spcAft>
                <a:spcPts val="1200"/>
              </a:spcAft>
              <a:buFont typeface="Arial" panose="020B0604020202020204"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marL="1332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Regulation of Lending Activities</a:t>
            </a:r>
            <a:endParaRPr lang="en-US" sz="2800" b="1" dirty="0"/>
          </a:p>
        </p:txBody>
      </p:sp>
    </p:spTree>
    <p:extLst>
      <p:ext uri="{BB962C8B-B14F-4D97-AF65-F5344CB8AC3E}">
        <p14:creationId xmlns:p14="http://schemas.microsoft.com/office/powerpoint/2010/main" val="1279632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65757" y="962798"/>
          <a:ext cx="8778241" cy="5047668"/>
        </p:xfrm>
        <a:graphic>
          <a:graphicData uri="http://schemas.openxmlformats.org/drawingml/2006/table">
            <a:tbl>
              <a:tblPr>
                <a:tableStyleId>{5C22544A-7EE6-4342-B048-85BDC9FD1C3A}</a:tableStyleId>
              </a:tblPr>
              <a:tblGrid>
                <a:gridCol w="3774641">
                  <a:extLst>
                    <a:ext uri="{9D8B030D-6E8A-4147-A177-3AD203B41FA5}">
                      <a16:colId xmlns:a16="http://schemas.microsoft.com/office/drawing/2014/main" val="3778150567"/>
                    </a:ext>
                  </a:extLst>
                </a:gridCol>
                <a:gridCol w="601937">
                  <a:extLst>
                    <a:ext uri="{9D8B030D-6E8A-4147-A177-3AD203B41FA5}">
                      <a16:colId xmlns:a16="http://schemas.microsoft.com/office/drawing/2014/main" val="3928945179"/>
                    </a:ext>
                  </a:extLst>
                </a:gridCol>
                <a:gridCol w="790041">
                  <a:extLst>
                    <a:ext uri="{9D8B030D-6E8A-4147-A177-3AD203B41FA5}">
                      <a16:colId xmlns:a16="http://schemas.microsoft.com/office/drawing/2014/main" val="2510632584"/>
                    </a:ext>
                  </a:extLst>
                </a:gridCol>
                <a:gridCol w="601937">
                  <a:extLst>
                    <a:ext uri="{9D8B030D-6E8A-4147-A177-3AD203B41FA5}">
                      <a16:colId xmlns:a16="http://schemas.microsoft.com/office/drawing/2014/main" val="986573790"/>
                    </a:ext>
                  </a:extLst>
                </a:gridCol>
                <a:gridCol w="601937">
                  <a:extLst>
                    <a:ext uri="{9D8B030D-6E8A-4147-A177-3AD203B41FA5}">
                      <a16:colId xmlns:a16="http://schemas.microsoft.com/office/drawing/2014/main" val="3387152278"/>
                    </a:ext>
                  </a:extLst>
                </a:gridCol>
                <a:gridCol w="601937">
                  <a:extLst>
                    <a:ext uri="{9D8B030D-6E8A-4147-A177-3AD203B41FA5}">
                      <a16:colId xmlns:a16="http://schemas.microsoft.com/office/drawing/2014/main" val="1093555791"/>
                    </a:ext>
                  </a:extLst>
                </a:gridCol>
                <a:gridCol w="601937">
                  <a:extLst>
                    <a:ext uri="{9D8B030D-6E8A-4147-A177-3AD203B41FA5}">
                      <a16:colId xmlns:a16="http://schemas.microsoft.com/office/drawing/2014/main" val="3685033134"/>
                    </a:ext>
                  </a:extLst>
                </a:gridCol>
                <a:gridCol w="601937">
                  <a:extLst>
                    <a:ext uri="{9D8B030D-6E8A-4147-A177-3AD203B41FA5}">
                      <a16:colId xmlns:a16="http://schemas.microsoft.com/office/drawing/2014/main" val="1702739392"/>
                    </a:ext>
                  </a:extLst>
                </a:gridCol>
                <a:gridCol w="601937">
                  <a:extLst>
                    <a:ext uri="{9D8B030D-6E8A-4147-A177-3AD203B41FA5}">
                      <a16:colId xmlns:a16="http://schemas.microsoft.com/office/drawing/2014/main" val="2240023424"/>
                    </a:ext>
                  </a:extLst>
                </a:gridCol>
              </a:tblGrid>
              <a:tr h="170256">
                <a:tc>
                  <a:txBody>
                    <a:bodyPr/>
                    <a:lstStyle/>
                    <a:p>
                      <a:pPr algn="l" fontAlgn="b"/>
                      <a:r>
                        <a:rPr lang="en-US" sz="1100" b="1" u="none" strike="noStrike" dirty="0">
                          <a:effectLst/>
                        </a:rPr>
                        <a:t>Balance sheet for a Company</a:t>
                      </a:r>
                      <a:endParaRPr lang="en-US"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4029307140"/>
                  </a:ext>
                </a:extLst>
              </a:tr>
              <a:tr h="170256">
                <a:tc>
                  <a:txBody>
                    <a:bodyPr/>
                    <a:lstStyle/>
                    <a:p>
                      <a:pPr algn="l" fontAlgn="b"/>
                      <a:endParaRPr lang="en-IN" sz="1100" b="1" i="0" u="none" strike="noStrike" dirty="0">
                        <a:solidFill>
                          <a:srgbClr val="000000"/>
                        </a:solidFill>
                        <a:effectLst/>
                        <a:latin typeface="Calibri" panose="020F0502020204030204" pitchFamily="34" charset="0"/>
                      </a:endParaRPr>
                    </a:p>
                  </a:txBody>
                  <a:tcPr marL="7363" marR="7363" marT="7363" marB="0" anchor="b"/>
                </a:tc>
                <a:tc gridSpan="2">
                  <a:txBody>
                    <a:bodyPr/>
                    <a:lstStyle/>
                    <a:p>
                      <a:pPr algn="ctr" fontAlgn="b"/>
                      <a:r>
                        <a:rPr lang="en-IN" sz="1100" b="1" u="none" strike="noStrike">
                          <a:effectLst/>
                        </a:rPr>
                        <a:t>Most recent year</a:t>
                      </a:r>
                      <a:endParaRPr lang="en-IN" sz="1100" b="1" i="0" u="none" strike="noStrike">
                        <a:solidFill>
                          <a:srgbClr val="000000"/>
                        </a:solidFill>
                        <a:effectLst/>
                        <a:latin typeface="Calibri" panose="020F0502020204030204" pitchFamily="34" charset="0"/>
                      </a:endParaRPr>
                    </a:p>
                  </a:txBody>
                  <a:tcPr marL="7363" marR="7363" marT="7363" marB="0" anchor="b"/>
                </a:tc>
                <a:tc hMerge="1">
                  <a:txBody>
                    <a:bodyPr/>
                    <a:lstStyle/>
                    <a:p>
                      <a:endParaRPr lang="en-IN"/>
                    </a:p>
                  </a:txBody>
                  <a:tcPr/>
                </a:tc>
                <a:tc gridSpan="2">
                  <a:txBody>
                    <a:bodyPr/>
                    <a:lstStyle/>
                    <a:p>
                      <a:pPr algn="ctr" fontAlgn="b"/>
                      <a:r>
                        <a:rPr lang="en-IN" sz="1100" b="1" u="none" strike="noStrike">
                          <a:effectLst/>
                        </a:rPr>
                        <a:t>One year ago</a:t>
                      </a:r>
                      <a:endParaRPr lang="en-IN" sz="1100" b="1" i="0" u="none" strike="noStrike">
                        <a:solidFill>
                          <a:srgbClr val="000000"/>
                        </a:solidFill>
                        <a:effectLst/>
                        <a:latin typeface="Calibri" panose="020F0502020204030204" pitchFamily="34" charset="0"/>
                      </a:endParaRPr>
                    </a:p>
                  </a:txBody>
                  <a:tcPr marL="7363" marR="7363" marT="7363" marB="0" anchor="b"/>
                </a:tc>
                <a:tc hMerge="1">
                  <a:txBody>
                    <a:bodyPr/>
                    <a:lstStyle/>
                    <a:p>
                      <a:endParaRPr lang="en-IN"/>
                    </a:p>
                  </a:txBody>
                  <a:tcPr/>
                </a:tc>
                <a:tc gridSpan="2">
                  <a:txBody>
                    <a:bodyPr/>
                    <a:lstStyle/>
                    <a:p>
                      <a:pPr algn="ctr" fontAlgn="b"/>
                      <a:r>
                        <a:rPr lang="en-IN" sz="1100" b="1" u="none" strike="noStrike">
                          <a:effectLst/>
                        </a:rPr>
                        <a:t>Two years ago</a:t>
                      </a:r>
                      <a:endParaRPr lang="en-IN" sz="1100" b="1" i="0" u="none" strike="noStrike">
                        <a:solidFill>
                          <a:srgbClr val="000000"/>
                        </a:solidFill>
                        <a:effectLst/>
                        <a:latin typeface="Calibri" panose="020F0502020204030204" pitchFamily="34" charset="0"/>
                      </a:endParaRPr>
                    </a:p>
                  </a:txBody>
                  <a:tcPr marL="7363" marR="7363" marT="7363" marB="0" anchor="b"/>
                </a:tc>
                <a:tc hMerge="1">
                  <a:txBody>
                    <a:bodyPr/>
                    <a:lstStyle/>
                    <a:p>
                      <a:endParaRPr lang="en-IN"/>
                    </a:p>
                  </a:txBody>
                  <a:tcPr/>
                </a:tc>
                <a:tc gridSpan="2">
                  <a:txBody>
                    <a:bodyPr/>
                    <a:lstStyle/>
                    <a:p>
                      <a:pPr algn="ctr" fontAlgn="b"/>
                      <a:r>
                        <a:rPr lang="en-IN" sz="1100" b="1" u="none" strike="noStrike">
                          <a:effectLst/>
                        </a:rPr>
                        <a:t>Three years ago</a:t>
                      </a:r>
                      <a:endParaRPr lang="en-IN" sz="1100" b="1" i="0" u="none" strike="noStrike">
                        <a:solidFill>
                          <a:srgbClr val="000000"/>
                        </a:solidFill>
                        <a:effectLst/>
                        <a:latin typeface="Calibri" panose="020F0502020204030204" pitchFamily="34" charset="0"/>
                      </a:endParaRPr>
                    </a:p>
                  </a:txBody>
                  <a:tcPr marL="7363" marR="7363" marT="7363" marB="0" anchor="b"/>
                </a:tc>
                <a:tc hMerge="1">
                  <a:txBody>
                    <a:bodyPr/>
                    <a:lstStyle/>
                    <a:p>
                      <a:endParaRPr lang="en-IN"/>
                    </a:p>
                  </a:txBody>
                  <a:tcPr/>
                </a:tc>
                <a:extLst>
                  <a:ext uri="{0D108BD9-81ED-4DB2-BD59-A6C34878D82A}">
                    <a16:rowId xmlns:a16="http://schemas.microsoft.com/office/drawing/2014/main" val="3453205258"/>
                  </a:ext>
                </a:extLst>
              </a:tr>
              <a:tr h="497590">
                <a:tc>
                  <a:txBody>
                    <a:bodyPr/>
                    <a:lstStyle/>
                    <a:p>
                      <a:pPr algn="l" fontAlgn="b"/>
                      <a:r>
                        <a:rPr lang="en-IN" sz="1100" b="1" u="none" strike="noStrike" dirty="0">
                          <a:effectLst/>
                        </a:rPr>
                        <a:t>Balance sheet items</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r>
                        <a:rPr lang="en-IN" sz="1100" b="1" u="none" strike="noStrike">
                          <a:effectLst/>
                        </a:rPr>
                        <a:t>Dollar  Value</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r>
                        <a:rPr lang="en-IN" sz="1100" b="1" u="none" strike="noStrike" dirty="0">
                          <a:effectLst/>
                        </a:rPr>
                        <a:t>Percentage of Total</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r>
                        <a:rPr lang="en-IN" sz="1100" b="1" u="none" strike="noStrike">
                          <a:effectLst/>
                        </a:rPr>
                        <a:t>Dollar  Value</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r>
                        <a:rPr lang="en-IN" sz="1100" b="1" u="none" strike="noStrike">
                          <a:effectLst/>
                        </a:rPr>
                        <a:t>Percentage of Total</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r>
                        <a:rPr lang="en-IN" sz="1100" b="1" u="none" strike="noStrike">
                          <a:effectLst/>
                        </a:rPr>
                        <a:t>Dollar  Value</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r>
                        <a:rPr lang="en-IN" sz="1100" b="1" u="none" strike="noStrike">
                          <a:effectLst/>
                        </a:rPr>
                        <a:t>Percentage of Total</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r>
                        <a:rPr lang="en-IN" sz="1100" b="1" u="none" strike="noStrike">
                          <a:effectLst/>
                        </a:rPr>
                        <a:t>Dollar  Value</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r>
                        <a:rPr lang="en-IN" sz="1100" b="1" u="none" strike="noStrike">
                          <a:effectLst/>
                        </a:rPr>
                        <a:t>Percentage of Total</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792342202"/>
                  </a:ext>
                </a:extLst>
              </a:tr>
              <a:tr h="170256">
                <a:tc>
                  <a:txBody>
                    <a:bodyPr/>
                    <a:lstStyle/>
                    <a:p>
                      <a:pPr algn="l" fontAlgn="b"/>
                      <a:r>
                        <a:rPr lang="en-IN" sz="1100" b="1" u="none" strike="noStrike" dirty="0">
                          <a:effectLst/>
                        </a:rPr>
                        <a:t>Assets</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1755653909"/>
                  </a:ext>
                </a:extLst>
              </a:tr>
              <a:tr h="170256">
                <a:tc>
                  <a:txBody>
                    <a:bodyPr/>
                    <a:lstStyle/>
                    <a:p>
                      <a:pPr algn="l" fontAlgn="b"/>
                      <a:r>
                        <a:rPr lang="en-IN" sz="1100" b="1" u="none" strike="noStrike">
                          <a:effectLst/>
                        </a:rPr>
                        <a:t>Cash</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2.0</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2.3</a:t>
                      </a:r>
                      <a:endParaRPr lang="en-IN" sz="1100" b="1" i="0" u="none" strike="noStrike" dirty="0">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6.8%</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2.7</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7.7%</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8.6%</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2152285853"/>
                  </a:ext>
                </a:extLst>
              </a:tr>
              <a:tr h="170256">
                <a:tc>
                  <a:txBody>
                    <a:bodyPr/>
                    <a:lstStyle/>
                    <a:p>
                      <a:pPr algn="l" fontAlgn="b"/>
                      <a:r>
                        <a:rPr lang="en-IN" sz="1100" b="1" u="none" strike="noStrike">
                          <a:effectLst/>
                        </a:rPr>
                        <a:t>Marketable securities</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1.5</a:t>
                      </a:r>
                      <a:endParaRPr lang="en-IN" sz="1100" b="1" i="0" u="none" strike="noStrike" dirty="0">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4.5%</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1.8</a:t>
                      </a:r>
                      <a:endParaRPr lang="en-IN" sz="1100" b="1" i="0" u="none" strike="noStrike" dirty="0">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5.3%</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5.7%</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2.7%</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3970697294"/>
                  </a:ext>
                </a:extLst>
              </a:tr>
              <a:tr h="170256">
                <a:tc>
                  <a:txBody>
                    <a:bodyPr/>
                    <a:lstStyle/>
                    <a:p>
                      <a:pPr algn="l" fontAlgn="b"/>
                      <a:r>
                        <a:rPr lang="en-IN" sz="1100" b="1" u="none" strike="noStrike">
                          <a:effectLst/>
                        </a:rPr>
                        <a:t>Accounts receivable</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9.3</a:t>
                      </a:r>
                      <a:endParaRPr lang="en-IN" sz="1100" b="1" i="0" u="none" strike="noStrike" dirty="0">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28.2%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8.4</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24.7%</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7.2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20.6%</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13.8%</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3691626612"/>
                  </a:ext>
                </a:extLst>
              </a:tr>
              <a:tr h="170256">
                <a:tc>
                  <a:txBody>
                    <a:bodyPr/>
                    <a:lstStyle/>
                    <a:p>
                      <a:pPr algn="l" fontAlgn="b"/>
                      <a:r>
                        <a:rPr lang="en-IN" sz="1100" b="1" u="none" strike="noStrike">
                          <a:effectLst/>
                        </a:rPr>
                        <a:t>Inventories</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6.2</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18.8%</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5.5</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16.2%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4.4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12.6%</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3.3</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8.9%</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3782017207"/>
                  </a:ext>
                </a:extLst>
              </a:tr>
              <a:tr h="170256">
                <a:tc>
                  <a:txBody>
                    <a:bodyPr/>
                    <a:lstStyle/>
                    <a:p>
                      <a:pPr algn="l" fontAlgn="b"/>
                      <a:r>
                        <a:rPr lang="en-IN" sz="1100" b="1" u="none" strike="noStrike">
                          <a:effectLst/>
                        </a:rPr>
                        <a:t>Total Current Assets</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19.0</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57.6%</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18.0</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52.9%</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16.3</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46.6%</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12.6</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34.1%</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115372699"/>
                  </a:ext>
                </a:extLst>
              </a:tr>
              <a:tr h="170256">
                <a:tc>
                  <a:txBody>
                    <a:bodyPr/>
                    <a:lstStyle/>
                    <a:p>
                      <a:pPr algn="l" fontAlgn="b"/>
                      <a:r>
                        <a:rPr lang="en-IN" sz="1100" b="1" u="none" strike="noStrike">
                          <a:effectLst/>
                        </a:rPr>
                        <a:t>Fixed asset, gross </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20.4</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61.8%</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21.2</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62.4%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22.5</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64.3%</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23.4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63.2%</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220829452"/>
                  </a:ext>
                </a:extLst>
              </a:tr>
              <a:tr h="170256">
                <a:tc>
                  <a:txBody>
                    <a:bodyPr/>
                    <a:lstStyle/>
                    <a:p>
                      <a:pPr algn="l" fontAlgn="b"/>
                      <a:r>
                        <a:rPr lang="en-IN" sz="1100" b="1" u="none" strike="noStrike">
                          <a:effectLst/>
                        </a:rPr>
                        <a:t>Less: Accumulated Depriciation </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11.1</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33.6%</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10.2</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30.0%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9.0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25.7%</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16.5%</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3827883126"/>
                  </a:ext>
                </a:extLst>
              </a:tr>
              <a:tr h="170256">
                <a:tc>
                  <a:txBody>
                    <a:bodyPr/>
                    <a:lstStyle/>
                    <a:p>
                      <a:pPr algn="l" fontAlgn="b"/>
                      <a:r>
                        <a:rPr lang="en-IN" sz="1100" b="1" u="none" strike="noStrike">
                          <a:effectLst/>
                        </a:rPr>
                        <a:t>Fixed asset, net</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9.3</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28.2%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11.0</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32.4%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13.5</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38.6%</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17.3</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46.8%</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1930958072"/>
                  </a:ext>
                </a:extLst>
              </a:tr>
              <a:tr h="170256">
                <a:tc>
                  <a:txBody>
                    <a:bodyPr/>
                    <a:lstStyle/>
                    <a:p>
                      <a:pPr algn="l" fontAlgn="b"/>
                      <a:r>
                        <a:rPr lang="en-IN" sz="1100" b="1" u="none" strike="noStrike">
                          <a:effectLst/>
                        </a:rPr>
                        <a:t>Other asset</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4.7</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14.2%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5.0</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14.7%</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14.9%</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7.1</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19.2%</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3392197545"/>
                  </a:ext>
                </a:extLst>
              </a:tr>
              <a:tr h="170256">
                <a:tc>
                  <a:txBody>
                    <a:bodyPr/>
                    <a:lstStyle/>
                    <a:p>
                      <a:pPr algn="l" fontAlgn="b"/>
                      <a:r>
                        <a:rPr lang="en-IN" sz="1100" b="1" u="none" strike="noStrike">
                          <a:effectLst/>
                        </a:rPr>
                        <a:t>Total Asset</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33.0</a:t>
                      </a:r>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100.0%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34.0</a:t>
                      </a:r>
                      <a:endParaRPr lang="en-IN" sz="1100" b="1" i="0" u="none" strike="noStrike" dirty="0">
                        <a:solidFill>
                          <a:srgbClr val="FF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100.0%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35.0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100.0%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37.0</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100.0%</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429254243"/>
                  </a:ext>
                </a:extLst>
              </a:tr>
              <a:tr h="170256">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FF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21734506"/>
                  </a:ext>
                </a:extLst>
              </a:tr>
              <a:tr h="170256">
                <a:tc>
                  <a:txBody>
                    <a:bodyPr/>
                    <a:lstStyle/>
                    <a:p>
                      <a:pPr algn="l" fontAlgn="b"/>
                      <a:r>
                        <a:rPr lang="en-IN" sz="1100" b="1" u="none" strike="noStrike">
                          <a:effectLst/>
                        </a:rPr>
                        <a:t>Liabilities and Equity</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2668185067"/>
                  </a:ext>
                </a:extLst>
              </a:tr>
              <a:tr h="170256">
                <a:tc>
                  <a:txBody>
                    <a:bodyPr/>
                    <a:lstStyle/>
                    <a:p>
                      <a:pPr algn="l" fontAlgn="b"/>
                      <a:r>
                        <a:rPr lang="en-IN" sz="1100" b="1" u="none" strike="noStrike">
                          <a:effectLst/>
                        </a:rPr>
                        <a:t>Accounts payable</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2.3</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7.0%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6.5%</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1.8</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2.0</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5.4%</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52186655"/>
                  </a:ext>
                </a:extLst>
              </a:tr>
              <a:tr h="170256">
                <a:tc>
                  <a:txBody>
                    <a:bodyPr/>
                    <a:lstStyle/>
                    <a:p>
                      <a:pPr algn="l" fontAlgn="b"/>
                      <a:r>
                        <a:rPr lang="en-IN" sz="1100" b="1" u="none" strike="noStrike">
                          <a:effectLst/>
                        </a:rPr>
                        <a:t>Notes payable</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4.9</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14.8%</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4.4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12.9%</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4.2</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12.0%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3.7</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10.0%</a:t>
                      </a:r>
                      <a:endParaRPr lang="en-IN" sz="1100" b="1" i="0" u="none" strike="noStrike">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1326215059"/>
                  </a:ext>
                </a:extLst>
              </a:tr>
              <a:tr h="170256">
                <a:tc>
                  <a:txBody>
                    <a:bodyPr/>
                    <a:lstStyle/>
                    <a:p>
                      <a:pPr algn="l" fontAlgn="b"/>
                      <a:r>
                        <a:rPr lang="en-IN" sz="1100" b="1" u="none" strike="noStrike">
                          <a:effectLst/>
                        </a:rPr>
                        <a:t>Taxes payable</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0.1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0.3%</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0.2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0.6%</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0.1</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0.3%</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0.8</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2.2%</a:t>
                      </a:r>
                      <a:endParaRPr lang="en-IN" sz="1100" b="1" i="0" u="none" strike="noStrike" dirty="0">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3356328257"/>
                  </a:ext>
                </a:extLst>
              </a:tr>
              <a:tr h="170256">
                <a:tc>
                  <a:txBody>
                    <a:bodyPr/>
                    <a:lstStyle/>
                    <a:p>
                      <a:pPr algn="l" fontAlgn="b"/>
                      <a:r>
                        <a:rPr lang="en-IN" sz="1100" b="1" u="none" strike="noStrike">
                          <a:effectLst/>
                        </a:rPr>
                        <a:t>Total current  liabilities</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7.3</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22.1%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6.8</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20.0%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6.1</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17.4%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6.5</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17.6%</a:t>
                      </a:r>
                      <a:endParaRPr lang="en-IN" sz="1100" b="1" i="0" u="none" strike="noStrike" dirty="0">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3086815963"/>
                  </a:ext>
                </a:extLst>
              </a:tr>
              <a:tr h="170256">
                <a:tc>
                  <a:txBody>
                    <a:bodyPr/>
                    <a:lstStyle/>
                    <a:p>
                      <a:pPr algn="l" fontAlgn="b"/>
                      <a:r>
                        <a:rPr lang="en-IN" sz="1100" b="1" u="none" strike="noStrike">
                          <a:effectLst/>
                        </a:rPr>
                        <a:t>Long-term debt</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13.2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40.0%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13.2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38.8%</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13.5</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38.6%</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12.4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33.5%</a:t>
                      </a:r>
                      <a:endParaRPr lang="en-IN" sz="1100" b="1" i="0" u="none" strike="noStrike" dirty="0">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2614269089"/>
                  </a:ext>
                </a:extLst>
              </a:tr>
              <a:tr h="170256">
                <a:tc>
                  <a:txBody>
                    <a:bodyPr/>
                    <a:lstStyle/>
                    <a:p>
                      <a:pPr algn="l" fontAlgn="b"/>
                      <a:r>
                        <a:rPr lang="en-IN" sz="1100" b="1" u="none" strike="noStrike">
                          <a:effectLst/>
                        </a:rPr>
                        <a:t>Other liabilities</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4.1%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4.5</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12.9%</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7.1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19.2%</a:t>
                      </a:r>
                      <a:endParaRPr lang="en-IN" sz="1100" b="1" i="0" u="none" strike="noStrike" dirty="0">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2034697790"/>
                  </a:ext>
                </a:extLst>
              </a:tr>
              <a:tr h="170256">
                <a:tc>
                  <a:txBody>
                    <a:bodyPr/>
                    <a:lstStyle/>
                    <a:p>
                      <a:pPr algn="l" fontAlgn="b"/>
                      <a:r>
                        <a:rPr lang="en-IN" sz="1100" b="1" u="none" strike="noStrike">
                          <a:effectLst/>
                        </a:rPr>
                        <a:t>Total Liabilites</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21.5</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65.2%</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21.4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62.9%</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24.1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68.9%</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26.0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70.3%</a:t>
                      </a:r>
                      <a:endParaRPr lang="en-IN" sz="1100" b="1" i="0" u="none" strike="noStrike" dirty="0">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2378607253"/>
                  </a:ext>
                </a:extLst>
              </a:tr>
              <a:tr h="170256">
                <a:tc>
                  <a:txBody>
                    <a:bodyPr/>
                    <a:lstStyle/>
                    <a:p>
                      <a:pPr algn="l" fontAlgn="b"/>
                      <a:r>
                        <a:rPr lang="en-IN" sz="1100" b="1" u="none" strike="noStrike">
                          <a:effectLst/>
                        </a:rPr>
                        <a:t>Common stock</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5.9%</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2.9%</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1.0</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2.7%</a:t>
                      </a:r>
                      <a:endParaRPr lang="en-IN" sz="1100" b="1" i="0" u="none" strike="noStrike" dirty="0">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3033501892"/>
                  </a:ext>
                </a:extLst>
              </a:tr>
              <a:tr h="170256">
                <a:tc>
                  <a:txBody>
                    <a:bodyPr/>
                    <a:lstStyle/>
                    <a:p>
                      <a:pPr algn="l" fontAlgn="b"/>
                      <a:r>
                        <a:rPr lang="en-IN" sz="1100" b="1" u="none" strike="noStrike">
                          <a:effectLst/>
                        </a:rPr>
                        <a:t>Paid-in surplus</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9.1%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8.8%</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3.0</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8.6%</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3.0</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8.1%</a:t>
                      </a:r>
                      <a:endParaRPr lang="en-IN" sz="1100" b="1" i="0" u="none" strike="noStrike" dirty="0">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2837696126"/>
                  </a:ext>
                </a:extLst>
              </a:tr>
              <a:tr h="170256">
                <a:tc>
                  <a:txBody>
                    <a:bodyPr/>
                    <a:lstStyle/>
                    <a:p>
                      <a:pPr algn="l" fontAlgn="b"/>
                      <a:r>
                        <a:rPr lang="en-IN" sz="1100" b="1" u="none" strike="noStrike">
                          <a:effectLst/>
                        </a:rPr>
                        <a:t>Retained earnings</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6.5</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19.7%</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7.6</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22.4%</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6.9</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19.7%</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7.0</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18.9%</a:t>
                      </a:r>
                      <a:endParaRPr lang="en-IN" sz="1100" b="1" i="0" u="none" strike="noStrike" dirty="0">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2865163342"/>
                  </a:ext>
                </a:extLst>
              </a:tr>
              <a:tr h="170256">
                <a:tc>
                  <a:txBody>
                    <a:bodyPr/>
                    <a:lstStyle/>
                    <a:p>
                      <a:pPr algn="l" fontAlgn="b"/>
                      <a:r>
                        <a:rPr lang="en-IN" sz="1100" b="1" u="none" strike="noStrike">
                          <a:effectLst/>
                        </a:rPr>
                        <a:t>Total net worth</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11.5</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34.8%</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12.6</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37.1%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10.9</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a:effectLst/>
                        </a:rPr>
                        <a:t>31.1%</a:t>
                      </a:r>
                      <a:endParaRPr lang="en-IN" sz="1100" b="1" i="0" u="none" strike="noStrike">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11.0</a:t>
                      </a:r>
                      <a:endParaRPr lang="en-IN" sz="1100" b="1" i="0" u="none" strike="noStrike" dirty="0">
                        <a:solidFill>
                          <a:srgbClr val="000000"/>
                        </a:solidFill>
                        <a:effectLst/>
                        <a:latin typeface="Calibri" panose="020F0502020204030204" pitchFamily="34" charset="0"/>
                      </a:endParaRPr>
                    </a:p>
                  </a:txBody>
                  <a:tcPr marL="7363" marR="7363" marT="7363" marB="0" anchor="b"/>
                </a:tc>
                <a:tc>
                  <a:txBody>
                    <a:bodyPr/>
                    <a:lstStyle/>
                    <a:p>
                      <a:pPr algn="r" fontAlgn="b"/>
                      <a:r>
                        <a:rPr lang="en-IN" sz="1100" b="1" u="none" strike="noStrike" dirty="0">
                          <a:effectLst/>
                        </a:rPr>
                        <a:t>29.7%</a:t>
                      </a:r>
                      <a:endParaRPr lang="en-IN" sz="1100" b="1" i="0" u="none" strike="noStrike" dirty="0">
                        <a:solidFill>
                          <a:srgbClr val="000000"/>
                        </a:solidFill>
                        <a:effectLst/>
                        <a:latin typeface="Calibri" panose="020F0502020204030204" pitchFamily="34" charset="0"/>
                      </a:endParaRPr>
                    </a:p>
                  </a:txBody>
                  <a:tcPr marL="7363" marR="7363" marT="7363" marB="0" anchor="b"/>
                </a:tc>
                <a:extLst>
                  <a:ext uri="{0D108BD9-81ED-4DB2-BD59-A6C34878D82A}">
                    <a16:rowId xmlns:a16="http://schemas.microsoft.com/office/drawing/2014/main" val="3656882050"/>
                  </a:ext>
                </a:extLst>
              </a:tr>
            </a:tbl>
          </a:graphicData>
        </a:graphic>
      </p:graphicFrame>
      <p:sp>
        <p:nvSpPr>
          <p:cNvPr id="3" name="Rectangle 2"/>
          <p:cNvSpPr/>
          <p:nvPr/>
        </p:nvSpPr>
        <p:spPr>
          <a:xfrm>
            <a:off x="1863990" y="501133"/>
            <a:ext cx="5781776" cy="461665"/>
          </a:xfrm>
          <a:prstGeom prst="rect">
            <a:avLst/>
          </a:prstGeom>
        </p:spPr>
        <p:txBody>
          <a:bodyPr wrap="none">
            <a:spAutoFit/>
          </a:bodyPr>
          <a:lstStyle/>
          <a:p>
            <a:pPr marL="908050" lvl="1" indent="-457200" algn="just">
              <a:lnSpc>
                <a:spcPct val="100000"/>
              </a:lnSpc>
              <a:spcBef>
                <a:spcPts val="0"/>
              </a:spcBef>
            </a:pPr>
            <a:r>
              <a:rPr lang="en-US" sz="2400" b="1" dirty="0">
                <a:solidFill>
                  <a:srgbClr val="002060"/>
                </a:solidFill>
                <a:ea typeface="Arial Unicode MS" pitchFamily="34" charset="-128"/>
                <a:cs typeface="Arial Unicode MS" pitchFamily="34" charset="-128"/>
              </a:rPr>
              <a:t>Historical analysis of financial statement</a:t>
            </a:r>
            <a:endParaRPr lang="en-IN" sz="2400" b="1" dirty="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655536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475342" y="1399959"/>
          <a:ext cx="8577218" cy="4125630"/>
        </p:xfrm>
        <a:graphic>
          <a:graphicData uri="http://schemas.openxmlformats.org/drawingml/2006/table">
            <a:tbl>
              <a:tblPr>
                <a:tableStyleId>{5C22544A-7EE6-4342-B048-85BDC9FD1C3A}</a:tableStyleId>
              </a:tblPr>
              <a:tblGrid>
                <a:gridCol w="3688204">
                  <a:extLst>
                    <a:ext uri="{9D8B030D-6E8A-4147-A177-3AD203B41FA5}">
                      <a16:colId xmlns:a16="http://schemas.microsoft.com/office/drawing/2014/main" val="6533273"/>
                    </a:ext>
                  </a:extLst>
                </a:gridCol>
                <a:gridCol w="588152">
                  <a:extLst>
                    <a:ext uri="{9D8B030D-6E8A-4147-A177-3AD203B41FA5}">
                      <a16:colId xmlns:a16="http://schemas.microsoft.com/office/drawing/2014/main" val="3671959905"/>
                    </a:ext>
                  </a:extLst>
                </a:gridCol>
                <a:gridCol w="771950">
                  <a:extLst>
                    <a:ext uri="{9D8B030D-6E8A-4147-A177-3AD203B41FA5}">
                      <a16:colId xmlns:a16="http://schemas.microsoft.com/office/drawing/2014/main" val="1546969461"/>
                    </a:ext>
                  </a:extLst>
                </a:gridCol>
                <a:gridCol w="588152">
                  <a:extLst>
                    <a:ext uri="{9D8B030D-6E8A-4147-A177-3AD203B41FA5}">
                      <a16:colId xmlns:a16="http://schemas.microsoft.com/office/drawing/2014/main" val="2512826218"/>
                    </a:ext>
                  </a:extLst>
                </a:gridCol>
                <a:gridCol w="588152">
                  <a:extLst>
                    <a:ext uri="{9D8B030D-6E8A-4147-A177-3AD203B41FA5}">
                      <a16:colId xmlns:a16="http://schemas.microsoft.com/office/drawing/2014/main" val="2198510692"/>
                    </a:ext>
                  </a:extLst>
                </a:gridCol>
                <a:gridCol w="588152">
                  <a:extLst>
                    <a:ext uri="{9D8B030D-6E8A-4147-A177-3AD203B41FA5}">
                      <a16:colId xmlns:a16="http://schemas.microsoft.com/office/drawing/2014/main" val="1759084575"/>
                    </a:ext>
                  </a:extLst>
                </a:gridCol>
                <a:gridCol w="588152">
                  <a:extLst>
                    <a:ext uri="{9D8B030D-6E8A-4147-A177-3AD203B41FA5}">
                      <a16:colId xmlns:a16="http://schemas.microsoft.com/office/drawing/2014/main" val="2089316098"/>
                    </a:ext>
                  </a:extLst>
                </a:gridCol>
                <a:gridCol w="588152">
                  <a:extLst>
                    <a:ext uri="{9D8B030D-6E8A-4147-A177-3AD203B41FA5}">
                      <a16:colId xmlns:a16="http://schemas.microsoft.com/office/drawing/2014/main" val="577136265"/>
                    </a:ext>
                  </a:extLst>
                </a:gridCol>
                <a:gridCol w="588152">
                  <a:extLst>
                    <a:ext uri="{9D8B030D-6E8A-4147-A177-3AD203B41FA5}">
                      <a16:colId xmlns:a16="http://schemas.microsoft.com/office/drawing/2014/main" val="4001716421"/>
                    </a:ext>
                  </a:extLst>
                </a:gridCol>
              </a:tblGrid>
              <a:tr h="412563">
                <a:tc>
                  <a:txBody>
                    <a:bodyPr/>
                    <a:lstStyle/>
                    <a:p>
                      <a:pPr algn="l" fontAlgn="b"/>
                      <a:r>
                        <a:rPr lang="en-IN" sz="1400" b="1" u="none" strike="noStrike" dirty="0">
                          <a:effectLst/>
                        </a:rPr>
                        <a:t>Net sales</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33.0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100.0%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31.0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100.0%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29.0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100.0%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32.0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100.0%</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6782872"/>
                  </a:ext>
                </a:extLst>
              </a:tr>
              <a:tr h="412563">
                <a:tc>
                  <a:txBody>
                    <a:bodyPr/>
                    <a:lstStyle/>
                    <a:p>
                      <a:pPr algn="l" fontAlgn="b"/>
                      <a:r>
                        <a:rPr lang="en-US" sz="1400" b="1" u="none" strike="noStrike">
                          <a:effectLst/>
                        </a:rPr>
                        <a:t>Less: Cost of goods sold</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19.0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57.6%</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17.0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54.8%</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16.0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55.2%</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15.0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46.9%</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520037"/>
                  </a:ext>
                </a:extLst>
              </a:tr>
              <a:tr h="412563">
                <a:tc>
                  <a:txBody>
                    <a:bodyPr/>
                    <a:lstStyle/>
                    <a:p>
                      <a:pPr algn="l" fontAlgn="b"/>
                      <a:r>
                        <a:rPr lang="en-IN" sz="1400" b="1" u="none" strike="noStrike">
                          <a:effectLst/>
                        </a:rPr>
                        <a:t>Gross Profit</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14.0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42.4%</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14.0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45.2%</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13.0</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44.8%</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17.0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53.1%</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9073944"/>
                  </a:ext>
                </a:extLst>
              </a:tr>
              <a:tr h="412563">
                <a:tc>
                  <a:txBody>
                    <a:bodyPr/>
                    <a:lstStyle/>
                    <a:p>
                      <a:pPr algn="l" fontAlgn="b"/>
                      <a:r>
                        <a:rPr lang="en-US" sz="1400" b="1" u="none" strike="noStrike">
                          <a:effectLst/>
                        </a:rPr>
                        <a:t>Less: Selling, administrative and other expenses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9.0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27.3%</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9.0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29.0%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8.0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27.6%</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11.0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34.4%</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6032220"/>
                  </a:ext>
                </a:extLst>
              </a:tr>
              <a:tr h="412563">
                <a:tc>
                  <a:txBody>
                    <a:bodyPr/>
                    <a:lstStyle/>
                    <a:p>
                      <a:pPr algn="l" fontAlgn="b"/>
                      <a:r>
                        <a:rPr lang="en-IN" sz="1400" b="1" u="none" strike="noStrike">
                          <a:effectLst/>
                        </a:rPr>
                        <a:t>Less: Depriciation expense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3.0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9.1%</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3.0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9.7%</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3.0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10.3%</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2.0</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6.3%</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5007496"/>
                  </a:ext>
                </a:extLst>
              </a:tr>
              <a:tr h="412563">
                <a:tc>
                  <a:txBody>
                    <a:bodyPr/>
                    <a:lstStyle/>
                    <a:p>
                      <a:pPr algn="l" fontAlgn="b"/>
                      <a:r>
                        <a:rPr lang="en-IN" sz="1400" b="1" u="none" strike="noStrike">
                          <a:effectLst/>
                        </a:rPr>
                        <a:t>Net Operating Income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2.0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6.1%</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2.0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6.5%</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2.0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6.9%</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4.0</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12.5%</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9348143"/>
                  </a:ext>
                </a:extLst>
              </a:tr>
              <a:tr h="412563">
                <a:tc>
                  <a:txBody>
                    <a:bodyPr/>
                    <a:lstStyle/>
                    <a:p>
                      <a:pPr algn="l" fontAlgn="b"/>
                      <a:r>
                        <a:rPr lang="en-US" sz="1400" b="1" u="none" strike="noStrike">
                          <a:effectLst/>
                        </a:rPr>
                        <a:t>Less: Interest Expense on borrowed funds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2.0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6.1%</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3.2%</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2.0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6.9%</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2.0</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6.3%</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3003440"/>
                  </a:ext>
                </a:extLst>
              </a:tr>
              <a:tr h="412563">
                <a:tc>
                  <a:txBody>
                    <a:bodyPr/>
                    <a:lstStyle/>
                    <a:p>
                      <a:pPr algn="l" fontAlgn="b"/>
                      <a:r>
                        <a:rPr lang="en-IN" sz="1400" b="1" u="none" strike="noStrike">
                          <a:effectLst/>
                        </a:rPr>
                        <a:t>Net income before taxes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3.2%</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2.0</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6.3%</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170370"/>
                  </a:ext>
                </a:extLst>
              </a:tr>
              <a:tr h="412563">
                <a:tc>
                  <a:txBody>
                    <a:bodyPr/>
                    <a:lstStyle/>
                    <a:p>
                      <a:pPr algn="l" fontAlgn="b"/>
                      <a:r>
                        <a:rPr lang="en-IN" sz="1400" b="1" u="none" strike="noStrike">
                          <a:effectLst/>
                        </a:rPr>
                        <a:t>Less: Income taxes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0.1</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0.3%</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0.3</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1.0%</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0.1</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0.3%</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0.2</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0.6%</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3856122"/>
                  </a:ext>
                </a:extLst>
              </a:tr>
              <a:tr h="412563">
                <a:tc>
                  <a:txBody>
                    <a:bodyPr/>
                    <a:lstStyle/>
                    <a:p>
                      <a:pPr algn="l" fontAlgn="b"/>
                      <a:r>
                        <a:rPr lang="en-IN" sz="1400" b="1" u="none" strike="noStrike">
                          <a:effectLst/>
                        </a:rPr>
                        <a:t>Net income after taxes</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-0.1</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-0.3%</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0.7</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2.3%</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-0.1</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-0.3%</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a:effectLst/>
                        </a:rPr>
                        <a:t>1.8</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1" u="none" strike="noStrike" dirty="0">
                          <a:effectLst/>
                        </a:rPr>
                        <a:t>5.6%</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2097841"/>
                  </a:ext>
                </a:extLst>
              </a:tr>
            </a:tbl>
          </a:graphicData>
        </a:graphic>
      </p:graphicFrame>
      <p:sp>
        <p:nvSpPr>
          <p:cNvPr id="3" name="Rectangle 2"/>
          <p:cNvSpPr/>
          <p:nvPr/>
        </p:nvSpPr>
        <p:spPr>
          <a:xfrm>
            <a:off x="3648751" y="938294"/>
            <a:ext cx="2961195" cy="461665"/>
          </a:xfrm>
          <a:prstGeom prst="rect">
            <a:avLst/>
          </a:prstGeom>
        </p:spPr>
        <p:txBody>
          <a:bodyPr wrap="none">
            <a:spAutoFit/>
          </a:bodyPr>
          <a:lstStyle/>
          <a:p>
            <a:pPr marL="908050" lvl="1" indent="-457200" algn="just">
              <a:lnSpc>
                <a:spcPct val="100000"/>
              </a:lnSpc>
              <a:spcBef>
                <a:spcPts val="0"/>
              </a:spcBef>
            </a:pPr>
            <a:r>
              <a:rPr lang="en-US" sz="2400" b="1" dirty="0" smtClean="0">
                <a:solidFill>
                  <a:srgbClr val="002060"/>
                </a:solidFill>
                <a:ea typeface="Arial Unicode MS" pitchFamily="34" charset="-128"/>
                <a:cs typeface="Arial Unicode MS" pitchFamily="34" charset="-128"/>
              </a:rPr>
              <a:t>Income statement</a:t>
            </a:r>
            <a:endParaRPr lang="en-IN" sz="2400" b="1" dirty="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421929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80143" y="1476104"/>
          <a:ext cx="8964746" cy="1763485"/>
        </p:xfrm>
        <a:graphic>
          <a:graphicData uri="http://schemas.openxmlformats.org/drawingml/2006/table">
            <a:tbl>
              <a:tblPr>
                <a:tableStyleId>{5C22544A-7EE6-4342-B048-85BDC9FD1C3A}</a:tableStyleId>
              </a:tblPr>
              <a:tblGrid>
                <a:gridCol w="4138634">
                  <a:extLst>
                    <a:ext uri="{9D8B030D-6E8A-4147-A177-3AD203B41FA5}">
                      <a16:colId xmlns:a16="http://schemas.microsoft.com/office/drawing/2014/main" val="2989919726"/>
                    </a:ext>
                  </a:extLst>
                </a:gridCol>
                <a:gridCol w="659981">
                  <a:extLst>
                    <a:ext uri="{9D8B030D-6E8A-4147-A177-3AD203B41FA5}">
                      <a16:colId xmlns:a16="http://schemas.microsoft.com/office/drawing/2014/main" val="2305572993"/>
                    </a:ext>
                  </a:extLst>
                </a:gridCol>
                <a:gridCol w="866226">
                  <a:extLst>
                    <a:ext uri="{9D8B030D-6E8A-4147-A177-3AD203B41FA5}">
                      <a16:colId xmlns:a16="http://schemas.microsoft.com/office/drawing/2014/main" val="197466299"/>
                    </a:ext>
                  </a:extLst>
                </a:gridCol>
                <a:gridCol w="659981">
                  <a:extLst>
                    <a:ext uri="{9D8B030D-6E8A-4147-A177-3AD203B41FA5}">
                      <a16:colId xmlns:a16="http://schemas.microsoft.com/office/drawing/2014/main" val="4160830113"/>
                    </a:ext>
                  </a:extLst>
                </a:gridCol>
                <a:gridCol w="659981">
                  <a:extLst>
                    <a:ext uri="{9D8B030D-6E8A-4147-A177-3AD203B41FA5}">
                      <a16:colId xmlns:a16="http://schemas.microsoft.com/office/drawing/2014/main" val="4110361807"/>
                    </a:ext>
                  </a:extLst>
                </a:gridCol>
                <a:gridCol w="659981">
                  <a:extLst>
                    <a:ext uri="{9D8B030D-6E8A-4147-A177-3AD203B41FA5}">
                      <a16:colId xmlns:a16="http://schemas.microsoft.com/office/drawing/2014/main" val="2772371587"/>
                    </a:ext>
                  </a:extLst>
                </a:gridCol>
                <a:gridCol w="659981">
                  <a:extLst>
                    <a:ext uri="{9D8B030D-6E8A-4147-A177-3AD203B41FA5}">
                      <a16:colId xmlns:a16="http://schemas.microsoft.com/office/drawing/2014/main" val="429633936"/>
                    </a:ext>
                  </a:extLst>
                </a:gridCol>
                <a:gridCol w="659981">
                  <a:extLst>
                    <a:ext uri="{9D8B030D-6E8A-4147-A177-3AD203B41FA5}">
                      <a16:colId xmlns:a16="http://schemas.microsoft.com/office/drawing/2014/main" val="2701537177"/>
                    </a:ext>
                  </a:extLst>
                </a:gridCol>
              </a:tblGrid>
              <a:tr h="349205">
                <a:tc>
                  <a:txBody>
                    <a:bodyPr/>
                    <a:lstStyle/>
                    <a:p>
                      <a:pPr algn="l" fontAlgn="b"/>
                      <a:r>
                        <a:rPr lang="en-US" sz="1400" u="none" strike="noStrike" dirty="0">
                          <a:effectLst/>
                        </a:rPr>
                        <a:t>Cost of goods sold/net sales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57.6%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54.8%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55.2%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46.9%</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9553941"/>
                  </a:ext>
                </a:extLst>
              </a:tr>
              <a:tr h="349205">
                <a:tc>
                  <a:txBody>
                    <a:bodyPr/>
                    <a:lstStyle/>
                    <a:p>
                      <a:pPr algn="l" fontAlgn="b"/>
                      <a:r>
                        <a:rPr lang="en-US" sz="1400" u="none" strike="noStrike" dirty="0">
                          <a:effectLst/>
                        </a:rPr>
                        <a:t>Selling, administrative and other expenses/ net sales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27.3%</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29.0%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27.6%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34.4%</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6049961"/>
                  </a:ext>
                </a:extLst>
              </a:tr>
              <a:tr h="349205">
                <a:tc>
                  <a:txBody>
                    <a:bodyPr/>
                    <a:lstStyle/>
                    <a:p>
                      <a:pPr algn="l" fontAlgn="b"/>
                      <a:r>
                        <a:rPr lang="en-IN" sz="1400" u="none" strike="noStrike">
                          <a:effectLst/>
                        </a:rPr>
                        <a:t>Depriciation expenses/net sales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9.1%</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9.7%</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10.3%</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6.3%</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8189076"/>
                  </a:ext>
                </a:extLst>
              </a:tr>
              <a:tr h="349205">
                <a:tc>
                  <a:txBody>
                    <a:bodyPr/>
                    <a:lstStyle/>
                    <a:p>
                      <a:pPr algn="l" fontAlgn="b"/>
                      <a:r>
                        <a:rPr lang="en-US" sz="1400" u="none" strike="noStrike">
                          <a:effectLst/>
                        </a:rPr>
                        <a:t>Interest expense on borrowed funds/net sales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6.1%</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6.3%</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6623040"/>
                  </a:ext>
                </a:extLst>
              </a:tr>
              <a:tr h="366665">
                <a:tc>
                  <a:txBody>
                    <a:bodyPr/>
                    <a:lstStyle/>
                    <a:p>
                      <a:pPr algn="l" fontAlgn="b"/>
                      <a:r>
                        <a:rPr lang="en-IN" sz="1400" u="none" strike="noStrike">
                          <a:effectLst/>
                        </a:rPr>
                        <a:t>Taxes/net sales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0.3%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0.3%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0.6%</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6599551"/>
                  </a:ext>
                </a:extLst>
              </a:tr>
            </a:tbl>
          </a:graphicData>
        </a:graphic>
      </p:graphicFrame>
      <p:sp>
        <p:nvSpPr>
          <p:cNvPr id="3" name="Rectangle 2"/>
          <p:cNvSpPr/>
          <p:nvPr/>
        </p:nvSpPr>
        <p:spPr>
          <a:xfrm>
            <a:off x="1826284" y="762391"/>
            <a:ext cx="8902822" cy="523220"/>
          </a:xfrm>
          <a:prstGeom prst="rect">
            <a:avLst/>
          </a:prstGeom>
        </p:spPr>
        <p:txBody>
          <a:bodyPr wrap="none">
            <a:spAutoFit/>
          </a:bodyPr>
          <a:lstStyle/>
          <a:p>
            <a:r>
              <a:rPr lang="en-US" sz="2800" b="1" dirty="0">
                <a:solidFill>
                  <a:srgbClr val="0070C0"/>
                </a:solidFill>
              </a:rPr>
              <a:t>Historical Analysis of Financial Statement: Expense Control</a:t>
            </a:r>
            <a:endParaRPr lang="en-IN" sz="2800" dirty="0"/>
          </a:p>
        </p:txBody>
      </p:sp>
      <p:sp>
        <p:nvSpPr>
          <p:cNvPr id="4" name="Rectangle 3"/>
          <p:cNvSpPr/>
          <p:nvPr/>
        </p:nvSpPr>
        <p:spPr>
          <a:xfrm>
            <a:off x="780143" y="3583970"/>
            <a:ext cx="8690428" cy="1723549"/>
          </a:xfrm>
          <a:prstGeom prst="rect">
            <a:avLst/>
          </a:prstGeom>
        </p:spPr>
        <p:txBody>
          <a:bodyPr wrap="square">
            <a:spAutoFit/>
          </a:bodyPr>
          <a:lstStyle/>
          <a:p>
            <a:pPr marL="180000" lvl="1" indent="-180000" algn="just">
              <a:lnSpc>
                <a:spcPct val="100000"/>
              </a:lnSpc>
              <a:spcBef>
                <a:spcPts val="600"/>
              </a:spcBef>
            </a:pPr>
            <a:r>
              <a:rPr lang="en-US" sz="1600" b="1" dirty="0">
                <a:solidFill>
                  <a:srgbClr val="002060"/>
                </a:solidFill>
                <a:ea typeface="Arial Unicode MS" pitchFamily="34" charset="-128"/>
                <a:cs typeface="Arial Unicode MS" pitchFamily="34" charset="-128"/>
              </a:rPr>
              <a:t>Selling, administrative and other expenses, and taxes relative to net sales have declined; rest have either remained steady or risen as a percentage of net sales</a:t>
            </a:r>
          </a:p>
          <a:p>
            <a:pPr marL="180000" lvl="1" indent="-180000" algn="just">
              <a:lnSpc>
                <a:spcPct val="100000"/>
              </a:lnSpc>
              <a:spcBef>
                <a:spcPts val="600"/>
              </a:spcBef>
            </a:pPr>
            <a:r>
              <a:rPr lang="en-US" sz="1600" b="1" dirty="0">
                <a:solidFill>
                  <a:srgbClr val="002060"/>
                </a:solidFill>
                <a:ea typeface="Arial Unicode MS" pitchFamily="34" charset="-128"/>
                <a:cs typeface="Arial Unicode MS" pitchFamily="34" charset="-128"/>
              </a:rPr>
              <a:t>The inability to reduce the overall expense in the face of a relatively flat sales has caused net earnings to decline over the past four years</a:t>
            </a:r>
          </a:p>
          <a:p>
            <a:pPr marL="180000" lvl="1" indent="-180000" algn="just">
              <a:lnSpc>
                <a:spcPct val="100000"/>
              </a:lnSpc>
              <a:spcBef>
                <a:spcPts val="600"/>
              </a:spcBef>
            </a:pPr>
            <a:r>
              <a:rPr lang="en-US" sz="1600" b="1" dirty="0">
                <a:solidFill>
                  <a:srgbClr val="002060"/>
                </a:solidFill>
                <a:ea typeface="Arial Unicode MS" pitchFamily="34" charset="-128"/>
                <a:cs typeface="Arial Unicode MS" pitchFamily="34" charset="-128"/>
              </a:rPr>
              <a:t>Highly convincing arguments are needed to convince that the firm’s expense and earning picture will improve</a:t>
            </a:r>
          </a:p>
        </p:txBody>
      </p:sp>
    </p:spTree>
    <p:extLst>
      <p:ext uri="{BB962C8B-B14F-4D97-AF65-F5344CB8AC3E}">
        <p14:creationId xmlns:p14="http://schemas.microsoft.com/office/powerpoint/2010/main" val="4137290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174623" y="1810679"/>
          <a:ext cx="8280400" cy="2007870"/>
        </p:xfrm>
        <a:graphic>
          <a:graphicData uri="http://schemas.openxmlformats.org/drawingml/2006/table">
            <a:tbl>
              <a:tblPr>
                <a:tableStyleId>{5C22544A-7EE6-4342-B048-85BDC9FD1C3A}</a:tableStyleId>
              </a:tblPr>
              <a:tblGrid>
                <a:gridCol w="3822700">
                  <a:extLst>
                    <a:ext uri="{9D8B030D-6E8A-4147-A177-3AD203B41FA5}">
                      <a16:colId xmlns:a16="http://schemas.microsoft.com/office/drawing/2014/main" val="451620558"/>
                    </a:ext>
                  </a:extLst>
                </a:gridCol>
                <a:gridCol w="609600">
                  <a:extLst>
                    <a:ext uri="{9D8B030D-6E8A-4147-A177-3AD203B41FA5}">
                      <a16:colId xmlns:a16="http://schemas.microsoft.com/office/drawing/2014/main" val="2482690351"/>
                    </a:ext>
                  </a:extLst>
                </a:gridCol>
                <a:gridCol w="800100">
                  <a:extLst>
                    <a:ext uri="{9D8B030D-6E8A-4147-A177-3AD203B41FA5}">
                      <a16:colId xmlns:a16="http://schemas.microsoft.com/office/drawing/2014/main" val="705932724"/>
                    </a:ext>
                  </a:extLst>
                </a:gridCol>
                <a:gridCol w="609600">
                  <a:extLst>
                    <a:ext uri="{9D8B030D-6E8A-4147-A177-3AD203B41FA5}">
                      <a16:colId xmlns:a16="http://schemas.microsoft.com/office/drawing/2014/main" val="1284955356"/>
                    </a:ext>
                  </a:extLst>
                </a:gridCol>
                <a:gridCol w="609600">
                  <a:extLst>
                    <a:ext uri="{9D8B030D-6E8A-4147-A177-3AD203B41FA5}">
                      <a16:colId xmlns:a16="http://schemas.microsoft.com/office/drawing/2014/main" val="4178471000"/>
                    </a:ext>
                  </a:extLst>
                </a:gridCol>
                <a:gridCol w="609600">
                  <a:extLst>
                    <a:ext uri="{9D8B030D-6E8A-4147-A177-3AD203B41FA5}">
                      <a16:colId xmlns:a16="http://schemas.microsoft.com/office/drawing/2014/main" val="3617594653"/>
                    </a:ext>
                  </a:extLst>
                </a:gridCol>
                <a:gridCol w="609600">
                  <a:extLst>
                    <a:ext uri="{9D8B030D-6E8A-4147-A177-3AD203B41FA5}">
                      <a16:colId xmlns:a16="http://schemas.microsoft.com/office/drawing/2014/main" val="2460755164"/>
                    </a:ext>
                  </a:extLst>
                </a:gridCol>
                <a:gridCol w="609600">
                  <a:extLst>
                    <a:ext uri="{9D8B030D-6E8A-4147-A177-3AD203B41FA5}">
                      <a16:colId xmlns:a16="http://schemas.microsoft.com/office/drawing/2014/main" val="510037152"/>
                    </a:ext>
                  </a:extLst>
                </a:gridCol>
              </a:tblGrid>
              <a:tr h="381000">
                <a:tc>
                  <a:txBody>
                    <a:bodyPr/>
                    <a:lstStyle/>
                    <a:p>
                      <a:pPr algn="l" fontAlgn="b"/>
                      <a:r>
                        <a:rPr lang="en-US" sz="1600" b="1" u="none" strike="noStrike" dirty="0">
                          <a:effectLst/>
                        </a:rPr>
                        <a:t>Inventory turnover ratio: Annual cost of goods and services sold/average inventory</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3.06</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 </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3.09</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 </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3.64</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 </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4.55</a:t>
                      </a:r>
                      <a:endParaRPr lang="en-IN"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9872301"/>
                  </a:ext>
                </a:extLst>
              </a:tr>
              <a:tr h="381000">
                <a:tc>
                  <a:txBody>
                    <a:bodyPr/>
                    <a:lstStyle/>
                    <a:p>
                      <a:pPr algn="l" fontAlgn="b"/>
                      <a:r>
                        <a:rPr lang="en-US" sz="1600" b="1" u="none" strike="noStrike" dirty="0">
                          <a:effectLst/>
                        </a:rPr>
                        <a:t>Average collection period: Accounts receivable /(annual sales/360) in days</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101.5</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97.5</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89.4</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57.4</a:t>
                      </a:r>
                      <a:endParaRPr lang="en-IN"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1900761"/>
                  </a:ext>
                </a:extLst>
              </a:tr>
              <a:tr h="190500">
                <a:tc>
                  <a:txBody>
                    <a:bodyPr/>
                    <a:lstStyle/>
                    <a:p>
                      <a:pPr algn="l" fontAlgn="b"/>
                      <a:r>
                        <a:rPr lang="en-IN" sz="1600" b="1" u="none" strike="noStrike">
                          <a:effectLst/>
                        </a:rPr>
                        <a:t>Turnover of fixed assets:</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 </a:t>
                      </a:r>
                      <a:endParaRPr lang="en-IN"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3463524"/>
                  </a:ext>
                </a:extLst>
              </a:tr>
              <a:tr h="190500">
                <a:tc>
                  <a:txBody>
                    <a:bodyPr/>
                    <a:lstStyle/>
                    <a:p>
                      <a:pPr algn="l" fontAlgn="b"/>
                      <a:r>
                        <a:rPr lang="en-IN" sz="1600" b="1" u="none" strike="noStrike">
                          <a:effectLst/>
                        </a:rPr>
                        <a:t>Net sales/net fixed assets</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3.55</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2.82</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2.15</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1.85</a:t>
                      </a:r>
                      <a:endParaRPr lang="en-IN"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5353189"/>
                  </a:ext>
                </a:extLst>
              </a:tr>
              <a:tr h="190500">
                <a:tc>
                  <a:txBody>
                    <a:bodyPr/>
                    <a:lstStyle/>
                    <a:p>
                      <a:pPr algn="l" fontAlgn="b"/>
                      <a:r>
                        <a:rPr lang="en-IN" sz="1600" b="1" u="none" strike="noStrike">
                          <a:effectLst/>
                        </a:rPr>
                        <a:t>Turnover of total assets:</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 </a:t>
                      </a:r>
                      <a:endParaRPr lang="en-IN"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8828090"/>
                  </a:ext>
                </a:extLst>
              </a:tr>
              <a:tr h="200025">
                <a:tc>
                  <a:txBody>
                    <a:bodyPr/>
                    <a:lstStyle/>
                    <a:p>
                      <a:pPr algn="l" fontAlgn="b"/>
                      <a:r>
                        <a:rPr lang="en-IN" sz="1600" b="1" u="none" strike="noStrike">
                          <a:effectLst/>
                        </a:rPr>
                        <a:t>Net sales/total assets</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1.00</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 </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0.91</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 </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0.83</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 </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0.86</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5135311"/>
                  </a:ext>
                </a:extLst>
              </a:tr>
            </a:tbl>
          </a:graphicData>
        </a:graphic>
      </p:graphicFrame>
      <p:sp>
        <p:nvSpPr>
          <p:cNvPr id="3" name="Rectangle 2"/>
          <p:cNvSpPr/>
          <p:nvPr/>
        </p:nvSpPr>
        <p:spPr>
          <a:xfrm>
            <a:off x="1316833" y="1115089"/>
            <a:ext cx="8138190" cy="461665"/>
          </a:xfrm>
          <a:prstGeom prst="rect">
            <a:avLst/>
          </a:prstGeom>
        </p:spPr>
        <p:txBody>
          <a:bodyPr wrap="none">
            <a:spAutoFit/>
          </a:bodyPr>
          <a:lstStyle/>
          <a:p>
            <a:r>
              <a:rPr lang="en-US" sz="2400" b="1" dirty="0">
                <a:solidFill>
                  <a:srgbClr val="0070C0"/>
                </a:solidFill>
              </a:rPr>
              <a:t>Historical Analysis of Financial Statement: </a:t>
            </a:r>
            <a:r>
              <a:rPr lang="en-US" sz="2400" b="1" dirty="0" smtClean="0">
                <a:solidFill>
                  <a:srgbClr val="0070C0"/>
                </a:solidFill>
              </a:rPr>
              <a:t>Operating Efficiency</a:t>
            </a:r>
            <a:endParaRPr lang="en-IN" sz="2400" dirty="0"/>
          </a:p>
        </p:txBody>
      </p:sp>
      <p:sp>
        <p:nvSpPr>
          <p:cNvPr id="4" name="Rectangle 3"/>
          <p:cNvSpPr/>
          <p:nvPr/>
        </p:nvSpPr>
        <p:spPr>
          <a:xfrm>
            <a:off x="1174623" y="3818549"/>
            <a:ext cx="8280400" cy="1477328"/>
          </a:xfrm>
          <a:prstGeom prst="rect">
            <a:avLst/>
          </a:prstGeom>
        </p:spPr>
        <p:txBody>
          <a:bodyPr wrap="square">
            <a:spAutoFit/>
          </a:bodyPr>
          <a:lstStyle/>
          <a:p>
            <a:pPr marL="180000" lvl="1" indent="-180000" algn="just">
              <a:lnSpc>
                <a:spcPct val="100000"/>
              </a:lnSpc>
              <a:spcBef>
                <a:spcPts val="600"/>
              </a:spcBef>
            </a:pPr>
            <a:r>
              <a:rPr lang="en-US" sz="1600" b="1" dirty="0">
                <a:solidFill>
                  <a:srgbClr val="002060"/>
                </a:solidFill>
                <a:ea typeface="Arial Unicode MS" pitchFamily="34" charset="-128"/>
                <a:cs typeface="Arial Unicode MS" pitchFamily="34" charset="-128"/>
              </a:rPr>
              <a:t>Inventory turnover-indicator of managements efficiency in controlling size of firms inventory – has declining trend</a:t>
            </a:r>
          </a:p>
          <a:p>
            <a:pPr marL="180000" lvl="1" indent="-180000" algn="just">
              <a:lnSpc>
                <a:spcPct val="100000"/>
              </a:lnSpc>
              <a:spcBef>
                <a:spcPts val="600"/>
              </a:spcBef>
            </a:pPr>
            <a:r>
              <a:rPr lang="en-US" sz="1600" b="1" dirty="0">
                <a:solidFill>
                  <a:srgbClr val="002060"/>
                </a:solidFill>
                <a:ea typeface="Arial Unicode MS" pitchFamily="34" charset="-128"/>
                <a:cs typeface="Arial Unicode MS" pitchFamily="34" charset="-128"/>
              </a:rPr>
              <a:t>Average collection period is increasing; suggests rise in past due accounts and poor collection</a:t>
            </a:r>
          </a:p>
          <a:p>
            <a:pPr marL="180000" lvl="1" indent="-180000" algn="just">
              <a:lnSpc>
                <a:spcPct val="100000"/>
              </a:lnSpc>
              <a:spcBef>
                <a:spcPts val="600"/>
              </a:spcBef>
            </a:pPr>
            <a:r>
              <a:rPr lang="en-US" sz="1600" b="1" dirty="0">
                <a:solidFill>
                  <a:srgbClr val="002060"/>
                </a:solidFill>
                <a:ea typeface="Arial Unicode MS" pitchFamily="34" charset="-128"/>
                <a:cs typeface="Arial Unicode MS" pitchFamily="34" charset="-128"/>
              </a:rPr>
              <a:t>Although fixed asset turnover is rising, (refer </a:t>
            </a:r>
            <a:r>
              <a:rPr lang="en-US" sz="1600" b="1" dirty="0" smtClean="0">
                <a:solidFill>
                  <a:srgbClr val="002060"/>
                </a:solidFill>
                <a:ea typeface="Arial Unicode MS" pitchFamily="34" charset="-128"/>
                <a:cs typeface="Arial Unicode MS" pitchFamily="34" charset="-128"/>
              </a:rPr>
              <a:t>B/S)  </a:t>
            </a:r>
            <a:r>
              <a:rPr lang="en-US" sz="1600" b="1" dirty="0">
                <a:solidFill>
                  <a:srgbClr val="002060"/>
                </a:solidFill>
                <a:ea typeface="Arial Unicode MS" pitchFamily="34" charset="-128"/>
                <a:cs typeface="Arial Unicode MS" pitchFamily="34" charset="-128"/>
              </a:rPr>
              <a:t>primary reason is decline of plant and equipment – firm either selling assets to raise cash or simply not replacing worn out capital</a:t>
            </a:r>
          </a:p>
        </p:txBody>
      </p:sp>
    </p:spTree>
    <p:extLst>
      <p:ext uri="{BB962C8B-B14F-4D97-AF65-F5344CB8AC3E}">
        <p14:creationId xmlns:p14="http://schemas.microsoft.com/office/powerpoint/2010/main" val="2572183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fontScale="90000"/>
          </a:bodyPr>
          <a:lstStyle/>
          <a:p>
            <a:r>
              <a:rPr lang="en-IN" sz="2800" b="1" dirty="0" smtClean="0">
                <a:solidFill>
                  <a:srgbClr val="0070C0"/>
                </a:solidFill>
                <a:latin typeface="+mn-lt"/>
              </a:rPr>
              <a:t>Historical Analysis of Financial Statement: Marketability of Product Line</a:t>
            </a:r>
            <a:endParaRPr lang="en-IN" sz="2800" b="1" dirty="0">
              <a:solidFill>
                <a:srgbClr val="0070C0"/>
              </a:solidFill>
              <a:latin typeface="+mn-lt"/>
            </a:endParaRPr>
          </a:p>
        </p:txBody>
      </p:sp>
      <p:sp>
        <p:nvSpPr>
          <p:cNvPr id="3" name="Content Placeholder 2"/>
          <p:cNvSpPr>
            <a:spLocks noGrp="1"/>
          </p:cNvSpPr>
          <p:nvPr>
            <p:ph idx="1"/>
          </p:nvPr>
        </p:nvSpPr>
        <p:spPr>
          <a:xfrm>
            <a:off x="978879" y="3382110"/>
            <a:ext cx="7942382" cy="1963616"/>
          </a:xfrm>
        </p:spPr>
        <p:txBody>
          <a:bodyPr>
            <a:noAutofit/>
          </a:bodyPr>
          <a:lstStyle/>
          <a:p>
            <a:pPr marL="908050" lvl="1" indent="-457200" algn="just">
              <a:lnSpc>
                <a:spcPct val="100000"/>
              </a:lnSpc>
              <a:spcBef>
                <a:spcPts val="1200"/>
              </a:spcBef>
            </a:pPr>
            <a:r>
              <a:rPr lang="en-US" sz="2000" b="1" dirty="0" smtClean="0">
                <a:solidFill>
                  <a:srgbClr val="002060"/>
                </a:solidFill>
                <a:ea typeface="Arial Unicode MS" pitchFamily="34" charset="-128"/>
                <a:cs typeface="Arial Unicode MS" pitchFamily="34" charset="-128"/>
              </a:rPr>
              <a:t>Both Gross profit margin and net profit margin are on a downward trend</a:t>
            </a:r>
          </a:p>
          <a:p>
            <a:pPr marL="908050" lvl="1" indent="-457200" algn="just">
              <a:lnSpc>
                <a:spcPct val="100000"/>
              </a:lnSpc>
              <a:spcBef>
                <a:spcPts val="1200"/>
              </a:spcBef>
            </a:pPr>
            <a:r>
              <a:rPr lang="en-US" sz="2000" b="1" dirty="0" smtClean="0">
                <a:solidFill>
                  <a:srgbClr val="002060"/>
                </a:solidFill>
                <a:ea typeface="Arial Unicode MS" pitchFamily="34" charset="-128"/>
                <a:cs typeface="Arial Unicode MS" pitchFamily="34" charset="-128"/>
              </a:rPr>
              <a:t>There might be potential problems, including potentially inappropriate pricing policies, expense control problems, and market deterioration </a:t>
            </a:r>
          </a:p>
          <a:p>
            <a:pPr marL="908050" lvl="1" indent="-457200" algn="just">
              <a:lnSpc>
                <a:spcPct val="100000"/>
              </a:lnSpc>
              <a:spcBef>
                <a:spcPts val="1200"/>
              </a:spcBef>
            </a:pPr>
            <a:endParaRPr lang="en-US" sz="2000" b="1" dirty="0" smtClean="0">
              <a:solidFill>
                <a:srgbClr val="002060"/>
              </a:solidFill>
              <a:ea typeface="Arial Unicode MS" pitchFamily="34" charset="-128"/>
              <a:cs typeface="Arial Unicode MS" pitchFamily="34" charset="-128"/>
            </a:endParaRPr>
          </a:p>
        </p:txBody>
      </p:sp>
      <p:graphicFrame>
        <p:nvGraphicFramePr>
          <p:cNvPr id="4" name="Table 3"/>
          <p:cNvGraphicFramePr>
            <a:graphicFrameLocks noGrp="1"/>
          </p:cNvGraphicFramePr>
          <p:nvPr/>
        </p:nvGraphicFramePr>
        <p:xfrm>
          <a:off x="1289539" y="2110154"/>
          <a:ext cx="8510953" cy="947459"/>
        </p:xfrm>
        <a:graphic>
          <a:graphicData uri="http://schemas.openxmlformats.org/drawingml/2006/table">
            <a:tbl>
              <a:tblPr/>
              <a:tblGrid>
                <a:gridCol w="2344615">
                  <a:extLst>
                    <a:ext uri="{9D8B030D-6E8A-4147-A177-3AD203B41FA5}">
                      <a16:colId xmlns:a16="http://schemas.microsoft.com/office/drawing/2014/main" val="20000"/>
                    </a:ext>
                  </a:extLst>
                </a:gridCol>
                <a:gridCol w="1735015">
                  <a:extLst>
                    <a:ext uri="{9D8B030D-6E8A-4147-A177-3AD203B41FA5}">
                      <a16:colId xmlns:a16="http://schemas.microsoft.com/office/drawing/2014/main" val="20001"/>
                    </a:ext>
                  </a:extLst>
                </a:gridCol>
                <a:gridCol w="1427458">
                  <a:extLst>
                    <a:ext uri="{9D8B030D-6E8A-4147-A177-3AD203B41FA5}">
                      <a16:colId xmlns:a16="http://schemas.microsoft.com/office/drawing/2014/main" val="20002"/>
                    </a:ext>
                  </a:extLst>
                </a:gridCol>
                <a:gridCol w="1426871">
                  <a:extLst>
                    <a:ext uri="{9D8B030D-6E8A-4147-A177-3AD203B41FA5}">
                      <a16:colId xmlns:a16="http://schemas.microsoft.com/office/drawing/2014/main" val="20003"/>
                    </a:ext>
                  </a:extLst>
                </a:gridCol>
                <a:gridCol w="1576994">
                  <a:extLst>
                    <a:ext uri="{9D8B030D-6E8A-4147-A177-3AD203B41FA5}">
                      <a16:colId xmlns:a16="http://schemas.microsoft.com/office/drawing/2014/main" val="20004"/>
                    </a:ext>
                  </a:extLst>
                </a:gridCol>
              </a:tblGrid>
              <a:tr h="316523">
                <a:tc>
                  <a:txBody>
                    <a:bodyPr/>
                    <a:lstStyle/>
                    <a:p>
                      <a:pPr>
                        <a:lnSpc>
                          <a:spcPct val="115000"/>
                        </a:lnSpc>
                      </a:pPr>
                      <a:endParaRPr lang="en-IN" sz="1100" dirty="0">
                        <a:latin typeface="Calibri"/>
                        <a:ea typeface="Times New Roman"/>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IN" sz="1700" b="1" dirty="0">
                          <a:solidFill>
                            <a:srgbClr val="000000"/>
                          </a:solidFill>
                          <a:latin typeface="Calibri"/>
                          <a:ea typeface="Times New Roman"/>
                          <a:cs typeface="Calibri"/>
                        </a:rPr>
                        <a:t>Most recent year</a:t>
                      </a:r>
                      <a:endParaRPr lang="en-IN" sz="1700" dirty="0">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IN" sz="1700" b="1" dirty="0">
                          <a:solidFill>
                            <a:srgbClr val="000000"/>
                          </a:solidFill>
                          <a:latin typeface="Calibri"/>
                          <a:ea typeface="Times New Roman"/>
                          <a:cs typeface="Calibri"/>
                        </a:rPr>
                        <a:t>One year ago</a:t>
                      </a:r>
                      <a:endParaRPr lang="en-IN" sz="1700" dirty="0">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IN" sz="1700" b="1" dirty="0">
                          <a:solidFill>
                            <a:srgbClr val="000000"/>
                          </a:solidFill>
                          <a:latin typeface="Calibri"/>
                          <a:ea typeface="Times New Roman"/>
                          <a:cs typeface="Calibri"/>
                        </a:rPr>
                        <a:t>Two years ago</a:t>
                      </a:r>
                      <a:endParaRPr lang="en-IN" sz="1700" dirty="0">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IN" sz="1700" b="1" dirty="0">
                          <a:solidFill>
                            <a:srgbClr val="000000"/>
                          </a:solidFill>
                          <a:latin typeface="Calibri"/>
                          <a:ea typeface="Times New Roman"/>
                          <a:cs typeface="Calibri"/>
                        </a:rPr>
                        <a:t>Three years ago</a:t>
                      </a:r>
                      <a:endParaRPr lang="en-IN" sz="1700" dirty="0">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nSpc>
                          <a:spcPct val="115000"/>
                        </a:lnSpc>
                        <a:spcAft>
                          <a:spcPts val="0"/>
                        </a:spcAft>
                      </a:pPr>
                      <a:r>
                        <a:rPr lang="en-IN" sz="1800" b="1" dirty="0">
                          <a:solidFill>
                            <a:srgbClr val="000000"/>
                          </a:solidFill>
                          <a:latin typeface="Calibri"/>
                          <a:ea typeface="Times New Roman"/>
                          <a:cs typeface="Calibri"/>
                        </a:rPr>
                        <a:t>Gross </a:t>
                      </a:r>
                      <a:r>
                        <a:rPr lang="en-IN" sz="1800" b="1" dirty="0" smtClean="0">
                          <a:solidFill>
                            <a:srgbClr val="000000"/>
                          </a:solidFill>
                          <a:latin typeface="Calibri"/>
                          <a:ea typeface="Times New Roman"/>
                          <a:cs typeface="Calibri"/>
                        </a:rPr>
                        <a:t>Profit Margin</a:t>
                      </a:r>
                      <a:endParaRPr lang="en-IN" sz="1800" b="1" dirty="0">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a:lnSpc>
                          <a:spcPct val="115000"/>
                        </a:lnSpc>
                        <a:spcAft>
                          <a:spcPts val="0"/>
                        </a:spcAft>
                      </a:pPr>
                      <a:r>
                        <a:rPr lang="en-IN" sz="1800" dirty="0" smtClean="0">
                          <a:solidFill>
                            <a:srgbClr val="000000"/>
                          </a:solidFill>
                          <a:latin typeface="Calibri"/>
                          <a:ea typeface="Times New Roman"/>
                          <a:cs typeface="Calibri"/>
                        </a:rPr>
                        <a:t>42.4%</a:t>
                      </a:r>
                      <a:endParaRPr lang="en-IN" sz="1800" dirty="0">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a:lnSpc>
                          <a:spcPct val="115000"/>
                        </a:lnSpc>
                        <a:spcAft>
                          <a:spcPts val="0"/>
                        </a:spcAft>
                      </a:pPr>
                      <a:r>
                        <a:rPr lang="en-IN" sz="1800" dirty="0" smtClean="0">
                          <a:solidFill>
                            <a:srgbClr val="000000"/>
                          </a:solidFill>
                          <a:latin typeface="Calibri"/>
                          <a:ea typeface="Times New Roman"/>
                          <a:cs typeface="Calibri"/>
                        </a:rPr>
                        <a:t>45.2%</a:t>
                      </a:r>
                      <a:endParaRPr lang="en-IN" sz="1800" dirty="0">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a:lnSpc>
                          <a:spcPct val="115000"/>
                        </a:lnSpc>
                        <a:spcAft>
                          <a:spcPts val="0"/>
                        </a:spcAft>
                      </a:pPr>
                      <a:r>
                        <a:rPr lang="en-IN" sz="1800" dirty="0" smtClean="0">
                          <a:solidFill>
                            <a:srgbClr val="000000"/>
                          </a:solidFill>
                          <a:latin typeface="Calibri"/>
                          <a:ea typeface="Times New Roman"/>
                          <a:cs typeface="Calibri"/>
                        </a:rPr>
                        <a:t>44.8%</a:t>
                      </a:r>
                      <a:endParaRPr lang="en-IN" sz="1800" dirty="0">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a:lnSpc>
                          <a:spcPct val="115000"/>
                        </a:lnSpc>
                        <a:spcAft>
                          <a:spcPts val="0"/>
                        </a:spcAft>
                      </a:pPr>
                      <a:r>
                        <a:rPr lang="en-IN" sz="1800" dirty="0" smtClean="0">
                          <a:solidFill>
                            <a:srgbClr val="000000"/>
                          </a:solidFill>
                          <a:latin typeface="Calibri"/>
                          <a:ea typeface="Times New Roman"/>
                          <a:cs typeface="Calibri"/>
                        </a:rPr>
                        <a:t>53.1%</a:t>
                      </a:r>
                      <a:endParaRPr lang="en-IN" sz="1800" dirty="0">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a:lnSpc>
                          <a:spcPct val="115000"/>
                        </a:lnSpc>
                        <a:spcAft>
                          <a:spcPts val="0"/>
                        </a:spcAft>
                      </a:pPr>
                      <a:r>
                        <a:rPr lang="en-IN" sz="1800" b="1" dirty="0">
                          <a:solidFill>
                            <a:srgbClr val="000000"/>
                          </a:solidFill>
                          <a:latin typeface="Calibri"/>
                          <a:ea typeface="Times New Roman"/>
                          <a:cs typeface="Calibri"/>
                        </a:rPr>
                        <a:t>Net </a:t>
                      </a:r>
                      <a:r>
                        <a:rPr lang="en-IN" sz="1800" b="1" dirty="0" smtClean="0">
                          <a:solidFill>
                            <a:srgbClr val="000000"/>
                          </a:solidFill>
                          <a:latin typeface="Calibri"/>
                          <a:ea typeface="Times New Roman"/>
                          <a:cs typeface="Calibri"/>
                        </a:rPr>
                        <a:t> Profit Margin</a:t>
                      </a:r>
                      <a:endParaRPr lang="en-IN" sz="1800" b="1" dirty="0">
                        <a:latin typeface="Calibri"/>
                        <a:ea typeface="Calibri"/>
                        <a:cs typeface="Times New Roman"/>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a:lnSpc>
                          <a:spcPct val="115000"/>
                        </a:lnSpc>
                        <a:spcAft>
                          <a:spcPts val="0"/>
                        </a:spcAft>
                      </a:pPr>
                      <a:r>
                        <a:rPr lang="en-IN" sz="1800" dirty="0">
                          <a:solidFill>
                            <a:srgbClr val="000000"/>
                          </a:solidFill>
                          <a:latin typeface="Calibri"/>
                          <a:ea typeface="Times New Roman"/>
                          <a:cs typeface="Calibri"/>
                        </a:rPr>
                        <a:t>-0.3%</a:t>
                      </a:r>
                      <a:endParaRPr lang="en-IN" sz="1800" dirty="0">
                        <a:latin typeface="Calibri"/>
                        <a:ea typeface="Calibri"/>
                        <a:cs typeface="Times New Roman"/>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a:lnSpc>
                          <a:spcPct val="115000"/>
                        </a:lnSpc>
                        <a:spcAft>
                          <a:spcPts val="0"/>
                        </a:spcAft>
                      </a:pPr>
                      <a:r>
                        <a:rPr lang="en-IN" sz="1800" dirty="0">
                          <a:solidFill>
                            <a:srgbClr val="000000"/>
                          </a:solidFill>
                          <a:latin typeface="Calibri"/>
                          <a:ea typeface="Times New Roman"/>
                          <a:cs typeface="Calibri"/>
                        </a:rPr>
                        <a:t>2.3%</a:t>
                      </a:r>
                      <a:endParaRPr lang="en-IN" sz="1800" dirty="0">
                        <a:latin typeface="Calibri"/>
                        <a:ea typeface="Calibri"/>
                        <a:cs typeface="Times New Roman"/>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a:lnSpc>
                          <a:spcPct val="115000"/>
                        </a:lnSpc>
                        <a:spcAft>
                          <a:spcPts val="0"/>
                        </a:spcAft>
                      </a:pPr>
                      <a:r>
                        <a:rPr lang="en-IN" sz="1800" dirty="0">
                          <a:solidFill>
                            <a:srgbClr val="000000"/>
                          </a:solidFill>
                          <a:latin typeface="Calibri"/>
                          <a:ea typeface="Times New Roman"/>
                          <a:cs typeface="Calibri"/>
                        </a:rPr>
                        <a:t>-0.4%</a:t>
                      </a:r>
                      <a:endParaRPr lang="en-IN" sz="1800" dirty="0">
                        <a:latin typeface="Calibri"/>
                        <a:ea typeface="Calibri"/>
                        <a:cs typeface="Times New Roman"/>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a:lnSpc>
                          <a:spcPct val="115000"/>
                        </a:lnSpc>
                        <a:spcAft>
                          <a:spcPts val="0"/>
                        </a:spcAft>
                      </a:pPr>
                      <a:r>
                        <a:rPr lang="en-IN" sz="1800" dirty="0">
                          <a:solidFill>
                            <a:srgbClr val="000000"/>
                          </a:solidFill>
                          <a:latin typeface="Calibri"/>
                          <a:ea typeface="Times New Roman"/>
                          <a:cs typeface="Calibri"/>
                        </a:rPr>
                        <a:t>5.8%</a:t>
                      </a:r>
                      <a:endParaRPr lang="en-IN" sz="1800" dirty="0">
                        <a:latin typeface="Calibri"/>
                        <a:ea typeface="Calibri"/>
                        <a:cs typeface="Times New Roman"/>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578532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Coverage Ratio Analysis</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9011194" cy="3595461"/>
          </a:xfrm>
        </p:spPr>
        <p:txBody>
          <a:bodyPr/>
          <a:lstStyle/>
          <a:p>
            <a:pPr marL="908050" lvl="1" indent="-457200" algn="just">
              <a:lnSpc>
                <a:spcPct val="100000"/>
              </a:lnSpc>
              <a:spcBef>
                <a:spcPts val="0"/>
              </a:spcBef>
            </a:pPr>
            <a:r>
              <a:rPr lang="en-US" sz="2000" b="1" dirty="0">
                <a:solidFill>
                  <a:srgbClr val="002060"/>
                </a:solidFill>
                <a:ea typeface="Arial Unicode MS" pitchFamily="34" charset="-128"/>
                <a:cs typeface="Arial Unicode MS" pitchFamily="34" charset="-128"/>
              </a:rPr>
              <a:t>Interest coverage is </a:t>
            </a:r>
            <a:r>
              <a:rPr lang="en-US" sz="2000" b="1" dirty="0" smtClean="0">
                <a:solidFill>
                  <a:srgbClr val="002060"/>
                </a:solidFill>
                <a:ea typeface="Arial Unicode MS" pitchFamily="34" charset="-128"/>
                <a:cs typeface="Arial Unicode MS" pitchFamily="34" charset="-128"/>
              </a:rPr>
              <a:t>weak</a:t>
            </a:r>
            <a:endParaRPr lang="en-US" sz="2000" b="1" dirty="0">
              <a:solidFill>
                <a:srgbClr val="002060"/>
              </a:solidFill>
              <a:ea typeface="Arial Unicode MS" pitchFamily="34" charset="-128"/>
              <a:cs typeface="Arial Unicode MS" pitchFamily="34" charset="-128"/>
            </a:endParaRPr>
          </a:p>
          <a:p>
            <a:pPr marL="908050" lvl="1" indent="-457200" algn="just">
              <a:lnSpc>
                <a:spcPct val="100000"/>
              </a:lnSpc>
              <a:spcBef>
                <a:spcPts val="0"/>
              </a:spcBef>
            </a:pPr>
            <a:r>
              <a:rPr lang="en-US" sz="2000" b="1" dirty="0">
                <a:solidFill>
                  <a:srgbClr val="002060"/>
                </a:solidFill>
                <a:ea typeface="Arial Unicode MS" pitchFamily="34" charset="-128"/>
                <a:cs typeface="Arial Unicode MS" pitchFamily="34" charset="-128"/>
              </a:rPr>
              <a:t>Its earnings are barely adequate to cover the interest payments, and once repayment of principal is included, earnings are simply inadequate to cover interest and principal payments</a:t>
            </a:r>
          </a:p>
          <a:p>
            <a:pPr marL="908050" lvl="1" indent="-457200" algn="just">
              <a:lnSpc>
                <a:spcPct val="100000"/>
              </a:lnSpc>
              <a:spcBef>
                <a:spcPts val="0"/>
              </a:spcBef>
            </a:pPr>
            <a:r>
              <a:rPr lang="en-US" sz="2000" b="1" dirty="0">
                <a:solidFill>
                  <a:srgbClr val="002060"/>
                </a:solidFill>
                <a:ea typeface="Arial Unicode MS" pitchFamily="34" charset="-128"/>
                <a:cs typeface="Arial Unicode MS" pitchFamily="34" charset="-128"/>
              </a:rPr>
              <a:t>Firm must use less debt to finance itself and boost its earnings</a:t>
            </a:r>
          </a:p>
          <a:p>
            <a:pPr marL="908050" lvl="1" indent="-457200" algn="just">
              <a:lnSpc>
                <a:spcPct val="100000"/>
              </a:lnSpc>
              <a:spcBef>
                <a:spcPts val="0"/>
              </a:spcBef>
            </a:pPr>
            <a:r>
              <a:rPr lang="en-US" sz="2000" b="1" dirty="0">
                <a:solidFill>
                  <a:srgbClr val="002060"/>
                </a:solidFill>
                <a:ea typeface="Arial Unicode MS" pitchFamily="34" charset="-128"/>
                <a:cs typeface="Arial Unicode MS" pitchFamily="34" charset="-128"/>
              </a:rPr>
              <a:t>Lengthen its dent repayment through restructuring, so that current debt service payments are reduced</a:t>
            </a:r>
          </a:p>
          <a:p>
            <a:endParaRPr lang="en-IN" dirty="0"/>
          </a:p>
        </p:txBody>
      </p:sp>
    </p:spTree>
    <p:extLst>
      <p:ext uri="{BB962C8B-B14F-4D97-AF65-F5344CB8AC3E}">
        <p14:creationId xmlns:p14="http://schemas.microsoft.com/office/powerpoint/2010/main" val="3898531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910771" y="1027220"/>
          <a:ext cx="8280400" cy="2516505"/>
        </p:xfrm>
        <a:graphic>
          <a:graphicData uri="http://schemas.openxmlformats.org/drawingml/2006/table">
            <a:tbl>
              <a:tblPr>
                <a:tableStyleId>{5C22544A-7EE6-4342-B048-85BDC9FD1C3A}</a:tableStyleId>
              </a:tblPr>
              <a:tblGrid>
                <a:gridCol w="3822700">
                  <a:extLst>
                    <a:ext uri="{9D8B030D-6E8A-4147-A177-3AD203B41FA5}">
                      <a16:colId xmlns:a16="http://schemas.microsoft.com/office/drawing/2014/main" val="224085078"/>
                    </a:ext>
                  </a:extLst>
                </a:gridCol>
                <a:gridCol w="609600">
                  <a:extLst>
                    <a:ext uri="{9D8B030D-6E8A-4147-A177-3AD203B41FA5}">
                      <a16:colId xmlns:a16="http://schemas.microsoft.com/office/drawing/2014/main" val="2323376004"/>
                    </a:ext>
                  </a:extLst>
                </a:gridCol>
                <a:gridCol w="800100">
                  <a:extLst>
                    <a:ext uri="{9D8B030D-6E8A-4147-A177-3AD203B41FA5}">
                      <a16:colId xmlns:a16="http://schemas.microsoft.com/office/drawing/2014/main" val="450200563"/>
                    </a:ext>
                  </a:extLst>
                </a:gridCol>
                <a:gridCol w="609600">
                  <a:extLst>
                    <a:ext uri="{9D8B030D-6E8A-4147-A177-3AD203B41FA5}">
                      <a16:colId xmlns:a16="http://schemas.microsoft.com/office/drawing/2014/main" val="2187109416"/>
                    </a:ext>
                  </a:extLst>
                </a:gridCol>
                <a:gridCol w="609600">
                  <a:extLst>
                    <a:ext uri="{9D8B030D-6E8A-4147-A177-3AD203B41FA5}">
                      <a16:colId xmlns:a16="http://schemas.microsoft.com/office/drawing/2014/main" val="1465805427"/>
                    </a:ext>
                  </a:extLst>
                </a:gridCol>
                <a:gridCol w="609600">
                  <a:extLst>
                    <a:ext uri="{9D8B030D-6E8A-4147-A177-3AD203B41FA5}">
                      <a16:colId xmlns:a16="http://schemas.microsoft.com/office/drawing/2014/main" val="2183165790"/>
                    </a:ext>
                  </a:extLst>
                </a:gridCol>
                <a:gridCol w="609600">
                  <a:extLst>
                    <a:ext uri="{9D8B030D-6E8A-4147-A177-3AD203B41FA5}">
                      <a16:colId xmlns:a16="http://schemas.microsoft.com/office/drawing/2014/main" val="1659042334"/>
                    </a:ext>
                  </a:extLst>
                </a:gridCol>
                <a:gridCol w="609600">
                  <a:extLst>
                    <a:ext uri="{9D8B030D-6E8A-4147-A177-3AD203B41FA5}">
                      <a16:colId xmlns:a16="http://schemas.microsoft.com/office/drawing/2014/main" val="2923805015"/>
                    </a:ext>
                  </a:extLst>
                </a:gridCol>
              </a:tblGrid>
              <a:tr h="190500">
                <a:tc>
                  <a:txBody>
                    <a:bodyPr/>
                    <a:lstStyle/>
                    <a:p>
                      <a:pPr algn="l" fontAlgn="b"/>
                      <a:r>
                        <a:rPr lang="en-IN" sz="1800" u="none" strike="noStrike" dirty="0">
                          <a:effectLst/>
                        </a:rPr>
                        <a:t>Liquidity</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048910"/>
                  </a:ext>
                </a:extLst>
              </a:tr>
              <a:tr h="190500">
                <a:tc>
                  <a:txBody>
                    <a:bodyPr/>
                    <a:lstStyle/>
                    <a:p>
                      <a:pPr algn="l" fontAlgn="b"/>
                      <a:r>
                        <a:rPr lang="fr-FR" sz="1800" u="none" strike="noStrike" dirty="0" err="1">
                          <a:effectLst/>
                        </a:rPr>
                        <a:t>Current</a:t>
                      </a:r>
                      <a:r>
                        <a:rPr lang="fr-FR" sz="1800" u="none" strike="noStrike" dirty="0">
                          <a:effectLst/>
                        </a:rPr>
                        <a:t> ratio: </a:t>
                      </a:r>
                      <a:r>
                        <a:rPr lang="fr-FR" sz="1800" u="none" strike="noStrike" dirty="0" err="1">
                          <a:effectLst/>
                        </a:rPr>
                        <a:t>Current</a:t>
                      </a:r>
                      <a:r>
                        <a:rPr lang="fr-FR" sz="1800" u="none" strike="noStrike" dirty="0">
                          <a:effectLst/>
                        </a:rPr>
                        <a:t> </a:t>
                      </a:r>
                      <a:r>
                        <a:rPr lang="fr-FR" sz="1800" u="none" strike="noStrike" dirty="0" err="1">
                          <a:effectLst/>
                        </a:rPr>
                        <a:t>asset</a:t>
                      </a:r>
                      <a:r>
                        <a:rPr lang="fr-FR" sz="1800" u="none" strike="noStrike" dirty="0">
                          <a:effectLst/>
                        </a:rPr>
                        <a:t>/</a:t>
                      </a:r>
                      <a:r>
                        <a:rPr lang="fr-FR" sz="1800" u="none" strike="noStrike" dirty="0" err="1">
                          <a:effectLst/>
                        </a:rPr>
                        <a:t>current</a:t>
                      </a:r>
                      <a:r>
                        <a:rPr lang="fr-FR" sz="1800" u="none" strike="noStrike" dirty="0">
                          <a:effectLst/>
                        </a:rPr>
                        <a:t> </a:t>
                      </a:r>
                      <a:r>
                        <a:rPr lang="fr-FR" sz="1800" u="none" strike="noStrike" dirty="0" err="1">
                          <a:effectLst/>
                        </a:rPr>
                        <a:t>liabilities</a:t>
                      </a:r>
                      <a:endParaRPr lang="fr-FR"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2.60</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2.65</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2.67</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1.94</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4460064"/>
                  </a:ext>
                </a:extLst>
              </a:tr>
              <a:tr h="190500">
                <a:tc>
                  <a:txBody>
                    <a:bodyPr/>
                    <a:lstStyle/>
                    <a:p>
                      <a:pPr algn="l" fontAlgn="b"/>
                      <a:r>
                        <a:rPr lang="en-IN" sz="1800" u="none" strike="noStrike" dirty="0">
                          <a:effectLst/>
                        </a:rPr>
                        <a:t>Acid-test: (current asset- inventories)/current liabilities</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1.75</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1.84</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1.95</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1.43</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652749"/>
                  </a:ext>
                </a:extLst>
              </a:tr>
              <a:tr h="190500">
                <a:tc>
                  <a:txBody>
                    <a:bodyPr/>
                    <a:lstStyle/>
                    <a:p>
                      <a:pPr algn="l" fontAlgn="b"/>
                      <a:r>
                        <a:rPr lang="en-US" sz="1800" u="none" strike="noStrike" dirty="0">
                          <a:effectLst/>
                        </a:rPr>
                        <a:t>Working capital= current asset-current liabilities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11.70</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11.20</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10.20</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6.10</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0961843"/>
                  </a:ext>
                </a:extLst>
              </a:tr>
              <a:tr h="200025">
                <a:tc>
                  <a:txBody>
                    <a:bodyPr/>
                    <a:lstStyle/>
                    <a:p>
                      <a:pPr algn="l" fontAlgn="b"/>
                      <a:r>
                        <a:rPr lang="fr-FR" sz="1800" u="none" strike="noStrike" dirty="0">
                          <a:effectLst/>
                        </a:rPr>
                        <a:t>Net </a:t>
                      </a:r>
                      <a:r>
                        <a:rPr lang="fr-FR" sz="1800" u="none" strike="noStrike" dirty="0" err="1">
                          <a:effectLst/>
                        </a:rPr>
                        <a:t>liquid</a:t>
                      </a:r>
                      <a:r>
                        <a:rPr lang="fr-FR" sz="1800" u="none" strike="noStrike" dirty="0">
                          <a:effectLst/>
                        </a:rPr>
                        <a:t> </a:t>
                      </a:r>
                      <a:r>
                        <a:rPr lang="fr-FR" sz="1800" u="none" strike="noStrike" dirty="0" err="1">
                          <a:effectLst/>
                        </a:rPr>
                        <a:t>asset</a:t>
                      </a:r>
                      <a:r>
                        <a:rPr lang="fr-FR" sz="1800" u="none" strike="noStrike" dirty="0">
                          <a:effectLst/>
                        </a:rPr>
                        <a:t>= </a:t>
                      </a:r>
                      <a:r>
                        <a:rPr lang="fr-FR" sz="1800" u="none" strike="noStrike" dirty="0" err="1">
                          <a:effectLst/>
                        </a:rPr>
                        <a:t>current</a:t>
                      </a:r>
                      <a:r>
                        <a:rPr lang="fr-FR" sz="1800" u="none" strike="noStrike" dirty="0">
                          <a:effectLst/>
                        </a:rPr>
                        <a:t> </a:t>
                      </a:r>
                      <a:r>
                        <a:rPr lang="fr-FR" sz="1800" u="none" strike="noStrike" dirty="0" err="1">
                          <a:effectLst/>
                        </a:rPr>
                        <a:t>asset</a:t>
                      </a:r>
                      <a:r>
                        <a:rPr lang="fr-FR" sz="1800" u="none" strike="noStrike" dirty="0">
                          <a:effectLst/>
                        </a:rPr>
                        <a:t>-inventories-</a:t>
                      </a:r>
                      <a:r>
                        <a:rPr lang="fr-FR" sz="1800" u="none" strike="noStrike" dirty="0" err="1">
                          <a:effectLst/>
                        </a:rPr>
                        <a:t>current</a:t>
                      </a:r>
                      <a:r>
                        <a:rPr lang="fr-FR" sz="1800" u="none" strike="noStrike" dirty="0">
                          <a:effectLst/>
                        </a:rPr>
                        <a:t> </a:t>
                      </a:r>
                      <a:r>
                        <a:rPr lang="fr-FR" sz="1800" u="none" strike="noStrike" dirty="0" err="1">
                          <a:effectLst/>
                        </a:rPr>
                        <a:t>liabilities</a:t>
                      </a:r>
                      <a:endParaRPr lang="fr-FR"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5.50</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5.70</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5.80</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2.80</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16799"/>
                  </a:ext>
                </a:extLst>
              </a:tr>
            </a:tbl>
          </a:graphicData>
        </a:graphic>
      </p:graphicFrame>
      <p:sp>
        <p:nvSpPr>
          <p:cNvPr id="3" name="Rectangle 2"/>
          <p:cNvSpPr/>
          <p:nvPr/>
        </p:nvSpPr>
        <p:spPr>
          <a:xfrm>
            <a:off x="2617170" y="556957"/>
            <a:ext cx="6687728" cy="461665"/>
          </a:xfrm>
          <a:prstGeom prst="rect">
            <a:avLst/>
          </a:prstGeom>
        </p:spPr>
        <p:txBody>
          <a:bodyPr wrap="none">
            <a:spAutoFit/>
          </a:bodyPr>
          <a:lstStyle/>
          <a:p>
            <a:r>
              <a:rPr lang="en-IN" sz="2400" b="1" dirty="0">
                <a:solidFill>
                  <a:srgbClr val="0070C0"/>
                </a:solidFill>
              </a:rPr>
              <a:t>Historical Analysis of Financial Statement: Liquidity</a:t>
            </a:r>
            <a:endParaRPr lang="en-IN" sz="2400" dirty="0"/>
          </a:p>
        </p:txBody>
      </p:sp>
      <p:sp>
        <p:nvSpPr>
          <p:cNvPr id="4" name="Rectangle 3"/>
          <p:cNvSpPr/>
          <p:nvPr/>
        </p:nvSpPr>
        <p:spPr>
          <a:xfrm>
            <a:off x="748937" y="3713543"/>
            <a:ext cx="8225246" cy="2031325"/>
          </a:xfrm>
          <a:prstGeom prst="rect">
            <a:avLst/>
          </a:prstGeom>
        </p:spPr>
        <p:txBody>
          <a:bodyPr wrap="square">
            <a:spAutoFit/>
          </a:bodyPr>
          <a:lstStyle/>
          <a:p>
            <a:pPr marL="908050" lvl="1" indent="-457200" algn="just">
              <a:lnSpc>
                <a:spcPct val="100000"/>
              </a:lnSpc>
              <a:spcBef>
                <a:spcPts val="0"/>
              </a:spcBef>
            </a:pPr>
            <a:r>
              <a:rPr lang="en-US" b="1" dirty="0">
                <a:solidFill>
                  <a:srgbClr val="002060"/>
                </a:solidFill>
                <a:ea typeface="Arial Unicode MS" pitchFamily="34" charset="-128"/>
                <a:cs typeface="Arial Unicode MS" pitchFamily="34" charset="-128"/>
              </a:rPr>
              <a:t>Firm made substantial progress in building up its liquidity two years ago: current asset 3 times over current liabilities</a:t>
            </a:r>
          </a:p>
          <a:p>
            <a:pPr marL="908050" lvl="1" indent="-457200" algn="just">
              <a:lnSpc>
                <a:spcPct val="100000"/>
              </a:lnSpc>
              <a:spcBef>
                <a:spcPts val="0"/>
              </a:spcBef>
            </a:pPr>
            <a:r>
              <a:rPr lang="en-US" b="1" dirty="0">
                <a:solidFill>
                  <a:srgbClr val="002060"/>
                </a:solidFill>
                <a:ea typeface="Arial Unicode MS" pitchFamily="34" charset="-128"/>
                <a:cs typeface="Arial Unicode MS" pitchFamily="34" charset="-128"/>
              </a:rPr>
              <a:t>Current and acid test ratios have dipped significantly in the recent year</a:t>
            </a:r>
          </a:p>
          <a:p>
            <a:pPr marL="908050" lvl="1" indent="-457200" algn="just">
              <a:lnSpc>
                <a:spcPct val="100000"/>
              </a:lnSpc>
              <a:spcBef>
                <a:spcPts val="0"/>
              </a:spcBef>
            </a:pPr>
            <a:r>
              <a:rPr lang="en-US" b="1" dirty="0">
                <a:solidFill>
                  <a:srgbClr val="002060"/>
                </a:solidFill>
                <a:ea typeface="Arial Unicode MS" pitchFamily="34" charset="-128"/>
                <a:cs typeface="Arial Unicode MS" pitchFamily="34" charset="-128"/>
              </a:rPr>
              <a:t>Good thing: recent expansion of working capital of $9.7 million and its relatively stable net liquid asset</a:t>
            </a:r>
          </a:p>
          <a:p>
            <a:pPr marL="908050" lvl="1" indent="-457200" algn="just">
              <a:lnSpc>
                <a:spcPct val="100000"/>
              </a:lnSpc>
              <a:spcBef>
                <a:spcPts val="0"/>
              </a:spcBef>
            </a:pPr>
            <a:r>
              <a:rPr lang="en-US" b="1" dirty="0">
                <a:solidFill>
                  <a:srgbClr val="002060"/>
                </a:solidFill>
                <a:ea typeface="Arial Unicode MS" pitchFamily="34" charset="-128"/>
                <a:cs typeface="Arial Unicode MS" pitchFamily="34" charset="-128"/>
              </a:rPr>
              <a:t>However, large part of working capital increase is from selling off the firm’s plant and equipment and through use of debt</a:t>
            </a:r>
          </a:p>
        </p:txBody>
      </p:sp>
    </p:spTree>
    <p:extLst>
      <p:ext uri="{BB962C8B-B14F-4D97-AF65-F5344CB8AC3E}">
        <p14:creationId xmlns:p14="http://schemas.microsoft.com/office/powerpoint/2010/main" val="4033956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871582" y="1341622"/>
          <a:ext cx="8280400" cy="2815022"/>
        </p:xfrm>
        <a:graphic>
          <a:graphicData uri="http://schemas.openxmlformats.org/drawingml/2006/table">
            <a:tbl>
              <a:tblPr>
                <a:tableStyleId>{5C22544A-7EE6-4342-B048-85BDC9FD1C3A}</a:tableStyleId>
              </a:tblPr>
              <a:tblGrid>
                <a:gridCol w="3822700">
                  <a:extLst>
                    <a:ext uri="{9D8B030D-6E8A-4147-A177-3AD203B41FA5}">
                      <a16:colId xmlns:a16="http://schemas.microsoft.com/office/drawing/2014/main" val="1798133501"/>
                    </a:ext>
                  </a:extLst>
                </a:gridCol>
                <a:gridCol w="609600">
                  <a:extLst>
                    <a:ext uri="{9D8B030D-6E8A-4147-A177-3AD203B41FA5}">
                      <a16:colId xmlns:a16="http://schemas.microsoft.com/office/drawing/2014/main" val="1784101176"/>
                    </a:ext>
                  </a:extLst>
                </a:gridCol>
                <a:gridCol w="800100">
                  <a:extLst>
                    <a:ext uri="{9D8B030D-6E8A-4147-A177-3AD203B41FA5}">
                      <a16:colId xmlns:a16="http://schemas.microsoft.com/office/drawing/2014/main" val="3791499641"/>
                    </a:ext>
                  </a:extLst>
                </a:gridCol>
                <a:gridCol w="609600">
                  <a:extLst>
                    <a:ext uri="{9D8B030D-6E8A-4147-A177-3AD203B41FA5}">
                      <a16:colId xmlns:a16="http://schemas.microsoft.com/office/drawing/2014/main" val="130858079"/>
                    </a:ext>
                  </a:extLst>
                </a:gridCol>
                <a:gridCol w="609600">
                  <a:extLst>
                    <a:ext uri="{9D8B030D-6E8A-4147-A177-3AD203B41FA5}">
                      <a16:colId xmlns:a16="http://schemas.microsoft.com/office/drawing/2014/main" val="567939082"/>
                    </a:ext>
                  </a:extLst>
                </a:gridCol>
                <a:gridCol w="609600">
                  <a:extLst>
                    <a:ext uri="{9D8B030D-6E8A-4147-A177-3AD203B41FA5}">
                      <a16:colId xmlns:a16="http://schemas.microsoft.com/office/drawing/2014/main" val="2026454746"/>
                    </a:ext>
                  </a:extLst>
                </a:gridCol>
                <a:gridCol w="609600">
                  <a:extLst>
                    <a:ext uri="{9D8B030D-6E8A-4147-A177-3AD203B41FA5}">
                      <a16:colId xmlns:a16="http://schemas.microsoft.com/office/drawing/2014/main" val="1664129172"/>
                    </a:ext>
                  </a:extLst>
                </a:gridCol>
                <a:gridCol w="609600">
                  <a:extLst>
                    <a:ext uri="{9D8B030D-6E8A-4147-A177-3AD203B41FA5}">
                      <a16:colId xmlns:a16="http://schemas.microsoft.com/office/drawing/2014/main" val="4219635447"/>
                    </a:ext>
                  </a:extLst>
                </a:gridCol>
              </a:tblGrid>
              <a:tr h="356362">
                <a:tc>
                  <a:txBody>
                    <a:bodyPr/>
                    <a:lstStyle/>
                    <a:p>
                      <a:pPr algn="l" fontAlgn="b"/>
                      <a:r>
                        <a:rPr lang="en-IN" sz="1800" b="1" u="none" strike="noStrike" dirty="0">
                          <a:effectLst/>
                          <a:latin typeface="+mn-lt"/>
                        </a:rPr>
                        <a:t>Profitability</a:t>
                      </a:r>
                      <a:endParaRPr lang="en-IN" sz="1800" b="1" i="0" u="none" strike="noStrike" dirty="0">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512413215"/>
                  </a:ext>
                </a:extLst>
              </a:tr>
              <a:tr h="356362">
                <a:tc>
                  <a:txBody>
                    <a:bodyPr/>
                    <a:lstStyle/>
                    <a:p>
                      <a:pPr algn="l" fontAlgn="b"/>
                      <a:r>
                        <a:rPr lang="en-US" sz="1800" b="1" u="none" strike="noStrike" dirty="0">
                          <a:effectLst/>
                          <a:latin typeface="+mn-lt"/>
                        </a:rPr>
                        <a:t>Before tax net income/total asset</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0.00%</a:t>
                      </a:r>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2.94%</a:t>
                      </a:r>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0.00%</a:t>
                      </a:r>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5.41%</a:t>
                      </a:r>
                      <a:endParaRPr lang="en-IN" sz="18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662676184"/>
                  </a:ext>
                </a:extLst>
              </a:tr>
              <a:tr h="700766">
                <a:tc>
                  <a:txBody>
                    <a:bodyPr/>
                    <a:lstStyle/>
                    <a:p>
                      <a:pPr algn="l" fontAlgn="b"/>
                      <a:r>
                        <a:rPr lang="en-US" sz="1800" b="1" u="none" strike="noStrike" dirty="0">
                          <a:effectLst/>
                          <a:latin typeface="+mn-lt"/>
                        </a:rPr>
                        <a:t>After tax net income/total asset</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-0.30%</a:t>
                      </a:r>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2.06%</a:t>
                      </a:r>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-0.29%</a:t>
                      </a:r>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4.86%</a:t>
                      </a:r>
                      <a:endParaRPr lang="en-IN" sz="18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503134795"/>
                  </a:ext>
                </a:extLst>
              </a:tr>
              <a:tr h="700766">
                <a:tc>
                  <a:txBody>
                    <a:bodyPr/>
                    <a:lstStyle/>
                    <a:p>
                      <a:pPr algn="l" fontAlgn="b"/>
                      <a:r>
                        <a:rPr lang="en-US" sz="1800" b="1" u="none" strike="noStrike" dirty="0">
                          <a:effectLst/>
                          <a:latin typeface="+mn-lt"/>
                        </a:rPr>
                        <a:t>Before tax net income/net worth</a:t>
                      </a:r>
                      <a:endParaRPr lang="en-US" sz="1800" b="1" i="0" u="none" strike="noStrike" dirty="0">
                        <a:solidFill>
                          <a:srgbClr val="000000"/>
                        </a:solidFill>
                        <a:effectLst/>
                        <a:latin typeface="+mn-lt"/>
                      </a:endParaRPr>
                    </a:p>
                  </a:txBody>
                  <a:tcPr marL="9525" marR="9525" marT="9525" marB="0" anchor="b"/>
                </a:tc>
                <a:tc>
                  <a:txBody>
                    <a:bodyPr/>
                    <a:lstStyle/>
                    <a:p>
                      <a:pPr algn="r" fontAlgn="b"/>
                      <a:r>
                        <a:rPr lang="en-IN" sz="1800" b="1" u="none" strike="noStrike" dirty="0">
                          <a:effectLst/>
                          <a:latin typeface="+mn-lt"/>
                        </a:rPr>
                        <a:t>0.00%</a:t>
                      </a:r>
                      <a:endParaRPr lang="en-IN" sz="1800" b="1" i="0" u="none" strike="noStrike" dirty="0">
                        <a:solidFill>
                          <a:srgbClr val="000000"/>
                        </a:solidFill>
                        <a:effectLst/>
                        <a:latin typeface="+mn-lt"/>
                      </a:endParaRPr>
                    </a:p>
                  </a:txBody>
                  <a:tcPr marL="9525" marR="9525" marT="9525" marB="0" anchor="b"/>
                </a:tc>
                <a:tc>
                  <a:txBody>
                    <a:bodyPr/>
                    <a:lstStyle/>
                    <a:p>
                      <a:pPr algn="l" fontAlgn="b"/>
                      <a:endParaRPr lang="en-IN" sz="1800" b="1" i="0" u="none" strike="noStrike" dirty="0">
                        <a:solidFill>
                          <a:srgbClr val="000000"/>
                        </a:solidFill>
                        <a:effectLst/>
                        <a:latin typeface="+mn-lt"/>
                      </a:endParaRPr>
                    </a:p>
                  </a:txBody>
                  <a:tcPr marL="9525" marR="9525" marT="9525" marB="0" anchor="b"/>
                </a:tc>
                <a:tc>
                  <a:txBody>
                    <a:bodyPr/>
                    <a:lstStyle/>
                    <a:p>
                      <a:pPr algn="r" fontAlgn="b"/>
                      <a:r>
                        <a:rPr lang="en-IN" sz="1800" b="1" u="none" strike="noStrike" dirty="0">
                          <a:effectLst/>
                          <a:latin typeface="+mn-lt"/>
                        </a:rPr>
                        <a:t>7.94%</a:t>
                      </a:r>
                      <a:endParaRPr lang="en-IN" sz="1800" b="1" i="0" u="none" strike="noStrike" dirty="0">
                        <a:solidFill>
                          <a:srgbClr val="000000"/>
                        </a:solidFill>
                        <a:effectLst/>
                        <a:latin typeface="+mn-lt"/>
                      </a:endParaRPr>
                    </a:p>
                  </a:txBody>
                  <a:tcPr marL="9525" marR="9525" marT="9525" marB="0" anchor="b"/>
                </a:tc>
                <a:tc>
                  <a:txBody>
                    <a:bodyPr/>
                    <a:lstStyle/>
                    <a:p>
                      <a:pPr algn="l" fontAlgn="b"/>
                      <a:endParaRPr lang="en-IN" sz="1800" b="1" i="0" u="none" strike="noStrike" dirty="0">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0.00%</a:t>
                      </a:r>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18.18%</a:t>
                      </a:r>
                      <a:endParaRPr lang="en-IN" sz="18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736166237"/>
                  </a:ext>
                </a:extLst>
              </a:tr>
              <a:tr h="700766">
                <a:tc>
                  <a:txBody>
                    <a:bodyPr/>
                    <a:lstStyle/>
                    <a:p>
                      <a:pPr algn="l" fontAlgn="b"/>
                      <a:r>
                        <a:rPr lang="en-US" sz="1800" b="1" u="none" strike="noStrike">
                          <a:effectLst/>
                          <a:latin typeface="+mn-lt"/>
                        </a:rPr>
                        <a:t>After tax net income/net worth</a:t>
                      </a:r>
                      <a:endParaRPr lang="en-US" sz="1800" b="1" i="0" u="none" strike="noStrike">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-0.87%</a:t>
                      </a:r>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a:solidFill>
                          <a:srgbClr val="000000"/>
                        </a:solidFill>
                        <a:effectLst/>
                        <a:latin typeface="+mn-lt"/>
                      </a:endParaRPr>
                    </a:p>
                  </a:txBody>
                  <a:tcPr marL="9525" marR="9525" marT="9525" marB="0" anchor="b"/>
                </a:tc>
                <a:tc>
                  <a:txBody>
                    <a:bodyPr/>
                    <a:lstStyle/>
                    <a:p>
                      <a:pPr algn="r" fontAlgn="b"/>
                      <a:r>
                        <a:rPr lang="en-IN" sz="1800" b="1" u="none" strike="noStrike">
                          <a:effectLst/>
                          <a:latin typeface="+mn-lt"/>
                        </a:rPr>
                        <a:t>5.56%</a:t>
                      </a:r>
                      <a:endParaRPr lang="en-IN" sz="1800" b="1" i="0" u="none" strike="noStrike">
                        <a:solidFill>
                          <a:srgbClr val="000000"/>
                        </a:solidFill>
                        <a:effectLst/>
                        <a:latin typeface="+mn-lt"/>
                      </a:endParaRPr>
                    </a:p>
                  </a:txBody>
                  <a:tcPr marL="9525" marR="9525" marT="9525" marB="0" anchor="b"/>
                </a:tc>
                <a:tc>
                  <a:txBody>
                    <a:bodyPr/>
                    <a:lstStyle/>
                    <a:p>
                      <a:pPr algn="l" fontAlgn="b"/>
                      <a:endParaRPr lang="en-IN" sz="1800" b="1" i="0" u="none" strike="noStrike" dirty="0">
                        <a:solidFill>
                          <a:srgbClr val="000000"/>
                        </a:solidFill>
                        <a:effectLst/>
                        <a:latin typeface="+mn-lt"/>
                      </a:endParaRPr>
                    </a:p>
                  </a:txBody>
                  <a:tcPr marL="9525" marR="9525" marT="9525" marB="0" anchor="b"/>
                </a:tc>
                <a:tc>
                  <a:txBody>
                    <a:bodyPr/>
                    <a:lstStyle/>
                    <a:p>
                      <a:pPr algn="r" fontAlgn="b"/>
                      <a:r>
                        <a:rPr lang="en-IN" sz="1800" b="1" u="none" strike="noStrike" dirty="0">
                          <a:effectLst/>
                          <a:latin typeface="+mn-lt"/>
                        </a:rPr>
                        <a:t>-0.92%</a:t>
                      </a:r>
                      <a:endParaRPr lang="en-IN" sz="1800" b="1" i="0" u="none" strike="noStrike" dirty="0">
                        <a:solidFill>
                          <a:srgbClr val="000000"/>
                        </a:solidFill>
                        <a:effectLst/>
                        <a:latin typeface="+mn-lt"/>
                      </a:endParaRPr>
                    </a:p>
                  </a:txBody>
                  <a:tcPr marL="9525" marR="9525" marT="9525" marB="0" anchor="b"/>
                </a:tc>
                <a:tc>
                  <a:txBody>
                    <a:bodyPr/>
                    <a:lstStyle/>
                    <a:p>
                      <a:pPr algn="l" fontAlgn="b"/>
                      <a:endParaRPr lang="en-IN" sz="1800" b="1" i="0" u="none" strike="noStrike" dirty="0">
                        <a:solidFill>
                          <a:srgbClr val="000000"/>
                        </a:solidFill>
                        <a:effectLst/>
                        <a:latin typeface="+mn-lt"/>
                      </a:endParaRPr>
                    </a:p>
                  </a:txBody>
                  <a:tcPr marL="9525" marR="9525" marT="9525" marB="0" anchor="b"/>
                </a:tc>
                <a:tc>
                  <a:txBody>
                    <a:bodyPr/>
                    <a:lstStyle/>
                    <a:p>
                      <a:pPr algn="r" fontAlgn="b"/>
                      <a:r>
                        <a:rPr lang="en-IN" sz="1800" b="1" u="none" strike="noStrike" dirty="0">
                          <a:effectLst/>
                          <a:latin typeface="+mn-lt"/>
                        </a:rPr>
                        <a:t>16.36%</a:t>
                      </a:r>
                      <a:endParaRPr lang="en-IN" sz="18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84667189"/>
                  </a:ext>
                </a:extLst>
              </a:tr>
            </a:tbl>
          </a:graphicData>
        </a:graphic>
      </p:graphicFrame>
      <p:sp>
        <p:nvSpPr>
          <p:cNvPr id="3" name="Rectangle 2"/>
          <p:cNvSpPr/>
          <p:nvPr/>
        </p:nvSpPr>
        <p:spPr>
          <a:xfrm>
            <a:off x="1159527" y="879957"/>
            <a:ext cx="7091300" cy="461665"/>
          </a:xfrm>
          <a:prstGeom prst="rect">
            <a:avLst/>
          </a:prstGeom>
        </p:spPr>
        <p:txBody>
          <a:bodyPr wrap="none">
            <a:spAutoFit/>
          </a:bodyPr>
          <a:lstStyle/>
          <a:p>
            <a:r>
              <a:rPr lang="en-IN" sz="2400" b="1" dirty="0">
                <a:solidFill>
                  <a:srgbClr val="0070C0"/>
                </a:solidFill>
              </a:rPr>
              <a:t>Historical Analysis of Financial Statement: Profitability</a:t>
            </a:r>
            <a:endParaRPr lang="en-IN" sz="2400" dirty="0"/>
          </a:p>
        </p:txBody>
      </p:sp>
      <p:sp>
        <p:nvSpPr>
          <p:cNvPr id="4" name="Rectangle 3"/>
          <p:cNvSpPr/>
          <p:nvPr/>
        </p:nvSpPr>
        <p:spPr>
          <a:xfrm>
            <a:off x="1467394" y="4712994"/>
            <a:ext cx="6096000" cy="707886"/>
          </a:xfrm>
          <a:prstGeom prst="rect">
            <a:avLst/>
          </a:prstGeom>
        </p:spPr>
        <p:txBody>
          <a:bodyPr>
            <a:spAutoFit/>
          </a:bodyPr>
          <a:lstStyle/>
          <a:p>
            <a:pPr marL="908050" lvl="1" indent="-457200" algn="just">
              <a:lnSpc>
                <a:spcPct val="100000"/>
              </a:lnSpc>
              <a:spcBef>
                <a:spcPts val="0"/>
              </a:spcBef>
            </a:pPr>
            <a:r>
              <a:rPr lang="en-US" sz="2000" b="1" dirty="0" smtClean="0">
                <a:solidFill>
                  <a:srgbClr val="002060"/>
                </a:solidFill>
                <a:ea typeface="Arial Unicode MS" pitchFamily="34" charset="-128"/>
                <a:cs typeface="Arial Unicode MS" pitchFamily="34" charset="-128"/>
              </a:rPr>
              <a:t>Long </a:t>
            </a:r>
            <a:r>
              <a:rPr lang="en-US" sz="2000" b="1" dirty="0">
                <a:solidFill>
                  <a:srgbClr val="002060"/>
                </a:solidFill>
                <a:ea typeface="Arial Unicode MS" pitchFamily="34" charset="-128"/>
                <a:cs typeface="Arial Unicode MS" pitchFamily="34" charset="-128"/>
              </a:rPr>
              <a:t>term decline in profitability</a:t>
            </a:r>
          </a:p>
          <a:p>
            <a:pPr marL="908050" lvl="1" indent="-457200" algn="just">
              <a:lnSpc>
                <a:spcPct val="100000"/>
              </a:lnSpc>
              <a:spcBef>
                <a:spcPts val="0"/>
              </a:spcBef>
            </a:pPr>
            <a:r>
              <a:rPr lang="en-US" sz="2000" b="1" dirty="0">
                <a:solidFill>
                  <a:srgbClr val="002060"/>
                </a:solidFill>
                <a:ea typeface="Arial Unicode MS" pitchFamily="34" charset="-128"/>
                <a:cs typeface="Arial Unicode MS" pitchFamily="34" charset="-128"/>
              </a:rPr>
              <a:t>Little evidence to suggest a turn around</a:t>
            </a:r>
          </a:p>
        </p:txBody>
      </p:sp>
    </p:spTree>
    <p:extLst>
      <p:ext uri="{BB962C8B-B14F-4D97-AF65-F5344CB8AC3E}">
        <p14:creationId xmlns:p14="http://schemas.microsoft.com/office/powerpoint/2010/main" val="3365763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483157" y="965733"/>
          <a:ext cx="8280400" cy="2841150"/>
        </p:xfrm>
        <a:graphic>
          <a:graphicData uri="http://schemas.openxmlformats.org/drawingml/2006/table">
            <a:tbl>
              <a:tblPr>
                <a:tableStyleId>{5C22544A-7EE6-4342-B048-85BDC9FD1C3A}</a:tableStyleId>
              </a:tblPr>
              <a:tblGrid>
                <a:gridCol w="3822700">
                  <a:extLst>
                    <a:ext uri="{9D8B030D-6E8A-4147-A177-3AD203B41FA5}">
                      <a16:colId xmlns:a16="http://schemas.microsoft.com/office/drawing/2014/main" val="3424840010"/>
                    </a:ext>
                  </a:extLst>
                </a:gridCol>
                <a:gridCol w="609600">
                  <a:extLst>
                    <a:ext uri="{9D8B030D-6E8A-4147-A177-3AD203B41FA5}">
                      <a16:colId xmlns:a16="http://schemas.microsoft.com/office/drawing/2014/main" val="667724777"/>
                    </a:ext>
                  </a:extLst>
                </a:gridCol>
                <a:gridCol w="800100">
                  <a:extLst>
                    <a:ext uri="{9D8B030D-6E8A-4147-A177-3AD203B41FA5}">
                      <a16:colId xmlns:a16="http://schemas.microsoft.com/office/drawing/2014/main" val="3311706174"/>
                    </a:ext>
                  </a:extLst>
                </a:gridCol>
                <a:gridCol w="609600">
                  <a:extLst>
                    <a:ext uri="{9D8B030D-6E8A-4147-A177-3AD203B41FA5}">
                      <a16:colId xmlns:a16="http://schemas.microsoft.com/office/drawing/2014/main" val="3416843627"/>
                    </a:ext>
                  </a:extLst>
                </a:gridCol>
                <a:gridCol w="609600">
                  <a:extLst>
                    <a:ext uri="{9D8B030D-6E8A-4147-A177-3AD203B41FA5}">
                      <a16:colId xmlns:a16="http://schemas.microsoft.com/office/drawing/2014/main" val="2747539366"/>
                    </a:ext>
                  </a:extLst>
                </a:gridCol>
                <a:gridCol w="609600">
                  <a:extLst>
                    <a:ext uri="{9D8B030D-6E8A-4147-A177-3AD203B41FA5}">
                      <a16:colId xmlns:a16="http://schemas.microsoft.com/office/drawing/2014/main" val="3229258910"/>
                    </a:ext>
                  </a:extLst>
                </a:gridCol>
                <a:gridCol w="609600">
                  <a:extLst>
                    <a:ext uri="{9D8B030D-6E8A-4147-A177-3AD203B41FA5}">
                      <a16:colId xmlns:a16="http://schemas.microsoft.com/office/drawing/2014/main" val="29468291"/>
                    </a:ext>
                  </a:extLst>
                </a:gridCol>
                <a:gridCol w="609600">
                  <a:extLst>
                    <a:ext uri="{9D8B030D-6E8A-4147-A177-3AD203B41FA5}">
                      <a16:colId xmlns:a16="http://schemas.microsoft.com/office/drawing/2014/main" val="1004627021"/>
                    </a:ext>
                  </a:extLst>
                </a:gridCol>
              </a:tblGrid>
              <a:tr h="359670">
                <a:tc>
                  <a:txBody>
                    <a:bodyPr/>
                    <a:lstStyle/>
                    <a:p>
                      <a:pPr algn="l" fontAlgn="b"/>
                      <a:r>
                        <a:rPr lang="en-IN" sz="1800" b="1" u="none" strike="noStrike" dirty="0">
                          <a:effectLst/>
                        </a:rPr>
                        <a:t>Leverage:</a:t>
                      </a:r>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7076420"/>
                  </a:ext>
                </a:extLst>
              </a:tr>
              <a:tr h="707270">
                <a:tc>
                  <a:txBody>
                    <a:bodyPr/>
                    <a:lstStyle/>
                    <a:p>
                      <a:pPr algn="l" fontAlgn="b"/>
                      <a:r>
                        <a:rPr lang="en-IN" sz="1800" b="1" u="none" strike="noStrike" dirty="0">
                          <a:effectLst/>
                        </a:rPr>
                        <a:t>Leverage ratio: Total liabilities/total </a:t>
                      </a:r>
                      <a:r>
                        <a:rPr lang="en-IN" sz="1800" b="1" u="none" strike="noStrike" dirty="0" err="1">
                          <a:effectLst/>
                        </a:rPr>
                        <a:t>asstes</a:t>
                      </a:r>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65.2%</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62.9%</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68.9%</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70.3%</a:t>
                      </a:r>
                      <a:endParaRPr lang="en-IN"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2523415"/>
                  </a:ext>
                </a:extLst>
              </a:tr>
              <a:tr h="359670">
                <a:tc>
                  <a:txBody>
                    <a:bodyPr/>
                    <a:lstStyle/>
                    <a:p>
                      <a:pPr algn="l" fontAlgn="b"/>
                      <a:r>
                        <a:rPr lang="en-IN" sz="1800" b="1" u="none" strike="noStrike" dirty="0">
                          <a:effectLst/>
                        </a:rPr>
                        <a:t>Total liabilities/net worth</a:t>
                      </a:r>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1.87</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1.70</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2.21</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2.36</a:t>
                      </a:r>
                      <a:endParaRPr lang="en-IN"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8365733"/>
                  </a:ext>
                </a:extLst>
              </a:tr>
              <a:tr h="707270">
                <a:tc>
                  <a:txBody>
                    <a:bodyPr/>
                    <a:lstStyle/>
                    <a:p>
                      <a:pPr algn="l" fontAlgn="b"/>
                      <a:r>
                        <a:rPr lang="en-US" sz="1800" b="1" u="none" strike="noStrike" dirty="0">
                          <a:effectLst/>
                        </a:rPr>
                        <a:t>Capitalization ratio: Long term debt /long term debt plus net worth</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53.4%</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51.2%</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55.3%</a:t>
                      </a:r>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a:effectLst/>
                        </a:rPr>
                        <a:t>53.0%</a:t>
                      </a:r>
                      <a:endParaRPr lang="en-IN"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7763885"/>
                  </a:ext>
                </a:extLst>
              </a:tr>
              <a:tr h="707270">
                <a:tc>
                  <a:txBody>
                    <a:bodyPr/>
                    <a:lstStyle/>
                    <a:p>
                      <a:pPr algn="l" fontAlgn="b"/>
                      <a:r>
                        <a:rPr lang="en-IN" sz="1800" b="1" u="none" strike="noStrike" dirty="0">
                          <a:effectLst/>
                        </a:rPr>
                        <a:t>Debt-to-sales </a:t>
                      </a:r>
                      <a:r>
                        <a:rPr lang="en-IN" sz="1800" b="1" u="none" strike="noStrike" dirty="0" err="1">
                          <a:effectLst/>
                        </a:rPr>
                        <a:t>ratio:Total</a:t>
                      </a:r>
                      <a:r>
                        <a:rPr lang="en-IN" sz="1800" b="1" u="none" strike="noStrike" dirty="0">
                          <a:effectLst/>
                        </a:rPr>
                        <a:t> liabilities/net sales</a:t>
                      </a:r>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dirty="0">
                          <a:effectLst/>
                        </a:rPr>
                        <a:t>65.2%</a:t>
                      </a:r>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dirty="0">
                          <a:effectLst/>
                        </a:rPr>
                        <a:t>69.0%</a:t>
                      </a:r>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dirty="0">
                          <a:effectLst/>
                        </a:rPr>
                        <a:t>83.1%</a:t>
                      </a:r>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b="1" u="none" strike="noStrike" dirty="0">
                          <a:effectLst/>
                        </a:rPr>
                        <a:t>81.3%</a:t>
                      </a:r>
                      <a:endParaRPr lang="en-IN"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739016"/>
                  </a:ext>
                </a:extLst>
              </a:tr>
            </a:tbl>
          </a:graphicData>
        </a:graphic>
      </p:graphicFrame>
      <p:sp>
        <p:nvSpPr>
          <p:cNvPr id="3" name="Rectangle 2"/>
          <p:cNvSpPr/>
          <p:nvPr/>
        </p:nvSpPr>
        <p:spPr>
          <a:xfrm>
            <a:off x="1715909" y="442513"/>
            <a:ext cx="7814896" cy="523220"/>
          </a:xfrm>
          <a:prstGeom prst="rect">
            <a:avLst/>
          </a:prstGeom>
        </p:spPr>
        <p:txBody>
          <a:bodyPr wrap="none">
            <a:spAutoFit/>
          </a:bodyPr>
          <a:lstStyle/>
          <a:p>
            <a:r>
              <a:rPr lang="en-IN" sz="2800" b="1" dirty="0">
                <a:solidFill>
                  <a:srgbClr val="0070C0"/>
                </a:solidFill>
              </a:rPr>
              <a:t>Historical Analysis of Financial Statement: </a:t>
            </a:r>
            <a:r>
              <a:rPr lang="en-IN" sz="2800" b="1" dirty="0" smtClean="0">
                <a:solidFill>
                  <a:srgbClr val="0070C0"/>
                </a:solidFill>
              </a:rPr>
              <a:t>Leverage</a:t>
            </a:r>
            <a:endParaRPr lang="en-IN" sz="2800" dirty="0"/>
          </a:p>
        </p:txBody>
      </p:sp>
      <p:sp>
        <p:nvSpPr>
          <p:cNvPr id="4" name="Rectangle 3"/>
          <p:cNvSpPr/>
          <p:nvPr/>
        </p:nvSpPr>
        <p:spPr>
          <a:xfrm>
            <a:off x="866502" y="3696011"/>
            <a:ext cx="8792551" cy="2246769"/>
          </a:xfrm>
          <a:prstGeom prst="rect">
            <a:avLst/>
          </a:prstGeom>
        </p:spPr>
        <p:txBody>
          <a:bodyPr wrap="square">
            <a:spAutoFit/>
          </a:bodyPr>
          <a:lstStyle/>
          <a:p>
            <a:pPr marL="908050" lvl="1" indent="-457200" algn="just">
              <a:lnSpc>
                <a:spcPct val="100000"/>
              </a:lnSpc>
              <a:spcBef>
                <a:spcPts val="0"/>
              </a:spcBef>
            </a:pPr>
            <a:r>
              <a:rPr lang="en-US" sz="2000" b="1" dirty="0">
                <a:solidFill>
                  <a:srgbClr val="002060"/>
                </a:solidFill>
                <a:ea typeface="Arial Unicode MS" pitchFamily="34" charset="-128"/>
                <a:cs typeface="Arial Unicode MS" pitchFamily="34" charset="-128"/>
              </a:rPr>
              <a:t>Leverage ratio has improved, with assets and net worth generally growing faster than debt</a:t>
            </a:r>
          </a:p>
          <a:p>
            <a:pPr marL="908050" lvl="1" indent="-457200" algn="just">
              <a:lnSpc>
                <a:spcPct val="100000"/>
              </a:lnSpc>
              <a:spcBef>
                <a:spcPts val="0"/>
              </a:spcBef>
            </a:pPr>
            <a:r>
              <a:rPr lang="en-US" sz="2000" b="1" dirty="0">
                <a:solidFill>
                  <a:srgbClr val="002060"/>
                </a:solidFill>
                <a:ea typeface="Arial Unicode MS" pitchFamily="34" charset="-128"/>
                <a:cs typeface="Arial Unicode MS" pitchFamily="34" charset="-128"/>
              </a:rPr>
              <a:t>Its mix of funding sources:  debt and equity capital  has been relatively constant while total liabilities have declined relative to sales</a:t>
            </a:r>
          </a:p>
          <a:p>
            <a:pPr marL="908050" lvl="1" indent="-457200" algn="just">
              <a:lnSpc>
                <a:spcPct val="100000"/>
              </a:lnSpc>
              <a:spcBef>
                <a:spcPts val="0"/>
              </a:spcBef>
            </a:pPr>
            <a:r>
              <a:rPr lang="en-US" sz="2000" b="1" dirty="0">
                <a:solidFill>
                  <a:srgbClr val="002060"/>
                </a:solidFill>
                <a:ea typeface="Arial Unicode MS" pitchFamily="34" charset="-128"/>
                <a:cs typeface="Arial Unicode MS" pitchFamily="34" charset="-128"/>
              </a:rPr>
              <a:t>Much of firms asset has come from sources other than debt, such as depletion of fixed assets and a buildup on current assets like accounts receivable and inventories</a:t>
            </a:r>
          </a:p>
        </p:txBody>
      </p:sp>
    </p:spTree>
    <p:extLst>
      <p:ext uri="{BB962C8B-B14F-4D97-AF65-F5344CB8AC3E}">
        <p14:creationId xmlns:p14="http://schemas.microsoft.com/office/powerpoint/2010/main" val="447650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Industry comparison</a:t>
            </a:r>
            <a:endParaRPr lang="en-IN" sz="2800" b="1" dirty="0">
              <a:solidFill>
                <a:srgbClr val="0070C0"/>
              </a:solidFill>
              <a:latin typeface="+mn-lt"/>
            </a:endParaRPr>
          </a:p>
        </p:txBody>
      </p:sp>
      <p:sp>
        <p:nvSpPr>
          <p:cNvPr id="3" name="Content Placeholder 2"/>
          <p:cNvSpPr>
            <a:spLocks noGrp="1"/>
          </p:cNvSpPr>
          <p:nvPr>
            <p:ph idx="1"/>
          </p:nvPr>
        </p:nvSpPr>
        <p:spPr>
          <a:xfrm>
            <a:off x="378823" y="1777889"/>
            <a:ext cx="8861307" cy="4911967"/>
          </a:xfrm>
        </p:spPr>
        <p:txBody>
          <a:bodyPr>
            <a:noAutofit/>
          </a:bodyPr>
          <a:lstStyle/>
          <a:p>
            <a:pPr marL="1250950" lvl="2" indent="-342900" algn="just">
              <a:lnSpc>
                <a:spcPct val="100000"/>
              </a:lnSpc>
              <a:spcBef>
                <a:spcPts val="0"/>
              </a:spcBef>
            </a:pPr>
            <a:r>
              <a:rPr lang="en-US" sz="2400" b="1" dirty="0">
                <a:solidFill>
                  <a:srgbClr val="002060"/>
                </a:solidFill>
                <a:cs typeface="Times New Roman" pitchFamily="18" charset="0"/>
              </a:rPr>
              <a:t>It is standard practice to compare each business customer’s performance to the performance of the customer’s entire </a:t>
            </a:r>
            <a:r>
              <a:rPr lang="en-US" sz="2400" b="1" dirty="0" smtClean="0">
                <a:solidFill>
                  <a:srgbClr val="002060"/>
                </a:solidFill>
                <a:cs typeface="Times New Roman" pitchFamily="18" charset="0"/>
              </a:rPr>
              <a:t>industry</a:t>
            </a:r>
          </a:p>
          <a:p>
            <a:pPr marL="1250950" lvl="2" indent="-342900" algn="just">
              <a:lnSpc>
                <a:spcPct val="100000"/>
              </a:lnSpc>
              <a:spcBef>
                <a:spcPts val="0"/>
              </a:spcBef>
            </a:pPr>
            <a:r>
              <a:rPr lang="en-US" sz="2400" b="1" dirty="0" smtClean="0">
                <a:solidFill>
                  <a:srgbClr val="002060"/>
                </a:solidFill>
                <a:cs typeface="Times New Roman" pitchFamily="18" charset="0"/>
              </a:rPr>
              <a:t>It gives the idea about the sustainability and successful business strategy of the companies in comparison with industry average</a:t>
            </a:r>
          </a:p>
          <a:p>
            <a:pPr marL="1250950" lvl="2" indent="-342900" algn="just">
              <a:lnSpc>
                <a:spcPct val="100000"/>
              </a:lnSpc>
              <a:spcBef>
                <a:spcPts val="0"/>
              </a:spcBef>
            </a:pPr>
            <a:endParaRPr lang="en-US" sz="2400" b="1" dirty="0">
              <a:latin typeface="Times New Roman" pitchFamily="18" charset="0"/>
              <a:cs typeface="Times New Roman" pitchFamily="18" charset="0"/>
            </a:endParaRPr>
          </a:p>
          <a:p>
            <a:pPr marL="1422400" lvl="2" indent="-514350" algn="just">
              <a:lnSpc>
                <a:spcPct val="100000"/>
              </a:lnSpc>
              <a:spcBef>
                <a:spcPts val="0"/>
              </a:spcBef>
              <a:buFont typeface="+mj-lt"/>
              <a:buAutoNum type="romanLcPeriod"/>
            </a:pPr>
            <a:endParaRPr lang="en-US" sz="23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906706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Regulation of Lending </a:t>
            </a:r>
            <a:r>
              <a:rPr lang="en-US" sz="2800" b="1" dirty="0" smtClean="0">
                <a:solidFill>
                  <a:srgbClr val="0070C0"/>
                </a:solidFill>
                <a:latin typeface="+mn-lt"/>
              </a:rPr>
              <a:t>Activities </a:t>
            </a:r>
            <a:r>
              <a:rPr lang="en-US" sz="2800" b="1" dirty="0" err="1" smtClean="0">
                <a:solidFill>
                  <a:srgbClr val="0070C0"/>
                </a:solidFill>
                <a:latin typeface="+mn-lt"/>
              </a:rPr>
              <a:t>Cont</a:t>
            </a:r>
            <a:r>
              <a:rPr lang="en-US" sz="2800" b="1" dirty="0" smtClean="0">
                <a:solidFill>
                  <a:srgbClr val="0070C0"/>
                </a:solidFill>
                <a:latin typeface="+mn-lt"/>
              </a:rPr>
              <a:t>…</a:t>
            </a:r>
            <a:r>
              <a:rPr lang="en-US" sz="2800" b="1" dirty="0">
                <a:latin typeface="+mn-lt"/>
              </a:rPr>
              <a:t/>
            </a:r>
            <a:br>
              <a:rPr lang="en-US" sz="2800" b="1" dirty="0">
                <a:latin typeface="+mn-lt"/>
              </a:rPr>
            </a:br>
            <a:endParaRPr lang="en-IN" sz="2800" b="1" dirty="0">
              <a:solidFill>
                <a:srgbClr val="0070C0"/>
              </a:solidFill>
              <a:latin typeface="+mn-lt"/>
            </a:endParaRPr>
          </a:p>
        </p:txBody>
      </p:sp>
      <p:sp>
        <p:nvSpPr>
          <p:cNvPr id="3" name="Content Placeholder 2"/>
          <p:cNvSpPr>
            <a:spLocks noGrp="1"/>
          </p:cNvSpPr>
          <p:nvPr>
            <p:ph idx="1"/>
          </p:nvPr>
        </p:nvSpPr>
        <p:spPr>
          <a:xfrm>
            <a:off x="838200" y="1690688"/>
            <a:ext cx="8318863" cy="3508329"/>
          </a:xfrm>
        </p:spPr>
        <p:txBody>
          <a:bodyPr>
            <a:normAutofit lnSpcReduction="10000"/>
          </a:bodyPr>
          <a:lstStyle/>
          <a:p>
            <a:pPr algn="just"/>
            <a:r>
              <a:rPr lang="en-US" sz="2400" b="1" dirty="0">
                <a:solidFill>
                  <a:srgbClr val="002060"/>
                </a:solidFill>
              </a:rPr>
              <a:t>Without prior approval of the Board or without the knowledge of the Board, no loans and advances should be granted to relatives of the bank's Chairman/Managing Director or other Directors, Directors (including Chairman/Managing Director) of other banks and their </a:t>
            </a:r>
            <a:r>
              <a:rPr lang="en-US" sz="2400" b="1" dirty="0" smtClean="0">
                <a:solidFill>
                  <a:srgbClr val="002060"/>
                </a:solidFill>
              </a:rPr>
              <a:t>relatives</a:t>
            </a:r>
          </a:p>
          <a:p>
            <a:pPr algn="just"/>
            <a:r>
              <a:rPr lang="en-US" sz="2400" b="1" dirty="0">
                <a:solidFill>
                  <a:srgbClr val="002060"/>
                </a:solidFill>
              </a:rPr>
              <a:t>Banks should not extend finance for setting up of new units consuming/producing the Ozone Depleting Substances </a:t>
            </a:r>
          </a:p>
          <a:p>
            <a:pPr algn="just"/>
            <a:r>
              <a:rPr lang="en-US" sz="2400" b="1" dirty="0">
                <a:solidFill>
                  <a:srgbClr val="002060"/>
                </a:solidFill>
              </a:rPr>
              <a:t>Restrictions on Advances against Sensitive Commodities under Selective Credit Control</a:t>
            </a:r>
            <a:endParaRPr lang="en-US" sz="2400" b="1" dirty="0" smtClean="0">
              <a:solidFill>
                <a:srgbClr val="002060"/>
              </a:solidFill>
            </a:endParaRPr>
          </a:p>
        </p:txBody>
      </p:sp>
    </p:spTree>
    <p:extLst>
      <p:ext uri="{BB962C8B-B14F-4D97-AF65-F5344CB8AC3E}">
        <p14:creationId xmlns:p14="http://schemas.microsoft.com/office/powerpoint/2010/main" val="1334424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Autofit/>
          </a:bodyPr>
          <a:lstStyle/>
          <a:p>
            <a:r>
              <a:rPr lang="en-US" sz="2800" b="1" dirty="0" smtClean="0">
                <a:solidFill>
                  <a:srgbClr val="0070C0"/>
                </a:solidFill>
                <a:latin typeface="Calibri"/>
              </a:rPr>
              <a:t>Contingent Liabilities</a:t>
            </a:r>
            <a:br>
              <a:rPr lang="en-US" sz="2800" b="1" dirty="0" smtClean="0">
                <a:solidFill>
                  <a:srgbClr val="0070C0"/>
                </a:solidFill>
                <a:latin typeface="Calibri"/>
              </a:rPr>
            </a:br>
            <a:endParaRPr lang="en-IN" sz="2800" b="1" dirty="0">
              <a:solidFill>
                <a:srgbClr val="0070C0"/>
              </a:solidFill>
              <a:latin typeface="+mn-lt"/>
            </a:endParaRPr>
          </a:p>
        </p:txBody>
      </p:sp>
      <p:sp>
        <p:nvSpPr>
          <p:cNvPr id="3" name="Content Placeholder 2"/>
          <p:cNvSpPr>
            <a:spLocks noGrp="1"/>
          </p:cNvSpPr>
          <p:nvPr>
            <p:ph idx="1"/>
          </p:nvPr>
        </p:nvSpPr>
        <p:spPr>
          <a:xfrm>
            <a:off x="747767" y="1514956"/>
            <a:ext cx="9220198" cy="4325814"/>
          </a:xfrm>
        </p:spPr>
        <p:txBody>
          <a:bodyPr>
            <a:noAutofit/>
          </a:bodyPr>
          <a:lstStyle/>
          <a:p>
            <a:pPr marL="411480" lvl="1" indent="0">
              <a:lnSpc>
                <a:spcPct val="120000"/>
              </a:lnSpc>
              <a:buNone/>
              <a:defRPr/>
            </a:pPr>
            <a:r>
              <a:rPr lang="en-US" b="1" dirty="0">
                <a:solidFill>
                  <a:srgbClr val="002060"/>
                </a:solidFill>
                <a:cs typeface="Times New Roman" pitchFamily="18" charset="0"/>
              </a:rPr>
              <a:t>Usually not shown on customer balance sheets are other potential claims against the borrower:</a:t>
            </a:r>
          </a:p>
          <a:p>
            <a:pPr marL="1133793" lvl="2" indent="-457200">
              <a:lnSpc>
                <a:spcPct val="120000"/>
              </a:lnSpc>
              <a:buFont typeface="+mj-lt"/>
              <a:buAutoNum type="arabicPeriod"/>
              <a:defRPr/>
            </a:pPr>
            <a:r>
              <a:rPr lang="en-US" sz="2400" b="1" dirty="0">
                <a:solidFill>
                  <a:srgbClr val="002060"/>
                </a:solidFill>
                <a:cs typeface="Times New Roman" pitchFamily="18" charset="0"/>
              </a:rPr>
              <a:t>Guarantees and warranties behind the business firm’s products</a:t>
            </a:r>
          </a:p>
          <a:p>
            <a:pPr marL="1133793" lvl="2" indent="-457200">
              <a:lnSpc>
                <a:spcPct val="120000"/>
              </a:lnSpc>
              <a:buFont typeface="+mj-lt"/>
              <a:buAutoNum type="arabicPeriod"/>
              <a:defRPr/>
            </a:pPr>
            <a:r>
              <a:rPr lang="en-US" sz="2400" b="1" dirty="0">
                <a:solidFill>
                  <a:srgbClr val="002060"/>
                </a:solidFill>
                <a:cs typeface="Times New Roman" pitchFamily="18" charset="0"/>
              </a:rPr>
              <a:t>Litigation or pending lawsuits against the firm</a:t>
            </a:r>
          </a:p>
          <a:p>
            <a:pPr marL="1133793" lvl="2" indent="-457200">
              <a:lnSpc>
                <a:spcPct val="120000"/>
              </a:lnSpc>
              <a:buFont typeface="+mj-lt"/>
              <a:buAutoNum type="arabicPeriod"/>
              <a:defRPr/>
            </a:pPr>
            <a:r>
              <a:rPr lang="en-US" sz="2400" b="1" dirty="0">
                <a:solidFill>
                  <a:srgbClr val="002060"/>
                </a:solidFill>
                <a:cs typeface="Times New Roman" pitchFamily="18" charset="0"/>
              </a:rPr>
              <a:t>Unfunded pension liabilities</a:t>
            </a:r>
          </a:p>
          <a:p>
            <a:pPr marL="1133793" lvl="2" indent="-457200">
              <a:lnSpc>
                <a:spcPct val="120000"/>
              </a:lnSpc>
              <a:buFont typeface="+mj-lt"/>
              <a:buAutoNum type="arabicPeriod"/>
              <a:defRPr/>
            </a:pPr>
            <a:r>
              <a:rPr lang="en-US" sz="2400" b="1" dirty="0">
                <a:solidFill>
                  <a:srgbClr val="002060"/>
                </a:solidFill>
                <a:cs typeface="Times New Roman" pitchFamily="18" charset="0"/>
              </a:rPr>
              <a:t>Taxes owed but unpaid</a:t>
            </a:r>
          </a:p>
          <a:p>
            <a:pPr marL="1133793" lvl="2" indent="-457200">
              <a:lnSpc>
                <a:spcPct val="120000"/>
              </a:lnSpc>
              <a:buFont typeface="+mj-lt"/>
              <a:buAutoNum type="arabicPeriod"/>
              <a:defRPr/>
            </a:pPr>
            <a:r>
              <a:rPr lang="en-US" sz="2400" b="1" dirty="0">
                <a:solidFill>
                  <a:srgbClr val="002060"/>
                </a:solidFill>
                <a:cs typeface="Times New Roman" pitchFamily="18" charset="0"/>
              </a:rPr>
              <a:t>Limiting regulations</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833722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a:solidFill>
                  <a:srgbClr val="0070C0"/>
                </a:solidFill>
                <a:latin typeface="Calibri"/>
              </a:rPr>
              <a:t>Contingent </a:t>
            </a:r>
            <a:r>
              <a:rPr lang="en-US" sz="2800" b="1" dirty="0" smtClean="0">
                <a:solidFill>
                  <a:srgbClr val="0070C0"/>
                </a:solidFill>
                <a:latin typeface="Calibri"/>
              </a:rPr>
              <a:t>Liabilities …</a:t>
            </a:r>
            <a:endParaRPr lang="en-IN" sz="2800" b="1" dirty="0">
              <a:solidFill>
                <a:srgbClr val="0070C0"/>
              </a:solidFill>
              <a:latin typeface="+mn-lt"/>
            </a:endParaRPr>
          </a:p>
        </p:txBody>
      </p:sp>
      <p:sp>
        <p:nvSpPr>
          <p:cNvPr id="3" name="Content Placeholder 2"/>
          <p:cNvSpPr>
            <a:spLocks noGrp="1"/>
          </p:cNvSpPr>
          <p:nvPr>
            <p:ph idx="1"/>
          </p:nvPr>
        </p:nvSpPr>
        <p:spPr>
          <a:xfrm>
            <a:off x="562542" y="1593333"/>
            <a:ext cx="9396045" cy="4325814"/>
          </a:xfrm>
        </p:spPr>
        <p:txBody>
          <a:bodyPr>
            <a:noAutofit/>
          </a:bodyPr>
          <a:lstStyle/>
          <a:p>
            <a:pPr marL="754380" lvl="1" indent="-342900" algn="just">
              <a:lnSpc>
                <a:spcPct val="120000"/>
              </a:lnSpc>
              <a:defRPr/>
            </a:pPr>
            <a:r>
              <a:rPr lang="en-US" b="1" dirty="0" smtClean="0">
                <a:solidFill>
                  <a:srgbClr val="002060"/>
                </a:solidFill>
                <a:cs typeface="Times New Roman" pitchFamily="18" charset="0"/>
              </a:rPr>
              <a:t>These </a:t>
            </a:r>
            <a:r>
              <a:rPr lang="en-US" b="1" dirty="0">
                <a:solidFill>
                  <a:srgbClr val="002060"/>
                </a:solidFill>
                <a:cs typeface="Times New Roman" pitchFamily="18" charset="0"/>
              </a:rPr>
              <a:t>contingent liabilities can turn into actual claims against the firm’s assets and earnings at a future date</a:t>
            </a:r>
          </a:p>
          <a:p>
            <a:pPr marL="754380" lvl="1" indent="-342900" algn="just">
              <a:lnSpc>
                <a:spcPct val="120000"/>
              </a:lnSpc>
              <a:defRPr/>
            </a:pPr>
            <a:r>
              <a:rPr lang="en-US" b="1" dirty="0" smtClean="0">
                <a:solidFill>
                  <a:srgbClr val="002060"/>
                </a:solidFill>
                <a:cs typeface="Times New Roman" pitchFamily="18" charset="0"/>
              </a:rPr>
              <a:t>The loan </a:t>
            </a:r>
            <a:r>
              <a:rPr lang="en-US" b="1" dirty="0">
                <a:solidFill>
                  <a:srgbClr val="002060"/>
                </a:solidFill>
                <a:cs typeface="Times New Roman" pitchFamily="18" charset="0"/>
              </a:rPr>
              <a:t>officer must ask the customer about pending or potential claims against the </a:t>
            </a:r>
            <a:r>
              <a:rPr lang="en-US" b="1" dirty="0" smtClean="0">
                <a:solidFill>
                  <a:srgbClr val="002060"/>
                </a:solidFill>
                <a:cs typeface="Times New Roman" pitchFamily="18" charset="0"/>
              </a:rPr>
              <a:t>firm</a:t>
            </a:r>
          </a:p>
          <a:p>
            <a:pPr marL="754380" lvl="1" indent="-342900" algn="just">
              <a:lnSpc>
                <a:spcPct val="120000"/>
              </a:lnSpc>
              <a:defRPr/>
            </a:pPr>
            <a:r>
              <a:rPr lang="en-US" b="1" dirty="0" smtClean="0">
                <a:solidFill>
                  <a:srgbClr val="002060"/>
                </a:solidFill>
                <a:cs typeface="Times New Roman" pitchFamily="18" charset="0"/>
              </a:rPr>
              <a:t>Following up the own investigation by the bank from government records, public notices and news papers</a:t>
            </a:r>
            <a:endParaRPr lang="en-US" b="1" dirty="0">
              <a:solidFill>
                <a:srgbClr val="002060"/>
              </a:solidFill>
              <a:cs typeface="Times New Roman" pitchFamily="18" charset="0"/>
            </a:endParaRP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7114708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Environmental liabilities</a:t>
            </a:r>
            <a:endParaRPr lang="en-IN" sz="2800" b="1" dirty="0">
              <a:solidFill>
                <a:srgbClr val="0070C0"/>
              </a:solidFill>
              <a:latin typeface="+mn-lt"/>
            </a:endParaRPr>
          </a:p>
        </p:txBody>
      </p:sp>
      <p:sp>
        <p:nvSpPr>
          <p:cNvPr id="3" name="Content Placeholder 2"/>
          <p:cNvSpPr>
            <a:spLocks noGrp="1"/>
          </p:cNvSpPr>
          <p:nvPr>
            <p:ph idx="1"/>
          </p:nvPr>
        </p:nvSpPr>
        <p:spPr>
          <a:xfrm>
            <a:off x="629193" y="1825625"/>
            <a:ext cx="10515600" cy="4351338"/>
          </a:xfrm>
        </p:spPr>
        <p:txBody>
          <a:bodyPr/>
          <a:lstStyle/>
          <a:p>
            <a:r>
              <a:rPr lang="en-US" sz="2400" b="1" dirty="0" smtClean="0">
                <a:solidFill>
                  <a:srgbClr val="002060"/>
                </a:solidFill>
              </a:rPr>
              <a:t>Environmental clearance</a:t>
            </a:r>
          </a:p>
          <a:p>
            <a:r>
              <a:rPr lang="en-US" sz="2400" b="1" dirty="0" smtClean="0">
                <a:solidFill>
                  <a:srgbClr val="002060"/>
                </a:solidFill>
              </a:rPr>
              <a:t>Hazardous activities which are debarred by the environmental laws</a:t>
            </a:r>
          </a:p>
          <a:p>
            <a:r>
              <a:rPr lang="en-US" sz="2400" b="1" dirty="0" smtClean="0">
                <a:solidFill>
                  <a:srgbClr val="002060"/>
                </a:solidFill>
              </a:rPr>
              <a:t>Possible lender liability of environmental damage as per regulation</a:t>
            </a:r>
          </a:p>
          <a:p>
            <a:r>
              <a:rPr lang="en-US" sz="2400" b="1" dirty="0" smtClean="0">
                <a:solidFill>
                  <a:srgbClr val="002060"/>
                </a:solidFill>
              </a:rPr>
              <a:t>Lenders’ environmental risk assessment </a:t>
            </a:r>
            <a:r>
              <a:rPr lang="en-US" sz="2400" b="1" dirty="0" err="1" smtClean="0">
                <a:solidFill>
                  <a:srgbClr val="002060"/>
                </a:solidFill>
              </a:rPr>
              <a:t>programme</a:t>
            </a:r>
            <a:endParaRPr lang="en-US" sz="2400" b="1" dirty="0" smtClean="0">
              <a:solidFill>
                <a:srgbClr val="002060"/>
              </a:solidFill>
            </a:endParaRPr>
          </a:p>
          <a:p>
            <a:endParaRPr lang="en-US" dirty="0" smtClean="0"/>
          </a:p>
        </p:txBody>
      </p:sp>
    </p:spTree>
    <p:extLst>
      <p:ext uri="{BB962C8B-B14F-4D97-AF65-F5344CB8AC3E}">
        <p14:creationId xmlns:p14="http://schemas.microsoft.com/office/powerpoint/2010/main" val="32562964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lvl="1" algn="l" rtl="0">
              <a:lnSpc>
                <a:spcPct val="90000"/>
              </a:lnSpc>
              <a:spcBef>
                <a:spcPct val="0"/>
              </a:spcBef>
            </a:pPr>
            <a:r>
              <a:rPr lang="en-US" sz="2800" b="1" dirty="0" smtClean="0">
                <a:solidFill>
                  <a:srgbClr val="0070C0"/>
                </a:solidFill>
                <a:latin typeface="+mn-lt"/>
                <a:cs typeface="Times New Roman" pitchFamily="18" charset="0"/>
              </a:rPr>
              <a:t>Underfunded Pension Liabilities </a:t>
            </a:r>
            <a:r>
              <a:rPr lang="en-US" sz="2400" b="1" dirty="0" smtClean="0">
                <a:solidFill>
                  <a:schemeClr val="tx1">
                    <a:lumMod val="75000"/>
                    <a:lumOff val="25000"/>
                  </a:schemeClr>
                </a:solidFill>
                <a:latin typeface="Times New Roman" pitchFamily="18" charset="0"/>
                <a:cs typeface="Times New Roman" pitchFamily="18" charset="0"/>
              </a:rPr>
              <a:t/>
            </a:r>
            <a:br>
              <a:rPr lang="en-US" sz="2400" b="1" dirty="0" smtClean="0">
                <a:solidFill>
                  <a:schemeClr val="tx1">
                    <a:lumMod val="75000"/>
                    <a:lumOff val="25000"/>
                  </a:schemeClr>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pPr marL="1019493" lvl="2" indent="-342900">
              <a:lnSpc>
                <a:spcPct val="120000"/>
              </a:lnSpc>
              <a:defRPr/>
            </a:pPr>
            <a:r>
              <a:rPr lang="en-US" sz="2400" b="1" dirty="0" smtClean="0">
                <a:solidFill>
                  <a:srgbClr val="002060"/>
                </a:solidFill>
                <a:cs typeface="Times New Roman" pitchFamily="18" charset="0"/>
              </a:rPr>
              <a:t>Borrowing </a:t>
            </a:r>
            <a:r>
              <a:rPr lang="en-US" sz="2400" b="1" dirty="0">
                <a:solidFill>
                  <a:srgbClr val="002060"/>
                </a:solidFill>
                <a:cs typeface="Times New Roman" pitchFamily="18" charset="0"/>
              </a:rPr>
              <a:t>customers </a:t>
            </a:r>
            <a:r>
              <a:rPr lang="en-US" sz="2400" b="1" dirty="0" smtClean="0">
                <a:solidFill>
                  <a:srgbClr val="002060"/>
                </a:solidFill>
                <a:cs typeface="Times New Roman" pitchFamily="18" charset="0"/>
              </a:rPr>
              <a:t>should record </a:t>
            </a:r>
            <a:r>
              <a:rPr lang="en-US" sz="2400" b="1" dirty="0">
                <a:solidFill>
                  <a:srgbClr val="002060"/>
                </a:solidFill>
                <a:cs typeface="Times New Roman" pitchFamily="18" charset="0"/>
              </a:rPr>
              <a:t>employee pension plan surpluses and deficits on their balance sheets</a:t>
            </a:r>
          </a:p>
          <a:p>
            <a:pPr marL="1019493" lvl="2" indent="-342900">
              <a:lnSpc>
                <a:spcPct val="120000"/>
              </a:lnSpc>
              <a:defRPr/>
            </a:pPr>
            <a:r>
              <a:rPr lang="en-US" sz="2400" b="1" dirty="0">
                <a:solidFill>
                  <a:srgbClr val="002060"/>
                </a:solidFill>
                <a:cs typeface="Times New Roman" pitchFamily="18" charset="0"/>
              </a:rPr>
              <a:t>If projected pension-plan liabilities exceed expected funds sources, the result may be an increase in </a:t>
            </a:r>
            <a:r>
              <a:rPr lang="en-US" sz="2400" b="1" dirty="0" smtClean="0">
                <a:solidFill>
                  <a:srgbClr val="002060"/>
                </a:solidFill>
                <a:cs typeface="Times New Roman" pitchFamily="18" charset="0"/>
              </a:rPr>
              <a:t>liabilities</a:t>
            </a:r>
          </a:p>
          <a:p>
            <a:pPr marL="1019493" lvl="2" indent="-342900">
              <a:lnSpc>
                <a:spcPct val="120000"/>
              </a:lnSpc>
              <a:defRPr/>
            </a:pPr>
            <a:r>
              <a:rPr lang="en-US" sz="2400" b="1" dirty="0" smtClean="0">
                <a:solidFill>
                  <a:srgbClr val="002060"/>
                </a:solidFill>
                <a:cs typeface="Times New Roman" pitchFamily="18" charset="0"/>
              </a:rPr>
              <a:t>Increases the price of loan</a:t>
            </a:r>
            <a:endParaRPr lang="en-US" sz="2400" b="1" dirty="0">
              <a:solidFill>
                <a:srgbClr val="002060"/>
              </a:solidFill>
              <a:cs typeface="Times New Roman" pitchFamily="18" charset="0"/>
            </a:endParaRPr>
          </a:p>
          <a:p>
            <a:endParaRPr lang="en-IN" dirty="0"/>
          </a:p>
        </p:txBody>
      </p:sp>
    </p:spTree>
    <p:extLst>
      <p:ext uri="{BB962C8B-B14F-4D97-AF65-F5344CB8AC3E}">
        <p14:creationId xmlns:p14="http://schemas.microsoft.com/office/powerpoint/2010/main" val="16522318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solidFill>
                  <a:srgbClr val="0070C0"/>
                </a:solidFill>
                <a:latin typeface="+mn-lt"/>
                <a:cs typeface="Times New Roman" panose="02020603050405020304" pitchFamily="18" charset="0"/>
              </a:rPr>
              <a:t>Analysis of Cash Flow Statement</a:t>
            </a:r>
            <a:endParaRPr lang="en-IN" sz="2800" dirty="0">
              <a:solidFill>
                <a:srgbClr val="0070C0"/>
              </a:solidFill>
              <a:latin typeface="+mn-lt"/>
            </a:endParaRPr>
          </a:p>
        </p:txBody>
      </p:sp>
      <p:sp>
        <p:nvSpPr>
          <p:cNvPr id="3" name="Content Placeholder 2"/>
          <p:cNvSpPr>
            <a:spLocks noGrp="1"/>
          </p:cNvSpPr>
          <p:nvPr>
            <p:ph idx="1"/>
          </p:nvPr>
        </p:nvSpPr>
        <p:spPr>
          <a:xfrm>
            <a:off x="838200" y="1825625"/>
            <a:ext cx="9115697" cy="3673838"/>
          </a:xfrm>
        </p:spPr>
        <p:txBody>
          <a:bodyPr>
            <a:normAutofit/>
          </a:bodyPr>
          <a:lstStyle/>
          <a:p>
            <a:pPr marL="228600" lvl="1" algn="just">
              <a:spcBef>
                <a:spcPts val="1000"/>
              </a:spcBef>
            </a:pPr>
            <a:r>
              <a:rPr lang="en-US" b="1" dirty="0">
                <a:solidFill>
                  <a:srgbClr val="002060"/>
                </a:solidFill>
                <a:cs typeface="Times New Roman" pitchFamily="18" charset="0"/>
              </a:rPr>
              <a:t>The Statement of Cash Flows illustrates how cash receipts and disbursements are generated by operating, investing, and financing activities</a:t>
            </a:r>
          </a:p>
          <a:p>
            <a:pPr algn="just"/>
            <a:r>
              <a:rPr lang="en-US" sz="2400" b="1" dirty="0" smtClean="0">
                <a:solidFill>
                  <a:srgbClr val="002060"/>
                </a:solidFill>
              </a:rPr>
              <a:t>Will the borrower be able to generate sufficient cash to support its production and sales activities and still be able to repay the lender?</a:t>
            </a:r>
          </a:p>
          <a:p>
            <a:pPr algn="just"/>
            <a:r>
              <a:rPr lang="en-US" sz="2400" b="1" dirty="0" smtClean="0">
                <a:solidFill>
                  <a:srgbClr val="002060"/>
                </a:solidFill>
              </a:rPr>
              <a:t>Why is the cash position of the borrower changing over time and what are the implications of these changes?</a:t>
            </a:r>
            <a:endParaRPr lang="en-IN" sz="2400" b="1" dirty="0">
              <a:solidFill>
                <a:srgbClr val="002060"/>
              </a:solidFill>
            </a:endParaRPr>
          </a:p>
        </p:txBody>
      </p:sp>
    </p:spTree>
    <p:extLst>
      <p:ext uri="{BB962C8B-B14F-4D97-AF65-F5344CB8AC3E}">
        <p14:creationId xmlns:p14="http://schemas.microsoft.com/office/powerpoint/2010/main" val="20245584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Cash flow from </a:t>
            </a:r>
            <a:r>
              <a:rPr lang="en-US" sz="2800" b="1" dirty="0">
                <a:solidFill>
                  <a:srgbClr val="0070C0"/>
                </a:solidFill>
                <a:latin typeface="+mn-lt"/>
              </a:rPr>
              <a:t>i</a:t>
            </a:r>
            <a:r>
              <a:rPr lang="en-US" sz="2800" b="1" dirty="0" smtClean="0">
                <a:solidFill>
                  <a:srgbClr val="0070C0"/>
                </a:solidFill>
                <a:latin typeface="+mn-lt"/>
              </a:rPr>
              <a:t>nvestment activities</a:t>
            </a:r>
            <a:endParaRPr lang="en-IN" sz="2800" b="1" dirty="0">
              <a:solidFill>
                <a:srgbClr val="0070C0"/>
              </a:solidFill>
              <a:latin typeface="+mn-lt"/>
            </a:endParaRPr>
          </a:p>
        </p:txBody>
      </p:sp>
      <p:sp>
        <p:nvSpPr>
          <p:cNvPr id="3" name="Content Placeholder 2"/>
          <p:cNvSpPr>
            <a:spLocks noGrp="1"/>
          </p:cNvSpPr>
          <p:nvPr>
            <p:ph idx="1"/>
          </p:nvPr>
        </p:nvSpPr>
        <p:spPr>
          <a:xfrm>
            <a:off x="1321525" y="2387329"/>
            <a:ext cx="6986451" cy="1936478"/>
          </a:xfrm>
        </p:spPr>
        <p:txBody>
          <a:bodyPr>
            <a:normAutofit/>
          </a:bodyPr>
          <a:lstStyle/>
          <a:p>
            <a:r>
              <a:rPr lang="en-US" sz="2400" b="1" dirty="0" smtClean="0">
                <a:solidFill>
                  <a:srgbClr val="002060"/>
                </a:solidFill>
              </a:rPr>
              <a:t>Purchase of new machinery</a:t>
            </a:r>
          </a:p>
          <a:p>
            <a:r>
              <a:rPr lang="en-US" sz="2400" b="1" dirty="0" smtClean="0">
                <a:solidFill>
                  <a:srgbClr val="002060"/>
                </a:solidFill>
              </a:rPr>
              <a:t>Redemption of marketable securities</a:t>
            </a:r>
          </a:p>
        </p:txBody>
      </p:sp>
    </p:spTree>
    <p:extLst>
      <p:ext uri="{BB962C8B-B14F-4D97-AF65-F5344CB8AC3E}">
        <p14:creationId xmlns:p14="http://schemas.microsoft.com/office/powerpoint/2010/main" val="30740433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Cash flow from financing activities</a:t>
            </a:r>
            <a:endParaRPr lang="en-IN" sz="2800" b="1" dirty="0">
              <a:solidFill>
                <a:srgbClr val="0070C0"/>
              </a:solidFill>
              <a:latin typeface="+mn-lt"/>
            </a:endParaRPr>
          </a:p>
        </p:txBody>
      </p:sp>
      <p:sp>
        <p:nvSpPr>
          <p:cNvPr id="3" name="Content Placeholder 2"/>
          <p:cNvSpPr>
            <a:spLocks noGrp="1"/>
          </p:cNvSpPr>
          <p:nvPr>
            <p:ph idx="1"/>
          </p:nvPr>
        </p:nvSpPr>
        <p:spPr>
          <a:xfrm>
            <a:off x="1282337" y="1995442"/>
            <a:ext cx="7143206" cy="3046820"/>
          </a:xfrm>
        </p:spPr>
        <p:txBody>
          <a:bodyPr>
            <a:normAutofit/>
          </a:bodyPr>
          <a:lstStyle/>
          <a:p>
            <a:r>
              <a:rPr lang="en-US" sz="2400" b="1" dirty="0" smtClean="0">
                <a:solidFill>
                  <a:srgbClr val="002060"/>
                </a:solidFill>
              </a:rPr>
              <a:t>Increase in notes payable</a:t>
            </a:r>
          </a:p>
          <a:p>
            <a:r>
              <a:rPr lang="en-US" sz="2400" b="1" dirty="0" smtClean="0">
                <a:solidFill>
                  <a:srgbClr val="002060"/>
                </a:solidFill>
              </a:rPr>
              <a:t>Repayment of long-term debt</a:t>
            </a:r>
          </a:p>
          <a:p>
            <a:r>
              <a:rPr lang="en-US" sz="2400" b="1" dirty="0" smtClean="0">
                <a:solidFill>
                  <a:srgbClr val="002060"/>
                </a:solidFill>
              </a:rPr>
              <a:t>Repayment of other liabilities</a:t>
            </a:r>
          </a:p>
          <a:p>
            <a:r>
              <a:rPr lang="en-US" sz="2400" b="1" dirty="0" smtClean="0">
                <a:solidFill>
                  <a:srgbClr val="002060"/>
                </a:solidFill>
              </a:rPr>
              <a:t>Dividends paid</a:t>
            </a:r>
            <a:endParaRPr lang="en-IN" sz="2400" b="1" dirty="0">
              <a:solidFill>
                <a:srgbClr val="002060"/>
              </a:solidFill>
            </a:endParaRPr>
          </a:p>
        </p:txBody>
      </p:sp>
    </p:spTree>
    <p:extLst>
      <p:ext uri="{BB962C8B-B14F-4D97-AF65-F5344CB8AC3E}">
        <p14:creationId xmlns:p14="http://schemas.microsoft.com/office/powerpoint/2010/main" val="139468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Other Factors</a:t>
            </a:r>
            <a:endParaRPr lang="en-IN" sz="2800" b="1" dirty="0">
              <a:solidFill>
                <a:srgbClr val="0070C0"/>
              </a:solidFill>
              <a:latin typeface="+mn-lt"/>
            </a:endParaRPr>
          </a:p>
        </p:txBody>
      </p:sp>
      <p:sp>
        <p:nvSpPr>
          <p:cNvPr id="3" name="Content Placeholder 2"/>
          <p:cNvSpPr>
            <a:spLocks noGrp="1"/>
          </p:cNvSpPr>
          <p:nvPr>
            <p:ph idx="1"/>
          </p:nvPr>
        </p:nvSpPr>
        <p:spPr/>
        <p:txBody>
          <a:bodyPr>
            <a:normAutofit/>
          </a:bodyPr>
          <a:lstStyle/>
          <a:p>
            <a:r>
              <a:rPr lang="en-US" sz="2400" b="1" dirty="0" smtClean="0">
                <a:solidFill>
                  <a:srgbClr val="002060"/>
                </a:solidFill>
              </a:rPr>
              <a:t>Broader, long-term relationship</a:t>
            </a:r>
          </a:p>
          <a:p>
            <a:r>
              <a:rPr lang="en-US" sz="2400" b="1" dirty="0" smtClean="0">
                <a:solidFill>
                  <a:srgbClr val="002060"/>
                </a:solidFill>
              </a:rPr>
              <a:t>Denial of loans affects the deposit base, personal accounts of stock holders and employees</a:t>
            </a:r>
          </a:p>
          <a:p>
            <a:r>
              <a:rPr lang="en-US" sz="2400" b="1" dirty="0" smtClean="0">
                <a:solidFill>
                  <a:srgbClr val="002060"/>
                </a:solidFill>
              </a:rPr>
              <a:t>Longer-term loan policy</a:t>
            </a:r>
          </a:p>
          <a:p>
            <a:r>
              <a:rPr lang="en-US" sz="2400" b="1" dirty="0" smtClean="0">
                <a:solidFill>
                  <a:srgbClr val="002060"/>
                </a:solidFill>
              </a:rPr>
              <a:t>Relaxing the requirements</a:t>
            </a:r>
            <a:endParaRPr lang="en-IN" sz="2400" b="1" dirty="0">
              <a:solidFill>
                <a:srgbClr val="002060"/>
              </a:solidFill>
            </a:endParaRPr>
          </a:p>
        </p:txBody>
      </p:sp>
    </p:spTree>
    <p:extLst>
      <p:ext uri="{BB962C8B-B14F-4D97-AF65-F5344CB8AC3E}">
        <p14:creationId xmlns:p14="http://schemas.microsoft.com/office/powerpoint/2010/main" val="20671936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Objectives of loan pricing</a:t>
            </a:r>
            <a:endParaRPr lang="en-IN" sz="2800" b="1" dirty="0">
              <a:solidFill>
                <a:srgbClr val="0070C0"/>
              </a:solidFill>
              <a:latin typeface="+mn-lt"/>
            </a:endParaRPr>
          </a:p>
        </p:txBody>
      </p:sp>
      <p:sp>
        <p:nvSpPr>
          <p:cNvPr id="3" name="Content Placeholder 2"/>
          <p:cNvSpPr>
            <a:spLocks noGrp="1"/>
          </p:cNvSpPr>
          <p:nvPr>
            <p:ph idx="1"/>
          </p:nvPr>
        </p:nvSpPr>
        <p:spPr>
          <a:xfrm>
            <a:off x="378823" y="1777889"/>
            <a:ext cx="8861307" cy="4911967"/>
          </a:xfrm>
        </p:spPr>
        <p:txBody>
          <a:bodyPr>
            <a:noAutofit/>
          </a:bodyPr>
          <a:lstStyle/>
          <a:p>
            <a:pPr marL="1250950" lvl="2" indent="-342900" algn="just">
              <a:lnSpc>
                <a:spcPct val="100000"/>
              </a:lnSpc>
              <a:spcBef>
                <a:spcPts val="0"/>
              </a:spcBef>
            </a:pPr>
            <a:r>
              <a:rPr lang="en-US" sz="2400" b="1" dirty="0" smtClean="0">
                <a:solidFill>
                  <a:srgbClr val="002060"/>
                </a:solidFill>
                <a:cs typeface="Times New Roman" pitchFamily="18" charset="0"/>
              </a:rPr>
              <a:t>Maintain Margins</a:t>
            </a:r>
          </a:p>
          <a:p>
            <a:pPr marL="1250950" lvl="2" indent="-342900" algn="just">
              <a:lnSpc>
                <a:spcPct val="100000"/>
              </a:lnSpc>
              <a:spcBef>
                <a:spcPts val="0"/>
              </a:spcBef>
            </a:pPr>
            <a:r>
              <a:rPr lang="en-US" sz="2400" b="1" dirty="0" smtClean="0">
                <a:solidFill>
                  <a:srgbClr val="002060"/>
                </a:solidFill>
                <a:cs typeface="Times New Roman" pitchFamily="18" charset="0"/>
              </a:rPr>
              <a:t>Balance risk-return profile</a:t>
            </a:r>
          </a:p>
          <a:p>
            <a:pPr marL="1250950" lvl="2" indent="-342900" algn="just">
              <a:lnSpc>
                <a:spcPct val="100000"/>
              </a:lnSpc>
              <a:spcBef>
                <a:spcPts val="0"/>
              </a:spcBef>
            </a:pPr>
            <a:r>
              <a:rPr lang="en-US" sz="2400" b="1" dirty="0" smtClean="0">
                <a:solidFill>
                  <a:srgbClr val="002060"/>
                </a:solidFill>
                <a:cs typeface="Times New Roman" pitchFamily="18" charset="0"/>
              </a:rPr>
              <a:t>Ensure market rates</a:t>
            </a:r>
            <a:endParaRPr lang="en-US" sz="2400" b="1" dirty="0">
              <a:solidFill>
                <a:srgbClr val="002060"/>
              </a:solidFill>
              <a:cs typeface="Times New Roman" pitchFamily="18" charset="0"/>
            </a:endParaRPr>
          </a:p>
          <a:p>
            <a:pPr marL="1422400" lvl="2" indent="-514350" algn="just">
              <a:lnSpc>
                <a:spcPct val="100000"/>
              </a:lnSpc>
              <a:spcBef>
                <a:spcPts val="0"/>
              </a:spcBef>
              <a:buFont typeface="+mj-lt"/>
              <a:buAutoNum type="romanLcPeriod"/>
            </a:pPr>
            <a:endParaRPr lang="en-US" sz="23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4930819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Autofit/>
          </a:bodyPr>
          <a:lstStyle/>
          <a:p>
            <a:r>
              <a:rPr lang="en-US" sz="2800" b="1" dirty="0" smtClean="0">
                <a:solidFill>
                  <a:srgbClr val="0070C0"/>
                </a:solidFill>
                <a:latin typeface="Calibri"/>
              </a:rPr>
              <a:t>Margin Maintenance</a:t>
            </a:r>
            <a:endParaRPr lang="en-IN" sz="2800" b="1" dirty="0">
              <a:solidFill>
                <a:srgbClr val="0070C0"/>
              </a:solidFill>
              <a:latin typeface="+mn-lt"/>
            </a:endParaRPr>
          </a:p>
        </p:txBody>
      </p:sp>
      <p:sp>
        <p:nvSpPr>
          <p:cNvPr id="3" name="Content Placeholder 2"/>
          <p:cNvSpPr>
            <a:spLocks noGrp="1"/>
          </p:cNvSpPr>
          <p:nvPr>
            <p:ph idx="1"/>
          </p:nvPr>
        </p:nvSpPr>
        <p:spPr>
          <a:xfrm>
            <a:off x="-205821" y="2063596"/>
            <a:ext cx="9220198" cy="4325814"/>
          </a:xfrm>
        </p:spPr>
        <p:txBody>
          <a:bodyPr>
            <a:noAutofit/>
          </a:bodyPr>
          <a:lstStyle/>
          <a:p>
            <a:pPr marL="1708150" lvl="3" indent="-342900" algn="just">
              <a:lnSpc>
                <a:spcPct val="100000"/>
              </a:lnSpc>
              <a:spcBef>
                <a:spcPts val="0"/>
              </a:spcBef>
            </a:pPr>
            <a:r>
              <a:rPr lang="en-US" sz="2400" b="1" dirty="0">
                <a:solidFill>
                  <a:srgbClr val="002060"/>
                </a:solidFill>
                <a:cs typeface="Times New Roman" pitchFamily="18" charset="0"/>
              </a:rPr>
              <a:t>Average cost of funds vs. marginal cost of funds</a:t>
            </a:r>
          </a:p>
          <a:p>
            <a:pPr marL="1708150" lvl="3" indent="-342900" algn="just">
              <a:lnSpc>
                <a:spcPct val="100000"/>
              </a:lnSpc>
              <a:spcBef>
                <a:spcPts val="0"/>
              </a:spcBef>
            </a:pPr>
            <a:r>
              <a:rPr lang="en-US" sz="2400" b="1" dirty="0">
                <a:solidFill>
                  <a:srgbClr val="002060"/>
                </a:solidFill>
                <a:cs typeface="Times New Roman" pitchFamily="18" charset="0"/>
              </a:rPr>
              <a:t>Deployment of excess deposit: Average cost of funds</a:t>
            </a:r>
          </a:p>
          <a:p>
            <a:pPr marL="1708150" lvl="3" indent="-342900" algn="just">
              <a:lnSpc>
                <a:spcPct val="100000"/>
              </a:lnSpc>
              <a:spcBef>
                <a:spcPts val="0"/>
              </a:spcBef>
            </a:pPr>
            <a:r>
              <a:rPr lang="en-US" sz="2400" b="1" dirty="0">
                <a:solidFill>
                  <a:srgbClr val="002060"/>
                </a:solidFill>
                <a:cs typeface="Times New Roman" pitchFamily="18" charset="0"/>
              </a:rPr>
              <a:t>If banks does not have any surplus fund and credit requirements are funded using the incremental deposits: Marginal cost of funds</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4548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0045" y="490925"/>
            <a:ext cx="8229600" cy="1066800"/>
          </a:xfrm>
        </p:spPr>
        <p:txBody>
          <a:bodyPr>
            <a:normAutofit/>
          </a:bodyPr>
          <a:lstStyle/>
          <a:p>
            <a:r>
              <a:rPr lang="en-US" sz="2800" b="1" dirty="0">
                <a:solidFill>
                  <a:srgbClr val="0070C0"/>
                </a:solidFill>
                <a:latin typeface="+mn-lt"/>
              </a:rPr>
              <a:t>Regulation of Lending Activities </a:t>
            </a:r>
            <a:r>
              <a:rPr lang="en-US" sz="2800" b="1" dirty="0" err="1">
                <a:solidFill>
                  <a:srgbClr val="0070C0"/>
                </a:solidFill>
                <a:latin typeface="+mn-lt"/>
              </a:rPr>
              <a:t>Cont</a:t>
            </a:r>
            <a:r>
              <a:rPr lang="en-US" sz="2800" b="1" dirty="0">
                <a:solidFill>
                  <a:srgbClr val="0070C0"/>
                </a:solidFill>
                <a:latin typeface="+mn-lt"/>
              </a:rPr>
              <a:t>…</a:t>
            </a:r>
            <a:r>
              <a:rPr lang="en-US" sz="3200" b="1" dirty="0"/>
              <a:t/>
            </a:r>
            <a:br>
              <a:rPr lang="en-US" sz="3200" b="1" dirty="0"/>
            </a:br>
            <a:endParaRPr lang="en-US" altLang="en-US" sz="3200" b="1" dirty="0">
              <a:latin typeface="Times New Roman" panose="02020603050405020304" pitchFamily="18" charset="0"/>
              <a:cs typeface="Times New Roman" panose="02020603050405020304" pitchFamily="18" charset="0"/>
            </a:endParaRPr>
          </a:p>
        </p:txBody>
      </p:sp>
      <p:sp>
        <p:nvSpPr>
          <p:cNvPr id="6147" name="Rectangle 3"/>
          <p:cNvSpPr>
            <a:spLocks noGrp="1" noChangeArrowheads="1"/>
          </p:cNvSpPr>
          <p:nvPr>
            <p:ph idx="1"/>
          </p:nvPr>
        </p:nvSpPr>
        <p:spPr>
          <a:xfrm>
            <a:off x="674913" y="1250224"/>
            <a:ext cx="8913223" cy="4819650"/>
          </a:xfrm>
        </p:spPr>
        <p:txBody>
          <a:bodyPr>
            <a:normAutofit lnSpcReduction="10000"/>
          </a:bodyPr>
          <a:lstStyle/>
          <a:p>
            <a:pPr marL="754380" lvl="1" indent="-342900" algn="just">
              <a:defRPr/>
            </a:pPr>
            <a:r>
              <a:rPr lang="en-US" b="1" dirty="0">
                <a:solidFill>
                  <a:srgbClr val="002060"/>
                </a:solidFill>
              </a:rPr>
              <a:t>Loan against shares, debentures and bonds may be granted to individuals to meet contingencies and personal needs or for subscribing to new or rights issues of shares / debentures / bonds or for purchase in the secondary market, against the security of shares / debentures / bonds held by the individual</a:t>
            </a:r>
            <a:r>
              <a:rPr lang="en-US" b="1" dirty="0" smtClean="0">
                <a:solidFill>
                  <a:srgbClr val="002060"/>
                </a:solidFill>
              </a:rPr>
              <a:t>.</a:t>
            </a:r>
          </a:p>
          <a:p>
            <a:pPr marL="754380" lvl="1" indent="-342900" algn="just">
              <a:defRPr/>
            </a:pPr>
            <a:r>
              <a:rPr lang="en-US" b="1" dirty="0" smtClean="0">
                <a:solidFill>
                  <a:srgbClr val="002060"/>
                </a:solidFill>
                <a:cs typeface="Times New Roman" pitchFamily="18" charset="0"/>
              </a:rPr>
              <a:t> </a:t>
            </a:r>
            <a:r>
              <a:rPr lang="en-US" b="1" dirty="0">
                <a:solidFill>
                  <a:srgbClr val="002060"/>
                </a:solidFill>
              </a:rPr>
              <a:t>Loans against the security of shares, debentures and bonds should not exceed the limit of Rupees ten lakhs per individual if the securities are held in physical form and Rupees twenty lakhs per individual if the securities are held in </a:t>
            </a:r>
            <a:r>
              <a:rPr lang="en-US" b="1" dirty="0" err="1">
                <a:solidFill>
                  <a:srgbClr val="002060"/>
                </a:solidFill>
              </a:rPr>
              <a:t>dematerialised</a:t>
            </a:r>
            <a:r>
              <a:rPr lang="en-US" b="1" dirty="0">
                <a:solidFill>
                  <a:srgbClr val="002060"/>
                </a:solidFill>
              </a:rPr>
              <a:t> </a:t>
            </a:r>
            <a:r>
              <a:rPr lang="en-US" b="1" dirty="0" smtClean="0">
                <a:solidFill>
                  <a:srgbClr val="002060"/>
                </a:solidFill>
              </a:rPr>
              <a:t>form</a:t>
            </a:r>
          </a:p>
          <a:p>
            <a:pPr marL="754380" lvl="1" indent="-342900" algn="just">
              <a:defRPr/>
            </a:pPr>
            <a:r>
              <a:rPr lang="en-US" b="1" dirty="0">
                <a:solidFill>
                  <a:srgbClr val="002060"/>
                </a:solidFill>
              </a:rPr>
              <a:t>Banks should maintain a minimum margin of 50 percent of the market value of equity shares / convertible debentures held in physical form. In the case of shares / convertible debentures held in </a:t>
            </a:r>
            <a:r>
              <a:rPr lang="en-US" b="1" dirty="0" err="1">
                <a:solidFill>
                  <a:srgbClr val="002060"/>
                </a:solidFill>
              </a:rPr>
              <a:t>dematerialised</a:t>
            </a:r>
            <a:r>
              <a:rPr lang="en-US" b="1" dirty="0">
                <a:solidFill>
                  <a:srgbClr val="002060"/>
                </a:solidFill>
              </a:rPr>
              <a:t> form, a minimum margin of 25 percent should be maintained</a:t>
            </a:r>
            <a:endParaRPr lang="en-US" b="1" dirty="0">
              <a:solidFill>
                <a:srgbClr val="002060"/>
              </a:solidFill>
              <a:latin typeface="Times New Roman" pitchFamily="18" charset="0"/>
              <a:cs typeface="Times New Roman" pitchFamily="18" charset="0"/>
            </a:endParaRPr>
          </a:p>
        </p:txBody>
      </p:sp>
      <p:sp>
        <p:nvSpPr>
          <p:cNvPr id="23556"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16-</a:t>
            </a:r>
            <a:fld id="{B7A639EC-6C82-4579-9408-04233F5FD1AA}" type="slidenum">
              <a:rPr lang="en-US" altLang="en-US" sz="1200">
                <a:solidFill>
                  <a:srgbClr val="FFFFFF"/>
                </a:solidFill>
                <a:latin typeface="Arial" panose="020B0604020202020204" pitchFamily="34" charset="0"/>
              </a:rPr>
              <a:pPr algn="r" eaLnBrk="1" hangingPunct="1">
                <a:spcBef>
                  <a:spcPct val="0"/>
                </a:spcBef>
                <a:buClrTx/>
                <a:buFontTx/>
                <a:buNone/>
              </a:pPr>
              <a:t>6</a:t>
            </a:fld>
            <a:endParaRPr lang="en-US" altLang="en-US" sz="1200">
              <a:solidFill>
                <a:srgbClr val="FFFFFF"/>
              </a:solidFill>
              <a:latin typeface="Arial" panose="020B0604020202020204" pitchFamily="34" charset="0"/>
            </a:endParaRPr>
          </a:p>
        </p:txBody>
      </p:sp>
    </p:spTree>
    <p:extLst>
      <p:ext uri="{BB962C8B-B14F-4D97-AF65-F5344CB8AC3E}">
        <p14:creationId xmlns:p14="http://schemas.microsoft.com/office/powerpoint/2010/main" val="978755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Calibri"/>
              </a:rPr>
              <a:t>Risk-return profile</a:t>
            </a:r>
            <a:endParaRPr lang="en-IN" sz="2800" b="1" dirty="0">
              <a:solidFill>
                <a:srgbClr val="0070C0"/>
              </a:solidFill>
              <a:latin typeface="+mn-lt"/>
            </a:endParaRPr>
          </a:p>
        </p:txBody>
      </p:sp>
      <p:sp>
        <p:nvSpPr>
          <p:cNvPr id="3" name="Content Placeholder 2"/>
          <p:cNvSpPr>
            <a:spLocks noGrp="1"/>
          </p:cNvSpPr>
          <p:nvPr>
            <p:ph idx="1"/>
          </p:nvPr>
        </p:nvSpPr>
        <p:spPr>
          <a:xfrm>
            <a:off x="562542" y="1593333"/>
            <a:ext cx="9396045" cy="4325814"/>
          </a:xfrm>
        </p:spPr>
        <p:txBody>
          <a:bodyPr>
            <a:noAutofit/>
          </a:bodyPr>
          <a:lstStyle/>
          <a:p>
            <a:pPr marL="754380" lvl="1" indent="-342900" algn="just">
              <a:lnSpc>
                <a:spcPct val="120000"/>
              </a:lnSpc>
              <a:defRPr/>
            </a:pPr>
            <a:r>
              <a:rPr lang="en-US" b="1" dirty="0" smtClean="0">
                <a:solidFill>
                  <a:srgbClr val="002060"/>
                </a:solidFill>
                <a:cs typeface="Times New Roman" pitchFamily="18" charset="0"/>
              </a:rPr>
              <a:t>Tenor of loan</a:t>
            </a:r>
          </a:p>
          <a:p>
            <a:pPr marL="1211580" lvl="2" indent="-342900" algn="just">
              <a:lnSpc>
                <a:spcPct val="120000"/>
              </a:lnSpc>
              <a:defRPr/>
            </a:pPr>
            <a:r>
              <a:rPr lang="en-US" b="1" dirty="0" smtClean="0">
                <a:solidFill>
                  <a:srgbClr val="002060"/>
                </a:solidFill>
                <a:cs typeface="Times New Roman" pitchFamily="18" charset="0"/>
              </a:rPr>
              <a:t>Long term loans are riskier than short-term loan</a:t>
            </a:r>
          </a:p>
          <a:p>
            <a:pPr marL="1211580" lvl="2" indent="-342900" algn="just">
              <a:lnSpc>
                <a:spcPct val="120000"/>
              </a:lnSpc>
              <a:defRPr/>
            </a:pPr>
            <a:r>
              <a:rPr lang="en-US" b="1" dirty="0" smtClean="0">
                <a:solidFill>
                  <a:srgbClr val="002060"/>
                </a:solidFill>
                <a:cs typeface="Times New Roman" pitchFamily="18" charset="0"/>
              </a:rPr>
              <a:t>Mismatch between maturity of assets and liabilities</a:t>
            </a:r>
          </a:p>
          <a:p>
            <a:pPr marL="1211580" lvl="2" indent="-342900" algn="just">
              <a:lnSpc>
                <a:spcPct val="120000"/>
              </a:lnSpc>
              <a:defRPr/>
            </a:pPr>
            <a:r>
              <a:rPr lang="en-US" b="1" dirty="0" smtClean="0">
                <a:solidFill>
                  <a:srgbClr val="002060"/>
                </a:solidFill>
                <a:cs typeface="Times New Roman" pitchFamily="18" charset="0"/>
              </a:rPr>
              <a:t>Maximum tenor should be fixed accordingly</a:t>
            </a:r>
          </a:p>
          <a:p>
            <a:pPr marL="754380" lvl="1" indent="-342900" algn="just">
              <a:lnSpc>
                <a:spcPct val="120000"/>
              </a:lnSpc>
              <a:defRPr/>
            </a:pPr>
            <a:r>
              <a:rPr lang="en-US" b="1" dirty="0" smtClean="0">
                <a:solidFill>
                  <a:srgbClr val="002060"/>
                </a:solidFill>
                <a:cs typeface="Times New Roman" pitchFamily="18" charset="0"/>
              </a:rPr>
              <a:t>Credit risk</a:t>
            </a:r>
          </a:p>
          <a:p>
            <a:pPr marL="1211580" lvl="2" indent="-342900" algn="just">
              <a:lnSpc>
                <a:spcPct val="120000"/>
              </a:lnSpc>
              <a:defRPr/>
            </a:pPr>
            <a:r>
              <a:rPr lang="en-US" b="1" dirty="0" smtClean="0">
                <a:solidFill>
                  <a:srgbClr val="002060"/>
                </a:solidFill>
                <a:cs typeface="Times New Roman" pitchFamily="18" charset="0"/>
              </a:rPr>
              <a:t>Probability of default of loans</a:t>
            </a:r>
          </a:p>
          <a:p>
            <a:pPr marL="754380" lvl="1" indent="-342900" algn="just">
              <a:lnSpc>
                <a:spcPct val="120000"/>
              </a:lnSpc>
              <a:defRPr/>
            </a:pPr>
            <a:r>
              <a:rPr lang="en-US" b="1" dirty="0" smtClean="0">
                <a:solidFill>
                  <a:srgbClr val="002060"/>
                </a:solidFill>
                <a:cs typeface="Times New Roman" pitchFamily="18" charset="0"/>
              </a:rPr>
              <a:t>Size of loan</a:t>
            </a:r>
          </a:p>
          <a:p>
            <a:pPr marL="1211580" lvl="2" indent="-342900" algn="just">
              <a:lnSpc>
                <a:spcPct val="120000"/>
              </a:lnSpc>
              <a:defRPr/>
            </a:pPr>
            <a:r>
              <a:rPr lang="en-US" b="1" dirty="0" smtClean="0">
                <a:solidFill>
                  <a:srgbClr val="002060"/>
                </a:solidFill>
                <a:cs typeface="Times New Roman" pitchFamily="18" charset="0"/>
              </a:rPr>
              <a:t>It affects servicing cost</a:t>
            </a:r>
          </a:p>
          <a:p>
            <a:pPr marL="908050" lvl="1" indent="-457200" algn="just">
              <a:lnSpc>
                <a:spcPct val="100000"/>
              </a:lnSpc>
              <a:spcBef>
                <a:spcPts val="12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1200"/>
              </a:spcBef>
            </a:pP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6967102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Market rates</a:t>
            </a:r>
            <a:endParaRPr lang="en-IN" sz="2800" b="1" dirty="0">
              <a:solidFill>
                <a:srgbClr val="0070C0"/>
              </a:solidFill>
              <a:latin typeface="+mn-lt"/>
            </a:endParaRPr>
          </a:p>
        </p:txBody>
      </p:sp>
      <p:sp>
        <p:nvSpPr>
          <p:cNvPr id="3" name="Content Placeholder 2"/>
          <p:cNvSpPr>
            <a:spLocks noGrp="1"/>
          </p:cNvSpPr>
          <p:nvPr>
            <p:ph idx="1"/>
          </p:nvPr>
        </p:nvSpPr>
        <p:spPr>
          <a:xfrm>
            <a:off x="838200" y="1276985"/>
            <a:ext cx="9102636" cy="3399518"/>
          </a:xfrm>
        </p:spPr>
        <p:txBody>
          <a:bodyPr>
            <a:normAutofit fontScale="85000" lnSpcReduction="20000"/>
          </a:bodyPr>
          <a:lstStyle/>
          <a:p>
            <a:r>
              <a:rPr lang="en-US" b="1" dirty="0" smtClean="0"/>
              <a:t>Loan price should be based on market rate structure prevailed in the market at that point of time</a:t>
            </a:r>
          </a:p>
          <a:p>
            <a:r>
              <a:rPr lang="en-US" b="1" dirty="0" smtClean="0"/>
              <a:t>Marginal cost of lending Rate (MCLR)</a:t>
            </a:r>
          </a:p>
          <a:p>
            <a:pPr lvl="1"/>
            <a:r>
              <a:rPr lang="en-US" b="1" dirty="0"/>
              <a:t>It is an internal reference rate for banks to determine the interest they can </a:t>
            </a:r>
            <a:r>
              <a:rPr lang="en-US" b="1" dirty="0" smtClean="0"/>
              <a:t>charge </a:t>
            </a:r>
            <a:r>
              <a:rPr lang="en-US" b="1" dirty="0"/>
              <a:t>on loans. </a:t>
            </a:r>
            <a:endParaRPr lang="en-US" b="1" dirty="0" smtClean="0"/>
          </a:p>
          <a:p>
            <a:pPr lvl="1"/>
            <a:r>
              <a:rPr lang="en-US" b="1" dirty="0" smtClean="0"/>
              <a:t>Additional </a:t>
            </a:r>
            <a:r>
              <a:rPr lang="en-US" b="1" dirty="0"/>
              <a:t>or incremental cost of arranging additional rupee for a prospective </a:t>
            </a:r>
            <a:r>
              <a:rPr lang="en-US" b="1" dirty="0" smtClean="0"/>
              <a:t>buyer has been taken into account</a:t>
            </a:r>
          </a:p>
          <a:p>
            <a:pPr lvl="1"/>
            <a:r>
              <a:rPr lang="en-US" b="1" dirty="0" smtClean="0"/>
              <a:t>Factors considered for MCLR: Tenor of loan, marginal cost of funds, operating cost, negative carry on account of CRR</a:t>
            </a:r>
          </a:p>
          <a:p>
            <a:r>
              <a:rPr lang="en-US" b="1" dirty="0" smtClean="0"/>
              <a:t>Base rate</a:t>
            </a:r>
          </a:p>
          <a:p>
            <a:pPr lvl="1"/>
            <a:r>
              <a:rPr lang="en-US" b="1" dirty="0" smtClean="0"/>
              <a:t>It </a:t>
            </a:r>
            <a:r>
              <a:rPr lang="en-US" b="1" dirty="0"/>
              <a:t>is the minimum rate set by the Reserve Bank of India below which banks are not allowed to lend to its customers</a:t>
            </a:r>
            <a:r>
              <a:rPr lang="en-US" b="1" dirty="0" smtClean="0"/>
              <a:t>. (not used since 2016 in India)</a:t>
            </a:r>
          </a:p>
        </p:txBody>
      </p:sp>
    </p:spTree>
    <p:extLst>
      <p:ext uri="{BB962C8B-B14F-4D97-AF65-F5344CB8AC3E}">
        <p14:creationId xmlns:p14="http://schemas.microsoft.com/office/powerpoint/2010/main" val="19369585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lvl="1" algn="l" rtl="0">
              <a:lnSpc>
                <a:spcPct val="90000"/>
              </a:lnSpc>
              <a:spcBef>
                <a:spcPct val="0"/>
              </a:spcBef>
            </a:pPr>
            <a:r>
              <a:rPr lang="en-US" sz="2800" b="1" dirty="0" smtClean="0">
                <a:solidFill>
                  <a:srgbClr val="0070C0"/>
                </a:solidFill>
                <a:latin typeface="+mn-lt"/>
                <a:cs typeface="Times New Roman" pitchFamily="18" charset="0"/>
              </a:rPr>
              <a:t>Cost plus loan pricing model</a:t>
            </a:r>
            <a:endParaRPr lang="en-IN" dirty="0"/>
          </a:p>
        </p:txBody>
      </p:sp>
      <p:sp>
        <p:nvSpPr>
          <p:cNvPr id="3" name="Content Placeholder 2"/>
          <p:cNvSpPr>
            <a:spLocks noGrp="1"/>
          </p:cNvSpPr>
          <p:nvPr>
            <p:ph idx="1"/>
          </p:nvPr>
        </p:nvSpPr>
        <p:spPr/>
        <p:txBody>
          <a:bodyPr/>
          <a:lstStyle/>
          <a:p>
            <a:r>
              <a:rPr lang="en-US" dirty="0" smtClean="0"/>
              <a:t>Measure cost of funds</a:t>
            </a:r>
          </a:p>
          <a:p>
            <a:r>
              <a:rPr lang="en-US" dirty="0" smtClean="0"/>
              <a:t>Assess the servicing costs</a:t>
            </a:r>
          </a:p>
          <a:p>
            <a:r>
              <a:rPr lang="en-US" dirty="0" smtClean="0"/>
              <a:t>Quantify the credit risk and set premium</a:t>
            </a:r>
          </a:p>
          <a:p>
            <a:r>
              <a:rPr lang="en-US" dirty="0" smtClean="0"/>
              <a:t>Assess the profit margin</a:t>
            </a:r>
            <a:r>
              <a:rPr lang="en-IN" dirty="0"/>
              <a:t> </a:t>
            </a:r>
            <a:r>
              <a:rPr lang="en-IN" dirty="0" smtClean="0"/>
              <a:t>that ensures ROE</a:t>
            </a:r>
          </a:p>
          <a:p>
            <a:r>
              <a:rPr lang="en-US" dirty="0" smtClean="0"/>
              <a:t>Relate the rate to a reference rate</a:t>
            </a:r>
          </a:p>
          <a:p>
            <a:r>
              <a:rPr lang="en-US" dirty="0" smtClean="0"/>
              <a:t>Ensure market presence</a:t>
            </a:r>
          </a:p>
        </p:txBody>
      </p:sp>
    </p:spTree>
    <p:extLst>
      <p:ext uri="{BB962C8B-B14F-4D97-AF65-F5344CB8AC3E}">
        <p14:creationId xmlns:p14="http://schemas.microsoft.com/office/powerpoint/2010/main" val="28418627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Cost plus loan pricing model</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9233263" cy="4351338"/>
          </a:xfrm>
        </p:spPr>
        <p:txBody>
          <a:bodyPr>
            <a:normAutofit/>
          </a:bodyPr>
          <a:lstStyle/>
          <a:p>
            <a:r>
              <a:rPr lang="en-US" sz="2400" b="1" dirty="0" smtClean="0"/>
              <a:t>If the bank is not a position to identify the sources from which the funds are used to extend a particular credit facility, the average cost of funds (ACF) will be the suitable option</a:t>
            </a:r>
          </a:p>
          <a:p>
            <a:r>
              <a:rPr lang="en-US" sz="2400" b="1" dirty="0" smtClean="0"/>
              <a:t>If the banks can clearly segregate its liabilities then it can use pooled cost of funds with similar maturities</a:t>
            </a:r>
          </a:p>
          <a:p>
            <a:r>
              <a:rPr lang="en-US" sz="2400" b="1" dirty="0" smtClean="0"/>
              <a:t>Loan price= Cost of funds + margin</a:t>
            </a:r>
          </a:p>
          <a:p>
            <a:endParaRPr lang="en-IN" sz="2400" b="1" dirty="0"/>
          </a:p>
        </p:txBody>
      </p:sp>
      <p:pic>
        <p:nvPicPr>
          <p:cNvPr id="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13891"/>
          <a:stretch/>
        </p:blipFill>
        <p:spPr bwMode="ltGray">
          <a:xfrm>
            <a:off x="1439091" y="4250850"/>
            <a:ext cx="7365274"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27297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smtClean="0">
                <a:solidFill>
                  <a:srgbClr val="0070C0"/>
                </a:solidFill>
                <a:latin typeface="+mn-lt"/>
                <a:cs typeface="Times New Roman" panose="02020603050405020304" pitchFamily="18" charset="0"/>
              </a:rPr>
              <a:t>Example</a:t>
            </a:r>
            <a:endParaRPr lang="en-IN" sz="2800" dirty="0">
              <a:solidFill>
                <a:srgbClr val="0070C0"/>
              </a:solidFill>
              <a:latin typeface="+mn-lt"/>
            </a:endParaRPr>
          </a:p>
        </p:txBody>
      </p:sp>
      <p:graphicFrame>
        <p:nvGraphicFramePr>
          <p:cNvPr id="5" name="Content Placeholder 4"/>
          <p:cNvGraphicFramePr>
            <a:graphicFrameLocks noGrp="1"/>
          </p:cNvGraphicFramePr>
          <p:nvPr>
            <p:ph idx="1"/>
            <p:extLst/>
          </p:nvPr>
        </p:nvGraphicFramePr>
        <p:xfrm>
          <a:off x="838200" y="1825625"/>
          <a:ext cx="9115425" cy="2225040"/>
        </p:xfrm>
        <a:graphic>
          <a:graphicData uri="http://schemas.openxmlformats.org/drawingml/2006/table">
            <a:tbl>
              <a:tblPr firstRow="1" bandRow="1">
                <a:tableStyleId>{5C22544A-7EE6-4342-B048-85BDC9FD1C3A}</a:tableStyleId>
              </a:tblPr>
              <a:tblGrid>
                <a:gridCol w="3038475">
                  <a:extLst>
                    <a:ext uri="{9D8B030D-6E8A-4147-A177-3AD203B41FA5}">
                      <a16:colId xmlns:a16="http://schemas.microsoft.com/office/drawing/2014/main" val="2893487433"/>
                    </a:ext>
                  </a:extLst>
                </a:gridCol>
                <a:gridCol w="3038475">
                  <a:extLst>
                    <a:ext uri="{9D8B030D-6E8A-4147-A177-3AD203B41FA5}">
                      <a16:colId xmlns:a16="http://schemas.microsoft.com/office/drawing/2014/main" val="3578009843"/>
                    </a:ext>
                  </a:extLst>
                </a:gridCol>
                <a:gridCol w="3038475">
                  <a:extLst>
                    <a:ext uri="{9D8B030D-6E8A-4147-A177-3AD203B41FA5}">
                      <a16:colId xmlns:a16="http://schemas.microsoft.com/office/drawing/2014/main" val="1018059735"/>
                    </a:ext>
                  </a:extLst>
                </a:gridCol>
              </a:tblGrid>
              <a:tr h="370840">
                <a:tc>
                  <a:txBody>
                    <a:bodyPr/>
                    <a:lstStyle/>
                    <a:p>
                      <a:r>
                        <a:rPr lang="en-US" dirty="0" smtClean="0"/>
                        <a:t>Maturity</a:t>
                      </a:r>
                      <a:endParaRPr lang="en-IN" dirty="0"/>
                    </a:p>
                  </a:txBody>
                  <a:tcPr/>
                </a:tc>
                <a:tc>
                  <a:txBody>
                    <a:bodyPr/>
                    <a:lstStyle/>
                    <a:p>
                      <a:r>
                        <a:rPr lang="en-US" dirty="0" smtClean="0"/>
                        <a:t>Amount (</a:t>
                      </a:r>
                      <a:r>
                        <a:rPr lang="en-US" dirty="0" err="1" smtClean="0"/>
                        <a:t>Rs</a:t>
                      </a:r>
                      <a:r>
                        <a:rPr lang="en-US" dirty="0" smtClean="0"/>
                        <a:t>. Crore)</a:t>
                      </a:r>
                      <a:endParaRPr lang="en-IN" dirty="0"/>
                    </a:p>
                  </a:txBody>
                  <a:tcPr/>
                </a:tc>
                <a:tc>
                  <a:txBody>
                    <a:bodyPr/>
                    <a:lstStyle/>
                    <a:p>
                      <a:r>
                        <a:rPr lang="en-US" dirty="0" smtClean="0"/>
                        <a:t>Rate</a:t>
                      </a:r>
                      <a:endParaRPr lang="en-IN" dirty="0"/>
                    </a:p>
                  </a:txBody>
                  <a:tcPr/>
                </a:tc>
                <a:extLst>
                  <a:ext uri="{0D108BD9-81ED-4DB2-BD59-A6C34878D82A}">
                    <a16:rowId xmlns:a16="http://schemas.microsoft.com/office/drawing/2014/main" val="1331187607"/>
                  </a:ext>
                </a:extLst>
              </a:tr>
              <a:tr h="370840">
                <a:tc>
                  <a:txBody>
                    <a:bodyPr/>
                    <a:lstStyle/>
                    <a:p>
                      <a:r>
                        <a:rPr lang="en-US" dirty="0" smtClean="0"/>
                        <a:t>0</a:t>
                      </a:r>
                      <a:endParaRPr lang="en-IN" dirty="0"/>
                    </a:p>
                  </a:txBody>
                  <a:tcPr/>
                </a:tc>
                <a:tc>
                  <a:txBody>
                    <a:bodyPr/>
                    <a:lstStyle/>
                    <a:p>
                      <a:r>
                        <a:rPr lang="en-US" dirty="0" smtClean="0"/>
                        <a:t>15</a:t>
                      </a:r>
                      <a:endParaRPr lang="en-IN" dirty="0"/>
                    </a:p>
                  </a:txBody>
                  <a:tcPr/>
                </a:tc>
                <a:tc>
                  <a:txBody>
                    <a:bodyPr/>
                    <a:lstStyle/>
                    <a:p>
                      <a:r>
                        <a:rPr lang="en-US" dirty="0" smtClean="0"/>
                        <a:t>0.00</a:t>
                      </a:r>
                      <a:endParaRPr lang="en-IN" dirty="0"/>
                    </a:p>
                  </a:txBody>
                  <a:tcPr/>
                </a:tc>
                <a:extLst>
                  <a:ext uri="{0D108BD9-81ED-4DB2-BD59-A6C34878D82A}">
                    <a16:rowId xmlns:a16="http://schemas.microsoft.com/office/drawing/2014/main" val="1002068418"/>
                  </a:ext>
                </a:extLst>
              </a:tr>
              <a:tr h="370840">
                <a:tc>
                  <a:txBody>
                    <a:bodyPr/>
                    <a:lstStyle/>
                    <a:p>
                      <a:r>
                        <a:rPr lang="en-US" dirty="0" smtClean="0"/>
                        <a:t>6 moths</a:t>
                      </a:r>
                      <a:endParaRPr lang="en-IN" dirty="0"/>
                    </a:p>
                  </a:txBody>
                  <a:tcPr/>
                </a:tc>
                <a:tc>
                  <a:txBody>
                    <a:bodyPr/>
                    <a:lstStyle/>
                    <a:p>
                      <a:r>
                        <a:rPr lang="en-US" dirty="0" smtClean="0"/>
                        <a:t>25</a:t>
                      </a:r>
                      <a:endParaRPr lang="en-IN" dirty="0"/>
                    </a:p>
                  </a:txBody>
                  <a:tcPr/>
                </a:tc>
                <a:tc>
                  <a:txBody>
                    <a:bodyPr/>
                    <a:lstStyle/>
                    <a:p>
                      <a:r>
                        <a:rPr lang="en-US" dirty="0" smtClean="0"/>
                        <a:t>5.00</a:t>
                      </a:r>
                      <a:endParaRPr lang="en-IN" dirty="0"/>
                    </a:p>
                  </a:txBody>
                  <a:tcPr/>
                </a:tc>
                <a:extLst>
                  <a:ext uri="{0D108BD9-81ED-4DB2-BD59-A6C34878D82A}">
                    <a16:rowId xmlns:a16="http://schemas.microsoft.com/office/drawing/2014/main" val="4044057891"/>
                  </a:ext>
                </a:extLst>
              </a:tr>
              <a:tr h="370840">
                <a:tc>
                  <a:txBody>
                    <a:bodyPr/>
                    <a:lstStyle/>
                    <a:p>
                      <a:r>
                        <a:rPr lang="en-US" dirty="0" smtClean="0"/>
                        <a:t>1year</a:t>
                      </a:r>
                      <a:endParaRPr lang="en-IN" dirty="0"/>
                    </a:p>
                  </a:txBody>
                  <a:tcPr/>
                </a:tc>
                <a:tc>
                  <a:txBody>
                    <a:bodyPr/>
                    <a:lstStyle/>
                    <a:p>
                      <a:r>
                        <a:rPr lang="en-US" dirty="0" smtClean="0"/>
                        <a:t>15</a:t>
                      </a:r>
                      <a:endParaRPr lang="en-IN" dirty="0"/>
                    </a:p>
                  </a:txBody>
                  <a:tcPr/>
                </a:tc>
                <a:tc>
                  <a:txBody>
                    <a:bodyPr/>
                    <a:lstStyle/>
                    <a:p>
                      <a:r>
                        <a:rPr lang="en-US" dirty="0" smtClean="0"/>
                        <a:t>10.00</a:t>
                      </a:r>
                      <a:endParaRPr lang="en-IN" dirty="0"/>
                    </a:p>
                  </a:txBody>
                  <a:tcPr/>
                </a:tc>
                <a:extLst>
                  <a:ext uri="{0D108BD9-81ED-4DB2-BD59-A6C34878D82A}">
                    <a16:rowId xmlns:a16="http://schemas.microsoft.com/office/drawing/2014/main" val="1186204989"/>
                  </a:ext>
                </a:extLst>
              </a:tr>
              <a:tr h="370840">
                <a:tc>
                  <a:txBody>
                    <a:bodyPr/>
                    <a:lstStyle/>
                    <a:p>
                      <a:r>
                        <a:rPr lang="en-US" dirty="0" smtClean="0"/>
                        <a:t>2 years</a:t>
                      </a:r>
                      <a:endParaRPr lang="en-IN" dirty="0"/>
                    </a:p>
                  </a:txBody>
                  <a:tcPr/>
                </a:tc>
                <a:tc>
                  <a:txBody>
                    <a:bodyPr/>
                    <a:lstStyle/>
                    <a:p>
                      <a:r>
                        <a:rPr lang="en-US" dirty="0" smtClean="0"/>
                        <a:t>15</a:t>
                      </a:r>
                      <a:endParaRPr lang="en-IN" dirty="0"/>
                    </a:p>
                  </a:txBody>
                  <a:tcPr/>
                </a:tc>
                <a:tc>
                  <a:txBody>
                    <a:bodyPr/>
                    <a:lstStyle/>
                    <a:p>
                      <a:r>
                        <a:rPr lang="en-US" dirty="0" smtClean="0"/>
                        <a:t>12.00</a:t>
                      </a:r>
                      <a:endParaRPr lang="en-IN" dirty="0"/>
                    </a:p>
                  </a:txBody>
                  <a:tcPr/>
                </a:tc>
                <a:extLst>
                  <a:ext uri="{0D108BD9-81ED-4DB2-BD59-A6C34878D82A}">
                    <a16:rowId xmlns:a16="http://schemas.microsoft.com/office/drawing/2014/main" val="44172953"/>
                  </a:ext>
                </a:extLst>
              </a:tr>
              <a:tr h="370840">
                <a:tc>
                  <a:txBody>
                    <a:bodyPr/>
                    <a:lstStyle/>
                    <a:p>
                      <a:r>
                        <a:rPr lang="en-US" dirty="0" smtClean="0"/>
                        <a:t>3 years</a:t>
                      </a:r>
                      <a:endParaRPr lang="en-IN" dirty="0"/>
                    </a:p>
                  </a:txBody>
                  <a:tcPr/>
                </a:tc>
                <a:tc>
                  <a:txBody>
                    <a:bodyPr/>
                    <a:lstStyle/>
                    <a:p>
                      <a:r>
                        <a:rPr lang="en-US" dirty="0" smtClean="0"/>
                        <a:t>30</a:t>
                      </a:r>
                      <a:endParaRPr lang="en-IN" dirty="0"/>
                    </a:p>
                  </a:txBody>
                  <a:tcPr/>
                </a:tc>
                <a:tc>
                  <a:txBody>
                    <a:bodyPr/>
                    <a:lstStyle/>
                    <a:p>
                      <a:r>
                        <a:rPr lang="en-US" dirty="0" smtClean="0"/>
                        <a:t>13.00</a:t>
                      </a:r>
                      <a:endParaRPr lang="en-IN" dirty="0"/>
                    </a:p>
                  </a:txBody>
                  <a:tcPr/>
                </a:tc>
                <a:extLst>
                  <a:ext uri="{0D108BD9-81ED-4DB2-BD59-A6C34878D82A}">
                    <a16:rowId xmlns:a16="http://schemas.microsoft.com/office/drawing/2014/main" val="2542498669"/>
                  </a:ext>
                </a:extLst>
              </a:tr>
            </a:tbl>
          </a:graphicData>
        </a:graphic>
      </p:graphicFrame>
      <p:sp>
        <p:nvSpPr>
          <p:cNvPr id="6" name="Rectangle 5"/>
          <p:cNvSpPr/>
          <p:nvPr/>
        </p:nvSpPr>
        <p:spPr>
          <a:xfrm>
            <a:off x="1021250" y="4185602"/>
            <a:ext cx="8671390" cy="1754326"/>
          </a:xfrm>
          <a:prstGeom prst="rect">
            <a:avLst/>
          </a:prstGeom>
        </p:spPr>
        <p:txBody>
          <a:bodyPr wrap="square">
            <a:spAutoFit/>
          </a:bodyPr>
          <a:lstStyle/>
          <a:p>
            <a:r>
              <a:rPr lang="en-US" dirty="0" smtClean="0"/>
              <a:t>Compute the loan price using ACF and MCF approach for a loan proposal of </a:t>
            </a:r>
            <a:r>
              <a:rPr lang="en-US" dirty="0" err="1" smtClean="0"/>
              <a:t>Rs</a:t>
            </a:r>
            <a:r>
              <a:rPr lang="en-US" dirty="0" smtClean="0"/>
              <a:t>. 30 crore for 3 years?</a:t>
            </a:r>
          </a:p>
          <a:p>
            <a:r>
              <a:rPr lang="en-US" dirty="0" smtClean="0"/>
              <a:t>Average cost of funds: 25*0.05 + 15*0.1+ 15*0.12+ 30*0.13= 8.45</a:t>
            </a:r>
          </a:p>
          <a:p>
            <a:r>
              <a:rPr lang="en-US" dirty="0" smtClean="0"/>
              <a:t>If margin is 2% then loan price: 8.45 + 2= 10.45%</a:t>
            </a:r>
          </a:p>
          <a:p>
            <a:r>
              <a:rPr lang="en-US" dirty="0" smtClean="0"/>
              <a:t>Pooled cost of funds: 13% + 2% = 15%</a:t>
            </a:r>
          </a:p>
          <a:p>
            <a:endParaRPr lang="en-US" dirty="0"/>
          </a:p>
        </p:txBody>
      </p:sp>
    </p:spTree>
    <p:extLst>
      <p:ext uri="{BB962C8B-B14F-4D97-AF65-F5344CB8AC3E}">
        <p14:creationId xmlns:p14="http://schemas.microsoft.com/office/powerpoint/2010/main" val="40864528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Example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solidFill>
                <a:srgbClr val="0070C0"/>
              </a:solidFill>
              <a:latin typeface="+mn-lt"/>
            </a:endParaRPr>
          </a:p>
        </p:txBody>
      </p:sp>
      <p:sp>
        <p:nvSpPr>
          <p:cNvPr id="5" name="Content Placeholder 4"/>
          <p:cNvSpPr>
            <a:spLocks noGrp="1"/>
          </p:cNvSpPr>
          <p:nvPr>
            <p:ph idx="1"/>
          </p:nvPr>
        </p:nvSpPr>
        <p:spPr>
          <a:xfrm>
            <a:off x="838200" y="1368425"/>
            <a:ext cx="9272451" cy="3451769"/>
          </a:xfrm>
        </p:spPr>
        <p:txBody>
          <a:bodyPr>
            <a:normAutofit fontScale="92500"/>
          </a:bodyPr>
          <a:lstStyle/>
          <a:p>
            <a:r>
              <a:rPr lang="en-US" dirty="0" smtClean="0"/>
              <a:t>Cost of servicing: 3%, risk margin: 0.25%, profit margin: 1.25%</a:t>
            </a:r>
          </a:p>
          <a:p>
            <a:r>
              <a:rPr lang="en-US" dirty="0" smtClean="0"/>
              <a:t>Loan Price using ACF = 8.45% + 3% + 0.25% + 1.25% = 12.95%</a:t>
            </a:r>
          </a:p>
          <a:p>
            <a:r>
              <a:rPr lang="en-US" dirty="0" smtClean="0"/>
              <a:t>Loan Price using MCF= 13% +</a:t>
            </a:r>
            <a:r>
              <a:rPr lang="en-US" dirty="0"/>
              <a:t> 3% + 0.25% + 1.25% </a:t>
            </a:r>
            <a:r>
              <a:rPr lang="en-US" dirty="0" smtClean="0"/>
              <a:t>=17.5%</a:t>
            </a:r>
          </a:p>
          <a:p>
            <a:r>
              <a:rPr lang="en-US" dirty="0" smtClean="0"/>
              <a:t>The profit margin which the bank sets should enable the bank to earn its required ROE</a:t>
            </a:r>
          </a:p>
          <a:p>
            <a:r>
              <a:rPr lang="en-US" dirty="0" smtClean="0"/>
              <a:t>When required ROE is met then the price charge which is known as contractual rate becomes expected return for that loan</a:t>
            </a:r>
            <a:endParaRPr lang="en-IN" dirty="0"/>
          </a:p>
        </p:txBody>
      </p:sp>
    </p:spTree>
    <p:extLst>
      <p:ext uri="{BB962C8B-B14F-4D97-AF65-F5344CB8AC3E}">
        <p14:creationId xmlns:p14="http://schemas.microsoft.com/office/powerpoint/2010/main" val="33890469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Cost plus loan pricing </a:t>
            </a:r>
            <a:r>
              <a:rPr lang="en-US" sz="2800" b="1" dirty="0" smtClean="0">
                <a:solidFill>
                  <a:srgbClr val="0070C0"/>
                </a:solidFill>
                <a:latin typeface="+mn-lt"/>
              </a:rPr>
              <a:t>model …</a:t>
            </a:r>
            <a:endParaRPr lang="en-IN" sz="2800" dirty="0">
              <a:latin typeface="+mn-lt"/>
            </a:endParaRPr>
          </a:p>
        </p:txBody>
      </p:sp>
      <p:sp>
        <p:nvSpPr>
          <p:cNvPr id="3" name="Content Placeholder 2"/>
          <p:cNvSpPr>
            <a:spLocks noGrp="1"/>
          </p:cNvSpPr>
          <p:nvPr>
            <p:ph idx="1"/>
          </p:nvPr>
        </p:nvSpPr>
        <p:spPr>
          <a:xfrm>
            <a:off x="838200" y="1551305"/>
            <a:ext cx="9115697" cy="3399518"/>
          </a:xfrm>
        </p:spPr>
        <p:txBody>
          <a:bodyPr>
            <a:normAutofit lnSpcReduction="10000"/>
          </a:bodyPr>
          <a:lstStyle/>
          <a:p>
            <a:pPr algn="just"/>
            <a:r>
              <a:rPr lang="en-US" sz="2400" b="1" dirty="0" smtClean="0"/>
              <a:t>Bank will earn expected return as long as there is no default payment of the loan</a:t>
            </a:r>
          </a:p>
          <a:p>
            <a:pPr algn="just"/>
            <a:r>
              <a:rPr lang="en-US" sz="2400" b="1" dirty="0" smtClean="0"/>
              <a:t>In the presence of default, the contractual rate will not give the bank the expected return.</a:t>
            </a:r>
          </a:p>
          <a:p>
            <a:pPr algn="just"/>
            <a:r>
              <a:rPr lang="en-US" sz="2400" b="1" dirty="0" smtClean="0"/>
              <a:t>If the bank has to reach the targeted ROE, then the risk should be quantified to arrive at a contractual rate that in turn gives the bank the expected rate</a:t>
            </a:r>
          </a:p>
          <a:p>
            <a:pPr algn="just"/>
            <a:r>
              <a:rPr lang="en-US" sz="2400" b="1" dirty="0" smtClean="0"/>
              <a:t>When a default is expected from a loan, the bank adjusts the recovered amount towards the principal</a:t>
            </a:r>
            <a:endParaRPr lang="en-IN" sz="2400" b="1" dirty="0"/>
          </a:p>
        </p:txBody>
      </p:sp>
    </p:spTree>
    <p:extLst>
      <p:ext uri="{BB962C8B-B14F-4D97-AF65-F5344CB8AC3E}">
        <p14:creationId xmlns:p14="http://schemas.microsoft.com/office/powerpoint/2010/main" val="40518249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Cost plus loan pricing model …</a:t>
            </a:r>
            <a:endParaRPr lang="en-IN" sz="2800" dirty="0">
              <a:latin typeface="+mn-lt"/>
            </a:endParaRPr>
          </a:p>
        </p:txBody>
      </p:sp>
      <p:sp>
        <p:nvSpPr>
          <p:cNvPr id="3" name="Content Placeholder 2"/>
          <p:cNvSpPr>
            <a:spLocks noGrp="1"/>
          </p:cNvSpPr>
          <p:nvPr>
            <p:ph idx="1"/>
          </p:nvPr>
        </p:nvSpPr>
        <p:spPr>
          <a:xfrm>
            <a:off x="838200" y="1825625"/>
            <a:ext cx="8723811" cy="3334204"/>
          </a:xfrm>
        </p:spPr>
        <p:txBody>
          <a:bodyPr>
            <a:normAutofit/>
          </a:bodyPr>
          <a:lstStyle/>
          <a:p>
            <a:r>
              <a:rPr lang="en-US" sz="2400" b="1" dirty="0" smtClean="0"/>
              <a:t>E (R) = P1(r) + P2 [(Principal (1+r) *R)/Principal -1]</a:t>
            </a:r>
          </a:p>
          <a:p>
            <a:r>
              <a:rPr lang="en-US" sz="2400" b="1" dirty="0" smtClean="0"/>
              <a:t>P1 = Probability of repayment</a:t>
            </a:r>
          </a:p>
          <a:p>
            <a:r>
              <a:rPr lang="en-US" sz="2400" b="1" dirty="0" smtClean="0"/>
              <a:t>P2=Probability of default</a:t>
            </a:r>
          </a:p>
          <a:p>
            <a:r>
              <a:rPr lang="en-US" sz="2400" b="1" dirty="0" smtClean="0"/>
              <a:t>R= Recovery rate</a:t>
            </a:r>
          </a:p>
          <a:p>
            <a:r>
              <a:rPr lang="en-US" sz="2400" b="1" dirty="0" smtClean="0"/>
              <a:t>P1(r)= Returns using the contractual rate (probability of total payment of the loan in the normal course of payment)</a:t>
            </a:r>
            <a:endParaRPr lang="en-IN" sz="2400" b="1" dirty="0"/>
          </a:p>
        </p:txBody>
      </p:sp>
    </p:spTree>
    <p:extLst>
      <p:ext uri="{BB962C8B-B14F-4D97-AF65-F5344CB8AC3E}">
        <p14:creationId xmlns:p14="http://schemas.microsoft.com/office/powerpoint/2010/main" val="19023275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r>
              <a:rPr lang="en-US" dirty="0" smtClean="0"/>
              <a:t>Loan= </a:t>
            </a:r>
            <a:r>
              <a:rPr lang="en-US" dirty="0" err="1" smtClean="0"/>
              <a:t>Rs</a:t>
            </a:r>
            <a:r>
              <a:rPr lang="en-US" dirty="0" smtClean="0"/>
              <a:t>. 1500 </a:t>
            </a:r>
            <a:r>
              <a:rPr lang="en-US" dirty="0" err="1" smtClean="0"/>
              <a:t>cr</a:t>
            </a:r>
            <a:r>
              <a:rPr lang="en-US" dirty="0" smtClean="0"/>
              <a:t>, </a:t>
            </a:r>
            <a:r>
              <a:rPr lang="en-US" dirty="0" err="1" smtClean="0"/>
              <a:t>Avergae</a:t>
            </a:r>
            <a:r>
              <a:rPr lang="en-US" dirty="0" smtClean="0"/>
              <a:t> contractual rate: 14%, probability of repayment= 90%, recovery rate= 80%</a:t>
            </a:r>
          </a:p>
          <a:p>
            <a:r>
              <a:rPr lang="en-US" dirty="0" smtClean="0"/>
              <a:t>E(r) = 11.72%</a:t>
            </a:r>
          </a:p>
          <a:p>
            <a:r>
              <a:rPr lang="en-US" dirty="0" smtClean="0"/>
              <a:t>The difference between E(r) and contractual rate arises due to 80% recovery rate and 90 % repayment rate</a:t>
            </a:r>
            <a:endParaRPr lang="en-IN" dirty="0"/>
          </a:p>
        </p:txBody>
      </p:sp>
    </p:spTree>
    <p:extLst>
      <p:ext uri="{BB962C8B-B14F-4D97-AF65-F5344CB8AC3E}">
        <p14:creationId xmlns:p14="http://schemas.microsoft.com/office/powerpoint/2010/main" val="26387108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2800" b="1" dirty="0" smtClean="0">
                <a:solidFill>
                  <a:srgbClr val="0070C0"/>
                </a:solidFill>
                <a:latin typeface="+mn-lt"/>
                <a:cs typeface="Times New Roman" pitchFamily="18" charset="0"/>
              </a:rPr>
              <a:t>The Price Leadership Model</a:t>
            </a:r>
            <a:r>
              <a:rPr lang="en-US" sz="2800" b="1" u="sng" dirty="0" smtClean="0">
                <a:solidFill>
                  <a:srgbClr val="0070C0"/>
                </a:solidFill>
                <a:latin typeface="+mn-lt"/>
                <a:cs typeface="Times New Roman" pitchFamily="18" charset="0"/>
              </a:rPr>
              <a:t/>
            </a:r>
            <a:br>
              <a:rPr lang="en-US" sz="2800" b="1" u="sng" dirty="0" smtClean="0">
                <a:solidFill>
                  <a:srgbClr val="0070C0"/>
                </a:solidFill>
                <a:latin typeface="+mn-lt"/>
                <a:cs typeface="Times New Roman" pitchFamily="18" charset="0"/>
              </a:rPr>
            </a:br>
            <a:endParaRPr lang="en-IN" sz="2800" dirty="0">
              <a:solidFill>
                <a:srgbClr val="0070C0"/>
              </a:solidFill>
              <a:latin typeface="+mn-lt"/>
            </a:endParaRPr>
          </a:p>
        </p:txBody>
      </p:sp>
      <p:pic>
        <p:nvPicPr>
          <p:cNvPr id="4" name="Picture 6"/>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3754"/>
          <a:stretch/>
        </p:blipFill>
        <p:spPr bwMode="ltGray">
          <a:xfrm>
            <a:off x="1414326" y="1293224"/>
            <a:ext cx="7376977" cy="201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4288" y="3448451"/>
            <a:ext cx="7781518" cy="1601977"/>
          </a:xfrm>
          <a:prstGeom prst="rect">
            <a:avLst/>
          </a:prstGeom>
        </p:spPr>
        <p:txBody>
          <a:bodyPr wrap="square">
            <a:spAutoFit/>
          </a:bodyPr>
          <a:lstStyle/>
          <a:p>
            <a:pPr marL="658368" lvl="1" indent="-246888">
              <a:lnSpc>
                <a:spcPct val="90000"/>
              </a:lnSpc>
              <a:buFont typeface="Georgia"/>
              <a:buChar char="▫"/>
              <a:defRPr/>
            </a:pPr>
            <a:r>
              <a:rPr lang="en-US" sz="2300" b="1" dirty="0">
                <a:solidFill>
                  <a:srgbClr val="002060"/>
                </a:solidFill>
                <a:latin typeface="Times New Roman" pitchFamily="18" charset="0"/>
                <a:cs typeface="Times New Roman" pitchFamily="18" charset="0"/>
              </a:rPr>
              <a:t>Leading commercial lenders have switched to LIBOR-based loan pricing due to the growing use of Eurocurrencies as a source of loanable funds</a:t>
            </a:r>
          </a:p>
          <a:p>
            <a:pPr marL="923481" lvl="2" indent="-246888">
              <a:lnSpc>
                <a:spcPct val="90000"/>
              </a:lnSpc>
              <a:buFont typeface="Georgia"/>
              <a:buChar char="▫"/>
              <a:defRPr/>
            </a:pPr>
            <a:r>
              <a:rPr lang="en-US" sz="2000" b="1" dirty="0">
                <a:solidFill>
                  <a:srgbClr val="002060"/>
                </a:solidFill>
                <a:latin typeface="Times New Roman" pitchFamily="18" charset="0"/>
                <a:cs typeface="Times New Roman" pitchFamily="18" charset="0"/>
              </a:rPr>
              <a:t>LIBOR-based loan rate = LIBOR + Default-risk premium + Profit margin</a:t>
            </a:r>
          </a:p>
        </p:txBody>
      </p:sp>
    </p:spTree>
    <p:extLst>
      <p:ext uri="{BB962C8B-B14F-4D97-AF65-F5344CB8AC3E}">
        <p14:creationId xmlns:p14="http://schemas.microsoft.com/office/powerpoint/2010/main" val="801430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Regulation of Lending Activities </a:t>
            </a:r>
            <a:r>
              <a:rPr lang="en-US" sz="2800" b="1" dirty="0" err="1">
                <a:solidFill>
                  <a:srgbClr val="0070C0"/>
                </a:solidFill>
                <a:latin typeface="+mn-lt"/>
              </a:rPr>
              <a:t>Cont</a:t>
            </a:r>
            <a:r>
              <a:rPr lang="en-US" sz="2800" b="1" dirty="0">
                <a:solidFill>
                  <a:srgbClr val="0070C0"/>
                </a:solidFill>
                <a:latin typeface="+mn-lt"/>
              </a:rPr>
              <a:t>…</a:t>
            </a:r>
            <a:r>
              <a:rPr lang="en-US" sz="2800" b="1" dirty="0">
                <a:latin typeface="+mn-lt"/>
              </a:rPr>
              <a:t/>
            </a:r>
            <a:br>
              <a:rPr lang="en-US" sz="2800" b="1" dirty="0">
                <a:latin typeface="+mn-lt"/>
              </a:rPr>
            </a:br>
            <a:endParaRPr lang="en-IN" sz="2800" b="1" dirty="0">
              <a:solidFill>
                <a:srgbClr val="0070C0"/>
              </a:solidFill>
              <a:latin typeface="+mn-lt"/>
            </a:endParaRPr>
          </a:p>
        </p:txBody>
      </p:sp>
      <p:sp>
        <p:nvSpPr>
          <p:cNvPr id="3" name="Content Placeholder 2"/>
          <p:cNvSpPr>
            <a:spLocks noGrp="1"/>
          </p:cNvSpPr>
          <p:nvPr>
            <p:ph idx="1"/>
          </p:nvPr>
        </p:nvSpPr>
        <p:spPr>
          <a:xfrm>
            <a:off x="838200" y="1459866"/>
            <a:ext cx="8658497" cy="3634649"/>
          </a:xfrm>
        </p:spPr>
        <p:txBody>
          <a:bodyPr>
            <a:normAutofit fontScale="92500" lnSpcReduction="20000"/>
          </a:bodyPr>
          <a:lstStyle/>
          <a:p>
            <a:pPr algn="just"/>
            <a:r>
              <a:rPr lang="en-US" sz="2600" b="1" dirty="0">
                <a:solidFill>
                  <a:srgbClr val="002060"/>
                </a:solidFill>
              </a:rPr>
              <a:t>A uniform margin of 50 per cent shall be applied on all advances / financing of IPOs / issue of guarantees on behalf of market makers. A minimum cash margin of 25 per cent (within the margin of 50%) shall be maintained in respect of guarantees issued by banks for capital market </a:t>
            </a:r>
            <a:r>
              <a:rPr lang="en-US" sz="2600" b="1" dirty="0" smtClean="0">
                <a:solidFill>
                  <a:srgbClr val="002060"/>
                </a:solidFill>
              </a:rPr>
              <a:t>operations</a:t>
            </a:r>
          </a:p>
          <a:p>
            <a:pPr algn="just"/>
            <a:r>
              <a:rPr lang="en-US" sz="2600" b="1" dirty="0">
                <a:solidFill>
                  <a:srgbClr val="002060"/>
                </a:solidFill>
              </a:rPr>
              <a:t>Loans/advances to any individual from banking system against security of shares, convertible bonds, convertible debentures, units of equity oriented mutual funds and PSU bonds should not exceed the limit of </a:t>
            </a:r>
            <a:r>
              <a:rPr lang="en-US" sz="2600" b="1" dirty="0" err="1">
                <a:solidFill>
                  <a:srgbClr val="002060"/>
                </a:solidFill>
              </a:rPr>
              <a:t>Rs</a:t>
            </a:r>
            <a:r>
              <a:rPr lang="en-US" sz="2600" b="1" dirty="0">
                <a:solidFill>
                  <a:srgbClr val="002060"/>
                </a:solidFill>
              </a:rPr>
              <a:t>. 10 lakh for subscribing to </a:t>
            </a:r>
            <a:r>
              <a:rPr lang="en-US" sz="2600" b="1" dirty="0" smtClean="0">
                <a:solidFill>
                  <a:srgbClr val="002060"/>
                </a:solidFill>
              </a:rPr>
              <a:t>IPOs</a:t>
            </a:r>
          </a:p>
          <a:p>
            <a:pPr algn="just"/>
            <a:r>
              <a:rPr lang="en-US" sz="2600" b="1" dirty="0" smtClean="0">
                <a:solidFill>
                  <a:srgbClr val="002060"/>
                </a:solidFill>
              </a:rPr>
              <a:t>The interest rates for loans vary across the banks but it should be above the base rate. The base is determined on the basis of cost of deposits, CRR, SLR, overhead cost, return on equity.</a:t>
            </a:r>
          </a:p>
          <a:p>
            <a:pPr marL="0" indent="0" algn="just">
              <a:buNone/>
            </a:pPr>
            <a:endParaRPr lang="en-US" sz="2600" b="1" dirty="0" smtClean="0">
              <a:solidFill>
                <a:srgbClr val="002060"/>
              </a:solidFill>
            </a:endParaRPr>
          </a:p>
          <a:p>
            <a:pPr marL="0" indent="0" algn="just">
              <a:buNone/>
            </a:pPr>
            <a:endParaRPr lang="en-US" sz="2400" b="1" dirty="0" smtClean="0">
              <a:solidFill>
                <a:srgbClr val="002060"/>
              </a:solidFill>
            </a:endParaRPr>
          </a:p>
        </p:txBody>
      </p:sp>
    </p:spTree>
    <p:extLst>
      <p:ext uri="{BB962C8B-B14F-4D97-AF65-F5344CB8AC3E}">
        <p14:creationId xmlns:p14="http://schemas.microsoft.com/office/powerpoint/2010/main" val="27842447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800" b="1" dirty="0" smtClean="0">
                <a:solidFill>
                  <a:srgbClr val="0070C0"/>
                </a:solidFill>
                <a:latin typeface="+mn-lt"/>
                <a:cs typeface="Times New Roman" pitchFamily="18" charset="0"/>
              </a:rPr>
              <a:t>Below-Prime Market Pricing</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838200" y="1825625"/>
            <a:ext cx="8279674" cy="4351338"/>
          </a:xfrm>
        </p:spPr>
        <p:txBody>
          <a:bodyPr/>
          <a:lstStyle/>
          <a:p>
            <a:pPr marL="658368" lvl="1" indent="-246888">
              <a:buFont typeface="Georgia"/>
              <a:buChar char="▫"/>
              <a:defRPr/>
            </a:pPr>
            <a:r>
              <a:rPr lang="en-US" b="1" dirty="0">
                <a:solidFill>
                  <a:srgbClr val="002060"/>
                </a:solidFill>
                <a:cs typeface="Times New Roman" pitchFamily="18" charset="0"/>
              </a:rPr>
              <a:t>Banks announced that some large corporate loans covering only a few days or weeks would be made at low money market interest rates</a:t>
            </a:r>
          </a:p>
          <a:p>
            <a:pPr marL="923481" lvl="2" indent="-246888">
              <a:buFont typeface="Georgia"/>
              <a:buChar char="▫"/>
              <a:defRPr/>
            </a:pPr>
            <a:r>
              <a:rPr lang="en-US" sz="2400" b="1" dirty="0">
                <a:solidFill>
                  <a:srgbClr val="002060"/>
                </a:solidFill>
                <a:cs typeface="Times New Roman" pitchFamily="18" charset="0"/>
              </a:rPr>
              <a:t>Federal funds rate on domestic loans plus a small margin</a:t>
            </a:r>
          </a:p>
          <a:p>
            <a:endParaRPr lang="en-IN" dirty="0"/>
          </a:p>
        </p:txBody>
      </p:sp>
    </p:spTree>
    <p:extLst>
      <p:ext uri="{BB962C8B-B14F-4D97-AF65-F5344CB8AC3E}">
        <p14:creationId xmlns:p14="http://schemas.microsoft.com/office/powerpoint/2010/main" val="27252662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981200" y="647700"/>
            <a:ext cx="8229600" cy="1066800"/>
          </a:xfrm>
        </p:spPr>
        <p:txBody>
          <a:bodyPr>
            <a:normAutofit/>
          </a:bodyPr>
          <a:lstStyle/>
          <a:p>
            <a:pPr lvl="1" algn="l" rtl="0">
              <a:lnSpc>
                <a:spcPct val="90000"/>
              </a:lnSpc>
              <a:spcBef>
                <a:spcPct val="0"/>
              </a:spcBef>
            </a:pPr>
            <a:r>
              <a:rPr lang="en-US" sz="2800" b="1" dirty="0" smtClean="0">
                <a:solidFill>
                  <a:srgbClr val="0070C0"/>
                </a:solidFill>
                <a:latin typeface="+mn-lt"/>
                <a:cs typeface="Times New Roman" pitchFamily="18" charset="0"/>
              </a:rPr>
              <a:t>Customer Profitability Analysis (CPA)</a:t>
            </a:r>
            <a:br>
              <a:rPr lang="en-US" sz="2800" b="1" dirty="0" smtClean="0">
                <a:solidFill>
                  <a:srgbClr val="0070C0"/>
                </a:solidFill>
                <a:latin typeface="+mn-lt"/>
                <a:cs typeface="Times New Roman" pitchFamily="18" charset="0"/>
              </a:rPr>
            </a:br>
            <a:endParaRPr lang="en-US" altLang="en-US" sz="2800" b="1" dirty="0">
              <a:solidFill>
                <a:srgbClr val="0070C0"/>
              </a:solidFill>
              <a:latin typeface="+mn-lt"/>
              <a:cs typeface="Times New Roman" panose="02020603050405020304" pitchFamily="18" charset="0"/>
            </a:endParaRPr>
          </a:p>
        </p:txBody>
      </p:sp>
      <p:sp>
        <p:nvSpPr>
          <p:cNvPr id="6147" name="Rectangle 3"/>
          <p:cNvSpPr>
            <a:spLocks noGrp="1" noChangeArrowheads="1"/>
          </p:cNvSpPr>
          <p:nvPr>
            <p:ph idx="1"/>
          </p:nvPr>
        </p:nvSpPr>
        <p:spPr>
          <a:xfrm>
            <a:off x="923108" y="1576796"/>
            <a:ext cx="8229600" cy="4819650"/>
          </a:xfrm>
        </p:spPr>
        <p:txBody>
          <a:bodyPr>
            <a:normAutofit/>
          </a:bodyPr>
          <a:lstStyle/>
          <a:p>
            <a:pPr marL="658368" lvl="1" indent="-246888">
              <a:buFont typeface="Georgia"/>
              <a:buChar char="▫"/>
              <a:defRPr/>
            </a:pPr>
            <a:r>
              <a:rPr lang="en-US" sz="2200" b="1" dirty="0" smtClean="0">
                <a:solidFill>
                  <a:srgbClr val="002060"/>
                </a:solidFill>
                <a:latin typeface="Times New Roman" pitchFamily="18" charset="0"/>
                <a:cs typeface="Times New Roman" pitchFamily="18" charset="0"/>
              </a:rPr>
              <a:t>Assumes </a:t>
            </a:r>
            <a:r>
              <a:rPr lang="en-US" sz="2200" b="1" dirty="0">
                <a:solidFill>
                  <a:srgbClr val="002060"/>
                </a:solidFill>
                <a:latin typeface="Times New Roman" pitchFamily="18" charset="0"/>
                <a:cs typeface="Times New Roman" pitchFamily="18" charset="0"/>
              </a:rPr>
              <a:t>that the lender should take the whole customer relationship into account when pricing a loan</a:t>
            </a:r>
          </a:p>
        </p:txBody>
      </p:sp>
      <p:sp>
        <p:nvSpPr>
          <p:cNvPr id="87044"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0D29D507-E20C-4A4D-94AA-C2D9E33A9867}" type="slidenum">
              <a:rPr lang="en-US" altLang="en-US" sz="1200">
                <a:solidFill>
                  <a:srgbClr val="FFFFFF"/>
                </a:solidFill>
                <a:latin typeface="Arial" panose="020B0604020202020204" pitchFamily="34" charset="0"/>
              </a:rPr>
              <a:pPr algn="r" eaLnBrk="1" hangingPunct="1">
                <a:spcBef>
                  <a:spcPct val="0"/>
                </a:spcBef>
                <a:buClrTx/>
                <a:buFontTx/>
                <a:buNone/>
              </a:pPr>
              <a:t>71</a:t>
            </a:fld>
            <a:endParaRPr lang="en-US" altLang="en-US" sz="1200">
              <a:solidFill>
                <a:srgbClr val="FFFFFF"/>
              </a:solidFill>
              <a:latin typeface="Arial" panose="020B0604020202020204" pitchFamily="34" charset="0"/>
            </a:endParaRPr>
          </a:p>
        </p:txBody>
      </p:sp>
      <p:pic>
        <p:nvPicPr>
          <p:cNvPr id="87046"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13768"/>
          <a:stretch/>
        </p:blipFill>
        <p:spPr bwMode="ltGray">
          <a:xfrm>
            <a:off x="1449025" y="2643596"/>
            <a:ext cx="6414816"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29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981200" y="647700"/>
            <a:ext cx="8229600" cy="1066800"/>
          </a:xfrm>
        </p:spPr>
        <p:txBody>
          <a:bodyPr>
            <a:normAutofit/>
          </a:bodyPr>
          <a:lstStyle/>
          <a:p>
            <a:pPr lvl="1" algn="l" rtl="0">
              <a:lnSpc>
                <a:spcPct val="90000"/>
              </a:lnSpc>
              <a:spcBef>
                <a:spcPct val="0"/>
              </a:spcBef>
            </a:pPr>
            <a:r>
              <a:rPr lang="en-US" sz="2800" b="1" dirty="0" smtClean="0">
                <a:solidFill>
                  <a:srgbClr val="0070C0"/>
                </a:solidFill>
                <a:latin typeface="+mn-lt"/>
                <a:cs typeface="Times New Roman" pitchFamily="18" charset="0"/>
              </a:rPr>
              <a:t>Customer Profitability Analysis (CPA) </a:t>
            </a:r>
            <a:r>
              <a:rPr lang="en-US" sz="2800" b="1" dirty="0" err="1" smtClean="0">
                <a:solidFill>
                  <a:srgbClr val="0070C0"/>
                </a:solidFill>
                <a:latin typeface="+mn-lt"/>
                <a:cs typeface="Times New Roman" pitchFamily="18" charset="0"/>
              </a:rPr>
              <a:t>Cont</a:t>
            </a:r>
            <a:r>
              <a:rPr lang="en-US" sz="2800" b="1" dirty="0" smtClean="0">
                <a:solidFill>
                  <a:srgbClr val="0070C0"/>
                </a:solidFill>
                <a:latin typeface="+mn-lt"/>
                <a:cs typeface="Times New Roman" pitchFamily="18" charset="0"/>
              </a:rPr>
              <a:t>…</a:t>
            </a:r>
            <a:br>
              <a:rPr lang="en-US" sz="2800" b="1" dirty="0" smtClean="0">
                <a:solidFill>
                  <a:srgbClr val="0070C0"/>
                </a:solidFill>
                <a:latin typeface="+mn-lt"/>
                <a:cs typeface="Times New Roman" pitchFamily="18" charset="0"/>
              </a:rPr>
            </a:br>
            <a:endParaRPr lang="en-US" altLang="en-US" sz="2800" b="1" dirty="0">
              <a:solidFill>
                <a:srgbClr val="0070C0"/>
              </a:solidFill>
              <a:latin typeface="+mn-lt"/>
              <a:cs typeface="Times New Roman" panose="02020603050405020304" pitchFamily="18" charset="0"/>
            </a:endParaRPr>
          </a:p>
        </p:txBody>
      </p:sp>
      <p:sp>
        <p:nvSpPr>
          <p:cNvPr id="6147" name="Rectangle 3"/>
          <p:cNvSpPr>
            <a:spLocks noGrp="1" noChangeArrowheads="1"/>
          </p:cNvSpPr>
          <p:nvPr>
            <p:ph idx="1"/>
          </p:nvPr>
        </p:nvSpPr>
        <p:spPr>
          <a:xfrm>
            <a:off x="977947" y="1380853"/>
            <a:ext cx="8229600" cy="4819650"/>
          </a:xfrm>
        </p:spPr>
        <p:txBody>
          <a:bodyPr>
            <a:normAutofit/>
          </a:bodyPr>
          <a:lstStyle/>
          <a:p>
            <a:pPr marL="411480" lvl="1" indent="0">
              <a:buNone/>
              <a:defRPr/>
            </a:pPr>
            <a:endParaRPr lang="en-US" sz="2200" b="1" u="sng" dirty="0">
              <a:solidFill>
                <a:schemeClr val="tx1">
                  <a:lumMod val="75000"/>
                  <a:lumOff val="25000"/>
                </a:schemeClr>
              </a:solidFill>
              <a:latin typeface="Times New Roman" pitchFamily="18" charset="0"/>
              <a:cs typeface="Times New Roman" pitchFamily="18" charset="0"/>
            </a:endParaRPr>
          </a:p>
          <a:p>
            <a:pPr marL="658368" lvl="1" indent="-246888">
              <a:buFont typeface="Georgia"/>
              <a:buChar char="▫"/>
              <a:defRPr/>
            </a:pPr>
            <a:endParaRPr lang="en-US" sz="2200" b="1" u="sng" dirty="0">
              <a:solidFill>
                <a:schemeClr val="tx1">
                  <a:lumMod val="75000"/>
                  <a:lumOff val="25000"/>
                </a:schemeClr>
              </a:solidFill>
              <a:latin typeface="Times New Roman" pitchFamily="18" charset="0"/>
              <a:cs typeface="Times New Roman" pitchFamily="18" charset="0"/>
            </a:endParaRPr>
          </a:p>
          <a:p>
            <a:pPr marL="658368" lvl="1" indent="-246888">
              <a:buFont typeface="Georgia"/>
              <a:buChar char="▫"/>
              <a:defRPr/>
            </a:pPr>
            <a:endParaRPr lang="en-US" sz="2200" b="1" u="sng" dirty="0">
              <a:solidFill>
                <a:schemeClr val="tx1">
                  <a:lumMod val="75000"/>
                  <a:lumOff val="25000"/>
                </a:schemeClr>
              </a:solidFill>
              <a:latin typeface="Times New Roman" pitchFamily="18" charset="0"/>
              <a:cs typeface="Times New Roman" pitchFamily="18" charset="0"/>
            </a:endParaRPr>
          </a:p>
          <a:p>
            <a:pPr marL="658368" lvl="1" indent="-246888">
              <a:buFont typeface="Georgia"/>
              <a:buChar char="▫"/>
              <a:defRPr/>
            </a:pPr>
            <a:endParaRPr lang="en-US" sz="2200" b="1" u="sng" dirty="0">
              <a:solidFill>
                <a:schemeClr val="tx1">
                  <a:lumMod val="75000"/>
                  <a:lumOff val="25000"/>
                </a:schemeClr>
              </a:solidFill>
              <a:latin typeface="Times New Roman" pitchFamily="18" charset="0"/>
              <a:cs typeface="Times New Roman" pitchFamily="18" charset="0"/>
            </a:endParaRPr>
          </a:p>
          <a:p>
            <a:pPr marL="658368" lvl="1" indent="-246888">
              <a:buFont typeface="Georgia"/>
              <a:buChar char="▫"/>
              <a:defRPr/>
            </a:pPr>
            <a:endParaRPr lang="en-US" sz="2200" b="1" u="sng" dirty="0">
              <a:solidFill>
                <a:schemeClr val="tx1">
                  <a:lumMod val="75000"/>
                  <a:lumOff val="25000"/>
                </a:schemeClr>
              </a:solidFill>
              <a:latin typeface="Times New Roman" pitchFamily="18" charset="0"/>
              <a:cs typeface="Times New Roman" pitchFamily="18" charset="0"/>
            </a:endParaRPr>
          </a:p>
          <a:p>
            <a:pPr marL="658368" lvl="1" indent="-246888" algn="just">
              <a:buFont typeface="Georgia"/>
              <a:buChar char="▫"/>
              <a:defRPr/>
            </a:pPr>
            <a:r>
              <a:rPr lang="en-US" sz="2200" b="1" dirty="0">
                <a:solidFill>
                  <a:srgbClr val="002060"/>
                </a:solidFill>
                <a:latin typeface="Times New Roman" pitchFamily="18" charset="0"/>
                <a:cs typeface="Times New Roman" pitchFamily="18" charset="0"/>
              </a:rPr>
              <a:t>If the net rate of return is positive, the proposed loan is acceptable because all expenses have been met</a:t>
            </a:r>
          </a:p>
          <a:p>
            <a:pPr marL="658368" lvl="1" indent="-246888" algn="just">
              <a:buFont typeface="Georgia"/>
              <a:buChar char="▫"/>
              <a:defRPr/>
            </a:pPr>
            <a:r>
              <a:rPr lang="en-US" sz="2200" b="1" dirty="0">
                <a:solidFill>
                  <a:srgbClr val="002060"/>
                </a:solidFill>
                <a:latin typeface="Times New Roman" pitchFamily="18" charset="0"/>
                <a:cs typeface="Times New Roman" pitchFamily="18" charset="0"/>
              </a:rPr>
              <a:t>If the net rate of return is negative, the proposed loan and other services provided to the customer are not correctly priced as far as the lender is concerned</a:t>
            </a:r>
          </a:p>
          <a:p>
            <a:pPr marL="658368" lvl="1" indent="-246888" algn="just">
              <a:buFont typeface="Georgia"/>
              <a:buChar char="▫"/>
              <a:defRPr/>
            </a:pPr>
            <a:r>
              <a:rPr lang="en-US" sz="2200" b="1" dirty="0">
                <a:solidFill>
                  <a:srgbClr val="002060"/>
                </a:solidFill>
                <a:latin typeface="Times New Roman" pitchFamily="18" charset="0"/>
                <a:cs typeface="Times New Roman" pitchFamily="18" charset="0"/>
              </a:rPr>
              <a:t>The greater the perceived risk of the loan, the higher the net rate of return the lender should require</a:t>
            </a:r>
          </a:p>
        </p:txBody>
      </p:sp>
      <p:sp>
        <p:nvSpPr>
          <p:cNvPr id="89092"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9B7EC4DF-4537-41B8-91A4-17EDE39AB56D}" type="slidenum">
              <a:rPr lang="en-US" altLang="en-US" sz="1200">
                <a:solidFill>
                  <a:srgbClr val="FFFFFF"/>
                </a:solidFill>
                <a:latin typeface="Arial" panose="020B0604020202020204" pitchFamily="34" charset="0"/>
              </a:rPr>
              <a:pPr algn="r" eaLnBrk="1" hangingPunct="1">
                <a:spcBef>
                  <a:spcPct val="0"/>
                </a:spcBef>
                <a:buClrTx/>
                <a:buFontTx/>
                <a:buNone/>
              </a:pPr>
              <a:t>72</a:t>
            </a:fld>
            <a:endParaRPr lang="en-US" altLang="en-US" sz="1200">
              <a:solidFill>
                <a:srgbClr val="FFFFFF"/>
              </a:solidFill>
              <a:latin typeface="Arial" panose="020B0604020202020204" pitchFamily="34" charset="0"/>
            </a:endParaRPr>
          </a:p>
        </p:txBody>
      </p:sp>
      <p:pic>
        <p:nvPicPr>
          <p:cNvPr id="8909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12960"/>
          <a:stretch/>
        </p:blipFill>
        <p:spPr bwMode="ltGray">
          <a:xfrm>
            <a:off x="1762172" y="1733550"/>
            <a:ext cx="6480491" cy="133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59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981200" y="647700"/>
            <a:ext cx="8229600" cy="1066800"/>
          </a:xfrm>
        </p:spPr>
        <p:txBody>
          <a:bodyPr>
            <a:normAutofit/>
          </a:bodyPr>
          <a:lstStyle/>
          <a:p>
            <a:r>
              <a:rPr lang="en-US" sz="2800" b="1" dirty="0">
                <a:solidFill>
                  <a:srgbClr val="0070C0"/>
                </a:solidFill>
                <a:latin typeface="+mn-lt"/>
                <a:cs typeface="Times New Roman" pitchFamily="18" charset="0"/>
              </a:rPr>
              <a:t>Customer Profitability Analysis (CPA) </a:t>
            </a:r>
            <a:r>
              <a:rPr lang="en-US" sz="2800" b="1" dirty="0" err="1">
                <a:solidFill>
                  <a:srgbClr val="0070C0"/>
                </a:solidFill>
                <a:latin typeface="+mn-lt"/>
                <a:cs typeface="Times New Roman" pitchFamily="18" charset="0"/>
              </a:rPr>
              <a:t>Cont</a:t>
            </a:r>
            <a:r>
              <a:rPr lang="en-US" sz="2800" b="1" dirty="0">
                <a:solidFill>
                  <a:srgbClr val="0070C0"/>
                </a:solidFill>
                <a:latin typeface="+mn-lt"/>
                <a:cs typeface="Times New Roman" pitchFamily="18" charset="0"/>
              </a:rPr>
              <a:t>…</a:t>
            </a:r>
            <a:br>
              <a:rPr lang="en-US" sz="2800" b="1" dirty="0">
                <a:solidFill>
                  <a:srgbClr val="0070C0"/>
                </a:solidFill>
                <a:latin typeface="+mn-lt"/>
                <a:cs typeface="Times New Roman" pitchFamily="18" charset="0"/>
              </a:rPr>
            </a:br>
            <a:endParaRPr lang="en-US" altLang="en-US" sz="2800" b="1" dirty="0">
              <a:latin typeface="+mn-lt"/>
              <a:cs typeface="Times New Roman" panose="02020603050405020304" pitchFamily="18" charset="0"/>
            </a:endParaRPr>
          </a:p>
        </p:txBody>
      </p:sp>
      <p:sp>
        <p:nvSpPr>
          <p:cNvPr id="6147" name="Rectangle 3"/>
          <p:cNvSpPr>
            <a:spLocks noGrp="1" noChangeArrowheads="1"/>
          </p:cNvSpPr>
          <p:nvPr>
            <p:ph idx="1"/>
          </p:nvPr>
        </p:nvSpPr>
        <p:spPr>
          <a:xfrm>
            <a:off x="1824446" y="1197429"/>
            <a:ext cx="8229600" cy="4819650"/>
          </a:xfrm>
        </p:spPr>
        <p:txBody>
          <a:bodyPr>
            <a:normAutofit/>
          </a:bodyPr>
          <a:lstStyle/>
          <a:p>
            <a:pPr marL="658368" lvl="1" indent="-246888">
              <a:buFont typeface="Georgia"/>
              <a:buChar char="▫"/>
              <a:defRPr/>
            </a:pPr>
            <a:r>
              <a:rPr lang="en-US" sz="2200" b="1" dirty="0" smtClean="0">
                <a:solidFill>
                  <a:srgbClr val="002060"/>
                </a:solidFill>
                <a:latin typeface="Times New Roman" pitchFamily="18" charset="0"/>
                <a:cs typeface="Times New Roman" pitchFamily="18" charset="0"/>
              </a:rPr>
              <a:t>Earnings </a:t>
            </a:r>
            <a:r>
              <a:rPr lang="en-US" sz="2200" b="1" dirty="0">
                <a:solidFill>
                  <a:srgbClr val="002060"/>
                </a:solidFill>
                <a:latin typeface="Times New Roman" pitchFamily="18" charset="0"/>
                <a:cs typeface="Times New Roman" pitchFamily="18" charset="0"/>
              </a:rPr>
              <a:t>Credit for Customer Deposits</a:t>
            </a:r>
          </a:p>
          <a:p>
            <a:pPr marL="923481" lvl="2" indent="-246888">
              <a:buFont typeface="Georgia"/>
              <a:buChar char="▫"/>
              <a:defRPr/>
            </a:pPr>
            <a:r>
              <a:rPr lang="en-US" b="1" dirty="0">
                <a:solidFill>
                  <a:srgbClr val="002060"/>
                </a:solidFill>
                <a:latin typeface="Times New Roman" pitchFamily="18" charset="0"/>
                <a:cs typeface="Times New Roman" pitchFamily="18" charset="0"/>
              </a:rPr>
              <a:t>In calculating how much in revenues a customer generates for a lending institution, many lenders give the customer credit for any earnings received from investing the balance in the customer’s deposit account </a:t>
            </a:r>
          </a:p>
        </p:txBody>
      </p:sp>
      <p:sp>
        <p:nvSpPr>
          <p:cNvPr id="91140" name="Rectangle 6"/>
          <p:cNvSpPr>
            <a:spLocks noChangeArrowheads="1"/>
          </p:cNvSpPr>
          <p:nvPr/>
        </p:nvSpPr>
        <p:spPr bwMode="auto">
          <a:xfrm>
            <a:off x="9922168" y="3810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Lucida Sans Unicode" panose="020B0602030504020204" pitchFamily="34" charset="0"/>
              </a:defRPr>
            </a:lvl1pPr>
            <a:lvl2pPr marL="742950" indent="-285750">
              <a:spcBef>
                <a:spcPts val="300"/>
              </a:spcBef>
              <a:buClr>
                <a:schemeClr val="accent2"/>
              </a:buClr>
              <a:buFont typeface="Georgia" panose="02040502050405020303" pitchFamily="18" charset="0"/>
              <a:buChar char="▫"/>
              <a:defRPr sz="2600">
                <a:solidFill>
                  <a:srgbClr val="404040"/>
                </a:solidFill>
                <a:latin typeface="Lucida Sans Unicode" panose="020B0602030504020204" pitchFamily="34" charset="0"/>
              </a:defRPr>
            </a:lvl2pPr>
            <a:lvl3pPr marL="1143000" indent="-228600">
              <a:spcBef>
                <a:spcPts val="300"/>
              </a:spcBef>
              <a:buClr>
                <a:schemeClr val="accent1"/>
              </a:buClr>
              <a:buFont typeface="Wingdings 2" panose="05020102010507070707" pitchFamily="18" charset="2"/>
              <a:buChar char=""/>
              <a:defRPr sz="2400">
                <a:solidFill>
                  <a:srgbClr val="595959"/>
                </a:solidFill>
                <a:latin typeface="Lucida Sans Unicode" panose="020B0602030504020204" pitchFamily="34" charset="0"/>
              </a:defRPr>
            </a:lvl3pPr>
            <a:lvl4pPr marL="1600200" indent="-228600">
              <a:spcBef>
                <a:spcPts val="300"/>
              </a:spcBef>
              <a:buClr>
                <a:schemeClr val="accent1"/>
              </a:buClr>
              <a:buFont typeface="Wingdings 2" panose="05020102010507070707" pitchFamily="18" charset="2"/>
              <a:buChar char=""/>
              <a:defRPr sz="2200">
                <a:solidFill>
                  <a:srgbClr val="595959"/>
                </a:solidFill>
                <a:latin typeface="Lucida Sans Unicode" panose="020B0602030504020204" pitchFamily="34" charset="0"/>
              </a:defRPr>
            </a:lvl4pPr>
            <a:lvl5pPr marL="2057400" indent="-228600">
              <a:spcBef>
                <a:spcPts val="300"/>
              </a:spcBef>
              <a:buClr>
                <a:srgbClr val="A04DA3"/>
              </a:buClr>
              <a:buFont typeface="Georgia" panose="02040502050405020303" pitchFamily="18" charset="0"/>
              <a:buChar char="▫"/>
              <a:defRPr sz="2000">
                <a:solidFill>
                  <a:srgbClr val="7F7F7F"/>
                </a:solidFill>
                <a:latin typeface="Lucida Sans Unicode" panose="020B060203050402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7F7F7F"/>
                </a:solidFill>
                <a:latin typeface="Lucida Sans Unicode" panose="020B0602030504020204" pitchFamily="34" charset="0"/>
              </a:defRPr>
            </a:lvl9pPr>
          </a:lstStyle>
          <a:p>
            <a:pPr algn="r" eaLnBrk="1" hangingPunct="1">
              <a:spcBef>
                <a:spcPct val="0"/>
              </a:spcBef>
              <a:buClrTx/>
              <a:buFontTx/>
              <a:buNone/>
            </a:pPr>
            <a:r>
              <a:rPr lang="en-US" altLang="en-US" sz="1200">
                <a:solidFill>
                  <a:srgbClr val="FFFFFF"/>
                </a:solidFill>
                <a:latin typeface="Arial" panose="020B0604020202020204" pitchFamily="34" charset="0"/>
              </a:rPr>
              <a:t>17-</a:t>
            </a:r>
            <a:fld id="{1F8A750E-526B-488F-A6C1-617675C0BCD4}" type="slidenum">
              <a:rPr lang="en-US" altLang="en-US" sz="1200">
                <a:solidFill>
                  <a:srgbClr val="FFFFFF"/>
                </a:solidFill>
                <a:latin typeface="Arial" panose="020B0604020202020204" pitchFamily="34" charset="0"/>
              </a:rPr>
              <a:pPr algn="r" eaLnBrk="1" hangingPunct="1">
                <a:spcBef>
                  <a:spcPct val="0"/>
                </a:spcBef>
                <a:buClrTx/>
                <a:buFontTx/>
                <a:buNone/>
              </a:pPr>
              <a:t>73</a:t>
            </a:fld>
            <a:endParaRPr lang="en-US" altLang="en-US" sz="1200">
              <a:solidFill>
                <a:srgbClr val="FFFFFF"/>
              </a:solidFill>
              <a:latin typeface="Arial" panose="020B0604020202020204" pitchFamily="34" charset="0"/>
            </a:endParaRPr>
          </a:p>
        </p:txBody>
      </p:sp>
      <p:pic>
        <p:nvPicPr>
          <p:cNvPr id="9114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14488"/>
          <a:stretch/>
        </p:blipFill>
        <p:spPr bwMode="ltGray">
          <a:xfrm>
            <a:off x="2372859" y="2872015"/>
            <a:ext cx="6353129"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722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Types of Loans Granted to Consumers</a:t>
            </a:r>
            <a:endParaRPr lang="en-IN" sz="2800" b="1" dirty="0">
              <a:solidFill>
                <a:srgbClr val="0070C0"/>
              </a:solidFill>
              <a:latin typeface="+mn-lt"/>
            </a:endParaRPr>
          </a:p>
        </p:txBody>
      </p:sp>
      <p:sp>
        <p:nvSpPr>
          <p:cNvPr id="3" name="Content Placeholder 2"/>
          <p:cNvSpPr>
            <a:spLocks noGrp="1"/>
          </p:cNvSpPr>
          <p:nvPr>
            <p:ph idx="1"/>
          </p:nvPr>
        </p:nvSpPr>
        <p:spPr>
          <a:xfrm>
            <a:off x="216209" y="2119868"/>
            <a:ext cx="9396045" cy="4325814"/>
          </a:xfrm>
        </p:spPr>
        <p:txBody>
          <a:bodyPr>
            <a:noAutofit/>
          </a:bodyPr>
          <a:lstStyle/>
          <a:p>
            <a:pPr marL="442800" lvl="1" indent="0" algn="just">
              <a:lnSpc>
                <a:spcPct val="100000"/>
              </a:lnSpc>
              <a:spcBef>
                <a:spcPts val="0"/>
              </a:spcBef>
              <a:buNone/>
            </a:pPr>
            <a:r>
              <a:rPr lang="en-IN" b="1" dirty="0" smtClean="0">
                <a:solidFill>
                  <a:srgbClr val="002060"/>
                </a:solidFill>
                <a:ea typeface="Arial Unicode MS" pitchFamily="34" charset="-128"/>
                <a:cs typeface="Arial Unicode MS" pitchFamily="34" charset="-128"/>
              </a:rPr>
              <a:t>Consumer loans are classified by</a:t>
            </a:r>
          </a:p>
          <a:p>
            <a:pPr marL="1365250" lvl="2" indent="-457200" algn="just">
              <a:lnSpc>
                <a:spcPct val="100000"/>
              </a:lnSpc>
              <a:spcBef>
                <a:spcPts val="0"/>
              </a:spcBef>
              <a:buFont typeface="+mj-lt"/>
              <a:buAutoNum type="arabicPeriod"/>
            </a:pPr>
            <a:r>
              <a:rPr lang="en-IN" sz="2400" b="1" dirty="0" smtClean="0">
                <a:solidFill>
                  <a:srgbClr val="002060"/>
                </a:solidFill>
                <a:ea typeface="Arial Unicode MS" pitchFamily="34" charset="-128"/>
                <a:cs typeface="Arial Unicode MS" pitchFamily="34" charset="-128"/>
              </a:rPr>
              <a:t>Purpose – what the borrowed funds will be used for</a:t>
            </a:r>
          </a:p>
          <a:p>
            <a:pPr marL="1365250" lvl="2" indent="-457200" algn="just">
              <a:lnSpc>
                <a:spcPct val="100000"/>
              </a:lnSpc>
              <a:spcBef>
                <a:spcPts val="0"/>
              </a:spcBef>
              <a:buFont typeface="+mj-lt"/>
              <a:buAutoNum type="arabicPeriod"/>
            </a:pPr>
            <a:r>
              <a:rPr lang="en-IN" sz="2400" b="1" dirty="0" smtClean="0">
                <a:solidFill>
                  <a:srgbClr val="002060"/>
                </a:solidFill>
                <a:ea typeface="Arial Unicode MS" pitchFamily="34" charset="-128"/>
                <a:cs typeface="Arial Unicode MS" pitchFamily="34" charset="-128"/>
              </a:rPr>
              <a:t>Type – whether the borrower must repay in </a:t>
            </a:r>
            <a:r>
              <a:rPr lang="en-IN" sz="2400" b="1" dirty="0" err="1" smtClean="0">
                <a:solidFill>
                  <a:srgbClr val="002060"/>
                </a:solidFill>
                <a:ea typeface="Arial Unicode MS" pitchFamily="34" charset="-128"/>
                <a:cs typeface="Arial Unicode MS" pitchFamily="34" charset="-128"/>
              </a:rPr>
              <a:t>installments</a:t>
            </a:r>
            <a:r>
              <a:rPr lang="en-IN" sz="2400" b="1" dirty="0" smtClean="0">
                <a:solidFill>
                  <a:srgbClr val="002060"/>
                </a:solidFill>
                <a:ea typeface="Arial Unicode MS" pitchFamily="34" charset="-128"/>
                <a:cs typeface="Arial Unicode MS" pitchFamily="34" charset="-128"/>
              </a:rPr>
              <a:t> or repay in one lump sum</a:t>
            </a:r>
          </a:p>
          <a:p>
            <a:pPr marL="1365250" lvl="2" indent="-457200" algn="just">
              <a:lnSpc>
                <a:spcPct val="100000"/>
              </a:lnSpc>
              <a:spcBef>
                <a:spcPts val="0"/>
              </a:spcBef>
              <a:buFont typeface="+mj-lt"/>
              <a:buAutoNum type="arabicPeriod"/>
            </a:pPr>
            <a:r>
              <a:rPr lang="en-US" sz="2400" b="1" dirty="0" smtClean="0">
                <a:solidFill>
                  <a:srgbClr val="002060"/>
                </a:solidFill>
                <a:ea typeface="Arial Unicode MS" pitchFamily="34" charset="-128"/>
                <a:cs typeface="Arial Unicode MS" pitchFamily="34" charset="-128"/>
              </a:rPr>
              <a:t>Combination of both loan types and loan purpose</a:t>
            </a:r>
            <a:endParaRPr lang="en-IN"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1363497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Types of Loans Granted to Consumers: Residential Loans</a:t>
            </a:r>
            <a:endParaRPr lang="en-IN" sz="2800" b="1" dirty="0">
              <a:solidFill>
                <a:srgbClr val="0070C0"/>
              </a:solidFill>
              <a:latin typeface="+mn-lt"/>
            </a:endParaRPr>
          </a:p>
        </p:txBody>
      </p:sp>
      <p:sp>
        <p:nvSpPr>
          <p:cNvPr id="3" name="Content Placeholder 2"/>
          <p:cNvSpPr>
            <a:spLocks noGrp="1"/>
          </p:cNvSpPr>
          <p:nvPr>
            <p:ph idx="1"/>
          </p:nvPr>
        </p:nvSpPr>
        <p:spPr>
          <a:xfrm>
            <a:off x="298941" y="1758462"/>
            <a:ext cx="9501552" cy="4325814"/>
          </a:xfrm>
        </p:spPr>
        <p:txBody>
          <a:bodyPr>
            <a:noAutofit/>
          </a:bodyPr>
          <a:lstStyle/>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Credit to finance purchase of a home or fund improvements on a private residence</a:t>
            </a:r>
          </a:p>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Usually a long-term loan, typically bearing a term of 10 to 30 years</a:t>
            </a:r>
          </a:p>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Secured by the property itself</a:t>
            </a:r>
          </a:p>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May carry either a fixed interest rate or a variable (floating) interest rate</a:t>
            </a:r>
          </a:p>
          <a:p>
            <a:pPr marL="1422400" lvl="2" indent="-514350" algn="just">
              <a:lnSpc>
                <a:spcPct val="100000"/>
              </a:lnSpc>
              <a:spcBef>
                <a:spcPts val="0"/>
              </a:spcBef>
              <a:buFont typeface="+mj-lt"/>
              <a:buAutoNum type="romanLcPeriod"/>
            </a:pPr>
            <a:endParaRPr lang="en-US" sz="23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7873978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Calibri"/>
              </a:rPr>
              <a:t>Types of Loans Granted to Consumers: Nonresidential Loans</a:t>
            </a:r>
            <a:endParaRPr lang="en-IN" sz="2800" b="1" dirty="0">
              <a:solidFill>
                <a:srgbClr val="0070C0"/>
              </a:solidFill>
              <a:latin typeface="+mn-lt"/>
            </a:endParaRPr>
          </a:p>
        </p:txBody>
      </p:sp>
      <p:graphicFrame>
        <p:nvGraphicFramePr>
          <p:cNvPr id="4" name="Table 3"/>
          <p:cNvGraphicFramePr>
            <a:graphicFrameLocks noGrp="1"/>
          </p:cNvGraphicFramePr>
          <p:nvPr>
            <p:extLst/>
          </p:nvPr>
        </p:nvGraphicFramePr>
        <p:xfrm>
          <a:off x="622662" y="1359877"/>
          <a:ext cx="9319847" cy="4705328"/>
        </p:xfrm>
        <a:graphic>
          <a:graphicData uri="http://schemas.openxmlformats.org/drawingml/2006/table">
            <a:tbl>
              <a:tblPr firstRow="1" bandRow="1">
                <a:tableStyleId>{5C22544A-7EE6-4342-B048-85BDC9FD1C3A}</a:tableStyleId>
              </a:tblPr>
              <a:tblGrid>
                <a:gridCol w="4549664">
                  <a:extLst>
                    <a:ext uri="{9D8B030D-6E8A-4147-A177-3AD203B41FA5}">
                      <a16:colId xmlns:a16="http://schemas.microsoft.com/office/drawing/2014/main" val="20000"/>
                    </a:ext>
                  </a:extLst>
                </a:gridCol>
                <a:gridCol w="4770183">
                  <a:extLst>
                    <a:ext uri="{9D8B030D-6E8A-4147-A177-3AD203B41FA5}">
                      <a16:colId xmlns:a16="http://schemas.microsoft.com/office/drawing/2014/main" val="20001"/>
                    </a:ext>
                  </a:extLst>
                </a:gridCol>
              </a:tblGrid>
              <a:tr h="39173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b="1" dirty="0" err="1" smtClean="0">
                          <a:solidFill>
                            <a:srgbClr val="002060"/>
                          </a:solidFill>
                          <a:ea typeface="Arial Unicode MS" pitchFamily="34" charset="-128"/>
                          <a:cs typeface="Arial Unicode MS" pitchFamily="34" charset="-128"/>
                        </a:rPr>
                        <a:t>Installment</a:t>
                      </a:r>
                      <a:r>
                        <a:rPr lang="en-IN" sz="2000" b="1" dirty="0" smtClean="0">
                          <a:solidFill>
                            <a:srgbClr val="002060"/>
                          </a:solidFill>
                          <a:ea typeface="Arial Unicode MS" pitchFamily="34" charset="-128"/>
                          <a:cs typeface="Arial Unicode MS" pitchFamily="34" charset="-128"/>
                        </a:rPr>
                        <a:t> Loans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b="1" dirty="0" err="1" smtClean="0">
                          <a:solidFill>
                            <a:srgbClr val="002060"/>
                          </a:solidFill>
                          <a:ea typeface="Arial Unicode MS" pitchFamily="34" charset="-128"/>
                          <a:cs typeface="Arial Unicode MS" pitchFamily="34" charset="-128"/>
                        </a:rPr>
                        <a:t>Noninstallment</a:t>
                      </a:r>
                      <a:r>
                        <a:rPr lang="en-IN" sz="2000" b="1" dirty="0" smtClean="0">
                          <a:solidFill>
                            <a:srgbClr val="002060"/>
                          </a:solidFill>
                          <a:ea typeface="Arial Unicode MS" pitchFamily="34" charset="-128"/>
                          <a:cs typeface="Arial Unicode MS" pitchFamily="34" charset="-128"/>
                        </a:rPr>
                        <a:t> Loans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09088">
                <a:tc>
                  <a:txBody>
                    <a:bodyPr/>
                    <a:lstStyle/>
                    <a:p>
                      <a:pPr marL="180000" indent="-180000">
                        <a:buFont typeface="Arial" pitchFamily="34" charset="0"/>
                        <a:buChar char="•"/>
                      </a:pPr>
                      <a:r>
                        <a:rPr lang="en-IN" sz="2000" b="1" dirty="0" smtClean="0">
                          <a:solidFill>
                            <a:srgbClr val="002060"/>
                          </a:solidFill>
                          <a:ea typeface="Arial Unicode MS" pitchFamily="34" charset="-128"/>
                          <a:cs typeface="Arial Unicode MS" pitchFamily="34" charset="-128"/>
                        </a:rPr>
                        <a:t>Short-term to medium-term loans</a:t>
                      </a:r>
                    </a:p>
                    <a:p>
                      <a:pPr marL="180000" indent="-180000">
                        <a:buFont typeface="Arial" pitchFamily="34" charset="0"/>
                        <a:buChar char="•"/>
                      </a:pPr>
                      <a:endParaRPr lang="en-IN" sz="2000" b="1" dirty="0" smtClean="0">
                        <a:solidFill>
                          <a:srgbClr val="002060"/>
                        </a:solidFill>
                        <a:ea typeface="Arial Unicode MS" pitchFamily="34" charset="-128"/>
                        <a:cs typeface="Arial Unicode MS" pitchFamily="34" charset="-128"/>
                      </a:endParaRPr>
                    </a:p>
                    <a:p>
                      <a:pPr marL="180000" indent="-180000">
                        <a:buFont typeface="Arial" pitchFamily="34" charset="0"/>
                        <a:buChar char="•"/>
                      </a:pPr>
                      <a:r>
                        <a:rPr lang="en-IN" sz="2000" b="1" dirty="0" smtClean="0">
                          <a:solidFill>
                            <a:srgbClr val="002060"/>
                          </a:solidFill>
                          <a:ea typeface="Arial Unicode MS" pitchFamily="34" charset="-128"/>
                          <a:cs typeface="Arial Unicode MS" pitchFamily="34" charset="-128"/>
                        </a:rPr>
                        <a:t>Repayable in two or more consecutive payments (usually monthly or quarterly)</a:t>
                      </a:r>
                    </a:p>
                    <a:p>
                      <a:pPr marL="1800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2000" b="1" dirty="0" smtClean="0">
                          <a:solidFill>
                            <a:srgbClr val="002060"/>
                          </a:solidFill>
                          <a:ea typeface="Arial Unicode MS" pitchFamily="34" charset="-128"/>
                          <a:cs typeface="Arial Unicode MS" pitchFamily="34" charset="-128"/>
                        </a:rPr>
                        <a:t>Used to buy big-ticket items (e.g., automobiles, furniture, and home appliances) or to consolidate existing household debts</a:t>
                      </a:r>
                    </a:p>
                    <a:p>
                      <a:pPr>
                        <a:buFont typeface="Arial" pitchFamily="34" charset="0"/>
                        <a:buChar char="•"/>
                      </a:pP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indent="-180000">
                        <a:buFont typeface="Arial" pitchFamily="34" charset="0"/>
                        <a:buChar char="•"/>
                      </a:pPr>
                      <a:r>
                        <a:rPr lang="en-IN" sz="2000" b="1" dirty="0" smtClean="0">
                          <a:solidFill>
                            <a:srgbClr val="002060"/>
                          </a:solidFill>
                          <a:ea typeface="Arial Unicode MS" pitchFamily="34" charset="-128"/>
                          <a:cs typeface="Arial Unicode MS" pitchFamily="34" charset="-128"/>
                        </a:rPr>
                        <a:t>Short-term loans individuals and families draw upon for immediate cash needs </a:t>
                      </a:r>
                    </a:p>
                    <a:p>
                      <a:pPr marL="180000" indent="-180000">
                        <a:buFont typeface="Arial" pitchFamily="34" charset="0"/>
                        <a:buChar char="•"/>
                      </a:pPr>
                      <a:r>
                        <a:rPr lang="en-IN" sz="2000" b="1" dirty="0" smtClean="0">
                          <a:solidFill>
                            <a:srgbClr val="002060"/>
                          </a:solidFill>
                          <a:ea typeface="Arial Unicode MS" pitchFamily="34" charset="-128"/>
                          <a:cs typeface="Arial Unicode MS" pitchFamily="34" charset="-128"/>
                        </a:rPr>
                        <a:t>Repayable in a lump sum</a:t>
                      </a:r>
                    </a:p>
                    <a:p>
                      <a:pPr marL="180000" indent="-180000">
                        <a:buFont typeface="Arial" pitchFamily="34" charset="0"/>
                        <a:buChar char="•"/>
                      </a:pPr>
                      <a:endParaRPr lang="en-US" sz="2000" b="1" dirty="0" smtClean="0">
                        <a:solidFill>
                          <a:srgbClr val="002060"/>
                        </a:solidFill>
                        <a:ea typeface="Arial Unicode MS" pitchFamily="34" charset="-128"/>
                        <a:cs typeface="Arial Unicode MS" pitchFamily="34" charset="-128"/>
                      </a:endParaRPr>
                    </a:p>
                    <a:p>
                      <a:pPr marL="180000" indent="-180000">
                        <a:buFont typeface="Arial" pitchFamily="34" charset="0"/>
                        <a:buChar char="•"/>
                      </a:pPr>
                      <a:endParaRPr lang="en-IN" sz="2000" b="1" dirty="0" smtClean="0">
                        <a:solidFill>
                          <a:srgbClr val="002060"/>
                        </a:solidFill>
                        <a:ea typeface="Arial Unicode MS" pitchFamily="34" charset="-128"/>
                        <a:cs typeface="Arial Unicode MS" pitchFamily="34" charset="-128"/>
                      </a:endParaRPr>
                    </a:p>
                    <a:p>
                      <a:pPr marL="1800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2000" b="1" dirty="0" smtClean="0">
                          <a:solidFill>
                            <a:srgbClr val="002060"/>
                          </a:solidFill>
                          <a:ea typeface="Arial Unicode MS" pitchFamily="34" charset="-128"/>
                          <a:cs typeface="Arial Unicode MS" pitchFamily="34" charset="-128"/>
                        </a:rPr>
                        <a:t>May be for relatively small amounts and include charge accounts that often require payment in 30 days or less</a:t>
                      </a:r>
                    </a:p>
                    <a:p>
                      <a:pPr marL="180000" indent="-180000">
                        <a:buFont typeface="Arial" pitchFamily="34" charset="0"/>
                        <a:buChar char="•"/>
                      </a:pPr>
                      <a:endParaRPr lang="en-IN" sz="2000" b="1" dirty="0" smtClean="0">
                        <a:solidFill>
                          <a:srgbClr val="002060"/>
                        </a:solidFill>
                        <a:ea typeface="Arial Unicode MS" pitchFamily="34" charset="-128"/>
                        <a:cs typeface="Arial Unicode MS" pitchFamily="34" charset="-128"/>
                      </a:endParaRPr>
                    </a:p>
                    <a:p>
                      <a:pPr marL="1800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2000" b="1" dirty="0" smtClean="0">
                          <a:solidFill>
                            <a:srgbClr val="002060"/>
                          </a:solidFill>
                          <a:ea typeface="Arial Unicode MS" pitchFamily="34" charset="-128"/>
                          <a:cs typeface="Arial Unicode MS" pitchFamily="34" charset="-128"/>
                        </a:rPr>
                        <a:t>May also be made for a short period (usually six months or less) to wealthier individuals and can be quite large</a:t>
                      </a:r>
                    </a:p>
                    <a:p>
                      <a:pPr>
                        <a:buFont typeface="Arial" pitchFamily="34" charset="0"/>
                        <a:buChar char="•"/>
                      </a:pP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08587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fontScale="90000"/>
          </a:bodyPr>
          <a:lstStyle/>
          <a:p>
            <a:r>
              <a:rPr lang="en-US" sz="2800" b="1" dirty="0" smtClean="0">
                <a:solidFill>
                  <a:srgbClr val="0070C0"/>
                </a:solidFill>
                <a:latin typeface="Calibri"/>
              </a:rPr>
              <a:t>Types of Loans Granted to Consumers: Credit Card Loans &amp; Revolving Credit</a:t>
            </a:r>
            <a:endParaRPr lang="en-IN" sz="2800" b="1" dirty="0">
              <a:solidFill>
                <a:srgbClr val="0070C0"/>
              </a:solidFill>
              <a:latin typeface="+mn-lt"/>
            </a:endParaRPr>
          </a:p>
        </p:txBody>
      </p:sp>
      <p:sp>
        <p:nvSpPr>
          <p:cNvPr id="3" name="Content Placeholder 2"/>
          <p:cNvSpPr>
            <a:spLocks noGrp="1"/>
          </p:cNvSpPr>
          <p:nvPr>
            <p:ph idx="1"/>
          </p:nvPr>
        </p:nvSpPr>
        <p:spPr>
          <a:xfrm>
            <a:off x="314348" y="1566203"/>
            <a:ext cx="9806352" cy="4325814"/>
          </a:xfrm>
        </p:spPr>
        <p:txBody>
          <a:bodyPr>
            <a:noAutofit/>
          </a:bodyPr>
          <a:lstStyle/>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One of the most popular forms of consumer credit today is accessed via credit cards</a:t>
            </a:r>
          </a:p>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Offer their holders access to either </a:t>
            </a:r>
            <a:r>
              <a:rPr lang="en-IN" b="1" dirty="0" err="1" smtClean="0">
                <a:solidFill>
                  <a:srgbClr val="002060"/>
                </a:solidFill>
                <a:ea typeface="Arial Unicode MS" pitchFamily="34" charset="-128"/>
                <a:cs typeface="Arial Unicode MS" pitchFamily="34" charset="-128"/>
              </a:rPr>
              <a:t>installment</a:t>
            </a:r>
            <a:r>
              <a:rPr lang="en-IN" b="1" dirty="0" smtClean="0">
                <a:solidFill>
                  <a:srgbClr val="002060"/>
                </a:solidFill>
                <a:ea typeface="Arial Unicode MS" pitchFamily="34" charset="-128"/>
                <a:cs typeface="Arial Unicode MS" pitchFamily="34" charset="-128"/>
              </a:rPr>
              <a:t> or non-</a:t>
            </a:r>
            <a:r>
              <a:rPr lang="en-IN" b="1" dirty="0" err="1" smtClean="0">
                <a:solidFill>
                  <a:srgbClr val="002060"/>
                </a:solidFill>
                <a:ea typeface="Arial Unicode MS" pitchFamily="34" charset="-128"/>
                <a:cs typeface="Arial Unicode MS" pitchFamily="34" charset="-128"/>
              </a:rPr>
              <a:t>installment</a:t>
            </a:r>
            <a:r>
              <a:rPr lang="en-IN" b="1" dirty="0" smtClean="0">
                <a:solidFill>
                  <a:srgbClr val="002060"/>
                </a:solidFill>
                <a:ea typeface="Arial Unicode MS" pitchFamily="34" charset="-128"/>
                <a:cs typeface="Arial Unicode MS" pitchFamily="34" charset="-128"/>
              </a:rPr>
              <a:t> credit</a:t>
            </a:r>
          </a:p>
          <a:p>
            <a:pPr marL="908050" lvl="1" indent="-457200" algn="just">
              <a:lnSpc>
                <a:spcPct val="100000"/>
              </a:lnSpc>
              <a:spcBef>
                <a:spcPts val="0"/>
              </a:spcBef>
            </a:pPr>
            <a:r>
              <a:rPr lang="en-US" b="1" dirty="0" smtClean="0">
                <a:solidFill>
                  <a:srgbClr val="002060"/>
                </a:solidFill>
                <a:ea typeface="Arial Unicode MS" pitchFamily="34" charset="-128"/>
                <a:cs typeface="Arial Unicode MS" pitchFamily="34" charset="-128"/>
              </a:rPr>
              <a:t>Credit card users can be installment users and non-installment users</a:t>
            </a:r>
            <a:endParaRPr lang="en-IN" b="1" dirty="0" smtClean="0">
              <a:solidFill>
                <a:srgbClr val="002060"/>
              </a:solidFill>
              <a:ea typeface="Arial Unicode MS" pitchFamily="34" charset="-128"/>
              <a:cs typeface="Arial Unicode MS" pitchFamily="34" charset="-128"/>
            </a:endParaRPr>
          </a:p>
          <a:p>
            <a:pPr marL="908050" lvl="1" indent="-457200">
              <a:lnSpc>
                <a:spcPct val="100000"/>
              </a:lnSpc>
              <a:spcBef>
                <a:spcPts val="0"/>
              </a:spcBef>
            </a:pPr>
            <a:r>
              <a:rPr lang="en-IN" b="1" dirty="0" err="1" smtClean="0">
                <a:solidFill>
                  <a:srgbClr val="002060"/>
                </a:solidFill>
                <a:ea typeface="Arial Unicode MS" pitchFamily="34" charset="-128"/>
                <a:cs typeface="Arial Unicode MS" pitchFamily="34" charset="-128"/>
              </a:rPr>
              <a:t>Installment</a:t>
            </a:r>
            <a:r>
              <a:rPr lang="en-IN" b="1" dirty="0" smtClean="0">
                <a:solidFill>
                  <a:srgbClr val="002060"/>
                </a:solidFill>
                <a:ea typeface="Arial Unicode MS" pitchFamily="34" charset="-128"/>
                <a:cs typeface="Arial Unicode MS" pitchFamily="34" charset="-128"/>
              </a:rPr>
              <a:t> users of credit cards are far more profitable due to the interest income they generate</a:t>
            </a:r>
          </a:p>
          <a:p>
            <a:pPr marL="908050" lvl="1" indent="-457200">
              <a:lnSpc>
                <a:spcPct val="100000"/>
              </a:lnSpc>
              <a:spcBef>
                <a:spcPts val="0"/>
              </a:spcBef>
            </a:pPr>
            <a:r>
              <a:rPr lang="en-IN" b="1" dirty="0" smtClean="0">
                <a:solidFill>
                  <a:srgbClr val="002060"/>
                </a:solidFill>
                <a:ea typeface="Arial Unicode MS" pitchFamily="34" charset="-128"/>
                <a:cs typeface="Arial Unicode MS" pitchFamily="34" charset="-128"/>
              </a:rPr>
              <a:t>Card providers also earn discount fees (usually 1 to 7 percent of credit card sales) from merchants who accept their cards</a:t>
            </a:r>
          </a:p>
          <a:p>
            <a:pPr marL="1422400" lvl="2" indent="-514350">
              <a:lnSpc>
                <a:spcPct val="100000"/>
              </a:lnSpc>
              <a:spcBef>
                <a:spcPts val="0"/>
              </a:spcBef>
              <a:buFont typeface="+mj-lt"/>
              <a:buAutoNum type="romanLcPeriod"/>
            </a:pPr>
            <a:endParaRPr lang="en-US" sz="23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1663829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Calibri"/>
              </a:rPr>
              <a:t>Characteristics of Consumer Loans</a:t>
            </a:r>
            <a:endParaRPr lang="en-IN" sz="2800" b="1" dirty="0">
              <a:solidFill>
                <a:srgbClr val="0070C0"/>
              </a:solidFill>
              <a:latin typeface="+mn-lt"/>
            </a:endParaRPr>
          </a:p>
        </p:txBody>
      </p:sp>
      <p:sp>
        <p:nvSpPr>
          <p:cNvPr id="3" name="Content Placeholder 2"/>
          <p:cNvSpPr>
            <a:spLocks noGrp="1"/>
          </p:cNvSpPr>
          <p:nvPr>
            <p:ph idx="1"/>
          </p:nvPr>
        </p:nvSpPr>
        <p:spPr>
          <a:xfrm>
            <a:off x="307984" y="1359877"/>
            <a:ext cx="9700844" cy="4325814"/>
          </a:xfrm>
        </p:spPr>
        <p:txBody>
          <a:bodyPr>
            <a:noAutofit/>
          </a:bodyPr>
          <a:lstStyle/>
          <a:p>
            <a:pPr marL="908050" lvl="1" indent="-457200" algn="just">
              <a:lnSpc>
                <a:spcPct val="100000"/>
              </a:lnSpc>
              <a:spcBef>
                <a:spcPts val="0"/>
              </a:spcBef>
            </a:pPr>
            <a:r>
              <a:rPr lang="en-IN" b="1" dirty="0" smtClean="0">
                <a:solidFill>
                  <a:srgbClr val="002060"/>
                </a:solidFill>
                <a:ea typeface="Arial Unicode MS" pitchFamily="34" charset="-128"/>
                <a:cs typeface="Arial Unicode MS" pitchFamily="34" charset="-128"/>
              </a:rPr>
              <a:t>Consumer loans are profitable credits with “sticky” interest rates</a:t>
            </a:r>
          </a:p>
          <a:p>
            <a:pPr marL="1365250" lvl="2" indent="-457200">
              <a:lnSpc>
                <a:spcPct val="100000"/>
              </a:lnSpc>
              <a:spcBef>
                <a:spcPts val="0"/>
              </a:spcBef>
              <a:buFont typeface="Wingdings" pitchFamily="2" charset="2"/>
              <a:buChar char="ü"/>
            </a:pPr>
            <a:r>
              <a:rPr lang="en-US" sz="2200" b="1" dirty="0" smtClean="0">
                <a:solidFill>
                  <a:srgbClr val="002060"/>
                </a:solidFill>
                <a:ea typeface="Arial Unicode MS" pitchFamily="34" charset="-128"/>
                <a:cs typeface="Arial Unicode MS" pitchFamily="34" charset="-128"/>
              </a:rPr>
              <a:t>Typically prices above the cost of funding them but contract interest rates often don’t change readily with market conditions as do most business loans ; exposed to significant interest rate risk</a:t>
            </a:r>
            <a:endParaRPr lang="en-IN" sz="2200"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0"/>
              </a:spcBef>
            </a:pPr>
            <a:r>
              <a:rPr lang="en-US" b="1" dirty="0" smtClean="0">
                <a:solidFill>
                  <a:srgbClr val="002060"/>
                </a:solidFill>
                <a:ea typeface="Arial Unicode MS" pitchFamily="34" charset="-128"/>
                <a:cs typeface="Arial Unicode MS" pitchFamily="34" charset="-128"/>
              </a:rPr>
              <a:t>Tend to be cyclically sensitive : rise in periods of economic expansion when consumers are more optimistic about future</a:t>
            </a:r>
          </a:p>
          <a:p>
            <a:pPr marL="908050" lvl="1" indent="-457200">
              <a:lnSpc>
                <a:spcPct val="100000"/>
              </a:lnSpc>
              <a:spcBef>
                <a:spcPts val="0"/>
              </a:spcBef>
            </a:pPr>
            <a:r>
              <a:rPr lang="en-US" b="1" dirty="0" smtClean="0">
                <a:solidFill>
                  <a:srgbClr val="002060"/>
                </a:solidFill>
                <a:ea typeface="Arial Unicode MS" pitchFamily="34" charset="-128"/>
                <a:cs typeface="Arial Unicode MS" pitchFamily="34" charset="-128"/>
              </a:rPr>
              <a:t>Relatively interest inelastic: more concerned about the size of monthly payments required by a loan agreement than the interest rate charges</a:t>
            </a:r>
          </a:p>
          <a:p>
            <a:pPr marL="908050" lvl="1" indent="-457200">
              <a:lnSpc>
                <a:spcPct val="100000"/>
              </a:lnSpc>
              <a:spcBef>
                <a:spcPts val="0"/>
              </a:spcBef>
            </a:pPr>
            <a:r>
              <a:rPr lang="en-US" b="1" dirty="0" smtClean="0">
                <a:solidFill>
                  <a:srgbClr val="002060"/>
                </a:solidFill>
                <a:ea typeface="Arial Unicode MS" pitchFamily="34" charset="-128"/>
                <a:cs typeface="Arial Unicode MS" pitchFamily="34" charset="-128"/>
              </a:rPr>
              <a:t>Education &amp; income level influence on use of credit</a:t>
            </a:r>
          </a:p>
          <a:p>
            <a:pPr marL="908050" lvl="1" indent="-457200">
              <a:lnSpc>
                <a:spcPct val="100000"/>
              </a:lnSpc>
              <a:spcBef>
                <a:spcPts val="0"/>
              </a:spcBef>
            </a:pPr>
            <a:r>
              <a:rPr lang="en-US" b="1" dirty="0" smtClean="0">
                <a:solidFill>
                  <a:srgbClr val="002060"/>
                </a:solidFill>
                <a:ea typeface="Arial Unicode MS" pitchFamily="34" charset="-128"/>
                <a:cs typeface="Arial Unicode MS" pitchFamily="34" charset="-128"/>
              </a:rPr>
              <a:t>Borrowing often used to achieve a standard of living than a safety net to be used only in emergencies</a:t>
            </a:r>
          </a:p>
          <a:p>
            <a:pPr marL="908050" lvl="1" indent="-457200">
              <a:lnSpc>
                <a:spcPct val="100000"/>
              </a:lnSpc>
              <a:spcBef>
                <a:spcPts val="0"/>
              </a:spcBef>
            </a:pPr>
            <a:endParaRPr lang="en-IN"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1077226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Calibri"/>
              </a:rPr>
              <a:t>Evaluating Consumer Loan Applications: Character &amp; Purpose</a:t>
            </a:r>
            <a:endParaRPr lang="en-IN" sz="2800" b="1" dirty="0">
              <a:solidFill>
                <a:srgbClr val="0070C0"/>
              </a:solidFill>
              <a:latin typeface="+mn-lt"/>
            </a:endParaRPr>
          </a:p>
        </p:txBody>
      </p:sp>
      <p:sp>
        <p:nvSpPr>
          <p:cNvPr id="3" name="Content Placeholder 2"/>
          <p:cNvSpPr>
            <a:spLocks noGrp="1"/>
          </p:cNvSpPr>
          <p:nvPr>
            <p:ph idx="1"/>
          </p:nvPr>
        </p:nvSpPr>
        <p:spPr>
          <a:xfrm>
            <a:off x="392725" y="1840523"/>
            <a:ext cx="9806352" cy="4325814"/>
          </a:xfrm>
        </p:spPr>
        <p:txBody>
          <a:bodyPr>
            <a:noAutofit/>
          </a:bodyPr>
          <a:lstStyle/>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Character of borrower</a:t>
            </a:r>
          </a:p>
          <a:p>
            <a:pPr marL="1365250" lvl="2" indent="-457200" algn="just">
              <a:lnSpc>
                <a:spcPct val="100000"/>
              </a:lnSpc>
              <a:spcBef>
                <a:spcPts val="600"/>
              </a:spcBef>
              <a:buFont typeface="Wingdings" pitchFamily="2" charset="2"/>
              <a:buChar char="ü"/>
            </a:pPr>
            <a:r>
              <a:rPr lang="en-US" sz="2400" b="1" dirty="0" smtClean="0">
                <a:solidFill>
                  <a:srgbClr val="002060"/>
                </a:solidFill>
                <a:ea typeface="Arial Unicode MS" pitchFamily="34" charset="-128"/>
                <a:cs typeface="Arial Unicode MS" pitchFamily="34" charset="-128"/>
              </a:rPr>
              <a:t>Lender must be assures that the borrower feels a keen sense of moral responsibility to repay loan on time</a:t>
            </a:r>
          </a:p>
          <a:p>
            <a:pPr marL="1365250" lvl="2" indent="-457200" algn="just">
              <a:lnSpc>
                <a:spcPct val="100000"/>
              </a:lnSpc>
              <a:spcBef>
                <a:spcPts val="600"/>
              </a:spcBef>
              <a:buFont typeface="Wingdings" pitchFamily="2" charset="2"/>
              <a:buChar char="ü"/>
            </a:pPr>
            <a:r>
              <a:rPr lang="en-US" sz="2400" b="1" dirty="0" smtClean="0">
                <a:solidFill>
                  <a:srgbClr val="002060"/>
                </a:solidFill>
                <a:ea typeface="Arial Unicode MS" pitchFamily="34" charset="-128"/>
                <a:cs typeface="Arial Unicode MS" pitchFamily="34" charset="-128"/>
              </a:rPr>
              <a:t>Fundamental character of borrower revealed through purpose of loan request</a:t>
            </a:r>
          </a:p>
          <a:p>
            <a:pPr marL="1365250" lvl="2" indent="0" algn="just">
              <a:lnSpc>
                <a:spcPct val="100000"/>
              </a:lnSpc>
              <a:spcBef>
                <a:spcPts val="0"/>
              </a:spcBef>
              <a:buNone/>
            </a:pPr>
            <a:r>
              <a:rPr lang="en-US" sz="2400" b="1" dirty="0" smtClean="0">
                <a:solidFill>
                  <a:srgbClr val="002060"/>
                </a:solidFill>
                <a:ea typeface="Arial Unicode MS" pitchFamily="34" charset="-128"/>
                <a:cs typeface="Arial Unicode MS" pitchFamily="34" charset="-128"/>
              </a:rPr>
              <a:t>Lender must ask: </a:t>
            </a:r>
          </a:p>
          <a:p>
            <a:pPr marL="1365250" lvl="2" indent="0" algn="just">
              <a:lnSpc>
                <a:spcPct val="100000"/>
              </a:lnSpc>
              <a:spcBef>
                <a:spcPts val="0"/>
              </a:spcBef>
              <a:buNone/>
            </a:pPr>
            <a:r>
              <a:rPr lang="en-US" b="1" dirty="0" smtClean="0">
                <a:solidFill>
                  <a:srgbClr val="002060"/>
                </a:solidFill>
                <a:ea typeface="Arial Unicode MS" pitchFamily="34" charset="-128"/>
                <a:cs typeface="Arial Unicode MS" pitchFamily="34" charset="-128"/>
              </a:rPr>
              <a:t>Has the customer clearly stated what he or she plans to do with the money?</a:t>
            </a:r>
          </a:p>
          <a:p>
            <a:pPr marL="1365250" lvl="2" indent="0" algn="just">
              <a:lnSpc>
                <a:spcPct val="100000"/>
              </a:lnSpc>
              <a:spcBef>
                <a:spcPts val="0"/>
              </a:spcBef>
              <a:buNone/>
            </a:pPr>
            <a:r>
              <a:rPr lang="en-US" b="1" dirty="0" smtClean="0">
                <a:solidFill>
                  <a:srgbClr val="002060"/>
                </a:solidFill>
                <a:ea typeface="Arial Unicode MS" pitchFamily="34" charset="-128"/>
                <a:cs typeface="Arial Unicode MS" pitchFamily="34" charset="-128"/>
              </a:rPr>
              <a:t>Is the stated purpose of loan consistent with the lender’s loan policy?</a:t>
            </a:r>
          </a:p>
          <a:p>
            <a:pPr marL="1365250" lvl="2" indent="0" algn="just">
              <a:lnSpc>
                <a:spcPct val="100000"/>
              </a:lnSpc>
              <a:spcBef>
                <a:spcPts val="0"/>
              </a:spcBef>
              <a:buNone/>
            </a:pPr>
            <a:r>
              <a:rPr lang="en-US" b="1" dirty="0" smtClean="0">
                <a:solidFill>
                  <a:srgbClr val="002060"/>
                </a:solidFill>
                <a:ea typeface="Arial Unicode MS" pitchFamily="34" charset="-128"/>
                <a:cs typeface="Arial Unicode MS" pitchFamily="34" charset="-128"/>
              </a:rPr>
              <a:t>Is there evidence of sincere intension to repay any funds borrowed?</a:t>
            </a:r>
          </a:p>
          <a:p>
            <a:pPr marL="1365250" lvl="2" indent="0" algn="just">
              <a:lnSpc>
                <a:spcPct val="100000"/>
              </a:lnSpc>
              <a:spcBef>
                <a:spcPts val="0"/>
              </a:spcBef>
              <a:buNone/>
            </a:pPr>
            <a:endParaRPr lang="en-US" sz="2400" b="1" dirty="0" smtClean="0">
              <a:solidFill>
                <a:srgbClr val="002060"/>
              </a:solidFill>
              <a:ea typeface="Arial Unicode MS" pitchFamily="34" charset="-128"/>
              <a:cs typeface="Arial Unicode MS" pitchFamily="34" charset="-128"/>
            </a:endParaRPr>
          </a:p>
          <a:p>
            <a:pPr marL="1365250" lvl="2" indent="-457200" algn="just">
              <a:lnSpc>
                <a:spcPct val="100000"/>
              </a:lnSpc>
              <a:spcBef>
                <a:spcPts val="0"/>
              </a:spcBef>
              <a:buFont typeface="Wingdings" pitchFamily="2" charset="2"/>
              <a:buChar char="ü"/>
            </a:pP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1628149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Regulation of Lending Activities </a:t>
            </a:r>
            <a:r>
              <a:rPr lang="en-US" sz="2800" b="1" dirty="0" err="1">
                <a:solidFill>
                  <a:srgbClr val="0070C0"/>
                </a:solidFill>
                <a:latin typeface="+mn-lt"/>
              </a:rPr>
              <a:t>Cont</a:t>
            </a:r>
            <a:r>
              <a:rPr lang="en-US" sz="2800" b="1" dirty="0">
                <a:solidFill>
                  <a:srgbClr val="0070C0"/>
                </a:solidFill>
                <a:latin typeface="+mn-lt"/>
              </a:rPr>
              <a:t>…</a:t>
            </a:r>
            <a:r>
              <a:rPr lang="en-US" sz="2800" b="1" dirty="0">
                <a:latin typeface="+mn-lt"/>
              </a:rPr>
              <a:t/>
            </a:r>
            <a:br>
              <a:rPr lang="en-US" sz="2800" b="1" dirty="0">
                <a:latin typeface="+mn-lt"/>
              </a:rPr>
            </a:br>
            <a:endParaRPr lang="en-IN" sz="2800" b="1" dirty="0">
              <a:latin typeface="+mn-lt"/>
            </a:endParaRPr>
          </a:p>
        </p:txBody>
      </p:sp>
      <p:sp>
        <p:nvSpPr>
          <p:cNvPr id="3" name="Content Placeholder 2"/>
          <p:cNvSpPr>
            <a:spLocks noGrp="1"/>
          </p:cNvSpPr>
          <p:nvPr>
            <p:ph idx="1"/>
          </p:nvPr>
        </p:nvSpPr>
        <p:spPr>
          <a:xfrm>
            <a:off x="838200" y="1690688"/>
            <a:ext cx="9102634" cy="3220946"/>
          </a:xfrm>
        </p:spPr>
        <p:txBody>
          <a:bodyPr>
            <a:noAutofit/>
          </a:bodyPr>
          <a:lstStyle/>
          <a:p>
            <a:pPr algn="just"/>
            <a:r>
              <a:rPr lang="en-US" sz="2400" b="1" dirty="0" smtClean="0">
                <a:solidFill>
                  <a:srgbClr val="002060"/>
                </a:solidFill>
              </a:rPr>
              <a:t>The guidelines vary across the type of loans e.g. industrial loan. Loans for SMEs, agricultural loans etc.</a:t>
            </a:r>
          </a:p>
          <a:p>
            <a:pPr algn="just"/>
            <a:r>
              <a:rPr lang="en-US" sz="2400" b="1" dirty="0" smtClean="0">
                <a:solidFill>
                  <a:srgbClr val="002060"/>
                </a:solidFill>
              </a:rPr>
              <a:t>The margin amounts vary on the basis of collateral used for the loans and it varies from time to time as per RBI guidelines</a:t>
            </a:r>
          </a:p>
          <a:p>
            <a:pPr algn="just"/>
            <a:r>
              <a:rPr lang="en-US" sz="2400" b="1" dirty="0" smtClean="0">
                <a:solidFill>
                  <a:srgbClr val="002060"/>
                </a:solidFill>
              </a:rPr>
              <a:t>Different guidelines for individuals, directors of the bank, employees, groups etc. </a:t>
            </a:r>
          </a:p>
        </p:txBody>
      </p:sp>
    </p:spTree>
    <p:extLst>
      <p:ext uri="{BB962C8B-B14F-4D97-AF65-F5344CB8AC3E}">
        <p14:creationId xmlns:p14="http://schemas.microsoft.com/office/powerpoint/2010/main" val="31344664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Calibri"/>
              </a:rPr>
              <a:t>Evaluating Consumer Loan Applications: Character &amp; Purpose Cont..</a:t>
            </a:r>
            <a:endParaRPr lang="en-IN" sz="2800" b="1" dirty="0">
              <a:solidFill>
                <a:srgbClr val="0070C0"/>
              </a:solidFill>
              <a:latin typeface="+mn-lt"/>
            </a:endParaRPr>
          </a:p>
        </p:txBody>
      </p:sp>
      <p:sp>
        <p:nvSpPr>
          <p:cNvPr id="3" name="Content Placeholder 2"/>
          <p:cNvSpPr>
            <a:spLocks noGrp="1"/>
          </p:cNvSpPr>
          <p:nvPr>
            <p:ph idx="1"/>
          </p:nvPr>
        </p:nvSpPr>
        <p:spPr>
          <a:xfrm>
            <a:off x="392725" y="1840523"/>
            <a:ext cx="9689121" cy="4325814"/>
          </a:xfrm>
        </p:spPr>
        <p:txBody>
          <a:bodyPr>
            <a:noAutofit/>
          </a:bodyPr>
          <a:lstStyle/>
          <a:p>
            <a:pPr marL="908050" lvl="1" indent="-457200" algn="just">
              <a:lnSpc>
                <a:spcPct val="100000"/>
              </a:lnSpc>
              <a:spcBef>
                <a:spcPts val="0"/>
              </a:spcBef>
            </a:pPr>
            <a:r>
              <a:rPr lang="en-US" b="1" dirty="0" smtClean="0">
                <a:solidFill>
                  <a:srgbClr val="002060"/>
                </a:solidFill>
                <a:ea typeface="Arial Unicode MS" pitchFamily="34" charset="-128"/>
                <a:cs typeface="Arial Unicode MS" pitchFamily="34" charset="-128"/>
              </a:rPr>
              <a:t>Borrower’s ability to pay</a:t>
            </a:r>
          </a:p>
          <a:p>
            <a:pPr marL="1365250" lvl="2" indent="-457200" algn="just">
              <a:lnSpc>
                <a:spcPct val="100000"/>
              </a:lnSpc>
              <a:spcBef>
                <a:spcPts val="0"/>
              </a:spcBef>
              <a:buFont typeface="Wingdings" pitchFamily="2" charset="2"/>
              <a:buChar char="ü"/>
            </a:pPr>
            <a:r>
              <a:rPr lang="en-US" sz="2400" b="1" dirty="0" smtClean="0">
                <a:solidFill>
                  <a:srgbClr val="002060"/>
                </a:solidFill>
                <a:ea typeface="Arial Unicode MS" pitchFamily="34" charset="-128"/>
                <a:cs typeface="Arial Unicode MS" pitchFamily="34" charset="-128"/>
              </a:rPr>
              <a:t>Borrowers income and valuable assets must be sufficient to reassure the lender that the customer has the ability to repay loan with a comfortable margin of safety</a:t>
            </a:r>
          </a:p>
          <a:p>
            <a:pPr marL="1365250" lvl="2" indent="-457200" algn="just">
              <a:lnSpc>
                <a:spcPct val="100000"/>
              </a:lnSpc>
              <a:spcBef>
                <a:spcPts val="0"/>
              </a:spcBef>
              <a:buFont typeface="Wingdings" pitchFamily="2" charset="2"/>
              <a:buChar char="ü"/>
            </a:pPr>
            <a:r>
              <a:rPr lang="en-US" sz="2400" b="1" dirty="0" smtClean="0">
                <a:solidFill>
                  <a:srgbClr val="002060"/>
                </a:solidFill>
                <a:ea typeface="Arial Unicode MS" pitchFamily="34" charset="-128"/>
                <a:cs typeface="Arial Unicode MS" pitchFamily="34" charset="-128"/>
              </a:rPr>
              <a:t>Lenders must check with one or more regional or national credit bureaus</a:t>
            </a:r>
          </a:p>
          <a:p>
            <a:pPr marL="1365250" lvl="2" indent="0">
              <a:lnSpc>
                <a:spcPct val="100000"/>
              </a:lnSpc>
              <a:spcBef>
                <a:spcPts val="0"/>
              </a:spcBef>
              <a:buNone/>
            </a:pPr>
            <a:r>
              <a:rPr lang="en-US" b="1" dirty="0" smtClean="0">
                <a:solidFill>
                  <a:srgbClr val="002060"/>
                </a:solidFill>
                <a:ea typeface="Arial Unicode MS" pitchFamily="34" charset="-128"/>
                <a:cs typeface="Arial Unicode MS" pitchFamily="34" charset="-128"/>
              </a:rPr>
              <a:t>Credit Bureaus are institutions that hold files on most individuals who have borrowed money, indicating their record of repayment and credit rating</a:t>
            </a:r>
          </a:p>
          <a:p>
            <a:pPr marL="1365250" lvl="2" indent="-457200">
              <a:lnSpc>
                <a:spcPct val="100000"/>
              </a:lnSpc>
              <a:spcBef>
                <a:spcPts val="0"/>
              </a:spcBef>
              <a:buFont typeface="Wingdings" pitchFamily="2" charset="2"/>
              <a:buChar char="ü"/>
            </a:pPr>
            <a:r>
              <a:rPr lang="en-US" sz="2400" b="1" dirty="0" smtClean="0">
                <a:solidFill>
                  <a:srgbClr val="002060"/>
                </a:solidFill>
                <a:ea typeface="Arial Unicode MS" pitchFamily="34" charset="-128"/>
                <a:cs typeface="Arial Unicode MS" pitchFamily="34" charset="-128"/>
              </a:rPr>
              <a:t>Incase borrower is without a credit record or with a poor track record of repaying loans, a cosigner may be requested to support the repayment</a:t>
            </a:r>
          </a:p>
          <a:p>
            <a:pPr marL="1365250" lvl="2" indent="-457200" algn="just">
              <a:lnSpc>
                <a:spcPct val="100000"/>
              </a:lnSpc>
              <a:spcBef>
                <a:spcPts val="0"/>
              </a:spcBef>
              <a:buFont typeface="Wingdings" pitchFamily="2" charset="2"/>
              <a:buChar char="ü"/>
            </a:pPr>
            <a:endParaRPr lang="en-US" sz="2400" b="1" dirty="0" smtClean="0">
              <a:solidFill>
                <a:srgbClr val="002060"/>
              </a:solidFill>
              <a:ea typeface="Arial Unicode MS" pitchFamily="34" charset="-128"/>
              <a:cs typeface="Arial Unicode MS" pitchFamily="34" charset="-128"/>
            </a:endParaRPr>
          </a:p>
          <a:p>
            <a:pPr marL="1365250" lvl="2" indent="-457200" algn="just">
              <a:lnSpc>
                <a:spcPct val="100000"/>
              </a:lnSpc>
              <a:spcBef>
                <a:spcPts val="0"/>
              </a:spcBef>
              <a:buFont typeface="Wingdings" pitchFamily="2" charset="2"/>
              <a:buChar char="ü"/>
            </a:pPr>
            <a:endParaRPr lang="en-US"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3330159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Calibri"/>
              </a:rPr>
              <a:t>Evaluating Consumer Loan Applications: Other Factors</a:t>
            </a:r>
            <a:endParaRPr lang="en-IN" sz="2800" b="1" dirty="0">
              <a:solidFill>
                <a:srgbClr val="0070C0"/>
              </a:solidFill>
              <a:latin typeface="+mn-lt"/>
            </a:endParaRPr>
          </a:p>
        </p:txBody>
      </p:sp>
      <p:graphicFrame>
        <p:nvGraphicFramePr>
          <p:cNvPr id="5" name="Table 4"/>
          <p:cNvGraphicFramePr>
            <a:graphicFrameLocks noGrp="1"/>
          </p:cNvGraphicFramePr>
          <p:nvPr/>
        </p:nvGraphicFramePr>
        <p:xfrm>
          <a:off x="906583" y="1587174"/>
          <a:ext cx="8600831" cy="3931920"/>
        </p:xfrm>
        <a:graphic>
          <a:graphicData uri="http://schemas.openxmlformats.org/drawingml/2006/table">
            <a:tbl>
              <a:tblPr firstRow="1" bandRow="1">
                <a:tableStyleId>{5C22544A-7EE6-4342-B048-85BDC9FD1C3A}</a:tableStyleId>
              </a:tblPr>
              <a:tblGrid>
                <a:gridCol w="1782192">
                  <a:extLst>
                    <a:ext uri="{9D8B030D-6E8A-4147-A177-3AD203B41FA5}">
                      <a16:colId xmlns:a16="http://schemas.microsoft.com/office/drawing/2014/main" val="20000"/>
                    </a:ext>
                  </a:extLst>
                </a:gridCol>
                <a:gridCol w="6818639">
                  <a:extLst>
                    <a:ext uri="{9D8B030D-6E8A-4147-A177-3AD203B41FA5}">
                      <a16:colId xmlns:a16="http://schemas.microsoft.com/office/drawing/2014/main" val="20001"/>
                    </a:ext>
                  </a:extLst>
                </a:gridCol>
              </a:tblGrid>
              <a:tr h="370840">
                <a:tc>
                  <a:txBody>
                    <a:bodyPr/>
                    <a:lstStyle/>
                    <a:p>
                      <a:r>
                        <a:rPr lang="en-US" b="0" dirty="0" smtClean="0">
                          <a:solidFill>
                            <a:srgbClr val="002060"/>
                          </a:solidFill>
                        </a:rPr>
                        <a:t>Income  Levels:</a:t>
                      </a:r>
                      <a:endParaRPr lang="en-IN"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Char char="•"/>
                      </a:pPr>
                      <a:r>
                        <a:rPr lang="en-US" b="0" dirty="0" smtClean="0">
                          <a:solidFill>
                            <a:srgbClr val="002060"/>
                          </a:solidFill>
                        </a:rPr>
                        <a:t>Both size</a:t>
                      </a:r>
                      <a:r>
                        <a:rPr lang="en-US" b="0" baseline="0" dirty="0" smtClean="0">
                          <a:solidFill>
                            <a:srgbClr val="002060"/>
                          </a:solidFill>
                        </a:rPr>
                        <a:t> and stability of an individual’s income are considered </a:t>
                      </a:r>
                    </a:p>
                    <a:p>
                      <a:pPr>
                        <a:buFont typeface="Arial" pitchFamily="34" charset="0"/>
                        <a:buChar char="•"/>
                      </a:pPr>
                      <a:r>
                        <a:rPr lang="en-US" b="0" baseline="0" dirty="0" smtClean="0">
                          <a:solidFill>
                            <a:srgbClr val="002060"/>
                          </a:solidFill>
                        </a:rPr>
                        <a:t>Customer to report net salary, take home salary</a:t>
                      </a:r>
                    </a:p>
                    <a:p>
                      <a:pPr>
                        <a:buFont typeface="Arial" pitchFamily="34" charset="0"/>
                        <a:buChar char="•"/>
                      </a:pPr>
                      <a:r>
                        <a:rPr lang="en-US" b="0" baseline="0" dirty="0" smtClean="0">
                          <a:solidFill>
                            <a:srgbClr val="002060"/>
                          </a:solidFill>
                        </a:rPr>
                        <a:t>With large loans, check with customers employer to verify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b="0" dirty="0" smtClean="0">
                          <a:solidFill>
                            <a:srgbClr val="002060"/>
                          </a:solidFill>
                        </a:rPr>
                        <a:t>Deposit Balances</a:t>
                      </a:r>
                      <a:endParaRPr lang="en-IN"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Char char="•"/>
                      </a:pPr>
                      <a:r>
                        <a:rPr lang="en-US" b="0" dirty="0" smtClean="0">
                          <a:solidFill>
                            <a:srgbClr val="002060"/>
                          </a:solidFill>
                        </a:rPr>
                        <a:t>It is an indirect measure of income size and stability </a:t>
                      </a:r>
                    </a:p>
                    <a:p>
                      <a:pPr>
                        <a:buFont typeface="Arial" pitchFamily="34" charset="0"/>
                        <a:buChar char="•"/>
                      </a:pPr>
                      <a:r>
                        <a:rPr lang="en-US" b="0" dirty="0" smtClean="0">
                          <a:solidFill>
                            <a:srgbClr val="002060"/>
                          </a:solidFill>
                        </a:rPr>
                        <a:t>Right to offset: permits the</a:t>
                      </a:r>
                      <a:r>
                        <a:rPr lang="en-US" b="0" baseline="0" dirty="0" smtClean="0">
                          <a:solidFill>
                            <a:srgbClr val="002060"/>
                          </a:solidFill>
                        </a:rPr>
                        <a:t> lender to call a loan that is in default and seize any checking savings deposits the customer may hold in order to recover its funds</a:t>
                      </a:r>
                      <a:endParaRPr lang="en-IN"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b="0" dirty="0" smtClean="0">
                          <a:solidFill>
                            <a:srgbClr val="002060"/>
                          </a:solidFill>
                        </a:rPr>
                        <a:t>Employment and Residential Stability</a:t>
                      </a:r>
                      <a:endParaRPr lang="en-IN"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Char char="•"/>
                      </a:pPr>
                      <a:r>
                        <a:rPr lang="en-US" b="0" dirty="0" smtClean="0">
                          <a:solidFill>
                            <a:srgbClr val="002060"/>
                          </a:solidFill>
                        </a:rPr>
                        <a:t>Duration of</a:t>
                      </a:r>
                      <a:r>
                        <a:rPr lang="en-US" b="0" baseline="0" dirty="0" smtClean="0">
                          <a:solidFill>
                            <a:srgbClr val="002060"/>
                          </a:solidFill>
                        </a:rPr>
                        <a:t> employment considered while granting a sizable loan to someone</a:t>
                      </a:r>
                    </a:p>
                    <a:p>
                      <a:pPr>
                        <a:buFont typeface="Arial" pitchFamily="34" charset="0"/>
                        <a:buChar char="•"/>
                      </a:pPr>
                      <a:r>
                        <a:rPr lang="en-US" b="0" baseline="0" dirty="0" smtClean="0">
                          <a:solidFill>
                            <a:srgbClr val="002060"/>
                          </a:solidFill>
                        </a:rPr>
                        <a:t>Length of residency: longer period stays in one residency; the more stable </a:t>
                      </a:r>
                      <a:endParaRPr lang="en-IN"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b="0" dirty="0" smtClean="0">
                          <a:solidFill>
                            <a:srgbClr val="002060"/>
                          </a:solidFill>
                        </a:rPr>
                        <a:t>Pyramid of Debt</a:t>
                      </a:r>
                      <a:endParaRPr lang="en-IN"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Char char="•"/>
                      </a:pPr>
                      <a:r>
                        <a:rPr lang="en-US" b="0" dirty="0" smtClean="0">
                          <a:solidFill>
                            <a:srgbClr val="002060"/>
                          </a:solidFill>
                        </a:rPr>
                        <a:t>Individuals</a:t>
                      </a:r>
                      <a:r>
                        <a:rPr lang="en-US" b="0" baseline="0" dirty="0" smtClean="0">
                          <a:solidFill>
                            <a:srgbClr val="002060"/>
                          </a:solidFill>
                        </a:rPr>
                        <a:t> draws credit at one lending institution to pay another is frowned upon</a:t>
                      </a:r>
                      <a:endParaRPr lang="en-IN"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8869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Factors to Consider to Reduce </a:t>
            </a:r>
            <a:r>
              <a:rPr lang="en-US" sz="2800" b="1" dirty="0">
                <a:solidFill>
                  <a:srgbClr val="0070C0"/>
                </a:solidFill>
                <a:latin typeface="+mn-lt"/>
              </a:rPr>
              <a:t>C</a:t>
            </a:r>
            <a:r>
              <a:rPr lang="en-US" sz="2800" b="1" dirty="0" smtClean="0">
                <a:solidFill>
                  <a:srgbClr val="0070C0"/>
                </a:solidFill>
                <a:latin typeface="+mn-lt"/>
              </a:rPr>
              <a:t>redit Risk in Loan Policy</a:t>
            </a:r>
            <a:endParaRPr lang="en-IN" sz="2800" b="1" dirty="0">
              <a:solidFill>
                <a:srgbClr val="0070C0"/>
              </a:solidFill>
              <a:latin typeface="+mn-lt"/>
            </a:endParaRPr>
          </a:p>
        </p:txBody>
      </p:sp>
      <p:sp>
        <p:nvSpPr>
          <p:cNvPr id="3" name="Content Placeholder 2"/>
          <p:cNvSpPr>
            <a:spLocks noGrp="1"/>
          </p:cNvSpPr>
          <p:nvPr>
            <p:ph idx="1"/>
          </p:nvPr>
        </p:nvSpPr>
        <p:spPr>
          <a:xfrm>
            <a:off x="746760" y="1368425"/>
            <a:ext cx="10515600" cy="4351338"/>
          </a:xfrm>
        </p:spPr>
        <p:txBody>
          <a:bodyPr>
            <a:normAutofit/>
          </a:bodyPr>
          <a:lstStyle/>
          <a:p>
            <a:r>
              <a:rPr lang="en-US" sz="2400" b="1" dirty="0" smtClean="0">
                <a:solidFill>
                  <a:srgbClr val="002060"/>
                </a:solidFill>
              </a:rPr>
              <a:t>Avoid high risk loans</a:t>
            </a:r>
          </a:p>
          <a:p>
            <a:r>
              <a:rPr lang="en-US" sz="2400" b="1" dirty="0" smtClean="0">
                <a:solidFill>
                  <a:srgbClr val="002060"/>
                </a:solidFill>
              </a:rPr>
              <a:t>Proper valuation of collateral</a:t>
            </a:r>
          </a:p>
          <a:p>
            <a:r>
              <a:rPr lang="en-US" sz="2400" b="1" dirty="0" smtClean="0">
                <a:solidFill>
                  <a:srgbClr val="002060"/>
                </a:solidFill>
              </a:rPr>
              <a:t>Diversification of loans</a:t>
            </a:r>
          </a:p>
          <a:p>
            <a:r>
              <a:rPr lang="en-US" sz="2400" b="1" dirty="0" smtClean="0">
                <a:solidFill>
                  <a:srgbClr val="002060"/>
                </a:solidFill>
              </a:rPr>
              <a:t>Proper documentation</a:t>
            </a:r>
          </a:p>
          <a:p>
            <a:r>
              <a:rPr lang="en-US" sz="2400" b="1" dirty="0" smtClean="0">
                <a:solidFill>
                  <a:srgbClr val="002060"/>
                </a:solidFill>
              </a:rPr>
              <a:t>Credit limits</a:t>
            </a:r>
          </a:p>
          <a:p>
            <a:r>
              <a:rPr lang="en-US" sz="2400" b="1" dirty="0" smtClean="0">
                <a:solidFill>
                  <a:srgbClr val="002060"/>
                </a:solidFill>
              </a:rPr>
              <a:t>Proper monitoring</a:t>
            </a:r>
          </a:p>
          <a:p>
            <a:r>
              <a:rPr lang="en-US" sz="2400" b="1" dirty="0" smtClean="0">
                <a:solidFill>
                  <a:srgbClr val="002060"/>
                </a:solidFill>
              </a:rPr>
              <a:t>Use of instruments to transfer risk</a:t>
            </a:r>
            <a:endParaRPr lang="en-IN" sz="2400" b="1" dirty="0">
              <a:solidFill>
                <a:srgbClr val="002060"/>
              </a:solidFill>
            </a:endParaRPr>
          </a:p>
        </p:txBody>
      </p:sp>
    </p:spTree>
    <p:extLst>
      <p:ext uri="{BB962C8B-B14F-4D97-AF65-F5344CB8AC3E}">
        <p14:creationId xmlns:p14="http://schemas.microsoft.com/office/powerpoint/2010/main" val="2720876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5837</Words>
  <Application>Microsoft Office PowerPoint</Application>
  <PresentationFormat>Widescreen</PresentationFormat>
  <Paragraphs>962</Paragraphs>
  <Slides>81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Arial Unicode MS</vt:lpstr>
      <vt:lpstr>Calibri</vt:lpstr>
      <vt:lpstr>Calibri Light</vt:lpstr>
      <vt:lpstr>Georgia</vt:lpstr>
      <vt:lpstr>Times New Roman</vt:lpstr>
      <vt:lpstr>Wingdings</vt:lpstr>
      <vt:lpstr>Office Theme</vt:lpstr>
      <vt:lpstr>Lending Management</vt:lpstr>
      <vt:lpstr>Principles of Lending</vt:lpstr>
      <vt:lpstr>Principles of Lending Cont…</vt:lpstr>
      <vt:lpstr>PowerPoint Presentation</vt:lpstr>
      <vt:lpstr>Regulation of Lending Activities Cont… </vt:lpstr>
      <vt:lpstr>Regulation of Lending Activities Cont… </vt:lpstr>
      <vt:lpstr>Regulation of Lending Activities Cont… </vt:lpstr>
      <vt:lpstr>Regulation of Lending Activities Cont… </vt:lpstr>
      <vt:lpstr>Factors to Consider to Reduce Credit Risk in Loan Policy</vt:lpstr>
      <vt:lpstr>Steps in the Lending Process</vt:lpstr>
      <vt:lpstr>Evaluating a Loan Request</vt:lpstr>
      <vt:lpstr>Evaluating a Loan Request…</vt:lpstr>
      <vt:lpstr>Evaluating a Loan Request…</vt:lpstr>
      <vt:lpstr>Types of Collateral </vt:lpstr>
      <vt:lpstr>Structure of Loan Agreement</vt:lpstr>
      <vt:lpstr>PowerPoint Presentation</vt:lpstr>
      <vt:lpstr>Types of charges</vt:lpstr>
      <vt:lpstr>Types of charges…</vt:lpstr>
      <vt:lpstr>Modes of creating charge</vt:lpstr>
      <vt:lpstr>Modes of creating charge …</vt:lpstr>
      <vt:lpstr>Short-Term Loans to Business Firms</vt:lpstr>
      <vt:lpstr>Short-Term Loans to Business Firms …</vt:lpstr>
      <vt:lpstr>Short-Term Loans to Business Firms …</vt:lpstr>
      <vt:lpstr>Short-Term Loans to Business Firms …</vt:lpstr>
      <vt:lpstr>Long-Term Loans to Business Firms </vt:lpstr>
      <vt:lpstr>Long-Term Loans to Business Firms Cont…</vt:lpstr>
      <vt:lpstr>Long-Term Loans to Business Firms …</vt:lpstr>
      <vt:lpstr>Analysis of Business Loan Applications</vt:lpstr>
      <vt:lpstr>Analyzing Business Loan Application</vt:lpstr>
      <vt:lpstr>Financial Ratio Analysis of a Customer’s Financial Statements</vt:lpstr>
      <vt:lpstr>Financial Ratio Analysis: Control over Expenses</vt:lpstr>
      <vt:lpstr>Financial Ratio Analysis: Operating Efficiency</vt:lpstr>
      <vt:lpstr>Financial Ratio Analysis: Marketability of Customer’s Product/Service</vt:lpstr>
      <vt:lpstr>Financial Ratio Analysis: Coverage Ratio</vt:lpstr>
      <vt:lpstr>Financial Ratio Analysis: Liquidity Indicator</vt:lpstr>
      <vt:lpstr>Financial Ratio Analysis: Liquidity Indicator Cont..</vt:lpstr>
      <vt:lpstr>Financial Ratio Analysis: Profitability Indicator</vt:lpstr>
      <vt:lpstr>Financial Ratio Analysis: Financial Leverage Factor </vt:lpstr>
      <vt:lpstr>Financial Ratio Analysis: Financial Leverage Factor </vt:lpstr>
      <vt:lpstr>PowerPoint Presentation</vt:lpstr>
      <vt:lpstr>PowerPoint Presentation</vt:lpstr>
      <vt:lpstr>PowerPoint Presentation</vt:lpstr>
      <vt:lpstr>PowerPoint Presentation</vt:lpstr>
      <vt:lpstr>Historical Analysis of Financial Statement: Marketability of Product Line</vt:lpstr>
      <vt:lpstr>Coverage Ratio Analysis</vt:lpstr>
      <vt:lpstr>PowerPoint Presentation</vt:lpstr>
      <vt:lpstr>PowerPoint Presentation</vt:lpstr>
      <vt:lpstr>PowerPoint Presentation</vt:lpstr>
      <vt:lpstr>Industry comparison</vt:lpstr>
      <vt:lpstr>Contingent Liabilities </vt:lpstr>
      <vt:lpstr>Contingent Liabilities …</vt:lpstr>
      <vt:lpstr>Environmental liabilities</vt:lpstr>
      <vt:lpstr>Underfunded Pension Liabilities  </vt:lpstr>
      <vt:lpstr>Analysis of Cash Flow Statement</vt:lpstr>
      <vt:lpstr>Cash flow from investment activities</vt:lpstr>
      <vt:lpstr>Cash flow from financing activities</vt:lpstr>
      <vt:lpstr>Other Factors</vt:lpstr>
      <vt:lpstr>Objectives of loan pricing</vt:lpstr>
      <vt:lpstr>Margin Maintenance</vt:lpstr>
      <vt:lpstr>Risk-return profile</vt:lpstr>
      <vt:lpstr>Market rates</vt:lpstr>
      <vt:lpstr>Cost plus loan pricing model</vt:lpstr>
      <vt:lpstr>Cost plus loan pricing model</vt:lpstr>
      <vt:lpstr>Example</vt:lpstr>
      <vt:lpstr>Example cont…</vt:lpstr>
      <vt:lpstr>Cost plus loan pricing model …</vt:lpstr>
      <vt:lpstr>Cost plus loan pricing model …</vt:lpstr>
      <vt:lpstr>Example</vt:lpstr>
      <vt:lpstr>The Price Leadership Model </vt:lpstr>
      <vt:lpstr>Below-Prime Market Pricing </vt:lpstr>
      <vt:lpstr>Customer Profitability Analysis (CPA) </vt:lpstr>
      <vt:lpstr>Customer Profitability Analysis (CPA) Cont… </vt:lpstr>
      <vt:lpstr>Customer Profitability Analysis (CPA) Cont… </vt:lpstr>
      <vt:lpstr>Types of Loans Granted to Consumers</vt:lpstr>
      <vt:lpstr>Types of Loans Granted to Consumers: Residential Loans</vt:lpstr>
      <vt:lpstr>Types of Loans Granted to Consumers: Nonresidential Loans</vt:lpstr>
      <vt:lpstr>Types of Loans Granted to Consumers: Credit Card Loans &amp; Revolving Credit</vt:lpstr>
      <vt:lpstr>Characteristics of Consumer Loans</vt:lpstr>
      <vt:lpstr>Evaluating Consumer Loan Applications: Character &amp; Purpose</vt:lpstr>
      <vt:lpstr>Evaluating Consumer Loan Applications: Character &amp; Purpose Cont..</vt:lpstr>
      <vt:lpstr>Evaluating Consumer Loan Applications: Other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Management</dc:title>
  <dc:creator>Prof. J Mahakud</dc:creator>
  <cp:lastModifiedBy>Jitendra Mahakud</cp:lastModifiedBy>
  <cp:revision>6</cp:revision>
  <dcterms:created xsi:type="dcterms:W3CDTF">2023-03-30T02:28:05Z</dcterms:created>
  <dcterms:modified xsi:type="dcterms:W3CDTF">2023-04-09T07:06:35Z</dcterms:modified>
</cp:coreProperties>
</file>