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60" r:id="rId7"/>
    <p:sldId id="261" r:id="rId8"/>
    <p:sldId id="262" r:id="rId9"/>
    <p:sldId id="263" r:id="rId10"/>
    <p:sldId id="264" r:id="rId11"/>
    <p:sldId id="265" r:id="rId12"/>
    <p:sldId id="280" r:id="rId13"/>
    <p:sldId id="266" r:id="rId14"/>
    <p:sldId id="267" r:id="rId15"/>
    <p:sldId id="268" r:id="rId16"/>
    <p:sldId id="269" r:id="rId17"/>
    <p:sldId id="270" r:id="rId18"/>
    <p:sldId id="271" r:id="rId19"/>
    <p:sldId id="272" r:id="rId20"/>
    <p:sldId id="281" r:id="rId21"/>
    <p:sldId id="273" r:id="rId22"/>
    <p:sldId id="274" r:id="rId23"/>
    <p:sldId id="275" r:id="rId24"/>
    <p:sldId id="276" r:id="rId25"/>
    <p:sldId id="277" r:id="rId26"/>
    <p:sldId id="278"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BF49C45-2211-49FF-AEE6-DEEA9A323893}"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287078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F49C45-2211-49FF-AEE6-DEEA9A323893}"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129604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F49C45-2211-49FF-AEE6-DEEA9A323893}"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230375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F49C45-2211-49FF-AEE6-DEEA9A323893}"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314324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F49C45-2211-49FF-AEE6-DEEA9A323893}"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1176702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BF49C45-2211-49FF-AEE6-DEEA9A323893}"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129250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F49C45-2211-49FF-AEE6-DEEA9A323893}"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274126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BF49C45-2211-49FF-AEE6-DEEA9A323893}"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48684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49C45-2211-49FF-AEE6-DEEA9A323893}"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324558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49C45-2211-49FF-AEE6-DEEA9A323893}"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353096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F49C45-2211-49FF-AEE6-DEEA9A323893}"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402F61-94A5-4AF8-95C8-3D409C9540AD}" type="slidenum">
              <a:rPr lang="en-IN" smtClean="0"/>
              <a:t>‹#›</a:t>
            </a:fld>
            <a:endParaRPr lang="en-IN"/>
          </a:p>
        </p:txBody>
      </p:sp>
    </p:spTree>
    <p:extLst>
      <p:ext uri="{BB962C8B-B14F-4D97-AF65-F5344CB8AC3E}">
        <p14:creationId xmlns:p14="http://schemas.microsoft.com/office/powerpoint/2010/main" val="4041970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49C45-2211-49FF-AEE6-DEEA9A323893}" type="datetimeFigureOut">
              <a:rPr lang="en-IN" smtClean="0"/>
              <a:t>17-01-2023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02F61-94A5-4AF8-95C8-3D409C9540AD}" type="slidenum">
              <a:rPr lang="en-IN" smtClean="0"/>
              <a:t>‹#›</a:t>
            </a:fld>
            <a:endParaRPr lang="en-IN"/>
          </a:p>
        </p:txBody>
      </p:sp>
    </p:spTree>
    <p:extLst>
      <p:ext uri="{BB962C8B-B14F-4D97-AF65-F5344CB8AC3E}">
        <p14:creationId xmlns:p14="http://schemas.microsoft.com/office/powerpoint/2010/main" val="420219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Bank Performance Analysis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9372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Factors affecting the components of ROE</a:t>
            </a:r>
            <a:endParaRPr lang="en-IN" sz="2800" b="1" dirty="0">
              <a:solidFill>
                <a:srgbClr val="0070C0"/>
              </a:solidFill>
              <a:latin typeface="+mn-lt"/>
            </a:endParaRPr>
          </a:p>
        </p:txBody>
      </p:sp>
      <p:sp>
        <p:nvSpPr>
          <p:cNvPr id="3" name="Content Placeholder 2"/>
          <p:cNvSpPr>
            <a:spLocks noGrp="1"/>
          </p:cNvSpPr>
          <p:nvPr>
            <p:ph idx="1"/>
          </p:nvPr>
        </p:nvSpPr>
        <p:spPr>
          <a:xfrm>
            <a:off x="720634" y="1368425"/>
            <a:ext cx="10515600" cy="4351338"/>
          </a:xfrm>
        </p:spPr>
        <p:txBody>
          <a:bodyPr/>
          <a:lstStyle/>
          <a:p>
            <a:r>
              <a:rPr lang="en-US" dirty="0" smtClean="0">
                <a:solidFill>
                  <a:srgbClr val="002060"/>
                </a:solidFill>
              </a:rPr>
              <a:t>Equity multiplier (Capital </a:t>
            </a:r>
            <a:r>
              <a:rPr lang="en-US" dirty="0">
                <a:solidFill>
                  <a:srgbClr val="002060"/>
                </a:solidFill>
              </a:rPr>
              <a:t>structure </a:t>
            </a:r>
            <a:r>
              <a:rPr lang="en-US" dirty="0" smtClean="0">
                <a:solidFill>
                  <a:srgbClr val="002060"/>
                </a:solidFill>
              </a:rPr>
              <a:t>decisions)</a:t>
            </a:r>
          </a:p>
          <a:p>
            <a:pPr lvl="1"/>
            <a:r>
              <a:rPr lang="en-US" dirty="0" smtClean="0">
                <a:solidFill>
                  <a:srgbClr val="002060"/>
                </a:solidFill>
              </a:rPr>
              <a:t>What sources of funding should be used?</a:t>
            </a:r>
          </a:p>
          <a:p>
            <a:pPr lvl="1"/>
            <a:r>
              <a:rPr lang="en-US" dirty="0" smtClean="0">
                <a:solidFill>
                  <a:srgbClr val="002060"/>
                </a:solidFill>
              </a:rPr>
              <a:t>Decisions about dividend payments</a:t>
            </a:r>
          </a:p>
          <a:p>
            <a:r>
              <a:rPr lang="en-US" dirty="0" smtClean="0">
                <a:solidFill>
                  <a:srgbClr val="002060"/>
                </a:solidFill>
              </a:rPr>
              <a:t>Net profit margin and Asset utilization ratio</a:t>
            </a:r>
          </a:p>
          <a:p>
            <a:pPr lvl="1"/>
            <a:r>
              <a:rPr lang="en-US" dirty="0" smtClean="0">
                <a:solidFill>
                  <a:srgbClr val="002060"/>
                </a:solidFill>
              </a:rPr>
              <a:t>The mix of funds raised and invested</a:t>
            </a:r>
          </a:p>
          <a:p>
            <a:pPr lvl="1"/>
            <a:r>
              <a:rPr lang="en-US" dirty="0" smtClean="0">
                <a:solidFill>
                  <a:srgbClr val="002060"/>
                </a:solidFill>
              </a:rPr>
              <a:t>Size of the bank</a:t>
            </a:r>
          </a:p>
          <a:p>
            <a:pPr lvl="1"/>
            <a:r>
              <a:rPr lang="en-US" dirty="0" smtClean="0">
                <a:solidFill>
                  <a:srgbClr val="002060"/>
                </a:solidFill>
              </a:rPr>
              <a:t>Control of operating expenses</a:t>
            </a:r>
          </a:p>
          <a:p>
            <a:pPr lvl="1"/>
            <a:r>
              <a:rPr lang="en-US" dirty="0" smtClean="0">
                <a:solidFill>
                  <a:srgbClr val="002060"/>
                </a:solidFill>
              </a:rPr>
              <a:t>Pricing of services</a:t>
            </a:r>
          </a:p>
          <a:p>
            <a:pPr lvl="1"/>
            <a:r>
              <a:rPr lang="en-US" dirty="0" smtClean="0">
                <a:solidFill>
                  <a:srgbClr val="002060"/>
                </a:solidFill>
              </a:rPr>
              <a:t>Minimization of tax liability</a:t>
            </a:r>
          </a:p>
          <a:p>
            <a:pPr lvl="1"/>
            <a:endParaRPr lang="en-US" dirty="0" smtClean="0"/>
          </a:p>
          <a:p>
            <a:pPr lvl="1"/>
            <a:endParaRPr lang="en-US" dirty="0" smtClean="0"/>
          </a:p>
          <a:p>
            <a:pPr lvl="1"/>
            <a:endParaRPr lang="en-US" dirty="0" smtClean="0"/>
          </a:p>
          <a:p>
            <a:endParaRPr lang="en-US" dirty="0" smtClean="0"/>
          </a:p>
          <a:p>
            <a:endParaRPr lang="en-IN" dirty="0"/>
          </a:p>
        </p:txBody>
      </p:sp>
    </p:spTree>
    <p:extLst>
      <p:ext uri="{BB962C8B-B14F-4D97-AF65-F5344CB8AC3E}">
        <p14:creationId xmlns:p14="http://schemas.microsoft.com/office/powerpoint/2010/main" val="21297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Factors affecting </a:t>
            </a:r>
            <a:r>
              <a:rPr lang="en-US" sz="2800" b="1" dirty="0" smtClean="0">
                <a:solidFill>
                  <a:srgbClr val="0070C0"/>
                </a:solidFill>
                <a:latin typeface="+mn-lt"/>
              </a:rPr>
              <a:t>profitability</a:t>
            </a:r>
            <a:endParaRPr lang="en-IN" sz="2800" b="1" dirty="0">
              <a:solidFill>
                <a:srgbClr val="0070C0"/>
              </a:solidFill>
              <a:latin typeface="+mn-lt"/>
            </a:endParaRPr>
          </a:p>
        </p:txBody>
      </p:sp>
      <p:sp>
        <p:nvSpPr>
          <p:cNvPr id="3" name="Content Placeholder 2"/>
          <p:cNvSpPr>
            <a:spLocks noGrp="1"/>
          </p:cNvSpPr>
          <p:nvPr>
            <p:ph idx="1"/>
          </p:nvPr>
        </p:nvSpPr>
        <p:spPr>
          <a:xfrm>
            <a:off x="838200" y="1381487"/>
            <a:ext cx="10515600" cy="4351338"/>
          </a:xfrm>
        </p:spPr>
        <p:txBody>
          <a:bodyPr/>
          <a:lstStyle/>
          <a:p>
            <a:r>
              <a:rPr lang="en-US" sz="2400" dirty="0" smtClean="0">
                <a:solidFill>
                  <a:srgbClr val="002060"/>
                </a:solidFill>
              </a:rPr>
              <a:t>Bank size</a:t>
            </a:r>
          </a:p>
          <a:p>
            <a:r>
              <a:rPr lang="en-US" sz="2400" dirty="0" smtClean="0">
                <a:solidFill>
                  <a:srgbClr val="002060"/>
                </a:solidFill>
              </a:rPr>
              <a:t>Capital ratio</a:t>
            </a:r>
          </a:p>
          <a:p>
            <a:r>
              <a:rPr lang="en-US" sz="2400" dirty="0" smtClean="0">
                <a:solidFill>
                  <a:srgbClr val="002060"/>
                </a:solidFill>
              </a:rPr>
              <a:t>Risk</a:t>
            </a:r>
          </a:p>
          <a:p>
            <a:r>
              <a:rPr lang="en-US" sz="2400" dirty="0" smtClean="0">
                <a:solidFill>
                  <a:srgbClr val="002060"/>
                </a:solidFill>
              </a:rPr>
              <a:t>Funding cost</a:t>
            </a:r>
          </a:p>
          <a:p>
            <a:r>
              <a:rPr lang="en-US" sz="2400" dirty="0" smtClean="0">
                <a:solidFill>
                  <a:srgbClr val="002060"/>
                </a:solidFill>
              </a:rPr>
              <a:t>Revenue diversification</a:t>
            </a:r>
          </a:p>
          <a:p>
            <a:r>
              <a:rPr lang="en-US" sz="2400" dirty="0" smtClean="0">
                <a:solidFill>
                  <a:srgbClr val="002060"/>
                </a:solidFill>
              </a:rPr>
              <a:t>Bank age</a:t>
            </a:r>
          </a:p>
          <a:p>
            <a:r>
              <a:rPr lang="en-US" sz="2400" dirty="0" smtClean="0">
                <a:solidFill>
                  <a:srgbClr val="002060"/>
                </a:solidFill>
              </a:rPr>
              <a:t>Corporate governance</a:t>
            </a:r>
          </a:p>
          <a:p>
            <a:r>
              <a:rPr lang="en-US" sz="2400" dirty="0" smtClean="0">
                <a:solidFill>
                  <a:srgbClr val="002060"/>
                </a:solidFill>
              </a:rPr>
              <a:t>Industry structure</a:t>
            </a:r>
          </a:p>
          <a:p>
            <a:r>
              <a:rPr lang="en-US" sz="2400" dirty="0" smtClean="0">
                <a:solidFill>
                  <a:srgbClr val="002060"/>
                </a:solidFill>
              </a:rPr>
              <a:t>Business cycle</a:t>
            </a:r>
          </a:p>
          <a:p>
            <a:endParaRPr lang="en-IN" dirty="0"/>
          </a:p>
        </p:txBody>
      </p:sp>
    </p:spTree>
    <p:extLst>
      <p:ext uri="{BB962C8B-B14F-4D97-AF65-F5344CB8AC3E}">
        <p14:creationId xmlns:p14="http://schemas.microsoft.com/office/powerpoint/2010/main" val="308768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Stability, Asset Quality and Liquidity Measures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022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Capital Adequacy Ratio</a:t>
            </a:r>
          </a:p>
          <a:p>
            <a:endParaRPr lang="en-US" sz="2800" b="1" dirty="0"/>
          </a:p>
        </p:txBody>
      </p:sp>
      <p:sp>
        <p:nvSpPr>
          <p:cNvPr id="3" name="TextBox 2"/>
          <p:cNvSpPr txBox="1"/>
          <p:nvPr/>
        </p:nvSpPr>
        <p:spPr>
          <a:xfrm>
            <a:off x="822961" y="1529124"/>
            <a:ext cx="10045336" cy="7109639"/>
          </a:xfrm>
          <a:prstGeom prst="rect">
            <a:avLst/>
          </a:prstGeom>
          <a:noFill/>
        </p:spPr>
        <p:txBody>
          <a:bodyPr wrap="square" rtlCol="0">
            <a:spAutoFit/>
          </a:bodyPr>
          <a:lstStyle/>
          <a:p>
            <a:pPr marL="342000" indent="-342000" algn="just">
              <a:buFont typeface="Arial" pitchFamily="34" charset="0"/>
              <a:buChar char="•"/>
            </a:pPr>
            <a:r>
              <a:rPr lang="en-US" sz="2400" b="1" dirty="0" smtClean="0">
                <a:solidFill>
                  <a:srgbClr val="002060"/>
                </a:solidFill>
              </a:rPr>
              <a:t>Ratio of the bank’s capital to its risk weighted assets</a:t>
            </a:r>
          </a:p>
          <a:p>
            <a:pPr marL="799200" lvl="1" indent="-342000" algn="just">
              <a:buFont typeface="Arial" pitchFamily="34" charset="0"/>
              <a:buChar char="•"/>
            </a:pPr>
            <a:r>
              <a:rPr lang="en-US" sz="2400" b="1" dirty="0" smtClean="0">
                <a:solidFill>
                  <a:srgbClr val="002060"/>
                </a:solidFill>
              </a:rPr>
              <a:t>Capital= Tier-I Capital + Tier-II Capital</a:t>
            </a:r>
          </a:p>
          <a:p>
            <a:pPr marL="799200" lvl="1" indent="-342000" algn="just">
              <a:buFont typeface="Arial" pitchFamily="34" charset="0"/>
              <a:buChar char="•"/>
            </a:pPr>
            <a:r>
              <a:rPr lang="en-US" sz="2400" b="1" dirty="0" smtClean="0">
                <a:solidFill>
                  <a:srgbClr val="002060"/>
                </a:solidFill>
              </a:rPr>
              <a:t>Tier-I Capital :</a:t>
            </a:r>
          </a:p>
          <a:p>
            <a:pPr marL="1428750" lvl="2" indent="-514350" algn="just">
              <a:buFont typeface="+mj-lt"/>
              <a:buAutoNum type="romanLcPeriod"/>
            </a:pPr>
            <a:r>
              <a:rPr lang="en-US" sz="2400" b="1" dirty="0" smtClean="0">
                <a:solidFill>
                  <a:srgbClr val="002060"/>
                </a:solidFill>
              </a:rPr>
              <a:t>Paid-up Capital</a:t>
            </a:r>
          </a:p>
          <a:p>
            <a:pPr marL="1428750" lvl="2" indent="-514350" algn="just">
              <a:buFont typeface="+mj-lt"/>
              <a:buAutoNum type="romanLcPeriod"/>
            </a:pPr>
            <a:r>
              <a:rPr lang="en-US" sz="2400" b="1" dirty="0" smtClean="0">
                <a:solidFill>
                  <a:srgbClr val="002060"/>
                </a:solidFill>
              </a:rPr>
              <a:t>Statutory Reserves</a:t>
            </a:r>
          </a:p>
          <a:p>
            <a:pPr marL="1428750" lvl="2" indent="-514350" algn="just">
              <a:buFont typeface="+mj-lt"/>
              <a:buAutoNum type="romanLcPeriod"/>
            </a:pPr>
            <a:r>
              <a:rPr lang="en-US" sz="2400" b="1" dirty="0" smtClean="0">
                <a:solidFill>
                  <a:srgbClr val="002060"/>
                </a:solidFill>
              </a:rPr>
              <a:t>Reserves which are not kept aside for meeting any specific liability</a:t>
            </a:r>
          </a:p>
          <a:p>
            <a:pPr marL="1428750" lvl="2" indent="-514350" algn="just">
              <a:buFont typeface="+mj-lt"/>
              <a:buAutoNum type="romanLcPeriod"/>
            </a:pPr>
            <a:r>
              <a:rPr lang="en-US" sz="2400" b="1" dirty="0" smtClean="0">
                <a:solidFill>
                  <a:srgbClr val="002060"/>
                </a:solidFill>
              </a:rPr>
              <a:t>Surplus generated from sale of capital assets</a:t>
            </a:r>
          </a:p>
          <a:p>
            <a:pPr marL="799200" lvl="1" indent="-342000" algn="just">
              <a:buFont typeface="Arial" pitchFamily="34" charset="0"/>
              <a:buChar char="•"/>
            </a:pPr>
            <a:r>
              <a:rPr lang="en-US" sz="2400" b="1" dirty="0" smtClean="0">
                <a:solidFill>
                  <a:srgbClr val="002060"/>
                </a:solidFill>
              </a:rPr>
              <a:t>Tier-II Capital :</a:t>
            </a:r>
          </a:p>
          <a:p>
            <a:pPr marL="1428750" lvl="2" indent="-514350" algn="just">
              <a:buFont typeface="+mj-lt"/>
              <a:buAutoNum type="romanLcPeriod"/>
            </a:pPr>
            <a:r>
              <a:rPr lang="en-US" sz="2400" b="1" dirty="0" smtClean="0">
                <a:solidFill>
                  <a:srgbClr val="002060"/>
                </a:solidFill>
              </a:rPr>
              <a:t>Subordinate debt</a:t>
            </a:r>
          </a:p>
          <a:p>
            <a:pPr marL="1428750" lvl="2" indent="-514350" algn="just">
              <a:buFont typeface="+mj-lt"/>
              <a:buAutoNum type="romanLcPeriod"/>
            </a:pPr>
            <a:r>
              <a:rPr lang="en-US" sz="2400" b="1" dirty="0" smtClean="0">
                <a:solidFill>
                  <a:srgbClr val="002060"/>
                </a:solidFill>
              </a:rPr>
              <a:t>General provisions and Loss reserves</a:t>
            </a:r>
          </a:p>
          <a:p>
            <a:pPr marL="1428750" lvl="2" indent="-514350" algn="just">
              <a:buFont typeface="+mj-lt"/>
              <a:buAutoNum type="romanLcPeriod"/>
            </a:pPr>
            <a:r>
              <a:rPr lang="en-US" sz="2400" b="1" dirty="0" smtClean="0">
                <a:solidFill>
                  <a:srgbClr val="002060"/>
                </a:solidFill>
              </a:rPr>
              <a:t>Undisclosed Reserves</a:t>
            </a:r>
          </a:p>
          <a:p>
            <a:pPr marL="1428750" lvl="2" indent="-514350" algn="just">
              <a:buFont typeface="+mj-lt"/>
              <a:buAutoNum type="romanLcPeriod"/>
            </a:pPr>
            <a:r>
              <a:rPr lang="en-US" sz="2400" b="1" dirty="0" smtClean="0">
                <a:solidFill>
                  <a:srgbClr val="002060"/>
                </a:solidFill>
              </a:rPr>
              <a:t>Perpetual preference shares</a:t>
            </a: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algn="just"/>
            <a:endParaRPr lang="en-US" sz="2400" b="1" dirty="0" smtClean="0">
              <a:solidFill>
                <a:srgbClr val="002060"/>
              </a:solidFill>
            </a:endParaRPr>
          </a:p>
          <a:p>
            <a:endParaRPr lang="en-US" sz="2400" b="1" dirty="0">
              <a:solidFill>
                <a:srgbClr val="002060"/>
              </a:solidFill>
            </a:endParaRPr>
          </a:p>
        </p:txBody>
      </p:sp>
    </p:spTree>
    <p:extLst>
      <p:ext uri="{BB962C8B-B14F-4D97-AF65-F5344CB8AC3E}">
        <p14:creationId xmlns:p14="http://schemas.microsoft.com/office/powerpoint/2010/main" val="509852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Asset Quality Ratio</a:t>
            </a:r>
          </a:p>
          <a:p>
            <a:endParaRPr lang="en-US" sz="2800" b="1" dirty="0"/>
          </a:p>
        </p:txBody>
      </p:sp>
      <mc:AlternateContent xmlns:mc="http://schemas.openxmlformats.org/markup-compatibility/2006" xmlns:a14="http://schemas.microsoft.com/office/drawing/2010/main">
        <mc:Choice Requires="a14">
          <p:sp>
            <p:nvSpPr>
              <p:cNvPr id="3" name="TextBox 2"/>
              <p:cNvSpPr txBox="1"/>
              <p:nvPr/>
            </p:nvSpPr>
            <p:spPr>
              <a:xfrm>
                <a:off x="1021156" y="1921012"/>
                <a:ext cx="8849710" cy="6756593"/>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Credit worthiness of a particular bank’s loan portfolio</a:t>
                </a:r>
              </a:p>
              <a:p>
                <a:pPr marL="971550" lvl="1" indent="-514350" algn="just">
                  <a:spcAft>
                    <a:spcPts val="1200"/>
                  </a:spcAft>
                  <a:buFont typeface="+mj-lt"/>
                  <a:buAutoNum type="romanLcPeriod"/>
                </a:pPr>
                <a:r>
                  <a:rPr lang="en-US" sz="2400" b="1" dirty="0" smtClean="0">
                    <a:solidFill>
                      <a:srgbClr val="002060"/>
                    </a:solidFill>
                  </a:rPr>
                  <a:t>Gross Non-Performing Assets (NPA) to Total Loans Ratio</a:t>
                </a:r>
              </a:p>
              <a:p>
                <a:pPr marL="971550" lvl="1" indent="-514350" algn="just">
                  <a:spcAft>
                    <a:spcPts val="1200"/>
                  </a:spcAft>
                  <a:buFont typeface="+mj-lt"/>
                  <a:buAutoNum type="romanLcPeriod"/>
                </a:pPr>
                <a:r>
                  <a:rPr lang="en-US" sz="2400" b="1" dirty="0" smtClean="0">
                    <a:solidFill>
                      <a:srgbClr val="002060"/>
                    </a:solidFill>
                  </a:rPr>
                  <a:t>Net NPA to Nat Advances</a:t>
                </a:r>
              </a:p>
              <a:p>
                <a:pPr lvl="2" algn="just">
                  <a:spcAft>
                    <a:spcPts val="1200"/>
                  </a:spcAft>
                </a:pPr>
                <a:r>
                  <a:rPr lang="en-US" sz="2400" b="1" dirty="0" smtClean="0">
                    <a:solidFill>
                      <a:srgbClr val="002060"/>
                    </a:solidFill>
                  </a:rPr>
                  <a:t>Net NPA = Gross NPA – Net Provisions on NPA and Interest on Suspense Account</a:t>
                </a:r>
              </a:p>
              <a:p>
                <a:pPr marL="971550" lvl="1" indent="-514350" algn="just">
                  <a:spcAft>
                    <a:spcPts val="1200"/>
                  </a:spcAft>
                  <a:buFont typeface="+mj-lt"/>
                  <a:buAutoNum type="romanLcPeriod"/>
                </a:pPr>
                <a:r>
                  <a:rPr lang="en-US" sz="2400" b="1" dirty="0" smtClean="0">
                    <a:solidFill>
                      <a:srgbClr val="002060"/>
                    </a:solidFill>
                  </a:rPr>
                  <a:t>Provisions for Loan Loss Ratio </a:t>
                </a:r>
                <a14:m>
                  <m:oMath xmlns:m="http://schemas.openxmlformats.org/officeDocument/2006/math">
                    <m:r>
                      <a:rPr lang="en-US" sz="2400" b="1" i="1" smtClean="0">
                        <a:solidFill>
                          <a:srgbClr val="002060"/>
                        </a:solidFill>
                        <a:latin typeface="Cambria Math" panose="02040503050406030204" pitchFamily="18" charset="0"/>
                      </a:rPr>
                      <m:t>=</m:t>
                    </m:r>
                    <m:f>
                      <m:fPr>
                        <m:ctrlPr>
                          <a:rPr lang="en-US" sz="2400" b="1" i="1" smtClean="0">
                            <a:solidFill>
                              <a:srgbClr val="002060"/>
                            </a:solidFill>
                            <a:latin typeface="Cambria Math" panose="02040503050406030204" pitchFamily="18" charset="0"/>
                          </a:rPr>
                        </m:ctrlPr>
                      </m:fPr>
                      <m:num>
                        <m:r>
                          <a:rPr lang="en-US" sz="2400" b="1" i="1" smtClean="0">
                            <a:solidFill>
                              <a:srgbClr val="002060"/>
                            </a:solidFill>
                            <a:latin typeface="Cambria Math" panose="02040503050406030204" pitchFamily="18" charset="0"/>
                          </a:rPr>
                          <m:t>𝑷𝒓𝒐𝒗𝒊𝒔𝒊𝒐𝒏𝒔</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𝒇𝒐𝒓</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𝒍𝒐𝒂𝒏</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𝒍𝒐𝒔𝒔𝒆𝒔</m:t>
                        </m:r>
                      </m:num>
                      <m:den>
                        <m:r>
                          <a:rPr lang="en-US" sz="2400" b="1" i="1" smtClean="0">
                            <a:solidFill>
                              <a:srgbClr val="002060"/>
                            </a:solidFill>
                            <a:latin typeface="Cambria Math" panose="02040503050406030204" pitchFamily="18" charset="0"/>
                          </a:rPr>
                          <m:t>𝑻𝒐𝒕𝒂𝒍</m:t>
                        </m:r>
                        <m:r>
                          <a:rPr lang="en-US" sz="2400" b="1" i="1" smtClean="0">
                            <a:solidFill>
                              <a:srgbClr val="002060"/>
                            </a:solidFill>
                            <a:latin typeface="Cambria Math" panose="02040503050406030204" pitchFamily="18" charset="0"/>
                          </a:rPr>
                          <m:t> </m:t>
                        </m:r>
                        <m:r>
                          <a:rPr lang="en-US" sz="2400" b="1" i="1" smtClean="0">
                            <a:solidFill>
                              <a:srgbClr val="002060"/>
                            </a:solidFill>
                            <a:latin typeface="Cambria Math" panose="02040503050406030204" pitchFamily="18" charset="0"/>
                          </a:rPr>
                          <m:t>𝒍𝒐𝒂𝒏𝒔</m:t>
                        </m:r>
                      </m:den>
                    </m:f>
                  </m:oMath>
                </a14:m>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21156" y="1921012"/>
                <a:ext cx="8849710" cy="6756593"/>
              </a:xfrm>
              <a:prstGeom prst="rect">
                <a:avLst/>
              </a:prstGeom>
              <a:blipFill>
                <a:blip r:embed="rId3"/>
                <a:stretch>
                  <a:fillRect l="-965" t="-722" r="-1103"/>
                </a:stretch>
              </a:blipFill>
            </p:spPr>
            <p:txBody>
              <a:bodyPr/>
              <a:lstStyle/>
              <a:p>
                <a:r>
                  <a:rPr lang="en-IN">
                    <a:noFill/>
                  </a:rPr>
                  <a:t> </a:t>
                </a:r>
              </a:p>
            </p:txBody>
          </p:sp>
        </mc:Fallback>
      </mc:AlternateContent>
    </p:spTree>
    <p:extLst>
      <p:ext uri="{BB962C8B-B14F-4D97-AF65-F5344CB8AC3E}">
        <p14:creationId xmlns:p14="http://schemas.microsoft.com/office/powerpoint/2010/main" val="807126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Non-Performing Assets</a:t>
            </a:r>
          </a:p>
          <a:p>
            <a:endParaRPr lang="en-US" sz="2800" b="1" dirty="0"/>
          </a:p>
        </p:txBody>
      </p:sp>
      <p:sp>
        <p:nvSpPr>
          <p:cNvPr id="3" name="TextBox 2"/>
          <p:cNvSpPr txBox="1"/>
          <p:nvPr/>
        </p:nvSpPr>
        <p:spPr>
          <a:xfrm>
            <a:off x="1021156" y="1921012"/>
            <a:ext cx="8849710" cy="6863417"/>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NPA is a loan or advance where the interest and/or installment of principal remains over due for a period more than 90 days in respect of the loan</a:t>
            </a:r>
          </a:p>
          <a:p>
            <a:pPr marL="342000" indent="-342000" algn="just">
              <a:spcAft>
                <a:spcPts val="1200"/>
              </a:spcAft>
              <a:buFont typeface="Arial" pitchFamily="34" charset="0"/>
              <a:buChar char="•"/>
            </a:pPr>
            <a:r>
              <a:rPr lang="en-US" sz="2400" b="1" dirty="0" smtClean="0">
                <a:solidFill>
                  <a:srgbClr val="002060"/>
                </a:solidFill>
              </a:rPr>
              <a:t>For agricultural loans a loan granted for short duration crops will be treated as NPA if the installment of principal or interest remains overdone for two crop seasons and loan granted for long duration crops will be treated as NPA if the installment of principal and interest overdue for one crop season</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925523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Loan Classifications</a:t>
            </a:r>
          </a:p>
          <a:p>
            <a:endParaRPr lang="en-US" sz="2800" b="1" dirty="0"/>
          </a:p>
        </p:txBody>
      </p:sp>
      <p:sp>
        <p:nvSpPr>
          <p:cNvPr id="3" name="TextBox 2"/>
          <p:cNvSpPr txBox="1"/>
          <p:nvPr/>
        </p:nvSpPr>
        <p:spPr>
          <a:xfrm>
            <a:off x="1021156" y="1921012"/>
            <a:ext cx="8849710" cy="8217634"/>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Standard Assets: It does not disclose any problems (not NPA)</a:t>
            </a:r>
          </a:p>
          <a:p>
            <a:pPr marL="342000" indent="-342000" algn="just">
              <a:spcAft>
                <a:spcPts val="1200"/>
              </a:spcAft>
              <a:buFont typeface="Arial" pitchFamily="34" charset="0"/>
              <a:buChar char="•"/>
            </a:pPr>
            <a:r>
              <a:rPr lang="en-US" sz="2400" b="1" dirty="0" smtClean="0">
                <a:solidFill>
                  <a:srgbClr val="002060"/>
                </a:solidFill>
              </a:rPr>
              <a:t>Sub-standard Assets: If the asset remained as NPA for a period less than or equal to 12 months</a:t>
            </a:r>
          </a:p>
          <a:p>
            <a:pPr marL="342000" indent="-342000" algn="just">
              <a:spcAft>
                <a:spcPts val="1200"/>
              </a:spcAft>
              <a:buFont typeface="Arial" pitchFamily="34" charset="0"/>
              <a:buChar char="•"/>
            </a:pPr>
            <a:r>
              <a:rPr lang="en-US" sz="2400" b="1" dirty="0" smtClean="0">
                <a:solidFill>
                  <a:srgbClr val="002060"/>
                </a:solidFill>
              </a:rPr>
              <a:t>Doubtful </a:t>
            </a:r>
            <a:r>
              <a:rPr lang="en-US" sz="2400" b="1" dirty="0">
                <a:solidFill>
                  <a:srgbClr val="002060"/>
                </a:solidFill>
              </a:rPr>
              <a:t>Assets: If the asset remained as NPA for a period </a:t>
            </a:r>
            <a:r>
              <a:rPr lang="en-US" sz="2400" b="1" dirty="0" smtClean="0">
                <a:solidFill>
                  <a:srgbClr val="002060"/>
                </a:solidFill>
              </a:rPr>
              <a:t>more </a:t>
            </a:r>
            <a:r>
              <a:rPr lang="en-US" sz="2400" b="1" dirty="0">
                <a:solidFill>
                  <a:srgbClr val="002060"/>
                </a:solidFill>
              </a:rPr>
              <a:t>than </a:t>
            </a:r>
            <a:r>
              <a:rPr lang="en-US" sz="2400" b="1" dirty="0" smtClean="0">
                <a:solidFill>
                  <a:srgbClr val="002060"/>
                </a:solidFill>
              </a:rPr>
              <a:t>12 months</a:t>
            </a:r>
          </a:p>
          <a:p>
            <a:pPr marL="342000" indent="-342000" algn="just">
              <a:spcAft>
                <a:spcPts val="1200"/>
              </a:spcAft>
              <a:buFont typeface="Arial" pitchFamily="34" charset="0"/>
              <a:buChar char="•"/>
            </a:pPr>
            <a:r>
              <a:rPr lang="en-US" sz="2400" b="1" dirty="0" smtClean="0">
                <a:solidFill>
                  <a:srgbClr val="002060"/>
                </a:solidFill>
              </a:rPr>
              <a:t>Loss Assets: Loss has been identified by the bank, or internal or external auditors, or central bank but the amount has not been written off wholly or partly</a:t>
            </a: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971550" lvl="1" indent="-514350" algn="just">
              <a:spcAft>
                <a:spcPts val="1200"/>
              </a:spcAft>
              <a:buFont typeface="+mj-lt"/>
              <a:buAutoNum type="romanLcPeriod"/>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1049344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Liquidity</a:t>
            </a:r>
          </a:p>
          <a:p>
            <a:endParaRPr lang="en-US" sz="2800" b="1" dirty="0"/>
          </a:p>
        </p:txBody>
      </p:sp>
      <p:sp>
        <p:nvSpPr>
          <p:cNvPr id="3" name="TextBox 2"/>
          <p:cNvSpPr txBox="1"/>
          <p:nvPr/>
        </p:nvSpPr>
        <p:spPr>
          <a:xfrm>
            <a:off x="1021156" y="1921012"/>
            <a:ext cx="8849710" cy="6278642"/>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Liquidity is defined as the extent to which the bank has funds available to meet cash demands for loans and deposit withdrawals </a:t>
            </a:r>
          </a:p>
          <a:p>
            <a:pPr marL="342000" indent="-342000" algn="just">
              <a:spcAft>
                <a:spcPts val="1200"/>
              </a:spcAft>
              <a:buFont typeface="Arial" pitchFamily="34" charset="0"/>
              <a:buChar char="•"/>
            </a:pPr>
            <a:r>
              <a:rPr lang="en-US" sz="2400" b="1" dirty="0" smtClean="0">
                <a:solidFill>
                  <a:srgbClr val="002060"/>
                </a:solidFill>
              </a:rPr>
              <a:t>Banks require different amounts of liquidity depending on their growth rate and variability in lending and deposit activities</a:t>
            </a:r>
          </a:p>
          <a:p>
            <a:pPr marL="971550" lvl="1" indent="-514350" algn="just">
              <a:spcAft>
                <a:spcPts val="1200"/>
              </a:spcAft>
              <a:buFont typeface="+mj-lt"/>
              <a:buAutoNum type="romanLcPeriod"/>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26847685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Liquidity Ratio</a:t>
            </a:r>
          </a:p>
          <a:p>
            <a:endParaRPr lang="en-US" sz="2800" b="1" dirty="0"/>
          </a:p>
        </p:txBody>
      </p:sp>
      <mc:AlternateContent xmlns:mc="http://schemas.openxmlformats.org/markup-compatibility/2006" xmlns:a14="http://schemas.microsoft.com/office/drawing/2010/main">
        <mc:Choice Requires="a14">
          <p:sp>
            <p:nvSpPr>
              <p:cNvPr id="3" name="TextBox 2"/>
              <p:cNvSpPr txBox="1"/>
              <p:nvPr/>
            </p:nvSpPr>
            <p:spPr>
              <a:xfrm>
                <a:off x="888273" y="1921012"/>
                <a:ext cx="9823270" cy="7912615"/>
              </a:xfrm>
              <a:prstGeom prst="rect">
                <a:avLst/>
              </a:prstGeom>
              <a:noFill/>
            </p:spPr>
            <p:txBody>
              <a:bodyPr wrap="square" rtlCol="0">
                <a:spAutoFit/>
              </a:bodyPr>
              <a:lstStyle/>
              <a:p>
                <a:pPr marL="514350" indent="-514350" algn="just">
                  <a:spcAft>
                    <a:spcPts val="1800"/>
                  </a:spcAft>
                  <a:buFont typeface="+mj-lt"/>
                  <a:buAutoNum type="romanLcPeriod"/>
                </a:pPr>
                <a14:m>
                  <m:oMath xmlns:m="http://schemas.openxmlformats.org/officeDocument/2006/math">
                    <m:r>
                      <a:rPr lang="en-US" sz="1900" b="1" i="1" dirty="0" smtClean="0">
                        <a:solidFill>
                          <a:srgbClr val="002060"/>
                        </a:solidFill>
                        <a:latin typeface="Cambria Math" panose="02040503050406030204" pitchFamily="18" charset="0"/>
                      </a:rPr>
                      <m:t>𝑪𝒂𝒔𝒉</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𝒕𝒐</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𝑫𝒆𝒎𝒂𝒏𝒅</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𝑫𝒆𝒑𝒐𝒔𝒊𝒕</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𝑹𝒂𝒕𝒊𝒐</m:t>
                    </m:r>
                    <m:r>
                      <a:rPr lang="en-US" sz="1900" b="1" i="1" dirty="0" smtClean="0">
                        <a:solidFill>
                          <a:srgbClr val="002060"/>
                        </a:solidFill>
                        <a:latin typeface="Cambria Math" panose="02040503050406030204" pitchFamily="18" charset="0"/>
                      </a:rPr>
                      <m:t>=</m:t>
                    </m:r>
                    <m:f>
                      <m:fPr>
                        <m:ctrlPr>
                          <a:rPr lang="en-US" sz="1900" b="1" i="1" dirty="0" smtClean="0">
                            <a:solidFill>
                              <a:srgbClr val="002060"/>
                            </a:solidFill>
                            <a:latin typeface="Cambria Math" panose="02040503050406030204" pitchFamily="18" charset="0"/>
                          </a:rPr>
                        </m:ctrlPr>
                      </m:fPr>
                      <m:num>
                        <m:r>
                          <a:rPr lang="en-US" sz="1900" b="1" i="1" dirty="0" smtClean="0">
                            <a:solidFill>
                              <a:srgbClr val="002060"/>
                            </a:solidFill>
                            <a:latin typeface="Cambria Math" panose="02040503050406030204" pitchFamily="18" charset="0"/>
                          </a:rPr>
                          <m:t>𝑪𝒂𝒔𝒉</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𝒂𝒕</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𝑩𝒂𝒏𝒌</m:t>
                        </m:r>
                        <m:r>
                          <a:rPr lang="en-US" sz="1900" b="1" i="1" dirty="0" smtClean="0">
                            <a:solidFill>
                              <a:srgbClr val="002060"/>
                            </a:solidFill>
                            <a:latin typeface="Cambria Math" panose="02040503050406030204" pitchFamily="18" charset="0"/>
                          </a:rPr>
                          <m:t>+</m:t>
                        </m:r>
                        <m:r>
                          <a:rPr lang="en-US" sz="1900" b="1" i="1" dirty="0" smtClean="0">
                            <a:solidFill>
                              <a:srgbClr val="002060"/>
                            </a:solidFill>
                            <a:latin typeface="Cambria Math" panose="02040503050406030204" pitchFamily="18" charset="0"/>
                          </a:rPr>
                          <m:t>𝑩𝒂𝒍𝒂𝒏𝒄𝒆</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𝒘𝒊𝒕𝒉</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𝑪𝒆𝒏𝒕𝒓𝒂𝒍</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𝑩𝒂𝒏𝒌</m:t>
                        </m:r>
                        <m:r>
                          <a:rPr lang="en-US" sz="1900" b="1" i="1" dirty="0" smtClean="0">
                            <a:solidFill>
                              <a:srgbClr val="002060"/>
                            </a:solidFill>
                            <a:latin typeface="Cambria Math" panose="02040503050406030204" pitchFamily="18" charset="0"/>
                          </a:rPr>
                          <m:t>+</m:t>
                        </m:r>
                        <m:r>
                          <a:rPr lang="en-US" sz="1900" b="1" i="1" dirty="0" smtClean="0">
                            <a:solidFill>
                              <a:srgbClr val="002060"/>
                            </a:solidFill>
                            <a:latin typeface="Cambria Math" panose="02040503050406030204" pitchFamily="18" charset="0"/>
                          </a:rPr>
                          <m:t>𝑪𝒂𝒍𝒍</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𝑴𝒐𝒏𝒆𝒚</m:t>
                        </m:r>
                      </m:num>
                      <m:den>
                        <m:r>
                          <a:rPr lang="en-US" sz="1900" b="1" i="1" dirty="0" smtClean="0">
                            <a:solidFill>
                              <a:srgbClr val="002060"/>
                            </a:solidFill>
                            <a:latin typeface="Cambria Math" panose="02040503050406030204" pitchFamily="18" charset="0"/>
                          </a:rPr>
                          <m:t>𝑻𝒐𝒕𝒂𝒍</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𝑫𝒆𝒎𝒂𝒏𝒅</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𝑫𝒆𝒑𝒐𝒔𝒊𝒕</m:t>
                        </m:r>
                      </m:den>
                    </m:f>
                  </m:oMath>
                </a14:m>
                <a:endParaRPr lang="en-US" sz="1900" b="1" dirty="0" smtClean="0">
                  <a:solidFill>
                    <a:srgbClr val="002060"/>
                  </a:solidFill>
                </a:endParaRPr>
              </a:p>
              <a:p>
                <a:pPr marL="514350" indent="-514350" algn="just">
                  <a:spcAft>
                    <a:spcPts val="1800"/>
                  </a:spcAft>
                  <a:buFont typeface="+mj-lt"/>
                  <a:buAutoNum type="romanLcPeriod"/>
                </a:pPr>
                <a14:m>
                  <m:oMath xmlns:m="http://schemas.openxmlformats.org/officeDocument/2006/math">
                    <m:r>
                      <a:rPr lang="en-US" sz="1900" b="1" i="1" smtClean="0">
                        <a:solidFill>
                          <a:srgbClr val="002060"/>
                        </a:solidFill>
                        <a:latin typeface="Cambria Math" panose="02040503050406030204" pitchFamily="18" charset="0"/>
                      </a:rPr>
                      <m:t>𝑺𝑳𝑹</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𝑰𝒏𝒗𝒆𝒔𝒕𝒎𝒆𝒏𝒕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𝒕𝒐</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𝑻𝒐𝒕𝒂𝒍</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𝑰𝒏𝒗𝒆𝒔𝒕𝒎𝒆𝒏𝒕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𝑹𝒂𝒕𝒊𝒐</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a:solidFill>
                              <a:srgbClr val="002060"/>
                            </a:solidFill>
                            <a:latin typeface="Cambria Math" panose="02040503050406030204" pitchFamily="18" charset="0"/>
                          </a:rPr>
                          <m:t>𝑰𝒏𝒗𝒆𝒔𝒕𝒎𝒆𝒏𝒕𝒔</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𝒖𝒏𝒅𝒆𝒓</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𝑺𝒕𝒂𝒕𝒖𝒕𝒐𝒓𝒚</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𝑶𝒃𝒍𝒊𝒈𝒂𝒕𝒊𝒐𝒏𝒔</m:t>
                        </m:r>
                      </m:num>
                      <m:den>
                        <m:r>
                          <a:rPr lang="en-US" sz="1900" b="1" i="1" smtClean="0">
                            <a:solidFill>
                              <a:srgbClr val="002060"/>
                            </a:solidFill>
                            <a:latin typeface="Cambria Math" panose="02040503050406030204" pitchFamily="18" charset="0"/>
                          </a:rPr>
                          <m:t>𝑻𝒐𝒕𝒂𝒍</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𝑰𝒏𝒗𝒆𝒔𝒕𝒎𝒆𝒏𝒕𝒔</m:t>
                        </m:r>
                      </m:den>
                    </m:f>
                  </m:oMath>
                </a14:m>
                <a:endParaRPr lang="en-US" sz="1900" b="1" dirty="0" smtClean="0">
                  <a:solidFill>
                    <a:srgbClr val="002060"/>
                  </a:solidFill>
                </a:endParaRPr>
              </a:p>
              <a:p>
                <a:pPr marL="514350" indent="-514350" algn="just">
                  <a:spcAft>
                    <a:spcPts val="1800"/>
                  </a:spcAft>
                  <a:buFont typeface="+mj-lt"/>
                  <a:buAutoNum type="romanLcPeriod"/>
                </a:pPr>
                <a14:m>
                  <m:oMath xmlns:m="http://schemas.openxmlformats.org/officeDocument/2006/math">
                    <m:r>
                      <a:rPr lang="en-US" sz="1900" b="1" i="1" smtClean="0">
                        <a:solidFill>
                          <a:srgbClr val="002060"/>
                        </a:solidFill>
                        <a:latin typeface="Cambria Math" panose="02040503050406030204" pitchFamily="18" charset="0"/>
                      </a:rPr>
                      <m:t>𝑫𝒆𝒎𝒂𝒏𝒅</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𝒕𝒐</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𝑻𝒊𝒎𝒆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𝑫𝒆𝒑𝒐𝒔𝒊𝒕𝒔</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𝑹𝒂𝒕𝒊𝒐</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smtClean="0">
                            <a:solidFill>
                              <a:srgbClr val="002060"/>
                            </a:solidFill>
                            <a:latin typeface="Cambria Math" panose="02040503050406030204" pitchFamily="18" charset="0"/>
                          </a:rPr>
                          <m:t>𝑻𝒐𝒕𝒂𝒍</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𝑫𝒆𝒎𝒂𝒏𝒅</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𝑫𝒆𝒑𝒐𝒔𝒊𝒕𝒔</m:t>
                        </m:r>
                      </m:num>
                      <m:den>
                        <m:r>
                          <a:rPr lang="en-US" sz="1900" b="1" i="1" smtClean="0">
                            <a:solidFill>
                              <a:srgbClr val="002060"/>
                            </a:solidFill>
                            <a:latin typeface="Cambria Math" panose="02040503050406030204" pitchFamily="18" charset="0"/>
                          </a:rPr>
                          <m:t>𝑻𝒐𝒕𝒂𝒍</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𝑻𝒆𝒓𝒎</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𝑫𝒆𝒑𝒐𝒔𝒊𝒕𝒔</m:t>
                        </m:r>
                      </m:den>
                    </m:f>
                  </m:oMath>
                </a14:m>
                <a:endParaRPr lang="en-US" sz="1900" b="1" i="1" dirty="0" smtClean="0">
                  <a:solidFill>
                    <a:srgbClr val="002060"/>
                  </a:solidFill>
                  <a:latin typeface="Cambria Math" panose="02040503050406030204" pitchFamily="18" charset="0"/>
                </a:endParaRPr>
              </a:p>
              <a:p>
                <a:pPr marL="514350" indent="-514350" algn="just">
                  <a:spcAft>
                    <a:spcPts val="1800"/>
                  </a:spcAft>
                  <a:buFont typeface="+mj-lt"/>
                  <a:buAutoNum type="romanLcPeriod"/>
                </a:pPr>
                <a14:m>
                  <m:oMath xmlns:m="http://schemas.openxmlformats.org/officeDocument/2006/math">
                    <m:r>
                      <a:rPr lang="en-US" sz="1900" b="1" i="1" dirty="0">
                        <a:solidFill>
                          <a:srgbClr val="002060"/>
                        </a:solidFill>
                        <a:latin typeface="Cambria Math" panose="02040503050406030204" pitchFamily="18" charset="0"/>
                      </a:rPr>
                      <m:t>𝑪𝒓𝒆𝒅𝒊𝒕</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𝒕𝒐</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𝑫𝒆𝒑𝒐𝒔𝒊𝒕</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𝑹𝒂𝒕𝒊𝒐</m:t>
                    </m:r>
                    <m:r>
                      <a:rPr lang="en-US" sz="1900" b="1" i="1" dirty="0">
                        <a:solidFill>
                          <a:srgbClr val="002060"/>
                        </a:solidFill>
                        <a:latin typeface="Cambria Math" panose="02040503050406030204" pitchFamily="18" charset="0"/>
                      </a:rPr>
                      <m:t>=</m:t>
                    </m:r>
                    <m:f>
                      <m:fPr>
                        <m:ctrlPr>
                          <a:rPr lang="en-US" sz="1900" b="1" i="1" dirty="0">
                            <a:solidFill>
                              <a:srgbClr val="002060"/>
                            </a:solidFill>
                            <a:latin typeface="Cambria Math" panose="02040503050406030204" pitchFamily="18" charset="0"/>
                          </a:rPr>
                        </m:ctrlPr>
                      </m:fPr>
                      <m:num>
                        <m:r>
                          <a:rPr lang="en-US" sz="1900" b="1" i="1" dirty="0">
                            <a:solidFill>
                              <a:srgbClr val="002060"/>
                            </a:solidFill>
                            <a:latin typeface="Cambria Math" panose="02040503050406030204" pitchFamily="18" charset="0"/>
                          </a:rPr>
                          <m:t>𝑻𝒐𝒕𝒂𝒍</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𝑳𝒐𝒂𝒏𝒔</m:t>
                        </m:r>
                      </m:num>
                      <m:den>
                        <m:r>
                          <a:rPr lang="en-US" sz="1900" b="1" i="1" dirty="0">
                            <a:solidFill>
                              <a:srgbClr val="002060"/>
                            </a:solidFill>
                            <a:latin typeface="Cambria Math" panose="02040503050406030204" pitchFamily="18" charset="0"/>
                          </a:rPr>
                          <m:t>𝑻𝒐𝒕𝒂𝒍</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𝑫𝒆𝒑𝒐𝒔𝒊𝒕𝒔</m:t>
                        </m:r>
                      </m:den>
                    </m:f>
                  </m:oMath>
                </a14:m>
                <a:endParaRPr lang="en-US" sz="1900" b="1" dirty="0">
                  <a:solidFill>
                    <a:srgbClr val="002060"/>
                  </a:solidFill>
                </a:endParaRPr>
              </a:p>
              <a:p>
                <a:pPr lvl="1" algn="just"/>
                <a:r>
                  <a:rPr lang="en-US" sz="2200" b="1" dirty="0">
                    <a:solidFill>
                      <a:srgbClr val="002060"/>
                    </a:solidFill>
                  </a:rPr>
                  <a:t>Higher CD Ratio implies that bank may not have enough liquidity to </a:t>
                </a:r>
              </a:p>
              <a:p>
                <a:pPr lvl="1" algn="just"/>
                <a:r>
                  <a:rPr lang="en-US" sz="2200" b="1" dirty="0">
                    <a:solidFill>
                      <a:srgbClr val="002060"/>
                    </a:solidFill>
                  </a:rPr>
                  <a:t>cover any unforeseen fund requirements</a:t>
                </a:r>
              </a:p>
              <a:p>
                <a:pPr marL="514350" indent="-514350" algn="just">
                  <a:spcAft>
                    <a:spcPts val="1800"/>
                  </a:spcAft>
                  <a:buFont typeface="+mj-lt"/>
                  <a:buAutoNum type="romanLcPeriod"/>
                </a:pPr>
                <a:endParaRPr lang="en-US" sz="1900" b="1" dirty="0" smtClean="0">
                  <a:solidFill>
                    <a:srgbClr val="002060"/>
                  </a:solidFill>
                </a:endParaRPr>
              </a:p>
              <a:p>
                <a:pPr marL="514350" indent="-514350" algn="just">
                  <a:spcAft>
                    <a:spcPts val="1800"/>
                  </a:spcAft>
                  <a:buFont typeface="+mj-lt"/>
                  <a:buAutoNum type="romanLcPeriod"/>
                </a:pPr>
                <a:endParaRPr lang="en-US" sz="1900" b="1" dirty="0" smtClean="0">
                  <a:solidFill>
                    <a:srgbClr val="002060"/>
                  </a:solidFill>
                </a:endParaRPr>
              </a:p>
              <a:p>
                <a:pPr marL="342000" indent="-342000" algn="just">
                  <a:spcAft>
                    <a:spcPts val="1800"/>
                  </a:spcAft>
                  <a:buFont typeface="Arial" pitchFamily="34" charset="0"/>
                  <a:buChar char="•"/>
                </a:pPr>
                <a:endParaRPr lang="en-US" sz="1900" b="1" dirty="0" smtClean="0">
                  <a:solidFill>
                    <a:srgbClr val="002060"/>
                  </a:solidFill>
                </a:endParaRPr>
              </a:p>
              <a:p>
                <a:pPr marL="342000" indent="-342000" algn="just">
                  <a:spcAft>
                    <a:spcPts val="1800"/>
                  </a:spcAft>
                  <a:buFont typeface="Arial" pitchFamily="34" charset="0"/>
                  <a:buChar char="•"/>
                </a:pPr>
                <a:endParaRPr lang="en-US" sz="2400" b="1" dirty="0" smtClean="0">
                  <a:solidFill>
                    <a:srgbClr val="002060"/>
                  </a:solidFill>
                </a:endParaRPr>
              </a:p>
              <a:p>
                <a:pPr marL="342000" indent="-342000" algn="just">
                  <a:spcAft>
                    <a:spcPts val="1800"/>
                  </a:spcAft>
                  <a:buFont typeface="Arial" pitchFamily="34" charset="0"/>
                  <a:buChar char="•"/>
                </a:pPr>
                <a:endParaRPr lang="en-US" sz="2400" b="1" dirty="0" smtClean="0">
                  <a:solidFill>
                    <a:srgbClr val="002060"/>
                  </a:solidFill>
                </a:endParaRPr>
              </a:p>
              <a:p>
                <a:pPr marL="342000" indent="-342000" algn="just">
                  <a:spcAft>
                    <a:spcPts val="1800"/>
                  </a:spcAft>
                  <a:buFont typeface="Arial" pitchFamily="34" charset="0"/>
                  <a:buChar char="•"/>
                </a:pPr>
                <a:endParaRPr lang="en-US" sz="2400" b="1" dirty="0" smtClean="0">
                  <a:solidFill>
                    <a:srgbClr val="002060"/>
                  </a:solidFill>
                </a:endParaRPr>
              </a:p>
              <a:p>
                <a:pPr algn="just">
                  <a:spcAft>
                    <a:spcPts val="1800"/>
                  </a:spcAft>
                </a:pPr>
                <a:endParaRPr lang="en-US" sz="2400" b="1" dirty="0" smtClean="0">
                  <a:solidFill>
                    <a:srgbClr val="002060"/>
                  </a:solidFill>
                </a:endParaRPr>
              </a:p>
              <a:p>
                <a:pPr>
                  <a:spcAft>
                    <a:spcPts val="1800"/>
                  </a:spcAft>
                </a:pPr>
                <a:endParaRPr lang="en-US" sz="2400" b="1"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88273" y="1921012"/>
                <a:ext cx="9823270" cy="7912615"/>
              </a:xfrm>
              <a:prstGeom prst="rect">
                <a:avLst/>
              </a:prstGeom>
              <a:blipFill>
                <a:blip r:embed="rId2"/>
                <a:stretch>
                  <a:fillRect l="-559"/>
                </a:stretch>
              </a:blipFill>
            </p:spPr>
            <p:txBody>
              <a:bodyPr/>
              <a:lstStyle/>
              <a:p>
                <a:r>
                  <a:rPr lang="en-US">
                    <a:noFill/>
                  </a:rPr>
                  <a:t> </a:t>
                </a:r>
              </a:p>
            </p:txBody>
          </p:sp>
        </mc:Fallback>
      </mc:AlternateContent>
    </p:spTree>
    <p:extLst>
      <p:ext uri="{BB962C8B-B14F-4D97-AF65-F5344CB8AC3E}">
        <p14:creationId xmlns:p14="http://schemas.microsoft.com/office/powerpoint/2010/main" val="3704180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a:solidFill>
                  <a:srgbClr val="0070C0"/>
                </a:solidFill>
              </a:rPr>
              <a:t>Liquidity </a:t>
            </a:r>
            <a:r>
              <a:rPr lang="en-US" sz="2800" b="1" dirty="0" smtClean="0">
                <a:solidFill>
                  <a:srgbClr val="0070C0"/>
                </a:solidFill>
              </a:rPr>
              <a:t>Ratio Cont..</a:t>
            </a:r>
            <a:endParaRPr lang="en-US" sz="2800" b="1" dirty="0">
              <a:solidFill>
                <a:srgbClr val="0070C0"/>
              </a:solidFill>
            </a:endParaRPr>
          </a:p>
        </p:txBody>
      </p:sp>
      <mc:AlternateContent xmlns:mc="http://schemas.openxmlformats.org/markup-compatibility/2006" xmlns:a14="http://schemas.microsoft.com/office/drawing/2010/main">
        <mc:Choice Requires="a14">
          <p:sp>
            <p:nvSpPr>
              <p:cNvPr id="3" name="TextBox 2"/>
              <p:cNvSpPr txBox="1"/>
              <p:nvPr/>
            </p:nvSpPr>
            <p:spPr>
              <a:xfrm>
                <a:off x="550887" y="1698940"/>
                <a:ext cx="9899393" cy="5070491"/>
              </a:xfrm>
              <a:prstGeom prst="rect">
                <a:avLst/>
              </a:prstGeom>
              <a:noFill/>
            </p:spPr>
            <p:txBody>
              <a:bodyPr wrap="square" rtlCol="0">
                <a:spAutoFit/>
              </a:bodyPr>
              <a:lstStyle/>
              <a:p>
                <a:pPr marL="514350" indent="-514350" algn="just">
                  <a:spcAft>
                    <a:spcPts val="1200"/>
                  </a:spcAft>
                  <a:buFont typeface="+mj-lt"/>
                  <a:buAutoNum type="romanLcPeriod" startAt="5"/>
                </a:pPr>
                <a14:m>
                  <m:oMath xmlns:m="http://schemas.openxmlformats.org/officeDocument/2006/math">
                    <m:r>
                      <a:rPr lang="en-US" sz="1900" b="1" i="1" smtClean="0">
                        <a:solidFill>
                          <a:srgbClr val="002060"/>
                        </a:solidFill>
                        <a:latin typeface="Cambria Math" panose="02040503050406030204" pitchFamily="18" charset="0"/>
                      </a:rPr>
                      <m:t>𝑻𝒆𝒎𝒑𝒐𝒓𝒂𝒓𝒚</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𝑰𝒏𝒗𝒆𝒔𝒏𝒕𝒎𝒆𝒏𝒕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𝑹𝒂𝒕𝒊𝒐</m:t>
                    </m:r>
                    <m:r>
                      <a:rPr lang="en-US" sz="1900" b="1" i="1" smtClean="0">
                        <a:solidFill>
                          <a:srgbClr val="002060"/>
                        </a:solidFill>
                        <a:latin typeface="Cambria Math" panose="02040503050406030204" pitchFamily="18" charset="0"/>
                      </a:rPr>
                      <m:t>=</m:t>
                    </m:r>
                    <m:f>
                      <m:fPr>
                        <m:ctrlPr>
                          <a:rPr lang="en-US" sz="1900" b="1" i="1">
                            <a:solidFill>
                              <a:srgbClr val="002060"/>
                            </a:solidFill>
                            <a:latin typeface="Cambria Math" panose="02040503050406030204" pitchFamily="18" charset="0"/>
                          </a:rPr>
                        </m:ctrlPr>
                      </m:fPr>
                      <m:num>
                        <m:r>
                          <a:rPr lang="en-US" sz="1900" b="1" i="1">
                            <a:solidFill>
                              <a:srgbClr val="002060"/>
                            </a:solidFill>
                            <a:latin typeface="Cambria Math" panose="02040503050406030204" pitchFamily="18" charset="0"/>
                          </a:rPr>
                          <m:t>𝑪𝒆𝒏𝒕𝒓𝒂𝒍</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𝑩𝒂𝒏𝒌</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𝒇𝒖𝒏𝒅𝒔</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𝒔𝒐𝒍𝒅</m:t>
                        </m:r>
                        <m:r>
                          <a:rPr lang="en-US" sz="1900" b="1" i="1">
                            <a:solidFill>
                              <a:srgbClr val="002060"/>
                            </a:solidFill>
                            <a:latin typeface="Cambria Math" panose="02040503050406030204" pitchFamily="18" charset="0"/>
                          </a:rPr>
                          <m:t>+</m:t>
                        </m:r>
                        <m:r>
                          <a:rPr lang="en-US" sz="1900" b="1" i="1">
                            <a:solidFill>
                              <a:srgbClr val="002060"/>
                            </a:solidFill>
                            <a:latin typeface="Cambria Math" panose="02040503050406030204" pitchFamily="18" charset="0"/>
                          </a:rPr>
                          <m:t>𝑰𝒏𝒗𝒆𝒔𝒕𝒎𝒆𝒏𝒕</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𝑺𝒆𝒄𝒖𝒓𝒊𝒕𝒊𝒆𝒔</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𝒘𝒊𝒕𝒉</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𝒎𝒂𝒕𝒖𝒓𝒊𝒕𝒚</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𝒐𝒇</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𝒐𝒏𝒆</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𝒚𝒆𝒂𝒓</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𝒐𝒓</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𝒍𝒆𝒔𝒔</m:t>
                        </m:r>
                        <m:r>
                          <a:rPr lang="en-US" sz="1900" b="1" i="1">
                            <a:solidFill>
                              <a:srgbClr val="002060"/>
                            </a:solidFill>
                            <a:latin typeface="Cambria Math" panose="02040503050406030204" pitchFamily="18" charset="0"/>
                          </a:rPr>
                          <m:t>+</m:t>
                        </m:r>
                        <m:r>
                          <a:rPr lang="en-US" sz="1900" b="1" i="1">
                            <a:solidFill>
                              <a:srgbClr val="002060"/>
                            </a:solidFill>
                            <a:latin typeface="Cambria Math" panose="02040503050406030204" pitchFamily="18" charset="0"/>
                          </a:rPr>
                          <m:t>𝑫𝒖𝒆</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𝒇𝒓𝒐𝒎</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𝒃𝒂𝒏𝒌𝒔</m:t>
                        </m:r>
                      </m:num>
                      <m:den>
                        <m:r>
                          <a:rPr lang="en-US" sz="1900" b="1" i="1">
                            <a:solidFill>
                              <a:srgbClr val="002060"/>
                            </a:solidFill>
                            <a:latin typeface="Cambria Math" panose="02040503050406030204" pitchFamily="18" charset="0"/>
                          </a:rPr>
                          <m:t>𝑻𝒐𝒕𝒂𝒍</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𝑨𝒔𝒔𝒕𝒆𝒔</m:t>
                        </m:r>
                      </m:den>
                    </m:f>
                  </m:oMath>
                </a14:m>
                <a:endParaRPr lang="en-US" sz="1900" b="1" i="1" dirty="0" smtClean="0">
                  <a:solidFill>
                    <a:srgbClr val="002060"/>
                  </a:solidFill>
                  <a:latin typeface="Cambria Math" panose="02040503050406030204" pitchFamily="18" charset="0"/>
                </a:endParaRPr>
              </a:p>
              <a:p>
                <a:pPr marL="514350" indent="-514350" algn="just">
                  <a:spcAft>
                    <a:spcPts val="1200"/>
                  </a:spcAft>
                  <a:buFont typeface="+mj-lt"/>
                  <a:buAutoNum type="romanLcPeriod" startAt="5"/>
                </a:pPr>
                <a14:m>
                  <m:oMath xmlns:m="http://schemas.openxmlformats.org/officeDocument/2006/math">
                    <m:r>
                      <a:rPr lang="en-US" sz="1900" b="1" i="1" dirty="0" smtClean="0">
                        <a:solidFill>
                          <a:srgbClr val="002060"/>
                        </a:solidFill>
                        <a:latin typeface="Cambria Math" panose="02040503050406030204" pitchFamily="18" charset="0"/>
                      </a:rPr>
                      <m:t>𝑽𝒐𝒍𝒂𝒕𝒊𝒍𝒆</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𝑳𝒊𝒂𝒃𝒊𝒍𝒊𝒕𝒚</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𝑫𝒆𝒑𝒆𝒏𝒅𝒆𝒏𝒄𝒚</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𝑹𝒂𝒕𝒊𝒐</m:t>
                    </m:r>
                    <m:r>
                      <a:rPr lang="en-US" sz="1900" b="1" i="1" dirty="0" smtClean="0">
                        <a:solidFill>
                          <a:srgbClr val="002060"/>
                        </a:solidFill>
                        <a:latin typeface="Cambria Math" panose="02040503050406030204" pitchFamily="18" charset="0"/>
                      </a:rPr>
                      <m:t>=</m:t>
                    </m:r>
                    <m:f>
                      <m:fPr>
                        <m:ctrlPr>
                          <a:rPr lang="en-US" sz="1900" b="1" i="1" dirty="0" smtClean="0">
                            <a:solidFill>
                              <a:srgbClr val="002060"/>
                            </a:solidFill>
                            <a:latin typeface="Cambria Math" panose="02040503050406030204" pitchFamily="18" charset="0"/>
                          </a:rPr>
                        </m:ctrlPr>
                      </m:fPr>
                      <m:num>
                        <m:r>
                          <a:rPr lang="en-US" sz="1900" b="1" i="1" dirty="0">
                            <a:solidFill>
                              <a:srgbClr val="002060"/>
                            </a:solidFill>
                            <a:latin typeface="Cambria Math" panose="02040503050406030204" pitchFamily="18" charset="0"/>
                          </a:rPr>
                          <m:t>𝑻𝒐𝒕𝒂𝒍</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𝒗𝒐𝒍𝒂𝒕𝒊𝒍𝒆</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𝑳𝒊𝒂𝒃𝒊𝒍𝒊𝒕𝒊𝒆𝒔</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𝑻𝒆𝒎𝒑𝒐𝒓𝒂𝒓𝒚</m:t>
                        </m:r>
                        <m:r>
                          <a:rPr lang="en-US" sz="1900" b="1" i="1" dirty="0">
                            <a:solidFill>
                              <a:srgbClr val="002060"/>
                            </a:solidFill>
                            <a:latin typeface="Cambria Math" panose="02040503050406030204" pitchFamily="18" charset="0"/>
                          </a:rPr>
                          <m:t> </m:t>
                        </m:r>
                        <m:r>
                          <a:rPr lang="en-US" sz="1900" b="1" i="1" dirty="0">
                            <a:solidFill>
                              <a:srgbClr val="002060"/>
                            </a:solidFill>
                            <a:latin typeface="Cambria Math" panose="02040503050406030204" pitchFamily="18" charset="0"/>
                          </a:rPr>
                          <m:t>𝑰𝒏𝒗𝒆𝒔𝒕𝒎𝒆𝒏𝒕𝒔</m:t>
                        </m:r>
                      </m:num>
                      <m:den>
                        <m:r>
                          <a:rPr lang="en-US" sz="1900" b="1" i="1" dirty="0" smtClean="0">
                            <a:solidFill>
                              <a:srgbClr val="002060"/>
                            </a:solidFill>
                            <a:latin typeface="Cambria Math" panose="02040503050406030204" pitchFamily="18" charset="0"/>
                          </a:rPr>
                          <m:t>𝑵𝒆𝒕</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𝒍𝒐𝒂𝒏𝒔</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𝒂𝒏𝒅</m:t>
                        </m:r>
                        <m:r>
                          <a:rPr lang="en-US" sz="1900" b="1" i="1" dirty="0" smtClean="0">
                            <a:solidFill>
                              <a:srgbClr val="002060"/>
                            </a:solidFill>
                            <a:latin typeface="Cambria Math" panose="02040503050406030204" pitchFamily="18" charset="0"/>
                          </a:rPr>
                          <m:t> </m:t>
                        </m:r>
                        <m:r>
                          <a:rPr lang="en-US" sz="1900" b="1" i="1" dirty="0" smtClean="0">
                            <a:solidFill>
                              <a:srgbClr val="002060"/>
                            </a:solidFill>
                            <a:latin typeface="Cambria Math" panose="02040503050406030204" pitchFamily="18" charset="0"/>
                          </a:rPr>
                          <m:t>𝒍𝒆𝒂𝒔𝒆𝒔</m:t>
                        </m:r>
                        <m:r>
                          <a:rPr lang="en-US" sz="1900" b="1" i="1" dirty="0" smtClean="0">
                            <a:solidFill>
                              <a:srgbClr val="002060"/>
                            </a:solidFill>
                            <a:latin typeface="Cambria Math" panose="02040503050406030204" pitchFamily="18" charset="0"/>
                          </a:rPr>
                          <m:t> </m:t>
                        </m:r>
                      </m:den>
                    </m:f>
                  </m:oMath>
                </a14:m>
                <a:endParaRPr lang="en-US" sz="1900" b="1" dirty="0" smtClean="0">
                  <a:solidFill>
                    <a:srgbClr val="002060"/>
                  </a:solidFill>
                </a:endParaRPr>
              </a:p>
              <a:p>
                <a:pPr marL="338328" lvl="1" algn="just">
                  <a:spcAft>
                    <a:spcPts val="600"/>
                  </a:spcAft>
                </a:pPr>
                <a:r>
                  <a:rPr lang="en-US" sz="2200" b="1" dirty="0" smtClean="0">
                    <a:solidFill>
                      <a:srgbClr val="002060"/>
                    </a:solidFill>
                  </a:rPr>
                  <a:t>Volatile liabilities are: brokered deposit, CDs, deposits in foreign offices, Central Bank funds purchased</a:t>
                </a:r>
              </a:p>
              <a:p>
                <a:pPr marL="338328" lvl="1" algn="just">
                  <a:spcAft>
                    <a:spcPts val="600"/>
                  </a:spcAft>
                </a:pPr>
                <a:r>
                  <a:rPr lang="en-US" sz="2200" b="1" dirty="0" smtClean="0">
                    <a:solidFill>
                      <a:srgbClr val="002060"/>
                    </a:solidFill>
                  </a:rPr>
                  <a:t>It considers the degree to which riskiest assets are being funded by unstable           or ‘hot’ money funds that can disappear from the bank overnight</a:t>
                </a:r>
              </a:p>
              <a:p>
                <a:pPr marL="338328" lvl="1" algn="just">
                  <a:spcAft>
                    <a:spcPts val="1200"/>
                  </a:spcAft>
                </a:pPr>
                <a:r>
                  <a:rPr lang="en-US" sz="2200" b="1" dirty="0" smtClean="0">
                    <a:solidFill>
                      <a:srgbClr val="002060"/>
                    </a:solidFill>
                  </a:rPr>
                  <a:t>The volatility dependency ratio varies inversely with liquidity</a:t>
                </a: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550887" y="1698940"/>
                <a:ext cx="9899393" cy="5070491"/>
              </a:xfrm>
              <a:prstGeom prst="rect">
                <a:avLst/>
              </a:prstGeom>
              <a:blipFill>
                <a:blip r:embed="rId2"/>
                <a:stretch>
                  <a:fillRect l="-554" t="-602" r="-800"/>
                </a:stretch>
              </a:blipFill>
            </p:spPr>
            <p:txBody>
              <a:bodyPr/>
              <a:lstStyle/>
              <a:p>
                <a:r>
                  <a:rPr lang="en-IN">
                    <a:noFill/>
                  </a:rPr>
                  <a:t> </a:t>
                </a:r>
              </a:p>
            </p:txBody>
          </p:sp>
        </mc:Fallback>
      </mc:AlternateContent>
    </p:spTree>
    <p:extLst>
      <p:ext uri="{BB962C8B-B14F-4D97-AF65-F5344CB8AC3E}">
        <p14:creationId xmlns:p14="http://schemas.microsoft.com/office/powerpoint/2010/main" val="3841950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Profitability Analysis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18425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Non-Interest Income, Expenditure and Productivity Measures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28867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Non-Interest Income</a:t>
            </a:r>
          </a:p>
          <a:p>
            <a:endParaRPr lang="en-US" sz="2800" b="1" dirty="0"/>
          </a:p>
        </p:txBody>
      </p:sp>
      <p:sp>
        <p:nvSpPr>
          <p:cNvPr id="3" name="TextBox 2"/>
          <p:cNvSpPr txBox="1"/>
          <p:nvPr/>
        </p:nvSpPr>
        <p:spPr>
          <a:xfrm>
            <a:off x="746832" y="1568311"/>
            <a:ext cx="9484535" cy="6001643"/>
          </a:xfrm>
          <a:prstGeom prst="rect">
            <a:avLst/>
          </a:prstGeom>
          <a:noFill/>
        </p:spPr>
        <p:txBody>
          <a:bodyPr wrap="square" rtlCol="0">
            <a:spAutoFit/>
          </a:bodyPr>
          <a:lstStyle/>
          <a:p>
            <a:pPr marL="342000" indent="-342000" algn="just">
              <a:buFont typeface="Arial" pitchFamily="34" charset="0"/>
              <a:buChar char="•"/>
            </a:pPr>
            <a:r>
              <a:rPr lang="en-US" sz="2400" b="1" dirty="0" smtClean="0">
                <a:solidFill>
                  <a:srgbClr val="002060"/>
                </a:solidFill>
              </a:rPr>
              <a:t>Fiduciary activities</a:t>
            </a:r>
          </a:p>
          <a:p>
            <a:pPr marL="342000" indent="-342000" algn="just">
              <a:buFont typeface="Arial" pitchFamily="34" charset="0"/>
              <a:buChar char="•"/>
            </a:pPr>
            <a:r>
              <a:rPr lang="en-US" sz="2400" b="1" dirty="0" smtClean="0">
                <a:solidFill>
                  <a:srgbClr val="002060"/>
                </a:solidFill>
              </a:rPr>
              <a:t>Deposit service charges</a:t>
            </a:r>
          </a:p>
          <a:p>
            <a:pPr marL="342000" indent="-342000" algn="just">
              <a:buFont typeface="Arial" pitchFamily="34" charset="0"/>
              <a:buChar char="•"/>
            </a:pPr>
            <a:r>
              <a:rPr lang="en-US" sz="2400" b="1" dirty="0" smtClean="0">
                <a:solidFill>
                  <a:srgbClr val="002060"/>
                </a:solidFill>
              </a:rPr>
              <a:t>Trading revenue, venture capital revenue and securitization income</a:t>
            </a:r>
          </a:p>
          <a:p>
            <a:pPr marL="342000" indent="-342000" algn="just">
              <a:buFont typeface="Arial" pitchFamily="34" charset="0"/>
              <a:buChar char="•"/>
            </a:pPr>
            <a:r>
              <a:rPr lang="en-US" sz="2400" b="1" dirty="0" smtClean="0">
                <a:solidFill>
                  <a:srgbClr val="002060"/>
                </a:solidFill>
              </a:rPr>
              <a:t>Investment banking, advisory, brokerage and underwriting fees and commissions</a:t>
            </a:r>
          </a:p>
          <a:p>
            <a:pPr marL="342000" indent="-342000" algn="just">
              <a:buFont typeface="Arial" pitchFamily="34" charset="0"/>
              <a:buChar char="•"/>
            </a:pPr>
            <a:r>
              <a:rPr lang="en-US" sz="2400" b="1" dirty="0" smtClean="0">
                <a:solidFill>
                  <a:srgbClr val="002060"/>
                </a:solidFill>
              </a:rPr>
              <a:t>Insurance commission fees and income</a:t>
            </a:r>
          </a:p>
          <a:p>
            <a:pPr marL="342000" indent="-342000" algn="just">
              <a:buFont typeface="Arial" pitchFamily="34" charset="0"/>
              <a:buChar char="•"/>
            </a:pPr>
            <a:r>
              <a:rPr lang="en-US" sz="2400" b="1" dirty="0" smtClean="0">
                <a:solidFill>
                  <a:srgbClr val="002060"/>
                </a:solidFill>
              </a:rPr>
              <a:t>Servicing fees for credit card, real estate, mortgage </a:t>
            </a:r>
            <a:r>
              <a:rPr lang="en-US" sz="2400" b="1" dirty="0" err="1" smtClean="0">
                <a:solidFill>
                  <a:srgbClr val="002060"/>
                </a:solidFill>
              </a:rPr>
              <a:t>etc</a:t>
            </a: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algn="just"/>
            <a:endParaRPr lang="en-US" sz="2400" b="1" dirty="0" smtClean="0">
              <a:solidFill>
                <a:srgbClr val="002060"/>
              </a:solidFill>
            </a:endParaRPr>
          </a:p>
          <a:p>
            <a:endParaRPr lang="en-US" sz="2400" b="1" dirty="0">
              <a:solidFill>
                <a:srgbClr val="002060"/>
              </a:solidFill>
            </a:endParaRPr>
          </a:p>
        </p:txBody>
      </p:sp>
    </p:spTree>
    <p:extLst>
      <p:ext uri="{BB962C8B-B14F-4D97-AF65-F5344CB8AC3E}">
        <p14:creationId xmlns:p14="http://schemas.microsoft.com/office/powerpoint/2010/main" val="1292479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Non-Interest </a:t>
            </a:r>
            <a:r>
              <a:rPr lang="en-US" sz="2800" b="1" dirty="0" smtClean="0">
                <a:solidFill>
                  <a:srgbClr val="0070C0"/>
                </a:solidFill>
                <a:latin typeface="+mn-lt"/>
              </a:rPr>
              <a:t>Income </a:t>
            </a:r>
            <a:r>
              <a:rPr lang="en-US" sz="2800" b="1" dirty="0" err="1" smtClean="0">
                <a:solidFill>
                  <a:srgbClr val="0070C0"/>
                </a:solidFill>
                <a:latin typeface="+mn-lt"/>
              </a:rPr>
              <a:t>Cont</a:t>
            </a:r>
            <a:r>
              <a:rPr lang="en-US" sz="2800" b="1" dirty="0" smtClean="0">
                <a:solidFill>
                  <a:srgbClr val="0070C0"/>
                </a:solidFill>
                <a:latin typeface="+mn-lt"/>
              </a:rPr>
              <a:t>…</a:t>
            </a:r>
            <a:endParaRPr lang="en-US" sz="2800" b="1" dirty="0">
              <a:solidFill>
                <a:srgbClr val="0070C0"/>
              </a:solidFill>
              <a:latin typeface="+mn-lt"/>
            </a:endParaRPr>
          </a:p>
        </p:txBody>
      </p:sp>
      <p:sp>
        <p:nvSpPr>
          <p:cNvPr id="3" name="Content Placeholder 2"/>
          <p:cNvSpPr>
            <a:spLocks noGrp="1"/>
          </p:cNvSpPr>
          <p:nvPr>
            <p:ph idx="1"/>
          </p:nvPr>
        </p:nvSpPr>
        <p:spPr/>
        <p:txBody>
          <a:bodyPr/>
          <a:lstStyle/>
          <a:p>
            <a:pPr marL="342000" indent="-342000" algn="just"/>
            <a:r>
              <a:rPr lang="en-US" sz="2400" b="1" dirty="0">
                <a:solidFill>
                  <a:srgbClr val="002060"/>
                </a:solidFill>
              </a:rPr>
              <a:t>Net gain or loss of real estate owned or held by </a:t>
            </a:r>
            <a:r>
              <a:rPr lang="en-US" sz="2400" b="1" dirty="0" smtClean="0">
                <a:solidFill>
                  <a:srgbClr val="002060"/>
                </a:solidFill>
              </a:rPr>
              <a:t>others</a:t>
            </a:r>
          </a:p>
          <a:p>
            <a:pPr marL="342000" indent="-342000" algn="just"/>
            <a:r>
              <a:rPr lang="en-US" sz="2400" b="1" dirty="0">
                <a:solidFill>
                  <a:srgbClr val="002060"/>
                </a:solidFill>
              </a:rPr>
              <a:t>D</a:t>
            </a:r>
            <a:r>
              <a:rPr lang="en-US" sz="2400" b="1" dirty="0" smtClean="0">
                <a:solidFill>
                  <a:srgbClr val="002060"/>
                </a:solidFill>
              </a:rPr>
              <a:t>isposal </a:t>
            </a:r>
            <a:r>
              <a:rPr lang="en-US" sz="2400" b="1" dirty="0">
                <a:solidFill>
                  <a:srgbClr val="002060"/>
                </a:solidFill>
              </a:rPr>
              <a:t>of fixed </a:t>
            </a:r>
            <a:r>
              <a:rPr lang="en-US" sz="2400" b="1" dirty="0" smtClean="0">
                <a:solidFill>
                  <a:srgbClr val="002060"/>
                </a:solidFill>
              </a:rPr>
              <a:t>assets</a:t>
            </a:r>
            <a:endParaRPr lang="en-US" sz="2400" b="1" dirty="0">
              <a:solidFill>
                <a:srgbClr val="002060"/>
              </a:solidFill>
            </a:endParaRPr>
          </a:p>
          <a:p>
            <a:pPr marL="342000" indent="-342000" algn="just"/>
            <a:r>
              <a:rPr lang="en-US" sz="2400" b="1" dirty="0">
                <a:solidFill>
                  <a:srgbClr val="002060"/>
                </a:solidFill>
              </a:rPr>
              <a:t>Others: income from safe deposit loans, sale of bank </a:t>
            </a:r>
            <a:r>
              <a:rPr lang="en-US" sz="2400" b="1" dirty="0" smtClean="0">
                <a:solidFill>
                  <a:srgbClr val="002060"/>
                </a:solidFill>
              </a:rPr>
              <a:t>deposits, </a:t>
            </a:r>
            <a:r>
              <a:rPr lang="en-US" sz="2400" b="1" dirty="0" err="1" smtClean="0">
                <a:solidFill>
                  <a:srgbClr val="002060"/>
                </a:solidFill>
              </a:rPr>
              <a:t>cheques</a:t>
            </a:r>
            <a:r>
              <a:rPr lang="en-US" sz="2400" b="1" dirty="0">
                <a:solidFill>
                  <a:srgbClr val="002060"/>
                </a:solidFill>
              </a:rPr>
              <a:t>, execution of acceptances and letters of credit, credit card </a:t>
            </a:r>
          </a:p>
          <a:p>
            <a:pPr marL="338328" lvl="2" algn="just"/>
            <a:r>
              <a:rPr lang="en-US" sz="2400" b="1" dirty="0">
                <a:solidFill>
                  <a:srgbClr val="002060"/>
                </a:solidFill>
              </a:rPr>
              <a:t>Fees, foreign currency fees, penalties for early withdrawals, </a:t>
            </a:r>
            <a:r>
              <a:rPr lang="en-US" sz="2400" b="1" dirty="0" err="1">
                <a:solidFill>
                  <a:srgbClr val="002060"/>
                </a:solidFill>
              </a:rPr>
              <a:t>etc</a:t>
            </a:r>
            <a:endParaRPr lang="en-US" sz="2400" b="1" dirty="0">
              <a:solidFill>
                <a:srgbClr val="002060"/>
              </a:solidFill>
            </a:endParaRPr>
          </a:p>
        </p:txBody>
      </p:sp>
    </p:spTree>
    <p:extLst>
      <p:ext uri="{BB962C8B-B14F-4D97-AF65-F5344CB8AC3E}">
        <p14:creationId xmlns:p14="http://schemas.microsoft.com/office/powerpoint/2010/main" val="811175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Non-Interest Expenses</a:t>
            </a:r>
          </a:p>
          <a:p>
            <a:endParaRPr lang="en-US" sz="2800" b="1" dirty="0"/>
          </a:p>
        </p:txBody>
      </p:sp>
      <p:sp>
        <p:nvSpPr>
          <p:cNvPr id="3" name="TextBox 2"/>
          <p:cNvSpPr txBox="1"/>
          <p:nvPr/>
        </p:nvSpPr>
        <p:spPr>
          <a:xfrm>
            <a:off x="916652" y="1921012"/>
            <a:ext cx="8849710" cy="8525411"/>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Personal Expenses: wages, salaries and benefits</a:t>
            </a:r>
          </a:p>
          <a:p>
            <a:pPr marL="342000" indent="-342000" algn="just">
              <a:spcAft>
                <a:spcPts val="1200"/>
              </a:spcAft>
              <a:buFont typeface="Arial" pitchFamily="34" charset="0"/>
              <a:buChar char="•"/>
            </a:pPr>
            <a:r>
              <a:rPr lang="en-US" sz="2400" b="1" dirty="0" smtClean="0">
                <a:solidFill>
                  <a:srgbClr val="002060"/>
                </a:solidFill>
              </a:rPr>
              <a:t>Rent and depreciation on building and equipment</a:t>
            </a:r>
          </a:p>
          <a:p>
            <a:pPr marL="342000" indent="-342000" algn="just">
              <a:spcAft>
                <a:spcPts val="1200"/>
              </a:spcAft>
              <a:buFont typeface="Arial" pitchFamily="34" charset="0"/>
              <a:buChar char="•"/>
            </a:pPr>
            <a:r>
              <a:rPr lang="en-US" sz="2400" b="1" dirty="0" smtClean="0">
                <a:solidFill>
                  <a:srgbClr val="002060"/>
                </a:solidFill>
              </a:rPr>
              <a:t>Goodwill impairment</a:t>
            </a:r>
          </a:p>
          <a:p>
            <a:pPr marL="342000" indent="-342000" algn="just">
              <a:spcAft>
                <a:spcPts val="1200"/>
              </a:spcAft>
              <a:buFont typeface="Arial" pitchFamily="34" charset="0"/>
              <a:buChar char="•"/>
            </a:pPr>
            <a:r>
              <a:rPr lang="en-US" sz="2400" b="1" dirty="0" smtClean="0">
                <a:solidFill>
                  <a:srgbClr val="002060"/>
                </a:solidFill>
              </a:rPr>
              <a:t>Amortization expense and impairment losses for other intangible assets</a:t>
            </a:r>
          </a:p>
          <a:p>
            <a:pPr marL="342000" indent="-342000" algn="just">
              <a:spcAft>
                <a:spcPts val="1200"/>
              </a:spcAft>
              <a:buFont typeface="Arial" pitchFamily="34" charset="0"/>
              <a:buChar char="•"/>
            </a:pPr>
            <a:r>
              <a:rPr lang="en-US" sz="2400" b="1" dirty="0" smtClean="0">
                <a:solidFill>
                  <a:srgbClr val="002060"/>
                </a:solidFill>
              </a:rPr>
              <a:t>Other operating expenses </a:t>
            </a:r>
          </a:p>
          <a:p>
            <a:pPr algn="just">
              <a:spcAft>
                <a:spcPts val="1200"/>
              </a:spcAft>
            </a:pPr>
            <a:r>
              <a:rPr lang="en-US" sz="2400" b="1" dirty="0" smtClean="0">
                <a:solidFill>
                  <a:srgbClr val="002060"/>
                </a:solidFill>
              </a:rPr>
              <a:t>(The sum of these five component expenses is called </a:t>
            </a:r>
            <a:r>
              <a:rPr lang="en-US" sz="2400" b="1" i="1" dirty="0" smtClean="0">
                <a:solidFill>
                  <a:srgbClr val="002060"/>
                </a:solidFill>
              </a:rPr>
              <a:t>overhead expenses</a:t>
            </a:r>
            <a:r>
              <a:rPr lang="en-US" sz="2400" b="1" dirty="0" smtClean="0">
                <a:solidFill>
                  <a:srgbClr val="002060"/>
                </a:solidFill>
              </a:rPr>
              <a:t>)</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85013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Ratios</a:t>
            </a:r>
          </a:p>
          <a:p>
            <a:endParaRPr lang="en-US" sz="2800" b="1" dirty="0"/>
          </a:p>
        </p:txBody>
      </p:sp>
      <mc:AlternateContent xmlns:mc="http://schemas.openxmlformats.org/markup-compatibility/2006" xmlns:a14="http://schemas.microsoft.com/office/drawing/2010/main">
        <mc:Choice Requires="a14">
          <p:sp>
            <p:nvSpPr>
              <p:cNvPr id="3" name="TextBox 2"/>
              <p:cNvSpPr txBox="1"/>
              <p:nvPr/>
            </p:nvSpPr>
            <p:spPr>
              <a:xfrm>
                <a:off x="718455" y="1620563"/>
                <a:ext cx="10881362" cy="6578404"/>
              </a:xfrm>
              <a:prstGeom prst="rect">
                <a:avLst/>
              </a:prstGeom>
              <a:noFill/>
            </p:spPr>
            <p:txBody>
              <a:bodyPr wrap="square" rtlCol="0">
                <a:spAutoFit/>
              </a:bodyPr>
              <a:lstStyle/>
              <a:p>
                <a:pPr marL="342000" indent="-342000" algn="just">
                  <a:buFont typeface="Arial" pitchFamily="34" charset="0"/>
                  <a:buChar char="•"/>
                </a:pPr>
                <a14:m>
                  <m:oMath xmlns:m="http://schemas.openxmlformats.org/officeDocument/2006/math">
                    <m:r>
                      <a:rPr lang="en-US" sz="1900" b="1" i="1" smtClean="0">
                        <a:solidFill>
                          <a:srgbClr val="002060"/>
                        </a:solidFill>
                        <a:latin typeface="Cambria Math" panose="02040503050406030204" pitchFamily="18" charset="0"/>
                      </a:rPr>
                      <m:t>𝑩𝒖𝒓𝒅𝒆𝒏</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𝒐𝒓</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𝑵𝒆𝒕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𝑶𝒗𝒆𝒓𝒉𝒆𝒂𝒅</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𝑬𝒙𝒑𝒆𝒏𝒔𝒆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𝑹𝒂𝒕𝒊𝒐</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smtClean="0">
                            <a:solidFill>
                              <a:srgbClr val="002060"/>
                            </a:solidFill>
                            <a:latin typeface="Cambria Math" panose="02040503050406030204" pitchFamily="18" charset="0"/>
                          </a:rPr>
                          <m:t>𝑵𝒆𝒕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𝑰𝒏𝒕𝒆𝒓𝒆𝒔𝒕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𝑬𝒙𝒑𝒆𝒏𝒔𝒆</m:t>
                        </m:r>
                        <m:r>
                          <a:rPr lang="en-US" sz="1900" b="1" i="1" smtClean="0">
                            <a:solidFill>
                              <a:srgbClr val="002060"/>
                            </a:solidFill>
                            <a:latin typeface="Cambria Math" panose="02040503050406030204" pitchFamily="18" charset="0"/>
                          </a:rPr>
                          <m:t> </m:t>
                        </m:r>
                        <m:d>
                          <m:dPr>
                            <m:ctrlPr>
                              <a:rPr lang="en-US" sz="1900" b="1" i="1" smtClean="0">
                                <a:solidFill>
                                  <a:srgbClr val="002060"/>
                                </a:solidFill>
                                <a:latin typeface="Cambria Math" panose="02040503050406030204" pitchFamily="18" charset="0"/>
                              </a:rPr>
                            </m:ctrlPr>
                          </m:dPr>
                          <m:e>
                            <m:r>
                              <a:rPr lang="en-US" sz="1900" b="1" i="1" smtClean="0">
                                <a:solidFill>
                                  <a:srgbClr val="002060"/>
                                </a:solidFill>
                                <a:latin typeface="Cambria Math" panose="02040503050406030204" pitchFamily="18" charset="0"/>
                              </a:rPr>
                              <m:t>𝑵𝑰𝑬</m:t>
                            </m:r>
                          </m:e>
                        </m:d>
                        <m:r>
                          <a:rPr lang="en-US" sz="1900" b="1" i="1" smtClean="0">
                            <a:solidFill>
                              <a:srgbClr val="002060"/>
                            </a:solidFill>
                            <a:latin typeface="Cambria Math" panose="02040503050406030204" pitchFamily="18" charset="0"/>
                          </a:rPr>
                          <m:t>−</m:t>
                        </m:r>
                        <m:r>
                          <a:rPr lang="en-US" sz="1900" b="1" i="1" smtClean="0">
                            <a:solidFill>
                              <a:srgbClr val="002060"/>
                            </a:solidFill>
                            <a:latin typeface="Cambria Math" panose="02040503050406030204" pitchFamily="18" charset="0"/>
                          </a:rPr>
                          <m:t>𝑵𝒆𝒕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𝑰𝒏𝒕𝒆𝒓𝒆𝒔𝒕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𝑰𝒏𝒄𝒐𝒎𝒆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𝑵𝑰𝑰</m:t>
                        </m:r>
                        <m:r>
                          <a:rPr lang="en-US" sz="1900" b="1" i="1" smtClean="0">
                            <a:solidFill>
                              <a:srgbClr val="002060"/>
                            </a:solidFill>
                            <a:latin typeface="Cambria Math" panose="02040503050406030204" pitchFamily="18" charset="0"/>
                          </a:rPr>
                          <m:t>)</m:t>
                        </m:r>
                      </m:num>
                      <m:den>
                        <m:r>
                          <a:rPr lang="en-US" sz="1900" b="1" i="1" smtClean="0">
                            <a:solidFill>
                              <a:srgbClr val="002060"/>
                            </a:solidFill>
                            <a:latin typeface="Cambria Math" panose="02040503050406030204" pitchFamily="18" charset="0"/>
                          </a:rPr>
                          <m:t>𝑻𝒐𝒕𝒂𝒍</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𝑨𝒔𝒔𝒆𝒕𝒔</m:t>
                        </m:r>
                      </m:den>
                    </m:f>
                  </m:oMath>
                </a14:m>
                <a:endParaRPr lang="en-US" sz="1900" b="1" dirty="0" smtClean="0">
                  <a:solidFill>
                    <a:srgbClr val="002060"/>
                  </a:solidFill>
                </a:endParaRPr>
              </a:p>
              <a:p>
                <a:pPr marL="338328" lvl="1" algn="just">
                  <a:spcAft>
                    <a:spcPts val="1200"/>
                  </a:spcAft>
                </a:pPr>
                <a:r>
                  <a:rPr lang="en-US" sz="1900" b="1" dirty="0" smtClean="0">
                    <a:solidFill>
                      <a:srgbClr val="002060"/>
                    </a:solidFill>
                  </a:rPr>
                  <a:t>where: NIE-NII = Burden</a:t>
                </a:r>
              </a:p>
              <a:p>
                <a:pPr marL="224028" indent="-342900" algn="just">
                  <a:spcAft>
                    <a:spcPts val="1200"/>
                  </a:spcAft>
                  <a:buFont typeface="Arial" panose="020B0604020202020204" pitchFamily="34" charset="0"/>
                  <a:buChar char="•"/>
                </a:pPr>
                <a14:m>
                  <m:oMath xmlns:m="http://schemas.openxmlformats.org/officeDocument/2006/math">
                    <m:r>
                      <a:rPr lang="en-US" sz="1900" b="1" i="1" smtClean="0">
                        <a:solidFill>
                          <a:srgbClr val="002060"/>
                        </a:solidFill>
                        <a:latin typeface="Cambria Math" panose="02040503050406030204" pitchFamily="18" charset="0"/>
                      </a:rPr>
                      <m:t>𝑬𝒇𝒇𝒊𝒄𝒊𝒆𝒏𝒄𝒚</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𝑹𝒂𝒕𝒊𝒐</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smtClean="0">
                            <a:solidFill>
                              <a:srgbClr val="002060"/>
                            </a:solidFill>
                            <a:latin typeface="Cambria Math" panose="02040503050406030204" pitchFamily="18" charset="0"/>
                          </a:rPr>
                          <m:t>𝑵𝒐𝒏𝒊𝒏𝒕𝒆𝒓𝒆𝒔𝒕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𝑬𝒙𝒑𝒆𝒏𝒔𝒆</m:t>
                        </m:r>
                        <m:r>
                          <a:rPr lang="en-US" sz="1900" b="1" i="1" smtClean="0">
                            <a:solidFill>
                              <a:srgbClr val="002060"/>
                            </a:solidFill>
                            <a:latin typeface="Cambria Math" panose="02040503050406030204" pitchFamily="18" charset="0"/>
                          </a:rPr>
                          <m:t> </m:t>
                        </m:r>
                      </m:num>
                      <m:den>
                        <m:r>
                          <a:rPr lang="en-US" sz="1900" b="1" i="1" smtClean="0">
                            <a:solidFill>
                              <a:srgbClr val="002060"/>
                            </a:solidFill>
                            <a:latin typeface="Cambria Math" panose="02040503050406030204" pitchFamily="18" charset="0"/>
                          </a:rPr>
                          <m:t>𝑵𝒆𝒕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𝑰𝒏𝒕𝒆𝒓𝒆𝒔𝒕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𝑰𝒏𝒄𝒐𝒎𝒆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ea typeface="Cambria Math" panose="02040503050406030204" pitchFamily="18" charset="0"/>
                          </a:rPr>
                          <m:t>𝑵𝒐𝒏𝒊𝒏𝒕𝒆𝒓𝒆𝒔𝒕</m:t>
                        </m:r>
                        <m:r>
                          <a:rPr lang="en-US" sz="1900" b="1" i="1" smtClean="0">
                            <a:solidFill>
                              <a:srgbClr val="002060"/>
                            </a:solidFill>
                            <a:latin typeface="Cambria Math" panose="02040503050406030204" pitchFamily="18" charset="0"/>
                            <a:ea typeface="Cambria Math" panose="02040503050406030204" pitchFamily="18" charset="0"/>
                          </a:rPr>
                          <m:t> </m:t>
                        </m:r>
                        <m:r>
                          <a:rPr lang="en-US" sz="1900" b="1" i="1" smtClean="0">
                            <a:solidFill>
                              <a:srgbClr val="002060"/>
                            </a:solidFill>
                            <a:latin typeface="Cambria Math" panose="02040503050406030204" pitchFamily="18" charset="0"/>
                            <a:ea typeface="Cambria Math" panose="02040503050406030204" pitchFamily="18" charset="0"/>
                          </a:rPr>
                          <m:t>𝑰𝒏𝒄𝒐𝒎𝒆</m:t>
                        </m:r>
                      </m:den>
                    </m:f>
                  </m:oMath>
                </a14:m>
                <a:endParaRPr lang="en-US" sz="1900" b="1" dirty="0" smtClean="0">
                  <a:solidFill>
                    <a:srgbClr val="002060"/>
                  </a:solidFill>
                </a:endParaRPr>
              </a:p>
              <a:p>
                <a:pPr marL="338328" lvl="1" algn="just"/>
                <a:r>
                  <a:rPr lang="en-US" sz="1900" b="1" dirty="0" smtClean="0">
                    <a:solidFill>
                      <a:srgbClr val="002060"/>
                    </a:solidFill>
                  </a:rPr>
                  <a:t>The Efficiency Ratio measures the amount of non-interest expense a bank pays to earn one </a:t>
                </a:r>
              </a:p>
              <a:p>
                <a:pPr marL="338328" lvl="1" algn="just"/>
                <a:r>
                  <a:rPr lang="en-US" sz="1900" b="1" dirty="0" smtClean="0">
                    <a:solidFill>
                      <a:srgbClr val="002060"/>
                    </a:solidFill>
                  </a:rPr>
                  <a:t>dollar of net operating revenue</a:t>
                </a:r>
              </a:p>
              <a:p>
                <a:pPr marL="338328" lvl="1" algn="just"/>
                <a:r>
                  <a:rPr lang="en-US" sz="1900" b="1" dirty="0" smtClean="0">
                    <a:solidFill>
                      <a:srgbClr val="002060"/>
                    </a:solidFill>
                  </a:rPr>
                  <a:t>The Efficiency Ratio shows the tradeoff among NIE,NIM and NII</a:t>
                </a:r>
              </a:p>
              <a:p>
                <a:pPr marL="338328" lvl="1" algn="just"/>
                <a:r>
                  <a:rPr lang="en-US" sz="1900" b="1" dirty="0" smtClean="0">
                    <a:solidFill>
                      <a:srgbClr val="002060"/>
                    </a:solidFill>
                  </a:rPr>
                  <a:t>Lower </a:t>
                </a:r>
                <a:r>
                  <a:rPr lang="en-US" sz="1900" b="1" dirty="0">
                    <a:solidFill>
                      <a:srgbClr val="002060"/>
                    </a:solidFill>
                  </a:rPr>
                  <a:t>Efficiency </a:t>
                </a:r>
                <a:r>
                  <a:rPr lang="en-US" sz="1900" b="1" dirty="0" smtClean="0">
                    <a:solidFill>
                      <a:srgbClr val="002060"/>
                    </a:solidFill>
                  </a:rPr>
                  <a:t>Ratios are derived from a combination of cost control, improvement in </a:t>
                </a:r>
              </a:p>
              <a:p>
                <a:pPr marL="338328" lvl="1" algn="just">
                  <a:spcAft>
                    <a:spcPts val="1200"/>
                  </a:spcAft>
                </a:pPr>
                <a:r>
                  <a:rPr lang="en-US" sz="1900" b="1" dirty="0" smtClean="0">
                    <a:solidFill>
                      <a:srgbClr val="002060"/>
                    </a:solidFill>
                  </a:rPr>
                  <a:t>NII and growing NIM</a:t>
                </a:r>
              </a:p>
              <a:p>
                <a:pPr marL="224028" indent="-342900" algn="just">
                  <a:spcAft>
                    <a:spcPts val="600"/>
                  </a:spcAft>
                  <a:buFont typeface="Arial" panose="020B0604020202020204" pitchFamily="34" charset="0"/>
                  <a:buChar char="•"/>
                </a:pPr>
                <a14:m>
                  <m:oMath xmlns:m="http://schemas.openxmlformats.org/officeDocument/2006/math">
                    <m:r>
                      <a:rPr lang="en-US" sz="1900" b="1" i="1" smtClean="0">
                        <a:solidFill>
                          <a:srgbClr val="002060"/>
                        </a:solidFill>
                        <a:latin typeface="Cambria Math" panose="02040503050406030204" pitchFamily="18" charset="0"/>
                      </a:rPr>
                      <m:t>𝑶𝒑𝒆𝒓𝒂𝒕𝒊𝒏𝒈</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𝑹𝒊𝒔𝒌</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𝑹𝒂𝒕𝒊𝒐</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smtClean="0">
                            <a:solidFill>
                              <a:srgbClr val="002060"/>
                            </a:solidFill>
                            <a:latin typeface="Cambria Math" panose="02040503050406030204" pitchFamily="18" charset="0"/>
                          </a:rPr>
                          <m:t>𝑵𝒐𝒏𝒊𝒏𝒕𝒆𝒓𝒆𝒔𝒕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𝑬𝒙𝒑𝒆𝒏𝒔𝒆</m:t>
                        </m:r>
                        <m:r>
                          <a:rPr lang="en-US" sz="1900" b="1" i="1" smtClean="0">
                            <a:solidFill>
                              <a:srgbClr val="002060"/>
                            </a:solidFill>
                            <a:latin typeface="Cambria Math" panose="02040503050406030204" pitchFamily="18" charset="0"/>
                          </a:rPr>
                          <m:t>−</m:t>
                        </m:r>
                        <m:r>
                          <a:rPr lang="en-US" sz="1900" b="1" i="1" smtClean="0">
                            <a:solidFill>
                              <a:srgbClr val="002060"/>
                            </a:solidFill>
                            <a:latin typeface="Cambria Math" panose="02040503050406030204" pitchFamily="18" charset="0"/>
                          </a:rPr>
                          <m:t>𝑭𝒆𝒆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𝑰𝒏𝒄𝒐𝒎𝒆</m:t>
                        </m:r>
                      </m:num>
                      <m:den>
                        <m:r>
                          <a:rPr lang="en-US" sz="1900" b="1" i="1" smtClean="0">
                            <a:solidFill>
                              <a:srgbClr val="002060"/>
                            </a:solidFill>
                            <a:latin typeface="Cambria Math" panose="02040503050406030204" pitchFamily="18" charset="0"/>
                          </a:rPr>
                          <m:t>𝑵𝒆𝒕𝒊𝒏𝒕𝒆𝒓𝒆𝒔𝒕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𝑴𝒂𝒓𝒈𝒊𝒏</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𝑵𝑰𝑴</m:t>
                        </m:r>
                        <m:r>
                          <a:rPr lang="en-US" sz="1900" b="1" i="1" smtClean="0">
                            <a:solidFill>
                              <a:srgbClr val="002060"/>
                            </a:solidFill>
                            <a:latin typeface="Cambria Math" panose="02040503050406030204" pitchFamily="18" charset="0"/>
                          </a:rPr>
                          <m:t>)</m:t>
                        </m:r>
                      </m:den>
                    </m:f>
                  </m:oMath>
                </a14:m>
                <a:endParaRPr lang="en-US" sz="1900" b="1" dirty="0" smtClean="0">
                  <a:solidFill>
                    <a:srgbClr val="002060"/>
                  </a:solidFill>
                </a:endParaRPr>
              </a:p>
              <a:p>
                <a:pPr marL="338328" lvl="1" algn="just"/>
                <a:r>
                  <a:rPr lang="en-US" sz="1900" b="1" dirty="0" smtClean="0">
                    <a:solidFill>
                      <a:srgbClr val="002060"/>
                    </a:solidFill>
                  </a:rPr>
                  <a:t>It has an inverse relationship with the operating performance of the bank</a:t>
                </a: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marL="342000" indent="-342000" algn="just">
                  <a:buFont typeface="Arial" pitchFamily="34" charset="0"/>
                  <a:buChar char="•"/>
                </a:pPr>
                <a:endParaRPr lang="en-US" sz="2400" b="1" dirty="0" smtClean="0">
                  <a:solidFill>
                    <a:srgbClr val="002060"/>
                  </a:solidFill>
                </a:endParaRPr>
              </a:p>
              <a:p>
                <a:pPr algn="just"/>
                <a:endParaRPr lang="en-US" sz="2400" b="1" dirty="0" smtClean="0">
                  <a:solidFill>
                    <a:srgbClr val="002060"/>
                  </a:solidFill>
                </a:endParaRPr>
              </a:p>
              <a:p>
                <a:endParaRPr lang="en-US" sz="2400" b="1"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18455" y="1620563"/>
                <a:ext cx="10881362" cy="6578404"/>
              </a:xfrm>
              <a:prstGeom prst="rect">
                <a:avLst/>
              </a:prstGeom>
              <a:blipFill>
                <a:blip r:embed="rId2"/>
                <a:stretch>
                  <a:fillRect l="-448"/>
                </a:stretch>
              </a:blipFill>
            </p:spPr>
            <p:txBody>
              <a:bodyPr/>
              <a:lstStyle/>
              <a:p>
                <a:r>
                  <a:rPr lang="en-IN">
                    <a:noFill/>
                  </a:rPr>
                  <a:t> </a:t>
                </a:r>
              </a:p>
            </p:txBody>
          </p:sp>
        </mc:Fallback>
      </mc:AlternateContent>
    </p:spTree>
    <p:extLst>
      <p:ext uri="{BB962C8B-B14F-4D97-AF65-F5344CB8AC3E}">
        <p14:creationId xmlns:p14="http://schemas.microsoft.com/office/powerpoint/2010/main" val="1757740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Productivity Ratios</a:t>
            </a:r>
          </a:p>
          <a:p>
            <a:endParaRPr lang="en-US" sz="2800" b="1" dirty="0"/>
          </a:p>
        </p:txBody>
      </p:sp>
      <mc:AlternateContent xmlns:mc="http://schemas.openxmlformats.org/markup-compatibility/2006" xmlns:a14="http://schemas.microsoft.com/office/drawing/2010/main">
        <mc:Choice Requires="a14">
          <p:sp>
            <p:nvSpPr>
              <p:cNvPr id="3" name="TextBox 2"/>
              <p:cNvSpPr txBox="1"/>
              <p:nvPr/>
            </p:nvSpPr>
            <p:spPr>
              <a:xfrm>
                <a:off x="1060347" y="1646695"/>
                <a:ext cx="8849710" cy="8242577"/>
              </a:xfrm>
              <a:prstGeom prst="rect">
                <a:avLst/>
              </a:prstGeom>
              <a:noFill/>
            </p:spPr>
            <p:txBody>
              <a:bodyPr wrap="square" rtlCol="0">
                <a:spAutoFit/>
              </a:bodyPr>
              <a:lstStyle/>
              <a:p>
                <a:pPr marL="342000" indent="-342000" algn="just">
                  <a:spcAft>
                    <a:spcPts val="600"/>
                  </a:spcAft>
                  <a:buFont typeface="Arial" pitchFamily="34" charset="0"/>
                  <a:buChar char="•"/>
                </a:pPr>
                <a14:m>
                  <m:oMath xmlns:m="http://schemas.openxmlformats.org/officeDocument/2006/math">
                    <m:r>
                      <a:rPr lang="en-US" sz="1900" b="1" i="1" smtClean="0">
                        <a:solidFill>
                          <a:srgbClr val="002060"/>
                        </a:solidFill>
                        <a:latin typeface="Cambria Math" panose="02040503050406030204" pitchFamily="18" charset="0"/>
                      </a:rPr>
                      <m:t>𝑨𝒔𝒔𝒆𝒕𝒔</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𝒑𝒆𝒓</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𝑬𝒎𝒑𝒍𝒐𝒚𝒆𝒆</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smtClean="0">
                            <a:solidFill>
                              <a:srgbClr val="002060"/>
                            </a:solidFill>
                            <a:latin typeface="Cambria Math" panose="02040503050406030204" pitchFamily="18" charset="0"/>
                          </a:rPr>
                          <m:t>𝑨𝒗𝒆𝒓𝒂𝒈𝒆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𝑨𝒔𝒔𝒆𝒕𝒔</m:t>
                        </m:r>
                      </m:num>
                      <m:den>
                        <m:r>
                          <a:rPr lang="en-US" sz="1900" b="1" i="1" smtClean="0">
                            <a:solidFill>
                              <a:srgbClr val="002060"/>
                            </a:solidFill>
                            <a:latin typeface="Cambria Math" panose="02040503050406030204" pitchFamily="18" charset="0"/>
                          </a:rPr>
                          <m:t>𝑵𝒖𝒎𝒃𝒆𝒓</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𝒐𝒇</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𝒇𝒖𝒍𝒍</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𝒕𝒊𝒎𝒆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𝒆𝒎𝒑𝒍𝒐𝒚𝒆𝒆𝒔</m:t>
                        </m:r>
                      </m:den>
                    </m:f>
                  </m:oMath>
                </a14:m>
                <a:endParaRPr lang="en-US" sz="1900" b="1" dirty="0" smtClean="0">
                  <a:solidFill>
                    <a:srgbClr val="002060"/>
                  </a:solidFill>
                </a:endParaRPr>
              </a:p>
              <a:p>
                <a:pPr marL="338328" lvl="1" algn="just">
                  <a:spcAft>
                    <a:spcPts val="600"/>
                  </a:spcAft>
                </a:pPr>
                <a:r>
                  <a:rPr lang="en-US" sz="1900" b="1" dirty="0">
                    <a:solidFill>
                      <a:srgbClr val="002060"/>
                    </a:solidFill>
                  </a:rPr>
                  <a:t>Higher Assets per Employee indicates that fewer employees handle business associated with larger volume of assets</a:t>
                </a:r>
              </a:p>
              <a:p>
                <a:pPr marL="342000" indent="-342000" algn="just">
                  <a:spcAft>
                    <a:spcPts val="600"/>
                  </a:spcAft>
                  <a:buFont typeface="Arial" pitchFamily="34" charset="0"/>
                  <a:buChar char="•"/>
                </a:pPr>
                <a14:m>
                  <m:oMath xmlns:m="http://schemas.openxmlformats.org/officeDocument/2006/math">
                    <m:r>
                      <a:rPr lang="en-US" sz="1900" b="1" i="1" smtClean="0">
                        <a:solidFill>
                          <a:srgbClr val="002060"/>
                        </a:solidFill>
                        <a:latin typeface="Cambria Math" panose="02040503050406030204" pitchFamily="18" charset="0"/>
                      </a:rPr>
                      <m:t>𝑨𝒗𝒆𝒓𝒂𝒈𝒆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𝑷𝒆𝒓𝒔𝒐𝒏𝒂𝒍</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𝑬𝒙𝒑𝒆𝒏𝒔𝒆</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smtClean="0">
                            <a:solidFill>
                              <a:srgbClr val="002060"/>
                            </a:solidFill>
                            <a:latin typeface="Cambria Math" panose="02040503050406030204" pitchFamily="18" charset="0"/>
                          </a:rPr>
                          <m:t>𝑷𝒆𝒓𝒔𝒐𝒏𝒂𝒍</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𝑬𝒙𝒑𝒆𝒏𝒔𝒆𝒔</m:t>
                        </m:r>
                      </m:num>
                      <m:den>
                        <m:r>
                          <a:rPr lang="en-US" sz="1900" b="1" i="1" smtClean="0">
                            <a:solidFill>
                              <a:srgbClr val="002060"/>
                            </a:solidFill>
                            <a:latin typeface="Cambria Math" panose="02040503050406030204" pitchFamily="18" charset="0"/>
                          </a:rPr>
                          <m:t>𝑵𝒖𝒎𝒃𝒆𝒓</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𝒐𝒇</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𝒇𝒖𝒍𝒍𝒕𝒊𝒎𝒆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𝒆𝒎𝒑𝒍𝒐𝒚𝒆𝒆𝒔</m:t>
                        </m:r>
                      </m:den>
                    </m:f>
                  </m:oMath>
                </a14:m>
                <a:endParaRPr lang="en-US" sz="1900" b="1" dirty="0" smtClean="0">
                  <a:solidFill>
                    <a:srgbClr val="002060"/>
                  </a:solidFill>
                </a:endParaRPr>
              </a:p>
              <a:p>
                <a:pPr marL="338328" algn="just">
                  <a:spcAft>
                    <a:spcPts val="600"/>
                  </a:spcAft>
                </a:pPr>
                <a:r>
                  <a:rPr lang="en-US" sz="1900" b="1" dirty="0" smtClean="0">
                    <a:solidFill>
                      <a:srgbClr val="002060"/>
                    </a:solidFill>
                  </a:rPr>
                  <a:t>The Average Personal Expenses measures the average cost of an employee when salaries and benefits are recognized</a:t>
                </a:r>
              </a:p>
              <a:p>
                <a:pPr marL="342900" indent="-342900" algn="just">
                  <a:spcAft>
                    <a:spcPts val="600"/>
                  </a:spcAft>
                  <a:buFont typeface="Arial" panose="020B0604020202020204" pitchFamily="34" charset="0"/>
                  <a:buChar char="•"/>
                </a:pPr>
                <a14:m>
                  <m:oMath xmlns:m="http://schemas.openxmlformats.org/officeDocument/2006/math">
                    <m:r>
                      <a:rPr lang="en-US" sz="1900" b="1" i="1" smtClean="0">
                        <a:solidFill>
                          <a:srgbClr val="002060"/>
                        </a:solidFill>
                        <a:latin typeface="Cambria Math" panose="02040503050406030204" pitchFamily="18" charset="0"/>
                      </a:rPr>
                      <m:t>𝑳𝒐𝒂𝒏</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𝒑𝒆𝒓</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𝑬𝒎𝒑𝒍𝒐𝒚𝒆𝒆</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smtClean="0">
                            <a:solidFill>
                              <a:srgbClr val="002060"/>
                            </a:solidFill>
                            <a:latin typeface="Cambria Math" panose="02040503050406030204" pitchFamily="18" charset="0"/>
                          </a:rPr>
                          <m:t>𝑨𝒗𝒆𝒓𝒂𝒈𝒆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𝑳𝒐𝒂𝒏𝒔</m:t>
                        </m:r>
                      </m:num>
                      <m:den>
                        <m:r>
                          <a:rPr lang="en-US" sz="1900" b="1" i="1" smtClean="0">
                            <a:solidFill>
                              <a:srgbClr val="002060"/>
                            </a:solidFill>
                            <a:latin typeface="Cambria Math" panose="02040503050406030204" pitchFamily="18" charset="0"/>
                          </a:rPr>
                          <m:t>𝑵𝒖𝒎𝒃𝒆𝒓</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𝒐𝒇</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𝒇𝒖𝒍𝒍𝒕𝒊𝒎𝒆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𝒆𝒎𝒑𝒍𝒐𝒚𝒆𝒆𝒔</m:t>
                        </m:r>
                      </m:den>
                    </m:f>
                  </m:oMath>
                </a14:m>
                <a:endParaRPr lang="en-US" sz="1900" b="1" dirty="0" smtClean="0">
                  <a:solidFill>
                    <a:srgbClr val="002060"/>
                  </a:solidFill>
                </a:endParaRPr>
              </a:p>
              <a:p>
                <a:pPr marL="338328" lvl="1" algn="just">
                  <a:spcAft>
                    <a:spcPts val="600"/>
                  </a:spcAft>
                </a:pPr>
                <a:r>
                  <a:rPr lang="en-US" sz="1900" b="1" dirty="0" smtClean="0">
                    <a:solidFill>
                      <a:srgbClr val="002060"/>
                    </a:solidFill>
                  </a:rPr>
                  <a:t>It measures the loan productivity</a:t>
                </a:r>
              </a:p>
              <a:p>
                <a:pPr marL="224028" indent="-342900" algn="just">
                  <a:spcAft>
                    <a:spcPts val="600"/>
                  </a:spcAft>
                  <a:buFont typeface="Arial" panose="020B0604020202020204" pitchFamily="34" charset="0"/>
                  <a:buChar char="•"/>
                </a:pPr>
                <a14:m>
                  <m:oMath xmlns:m="http://schemas.openxmlformats.org/officeDocument/2006/math">
                    <m:r>
                      <a:rPr lang="en-US" sz="1900" b="1" i="1" smtClean="0">
                        <a:solidFill>
                          <a:srgbClr val="002060"/>
                        </a:solidFill>
                        <a:latin typeface="Cambria Math" panose="02040503050406030204" pitchFamily="18" charset="0"/>
                      </a:rPr>
                      <m:t>𝑵𝒆𝒕</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𝑰𝒏𝒄𝒐𝒎𝒆</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𝒑𝒆𝒓</m:t>
                    </m:r>
                    <m:r>
                      <a:rPr lang="en-US" sz="1900" b="1" i="1" smtClean="0">
                        <a:solidFill>
                          <a:srgbClr val="002060"/>
                        </a:solidFill>
                        <a:latin typeface="Cambria Math" panose="02040503050406030204" pitchFamily="18" charset="0"/>
                      </a:rPr>
                      <m:t> </m:t>
                    </m:r>
                    <m:r>
                      <a:rPr lang="en-US" sz="1900" b="1" i="1" smtClean="0">
                        <a:solidFill>
                          <a:srgbClr val="002060"/>
                        </a:solidFill>
                        <a:latin typeface="Cambria Math" panose="02040503050406030204" pitchFamily="18" charset="0"/>
                      </a:rPr>
                      <m:t>𝑬𝒎𝒑𝒍𝒐𝒚𝒆𝒆</m:t>
                    </m:r>
                    <m:r>
                      <a:rPr lang="en-US" sz="1900" b="1" i="1" smtClean="0">
                        <a:solidFill>
                          <a:srgbClr val="002060"/>
                        </a:solidFill>
                        <a:latin typeface="Cambria Math" panose="02040503050406030204" pitchFamily="18" charset="0"/>
                      </a:rPr>
                      <m:t>=</m:t>
                    </m:r>
                    <m:f>
                      <m:fPr>
                        <m:ctrlPr>
                          <a:rPr lang="en-US" sz="1900" b="1" i="1" smtClean="0">
                            <a:solidFill>
                              <a:srgbClr val="002060"/>
                            </a:solidFill>
                            <a:latin typeface="Cambria Math" panose="02040503050406030204" pitchFamily="18" charset="0"/>
                          </a:rPr>
                        </m:ctrlPr>
                      </m:fPr>
                      <m:num>
                        <m:r>
                          <a:rPr lang="en-US" sz="1900" b="1" i="1">
                            <a:solidFill>
                              <a:srgbClr val="002060"/>
                            </a:solidFill>
                            <a:latin typeface="Cambria Math" panose="02040503050406030204" pitchFamily="18" charset="0"/>
                          </a:rPr>
                          <m:t>𝑵𝒆𝒕</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𝑰𝒏𝒄𝒐𝒎𝒆</m:t>
                        </m:r>
                      </m:num>
                      <m:den>
                        <m:r>
                          <a:rPr lang="en-US" sz="1900" b="1" i="1">
                            <a:solidFill>
                              <a:srgbClr val="002060"/>
                            </a:solidFill>
                            <a:latin typeface="Cambria Math" panose="02040503050406030204" pitchFamily="18" charset="0"/>
                          </a:rPr>
                          <m:t>𝑵𝒖𝒎𝒃𝒆𝒓</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𝒐𝒇</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𝒇𝒖𝒍𝒍𝒕𝒊𝒎𝒆</m:t>
                        </m:r>
                        <m:r>
                          <a:rPr lang="en-US" sz="1900" b="1" i="1">
                            <a:solidFill>
                              <a:srgbClr val="002060"/>
                            </a:solidFill>
                            <a:latin typeface="Cambria Math" panose="02040503050406030204" pitchFamily="18" charset="0"/>
                          </a:rPr>
                          <m:t> </m:t>
                        </m:r>
                        <m:r>
                          <a:rPr lang="en-US" sz="1900" b="1" i="1">
                            <a:solidFill>
                              <a:srgbClr val="002060"/>
                            </a:solidFill>
                            <a:latin typeface="Cambria Math" panose="02040503050406030204" pitchFamily="18" charset="0"/>
                          </a:rPr>
                          <m:t>𝒆𝒎𝒑𝒍𝒐𝒚𝒆𝒆𝒔</m:t>
                        </m:r>
                      </m:den>
                    </m:f>
                  </m:oMath>
                </a14:m>
                <a:endParaRPr lang="en-US" sz="1900" b="1" dirty="0" smtClean="0">
                  <a:solidFill>
                    <a:srgbClr val="002060"/>
                  </a:solidFill>
                </a:endParaRPr>
              </a:p>
              <a:p>
                <a:pPr marL="338328" lvl="1" algn="just">
                  <a:spcAft>
                    <a:spcPts val="600"/>
                  </a:spcAft>
                </a:pPr>
                <a:r>
                  <a:rPr lang="en-US" sz="1900" b="1" dirty="0" smtClean="0">
                    <a:solidFill>
                      <a:srgbClr val="002060"/>
                    </a:solidFill>
                  </a:rPr>
                  <a:t>It measures the profitability of a bank’s workforce</a:t>
                </a:r>
              </a:p>
              <a:p>
                <a:pPr marL="342000" indent="-342000" algn="just">
                  <a:spcAft>
                    <a:spcPts val="600"/>
                  </a:spcAft>
                  <a:buFont typeface="Arial" pitchFamily="34" charset="0"/>
                  <a:buChar char="•"/>
                </a:pPr>
                <a:endParaRPr lang="en-US" sz="2400" b="1" dirty="0" smtClean="0">
                  <a:solidFill>
                    <a:srgbClr val="002060"/>
                  </a:solidFill>
                </a:endParaRPr>
              </a:p>
              <a:p>
                <a:pPr marL="342000" indent="-342000" algn="just">
                  <a:spcAft>
                    <a:spcPts val="600"/>
                  </a:spcAft>
                  <a:buFont typeface="Arial" pitchFamily="34" charset="0"/>
                  <a:buChar char="•"/>
                </a:pPr>
                <a:endParaRPr lang="en-US" sz="2400" b="1" dirty="0" smtClean="0">
                  <a:solidFill>
                    <a:srgbClr val="002060"/>
                  </a:solidFill>
                </a:endParaRPr>
              </a:p>
              <a:p>
                <a:pPr marL="342000" indent="-342000" algn="just">
                  <a:spcAft>
                    <a:spcPts val="600"/>
                  </a:spcAft>
                  <a:buFont typeface="Arial" pitchFamily="34" charset="0"/>
                  <a:buChar char="•"/>
                </a:pPr>
                <a:endParaRPr lang="en-US" sz="2400" b="1" dirty="0" smtClean="0">
                  <a:solidFill>
                    <a:srgbClr val="002060"/>
                  </a:solidFill>
                </a:endParaRPr>
              </a:p>
              <a:p>
                <a:pPr marL="342000" indent="-342000" algn="just">
                  <a:spcAft>
                    <a:spcPts val="600"/>
                  </a:spcAft>
                  <a:buFont typeface="Arial" pitchFamily="34" charset="0"/>
                  <a:buChar char="•"/>
                </a:pPr>
                <a:endParaRPr lang="en-US" sz="2400" b="1" dirty="0" smtClean="0">
                  <a:solidFill>
                    <a:srgbClr val="002060"/>
                  </a:solidFill>
                </a:endParaRPr>
              </a:p>
              <a:p>
                <a:pPr marL="342000" indent="-342000" algn="just">
                  <a:spcAft>
                    <a:spcPts val="600"/>
                  </a:spcAft>
                  <a:buFont typeface="Arial" pitchFamily="34" charset="0"/>
                  <a:buChar char="•"/>
                </a:pPr>
                <a:endParaRPr lang="en-US" sz="2400" b="1" dirty="0" smtClean="0">
                  <a:solidFill>
                    <a:srgbClr val="002060"/>
                  </a:solidFill>
                </a:endParaRPr>
              </a:p>
              <a:p>
                <a:pPr marL="342000" indent="-342000" algn="just">
                  <a:spcAft>
                    <a:spcPts val="600"/>
                  </a:spcAft>
                  <a:buFont typeface="Arial" pitchFamily="34" charset="0"/>
                  <a:buChar char="•"/>
                </a:pPr>
                <a:endParaRPr lang="en-US" sz="2400" b="1" dirty="0" smtClean="0">
                  <a:solidFill>
                    <a:srgbClr val="002060"/>
                  </a:solidFill>
                </a:endParaRPr>
              </a:p>
              <a:p>
                <a:pPr marL="342000" indent="-342000" algn="just">
                  <a:spcAft>
                    <a:spcPts val="600"/>
                  </a:spcAft>
                  <a:buFont typeface="Arial" pitchFamily="34" charset="0"/>
                  <a:buChar char="•"/>
                </a:pPr>
                <a:endParaRPr lang="en-US" sz="2400" b="1" dirty="0" smtClean="0">
                  <a:solidFill>
                    <a:srgbClr val="002060"/>
                  </a:solidFill>
                </a:endParaRPr>
              </a:p>
              <a:p>
                <a:pPr algn="just">
                  <a:spcAft>
                    <a:spcPts val="600"/>
                  </a:spcAft>
                </a:pPr>
                <a:endParaRPr lang="en-US" sz="2400" b="1" dirty="0" smtClean="0">
                  <a:solidFill>
                    <a:srgbClr val="002060"/>
                  </a:solidFill>
                </a:endParaRPr>
              </a:p>
              <a:p>
                <a:pPr>
                  <a:spcAft>
                    <a:spcPts val="600"/>
                  </a:spcAft>
                </a:pPr>
                <a:endParaRPr lang="en-US" sz="2400" b="1"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060347" y="1646695"/>
                <a:ext cx="8849710" cy="8242577"/>
              </a:xfrm>
              <a:prstGeom prst="rect">
                <a:avLst/>
              </a:prstGeom>
              <a:blipFill>
                <a:blip r:embed="rId2"/>
                <a:stretch>
                  <a:fillRect l="-551" r="-620"/>
                </a:stretch>
              </a:blipFill>
            </p:spPr>
            <p:txBody>
              <a:bodyPr/>
              <a:lstStyle/>
              <a:p>
                <a:r>
                  <a:rPr lang="en-US">
                    <a:noFill/>
                  </a:rPr>
                  <a:t> </a:t>
                </a:r>
              </a:p>
            </p:txBody>
          </p:sp>
        </mc:Fallback>
      </mc:AlternateContent>
    </p:spTree>
    <p:extLst>
      <p:ext uri="{BB962C8B-B14F-4D97-AF65-F5344CB8AC3E}">
        <p14:creationId xmlns:p14="http://schemas.microsoft.com/office/powerpoint/2010/main" val="2603056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Major Issues Related to Bank Performance</a:t>
            </a:r>
          </a:p>
          <a:p>
            <a:endParaRPr lang="en-US" sz="2800" b="1" dirty="0"/>
          </a:p>
        </p:txBody>
      </p:sp>
      <p:sp>
        <p:nvSpPr>
          <p:cNvPr id="3" name="TextBox 2"/>
          <p:cNvSpPr txBox="1"/>
          <p:nvPr/>
        </p:nvSpPr>
        <p:spPr>
          <a:xfrm>
            <a:off x="916652" y="1921012"/>
            <a:ext cx="8849710" cy="6740307"/>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Bank Capital and Profitability</a:t>
            </a:r>
          </a:p>
          <a:p>
            <a:pPr marL="342000" indent="-342000" algn="just">
              <a:spcAft>
                <a:spcPts val="1200"/>
              </a:spcAft>
              <a:buFont typeface="Arial" pitchFamily="34" charset="0"/>
              <a:buChar char="•"/>
            </a:pPr>
            <a:r>
              <a:rPr lang="en-US" sz="2400" b="1" dirty="0" smtClean="0">
                <a:solidFill>
                  <a:srgbClr val="002060"/>
                </a:solidFill>
              </a:rPr>
              <a:t>Bank Risk </a:t>
            </a:r>
            <a:r>
              <a:rPr lang="en-US" sz="2400" b="1" dirty="0">
                <a:solidFill>
                  <a:srgbClr val="002060"/>
                </a:solidFill>
              </a:rPr>
              <a:t>and </a:t>
            </a:r>
            <a:r>
              <a:rPr lang="en-US" sz="2400" b="1" dirty="0" smtClean="0">
                <a:solidFill>
                  <a:srgbClr val="002060"/>
                </a:solidFill>
              </a:rPr>
              <a:t>Profitability</a:t>
            </a:r>
          </a:p>
          <a:p>
            <a:pPr marL="342000" indent="-342000" algn="just">
              <a:spcAft>
                <a:spcPts val="1200"/>
              </a:spcAft>
              <a:buFont typeface="Arial" pitchFamily="34" charset="0"/>
              <a:buChar char="•"/>
            </a:pPr>
            <a:r>
              <a:rPr lang="en-US" sz="2400" b="1" dirty="0" smtClean="0">
                <a:solidFill>
                  <a:srgbClr val="002060"/>
                </a:solidFill>
              </a:rPr>
              <a:t>Regulations </a:t>
            </a:r>
            <a:r>
              <a:rPr lang="en-US" sz="2400" b="1" dirty="0">
                <a:solidFill>
                  <a:srgbClr val="002060"/>
                </a:solidFill>
              </a:rPr>
              <a:t>and </a:t>
            </a:r>
            <a:r>
              <a:rPr lang="en-US" sz="2400" b="1" dirty="0" smtClean="0">
                <a:solidFill>
                  <a:srgbClr val="002060"/>
                </a:solidFill>
              </a:rPr>
              <a:t>Profitability</a:t>
            </a:r>
          </a:p>
          <a:p>
            <a:pPr marL="342000" indent="-342000" algn="just">
              <a:spcAft>
                <a:spcPts val="1200"/>
              </a:spcAft>
              <a:buFont typeface="Arial" pitchFamily="34" charset="0"/>
              <a:buChar char="•"/>
            </a:pPr>
            <a:r>
              <a:rPr lang="en-US" sz="2400" b="1" dirty="0" smtClean="0">
                <a:solidFill>
                  <a:srgbClr val="002060"/>
                </a:solidFill>
              </a:rPr>
              <a:t>Monetary Policy </a:t>
            </a:r>
            <a:r>
              <a:rPr lang="en-US" sz="2400" b="1" dirty="0">
                <a:solidFill>
                  <a:srgbClr val="002060"/>
                </a:solidFill>
              </a:rPr>
              <a:t>and </a:t>
            </a:r>
            <a:r>
              <a:rPr lang="en-US" sz="2400" b="1" dirty="0" smtClean="0">
                <a:solidFill>
                  <a:srgbClr val="002060"/>
                </a:solidFill>
              </a:rPr>
              <a:t>Profitability</a:t>
            </a:r>
          </a:p>
          <a:p>
            <a:pPr marL="342000" indent="-342000" algn="just">
              <a:spcAft>
                <a:spcPts val="1200"/>
              </a:spcAft>
              <a:buFont typeface="Arial" pitchFamily="34" charset="0"/>
              <a:buChar char="•"/>
            </a:pPr>
            <a:r>
              <a:rPr lang="en-US" sz="2400" b="1" dirty="0" smtClean="0">
                <a:solidFill>
                  <a:srgbClr val="002060"/>
                </a:solidFill>
              </a:rPr>
              <a:t>Economic Uncertainty </a:t>
            </a:r>
            <a:r>
              <a:rPr lang="en-US" sz="2400" b="1" dirty="0">
                <a:solidFill>
                  <a:srgbClr val="002060"/>
                </a:solidFill>
              </a:rPr>
              <a:t>and Profitability</a:t>
            </a: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398574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Internal Performance Evaluation and Customer Profitability Analysis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32123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Internal Performance Evaluation</a:t>
            </a:r>
          </a:p>
          <a:p>
            <a:endParaRPr lang="en-US" sz="2800" b="1" dirty="0"/>
          </a:p>
        </p:txBody>
      </p:sp>
      <mc:AlternateContent xmlns:mc="http://schemas.openxmlformats.org/markup-compatibility/2006" xmlns:a14="http://schemas.microsoft.com/office/drawing/2010/main">
        <mc:Choice Requires="a14">
          <p:sp>
            <p:nvSpPr>
              <p:cNvPr id="3" name="TextBox 2"/>
              <p:cNvSpPr txBox="1"/>
              <p:nvPr/>
            </p:nvSpPr>
            <p:spPr>
              <a:xfrm>
                <a:off x="619358" y="1704396"/>
                <a:ext cx="9334539" cy="8050665"/>
              </a:xfrm>
              <a:prstGeom prst="rect">
                <a:avLst/>
              </a:prstGeom>
              <a:noFill/>
            </p:spPr>
            <p:txBody>
              <a:bodyPr wrap="square" rtlCol="0">
                <a:spAutoFit/>
              </a:bodyPr>
              <a:lstStyle/>
              <a:p>
                <a:pPr marL="342000" indent="-342000" algn="just">
                  <a:spcAft>
                    <a:spcPts val="1000"/>
                  </a:spcAft>
                  <a:buFont typeface="Arial" pitchFamily="34" charset="0"/>
                  <a:buChar char="•"/>
                </a:pPr>
                <a:r>
                  <a:rPr lang="en-US" sz="2200" b="1" dirty="0" smtClean="0">
                    <a:solidFill>
                      <a:srgbClr val="002060"/>
                    </a:solidFill>
                  </a:rPr>
                  <a:t>Evaluation is made for the different business units of banks. For example: Consumer banking, wholesale</a:t>
                </a:r>
                <a:r>
                  <a:rPr lang="en-US" sz="2200" b="1" dirty="0" smtClean="0">
                    <a:solidFill>
                      <a:srgbClr val="FF0000"/>
                    </a:solidFill>
                  </a:rPr>
                  <a:t> </a:t>
                </a:r>
                <a:r>
                  <a:rPr lang="en-US" sz="2200" b="1" dirty="0" smtClean="0">
                    <a:solidFill>
                      <a:srgbClr val="002060"/>
                    </a:solidFill>
                  </a:rPr>
                  <a:t>Banking and securities components</a:t>
                </a:r>
              </a:p>
              <a:p>
                <a:pPr marL="342000" indent="-342000" algn="just">
                  <a:spcAft>
                    <a:spcPts val="1000"/>
                  </a:spcAft>
                  <a:buFont typeface="Arial" pitchFamily="34" charset="0"/>
                  <a:buChar char="•"/>
                </a:pPr>
                <a:r>
                  <a:rPr lang="en-US" sz="2200" b="1" dirty="0" smtClean="0">
                    <a:solidFill>
                      <a:srgbClr val="002060"/>
                    </a:solidFill>
                  </a:rPr>
                  <a:t>Banks evaluate line-of-business profitability and risk via Risk Adjusted Returns on Capital (RAROC) and Return on Risk Adjusted Capital (RORAC)</a:t>
                </a:r>
              </a:p>
              <a:p>
                <a:pPr marL="342000" indent="-342000" algn="just">
                  <a:spcAft>
                    <a:spcPts val="1000"/>
                  </a:spcAft>
                  <a:buFont typeface="Arial" pitchFamily="34" charset="0"/>
                  <a:buChar char="•"/>
                </a:pPr>
                <a14:m>
                  <m:oMath xmlns:m="http://schemas.openxmlformats.org/officeDocument/2006/math">
                    <m:r>
                      <a:rPr lang="en-US" sz="2200" b="1" i="1" smtClean="0">
                        <a:solidFill>
                          <a:srgbClr val="002060"/>
                        </a:solidFill>
                        <a:latin typeface="Cambria Math" panose="02040503050406030204" pitchFamily="18" charset="0"/>
                      </a:rPr>
                      <m:t>𝑹𝑨𝑹𝑶𝑪</m:t>
                    </m:r>
                    <m:r>
                      <a:rPr lang="en-US" sz="2200" b="1" i="1" smtClean="0">
                        <a:solidFill>
                          <a:srgbClr val="002060"/>
                        </a:solidFill>
                        <a:latin typeface="Cambria Math" panose="02040503050406030204" pitchFamily="18" charset="0"/>
                      </a:rPr>
                      <m:t>=</m:t>
                    </m:r>
                    <m:f>
                      <m:fPr>
                        <m:ctrlPr>
                          <a:rPr lang="en-US" sz="2200" b="1" i="1" smtClean="0">
                            <a:solidFill>
                              <a:srgbClr val="002060"/>
                            </a:solidFill>
                            <a:latin typeface="Cambria Math" panose="02040503050406030204" pitchFamily="18" charset="0"/>
                          </a:rPr>
                        </m:ctrlPr>
                      </m:fPr>
                      <m:num>
                        <m:r>
                          <a:rPr lang="en-US" sz="2200" b="1" i="1" smtClean="0">
                            <a:solidFill>
                              <a:srgbClr val="002060"/>
                            </a:solidFill>
                            <a:latin typeface="Cambria Math" panose="02040503050406030204" pitchFamily="18" charset="0"/>
                          </a:rPr>
                          <m:t>𝑹𝒊𝒔𝒌</m:t>
                        </m:r>
                        <m:r>
                          <a:rPr lang="en-US" sz="2200" b="1" i="1" smtClean="0">
                            <a:solidFill>
                              <a:srgbClr val="002060"/>
                            </a:solidFill>
                            <a:latin typeface="Cambria Math" panose="02040503050406030204" pitchFamily="18" charset="0"/>
                          </a:rPr>
                          <m:t>−</m:t>
                        </m:r>
                        <m:r>
                          <a:rPr lang="en-US" sz="2200" b="1" i="1" smtClean="0">
                            <a:solidFill>
                              <a:srgbClr val="002060"/>
                            </a:solidFill>
                            <a:latin typeface="Cambria Math" panose="02040503050406030204" pitchFamily="18" charset="0"/>
                          </a:rPr>
                          <m:t>𝑨𝒅𝒋𝒖𝒔𝒕𝒆𝒅</m:t>
                        </m:r>
                        <m:r>
                          <a:rPr lang="en-US" sz="2200" b="1" i="1" smtClean="0">
                            <a:solidFill>
                              <a:srgbClr val="002060"/>
                            </a:solidFill>
                            <a:latin typeface="Cambria Math" panose="02040503050406030204" pitchFamily="18" charset="0"/>
                          </a:rPr>
                          <m:t> </m:t>
                        </m:r>
                        <m:r>
                          <a:rPr lang="en-US" sz="2200" b="1" i="1" smtClean="0">
                            <a:solidFill>
                              <a:srgbClr val="002060"/>
                            </a:solidFill>
                            <a:latin typeface="Cambria Math" panose="02040503050406030204" pitchFamily="18" charset="0"/>
                          </a:rPr>
                          <m:t>𝑰𝒏𝒄𝒐𝒎𝒆</m:t>
                        </m:r>
                      </m:num>
                      <m:den>
                        <m:r>
                          <a:rPr lang="en-US" sz="2200" b="1" i="1" smtClean="0">
                            <a:solidFill>
                              <a:srgbClr val="002060"/>
                            </a:solidFill>
                            <a:latin typeface="Cambria Math" panose="02040503050406030204" pitchFamily="18" charset="0"/>
                          </a:rPr>
                          <m:t>𝑪𝒂𝒑𝒊𝒕𝒂𝒍</m:t>
                        </m:r>
                      </m:den>
                    </m:f>
                  </m:oMath>
                </a14:m>
                <a:endParaRPr lang="en-US" sz="2200" b="1" dirty="0" smtClean="0">
                  <a:solidFill>
                    <a:srgbClr val="002060"/>
                  </a:solidFill>
                </a:endParaRPr>
              </a:p>
              <a:p>
                <a:pPr marL="338328" lvl="1" algn="just">
                  <a:spcAft>
                    <a:spcPts val="1000"/>
                  </a:spcAft>
                </a:pPr>
                <a:r>
                  <a:rPr lang="en-US" sz="2200" b="1" dirty="0" smtClean="0">
                    <a:solidFill>
                      <a:srgbClr val="002060"/>
                    </a:solidFill>
                  </a:rPr>
                  <a:t>The objective is to identify the measure of return generated by a line of business and compare that return to the allocated capital. The income or return may be adjusted for risk, which means that expected losses are subtracted from revenues along with other expenses</a:t>
                </a:r>
                <a:endParaRPr lang="en-US" sz="2200" b="1" dirty="0">
                  <a:solidFill>
                    <a:srgbClr val="002060"/>
                  </a:solidFill>
                </a:endParaRPr>
              </a:p>
              <a:p>
                <a:pPr marL="342000" indent="-342000" algn="just">
                  <a:spcAft>
                    <a:spcPts val="1000"/>
                  </a:spcAft>
                  <a:buFont typeface="Arial" pitchFamily="34" charset="0"/>
                  <a:buChar char="•"/>
                </a:pPr>
                <a:endParaRPr lang="en-US" sz="2200" b="1" dirty="0" smtClean="0">
                  <a:solidFill>
                    <a:srgbClr val="002060"/>
                  </a:solidFill>
                </a:endParaRPr>
              </a:p>
              <a:p>
                <a:pPr marL="342000" indent="-342000" algn="just">
                  <a:spcAft>
                    <a:spcPts val="1000"/>
                  </a:spcAft>
                  <a:buFont typeface="Arial" pitchFamily="34" charset="0"/>
                  <a:buChar char="•"/>
                </a:pPr>
                <a:endParaRPr lang="en-US" sz="2200" b="1" dirty="0" smtClean="0">
                  <a:solidFill>
                    <a:srgbClr val="002060"/>
                  </a:solidFill>
                </a:endParaRPr>
              </a:p>
              <a:p>
                <a:pPr marL="342000" indent="-342000" algn="just">
                  <a:spcAft>
                    <a:spcPts val="1000"/>
                  </a:spcAft>
                  <a:buFont typeface="Arial" pitchFamily="34" charset="0"/>
                  <a:buChar char="•"/>
                </a:pPr>
                <a:endParaRPr lang="en-US" sz="2200" b="1" dirty="0" smtClean="0">
                  <a:solidFill>
                    <a:srgbClr val="002060"/>
                  </a:solidFill>
                </a:endParaRPr>
              </a:p>
              <a:p>
                <a:pPr marL="342000" indent="-342000" algn="just">
                  <a:spcAft>
                    <a:spcPts val="1000"/>
                  </a:spcAft>
                  <a:buFont typeface="Arial" pitchFamily="34" charset="0"/>
                  <a:buChar char="•"/>
                </a:pPr>
                <a:endParaRPr lang="en-US" sz="2200" b="1" dirty="0" smtClean="0">
                  <a:solidFill>
                    <a:srgbClr val="002060"/>
                  </a:solidFill>
                </a:endParaRPr>
              </a:p>
              <a:p>
                <a:pPr marL="342000" indent="-342000" algn="just">
                  <a:spcAft>
                    <a:spcPts val="1000"/>
                  </a:spcAft>
                  <a:buFont typeface="Arial" pitchFamily="34" charset="0"/>
                  <a:buChar char="•"/>
                </a:pPr>
                <a:endParaRPr lang="en-US" sz="2200" b="1" dirty="0" smtClean="0">
                  <a:solidFill>
                    <a:srgbClr val="002060"/>
                  </a:solidFill>
                </a:endParaRPr>
              </a:p>
              <a:p>
                <a:pPr marL="342000" indent="-342000" algn="just">
                  <a:spcAft>
                    <a:spcPts val="1000"/>
                  </a:spcAft>
                  <a:buFont typeface="Arial" pitchFamily="34" charset="0"/>
                  <a:buChar char="•"/>
                </a:pPr>
                <a:endParaRPr lang="en-US" sz="2200" b="1" dirty="0" smtClean="0">
                  <a:solidFill>
                    <a:srgbClr val="002060"/>
                  </a:solidFill>
                </a:endParaRPr>
              </a:p>
              <a:p>
                <a:pPr marL="342000" indent="-342000" algn="just">
                  <a:spcAft>
                    <a:spcPts val="1000"/>
                  </a:spcAft>
                  <a:buFont typeface="Arial" pitchFamily="34" charset="0"/>
                  <a:buChar char="•"/>
                </a:pPr>
                <a:endParaRPr lang="en-US" sz="2200" b="1" dirty="0" smtClean="0">
                  <a:solidFill>
                    <a:srgbClr val="002060"/>
                  </a:solidFill>
                </a:endParaRPr>
              </a:p>
              <a:p>
                <a:pPr algn="just">
                  <a:spcAft>
                    <a:spcPts val="1000"/>
                  </a:spcAft>
                </a:pPr>
                <a:endParaRPr lang="en-US" sz="2200" b="1" dirty="0" smtClean="0">
                  <a:solidFill>
                    <a:srgbClr val="002060"/>
                  </a:solidFill>
                </a:endParaRPr>
              </a:p>
              <a:p>
                <a:pPr>
                  <a:spcAft>
                    <a:spcPts val="1000"/>
                  </a:spcAft>
                </a:pPr>
                <a:endParaRPr lang="en-US" sz="2200" b="1"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19358" y="1704396"/>
                <a:ext cx="9334539" cy="8050665"/>
              </a:xfrm>
              <a:prstGeom prst="rect">
                <a:avLst/>
              </a:prstGeom>
              <a:blipFill>
                <a:blip r:embed="rId3"/>
                <a:stretch>
                  <a:fillRect l="-784" t="-530" r="-849"/>
                </a:stretch>
              </a:blipFill>
            </p:spPr>
            <p:txBody>
              <a:bodyPr/>
              <a:lstStyle/>
              <a:p>
                <a:r>
                  <a:rPr lang="en-IN">
                    <a:noFill/>
                  </a:rPr>
                  <a:t> </a:t>
                </a:r>
              </a:p>
            </p:txBody>
          </p:sp>
        </mc:Fallback>
      </mc:AlternateContent>
    </p:spTree>
    <p:extLst>
      <p:ext uri="{BB962C8B-B14F-4D97-AF65-F5344CB8AC3E}">
        <p14:creationId xmlns:p14="http://schemas.microsoft.com/office/powerpoint/2010/main" val="1795845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a:solidFill>
                  <a:srgbClr val="0070C0"/>
                </a:solidFill>
              </a:rPr>
              <a:t>Internal Performance </a:t>
            </a:r>
            <a:r>
              <a:rPr lang="en-US" sz="2800" b="1" dirty="0" smtClean="0">
                <a:solidFill>
                  <a:srgbClr val="0070C0"/>
                </a:solidFill>
              </a:rPr>
              <a:t>Evaluation </a:t>
            </a:r>
            <a:r>
              <a:rPr lang="en-US" sz="2800" b="1" dirty="0" err="1" smtClean="0">
                <a:solidFill>
                  <a:srgbClr val="0070C0"/>
                </a:solidFill>
              </a:rPr>
              <a:t>Cont</a:t>
            </a:r>
            <a:r>
              <a:rPr lang="en-US" sz="2800" b="1" dirty="0" smtClean="0">
                <a:solidFill>
                  <a:srgbClr val="0070C0"/>
                </a:solidFill>
              </a:rPr>
              <a:t>…</a:t>
            </a:r>
            <a:endParaRPr lang="en-US" sz="2800" b="1" dirty="0">
              <a:solidFill>
                <a:srgbClr val="0070C0"/>
              </a:solidFill>
            </a:endParaRPr>
          </a:p>
          <a:p>
            <a:endParaRPr lang="en-US" sz="2800" b="1" dirty="0"/>
          </a:p>
        </p:txBody>
      </p:sp>
      <mc:AlternateContent xmlns:mc="http://schemas.openxmlformats.org/markup-compatibility/2006" xmlns:a14="http://schemas.microsoft.com/office/drawing/2010/main">
        <mc:Choice Requires="a14">
          <p:sp>
            <p:nvSpPr>
              <p:cNvPr id="3" name="TextBox 2"/>
              <p:cNvSpPr txBox="1"/>
              <p:nvPr/>
            </p:nvSpPr>
            <p:spPr>
              <a:xfrm>
                <a:off x="851337" y="1790382"/>
                <a:ext cx="8849710" cy="9056197"/>
              </a:xfrm>
              <a:prstGeom prst="rect">
                <a:avLst/>
              </a:prstGeom>
              <a:noFill/>
            </p:spPr>
            <p:txBody>
              <a:bodyPr wrap="square" rtlCol="0">
                <a:spAutoFit/>
              </a:bodyPr>
              <a:lstStyle/>
              <a:p>
                <a:pPr marL="342000" indent="-342000" algn="just">
                  <a:spcAft>
                    <a:spcPts val="1200"/>
                  </a:spcAft>
                  <a:buFont typeface="Arial" pitchFamily="34" charset="0"/>
                  <a:buChar char="•"/>
                </a:pPr>
                <a:r>
                  <a:rPr lang="en-US" sz="2200" b="1" dirty="0" smtClean="0">
                    <a:solidFill>
                      <a:srgbClr val="002060"/>
                    </a:solidFill>
                  </a:rPr>
                  <a:t>RAROC </a:t>
                </a:r>
                <a:r>
                  <a:rPr lang="en-US" sz="2200" b="1" dirty="0">
                    <a:solidFill>
                      <a:srgbClr val="002060"/>
                    </a:solidFill>
                  </a:rPr>
                  <a:t>is used to evaluate loans and product lines and customers</a:t>
                </a:r>
              </a:p>
              <a:p>
                <a:pPr marL="342000" indent="-342000" algn="just">
                  <a:spcAft>
                    <a:spcPts val="1200"/>
                  </a:spcAft>
                  <a:buFont typeface="Arial" pitchFamily="34" charset="0"/>
                  <a:buChar char="•"/>
                </a:pPr>
                <a:r>
                  <a:rPr lang="en-US" sz="2200" b="1" dirty="0">
                    <a:solidFill>
                      <a:srgbClr val="002060"/>
                    </a:solidFill>
                  </a:rPr>
                  <a:t>Applied to pricing loans RAROC allocates equity capital depending on risk of loss, calculated a required rate of return on equity and then uses this information in pricing loans to ensure that they are profitable for the </a:t>
                </a:r>
                <a:r>
                  <a:rPr lang="en-US" sz="2200" b="1" dirty="0" smtClean="0">
                    <a:solidFill>
                      <a:srgbClr val="002060"/>
                    </a:solidFill>
                  </a:rPr>
                  <a:t>bank</a:t>
                </a:r>
              </a:p>
              <a:p>
                <a:pPr marL="342000" indent="-342000" algn="just">
                  <a:spcAft>
                    <a:spcPts val="1200"/>
                  </a:spcAft>
                  <a:buFont typeface="Arial" pitchFamily="34" charset="0"/>
                  <a:buChar char="•"/>
                </a:pPr>
                <a14:m>
                  <m:oMath xmlns:m="http://schemas.openxmlformats.org/officeDocument/2006/math">
                    <m:r>
                      <a:rPr lang="en-US" sz="2200" b="1" i="1">
                        <a:solidFill>
                          <a:srgbClr val="002060"/>
                        </a:solidFill>
                        <a:latin typeface="Cambria Math" panose="02040503050406030204" pitchFamily="18" charset="0"/>
                      </a:rPr>
                      <m:t>𝑹𝑶𝑹𝑨𝑪</m:t>
                    </m:r>
                    <m:r>
                      <a:rPr lang="en-US" sz="2200" b="1" i="1">
                        <a:solidFill>
                          <a:srgbClr val="002060"/>
                        </a:solidFill>
                        <a:latin typeface="Cambria Math" panose="02040503050406030204" pitchFamily="18" charset="0"/>
                      </a:rPr>
                      <m:t>=</m:t>
                    </m:r>
                    <m:f>
                      <m:fPr>
                        <m:ctrlPr>
                          <a:rPr lang="en-US" sz="2200" b="1" i="1">
                            <a:solidFill>
                              <a:srgbClr val="002060"/>
                            </a:solidFill>
                            <a:latin typeface="Cambria Math" panose="02040503050406030204" pitchFamily="18" charset="0"/>
                          </a:rPr>
                        </m:ctrlPr>
                      </m:fPr>
                      <m:num>
                        <m:r>
                          <a:rPr lang="en-US" sz="2200" b="1" i="1">
                            <a:solidFill>
                              <a:srgbClr val="002060"/>
                            </a:solidFill>
                            <a:latin typeface="Cambria Math" panose="02040503050406030204" pitchFamily="18" charset="0"/>
                          </a:rPr>
                          <m:t>𝑰𝒏𝒄𝒐𝒎𝒆</m:t>
                        </m:r>
                      </m:num>
                      <m:den>
                        <m:r>
                          <a:rPr lang="en-US" sz="2200" b="1" i="1">
                            <a:solidFill>
                              <a:srgbClr val="002060"/>
                            </a:solidFill>
                            <a:latin typeface="Cambria Math" panose="02040503050406030204" pitchFamily="18" charset="0"/>
                          </a:rPr>
                          <m:t>𝑨𝒅𝒋𝒖𝒔𝒕𝒆𝒅</m:t>
                        </m:r>
                        <m:r>
                          <a:rPr lang="en-US" sz="2200" b="1" i="1">
                            <a:solidFill>
                              <a:srgbClr val="002060"/>
                            </a:solidFill>
                            <a:latin typeface="Cambria Math" panose="02040503050406030204" pitchFamily="18" charset="0"/>
                          </a:rPr>
                          <m:t> </m:t>
                        </m:r>
                        <m:r>
                          <a:rPr lang="en-US" sz="2200" b="1" i="1">
                            <a:solidFill>
                              <a:srgbClr val="002060"/>
                            </a:solidFill>
                            <a:latin typeface="Cambria Math" panose="02040503050406030204" pitchFamily="18" charset="0"/>
                          </a:rPr>
                          <m:t>𝑹𝑰𝒔𝒌</m:t>
                        </m:r>
                        <m:r>
                          <a:rPr lang="en-US" sz="2200" b="1" i="1">
                            <a:solidFill>
                              <a:srgbClr val="002060"/>
                            </a:solidFill>
                            <a:latin typeface="Cambria Math" panose="02040503050406030204" pitchFamily="18" charset="0"/>
                          </a:rPr>
                          <m:t> </m:t>
                        </m:r>
                        <m:r>
                          <a:rPr lang="en-US" sz="2200" b="1" i="1">
                            <a:solidFill>
                              <a:srgbClr val="002060"/>
                            </a:solidFill>
                            <a:latin typeface="Cambria Math" panose="02040503050406030204" pitchFamily="18" charset="0"/>
                          </a:rPr>
                          <m:t>𝑪𝒂𝒑𝒊𝒕𝒂𝒍</m:t>
                        </m:r>
                      </m:den>
                    </m:f>
                  </m:oMath>
                </a14:m>
                <a:endParaRPr lang="en-US" sz="2200" b="1" dirty="0">
                  <a:solidFill>
                    <a:srgbClr val="002060"/>
                  </a:solidFill>
                </a:endParaRPr>
              </a:p>
              <a:p>
                <a:pPr marL="338328" lvl="1" algn="just">
                  <a:spcAft>
                    <a:spcPts val="1200"/>
                  </a:spcAft>
                </a:pPr>
                <a:r>
                  <a:rPr lang="en-US" sz="2200" b="1" dirty="0">
                    <a:solidFill>
                      <a:srgbClr val="002060"/>
                    </a:solidFill>
                  </a:rPr>
                  <a:t>The capital is adjusted for risk which means that it represents a maximum potential </a:t>
                </a:r>
                <a:r>
                  <a:rPr lang="en-US" sz="2200" b="1" dirty="0" smtClean="0">
                    <a:solidFill>
                      <a:srgbClr val="002060"/>
                    </a:solidFill>
                  </a:rPr>
                  <a:t>loss </a:t>
                </a:r>
                <a:r>
                  <a:rPr lang="en-US" sz="2200" b="1" dirty="0">
                    <a:solidFill>
                      <a:srgbClr val="002060"/>
                    </a:solidFill>
                  </a:rPr>
                  <a:t>based on the profitability of future returns or an amount necessary to cover loss associated with the volatility of earnings</a:t>
                </a:r>
              </a:p>
              <a:p>
                <a:pPr marL="342000" indent="-342000" algn="just">
                  <a:spcAft>
                    <a:spcPts val="1200"/>
                  </a:spcAft>
                  <a:buFont typeface="Arial" pitchFamily="34" charset="0"/>
                  <a:buChar char="•"/>
                </a:pPr>
                <a:endParaRPr lang="en-US" sz="2200" b="1" dirty="0">
                  <a:solidFill>
                    <a:srgbClr val="002060"/>
                  </a:solidFill>
                </a:endParaRPr>
              </a:p>
              <a:p>
                <a:pPr marL="342000" indent="-342000" algn="just">
                  <a:spcAft>
                    <a:spcPts val="1200"/>
                  </a:spcAft>
                  <a:buFont typeface="Arial" pitchFamily="34" charset="0"/>
                  <a:buChar char="•"/>
                </a:pPr>
                <a:endParaRPr lang="en-US" sz="2200" b="1" dirty="0" smtClean="0">
                  <a:solidFill>
                    <a:srgbClr val="002060"/>
                  </a:solidFill>
                </a:endParaRPr>
              </a:p>
              <a:p>
                <a:pPr marL="342000" indent="-342000" algn="just">
                  <a:spcAft>
                    <a:spcPts val="1200"/>
                  </a:spcAft>
                  <a:buFont typeface="Arial" pitchFamily="34" charset="0"/>
                  <a:buChar char="•"/>
                </a:pPr>
                <a:endParaRPr lang="en-US" sz="2200" b="1" dirty="0" smtClean="0">
                  <a:solidFill>
                    <a:srgbClr val="002060"/>
                  </a:solidFill>
                </a:endParaRPr>
              </a:p>
              <a:p>
                <a:pPr marL="342000" indent="-342000" algn="just">
                  <a:spcAft>
                    <a:spcPts val="1200"/>
                  </a:spcAft>
                  <a:buFont typeface="Arial" pitchFamily="34" charset="0"/>
                  <a:buChar char="•"/>
                </a:pPr>
                <a:endParaRPr lang="en-US" sz="2200" b="1" dirty="0" smtClean="0">
                  <a:solidFill>
                    <a:srgbClr val="002060"/>
                  </a:solidFill>
                </a:endParaRPr>
              </a:p>
              <a:p>
                <a:pPr marL="342000" indent="-342000" algn="just">
                  <a:spcAft>
                    <a:spcPts val="1200"/>
                  </a:spcAft>
                  <a:buFont typeface="Arial" pitchFamily="34" charset="0"/>
                  <a:buChar char="•"/>
                </a:pPr>
                <a:endParaRPr lang="en-US" sz="2200" b="1" dirty="0" smtClean="0">
                  <a:solidFill>
                    <a:srgbClr val="002060"/>
                  </a:solidFill>
                </a:endParaRPr>
              </a:p>
              <a:p>
                <a:pPr marL="342000" indent="-342000" algn="just">
                  <a:spcAft>
                    <a:spcPts val="1200"/>
                  </a:spcAft>
                  <a:buFont typeface="Arial" pitchFamily="34" charset="0"/>
                  <a:buChar char="•"/>
                </a:pPr>
                <a:endParaRPr lang="en-US" sz="2200" b="1" dirty="0" smtClean="0">
                  <a:solidFill>
                    <a:srgbClr val="002060"/>
                  </a:solidFill>
                </a:endParaRPr>
              </a:p>
              <a:p>
                <a:pPr marL="342000" indent="-342000" algn="just">
                  <a:spcAft>
                    <a:spcPts val="1200"/>
                  </a:spcAft>
                  <a:buFont typeface="Arial" pitchFamily="34" charset="0"/>
                  <a:buChar char="•"/>
                </a:pPr>
                <a:endParaRPr lang="en-US" sz="2200" b="1" dirty="0" smtClean="0">
                  <a:solidFill>
                    <a:srgbClr val="002060"/>
                  </a:solidFill>
                </a:endParaRPr>
              </a:p>
              <a:p>
                <a:pPr marL="342000" indent="-342000" algn="just">
                  <a:spcAft>
                    <a:spcPts val="1200"/>
                  </a:spcAft>
                  <a:buFont typeface="Arial" pitchFamily="34" charset="0"/>
                  <a:buChar char="•"/>
                </a:pPr>
                <a:endParaRPr lang="en-US" sz="2200" b="1" dirty="0" smtClean="0">
                  <a:solidFill>
                    <a:srgbClr val="002060"/>
                  </a:solidFill>
                </a:endParaRPr>
              </a:p>
              <a:p>
                <a:pPr algn="just">
                  <a:spcAft>
                    <a:spcPts val="1200"/>
                  </a:spcAft>
                </a:pPr>
                <a:endParaRPr lang="en-US" sz="2200" b="1" dirty="0" smtClean="0">
                  <a:solidFill>
                    <a:srgbClr val="002060"/>
                  </a:solidFill>
                </a:endParaRPr>
              </a:p>
              <a:p>
                <a:pPr>
                  <a:spcAft>
                    <a:spcPts val="1200"/>
                  </a:spcAft>
                </a:pPr>
                <a:endParaRPr lang="en-US" sz="2200" b="1"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1337" y="1790382"/>
                <a:ext cx="8849710" cy="9056197"/>
              </a:xfrm>
              <a:prstGeom prst="rect">
                <a:avLst/>
              </a:prstGeom>
              <a:blipFill>
                <a:blip r:embed="rId2"/>
                <a:stretch>
                  <a:fillRect l="-827" t="-471" r="-965"/>
                </a:stretch>
              </a:blipFill>
            </p:spPr>
            <p:txBody>
              <a:bodyPr/>
              <a:lstStyle/>
              <a:p>
                <a:r>
                  <a:rPr lang="en-IN">
                    <a:noFill/>
                  </a:rPr>
                  <a:t> </a:t>
                </a:r>
              </a:p>
            </p:txBody>
          </p:sp>
        </mc:Fallback>
      </mc:AlternateContent>
      <p:sp>
        <p:nvSpPr>
          <p:cNvPr id="4" name="TextBox 3"/>
          <p:cNvSpPr txBox="1"/>
          <p:nvPr/>
        </p:nvSpPr>
        <p:spPr>
          <a:xfrm>
            <a:off x="5636623" y="476794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33403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Measuring Performance of Commercial Banks</a:t>
            </a:r>
          </a:p>
          <a:p>
            <a:endParaRPr lang="en-US" sz="2800" b="1" dirty="0"/>
          </a:p>
        </p:txBody>
      </p:sp>
      <p:sp>
        <p:nvSpPr>
          <p:cNvPr id="3" name="TextBox 2"/>
          <p:cNvSpPr txBox="1"/>
          <p:nvPr/>
        </p:nvSpPr>
        <p:spPr>
          <a:xfrm>
            <a:off x="1021156" y="1921012"/>
            <a:ext cx="8849710" cy="5755422"/>
          </a:xfrm>
          <a:prstGeom prst="rect">
            <a:avLst/>
          </a:prstGeom>
          <a:noFill/>
        </p:spPr>
        <p:txBody>
          <a:bodyPr wrap="square" rtlCol="0">
            <a:spAutoFit/>
          </a:bodyPr>
          <a:lstStyle/>
          <a:p>
            <a:pPr marL="342000" indent="-342000" algn="just">
              <a:spcAft>
                <a:spcPts val="1200"/>
              </a:spcAft>
              <a:buFont typeface="Arial" pitchFamily="34" charset="0"/>
              <a:buChar char="•"/>
            </a:pPr>
            <a:r>
              <a:rPr lang="en-IN" sz="2400" b="1" dirty="0" smtClean="0">
                <a:solidFill>
                  <a:srgbClr val="002060"/>
                </a:solidFill>
              </a:rPr>
              <a:t>Performance refers to how adequately the bank meets the needs of its stockholders (owners), employees, depositors and other creditors and borrowing customers</a:t>
            </a:r>
            <a:r>
              <a:rPr lang="en-US" sz="2400" b="1" dirty="0" smtClean="0">
                <a:solidFill>
                  <a:srgbClr val="002060"/>
                </a:solidFill>
              </a:rPr>
              <a:t> </a:t>
            </a:r>
          </a:p>
          <a:p>
            <a:pPr marL="342000" indent="-342000" algn="just">
              <a:spcAft>
                <a:spcPts val="1200"/>
              </a:spcAft>
              <a:buFont typeface="Arial" pitchFamily="34" charset="0"/>
              <a:buChar char="•"/>
            </a:pPr>
            <a:r>
              <a:rPr lang="en-US" sz="2400" b="1" dirty="0" smtClean="0">
                <a:solidFill>
                  <a:srgbClr val="002060"/>
                </a:solidFill>
              </a:rPr>
              <a:t>Bank performance measures are evaluated with help of the Income Statement and Balance Sheet</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33724005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Internal Performance Evaluation :Example (Loan Pricing)</a:t>
            </a:r>
            <a:endParaRPr lang="en-US" sz="2800" b="1" dirty="0">
              <a:solidFill>
                <a:srgbClr val="0070C0"/>
              </a:solidFill>
            </a:endParaRPr>
          </a:p>
          <a:p>
            <a:endParaRPr lang="en-US" sz="2800" b="1" dirty="0"/>
          </a:p>
        </p:txBody>
      </p:sp>
      <p:sp>
        <p:nvSpPr>
          <p:cNvPr id="3" name="TextBox 2"/>
          <p:cNvSpPr txBox="1"/>
          <p:nvPr/>
        </p:nvSpPr>
        <p:spPr>
          <a:xfrm>
            <a:off x="733770" y="1816508"/>
            <a:ext cx="8849710" cy="9048631"/>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r>
              <a:rPr lang="en-US" sz="2400" b="1" dirty="0" smtClean="0">
                <a:solidFill>
                  <a:srgbClr val="002060"/>
                </a:solidFill>
              </a:rPr>
              <a:t>The capital charge is determined by multiplying the equity capital allocated to the loan times the opportunity cost of equity and then converting to a pre-tax level </a:t>
            </a: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a:solidFill>
                <a:srgbClr val="002060"/>
              </a:solidFill>
            </a:endParaRPr>
          </a:p>
          <a:p>
            <a:pPr algn="just">
              <a:spcAft>
                <a:spcPts val="1200"/>
              </a:spcAft>
            </a:pPr>
            <a:r>
              <a:rPr lang="en-US" sz="2400" b="1" dirty="0" smtClean="0">
                <a:solidFill>
                  <a:srgbClr val="002060"/>
                </a:solidFill>
              </a:rPr>
              <a:t> </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4" name="TextBox 3"/>
          <p:cNvSpPr txBox="1"/>
          <p:nvPr/>
        </p:nvSpPr>
        <p:spPr>
          <a:xfrm>
            <a:off x="5636623" y="4767943"/>
            <a:ext cx="65" cy="276999"/>
          </a:xfrm>
          <a:prstGeom prst="rect">
            <a:avLst/>
          </a:prstGeom>
          <a:noFill/>
        </p:spPr>
        <p:txBody>
          <a:bodyPr wrap="none" lIns="0" tIns="0" rIns="0" bIns="0" rtlCol="0">
            <a:spAutoFit/>
          </a:bodyPr>
          <a:lstStyle/>
          <a:p>
            <a:endParaRPr lang="en-US" dirty="0"/>
          </a:p>
        </p:txBody>
      </p:sp>
      <p:graphicFrame>
        <p:nvGraphicFramePr>
          <p:cNvPr id="5" name="Table 4"/>
          <p:cNvGraphicFramePr>
            <a:graphicFrameLocks noGrp="1"/>
          </p:cNvGraphicFramePr>
          <p:nvPr>
            <p:extLst/>
          </p:nvPr>
        </p:nvGraphicFramePr>
        <p:xfrm>
          <a:off x="942776" y="1940301"/>
          <a:ext cx="4693847" cy="2194560"/>
        </p:xfrm>
        <a:graphic>
          <a:graphicData uri="http://schemas.openxmlformats.org/drawingml/2006/table">
            <a:tbl>
              <a:tblPr firstRow="1" bandRow="1">
                <a:tableStyleId>{5C22544A-7EE6-4342-B048-85BDC9FD1C3A}</a:tableStyleId>
              </a:tblPr>
              <a:tblGrid>
                <a:gridCol w="577156">
                  <a:extLst>
                    <a:ext uri="{9D8B030D-6E8A-4147-A177-3AD203B41FA5}">
                      <a16:colId xmlns:a16="http://schemas.microsoft.com/office/drawing/2014/main" val="3577264826"/>
                    </a:ext>
                  </a:extLst>
                </a:gridCol>
                <a:gridCol w="4116691">
                  <a:extLst>
                    <a:ext uri="{9D8B030D-6E8A-4147-A177-3AD203B41FA5}">
                      <a16:colId xmlns:a16="http://schemas.microsoft.com/office/drawing/2014/main" val="2662121382"/>
                    </a:ext>
                  </a:extLst>
                </a:gridCol>
              </a:tblGrid>
              <a:tr h="322089">
                <a:tc row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Let: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Cost of funds = 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972009"/>
                  </a:ext>
                </a:extLst>
              </a:tr>
              <a:tr h="32208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Provision for loan loss =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5573939"/>
                  </a:ext>
                </a:extLst>
              </a:tr>
              <a:tr h="32208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Direct Expenses= 0.5%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492205"/>
                  </a:ext>
                </a:extLst>
              </a:tr>
              <a:tr h="322089">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Indirect Expenses = 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1082079"/>
                  </a:ext>
                </a:extLst>
              </a:tr>
              <a:tr h="322089">
                <a:tc vMerge="1">
                  <a:txBody>
                    <a:bodyPr/>
                    <a:lstStyle/>
                    <a:p>
                      <a:endParaRPr lang="en-US" sz="1800" b="1" kern="1200" dirty="0">
                        <a:solidFill>
                          <a:srgbClr val="00206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kern="1200" dirty="0" smtClean="0">
                          <a:solidFill>
                            <a:srgbClr val="002060"/>
                          </a:solidFill>
                          <a:latin typeface="+mn-lt"/>
                          <a:ea typeface="+mn-ea"/>
                          <a:cs typeface="+mn-cs"/>
                        </a:rPr>
                        <a:t>Overhead expenses = 0.25%</a:t>
                      </a:r>
                      <a:r>
                        <a:rPr lang="en-US" sz="1800" b="1" kern="1200" baseline="0" dirty="0" smtClean="0">
                          <a:solidFill>
                            <a:srgbClr val="002060"/>
                          </a:solidFill>
                          <a:latin typeface="+mn-lt"/>
                          <a:ea typeface="+mn-ea"/>
                          <a:cs typeface="+mn-cs"/>
                        </a:rPr>
                        <a:t> </a:t>
                      </a:r>
                      <a:endParaRPr lang="en-US" sz="1800" b="1" kern="1200" dirty="0">
                        <a:solidFill>
                          <a:srgbClr val="00206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2414614"/>
                  </a:ext>
                </a:extLst>
              </a:tr>
              <a:tr h="322089">
                <a:tc vMerge="1">
                  <a:txBody>
                    <a:bodyPr/>
                    <a:lstStyle/>
                    <a:p>
                      <a:endParaRPr lang="en-US" sz="1800" b="1" kern="1200" dirty="0">
                        <a:solidFill>
                          <a:srgbClr val="00206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b="1" kern="1200" dirty="0" smtClean="0">
                          <a:solidFill>
                            <a:srgbClr val="002060"/>
                          </a:solidFill>
                          <a:latin typeface="+mn-lt"/>
                          <a:ea typeface="+mn-ea"/>
                          <a:cs typeface="+mn-cs"/>
                        </a:rPr>
                        <a:t>Total cost before Capital</a:t>
                      </a:r>
                      <a:r>
                        <a:rPr lang="en-US" sz="1800" b="1" kern="1200" baseline="0" dirty="0" smtClean="0">
                          <a:solidFill>
                            <a:srgbClr val="002060"/>
                          </a:solidFill>
                          <a:latin typeface="+mn-lt"/>
                          <a:ea typeface="+mn-ea"/>
                          <a:cs typeface="+mn-cs"/>
                        </a:rPr>
                        <a:t> charge = 9%</a:t>
                      </a:r>
                      <a:endParaRPr lang="en-US" sz="1800" b="1" kern="1200" dirty="0">
                        <a:solidFill>
                          <a:srgbClr val="00206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8349002"/>
                  </a:ext>
                </a:extLst>
              </a:tr>
            </a:tbl>
          </a:graphicData>
        </a:graphic>
      </p:graphicFrame>
    </p:spTree>
    <p:extLst>
      <p:ext uri="{BB962C8B-B14F-4D97-AF65-F5344CB8AC3E}">
        <p14:creationId xmlns:p14="http://schemas.microsoft.com/office/powerpoint/2010/main" val="492128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Internal Performance Evaluation :Example Cont..</a:t>
            </a:r>
            <a:endParaRPr lang="en-US" sz="2800" b="1" dirty="0">
              <a:solidFill>
                <a:srgbClr val="0070C0"/>
              </a:solidFill>
            </a:endParaRPr>
          </a:p>
          <a:p>
            <a:endParaRPr lang="en-US" sz="2800" b="1" dirty="0"/>
          </a:p>
        </p:txBody>
      </p:sp>
      <mc:AlternateContent xmlns:mc="http://schemas.openxmlformats.org/markup-compatibility/2006" xmlns:a14="http://schemas.microsoft.com/office/drawing/2010/main">
        <mc:Choice Requires="a14">
          <p:sp>
            <p:nvSpPr>
              <p:cNvPr id="3" name="TextBox 2"/>
              <p:cNvSpPr txBox="1"/>
              <p:nvPr/>
            </p:nvSpPr>
            <p:spPr>
              <a:xfrm>
                <a:off x="733769" y="1816508"/>
                <a:ext cx="10016962" cy="3664593"/>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r>
                  <a:rPr lang="en-US" sz="2400" b="1" dirty="0" smtClean="0">
                    <a:solidFill>
                      <a:srgbClr val="002060"/>
                    </a:solidFill>
                  </a:rPr>
                  <a:t>If the tax rate is 0.3, the pre-tax capital change is </a:t>
                </a:r>
                <a14:m>
                  <m:oMath xmlns:m="http://schemas.openxmlformats.org/officeDocument/2006/math">
                    <m:f>
                      <m:fPr>
                        <m:ctrlPr>
                          <a:rPr lang="en-US" sz="2400" b="1" i="1" smtClean="0">
                            <a:solidFill>
                              <a:srgbClr val="002060"/>
                            </a:solidFill>
                            <a:latin typeface="Cambria Math" panose="02040503050406030204" pitchFamily="18" charset="0"/>
                          </a:rPr>
                        </m:ctrlPr>
                      </m:fPr>
                      <m:num>
                        <m:r>
                          <a:rPr lang="en-US" sz="2400" b="1" i="1" smtClean="0">
                            <a:solidFill>
                              <a:srgbClr val="002060"/>
                            </a:solidFill>
                            <a:latin typeface="Cambria Math" panose="02040503050406030204" pitchFamily="18" charset="0"/>
                          </a:rPr>
                          <m:t>𝟏</m:t>
                        </m:r>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𝟓</m:t>
                        </m:r>
                      </m:num>
                      <m:den>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𝟏</m:t>
                        </m:r>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𝟎</m:t>
                        </m:r>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𝟎</m:t>
                        </m:r>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𝟑</m:t>
                        </m:r>
                        <m:r>
                          <a:rPr lang="en-US" sz="2400" b="1" i="1" smtClean="0">
                            <a:solidFill>
                              <a:srgbClr val="002060"/>
                            </a:solidFill>
                            <a:latin typeface="Cambria Math" panose="02040503050406030204" pitchFamily="18" charset="0"/>
                          </a:rPr>
                          <m:t>)</m:t>
                        </m:r>
                      </m:den>
                    </m:f>
                    <m:r>
                      <a:rPr lang="en-US" sz="2400" b="1" i="1" smtClean="0">
                        <a:solidFill>
                          <a:srgbClr val="002060"/>
                        </a:solidFill>
                        <a:latin typeface="Cambria Math" panose="02040503050406030204" pitchFamily="18" charset="0"/>
                      </a:rPr>
                      <m:t>=</m:t>
                    </m:r>
                    <m:f>
                      <m:fPr>
                        <m:ctrlPr>
                          <a:rPr lang="en-US" sz="2400" b="1" i="1" smtClean="0">
                            <a:solidFill>
                              <a:srgbClr val="002060"/>
                            </a:solidFill>
                            <a:latin typeface="Cambria Math" panose="02040503050406030204" pitchFamily="18" charset="0"/>
                          </a:rPr>
                        </m:ctrlPr>
                      </m:fPr>
                      <m:num>
                        <m:r>
                          <a:rPr lang="en-US" sz="2400" b="1" i="1" smtClean="0">
                            <a:solidFill>
                              <a:srgbClr val="002060"/>
                            </a:solidFill>
                            <a:latin typeface="Cambria Math" panose="02040503050406030204" pitchFamily="18" charset="0"/>
                          </a:rPr>
                          <m:t>𝟏</m:t>
                        </m:r>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𝟓</m:t>
                        </m:r>
                      </m:num>
                      <m:den>
                        <m:r>
                          <a:rPr lang="en-US" sz="2400" b="1" i="1" smtClean="0">
                            <a:solidFill>
                              <a:srgbClr val="002060"/>
                            </a:solidFill>
                            <a:latin typeface="Cambria Math" panose="02040503050406030204" pitchFamily="18" charset="0"/>
                          </a:rPr>
                          <m:t>𝟎</m:t>
                        </m:r>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𝟕</m:t>
                        </m:r>
                      </m:den>
                    </m:f>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𝟐</m:t>
                    </m:r>
                    <m:r>
                      <a:rPr lang="en-US" sz="2400" b="1" i="1" smtClean="0">
                        <a:solidFill>
                          <a:srgbClr val="002060"/>
                        </a:solidFill>
                        <a:latin typeface="Cambria Math" panose="02040503050406030204" pitchFamily="18" charset="0"/>
                      </a:rPr>
                      <m:t>.</m:t>
                    </m:r>
                    <m:r>
                      <a:rPr lang="en-US" sz="2400" b="1" i="1" smtClean="0">
                        <a:solidFill>
                          <a:srgbClr val="002060"/>
                        </a:solidFill>
                        <a:latin typeface="Cambria Math" panose="02040503050406030204" pitchFamily="18" charset="0"/>
                      </a:rPr>
                      <m:t>𝟏𝟒</m:t>
                    </m:r>
                  </m:oMath>
                </a14:m>
                <a:endParaRPr lang="en-US" sz="2400" b="1" dirty="0" smtClean="0">
                  <a:solidFill>
                    <a:srgbClr val="002060"/>
                  </a:solidFill>
                </a:endParaRPr>
              </a:p>
              <a:p>
                <a:pPr marL="342000" indent="-342000" algn="just">
                  <a:spcAft>
                    <a:spcPts val="1200"/>
                  </a:spcAft>
                  <a:buFont typeface="Arial" pitchFamily="34" charset="0"/>
                  <a:buChar char="•"/>
                </a:pPr>
                <a:r>
                  <a:rPr lang="en-US" sz="2400" b="1" dirty="0" smtClean="0">
                    <a:solidFill>
                      <a:srgbClr val="002060"/>
                    </a:solidFill>
                  </a:rPr>
                  <a:t>Loan Rate = 9% + 2.14% = 11.14%</a:t>
                </a:r>
              </a:p>
              <a:p>
                <a:pPr marL="342000" indent="-342000" algn="just">
                  <a:spcAft>
                    <a:spcPts val="1200"/>
                  </a:spcAft>
                  <a:buFont typeface="Arial" pitchFamily="34" charset="0"/>
                  <a:buChar char="•"/>
                </a:pPr>
                <a:r>
                  <a:rPr lang="en-US" sz="2400" b="1" dirty="0" smtClean="0">
                    <a:solidFill>
                      <a:srgbClr val="002060"/>
                    </a:solidFill>
                  </a:rPr>
                  <a:t>This implies that if the loan rate is 11.24%, the bank will earn the </a:t>
                </a:r>
              </a:p>
              <a:p>
                <a:pPr marL="338328" lvl="1" algn="just"/>
                <a:r>
                  <a:rPr lang="en-US" sz="2400" b="1" dirty="0" smtClean="0">
                    <a:solidFill>
                      <a:srgbClr val="002060"/>
                    </a:solidFill>
                  </a:rPr>
                  <a:t>target ROE of 18%</a:t>
                </a:r>
              </a:p>
              <a:p>
                <a:pPr>
                  <a:spcAft>
                    <a:spcPts val="1200"/>
                  </a:spcAft>
                </a:pPr>
                <a:endParaRPr lang="en-US" sz="2400" b="1" dirty="0">
                  <a:solidFill>
                    <a:srgbClr val="00206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33769" y="1816508"/>
                <a:ext cx="10016962" cy="3664593"/>
              </a:xfrm>
              <a:prstGeom prst="rect">
                <a:avLst/>
              </a:prstGeom>
              <a:blipFill>
                <a:blip r:embed="rId2"/>
                <a:stretch>
                  <a:fillRect l="-791"/>
                </a:stretch>
              </a:blipFill>
            </p:spPr>
            <p:txBody>
              <a:bodyPr/>
              <a:lstStyle/>
              <a:p>
                <a:r>
                  <a:rPr lang="en-IN">
                    <a:noFill/>
                  </a:rPr>
                  <a:t> </a:t>
                </a:r>
              </a:p>
            </p:txBody>
          </p:sp>
        </mc:Fallback>
      </mc:AlternateContent>
      <p:sp>
        <p:nvSpPr>
          <p:cNvPr id="4" name="TextBox 3"/>
          <p:cNvSpPr txBox="1"/>
          <p:nvPr/>
        </p:nvSpPr>
        <p:spPr>
          <a:xfrm>
            <a:off x="5636623" y="4767943"/>
            <a:ext cx="65" cy="276999"/>
          </a:xfrm>
          <a:prstGeom prst="rect">
            <a:avLst/>
          </a:prstGeom>
          <a:noFill/>
        </p:spPr>
        <p:txBody>
          <a:bodyPr wrap="none" lIns="0" tIns="0" rIns="0" bIns="0" rtlCol="0">
            <a:spAutoFit/>
          </a:bodyPr>
          <a:lstStyle/>
          <a:p>
            <a:endParaRPr lang="en-US" dirty="0"/>
          </a:p>
        </p:txBody>
      </p:sp>
      <p:graphicFrame>
        <p:nvGraphicFramePr>
          <p:cNvPr id="5" name="Table 4"/>
          <p:cNvGraphicFramePr>
            <a:graphicFrameLocks noGrp="1"/>
          </p:cNvGraphicFramePr>
          <p:nvPr>
            <p:extLst/>
          </p:nvPr>
        </p:nvGraphicFramePr>
        <p:xfrm>
          <a:off x="973438" y="1652144"/>
          <a:ext cx="6289510" cy="1097280"/>
        </p:xfrm>
        <a:graphic>
          <a:graphicData uri="http://schemas.openxmlformats.org/drawingml/2006/table">
            <a:tbl>
              <a:tblPr firstRow="1" bandRow="1">
                <a:tableStyleId>{5C22544A-7EE6-4342-B048-85BDC9FD1C3A}</a:tableStyleId>
              </a:tblPr>
              <a:tblGrid>
                <a:gridCol w="1534630">
                  <a:extLst>
                    <a:ext uri="{9D8B030D-6E8A-4147-A177-3AD203B41FA5}">
                      <a16:colId xmlns:a16="http://schemas.microsoft.com/office/drawing/2014/main" val="1984114854"/>
                    </a:ext>
                  </a:extLst>
                </a:gridCol>
                <a:gridCol w="4754880">
                  <a:extLst>
                    <a:ext uri="{9D8B030D-6E8A-4147-A177-3AD203B41FA5}">
                      <a16:colId xmlns:a16="http://schemas.microsoft.com/office/drawing/2014/main" val="2662121382"/>
                    </a:ext>
                  </a:extLst>
                </a:gridCol>
              </a:tblGrid>
              <a:tr h="3220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Assume: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Equity to Loan Ratio = 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972009"/>
                  </a:ext>
                </a:extLst>
              </a:tr>
              <a:tr h="3220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Opportunity Cost of Equity</a:t>
                      </a:r>
                      <a:r>
                        <a:rPr lang="en-US" sz="1800" b="1" baseline="0" dirty="0" smtClean="0">
                          <a:solidFill>
                            <a:srgbClr val="002060"/>
                          </a:solidFill>
                        </a:rPr>
                        <a:t> </a:t>
                      </a:r>
                      <a:r>
                        <a:rPr lang="en-US" sz="1800" b="1" dirty="0" smtClean="0">
                          <a:solidFill>
                            <a:srgbClr val="002060"/>
                          </a:solidFill>
                        </a:rPr>
                        <a:t>= 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5573939"/>
                  </a:ext>
                </a:extLst>
              </a:tr>
              <a:tr h="3220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2060"/>
                          </a:solidFill>
                        </a:rPr>
                        <a:t>Then after tax Capital Charge</a:t>
                      </a:r>
                      <a:r>
                        <a:rPr lang="en-US" sz="1800" b="1" baseline="0" dirty="0" smtClean="0">
                          <a:solidFill>
                            <a:srgbClr val="002060"/>
                          </a:solidFill>
                        </a:rPr>
                        <a:t> = 1.5%</a:t>
                      </a:r>
                      <a:endParaRPr lang="en-US" sz="1800" b="1" dirty="0" smtClean="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492205"/>
                  </a:ext>
                </a:extLst>
              </a:tr>
            </a:tbl>
          </a:graphicData>
        </a:graphic>
      </p:graphicFrame>
    </p:spTree>
    <p:extLst>
      <p:ext uri="{BB962C8B-B14F-4D97-AF65-F5344CB8AC3E}">
        <p14:creationId xmlns:p14="http://schemas.microsoft.com/office/powerpoint/2010/main" val="20773364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Drawbacks of Application of RAROC</a:t>
            </a:r>
          </a:p>
          <a:p>
            <a:endParaRPr lang="en-US" sz="2800" b="1" dirty="0"/>
          </a:p>
        </p:txBody>
      </p:sp>
      <p:sp>
        <p:nvSpPr>
          <p:cNvPr id="3" name="TextBox 2"/>
          <p:cNvSpPr txBox="1"/>
          <p:nvPr/>
        </p:nvSpPr>
        <p:spPr>
          <a:xfrm>
            <a:off x="916652" y="1921012"/>
            <a:ext cx="8849710" cy="6278642"/>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It may not be possible to separate the economic costs and revenues of the different products</a:t>
            </a:r>
          </a:p>
          <a:p>
            <a:pPr marL="342000" indent="-342000" algn="just">
              <a:spcAft>
                <a:spcPts val="1200"/>
              </a:spcAft>
              <a:buFont typeface="Arial" pitchFamily="34" charset="0"/>
              <a:buChar char="•"/>
            </a:pPr>
            <a:r>
              <a:rPr lang="en-US" sz="2400" b="1" dirty="0" smtClean="0">
                <a:solidFill>
                  <a:srgbClr val="002060"/>
                </a:solidFill>
              </a:rPr>
              <a:t>The production of outputs may share inputs such as land, labor and capital, which makes it impossible to individually analyze the product lines</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36617688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Economic Value Added</a:t>
            </a:r>
          </a:p>
          <a:p>
            <a:endParaRPr lang="en-US" sz="2800" b="1" dirty="0"/>
          </a:p>
        </p:txBody>
      </p:sp>
      <p:sp>
        <p:nvSpPr>
          <p:cNvPr id="3" name="TextBox 2"/>
          <p:cNvSpPr txBox="1"/>
          <p:nvPr/>
        </p:nvSpPr>
        <p:spPr>
          <a:xfrm>
            <a:off x="916652" y="1921012"/>
            <a:ext cx="9011120" cy="7248138"/>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It is another performance metric similar to RAROC</a:t>
            </a:r>
          </a:p>
          <a:p>
            <a:pPr marL="342000" indent="-342000" algn="just">
              <a:spcAft>
                <a:spcPts val="600"/>
              </a:spcAft>
              <a:buFont typeface="Arial" pitchFamily="34" charset="0"/>
              <a:buChar char="•"/>
            </a:pPr>
            <a:r>
              <a:rPr lang="en-US" sz="2400" b="1" dirty="0" smtClean="0">
                <a:solidFill>
                  <a:srgbClr val="002060"/>
                </a:solidFill>
              </a:rPr>
              <a:t>EVA = Adjusted earnings – Opportunity Cost of Capital</a:t>
            </a:r>
          </a:p>
          <a:p>
            <a:pPr marL="338328" lvl="1" algn="just"/>
            <a:r>
              <a:rPr lang="en-US" sz="2400" b="1" dirty="0" smtClean="0">
                <a:solidFill>
                  <a:srgbClr val="002060"/>
                </a:solidFill>
              </a:rPr>
              <a:t>Adjusted earnings: Net income after taxes</a:t>
            </a:r>
          </a:p>
          <a:p>
            <a:pPr marL="338328" lvl="1" algn="just">
              <a:spcAft>
                <a:spcPts val="1200"/>
              </a:spcAft>
            </a:pPr>
            <a:r>
              <a:rPr lang="en-US" sz="2400" b="1" dirty="0" smtClean="0">
                <a:solidFill>
                  <a:srgbClr val="002060"/>
                </a:solidFill>
              </a:rPr>
              <a:t>Opportunity Cost of Capital: Cost of Equity times Equity Capital</a:t>
            </a:r>
          </a:p>
          <a:p>
            <a:pPr marL="342900" indent="-342900" algn="just">
              <a:spcAft>
                <a:spcPts val="1200"/>
              </a:spcAft>
              <a:buFont typeface="Arial" panose="020B0604020202020204" pitchFamily="34" charset="0"/>
              <a:buChar char="•"/>
            </a:pPr>
            <a:r>
              <a:rPr lang="en-US" sz="2400" b="1" dirty="0" smtClean="0">
                <a:solidFill>
                  <a:srgbClr val="002060"/>
                </a:solidFill>
              </a:rPr>
              <a:t>Managers can apply EVA to loans, projects, product lines in order to evaluate whether the investment will be justifiable in terms of rewarding shareholders</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1191572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a:solidFill>
                  <a:srgbClr val="0070C0"/>
                </a:solidFill>
              </a:rPr>
              <a:t>Economic Value </a:t>
            </a:r>
            <a:r>
              <a:rPr lang="en-US" sz="2800" b="1" dirty="0" smtClean="0">
                <a:solidFill>
                  <a:srgbClr val="0070C0"/>
                </a:solidFill>
              </a:rPr>
              <a:t>Added Cont..</a:t>
            </a:r>
            <a:endParaRPr lang="en-US" sz="2800" b="1" dirty="0">
              <a:solidFill>
                <a:srgbClr val="0070C0"/>
              </a:solidFill>
            </a:endParaRPr>
          </a:p>
          <a:p>
            <a:endParaRPr lang="en-US" sz="2800" b="1" dirty="0"/>
          </a:p>
        </p:txBody>
      </p:sp>
      <p:sp>
        <p:nvSpPr>
          <p:cNvPr id="3" name="TextBox 2"/>
          <p:cNvSpPr txBox="1"/>
          <p:nvPr/>
        </p:nvSpPr>
        <p:spPr>
          <a:xfrm>
            <a:off x="916652" y="1921012"/>
            <a:ext cx="8849710" cy="7171194"/>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New investments should be undertaken until the marginal contribution of the last investment is zero (i.e. EVA=0)</a:t>
            </a:r>
          </a:p>
          <a:p>
            <a:pPr marL="342000" indent="-342000" algn="just">
              <a:spcAft>
                <a:spcPts val="1200"/>
              </a:spcAft>
              <a:buFont typeface="Arial" pitchFamily="34" charset="0"/>
              <a:buChar char="•"/>
            </a:pPr>
            <a:r>
              <a:rPr lang="en-US" sz="2400" b="1" dirty="0" smtClean="0">
                <a:solidFill>
                  <a:srgbClr val="002060"/>
                </a:solidFill>
              </a:rPr>
              <a:t>A higher EVA can be achieved by boosting adjusted earnings (via lowering costs, increasing sales etc.) and lowering cost of equity</a:t>
            </a:r>
          </a:p>
          <a:p>
            <a:pPr marL="342000" indent="-342000" algn="just">
              <a:spcAft>
                <a:spcPts val="1200"/>
              </a:spcAft>
              <a:buFont typeface="Arial" pitchFamily="34" charset="0"/>
              <a:buChar char="•"/>
            </a:pPr>
            <a:r>
              <a:rPr lang="en-US" sz="2400" b="1" dirty="0" smtClean="0">
                <a:solidFill>
                  <a:srgbClr val="002060"/>
                </a:solidFill>
              </a:rPr>
              <a:t>RAROC compares business unit profits with the unit’s capital-at risk whereas the EVA compares business unit profit with the cost of capital</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2799951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Customer Profitability Analysis</a:t>
            </a:r>
            <a:endParaRPr lang="en-US" sz="2800" b="1" dirty="0"/>
          </a:p>
        </p:txBody>
      </p:sp>
      <p:sp>
        <p:nvSpPr>
          <p:cNvPr id="3" name="TextBox 2"/>
          <p:cNvSpPr txBox="1"/>
          <p:nvPr/>
        </p:nvSpPr>
        <p:spPr>
          <a:xfrm>
            <a:off x="916652" y="1921012"/>
            <a:ext cx="8849710" cy="7540526"/>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It is used to evaluate whether net revenue from an account meets a bank’s profit objective</a:t>
            </a:r>
          </a:p>
          <a:p>
            <a:pPr marL="342000" indent="-342000" algn="just">
              <a:spcAft>
                <a:spcPts val="1200"/>
              </a:spcAft>
              <a:buFont typeface="Arial" pitchFamily="34" charset="0"/>
              <a:buChar char="•"/>
            </a:pPr>
            <a:r>
              <a:rPr lang="en-US" sz="2400" b="1" dirty="0" smtClean="0">
                <a:solidFill>
                  <a:srgbClr val="002060"/>
                </a:solidFill>
              </a:rPr>
              <a:t>General customer profitability rule is that 20% if a firm’s customers contribute about 80% of overall profits</a:t>
            </a:r>
          </a:p>
          <a:p>
            <a:pPr marL="342000" indent="-342000" algn="just">
              <a:spcAft>
                <a:spcPts val="1200"/>
              </a:spcAft>
              <a:buFont typeface="Arial" pitchFamily="34" charset="0"/>
              <a:buChar char="•"/>
            </a:pPr>
            <a:r>
              <a:rPr lang="en-US" sz="2400" b="1" dirty="0" smtClean="0">
                <a:solidFill>
                  <a:srgbClr val="002060"/>
                </a:solidFill>
              </a:rPr>
              <a:t>Banks use customer profitability analysis to differentiate between the firm’s high value customers and those customers who are marginally profitable in order to move these latter customers to a more profitable position for the bank</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844685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Customer Profitability Analysis Cont..</a:t>
            </a:r>
            <a:endParaRPr lang="en-US" sz="2800" b="1" dirty="0"/>
          </a:p>
        </p:txBody>
      </p:sp>
      <p:sp>
        <p:nvSpPr>
          <p:cNvPr id="3" name="TextBox 2"/>
          <p:cNvSpPr txBox="1"/>
          <p:nvPr/>
        </p:nvSpPr>
        <p:spPr>
          <a:xfrm>
            <a:off x="916652" y="1921012"/>
            <a:ext cx="8849710" cy="6278642"/>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Customer Profitability analysis is more often performed using monthly or quarterly historical data so that pricing can be modified where appropriate </a:t>
            </a:r>
          </a:p>
          <a:p>
            <a:pPr marL="342000" indent="-342000" algn="just">
              <a:spcAft>
                <a:spcPts val="1200"/>
              </a:spcAft>
              <a:buFont typeface="Arial" pitchFamily="34" charset="0"/>
              <a:buChar char="•"/>
            </a:pPr>
            <a:r>
              <a:rPr lang="en-US" sz="2400" b="1" dirty="0" smtClean="0">
                <a:solidFill>
                  <a:srgbClr val="002060"/>
                </a:solidFill>
              </a:rPr>
              <a:t>This process involves comparing revenues from all services provided with associated costs and bank’s target profit</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8514399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Customer Profitability Analysis Cont..</a:t>
            </a:r>
            <a:endParaRPr lang="en-US" sz="2800" b="1" dirty="0"/>
          </a:p>
        </p:txBody>
      </p:sp>
      <p:sp>
        <p:nvSpPr>
          <p:cNvPr id="3" name="TextBox 2"/>
          <p:cNvSpPr txBox="1"/>
          <p:nvPr/>
        </p:nvSpPr>
        <p:spPr>
          <a:xfrm>
            <a:off x="916652" y="1921012"/>
            <a:ext cx="8849710" cy="8740854"/>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If Revenue &gt; Expenses + Target Profit, the account generates a return in excess of the minimum return required by the bank</a:t>
            </a:r>
          </a:p>
          <a:p>
            <a:pPr marL="342000" indent="-342000" algn="just">
              <a:spcAft>
                <a:spcPts val="1200"/>
              </a:spcAft>
              <a:buFont typeface="Arial" pitchFamily="34" charset="0"/>
              <a:buChar char="•"/>
            </a:pPr>
            <a:r>
              <a:rPr lang="en-US" sz="2400" b="1" dirty="0">
                <a:solidFill>
                  <a:srgbClr val="002060"/>
                </a:solidFill>
              </a:rPr>
              <a:t>If Revenue </a:t>
            </a:r>
            <a:r>
              <a:rPr lang="en-US" sz="2400" b="1" dirty="0" smtClean="0">
                <a:solidFill>
                  <a:srgbClr val="002060"/>
                </a:solidFill>
              </a:rPr>
              <a:t>= </a:t>
            </a:r>
            <a:r>
              <a:rPr lang="en-US" sz="2400" b="1" dirty="0">
                <a:solidFill>
                  <a:srgbClr val="002060"/>
                </a:solidFill>
              </a:rPr>
              <a:t>Expenses + Target Profit, the </a:t>
            </a:r>
            <a:r>
              <a:rPr lang="en-US" sz="2400" b="1" dirty="0" smtClean="0">
                <a:solidFill>
                  <a:srgbClr val="002060"/>
                </a:solidFill>
              </a:rPr>
              <a:t>account just meets the required </a:t>
            </a:r>
            <a:r>
              <a:rPr lang="en-US" sz="2400" b="1" dirty="0">
                <a:solidFill>
                  <a:srgbClr val="002060"/>
                </a:solidFill>
              </a:rPr>
              <a:t>return </a:t>
            </a:r>
            <a:r>
              <a:rPr lang="en-US" sz="2400" b="1" dirty="0" smtClean="0">
                <a:solidFill>
                  <a:srgbClr val="002060"/>
                </a:solidFill>
              </a:rPr>
              <a:t>objective</a:t>
            </a:r>
          </a:p>
          <a:p>
            <a:pPr marL="342000" indent="-342000" algn="just">
              <a:spcAft>
                <a:spcPts val="1200"/>
              </a:spcAft>
              <a:buFont typeface="Arial" pitchFamily="34" charset="0"/>
              <a:buChar char="•"/>
            </a:pPr>
            <a:r>
              <a:rPr lang="en-US" sz="2400" b="1" dirty="0">
                <a:solidFill>
                  <a:srgbClr val="002060"/>
                </a:solidFill>
              </a:rPr>
              <a:t>If Revenue </a:t>
            </a:r>
            <a:r>
              <a:rPr lang="en-US" sz="2400" b="1" dirty="0" smtClean="0">
                <a:solidFill>
                  <a:srgbClr val="002060"/>
                </a:solidFill>
              </a:rPr>
              <a:t>&lt; Expenses, </a:t>
            </a:r>
            <a:r>
              <a:rPr lang="en-US" sz="2400" b="1" dirty="0">
                <a:solidFill>
                  <a:srgbClr val="002060"/>
                </a:solidFill>
              </a:rPr>
              <a:t>the account </a:t>
            </a:r>
            <a:r>
              <a:rPr lang="en-US" sz="2400" b="1" dirty="0" smtClean="0">
                <a:solidFill>
                  <a:srgbClr val="002060"/>
                </a:solidFill>
              </a:rPr>
              <a:t>is clearly unprofitable</a:t>
            </a:r>
          </a:p>
          <a:p>
            <a:pPr marL="342000" indent="-342000" algn="just">
              <a:spcAft>
                <a:spcPts val="1200"/>
              </a:spcAft>
              <a:buFont typeface="Arial" pitchFamily="34" charset="0"/>
              <a:buChar char="•"/>
            </a:pPr>
            <a:r>
              <a:rPr lang="en-US" sz="2400" b="1" dirty="0">
                <a:solidFill>
                  <a:srgbClr val="002060"/>
                </a:solidFill>
              </a:rPr>
              <a:t>If Revenue </a:t>
            </a:r>
            <a:r>
              <a:rPr lang="en-US" sz="2400" b="1" dirty="0" smtClean="0">
                <a:solidFill>
                  <a:srgbClr val="002060"/>
                </a:solidFill>
              </a:rPr>
              <a:t>&lt; </a:t>
            </a:r>
            <a:r>
              <a:rPr lang="en-US" sz="2400" b="1" dirty="0">
                <a:solidFill>
                  <a:srgbClr val="002060"/>
                </a:solidFill>
              </a:rPr>
              <a:t>Expenses + Target Profit, the account </a:t>
            </a:r>
            <a:r>
              <a:rPr lang="en-US" sz="2400" b="1" dirty="0" smtClean="0">
                <a:solidFill>
                  <a:srgbClr val="002060"/>
                </a:solidFill>
              </a:rPr>
              <a:t>is profitable, but does not generate the minimum acceptable return to the bank</a:t>
            </a: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15732268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Steps for Evaluating Customer Profitability</a:t>
            </a:r>
            <a:endParaRPr lang="en-US" sz="2800" b="1" dirty="0"/>
          </a:p>
        </p:txBody>
      </p:sp>
      <p:sp>
        <p:nvSpPr>
          <p:cNvPr id="3" name="TextBox 2"/>
          <p:cNvSpPr txBox="1"/>
          <p:nvPr/>
        </p:nvSpPr>
        <p:spPr>
          <a:xfrm>
            <a:off x="916652" y="1921012"/>
            <a:ext cx="8849710" cy="6278642"/>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Identify the full list of services used by a customer such as transactions account activity, extension of credit, security safekeeping, letter of credit, safe deposit boxes etc.</a:t>
            </a:r>
          </a:p>
          <a:p>
            <a:pPr marL="342000" indent="-342000" algn="just">
              <a:spcAft>
                <a:spcPts val="1200"/>
              </a:spcAft>
              <a:buFont typeface="Arial" pitchFamily="34" charset="0"/>
              <a:buChar char="•"/>
            </a:pPr>
            <a:r>
              <a:rPr lang="en-US" sz="2400" b="1" dirty="0" smtClean="0">
                <a:solidFill>
                  <a:srgbClr val="002060"/>
                </a:solidFill>
              </a:rPr>
              <a:t>Assess the cost of providing each service</a:t>
            </a:r>
          </a:p>
          <a:p>
            <a:pPr marL="342000" indent="-342000" algn="just">
              <a:spcAft>
                <a:spcPts val="1200"/>
              </a:spcAft>
              <a:buFont typeface="Arial" pitchFamily="34" charset="0"/>
              <a:buChar char="•"/>
            </a:pPr>
            <a:r>
              <a:rPr lang="en-US" sz="2400" b="1" dirty="0" smtClean="0">
                <a:solidFill>
                  <a:srgbClr val="002060"/>
                </a:solidFill>
              </a:rPr>
              <a:t>No systematic method for allocation of fixed cost so estimation of unit cost is the best way</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28098678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Cost Management Strategies and Transfer Pricing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2452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21156" y="1921012"/>
            <a:ext cx="8849710" cy="6063198"/>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r>
              <a:rPr lang="en-US" sz="2400" b="1" dirty="0" smtClean="0">
                <a:solidFill>
                  <a:srgbClr val="002060"/>
                </a:solidFill>
              </a:rPr>
              <a:t>ROA is an indicator of </a:t>
            </a:r>
            <a:r>
              <a:rPr lang="en-US" sz="2400" b="1" i="1" dirty="0" smtClean="0">
                <a:solidFill>
                  <a:srgbClr val="002060"/>
                </a:solidFill>
              </a:rPr>
              <a:t>managerial efficiency</a:t>
            </a:r>
            <a:r>
              <a:rPr lang="en-US" sz="2400" b="1" dirty="0" smtClean="0">
                <a:solidFill>
                  <a:srgbClr val="002060"/>
                </a:solidFill>
              </a:rPr>
              <a:t> </a:t>
            </a:r>
          </a:p>
          <a:p>
            <a:pPr marL="342000" indent="-342000" algn="just">
              <a:spcAft>
                <a:spcPts val="1200"/>
              </a:spcAft>
              <a:buFont typeface="Arial" pitchFamily="34" charset="0"/>
              <a:buChar char="•"/>
            </a:pPr>
            <a:r>
              <a:rPr lang="en-US" sz="2400" b="1" dirty="0" smtClean="0">
                <a:solidFill>
                  <a:srgbClr val="002060"/>
                </a:solidFill>
              </a:rPr>
              <a:t>It indicates how capable management has been in converting assets into net earnings </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Profitability Ratios</a:t>
            </a:r>
          </a:p>
          <a:p>
            <a:endParaRPr lang="en-US" sz="2800" b="1" dirty="0"/>
          </a:p>
        </p:txBody>
      </p:sp>
      <p:sp>
        <p:nvSpPr>
          <p:cNvPr id="3" name="TextBox 2"/>
          <p:cNvSpPr txBox="1"/>
          <p:nvPr/>
        </p:nvSpPr>
        <p:spPr>
          <a:xfrm>
            <a:off x="1021156" y="1921012"/>
            <a:ext cx="8849710" cy="3600986"/>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0"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1" name="Rectangle 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4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3" name="Picture 12"/>
          <p:cNvPicPr/>
          <p:nvPr/>
        </p:nvPicPr>
        <p:blipFill>
          <a:blip r:embed="rId2"/>
          <a:srcRect l="5051" t="30101" r="61923" b="64120"/>
          <a:stretch>
            <a:fillRect/>
          </a:stretch>
        </p:blipFill>
        <p:spPr bwMode="auto">
          <a:xfrm>
            <a:off x="1383322" y="1969477"/>
            <a:ext cx="5756032" cy="832338"/>
          </a:xfrm>
          <a:prstGeom prst="rect">
            <a:avLst/>
          </a:prstGeom>
          <a:noFill/>
          <a:ln w="9525">
            <a:noFill/>
            <a:miter lim="800000"/>
            <a:headEnd/>
            <a:tailEnd/>
          </a:ln>
        </p:spPr>
      </p:pic>
    </p:spTree>
    <p:extLst>
      <p:ext uri="{BB962C8B-B14F-4D97-AF65-F5344CB8AC3E}">
        <p14:creationId xmlns:p14="http://schemas.microsoft.com/office/powerpoint/2010/main" val="26987484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Cost Management Strategies </a:t>
            </a:r>
            <a:endParaRPr lang="en-US" sz="2800" b="1" dirty="0"/>
          </a:p>
        </p:txBody>
      </p:sp>
      <p:sp>
        <p:nvSpPr>
          <p:cNvPr id="3" name="TextBox 2"/>
          <p:cNvSpPr txBox="1"/>
          <p:nvPr/>
        </p:nvSpPr>
        <p:spPr>
          <a:xfrm>
            <a:off x="916652" y="1921012"/>
            <a:ext cx="8849710" cy="6740307"/>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Expense reduction</a:t>
            </a:r>
          </a:p>
          <a:p>
            <a:pPr marL="342000" indent="-342000" algn="just">
              <a:spcAft>
                <a:spcPts val="1200"/>
              </a:spcAft>
              <a:buFont typeface="Arial" pitchFamily="34" charset="0"/>
              <a:buChar char="•"/>
            </a:pPr>
            <a:r>
              <a:rPr lang="en-US" sz="2400" b="1" dirty="0" smtClean="0">
                <a:solidFill>
                  <a:srgbClr val="002060"/>
                </a:solidFill>
              </a:rPr>
              <a:t>Operating efficiencies</a:t>
            </a:r>
          </a:p>
          <a:p>
            <a:pPr marL="342000" indent="-342000" algn="just">
              <a:spcAft>
                <a:spcPts val="1200"/>
              </a:spcAft>
              <a:buFont typeface="Arial" pitchFamily="34" charset="0"/>
              <a:buChar char="•"/>
            </a:pPr>
            <a:r>
              <a:rPr lang="en-US" sz="2400" b="1" dirty="0" smtClean="0">
                <a:solidFill>
                  <a:srgbClr val="002060"/>
                </a:solidFill>
              </a:rPr>
              <a:t>Revenue enhancement</a:t>
            </a:r>
          </a:p>
          <a:p>
            <a:pPr marL="342000" indent="-342000" algn="just">
              <a:spcAft>
                <a:spcPts val="1200"/>
              </a:spcAft>
              <a:buFont typeface="Arial" pitchFamily="34" charset="0"/>
              <a:buChar char="•"/>
            </a:pPr>
            <a:r>
              <a:rPr lang="en-US" sz="2400" b="1" dirty="0" smtClean="0">
                <a:solidFill>
                  <a:srgbClr val="002060"/>
                </a:solidFill>
              </a:rPr>
              <a:t>Contribution growth</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7272684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Expense Reduction</a:t>
            </a:r>
            <a:endParaRPr lang="en-US" sz="2800" b="1" dirty="0"/>
          </a:p>
        </p:txBody>
      </p:sp>
      <p:sp>
        <p:nvSpPr>
          <p:cNvPr id="3" name="TextBox 2"/>
          <p:cNvSpPr txBox="1"/>
          <p:nvPr/>
        </p:nvSpPr>
        <p:spPr>
          <a:xfrm>
            <a:off x="916652" y="1921012"/>
            <a:ext cx="8849710" cy="8156079"/>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Reduction of non-profit generating branch and medical benefits</a:t>
            </a:r>
            <a:r>
              <a:rPr lang="en-US" sz="2400" b="1" dirty="0">
                <a:solidFill>
                  <a:srgbClr val="002060"/>
                </a:solidFill>
              </a:rPr>
              <a:t> </a:t>
            </a:r>
            <a:r>
              <a:rPr lang="en-US" sz="2400" b="1" dirty="0" smtClean="0">
                <a:solidFill>
                  <a:srgbClr val="002060"/>
                </a:solidFill>
              </a:rPr>
              <a:t>of employees</a:t>
            </a:r>
          </a:p>
          <a:p>
            <a:pPr marL="342000" indent="-342000" algn="just">
              <a:spcAft>
                <a:spcPts val="1200"/>
              </a:spcAft>
              <a:buFont typeface="Arial" pitchFamily="34" charset="0"/>
              <a:buChar char="•"/>
            </a:pPr>
            <a:r>
              <a:rPr lang="en-US" sz="2400" b="1" dirty="0" smtClean="0">
                <a:solidFill>
                  <a:srgbClr val="002060"/>
                </a:solidFill>
              </a:rPr>
              <a:t>Outsourcing the data processing services</a:t>
            </a:r>
          </a:p>
          <a:p>
            <a:pPr marL="342000" indent="-342000" algn="just">
              <a:spcAft>
                <a:spcPts val="1200"/>
              </a:spcAft>
              <a:buFont typeface="Arial" pitchFamily="34" charset="0"/>
              <a:buChar char="•"/>
            </a:pPr>
            <a:r>
              <a:rPr lang="en-US" sz="2400" b="1" dirty="0" smtClean="0">
                <a:solidFill>
                  <a:srgbClr val="002060"/>
                </a:solidFill>
              </a:rPr>
              <a:t>Use of temporary or contractual workers</a:t>
            </a:r>
          </a:p>
          <a:p>
            <a:pPr marL="342000" indent="-342000" algn="just">
              <a:spcAft>
                <a:spcPts val="1200"/>
              </a:spcAft>
              <a:buFont typeface="Arial" pitchFamily="34" charset="0"/>
              <a:buChar char="•"/>
            </a:pPr>
            <a:r>
              <a:rPr lang="en-US" sz="2400" b="1" dirty="0" smtClean="0">
                <a:solidFill>
                  <a:srgbClr val="002060"/>
                </a:solidFill>
              </a:rPr>
              <a:t>Elimination of redundant tasks</a:t>
            </a:r>
          </a:p>
          <a:p>
            <a:pPr marL="342000" indent="-342000" algn="just">
              <a:spcAft>
                <a:spcPts val="1200"/>
              </a:spcAft>
              <a:buFont typeface="Arial" pitchFamily="34" charset="0"/>
              <a:buChar char="•"/>
            </a:pPr>
            <a:r>
              <a:rPr lang="en-US" sz="2400" b="1" dirty="0" smtClean="0">
                <a:solidFill>
                  <a:srgbClr val="002060"/>
                </a:solidFill>
              </a:rPr>
              <a:t>Digitalization of the system</a:t>
            </a: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25545226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Operating Efficiencies</a:t>
            </a:r>
            <a:endParaRPr lang="en-US" sz="2800" b="1" dirty="0"/>
          </a:p>
        </p:txBody>
      </p:sp>
      <p:sp>
        <p:nvSpPr>
          <p:cNvPr id="3" name="TextBox 2"/>
          <p:cNvSpPr txBox="1"/>
          <p:nvPr/>
        </p:nvSpPr>
        <p:spPr>
          <a:xfrm>
            <a:off x="916652" y="1921012"/>
            <a:ext cx="8849710" cy="7478970"/>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Reduction of costs but maintaining the existing level of products and services</a:t>
            </a:r>
          </a:p>
          <a:p>
            <a:pPr marL="342000" indent="-342000" algn="just">
              <a:spcAft>
                <a:spcPts val="1200"/>
              </a:spcAft>
              <a:buFont typeface="Arial" pitchFamily="34" charset="0"/>
              <a:buChar char="•"/>
            </a:pPr>
            <a:r>
              <a:rPr lang="en-US" sz="2400" b="1" dirty="0" smtClean="0">
                <a:solidFill>
                  <a:srgbClr val="002060"/>
                </a:solidFill>
              </a:rPr>
              <a:t>Increasing the level of output but maintaining the level of current expenses</a:t>
            </a:r>
          </a:p>
          <a:p>
            <a:pPr marL="342000" indent="-342000" algn="just">
              <a:spcAft>
                <a:spcPts val="1200"/>
              </a:spcAft>
              <a:buFont typeface="Arial" pitchFamily="34" charset="0"/>
              <a:buChar char="•"/>
            </a:pPr>
            <a:r>
              <a:rPr lang="en-US" sz="2400" b="1" dirty="0" smtClean="0">
                <a:solidFill>
                  <a:srgbClr val="002060"/>
                </a:solidFill>
              </a:rPr>
              <a:t>Improvement of workflow</a:t>
            </a: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12179139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Mechanism of Attaining Operating Efficiency</a:t>
            </a:r>
            <a:endParaRPr lang="en-US" sz="2800" b="1" dirty="0"/>
          </a:p>
        </p:txBody>
      </p:sp>
      <p:sp>
        <p:nvSpPr>
          <p:cNvPr id="3" name="TextBox 2"/>
          <p:cNvSpPr txBox="1"/>
          <p:nvPr/>
        </p:nvSpPr>
        <p:spPr>
          <a:xfrm>
            <a:off x="786023" y="1424624"/>
            <a:ext cx="8849710" cy="9110186"/>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Reducing workforce</a:t>
            </a:r>
          </a:p>
          <a:p>
            <a:pPr marL="342000" indent="-342000" algn="just">
              <a:spcAft>
                <a:spcPts val="1200"/>
              </a:spcAft>
              <a:buFont typeface="Arial" pitchFamily="34" charset="0"/>
              <a:buChar char="•"/>
            </a:pPr>
            <a:r>
              <a:rPr lang="en-US" sz="2400" b="1" dirty="0" smtClean="0">
                <a:solidFill>
                  <a:srgbClr val="002060"/>
                </a:solidFill>
              </a:rPr>
              <a:t>Increasing work requirements</a:t>
            </a:r>
          </a:p>
          <a:p>
            <a:pPr marL="342000" indent="-342000" algn="just">
              <a:spcAft>
                <a:spcPts val="1200"/>
              </a:spcAft>
              <a:buFont typeface="Arial" pitchFamily="34" charset="0"/>
              <a:buChar char="•"/>
            </a:pPr>
            <a:r>
              <a:rPr lang="en-US" sz="2400" b="1" dirty="0" smtClean="0">
                <a:solidFill>
                  <a:srgbClr val="002060"/>
                </a:solidFill>
              </a:rPr>
              <a:t>Economies of Scale: It is said to exist when a bank’s average cost decreases as output increases</a:t>
            </a:r>
          </a:p>
          <a:p>
            <a:pPr marL="342000" indent="-342000" algn="just">
              <a:spcAft>
                <a:spcPts val="1200"/>
              </a:spcAft>
              <a:buFont typeface="Arial" pitchFamily="34" charset="0"/>
              <a:buChar char="•"/>
            </a:pPr>
            <a:r>
              <a:rPr lang="en-US" sz="2400" b="1" dirty="0" smtClean="0">
                <a:solidFill>
                  <a:srgbClr val="002060"/>
                </a:solidFill>
              </a:rPr>
              <a:t>Economies of Scope: How the joint cost of providing several products change as new products are added and existing output is enhanced. The argument is that joint costs will grow by much less than the costs allocated with producing products or providing services independently</a:t>
            </a: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2139444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Revenue Enhancement </a:t>
            </a:r>
            <a:endParaRPr lang="en-US" sz="2800" b="1" dirty="0"/>
          </a:p>
        </p:txBody>
      </p:sp>
      <p:sp>
        <p:nvSpPr>
          <p:cNvPr id="3" name="TextBox 2"/>
          <p:cNvSpPr txBox="1"/>
          <p:nvPr/>
        </p:nvSpPr>
        <p:spPr>
          <a:xfrm>
            <a:off x="668457" y="1516063"/>
            <a:ext cx="8849710" cy="7037824"/>
          </a:xfrm>
          <a:prstGeom prst="rect">
            <a:avLst/>
          </a:prstGeom>
          <a:noFill/>
        </p:spPr>
        <p:txBody>
          <a:bodyPr wrap="square" rtlCol="0">
            <a:spAutoFit/>
          </a:bodyPr>
          <a:lstStyle/>
          <a:p>
            <a:pPr marL="342000" indent="-342000" algn="just">
              <a:spcAft>
                <a:spcPts val="400"/>
              </a:spcAft>
              <a:buFont typeface="Arial" pitchFamily="34" charset="0"/>
              <a:buChar char="•"/>
            </a:pPr>
            <a:r>
              <a:rPr lang="en-US" sz="2400" b="1" dirty="0" smtClean="0">
                <a:solidFill>
                  <a:srgbClr val="002060"/>
                </a:solidFill>
              </a:rPr>
              <a:t>Changing the price of specific products and services with high volume of business</a:t>
            </a:r>
          </a:p>
          <a:p>
            <a:pPr marL="342000" indent="-342000" algn="just">
              <a:spcAft>
                <a:spcPts val="400"/>
              </a:spcAft>
              <a:buFont typeface="Arial" pitchFamily="34" charset="0"/>
              <a:buChar char="•"/>
            </a:pPr>
            <a:r>
              <a:rPr lang="en-US" sz="2400" b="1" dirty="0" smtClean="0">
                <a:solidFill>
                  <a:srgbClr val="002060"/>
                </a:solidFill>
              </a:rPr>
              <a:t>Identification of products and services that exhibit price inelastic demand</a:t>
            </a:r>
          </a:p>
          <a:p>
            <a:pPr marL="342000" indent="-342000" algn="just">
              <a:spcAft>
                <a:spcPts val="400"/>
              </a:spcAft>
              <a:buFont typeface="Arial" pitchFamily="34" charset="0"/>
              <a:buChar char="•"/>
            </a:pPr>
            <a:r>
              <a:rPr lang="en-US" sz="2400" b="1" dirty="0" smtClean="0">
                <a:solidFill>
                  <a:srgbClr val="002060"/>
                </a:solidFill>
              </a:rPr>
              <a:t>Increase in price reduces the demand of the product</a:t>
            </a:r>
          </a:p>
          <a:p>
            <a:pPr marL="342000" indent="-342000" algn="just">
              <a:spcAft>
                <a:spcPts val="400"/>
              </a:spcAft>
              <a:buFont typeface="Arial" pitchFamily="34" charset="0"/>
              <a:buChar char="•"/>
            </a:pPr>
            <a:r>
              <a:rPr lang="en-US" sz="2400" b="1" dirty="0" smtClean="0">
                <a:solidFill>
                  <a:srgbClr val="002060"/>
                </a:solidFill>
              </a:rPr>
              <a:t>Proportionate decrease in demand is less than the proportionate increase in price</a:t>
            </a:r>
          </a:p>
          <a:p>
            <a:pPr marL="342000" indent="-342000" algn="just">
              <a:spcAft>
                <a:spcPts val="400"/>
              </a:spcAft>
              <a:buFont typeface="Arial" pitchFamily="34" charset="0"/>
              <a:buChar char="•"/>
            </a:pPr>
            <a:r>
              <a:rPr lang="en-US" sz="2400" b="1" dirty="0" smtClean="0">
                <a:solidFill>
                  <a:srgbClr val="002060"/>
                </a:solidFill>
              </a:rPr>
              <a:t>Expansion of volume keeping price constant</a:t>
            </a:r>
          </a:p>
          <a:p>
            <a:pPr marL="342000" indent="-342000" algn="just">
              <a:spcAft>
                <a:spcPts val="400"/>
              </a:spcAft>
              <a:buFont typeface="Arial" pitchFamily="34" charset="0"/>
              <a:buChar char="•"/>
            </a:pPr>
            <a:r>
              <a:rPr lang="en-US" sz="2400" b="1" dirty="0" smtClean="0">
                <a:solidFill>
                  <a:srgbClr val="002060"/>
                </a:solidFill>
              </a:rPr>
              <a:t>Enlarging the base of the consumers by increasing product quality</a:t>
            </a:r>
          </a:p>
          <a:p>
            <a:pPr marL="342000" indent="-342000" algn="just">
              <a:spcAft>
                <a:spcPts val="400"/>
              </a:spcAft>
              <a:buFont typeface="Arial" pitchFamily="34" charset="0"/>
              <a:buChar char="•"/>
            </a:pPr>
            <a:endParaRPr lang="en-US" sz="2400" b="1" dirty="0" smtClean="0">
              <a:solidFill>
                <a:srgbClr val="002060"/>
              </a:solidFill>
            </a:endParaRPr>
          </a:p>
          <a:p>
            <a:pPr marL="342000" indent="-342000" algn="just">
              <a:spcAft>
                <a:spcPts val="400"/>
              </a:spcAft>
              <a:buFont typeface="Arial" pitchFamily="34" charset="0"/>
              <a:buChar char="•"/>
            </a:pPr>
            <a:endParaRPr lang="en-US" sz="2400" b="1" dirty="0" smtClean="0">
              <a:solidFill>
                <a:srgbClr val="002060"/>
              </a:solidFill>
            </a:endParaRPr>
          </a:p>
          <a:p>
            <a:pPr marL="342000" indent="-342000" algn="just">
              <a:spcAft>
                <a:spcPts val="400"/>
              </a:spcAft>
              <a:buFont typeface="Arial" pitchFamily="34" charset="0"/>
              <a:buChar char="•"/>
            </a:pPr>
            <a:endParaRPr lang="en-US" sz="2400" b="1" dirty="0" smtClean="0">
              <a:solidFill>
                <a:srgbClr val="002060"/>
              </a:solidFill>
            </a:endParaRPr>
          </a:p>
          <a:p>
            <a:pPr marL="342000" indent="-342000" algn="just">
              <a:spcAft>
                <a:spcPts val="400"/>
              </a:spcAft>
              <a:buFont typeface="Arial" pitchFamily="34" charset="0"/>
              <a:buChar char="•"/>
            </a:pPr>
            <a:endParaRPr lang="en-US" sz="2400" b="1" dirty="0" smtClean="0">
              <a:solidFill>
                <a:srgbClr val="002060"/>
              </a:solidFill>
            </a:endParaRPr>
          </a:p>
          <a:p>
            <a:pPr marL="342000" indent="-342000" algn="just">
              <a:spcAft>
                <a:spcPts val="400"/>
              </a:spcAft>
              <a:buFont typeface="Arial" pitchFamily="34" charset="0"/>
              <a:buChar char="•"/>
            </a:pPr>
            <a:endParaRPr lang="en-US" sz="2400" b="1" dirty="0" smtClean="0">
              <a:solidFill>
                <a:srgbClr val="002060"/>
              </a:solidFill>
            </a:endParaRPr>
          </a:p>
          <a:p>
            <a:pPr marL="342000" indent="-342000" algn="just">
              <a:spcAft>
                <a:spcPts val="400"/>
              </a:spcAft>
              <a:buFont typeface="Arial" pitchFamily="34" charset="0"/>
              <a:buChar char="•"/>
            </a:pPr>
            <a:endParaRPr lang="en-US" sz="2400" b="1" dirty="0" smtClean="0">
              <a:solidFill>
                <a:srgbClr val="002060"/>
              </a:solidFill>
            </a:endParaRPr>
          </a:p>
          <a:p>
            <a:pPr algn="just">
              <a:spcAft>
                <a:spcPts val="400"/>
              </a:spcAft>
            </a:pPr>
            <a:endParaRPr lang="en-US" sz="2400" b="1" dirty="0" smtClean="0">
              <a:solidFill>
                <a:srgbClr val="002060"/>
              </a:solidFill>
            </a:endParaRPr>
          </a:p>
          <a:p>
            <a:pPr>
              <a:spcAft>
                <a:spcPts val="400"/>
              </a:spcAft>
            </a:pPr>
            <a:endParaRPr lang="en-US" sz="2400" b="1" dirty="0">
              <a:solidFill>
                <a:srgbClr val="002060"/>
              </a:solidFill>
            </a:endParaRPr>
          </a:p>
        </p:txBody>
      </p:sp>
    </p:spTree>
    <p:extLst>
      <p:ext uri="{BB962C8B-B14F-4D97-AF65-F5344CB8AC3E}">
        <p14:creationId xmlns:p14="http://schemas.microsoft.com/office/powerpoint/2010/main" val="2178019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Contributing Growth</a:t>
            </a:r>
            <a:endParaRPr lang="en-US" sz="2800" b="1" dirty="0"/>
          </a:p>
        </p:txBody>
      </p:sp>
      <p:sp>
        <p:nvSpPr>
          <p:cNvPr id="3" name="TextBox 2"/>
          <p:cNvSpPr txBox="1"/>
          <p:nvPr/>
        </p:nvSpPr>
        <p:spPr>
          <a:xfrm>
            <a:off x="916652" y="1921012"/>
            <a:ext cx="8849710" cy="8371523"/>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Allocation of resources to improve the overall long-term profitability</a:t>
            </a:r>
          </a:p>
          <a:p>
            <a:pPr marL="342000" indent="-342000" algn="just">
              <a:spcAft>
                <a:spcPts val="1200"/>
              </a:spcAft>
              <a:buFont typeface="Arial" pitchFamily="34" charset="0"/>
              <a:buChar char="•"/>
            </a:pPr>
            <a:r>
              <a:rPr lang="en-US" sz="2400" b="1" dirty="0" smtClean="0">
                <a:solidFill>
                  <a:srgbClr val="002060"/>
                </a:solidFill>
              </a:rPr>
              <a:t>Increase in expenditure should be associated with increase in associated revenues</a:t>
            </a:r>
          </a:p>
          <a:p>
            <a:pPr marL="338328" lvl="1" algn="just">
              <a:spcAft>
                <a:spcPts val="1200"/>
              </a:spcAft>
            </a:pPr>
            <a:r>
              <a:rPr lang="en-US" sz="2400" b="1" dirty="0" smtClean="0">
                <a:solidFill>
                  <a:srgbClr val="002060"/>
                </a:solidFill>
              </a:rPr>
              <a:t>Example: Investment in new technology, digitalization of the system etc.</a:t>
            </a:r>
          </a:p>
          <a:p>
            <a:pPr marL="338328" lvl="1" indent="-342900" algn="just">
              <a:spcAft>
                <a:spcPts val="1200"/>
              </a:spcAft>
              <a:buFont typeface="Arial" panose="020B0604020202020204"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17073911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Transfer Price</a:t>
            </a:r>
            <a:endParaRPr lang="en-US" sz="2800" b="1" dirty="0"/>
          </a:p>
        </p:txBody>
      </p:sp>
      <p:sp>
        <p:nvSpPr>
          <p:cNvPr id="3" name="TextBox 2"/>
          <p:cNvSpPr txBox="1"/>
          <p:nvPr/>
        </p:nvSpPr>
        <p:spPr>
          <a:xfrm>
            <a:off x="916652" y="1921012"/>
            <a:ext cx="8849710" cy="8740854"/>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It is an internal rate of interest used to calculate transfer income or cost due to an internal flow of funds in a bank</a:t>
            </a:r>
          </a:p>
          <a:p>
            <a:pPr marL="342000" indent="-342000" algn="just">
              <a:spcAft>
                <a:spcPts val="1200"/>
              </a:spcAft>
              <a:buFont typeface="Arial" pitchFamily="34" charset="0"/>
              <a:buChar char="•"/>
            </a:pPr>
            <a:r>
              <a:rPr lang="en-US" sz="2400" b="1" dirty="0" smtClean="0">
                <a:solidFill>
                  <a:srgbClr val="002060"/>
                </a:solidFill>
              </a:rPr>
              <a:t>There is a transfer cost for each loan and transfer income for each deposit</a:t>
            </a:r>
          </a:p>
          <a:p>
            <a:pPr marL="342000" indent="-342000" algn="just">
              <a:spcAft>
                <a:spcPts val="1200"/>
              </a:spcAft>
              <a:buFont typeface="Arial" pitchFamily="34" charset="0"/>
              <a:buChar char="•"/>
            </a:pPr>
            <a:r>
              <a:rPr lang="en-US" sz="2400" b="1" dirty="0" smtClean="0">
                <a:solidFill>
                  <a:srgbClr val="002060"/>
                </a:solidFill>
              </a:rPr>
              <a:t>The difference between interest rate and transfer price is called interest margin which allows to calculate the internal interest profit on a transaction</a:t>
            </a:r>
          </a:p>
          <a:p>
            <a:pPr marL="338328" lvl="1" indent="-342900" algn="just">
              <a:spcAft>
                <a:spcPts val="1200"/>
              </a:spcAft>
              <a:buFont typeface="Arial" panose="020B0604020202020204"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34036391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Methodologies of Transfer Price</a:t>
            </a:r>
            <a:endParaRPr lang="en-US" sz="2800" b="1" dirty="0"/>
          </a:p>
        </p:txBody>
      </p:sp>
      <p:sp>
        <p:nvSpPr>
          <p:cNvPr id="3" name="TextBox 2"/>
          <p:cNvSpPr txBox="1"/>
          <p:nvPr/>
        </p:nvSpPr>
        <p:spPr>
          <a:xfrm>
            <a:off x="916652" y="1921012"/>
            <a:ext cx="8849710" cy="10525958"/>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i="1" u="sng" dirty="0" smtClean="0">
                <a:solidFill>
                  <a:srgbClr val="002060"/>
                </a:solidFill>
              </a:rPr>
              <a:t>Single Pool Method</a:t>
            </a:r>
            <a:r>
              <a:rPr lang="en-US" sz="2400" b="1" dirty="0" smtClean="0">
                <a:solidFill>
                  <a:srgbClr val="002060"/>
                </a:solidFill>
              </a:rPr>
              <a:t>: Same one and only transfer price rate is assigned to all loans and deposits. There is no difference in pricing products with various repricing and maturity characteristics. </a:t>
            </a:r>
          </a:p>
          <a:p>
            <a:pPr marL="338328" lvl="1" algn="just">
              <a:spcAft>
                <a:spcPts val="1200"/>
              </a:spcAft>
            </a:pPr>
            <a:r>
              <a:rPr lang="en-US" sz="2400" b="1" dirty="0" smtClean="0">
                <a:solidFill>
                  <a:srgbClr val="002060"/>
                </a:solidFill>
              </a:rPr>
              <a:t>In this method the transfer price is the weighted average rate of interest of all assets and liabilities of the bank</a:t>
            </a:r>
          </a:p>
          <a:p>
            <a:pPr marL="224028" indent="-342900" algn="just">
              <a:spcAft>
                <a:spcPts val="1200"/>
              </a:spcAft>
              <a:buFont typeface="Arial" panose="020B0604020202020204" pitchFamily="34" charset="0"/>
              <a:buChar char="•"/>
            </a:pPr>
            <a:r>
              <a:rPr lang="en-US" sz="2400" b="1" i="1" u="sng" dirty="0" smtClean="0">
                <a:solidFill>
                  <a:srgbClr val="002060"/>
                </a:solidFill>
              </a:rPr>
              <a:t>Double Pool Method (Split Pools)</a:t>
            </a:r>
            <a:r>
              <a:rPr lang="en-US" sz="2400" b="1" dirty="0" smtClean="0">
                <a:solidFill>
                  <a:srgbClr val="002060"/>
                </a:solidFill>
              </a:rPr>
              <a:t>: Average loan rate is used as transfer price for loans and mean deposit rate is used as transfer price for deposits</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38328" lvl="1" indent="-342900" algn="just">
              <a:spcAft>
                <a:spcPts val="1200"/>
              </a:spcAft>
              <a:buFont typeface="Arial" panose="020B0604020202020204"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4162734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Methodologies of Transfer Price Cont..</a:t>
            </a:r>
            <a:endParaRPr lang="en-US" sz="2800" b="1" dirty="0"/>
          </a:p>
        </p:txBody>
      </p:sp>
      <p:sp>
        <p:nvSpPr>
          <p:cNvPr id="3" name="TextBox 2"/>
          <p:cNvSpPr txBox="1"/>
          <p:nvPr/>
        </p:nvSpPr>
        <p:spPr>
          <a:xfrm>
            <a:off x="420261" y="1815735"/>
            <a:ext cx="9337691" cy="10372070"/>
          </a:xfrm>
          <a:prstGeom prst="rect">
            <a:avLst/>
          </a:prstGeom>
          <a:noFill/>
        </p:spPr>
        <p:txBody>
          <a:bodyPr wrap="square" rtlCol="0">
            <a:spAutoFit/>
          </a:bodyPr>
          <a:lstStyle/>
          <a:p>
            <a:pPr marL="342000" indent="-342000" algn="just">
              <a:spcAft>
                <a:spcPts val="600"/>
              </a:spcAft>
              <a:buFont typeface="Arial" pitchFamily="34" charset="0"/>
              <a:buChar char="•"/>
            </a:pPr>
            <a:r>
              <a:rPr lang="en-US" sz="2400" b="1" i="1" u="sng" dirty="0" smtClean="0">
                <a:solidFill>
                  <a:srgbClr val="002060"/>
                </a:solidFill>
              </a:rPr>
              <a:t>Multiple Pool Method</a:t>
            </a:r>
            <a:r>
              <a:rPr lang="en-US" sz="2400" b="1" dirty="0" smtClean="0">
                <a:solidFill>
                  <a:srgbClr val="002060"/>
                </a:solidFill>
              </a:rPr>
              <a:t>: Products are divided into different pools</a:t>
            </a:r>
            <a:r>
              <a:rPr lang="en-US" sz="2400" b="1" i="1" u="sng" dirty="0" smtClean="0">
                <a:solidFill>
                  <a:srgbClr val="002060"/>
                </a:solidFill>
              </a:rPr>
              <a:t> </a:t>
            </a:r>
            <a:r>
              <a:rPr lang="en-US" sz="2400" b="1" dirty="0" smtClean="0">
                <a:solidFill>
                  <a:srgbClr val="002060"/>
                </a:solidFill>
              </a:rPr>
              <a:t>on the basis of maturity. The bank establishes a set of transfer price for each product pool, i.e. one price for each pool. It is calculated as the average interest rate on assets and deposits in each pool</a:t>
            </a:r>
          </a:p>
          <a:p>
            <a:pPr marL="338328" lvl="1" algn="just">
              <a:spcAft>
                <a:spcPts val="600"/>
              </a:spcAft>
            </a:pPr>
            <a:r>
              <a:rPr lang="en-US" sz="2400" b="1" dirty="0" smtClean="0">
                <a:solidFill>
                  <a:srgbClr val="002060"/>
                </a:solidFill>
              </a:rPr>
              <a:t>At any point of time, the rates prevailing in the market is accepted as the cost of funds suitable for the bank</a:t>
            </a:r>
          </a:p>
          <a:p>
            <a:pPr marL="338328" lvl="1" algn="just"/>
            <a:r>
              <a:rPr lang="en-US" sz="2400" b="1" dirty="0" smtClean="0">
                <a:solidFill>
                  <a:srgbClr val="002060"/>
                </a:solidFill>
              </a:rPr>
              <a:t>The transfer price assigned to each pool is based on its maturity and market rates prevailing for its term. </a:t>
            </a:r>
          </a:p>
          <a:p>
            <a:pPr algn="just">
              <a:spcAft>
                <a:spcPts val="1200"/>
              </a:spcAft>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38328" lvl="1" indent="-342900" algn="just">
              <a:spcAft>
                <a:spcPts val="1200"/>
              </a:spcAft>
              <a:buFont typeface="Arial" panose="020B0604020202020204"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36858548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Methodologies of Transfer Price Cont..</a:t>
            </a:r>
            <a:endParaRPr lang="en-US" sz="2800" b="1" dirty="0"/>
          </a:p>
        </p:txBody>
      </p:sp>
      <p:sp>
        <p:nvSpPr>
          <p:cNvPr id="3" name="TextBox 2"/>
          <p:cNvSpPr txBox="1"/>
          <p:nvPr/>
        </p:nvSpPr>
        <p:spPr>
          <a:xfrm>
            <a:off x="786023" y="1411561"/>
            <a:ext cx="8849710" cy="10525958"/>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a:solidFill>
                  <a:srgbClr val="002060"/>
                </a:solidFill>
              </a:rPr>
              <a:t>For assets, which carry the interest income the TP is negative in order to calculate the cost of the fund For </a:t>
            </a:r>
            <a:r>
              <a:rPr lang="en-US" sz="2400" b="1" dirty="0" smtClean="0">
                <a:solidFill>
                  <a:srgbClr val="002060"/>
                </a:solidFill>
              </a:rPr>
              <a:t>liabilities bearing interest costs, the TP is positive, which shows the internal income attributed to funds raised</a:t>
            </a:r>
          </a:p>
          <a:p>
            <a:pPr marL="342000" indent="-342000" algn="just">
              <a:spcAft>
                <a:spcPts val="1200"/>
              </a:spcAft>
              <a:buFont typeface="Arial" pitchFamily="34" charset="0"/>
              <a:buChar char="•"/>
            </a:pPr>
            <a:r>
              <a:rPr lang="en-US" sz="2400" b="1" dirty="0" smtClean="0">
                <a:solidFill>
                  <a:srgbClr val="002060"/>
                </a:solidFill>
              </a:rPr>
              <a:t>Depending on market interest rates, transfer prices change from one period to another and the length of the period needs to be determined.</a:t>
            </a:r>
          </a:p>
          <a:p>
            <a:pPr marL="342000" indent="-342000" algn="just">
              <a:spcAft>
                <a:spcPts val="1200"/>
              </a:spcAft>
              <a:buFont typeface="Arial" pitchFamily="34" charset="0"/>
              <a:buChar char="•"/>
            </a:pPr>
            <a:r>
              <a:rPr lang="en-US" sz="2400" b="1" u="sng" dirty="0" smtClean="0">
                <a:solidFill>
                  <a:srgbClr val="002060"/>
                </a:solidFill>
              </a:rPr>
              <a:t>Matched Rate Method:</a:t>
            </a:r>
            <a:r>
              <a:rPr lang="en-US" sz="2400" b="1" dirty="0" smtClean="0">
                <a:solidFill>
                  <a:srgbClr val="002060"/>
                </a:solidFill>
              </a:rPr>
              <a:t> In this method prices are assigned to each transactions separately instead of pooled transactions</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38328" lvl="1" indent="-342900" algn="just">
              <a:spcAft>
                <a:spcPts val="1200"/>
              </a:spcAft>
              <a:buFont typeface="Arial" panose="020B0604020202020204"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3212680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21156" y="1921012"/>
            <a:ext cx="8849710" cy="6063198"/>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r>
              <a:rPr lang="en-US" sz="2400" b="1" dirty="0" smtClean="0">
                <a:solidFill>
                  <a:srgbClr val="002060"/>
                </a:solidFill>
              </a:rPr>
              <a:t>ROE is a measure of the rate of return flowing to shareholders</a:t>
            </a:r>
          </a:p>
          <a:p>
            <a:pPr marL="342000" indent="-342000" algn="just">
              <a:spcAft>
                <a:spcPts val="1200"/>
              </a:spcAft>
              <a:buFont typeface="Arial" pitchFamily="34" charset="0"/>
              <a:buChar char="•"/>
            </a:pPr>
            <a:r>
              <a:rPr lang="en-US" sz="2400" b="1" dirty="0" smtClean="0">
                <a:solidFill>
                  <a:srgbClr val="002060"/>
                </a:solidFill>
              </a:rPr>
              <a:t>It approximates the net benefit that the shareholders have received from investing their capital in the financial firm</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Profitability Ratios Cont..</a:t>
            </a:r>
          </a:p>
          <a:p>
            <a:endParaRPr lang="en-US" sz="2800" b="1" dirty="0"/>
          </a:p>
        </p:txBody>
      </p:sp>
      <p:sp>
        <p:nvSpPr>
          <p:cNvPr id="3" name="TextBox 2"/>
          <p:cNvSpPr txBox="1"/>
          <p:nvPr/>
        </p:nvSpPr>
        <p:spPr>
          <a:xfrm>
            <a:off x="1021156" y="1921012"/>
            <a:ext cx="8849710" cy="3600986"/>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0"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1" name="Rectangle 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5" name="Picture 14"/>
          <p:cNvPicPr/>
          <p:nvPr/>
        </p:nvPicPr>
        <p:blipFill>
          <a:blip r:embed="rId2"/>
          <a:srcRect l="5051" t="39948" r="53834" b="50725"/>
          <a:stretch>
            <a:fillRect/>
          </a:stretch>
        </p:blipFill>
        <p:spPr bwMode="auto">
          <a:xfrm>
            <a:off x="1101970" y="1934308"/>
            <a:ext cx="5779476" cy="1078523"/>
          </a:xfrm>
          <a:prstGeom prst="rect">
            <a:avLst/>
          </a:prstGeom>
          <a:noFill/>
          <a:ln w="9525">
            <a:noFill/>
            <a:miter lim="800000"/>
            <a:headEnd/>
            <a:tailEnd/>
          </a:ln>
        </p:spPr>
      </p:pic>
    </p:spTree>
    <p:extLst>
      <p:ext uri="{BB962C8B-B14F-4D97-AF65-F5344CB8AC3E}">
        <p14:creationId xmlns:p14="http://schemas.microsoft.com/office/powerpoint/2010/main" val="655052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p:nvPr/>
        </p:nvPicPr>
        <p:blipFill>
          <a:blip r:embed="rId2"/>
          <a:srcRect l="3222" t="45074" r="31504" b="28009"/>
          <a:stretch>
            <a:fillRect/>
          </a:stretch>
        </p:blipFill>
        <p:spPr bwMode="auto">
          <a:xfrm>
            <a:off x="773724" y="1404867"/>
            <a:ext cx="8628184" cy="3108518"/>
          </a:xfrm>
          <a:prstGeom prst="rect">
            <a:avLst/>
          </a:prstGeom>
          <a:noFill/>
          <a:ln w="9525">
            <a:noFill/>
            <a:miter lim="800000"/>
            <a:headEnd/>
            <a:tailEnd/>
          </a:ln>
        </p:spPr>
      </p:pic>
      <p:sp>
        <p:nvSpPr>
          <p:cNvPr id="12" name="TextBox 11"/>
          <p:cNvSpPr txBox="1"/>
          <p:nvPr/>
        </p:nvSpPr>
        <p:spPr>
          <a:xfrm>
            <a:off x="845310" y="1897566"/>
            <a:ext cx="8697275" cy="8156079"/>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r>
              <a:rPr lang="en-US" sz="2400" b="1" dirty="0" smtClean="0">
                <a:solidFill>
                  <a:srgbClr val="002060"/>
                </a:solidFill>
              </a:rPr>
              <a:t>These are efficiency as well as profitability measures</a:t>
            </a:r>
          </a:p>
          <a:p>
            <a:pPr marL="342000" indent="-342000" algn="just">
              <a:spcAft>
                <a:spcPts val="1200"/>
              </a:spcAft>
              <a:buFont typeface="Arial" pitchFamily="34" charset="0"/>
              <a:buChar char="•"/>
            </a:pPr>
            <a:r>
              <a:rPr lang="en-US" sz="2400" b="1" dirty="0" smtClean="0">
                <a:solidFill>
                  <a:srgbClr val="002060"/>
                </a:solidFill>
              </a:rPr>
              <a:t>They indicate how well the management and staff have been able to keep the growth revenue ahead of rising costs</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Profitability Ratios Cont..</a:t>
            </a:r>
          </a:p>
          <a:p>
            <a:endParaRPr lang="en-US" sz="2800" b="1" dirty="0"/>
          </a:p>
        </p:txBody>
      </p:sp>
      <p:sp>
        <p:nvSpPr>
          <p:cNvPr id="3" name="TextBox 2"/>
          <p:cNvSpPr txBox="1"/>
          <p:nvPr/>
        </p:nvSpPr>
        <p:spPr>
          <a:xfrm>
            <a:off x="1021156" y="1921012"/>
            <a:ext cx="8849710" cy="3600986"/>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0"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1" name="Rectangle 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0260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45310" y="1569319"/>
            <a:ext cx="8697275" cy="7909858"/>
          </a:xfrm>
          <a:prstGeom prst="rect">
            <a:avLst/>
          </a:prstGeom>
          <a:noFill/>
        </p:spPr>
        <p:txBody>
          <a:bodyPr wrap="square" rtlCol="0">
            <a:spAutoFit/>
          </a:bodyPr>
          <a:lstStyle/>
          <a:p>
            <a:pPr marL="342000" indent="-342000" algn="just">
              <a:spcAft>
                <a:spcPts val="1200"/>
              </a:spcAft>
              <a:buFont typeface="Arial" pitchFamily="34" charset="0"/>
              <a:buChar char="•"/>
            </a:pPr>
            <a:r>
              <a:rPr lang="en-US" sz="2400" b="1" dirty="0" smtClean="0">
                <a:solidFill>
                  <a:srgbClr val="002060"/>
                </a:solidFill>
              </a:rPr>
              <a:t>The </a:t>
            </a:r>
            <a:r>
              <a:rPr lang="en-US" sz="2400" b="1" i="1" dirty="0" smtClean="0">
                <a:solidFill>
                  <a:srgbClr val="002060"/>
                </a:solidFill>
              </a:rPr>
              <a:t>net interest margin </a:t>
            </a:r>
            <a:r>
              <a:rPr lang="en-US" sz="2400" b="1" dirty="0" smtClean="0">
                <a:solidFill>
                  <a:srgbClr val="002060"/>
                </a:solidFill>
              </a:rPr>
              <a:t>measures how large a spread between interest revenue and interest cost management has been able to achieve close control over earning assets and pursuit of the cheapest source of funding</a:t>
            </a:r>
          </a:p>
          <a:p>
            <a:pPr marL="342000" indent="-342000" algn="just">
              <a:spcAft>
                <a:spcPts val="1200"/>
              </a:spcAft>
              <a:buFont typeface="Arial" pitchFamily="34" charset="0"/>
              <a:buChar char="•"/>
            </a:pPr>
            <a:r>
              <a:rPr lang="en-US" sz="2400" b="1" dirty="0" smtClean="0">
                <a:solidFill>
                  <a:srgbClr val="002060"/>
                </a:solidFill>
              </a:rPr>
              <a:t>The </a:t>
            </a:r>
            <a:r>
              <a:rPr lang="en-US" sz="2400" b="1" i="1" dirty="0" smtClean="0">
                <a:solidFill>
                  <a:srgbClr val="002060"/>
                </a:solidFill>
              </a:rPr>
              <a:t>net non-interest margin</a:t>
            </a:r>
            <a:r>
              <a:rPr lang="en-US" sz="2400" b="1" dirty="0" smtClean="0">
                <a:solidFill>
                  <a:srgbClr val="002060"/>
                </a:solidFill>
              </a:rPr>
              <a:t> measures the amount of non-interest revenue stemming from service fees the bank has been able to collect relative to the amount of non-interest cost incurred</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954107"/>
          </a:xfrm>
          <a:prstGeom prst="rect">
            <a:avLst/>
          </a:prstGeom>
          <a:noFill/>
        </p:spPr>
        <p:txBody>
          <a:bodyPr wrap="square" rtlCol="0">
            <a:spAutoFit/>
          </a:bodyPr>
          <a:lstStyle/>
          <a:p>
            <a:r>
              <a:rPr lang="en-US" sz="2800" b="1" dirty="0" smtClean="0">
                <a:solidFill>
                  <a:srgbClr val="0070C0"/>
                </a:solidFill>
              </a:rPr>
              <a:t>Profitability Ratios Cont..</a:t>
            </a:r>
          </a:p>
          <a:p>
            <a:endParaRPr lang="en-US" sz="2800" b="1" dirty="0"/>
          </a:p>
        </p:txBody>
      </p:sp>
      <p:sp>
        <p:nvSpPr>
          <p:cNvPr id="3" name="TextBox 2"/>
          <p:cNvSpPr txBox="1"/>
          <p:nvPr/>
        </p:nvSpPr>
        <p:spPr>
          <a:xfrm>
            <a:off x="1021156" y="1921012"/>
            <a:ext cx="8849710" cy="3600986"/>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0"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1" name="Rectangle 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Rectangle 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619140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Profitability Ratios Cont..</a:t>
            </a:r>
          </a:p>
        </p:txBody>
      </p:sp>
      <p:sp>
        <p:nvSpPr>
          <p:cNvPr id="3" name="TextBox 2"/>
          <p:cNvSpPr txBox="1"/>
          <p:nvPr/>
        </p:nvSpPr>
        <p:spPr>
          <a:xfrm>
            <a:off x="1073407" y="1607503"/>
            <a:ext cx="8645358" cy="7478970"/>
          </a:xfrm>
          <a:prstGeom prst="rect">
            <a:avLst/>
          </a:prstGeom>
          <a:noFill/>
        </p:spPr>
        <p:txBody>
          <a:bodyPr wrap="square" rtlCol="0">
            <a:spAutoFit/>
          </a:bodyPr>
          <a:lstStyle/>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r>
              <a:rPr lang="en-US" sz="2400" b="1" dirty="0" smtClean="0">
                <a:solidFill>
                  <a:srgbClr val="002060"/>
                </a:solidFill>
              </a:rPr>
              <a:t>Traditional measure of earnings efficiency</a:t>
            </a:r>
          </a:p>
          <a:p>
            <a:pPr marL="342000" indent="-342000" algn="just">
              <a:spcAft>
                <a:spcPts val="1200"/>
              </a:spcAft>
              <a:buFont typeface="Arial" pitchFamily="34" charset="0"/>
              <a:buChar char="•"/>
            </a:pPr>
            <a:r>
              <a:rPr lang="en-US" sz="2400" b="1" dirty="0" smtClean="0">
                <a:solidFill>
                  <a:srgbClr val="002060"/>
                </a:solidFill>
              </a:rPr>
              <a:t>It measures the effectiveness of a firm’s intermediation function in borrowing and lending money </a:t>
            </a:r>
          </a:p>
          <a:p>
            <a:pPr marL="342000" indent="-342000" algn="just">
              <a:spcAft>
                <a:spcPts val="1200"/>
              </a:spcAft>
              <a:buFont typeface="Arial" pitchFamily="34" charset="0"/>
              <a:buChar char="•"/>
            </a:pPr>
            <a:r>
              <a:rPr lang="en-US" sz="2400" b="1" dirty="0" smtClean="0">
                <a:solidFill>
                  <a:srgbClr val="002060"/>
                </a:solidFill>
              </a:rPr>
              <a:t>It also shows the intensity of competition in the market </a:t>
            </a:r>
          </a:p>
          <a:p>
            <a:pPr marL="342000" indent="-342000" algn="just">
              <a:spcAft>
                <a:spcPts val="1200"/>
              </a:spcAft>
              <a:buFont typeface="Arial" pitchFamily="34" charset="0"/>
              <a:buChar char="•"/>
            </a:pPr>
            <a:r>
              <a:rPr lang="en-US" sz="2400" b="1" dirty="0" smtClean="0">
                <a:solidFill>
                  <a:srgbClr val="002060"/>
                </a:solidFill>
              </a:rPr>
              <a:t>Greater competition tends to squeeze the difference between average asset yields and average liability costs</a:t>
            </a: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marL="3420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pic>
        <p:nvPicPr>
          <p:cNvPr id="4" name="Picture 3"/>
          <p:cNvPicPr/>
          <p:nvPr/>
        </p:nvPicPr>
        <p:blipFill>
          <a:blip r:embed="rId2"/>
          <a:srcRect l="11955" t="75160" r="20716" b="15572"/>
          <a:stretch>
            <a:fillRect/>
          </a:stretch>
        </p:blipFill>
        <p:spPr bwMode="auto">
          <a:xfrm>
            <a:off x="1204036" y="1465993"/>
            <a:ext cx="7850932" cy="1179738"/>
          </a:xfrm>
          <a:prstGeom prst="rect">
            <a:avLst/>
          </a:prstGeom>
          <a:noFill/>
          <a:ln w="9525">
            <a:noFill/>
            <a:miter lim="800000"/>
            <a:headEnd/>
            <a:tailEnd/>
          </a:ln>
        </p:spPr>
      </p:pic>
    </p:spTree>
    <p:extLst>
      <p:ext uri="{BB962C8B-B14F-4D97-AF65-F5344CB8AC3E}">
        <p14:creationId xmlns:p14="http://schemas.microsoft.com/office/powerpoint/2010/main" val="647542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DuPont Analysis</a:t>
            </a:r>
          </a:p>
        </p:txBody>
      </p:sp>
      <p:pic>
        <p:nvPicPr>
          <p:cNvPr id="5" name="Picture 4"/>
          <p:cNvPicPr/>
          <p:nvPr/>
        </p:nvPicPr>
        <p:blipFill>
          <a:blip r:embed="rId2"/>
          <a:srcRect l="3732" t="18663" r="14382" b="15319"/>
          <a:stretch>
            <a:fillRect/>
          </a:stretch>
        </p:blipFill>
        <p:spPr bwMode="auto">
          <a:xfrm>
            <a:off x="339970" y="1336431"/>
            <a:ext cx="9249508" cy="4665785"/>
          </a:xfrm>
          <a:prstGeom prst="rect">
            <a:avLst/>
          </a:prstGeom>
          <a:noFill/>
          <a:ln w="9525">
            <a:noFill/>
            <a:miter lim="800000"/>
            <a:headEnd/>
            <a:tailEnd/>
          </a:ln>
        </p:spPr>
      </p:pic>
    </p:spTree>
    <p:extLst>
      <p:ext uri="{BB962C8B-B14F-4D97-AF65-F5344CB8AC3E}">
        <p14:creationId xmlns:p14="http://schemas.microsoft.com/office/powerpoint/2010/main" val="2369858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2158</Words>
  <Application>Microsoft Office PowerPoint</Application>
  <PresentationFormat>Widescreen</PresentationFormat>
  <Paragraphs>535</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Office Theme</vt:lpstr>
      <vt:lpstr>Bank Performance Analysis</vt:lpstr>
      <vt:lpstr>Profitability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affecting the components of ROE</vt:lpstr>
      <vt:lpstr>Factors affecting profitability</vt:lpstr>
      <vt:lpstr>Stability, Asset Quality and Liquidity Measures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Non-Interest Income, Expenditure and Productivity Measures</vt:lpstr>
      <vt:lpstr>PowerPoint Presentation</vt:lpstr>
      <vt:lpstr>Non-Interest Income Cont…</vt:lpstr>
      <vt:lpstr>PowerPoint Presentation</vt:lpstr>
      <vt:lpstr>PowerPoint Presentation</vt:lpstr>
      <vt:lpstr>PowerPoint Presentation</vt:lpstr>
      <vt:lpstr>PowerPoint Presentation</vt:lpstr>
      <vt:lpstr>Internal Performance Evaluation and Customer Profitability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Management Strategies and Transfer Pricing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Performance Analysis</dc:title>
  <dc:creator>Jitendra Mahakud</dc:creator>
  <cp:lastModifiedBy>Jitendra Mahakud</cp:lastModifiedBy>
  <cp:revision>2</cp:revision>
  <dcterms:created xsi:type="dcterms:W3CDTF">2023-01-17T14:59:29Z</dcterms:created>
  <dcterms:modified xsi:type="dcterms:W3CDTF">2023-01-17T15:05:45Z</dcterms:modified>
</cp:coreProperties>
</file>