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4" r:id="rId5"/>
    <p:sldId id="285" r:id="rId6"/>
    <p:sldId id="286" r:id="rId7"/>
    <p:sldId id="287" r:id="rId8"/>
    <p:sldId id="288" r:id="rId9"/>
    <p:sldId id="289" r:id="rId10"/>
    <p:sldId id="290" r:id="rId11"/>
    <p:sldId id="291" r:id="rId12"/>
    <p:sldId id="292"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55F66FD-05D4-43A0-BF4D-0A76159203D7}"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B18880-FD31-40BE-990B-939929B5FCF6}" type="slidenum">
              <a:rPr lang="en-IN" smtClean="0"/>
              <a:t>‹#›</a:t>
            </a:fld>
            <a:endParaRPr lang="en-IN"/>
          </a:p>
        </p:txBody>
      </p:sp>
    </p:spTree>
    <p:extLst>
      <p:ext uri="{BB962C8B-B14F-4D97-AF65-F5344CB8AC3E}">
        <p14:creationId xmlns:p14="http://schemas.microsoft.com/office/powerpoint/2010/main" val="142272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5F66FD-05D4-43A0-BF4D-0A76159203D7}"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B18880-FD31-40BE-990B-939929B5FCF6}" type="slidenum">
              <a:rPr lang="en-IN" smtClean="0"/>
              <a:t>‹#›</a:t>
            </a:fld>
            <a:endParaRPr lang="en-IN"/>
          </a:p>
        </p:txBody>
      </p:sp>
    </p:spTree>
    <p:extLst>
      <p:ext uri="{BB962C8B-B14F-4D97-AF65-F5344CB8AC3E}">
        <p14:creationId xmlns:p14="http://schemas.microsoft.com/office/powerpoint/2010/main" val="527934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5F66FD-05D4-43A0-BF4D-0A76159203D7}"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B18880-FD31-40BE-990B-939929B5FCF6}" type="slidenum">
              <a:rPr lang="en-IN" smtClean="0"/>
              <a:t>‹#›</a:t>
            </a:fld>
            <a:endParaRPr lang="en-IN"/>
          </a:p>
        </p:txBody>
      </p:sp>
    </p:spTree>
    <p:extLst>
      <p:ext uri="{BB962C8B-B14F-4D97-AF65-F5344CB8AC3E}">
        <p14:creationId xmlns:p14="http://schemas.microsoft.com/office/powerpoint/2010/main" val="159414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5F66FD-05D4-43A0-BF4D-0A76159203D7}"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B18880-FD31-40BE-990B-939929B5FCF6}" type="slidenum">
              <a:rPr lang="en-IN" smtClean="0"/>
              <a:t>‹#›</a:t>
            </a:fld>
            <a:endParaRPr lang="en-IN"/>
          </a:p>
        </p:txBody>
      </p:sp>
    </p:spTree>
    <p:extLst>
      <p:ext uri="{BB962C8B-B14F-4D97-AF65-F5344CB8AC3E}">
        <p14:creationId xmlns:p14="http://schemas.microsoft.com/office/powerpoint/2010/main" val="262945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5F66FD-05D4-43A0-BF4D-0A76159203D7}"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B18880-FD31-40BE-990B-939929B5FCF6}" type="slidenum">
              <a:rPr lang="en-IN" smtClean="0"/>
              <a:t>‹#›</a:t>
            </a:fld>
            <a:endParaRPr lang="en-IN"/>
          </a:p>
        </p:txBody>
      </p:sp>
    </p:spTree>
    <p:extLst>
      <p:ext uri="{BB962C8B-B14F-4D97-AF65-F5344CB8AC3E}">
        <p14:creationId xmlns:p14="http://schemas.microsoft.com/office/powerpoint/2010/main" val="24884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55F66FD-05D4-43A0-BF4D-0A76159203D7}"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B18880-FD31-40BE-990B-939929B5FCF6}" type="slidenum">
              <a:rPr lang="en-IN" smtClean="0"/>
              <a:t>‹#›</a:t>
            </a:fld>
            <a:endParaRPr lang="en-IN"/>
          </a:p>
        </p:txBody>
      </p:sp>
    </p:spTree>
    <p:extLst>
      <p:ext uri="{BB962C8B-B14F-4D97-AF65-F5344CB8AC3E}">
        <p14:creationId xmlns:p14="http://schemas.microsoft.com/office/powerpoint/2010/main" val="9073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55F66FD-05D4-43A0-BF4D-0A76159203D7}" type="datetimeFigureOut">
              <a:rPr lang="en-IN" smtClean="0"/>
              <a:t>21-02-2023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B18880-FD31-40BE-990B-939929B5FCF6}" type="slidenum">
              <a:rPr lang="en-IN" smtClean="0"/>
              <a:t>‹#›</a:t>
            </a:fld>
            <a:endParaRPr lang="en-IN"/>
          </a:p>
        </p:txBody>
      </p:sp>
    </p:spTree>
    <p:extLst>
      <p:ext uri="{BB962C8B-B14F-4D97-AF65-F5344CB8AC3E}">
        <p14:creationId xmlns:p14="http://schemas.microsoft.com/office/powerpoint/2010/main" val="1552605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55F66FD-05D4-43A0-BF4D-0A76159203D7}" type="datetimeFigureOut">
              <a:rPr lang="en-IN" smtClean="0"/>
              <a:t>21-02-2023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B18880-FD31-40BE-990B-939929B5FCF6}" type="slidenum">
              <a:rPr lang="en-IN" smtClean="0"/>
              <a:t>‹#›</a:t>
            </a:fld>
            <a:endParaRPr lang="en-IN"/>
          </a:p>
        </p:txBody>
      </p:sp>
    </p:spTree>
    <p:extLst>
      <p:ext uri="{BB962C8B-B14F-4D97-AF65-F5344CB8AC3E}">
        <p14:creationId xmlns:p14="http://schemas.microsoft.com/office/powerpoint/2010/main" val="1120967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5F66FD-05D4-43A0-BF4D-0A76159203D7}" type="datetimeFigureOut">
              <a:rPr lang="en-IN" smtClean="0"/>
              <a:t>21-02-2023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B18880-FD31-40BE-990B-939929B5FCF6}" type="slidenum">
              <a:rPr lang="en-IN" smtClean="0"/>
              <a:t>‹#›</a:t>
            </a:fld>
            <a:endParaRPr lang="en-IN"/>
          </a:p>
        </p:txBody>
      </p:sp>
    </p:spTree>
    <p:extLst>
      <p:ext uri="{BB962C8B-B14F-4D97-AF65-F5344CB8AC3E}">
        <p14:creationId xmlns:p14="http://schemas.microsoft.com/office/powerpoint/2010/main" val="39614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5F66FD-05D4-43A0-BF4D-0A76159203D7}"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B18880-FD31-40BE-990B-939929B5FCF6}" type="slidenum">
              <a:rPr lang="en-IN" smtClean="0"/>
              <a:t>‹#›</a:t>
            </a:fld>
            <a:endParaRPr lang="en-IN"/>
          </a:p>
        </p:txBody>
      </p:sp>
    </p:spTree>
    <p:extLst>
      <p:ext uri="{BB962C8B-B14F-4D97-AF65-F5344CB8AC3E}">
        <p14:creationId xmlns:p14="http://schemas.microsoft.com/office/powerpoint/2010/main" val="2083360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5F66FD-05D4-43A0-BF4D-0A76159203D7}"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B18880-FD31-40BE-990B-939929B5FCF6}" type="slidenum">
              <a:rPr lang="en-IN" smtClean="0"/>
              <a:t>‹#›</a:t>
            </a:fld>
            <a:endParaRPr lang="en-IN"/>
          </a:p>
        </p:txBody>
      </p:sp>
    </p:spTree>
    <p:extLst>
      <p:ext uri="{BB962C8B-B14F-4D97-AF65-F5344CB8AC3E}">
        <p14:creationId xmlns:p14="http://schemas.microsoft.com/office/powerpoint/2010/main" val="1028172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5F66FD-05D4-43A0-BF4D-0A76159203D7}" type="datetimeFigureOut">
              <a:rPr lang="en-IN" smtClean="0"/>
              <a:t>21-02-2023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B18880-FD31-40BE-990B-939929B5FCF6}" type="slidenum">
              <a:rPr lang="en-IN" smtClean="0"/>
              <a:t>‹#›</a:t>
            </a:fld>
            <a:endParaRPr lang="en-IN"/>
          </a:p>
        </p:txBody>
      </p:sp>
    </p:spTree>
    <p:extLst>
      <p:ext uri="{BB962C8B-B14F-4D97-AF65-F5344CB8AC3E}">
        <p14:creationId xmlns:p14="http://schemas.microsoft.com/office/powerpoint/2010/main" val="3345929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Bank Risk</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1805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032" y="1536377"/>
            <a:ext cx="9182877" cy="3532012"/>
          </a:xfrm>
        </p:spPr>
        <p:txBody>
          <a:bodyPr>
            <a:normAutofit/>
          </a:bodyPr>
          <a:lstStyle/>
          <a:p>
            <a:pPr algn="just">
              <a:buClr>
                <a:srgbClr val="990000"/>
              </a:buClr>
            </a:pPr>
            <a:r>
              <a:rPr lang="en-US" sz="2400" b="1" dirty="0" smtClean="0">
                <a:solidFill>
                  <a:srgbClr val="002060"/>
                </a:solidFill>
              </a:rPr>
              <a:t>Risk decisions include new transactions, portfolio rebalancing, portfolio restructuring and hedging decisions</a:t>
            </a:r>
          </a:p>
          <a:p>
            <a:pPr algn="just">
              <a:buClr>
                <a:srgbClr val="990000"/>
              </a:buClr>
            </a:pPr>
            <a:r>
              <a:rPr lang="en-US" sz="2400" b="1" dirty="0" smtClean="0">
                <a:solidFill>
                  <a:srgbClr val="002060"/>
                </a:solidFill>
              </a:rPr>
              <a:t>On balance sheet actions relate to new business and existing portfolio of transactions</a:t>
            </a:r>
          </a:p>
          <a:p>
            <a:pPr algn="just">
              <a:buClr>
                <a:srgbClr val="990000"/>
              </a:buClr>
            </a:pPr>
            <a:r>
              <a:rPr lang="en-US" sz="2400" b="1" dirty="0" smtClean="0">
                <a:solidFill>
                  <a:srgbClr val="002060"/>
                </a:solidFill>
              </a:rPr>
              <a:t>Are expected revenues in line with risk?</a:t>
            </a:r>
          </a:p>
          <a:p>
            <a:pPr algn="just">
              <a:buClr>
                <a:srgbClr val="990000"/>
              </a:buClr>
            </a:pPr>
            <a:r>
              <a:rPr lang="en-US" sz="2400" b="1" dirty="0" smtClean="0">
                <a:solidFill>
                  <a:srgbClr val="002060"/>
                </a:solidFill>
              </a:rPr>
              <a:t>What is the impact on risk of the bank?</a:t>
            </a:r>
          </a:p>
          <a:p>
            <a:pPr algn="just">
              <a:buClr>
                <a:srgbClr val="990000"/>
              </a:buClr>
            </a:pPr>
            <a:endParaRPr lang="en-US" sz="2400" b="1" dirty="0" smtClean="0">
              <a:solidFill>
                <a:srgbClr val="002060"/>
              </a:solidFill>
            </a:endParaRPr>
          </a:p>
          <a:p>
            <a:pPr algn="just">
              <a:buClr>
                <a:srgbClr val="990000"/>
              </a:buClr>
            </a:pPr>
            <a:endParaRPr lang="en-IN" sz="2400" b="1" dirty="0">
              <a:solidFill>
                <a:srgbClr val="002060"/>
              </a:solidFill>
            </a:endParaRPr>
          </a:p>
        </p:txBody>
      </p:sp>
      <p:sp>
        <p:nvSpPr>
          <p:cNvPr id="5" name="TextBox 4"/>
          <p:cNvSpPr txBox="1"/>
          <p:nvPr/>
        </p:nvSpPr>
        <p:spPr>
          <a:xfrm>
            <a:off x="511705" y="698037"/>
            <a:ext cx="9301655" cy="523220"/>
          </a:xfrm>
          <a:prstGeom prst="rect">
            <a:avLst/>
          </a:prstGeom>
          <a:noFill/>
        </p:spPr>
        <p:txBody>
          <a:bodyPr wrap="square" rtlCol="0">
            <a:spAutoFit/>
          </a:bodyPr>
          <a:lstStyle/>
          <a:p>
            <a:r>
              <a:rPr lang="en-IN" sz="2800" b="1" dirty="0" smtClean="0">
                <a:solidFill>
                  <a:srgbClr val="0070C0"/>
                </a:solidFill>
              </a:rPr>
              <a:t>Decision Making (Ex ante Perspective)</a:t>
            </a:r>
            <a:endParaRPr lang="en-US" sz="2800" b="1" dirty="0">
              <a:solidFill>
                <a:srgbClr val="0070C0"/>
              </a:solidFill>
            </a:endParaRPr>
          </a:p>
        </p:txBody>
      </p:sp>
    </p:spTree>
    <p:extLst>
      <p:ext uri="{BB962C8B-B14F-4D97-AF65-F5344CB8AC3E}">
        <p14:creationId xmlns:p14="http://schemas.microsoft.com/office/powerpoint/2010/main" val="939352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3320"/>
            <a:ext cx="10515600" cy="1325563"/>
          </a:xfrm>
        </p:spPr>
        <p:txBody>
          <a:bodyPr>
            <a:normAutofit/>
          </a:bodyPr>
          <a:lstStyle/>
          <a:p>
            <a:r>
              <a:rPr lang="en-IN" sz="2800" b="1" dirty="0">
                <a:solidFill>
                  <a:srgbClr val="0070C0"/>
                </a:solidFill>
                <a:latin typeface="+mn-lt"/>
              </a:rPr>
              <a:t>Decision Making (Ex ante Perspective</a:t>
            </a:r>
            <a:r>
              <a:rPr lang="en-IN" sz="2800" b="1" dirty="0" smtClean="0">
                <a:solidFill>
                  <a:srgbClr val="0070C0"/>
                </a:solidFill>
                <a:latin typeface="+mn-lt"/>
              </a:rPr>
              <a:t>) </a:t>
            </a:r>
            <a:r>
              <a:rPr lang="en-IN" sz="2800" b="1" dirty="0" err="1" smtClean="0">
                <a:solidFill>
                  <a:srgbClr val="0070C0"/>
                </a:solidFill>
                <a:latin typeface="+mn-lt"/>
              </a:rPr>
              <a:t>Cont</a:t>
            </a:r>
            <a:r>
              <a:rPr lang="en-IN" sz="2800" b="1" dirty="0" smtClean="0">
                <a:solidFill>
                  <a:srgbClr val="0070C0"/>
                </a:solidFill>
                <a:latin typeface="+mn-lt"/>
              </a:rPr>
              <a:t>…</a:t>
            </a:r>
            <a:r>
              <a:rPr lang="en-US" sz="2800" b="1" dirty="0">
                <a:solidFill>
                  <a:srgbClr val="0070C0"/>
                </a:solidFill>
                <a:latin typeface="+mn-lt"/>
              </a:rPr>
              <a:t/>
            </a:r>
            <a:br>
              <a:rPr lang="en-US" sz="2800" b="1" dirty="0">
                <a:solidFill>
                  <a:srgbClr val="0070C0"/>
                </a:solidFill>
                <a:latin typeface="+mn-lt"/>
              </a:rPr>
            </a:br>
            <a:endParaRPr lang="en-IN" sz="2800" b="1" dirty="0">
              <a:latin typeface="+mn-lt"/>
            </a:endParaRPr>
          </a:p>
        </p:txBody>
      </p:sp>
      <p:sp>
        <p:nvSpPr>
          <p:cNvPr id="3" name="Content Placeholder 2"/>
          <p:cNvSpPr>
            <a:spLocks noGrp="1"/>
          </p:cNvSpPr>
          <p:nvPr>
            <p:ph idx="1"/>
          </p:nvPr>
        </p:nvSpPr>
        <p:spPr>
          <a:xfrm>
            <a:off x="838200" y="1825625"/>
            <a:ext cx="8763000" cy="2654935"/>
          </a:xfrm>
        </p:spPr>
        <p:txBody>
          <a:bodyPr/>
          <a:lstStyle/>
          <a:p>
            <a:pPr algn="just">
              <a:buClr>
                <a:srgbClr val="990000"/>
              </a:buClr>
            </a:pPr>
            <a:r>
              <a:rPr lang="en-US" sz="2400" b="1" dirty="0">
                <a:solidFill>
                  <a:srgbClr val="002060"/>
                </a:solidFill>
              </a:rPr>
              <a:t>Dilemma between volume of business and revenues</a:t>
            </a:r>
          </a:p>
          <a:p>
            <a:pPr algn="just">
              <a:buClr>
                <a:srgbClr val="990000"/>
              </a:buClr>
            </a:pPr>
            <a:r>
              <a:rPr lang="en-US" sz="2400" b="1" dirty="0">
                <a:solidFill>
                  <a:srgbClr val="002060"/>
                </a:solidFill>
              </a:rPr>
              <a:t>Choosing appropriate instruments for hedging</a:t>
            </a:r>
          </a:p>
          <a:p>
            <a:pPr algn="just">
              <a:buClr>
                <a:srgbClr val="990000"/>
              </a:buClr>
            </a:pPr>
            <a:r>
              <a:rPr lang="en-US" sz="2400" b="1" dirty="0">
                <a:solidFill>
                  <a:srgbClr val="002060"/>
                </a:solidFill>
              </a:rPr>
              <a:t>Effective loan portfolio management: Portfolio risk, risk modelling, suitability of instruments, proper diversification</a:t>
            </a:r>
          </a:p>
          <a:p>
            <a:endParaRPr lang="en-IN" dirty="0"/>
          </a:p>
        </p:txBody>
      </p:sp>
    </p:spTree>
    <p:extLst>
      <p:ext uri="{BB962C8B-B14F-4D97-AF65-F5344CB8AC3E}">
        <p14:creationId xmlns:p14="http://schemas.microsoft.com/office/powerpoint/2010/main" val="3001162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55430" y="1931132"/>
            <a:ext cx="8165841" cy="4351338"/>
          </a:xfrm>
        </p:spPr>
        <p:txBody>
          <a:bodyPr>
            <a:normAutofit/>
          </a:bodyPr>
          <a:lstStyle/>
          <a:p>
            <a:r>
              <a:rPr lang="en-US" altLang="en-US" sz="2400" b="1" dirty="0" smtClean="0">
                <a:solidFill>
                  <a:srgbClr val="002060"/>
                </a:solidFill>
              </a:rPr>
              <a:t>Periodic review of risk assessment</a:t>
            </a:r>
          </a:p>
          <a:p>
            <a:r>
              <a:rPr lang="en-US" altLang="en-US" sz="2400" b="1" dirty="0" smtClean="0">
                <a:solidFill>
                  <a:srgbClr val="002060"/>
                </a:solidFill>
              </a:rPr>
              <a:t>Early warning system</a:t>
            </a:r>
          </a:p>
          <a:p>
            <a:r>
              <a:rPr lang="en-US" altLang="en-US" sz="2400" b="1" dirty="0" smtClean="0">
                <a:solidFill>
                  <a:srgbClr val="002060"/>
                </a:solidFill>
              </a:rPr>
              <a:t>Proper provisioning</a:t>
            </a:r>
          </a:p>
          <a:p>
            <a:r>
              <a:rPr lang="en-US" altLang="en-US" sz="2400" b="1" dirty="0" smtClean="0">
                <a:solidFill>
                  <a:srgbClr val="002060"/>
                </a:solidFill>
              </a:rPr>
              <a:t>Measures of risk and return at all levels</a:t>
            </a:r>
          </a:p>
          <a:p>
            <a:r>
              <a:rPr lang="en-US" altLang="en-US" sz="2400" b="1" dirty="0" smtClean="0">
                <a:solidFill>
                  <a:srgbClr val="002060"/>
                </a:solidFill>
              </a:rPr>
              <a:t>Implementation of risk based performance tools</a:t>
            </a:r>
          </a:p>
          <a:p>
            <a:r>
              <a:rPr lang="en-US" altLang="en-US" sz="2400" b="1" dirty="0" smtClean="0">
                <a:solidFill>
                  <a:srgbClr val="002060"/>
                </a:solidFill>
              </a:rPr>
              <a:t>Risk based pricing : RAROC, SVA (shareholders value added)</a:t>
            </a:r>
            <a:endParaRPr lang="en-US" altLang="en-US" sz="2400" b="1" dirty="0">
              <a:solidFill>
                <a:srgbClr val="002060"/>
              </a:solidFill>
            </a:endParaRPr>
          </a:p>
          <a:p>
            <a:pPr>
              <a:buFont typeface="Wingdings" pitchFamily="2" charset="2"/>
              <a:buNone/>
            </a:pPr>
            <a:r>
              <a:rPr lang="en-US" altLang="en-US" sz="2400" b="1" dirty="0">
                <a:solidFill>
                  <a:srgbClr val="002060"/>
                </a:solidFill>
              </a:rPr>
              <a:t>                                                               </a:t>
            </a:r>
          </a:p>
        </p:txBody>
      </p:sp>
      <p:sp>
        <p:nvSpPr>
          <p:cNvPr id="6" name="TextBox 5"/>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Risk-Return Monitoring (Ex Post Perspective)</a:t>
            </a:r>
            <a:endParaRPr lang="en-US" sz="2800" b="1" dirty="0">
              <a:solidFill>
                <a:srgbClr val="0070C0"/>
              </a:solidFill>
            </a:endParaRPr>
          </a:p>
        </p:txBody>
      </p:sp>
    </p:spTree>
    <p:extLst>
      <p:ext uri="{BB962C8B-B14F-4D97-AF65-F5344CB8AC3E}">
        <p14:creationId xmlns:p14="http://schemas.microsoft.com/office/powerpoint/2010/main" val="3852700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3405" y="1366224"/>
            <a:ext cx="8967081" cy="3623451"/>
          </a:xfrm>
        </p:spPr>
        <p:txBody>
          <a:bodyPr>
            <a:noAutofit/>
          </a:bodyPr>
          <a:lstStyle/>
          <a:p>
            <a:pPr algn="just">
              <a:spcBef>
                <a:spcPts val="600"/>
              </a:spcBef>
            </a:pPr>
            <a:r>
              <a:rPr lang="en-US" altLang="en-US" sz="2400" b="1" dirty="0" smtClean="0">
                <a:solidFill>
                  <a:srgbClr val="002060"/>
                </a:solidFill>
              </a:rPr>
              <a:t>There </a:t>
            </a:r>
            <a:r>
              <a:rPr lang="en-US" altLang="en-US" sz="2400" b="1" dirty="0">
                <a:solidFill>
                  <a:srgbClr val="002060"/>
                </a:solidFill>
              </a:rPr>
              <a:t>are mainly six types of risk:</a:t>
            </a:r>
          </a:p>
          <a:p>
            <a:pPr marL="914400" lvl="1" indent="-457200" algn="just">
              <a:spcBef>
                <a:spcPts val="0"/>
              </a:spcBef>
              <a:buFont typeface="+mj-lt"/>
              <a:buAutoNum type="arabicPeriod"/>
            </a:pPr>
            <a:r>
              <a:rPr lang="en-US" altLang="en-US" sz="2000" b="1" dirty="0">
                <a:solidFill>
                  <a:srgbClr val="002060"/>
                </a:solidFill>
              </a:rPr>
              <a:t>Credit risk</a:t>
            </a:r>
          </a:p>
          <a:p>
            <a:pPr marL="914400" lvl="1" indent="-457200" algn="just">
              <a:spcBef>
                <a:spcPts val="0"/>
              </a:spcBef>
              <a:buFont typeface="+mj-lt"/>
              <a:buAutoNum type="arabicPeriod"/>
            </a:pPr>
            <a:r>
              <a:rPr lang="en-US" altLang="en-US" sz="2000" b="1" dirty="0">
                <a:solidFill>
                  <a:srgbClr val="002060"/>
                </a:solidFill>
              </a:rPr>
              <a:t>Liquidity risk</a:t>
            </a:r>
          </a:p>
          <a:p>
            <a:pPr marL="914400" lvl="1" indent="-457200" algn="just">
              <a:spcBef>
                <a:spcPts val="0"/>
              </a:spcBef>
              <a:buFont typeface="+mj-lt"/>
              <a:buAutoNum type="arabicPeriod"/>
            </a:pPr>
            <a:r>
              <a:rPr lang="en-US" altLang="en-US" sz="2000" b="1" dirty="0">
                <a:solidFill>
                  <a:srgbClr val="002060"/>
                </a:solidFill>
              </a:rPr>
              <a:t>Market risk</a:t>
            </a:r>
          </a:p>
          <a:p>
            <a:pPr marL="914400" lvl="1" indent="-457200" algn="just">
              <a:spcBef>
                <a:spcPts val="0"/>
              </a:spcBef>
              <a:buFont typeface="+mj-lt"/>
              <a:buAutoNum type="arabicPeriod"/>
            </a:pPr>
            <a:r>
              <a:rPr lang="en-US" altLang="en-US" sz="2000" b="1" dirty="0">
                <a:solidFill>
                  <a:srgbClr val="002060"/>
                </a:solidFill>
              </a:rPr>
              <a:t>Operational risk</a:t>
            </a:r>
          </a:p>
          <a:p>
            <a:pPr marL="914400" lvl="1" indent="-457200" algn="just">
              <a:spcBef>
                <a:spcPts val="0"/>
              </a:spcBef>
              <a:buFont typeface="+mj-lt"/>
              <a:buAutoNum type="arabicPeriod"/>
            </a:pPr>
            <a:r>
              <a:rPr lang="en-US" altLang="en-US" sz="2000" b="1" dirty="0">
                <a:solidFill>
                  <a:srgbClr val="002060"/>
                </a:solidFill>
              </a:rPr>
              <a:t>Reputation risk</a:t>
            </a:r>
          </a:p>
          <a:p>
            <a:pPr marL="914400" lvl="1" indent="-457200" algn="just">
              <a:spcBef>
                <a:spcPts val="0"/>
              </a:spcBef>
              <a:buFont typeface="+mj-lt"/>
              <a:buAutoNum type="arabicPeriod"/>
            </a:pPr>
            <a:r>
              <a:rPr lang="en-US" altLang="en-US" sz="2000" b="1" dirty="0">
                <a:solidFill>
                  <a:srgbClr val="002060"/>
                </a:solidFill>
              </a:rPr>
              <a:t>Legal </a:t>
            </a:r>
            <a:r>
              <a:rPr lang="en-US" altLang="en-US" sz="2000" b="1" dirty="0" smtClean="0">
                <a:solidFill>
                  <a:srgbClr val="002060"/>
                </a:solidFill>
              </a:rPr>
              <a:t>risk</a:t>
            </a:r>
          </a:p>
          <a:p>
            <a:pPr algn="just"/>
            <a:r>
              <a:rPr lang="en-US" altLang="en-US" sz="2400" b="1" dirty="0" smtClean="0">
                <a:solidFill>
                  <a:srgbClr val="002060"/>
                </a:solidFill>
              </a:rPr>
              <a:t>Each risk is fundamental to the likelihood that current events or potential events will negatively affect an institution’s profitability and the market value if its assets, liabilities and stock holders’ equity</a:t>
            </a:r>
          </a:p>
          <a:p>
            <a:pPr algn="just"/>
            <a:endParaRPr lang="en-US" altLang="en-US" b="1" dirty="0">
              <a:solidFill>
                <a:srgbClr val="002060"/>
              </a:solidFill>
            </a:endParaRPr>
          </a:p>
          <a:p>
            <a:endParaRPr lang="en-US" altLang="en-US" sz="2400" b="1" dirty="0">
              <a:solidFill>
                <a:srgbClr val="002060"/>
              </a:solidFill>
            </a:endParaRPr>
          </a:p>
          <a:p>
            <a:pPr algn="just">
              <a:buClr>
                <a:srgbClr val="990000"/>
              </a:buClr>
            </a:pPr>
            <a:endParaRPr lang="en-IN" sz="24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Types of Risk</a:t>
            </a:r>
            <a:endParaRPr lang="en-US" sz="2800" b="1" dirty="0">
              <a:solidFill>
                <a:srgbClr val="0070C0"/>
              </a:solidFill>
            </a:endParaRPr>
          </a:p>
        </p:txBody>
      </p:sp>
    </p:spTree>
    <p:extLst>
      <p:ext uri="{BB962C8B-B14F-4D97-AF65-F5344CB8AC3E}">
        <p14:creationId xmlns:p14="http://schemas.microsoft.com/office/powerpoint/2010/main" val="2654303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8718" y="1221257"/>
            <a:ext cx="8967081" cy="3623451"/>
          </a:xfrm>
        </p:spPr>
        <p:txBody>
          <a:bodyPr>
            <a:noAutofit/>
          </a:bodyPr>
          <a:lstStyle/>
          <a:p>
            <a:pPr algn="just"/>
            <a:r>
              <a:rPr lang="en-US" altLang="en-US" sz="2400" b="1" i="1" dirty="0">
                <a:solidFill>
                  <a:srgbClr val="002060"/>
                </a:solidFill>
              </a:rPr>
              <a:t>Credit risk </a:t>
            </a:r>
            <a:r>
              <a:rPr lang="en-US" altLang="en-US" sz="2400" b="1" dirty="0">
                <a:solidFill>
                  <a:srgbClr val="002060"/>
                </a:solidFill>
              </a:rPr>
              <a:t>is the potential variation in net income and market value of equity resulting from this nonpayment or delayed payment</a:t>
            </a:r>
          </a:p>
          <a:p>
            <a:pPr algn="just"/>
            <a:r>
              <a:rPr lang="en-US" altLang="en-US" sz="2400" b="1" dirty="0" smtClean="0">
                <a:solidFill>
                  <a:srgbClr val="002060"/>
                </a:solidFill>
              </a:rPr>
              <a:t>Credit risk is associated with the quality of individual assets and the likelihood of default</a:t>
            </a:r>
          </a:p>
          <a:p>
            <a:pPr algn="just"/>
            <a:r>
              <a:rPr lang="en-US" altLang="en-US" sz="2400" b="1" dirty="0" smtClean="0">
                <a:solidFill>
                  <a:srgbClr val="002060"/>
                </a:solidFill>
              </a:rPr>
              <a:t>Whenever a bank acquires an earning asset, it assumes the risk that the borrower will default, that is, not repay the principal and interest on a timely basis</a:t>
            </a:r>
          </a:p>
          <a:p>
            <a:pPr algn="just"/>
            <a:r>
              <a:rPr lang="en-US" altLang="en-US" sz="2400" b="1" dirty="0">
                <a:solidFill>
                  <a:srgbClr val="002060"/>
                </a:solidFill>
              </a:rPr>
              <a:t>Banks evaluate their general credit risk by asking three basic questions:</a:t>
            </a:r>
          </a:p>
          <a:p>
            <a:pPr lvl="1" algn="just"/>
            <a:r>
              <a:rPr lang="en-US" altLang="en-US" b="1" dirty="0">
                <a:solidFill>
                  <a:srgbClr val="002060"/>
                </a:solidFill>
              </a:rPr>
              <a:t>What is the historical loss rate on loans and investments?</a:t>
            </a:r>
          </a:p>
          <a:p>
            <a:pPr lvl="1" algn="just"/>
            <a:r>
              <a:rPr lang="en-US" altLang="en-US" b="1" dirty="0">
                <a:solidFill>
                  <a:srgbClr val="002060"/>
                </a:solidFill>
              </a:rPr>
              <a:t>What is the expected loss in future?</a:t>
            </a:r>
          </a:p>
          <a:p>
            <a:pPr lvl="1" algn="just"/>
            <a:r>
              <a:rPr lang="en-US" altLang="en-US" b="1" dirty="0">
                <a:solidFill>
                  <a:srgbClr val="002060"/>
                </a:solidFill>
              </a:rPr>
              <a:t>How is bank prepared to weather the losses?</a:t>
            </a:r>
          </a:p>
          <a:p>
            <a:pPr algn="just"/>
            <a:endParaRPr lang="en-US" altLang="en-US" sz="2400" b="1" dirty="0" smtClean="0">
              <a:solidFill>
                <a:srgbClr val="002060"/>
              </a:solidFill>
            </a:endParaRPr>
          </a:p>
          <a:p>
            <a:pPr algn="just"/>
            <a:endParaRPr lang="en-US" altLang="en-US" b="1" dirty="0">
              <a:solidFill>
                <a:srgbClr val="002060"/>
              </a:solidFill>
            </a:endParaRPr>
          </a:p>
          <a:p>
            <a:endParaRPr lang="en-US" altLang="en-US" sz="2400" b="1" dirty="0">
              <a:solidFill>
                <a:srgbClr val="002060"/>
              </a:solidFill>
            </a:endParaRPr>
          </a:p>
          <a:p>
            <a:pPr algn="just">
              <a:buClr>
                <a:srgbClr val="990000"/>
              </a:buClr>
            </a:pPr>
            <a:endParaRPr lang="en-IN" sz="24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Credit Risk</a:t>
            </a:r>
            <a:endParaRPr lang="en-US" sz="2800" b="1" dirty="0">
              <a:solidFill>
                <a:srgbClr val="0070C0"/>
              </a:solidFill>
            </a:endParaRPr>
          </a:p>
        </p:txBody>
      </p:sp>
    </p:spTree>
    <p:extLst>
      <p:ext uri="{BB962C8B-B14F-4D97-AF65-F5344CB8AC3E}">
        <p14:creationId xmlns:p14="http://schemas.microsoft.com/office/powerpoint/2010/main" val="3331410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0208" y="1672972"/>
            <a:ext cx="9882554" cy="7696495"/>
          </a:xfrm>
        </p:spPr>
        <p:txBody>
          <a:bodyPr>
            <a:noAutofit/>
          </a:bodyPr>
          <a:lstStyle/>
          <a:p>
            <a:pPr algn="just">
              <a:spcBef>
                <a:spcPts val="600"/>
              </a:spcBef>
            </a:pPr>
            <a:r>
              <a:rPr lang="en-US" altLang="en-US" sz="2300" b="1" dirty="0" smtClean="0">
                <a:solidFill>
                  <a:srgbClr val="002060"/>
                </a:solidFill>
              </a:rPr>
              <a:t>Focus of attention on bank’s historical loan loss experience because loans exhibit the highest default rates</a:t>
            </a:r>
          </a:p>
          <a:p>
            <a:pPr marL="457200" indent="-457200" algn="just">
              <a:spcBef>
                <a:spcPts val="600"/>
              </a:spcBef>
              <a:buFont typeface="+mj-lt"/>
              <a:buAutoNum type="arabicPeriod"/>
            </a:pPr>
            <a:r>
              <a:rPr lang="en-US" altLang="en-US" sz="2300" b="1" i="1" dirty="0" smtClean="0">
                <a:solidFill>
                  <a:srgbClr val="002060"/>
                </a:solidFill>
              </a:rPr>
              <a:t>Gross loan losses (charge offs) </a:t>
            </a:r>
            <a:r>
              <a:rPr lang="en-US" altLang="en-US" sz="2300" b="1" dirty="0" smtClean="0">
                <a:solidFill>
                  <a:srgbClr val="002060"/>
                </a:solidFill>
              </a:rPr>
              <a:t>: dollar value of loans actually written off as uncollectible during a period</a:t>
            </a:r>
          </a:p>
          <a:p>
            <a:pPr marL="457200" indent="-457200" algn="just">
              <a:spcBef>
                <a:spcPts val="600"/>
              </a:spcBef>
              <a:buFont typeface="+mj-lt"/>
              <a:buAutoNum type="arabicPeriod"/>
            </a:pPr>
            <a:r>
              <a:rPr lang="en-US" altLang="en-US" sz="2300" b="1" i="1" dirty="0" smtClean="0">
                <a:solidFill>
                  <a:srgbClr val="002060"/>
                </a:solidFill>
              </a:rPr>
              <a:t>Recoveries: </a:t>
            </a:r>
            <a:r>
              <a:rPr lang="en-US" altLang="en-US" sz="2300" b="1" dirty="0" smtClean="0">
                <a:solidFill>
                  <a:srgbClr val="002060"/>
                </a:solidFill>
              </a:rPr>
              <a:t>dollar amount of loans that were previously charged off but </a:t>
            </a:r>
          </a:p>
          <a:p>
            <a:pPr marL="457200" indent="0" algn="just">
              <a:spcBef>
                <a:spcPts val="0"/>
              </a:spcBef>
              <a:buNone/>
            </a:pPr>
            <a:r>
              <a:rPr lang="en-US" altLang="en-US" sz="2300" b="1" dirty="0" smtClean="0">
                <a:solidFill>
                  <a:srgbClr val="002060"/>
                </a:solidFill>
              </a:rPr>
              <a:t>now collected</a:t>
            </a:r>
          </a:p>
          <a:p>
            <a:pPr marL="457200" indent="-457200" algn="just">
              <a:spcBef>
                <a:spcPts val="600"/>
              </a:spcBef>
              <a:buFont typeface="+mj-lt"/>
              <a:buAutoNum type="arabicPeriod" startAt="3"/>
            </a:pPr>
            <a:r>
              <a:rPr lang="en-US" altLang="en-US" sz="2300" b="1" i="1" dirty="0" smtClean="0">
                <a:solidFill>
                  <a:srgbClr val="002060"/>
                </a:solidFill>
              </a:rPr>
              <a:t>Net losses (net charge-offs): </a:t>
            </a:r>
            <a:r>
              <a:rPr lang="en-US" altLang="en-US" sz="2300" b="1" dirty="0" smtClean="0">
                <a:solidFill>
                  <a:srgbClr val="002060"/>
                </a:solidFill>
              </a:rPr>
              <a:t>Difference between gross loans losses &amp;</a:t>
            </a:r>
          </a:p>
          <a:p>
            <a:pPr marL="457200" indent="0" algn="just">
              <a:spcBef>
                <a:spcPts val="0"/>
              </a:spcBef>
              <a:spcAft>
                <a:spcPts val="600"/>
              </a:spcAft>
              <a:buNone/>
            </a:pPr>
            <a:r>
              <a:rPr lang="en-US" altLang="en-US" sz="2300" b="1" dirty="0" smtClean="0">
                <a:solidFill>
                  <a:srgbClr val="002060"/>
                </a:solidFill>
              </a:rPr>
              <a:t>recoveries </a:t>
            </a: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Credit Risk: Historical Loss Rate</a:t>
            </a:r>
            <a:endParaRPr lang="en-US" sz="2800" b="1" dirty="0">
              <a:solidFill>
                <a:srgbClr val="0070C0"/>
              </a:solidFill>
            </a:endParaRPr>
          </a:p>
        </p:txBody>
      </p:sp>
    </p:spTree>
    <p:extLst>
      <p:ext uri="{BB962C8B-B14F-4D97-AF65-F5344CB8AC3E}">
        <p14:creationId xmlns:p14="http://schemas.microsoft.com/office/powerpoint/2010/main" val="1813352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7538" y="1722274"/>
            <a:ext cx="9835663" cy="3002128"/>
          </a:xfrm>
        </p:spPr>
        <p:txBody>
          <a:bodyPr>
            <a:noAutofit/>
          </a:bodyPr>
          <a:lstStyle/>
          <a:p>
            <a:pPr algn="just">
              <a:spcBef>
                <a:spcPts val="600"/>
              </a:spcBef>
            </a:pPr>
            <a:r>
              <a:rPr lang="en-US" altLang="en-US" sz="2300" b="1" dirty="0" smtClean="0">
                <a:solidFill>
                  <a:srgbClr val="002060"/>
                </a:solidFill>
              </a:rPr>
              <a:t>Ratios that examine expected future loss rates are based on past-due loans, nonaccrual loans, total non accrual loans, and classified loans as a fraction of total loans</a:t>
            </a:r>
          </a:p>
          <a:p>
            <a:pPr marL="720000" lvl="1" indent="-457200" algn="just">
              <a:spcBef>
                <a:spcPts val="600"/>
              </a:spcBef>
              <a:buFont typeface="+mj-lt"/>
              <a:buAutoNum type="arabicPeriod"/>
            </a:pPr>
            <a:r>
              <a:rPr lang="en-US" sz="2300" b="1" i="1" dirty="0" smtClean="0">
                <a:solidFill>
                  <a:srgbClr val="002060"/>
                </a:solidFill>
              </a:rPr>
              <a:t>Past-due loans</a:t>
            </a:r>
            <a:r>
              <a:rPr lang="en-US" sz="2300" b="1" dirty="0" smtClean="0">
                <a:solidFill>
                  <a:srgbClr val="002060"/>
                </a:solidFill>
              </a:rPr>
              <a:t>: represents loans for which contracted interest and principal payments have not been made but are still accruing interest; they are separated into 30-89 past due  and 90 days and over past due date</a:t>
            </a:r>
          </a:p>
          <a:p>
            <a:pPr marL="720000" lvl="1" indent="0" algn="just">
              <a:spcBef>
                <a:spcPts val="600"/>
              </a:spcBef>
              <a:buNone/>
            </a:pPr>
            <a:r>
              <a:rPr lang="en-US" sz="2300" b="1" i="1" dirty="0" smtClean="0">
                <a:solidFill>
                  <a:srgbClr val="002060"/>
                </a:solidFill>
              </a:rPr>
              <a:t>Non performing loans </a:t>
            </a:r>
            <a:r>
              <a:rPr lang="en-US" sz="2300" b="1" dirty="0" smtClean="0">
                <a:solidFill>
                  <a:srgbClr val="002060"/>
                </a:solidFill>
              </a:rPr>
              <a:t>are loans that are more than 90 days past due</a:t>
            </a:r>
          </a:p>
          <a:p>
            <a:pPr marL="720000" lvl="1" indent="-457200" algn="just">
              <a:spcBef>
                <a:spcPts val="600"/>
              </a:spcBef>
              <a:buFont typeface="+mj-lt"/>
              <a:buAutoNum type="arabicPeriod" startAt="2"/>
            </a:pPr>
            <a:r>
              <a:rPr lang="en-US" sz="2300" b="1" i="1" dirty="0" smtClean="0">
                <a:solidFill>
                  <a:srgbClr val="002060"/>
                </a:solidFill>
              </a:rPr>
              <a:t>Nonaccrual loans</a:t>
            </a:r>
            <a:r>
              <a:rPr lang="en-US" sz="2300" b="1" dirty="0" smtClean="0">
                <a:solidFill>
                  <a:srgbClr val="002060"/>
                </a:solidFill>
              </a:rPr>
              <a:t>: those not accruing interest―these loans are </a:t>
            </a:r>
          </a:p>
          <a:p>
            <a:pPr marL="720000" lvl="1" indent="0" algn="just">
              <a:spcBef>
                <a:spcPts val="0"/>
              </a:spcBef>
              <a:spcAft>
                <a:spcPts val="600"/>
              </a:spcAft>
              <a:buNone/>
            </a:pPr>
            <a:r>
              <a:rPr lang="en-US" sz="2300" b="1" dirty="0" smtClean="0">
                <a:solidFill>
                  <a:srgbClr val="002060"/>
                </a:solidFill>
              </a:rPr>
              <a:t>currently/ habitually past due, or have other problems</a:t>
            </a:r>
          </a:p>
          <a:p>
            <a:pPr marL="720000" lvl="1" indent="-457200" algn="just">
              <a:spcBef>
                <a:spcPts val="0"/>
              </a:spcBef>
              <a:buFont typeface="+mj-lt"/>
              <a:buAutoNum type="arabicPeriod" startAt="3"/>
            </a:pPr>
            <a:r>
              <a:rPr lang="en-US" sz="2300" b="1" i="1" dirty="0" smtClean="0">
                <a:solidFill>
                  <a:srgbClr val="002060"/>
                </a:solidFill>
              </a:rPr>
              <a:t>Total noncurrent loans </a:t>
            </a:r>
            <a:r>
              <a:rPr lang="en-US" sz="2300" b="1" dirty="0" smtClean="0">
                <a:solidFill>
                  <a:srgbClr val="002060"/>
                </a:solidFill>
              </a:rPr>
              <a:t>= Past-due loans+ Nonaccrual loans</a:t>
            </a:r>
            <a:endParaRPr lang="en-IN" sz="23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Credit Risk: Expected Future Losses</a:t>
            </a:r>
            <a:endParaRPr lang="en-US" sz="2800" b="1" dirty="0">
              <a:solidFill>
                <a:srgbClr val="0070C0"/>
              </a:solidFill>
            </a:endParaRPr>
          </a:p>
        </p:txBody>
      </p:sp>
    </p:spTree>
    <p:extLst>
      <p:ext uri="{BB962C8B-B14F-4D97-AF65-F5344CB8AC3E}">
        <p14:creationId xmlns:p14="http://schemas.microsoft.com/office/powerpoint/2010/main" val="1371051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7538" y="1722274"/>
            <a:ext cx="9835663" cy="3002128"/>
          </a:xfrm>
        </p:spPr>
        <p:txBody>
          <a:bodyPr>
            <a:noAutofit/>
          </a:bodyPr>
          <a:lstStyle/>
          <a:p>
            <a:pPr marL="720000" lvl="1" indent="-457200" algn="just">
              <a:spcBef>
                <a:spcPts val="600"/>
              </a:spcBef>
              <a:buFont typeface="+mj-lt"/>
              <a:buAutoNum type="arabicPeriod" startAt="4"/>
            </a:pPr>
            <a:r>
              <a:rPr lang="en-US" altLang="en-US" sz="2300" b="1" i="1" dirty="0" smtClean="0">
                <a:solidFill>
                  <a:srgbClr val="002060"/>
                </a:solidFill>
              </a:rPr>
              <a:t>Restructured loans</a:t>
            </a:r>
            <a:r>
              <a:rPr lang="en-US" altLang="en-US" sz="2300" b="1" dirty="0" smtClean="0">
                <a:solidFill>
                  <a:srgbClr val="002060"/>
                </a:solidFill>
              </a:rPr>
              <a:t>: loans for which the lender has modified the required payments on principal or interest; lender may have negotiated the maturity and/or renegotiated interest rate</a:t>
            </a:r>
          </a:p>
          <a:p>
            <a:pPr marL="720000" lvl="1" indent="-457200" algn="just">
              <a:spcBef>
                <a:spcPts val="600"/>
              </a:spcBef>
              <a:buFont typeface="+mj-lt"/>
              <a:buAutoNum type="arabicPeriod" startAt="4"/>
            </a:pPr>
            <a:r>
              <a:rPr lang="en-US" sz="2300" b="1" i="1" dirty="0" smtClean="0">
                <a:solidFill>
                  <a:srgbClr val="002060"/>
                </a:solidFill>
              </a:rPr>
              <a:t>Classified loans</a:t>
            </a:r>
            <a:r>
              <a:rPr lang="en-US" sz="2300" b="1" dirty="0" smtClean="0">
                <a:solidFill>
                  <a:srgbClr val="002060"/>
                </a:solidFill>
              </a:rPr>
              <a:t>: general category of loans for which regulators have forced to set aside reserves for clearly recognized losses</a:t>
            </a:r>
          </a:p>
          <a:p>
            <a:pPr marL="720000" lvl="1" indent="-457200" algn="just">
              <a:spcBef>
                <a:spcPts val="600"/>
              </a:spcBef>
              <a:buFont typeface="+mj-lt"/>
              <a:buAutoNum type="arabicPeriod" startAt="4"/>
            </a:pPr>
            <a:r>
              <a:rPr lang="en-US" sz="2300" b="1" dirty="0" smtClean="0">
                <a:solidFill>
                  <a:srgbClr val="002060"/>
                </a:solidFill>
              </a:rPr>
              <a:t>Some loans, such as speculative construction loans, are riskier than others, an analyst should examine the composition of a bank’s loan portfolio and the magnitude of past due, nonaccrual, noncurrent, restructured, and classified loans relative to total loans</a:t>
            </a:r>
            <a:endParaRPr lang="en-IN" sz="23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Credit Risk: Expected Future Losses Cont..</a:t>
            </a:r>
            <a:endParaRPr lang="en-US" sz="2800" b="1" dirty="0">
              <a:solidFill>
                <a:srgbClr val="0070C0"/>
              </a:solidFill>
            </a:endParaRPr>
          </a:p>
        </p:txBody>
      </p:sp>
    </p:spTree>
    <p:extLst>
      <p:ext uri="{BB962C8B-B14F-4D97-AF65-F5344CB8AC3E}">
        <p14:creationId xmlns:p14="http://schemas.microsoft.com/office/powerpoint/2010/main" val="364645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7539" y="1722274"/>
            <a:ext cx="9042346" cy="3002128"/>
          </a:xfrm>
        </p:spPr>
        <p:txBody>
          <a:bodyPr>
            <a:noAutofit/>
          </a:bodyPr>
          <a:lstStyle/>
          <a:p>
            <a:pPr algn="just">
              <a:spcBef>
                <a:spcPts val="600"/>
              </a:spcBef>
            </a:pPr>
            <a:r>
              <a:rPr lang="en-US" altLang="en-US" sz="2300" b="1" dirty="0" smtClean="0">
                <a:solidFill>
                  <a:srgbClr val="002060"/>
                </a:solidFill>
              </a:rPr>
              <a:t>When management expects to charge off large amounts of loans, it will build up the allowance for loan losses</a:t>
            </a:r>
          </a:p>
          <a:p>
            <a:pPr algn="just">
              <a:spcBef>
                <a:spcPts val="600"/>
              </a:spcBef>
            </a:pPr>
            <a:r>
              <a:rPr lang="en-US" altLang="en-US" sz="2300" b="1" dirty="0" smtClean="0">
                <a:solidFill>
                  <a:srgbClr val="002060"/>
                </a:solidFill>
              </a:rPr>
              <a:t>Large allowance may indicate good and bad performance:</a:t>
            </a:r>
          </a:p>
          <a:p>
            <a:pPr marL="971550" lvl="1" indent="-514350" algn="just">
              <a:spcBef>
                <a:spcPts val="600"/>
              </a:spcBef>
              <a:buFont typeface="+mj-lt"/>
              <a:buAutoNum type="romanLcPeriod"/>
            </a:pPr>
            <a:r>
              <a:rPr lang="en-US" altLang="en-US" sz="2300" b="1" dirty="0" smtClean="0">
                <a:solidFill>
                  <a:srgbClr val="002060"/>
                </a:solidFill>
              </a:rPr>
              <a:t>If asset quality is poor, bank needs a large allowance because it will need to charge off many loans. Allowance should be large because charge off will deplete it</a:t>
            </a:r>
          </a:p>
          <a:p>
            <a:pPr marL="971550" lvl="1" indent="-514350" algn="just">
              <a:spcBef>
                <a:spcPts val="600"/>
              </a:spcBef>
              <a:buFont typeface="+mj-lt"/>
              <a:buAutoNum type="romanLcPeriod"/>
            </a:pPr>
            <a:r>
              <a:rPr lang="en-US" altLang="en-US" sz="2300" b="1" dirty="0" smtClean="0">
                <a:solidFill>
                  <a:srgbClr val="002060"/>
                </a:solidFill>
              </a:rPr>
              <a:t>A bank with high allowance for loan losses and few past due, non accrual or nonperforming loans will not need all of the reserve to cover charge-offs, which will be low. Such a bank has reported provisions for loan loss that are higher than needed such that prior period net income in too low. Future profit measures should benefit once provisions are lowered</a:t>
            </a: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Credit Risk: Expected Future Losses Cont..</a:t>
            </a:r>
            <a:endParaRPr lang="en-US" sz="2800" b="1" dirty="0">
              <a:solidFill>
                <a:srgbClr val="0070C0"/>
              </a:solidFill>
            </a:endParaRPr>
          </a:p>
        </p:txBody>
      </p:sp>
    </p:spTree>
    <p:extLst>
      <p:ext uri="{BB962C8B-B14F-4D97-AF65-F5344CB8AC3E}">
        <p14:creationId xmlns:p14="http://schemas.microsoft.com/office/powerpoint/2010/main" val="3247211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7538" y="1546909"/>
            <a:ext cx="9255289" cy="5993759"/>
          </a:xfrm>
        </p:spPr>
        <p:txBody>
          <a:bodyPr>
            <a:noAutofit/>
          </a:bodyPr>
          <a:lstStyle/>
          <a:p>
            <a:pPr algn="just">
              <a:spcBef>
                <a:spcPts val="600"/>
              </a:spcBef>
            </a:pPr>
            <a:r>
              <a:rPr lang="en-US" altLang="en-US" sz="2300" b="1" dirty="0" smtClean="0">
                <a:solidFill>
                  <a:srgbClr val="002060"/>
                </a:solidFill>
              </a:rPr>
              <a:t>Ideally management should relate the size of the loan loss reserve to non-current loans, which represents potential charge-offs</a:t>
            </a:r>
          </a:p>
          <a:p>
            <a:pPr algn="just">
              <a:spcBef>
                <a:spcPts val="600"/>
              </a:spcBef>
              <a:spcAft>
                <a:spcPts val="600"/>
              </a:spcAft>
            </a:pPr>
            <a:r>
              <a:rPr lang="en-US" altLang="en-US" sz="2300" b="1" dirty="0" smtClean="0">
                <a:solidFill>
                  <a:srgbClr val="002060"/>
                </a:solidFill>
              </a:rPr>
              <a:t>Call Reporting guidelines require that a bank’s loan reserve be adequate to cover the known and inherent risk in the loan portfolio</a:t>
            </a:r>
          </a:p>
          <a:p>
            <a:pPr algn="just">
              <a:spcBef>
                <a:spcPts val="0"/>
              </a:spcBef>
            </a:pPr>
            <a:r>
              <a:rPr lang="en-US" altLang="en-US" sz="2300" b="1" i="1" dirty="0" smtClean="0">
                <a:solidFill>
                  <a:srgbClr val="002060"/>
                </a:solidFill>
              </a:rPr>
              <a:t>Earnings coverage of net losses</a:t>
            </a:r>
            <a:r>
              <a:rPr lang="en-US" altLang="en-US" sz="2300" b="1" dirty="0" smtClean="0">
                <a:solidFill>
                  <a:srgbClr val="002060"/>
                </a:solidFill>
              </a:rPr>
              <a:t>: ratio used to measure  a bank’s ability to cover current period losses</a:t>
            </a:r>
          </a:p>
          <a:p>
            <a:pPr indent="0" algn="just">
              <a:spcBef>
                <a:spcPts val="0"/>
              </a:spcBef>
              <a:buFont typeface="Wingdings" pitchFamily="2" charset="2"/>
              <a:buChar char="ü"/>
            </a:pPr>
            <a:r>
              <a:rPr lang="en-US" altLang="en-US" sz="2300" b="1" dirty="0" smtClean="0">
                <a:solidFill>
                  <a:srgbClr val="002060"/>
                </a:solidFill>
              </a:rPr>
              <a:t>It is a measure of net operating income before taxes, security gains(losses), extraordinary items, and the provision for loan losses divided by net loan and lease losses</a:t>
            </a:r>
          </a:p>
          <a:p>
            <a:pPr indent="0" algn="just">
              <a:spcBef>
                <a:spcPts val="0"/>
              </a:spcBef>
              <a:buFont typeface="Wingdings" pitchFamily="2" charset="2"/>
              <a:buChar char="ü"/>
            </a:pPr>
            <a:r>
              <a:rPr lang="en-US" altLang="en-US" sz="2300" b="1" dirty="0" smtClean="0">
                <a:solidFill>
                  <a:srgbClr val="002060"/>
                </a:solidFill>
              </a:rPr>
              <a:t>It indicates how many times current earnings can cover current net charge-offs</a:t>
            </a:r>
          </a:p>
          <a:p>
            <a:pPr indent="0" algn="just">
              <a:spcBef>
                <a:spcPts val="0"/>
              </a:spcBef>
              <a:buFont typeface="Wingdings" pitchFamily="2" charset="2"/>
              <a:buChar char="ü"/>
            </a:pPr>
            <a:r>
              <a:rPr lang="en-US" altLang="en-US" sz="2300" b="1" dirty="0" smtClean="0">
                <a:solidFill>
                  <a:srgbClr val="002060"/>
                </a:solidFill>
              </a:rPr>
              <a:t>A higher ratio signals greater coverage; greater protection</a:t>
            </a: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Credit Risk: Preparation for Losses</a:t>
            </a:r>
            <a:endParaRPr lang="en-US" sz="2800" b="1" dirty="0">
              <a:solidFill>
                <a:srgbClr val="0070C0"/>
              </a:solidFill>
            </a:endParaRPr>
          </a:p>
        </p:txBody>
      </p:sp>
    </p:spTree>
    <p:extLst>
      <p:ext uri="{BB962C8B-B14F-4D97-AF65-F5344CB8AC3E}">
        <p14:creationId xmlns:p14="http://schemas.microsoft.com/office/powerpoint/2010/main" val="4088094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061" y="1651934"/>
            <a:ext cx="9623572" cy="3623451"/>
          </a:xfrm>
        </p:spPr>
        <p:txBody>
          <a:bodyPr>
            <a:noAutofit/>
          </a:bodyPr>
          <a:lstStyle/>
          <a:p>
            <a:pPr algn="just"/>
            <a:r>
              <a:rPr lang="en-US" altLang="en-US" sz="2400" b="1" dirty="0" smtClean="0">
                <a:solidFill>
                  <a:srgbClr val="002060"/>
                </a:solidFill>
              </a:rPr>
              <a:t>Fundamental objective of bank management is to maximize shareholders’ wealth </a:t>
            </a:r>
            <a:r>
              <a:rPr lang="en-US" altLang="en-US" sz="2400" b="1" dirty="0" smtClean="0">
                <a:solidFill>
                  <a:srgbClr val="002060"/>
                </a:solidFill>
                <a:sym typeface="Wingdings" pitchFamily="2" charset="2"/>
              </a:rPr>
              <a:t> maximizing market value of a firm’s common stock</a:t>
            </a:r>
          </a:p>
          <a:p>
            <a:pPr algn="just"/>
            <a:r>
              <a:rPr lang="en-US" altLang="en-US" sz="2400" b="1" dirty="0" smtClean="0">
                <a:solidFill>
                  <a:srgbClr val="002060"/>
                </a:solidFill>
                <a:sym typeface="Wingdings" pitchFamily="2" charset="2"/>
              </a:rPr>
              <a:t>Profit maximization appears to suggest that the bank manager simply invest in assets that generate the highest gross yields and keep costs down</a:t>
            </a:r>
          </a:p>
          <a:p>
            <a:pPr algn="just"/>
            <a:r>
              <a:rPr lang="en-US" altLang="en-US" sz="2400" b="1" dirty="0" smtClean="0">
                <a:solidFill>
                  <a:srgbClr val="002060"/>
                </a:solidFill>
                <a:sym typeface="Wingdings" pitchFamily="2" charset="2"/>
              </a:rPr>
              <a:t>To obtain higher yields, a bank must either take on increased risk or lower operating costs. Greater risk manifests itself in greater volatility of net income and market value of stockholder’s equity</a:t>
            </a:r>
          </a:p>
          <a:p>
            <a:pPr algn="just"/>
            <a:r>
              <a:rPr lang="en-US" altLang="en-US" sz="2400" b="1" dirty="0" smtClean="0">
                <a:solidFill>
                  <a:srgbClr val="002060"/>
                </a:solidFill>
                <a:sym typeface="Wingdings" pitchFamily="2" charset="2"/>
              </a:rPr>
              <a:t>A banks profitability will generally vary directly with the riskiness</a:t>
            </a:r>
          </a:p>
          <a:p>
            <a:pPr indent="0" algn="just">
              <a:spcBef>
                <a:spcPts val="0"/>
              </a:spcBef>
              <a:buNone/>
            </a:pPr>
            <a:r>
              <a:rPr lang="en-US" altLang="en-US" sz="2400" b="1" dirty="0" smtClean="0">
                <a:solidFill>
                  <a:srgbClr val="002060"/>
                </a:solidFill>
                <a:sym typeface="Wingdings" pitchFamily="2" charset="2"/>
              </a:rPr>
              <a:t>of its portfolio and operations</a:t>
            </a:r>
            <a:endParaRPr lang="en-US" altLang="en-US" sz="2400" b="1" dirty="0">
              <a:solidFill>
                <a:srgbClr val="002060"/>
              </a:solidFill>
            </a:endParaRPr>
          </a:p>
          <a:p>
            <a:endParaRPr lang="en-US" altLang="en-US" sz="2400" b="1" dirty="0">
              <a:solidFill>
                <a:srgbClr val="002060"/>
              </a:solidFill>
            </a:endParaRPr>
          </a:p>
          <a:p>
            <a:pPr algn="just">
              <a:buClr>
                <a:srgbClr val="990000"/>
              </a:buClr>
            </a:pPr>
            <a:endParaRPr lang="en-IN" sz="24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Risk Management</a:t>
            </a:r>
            <a:endParaRPr lang="en-US" sz="2800" b="1" dirty="0">
              <a:solidFill>
                <a:srgbClr val="0070C0"/>
              </a:solidFill>
            </a:endParaRPr>
          </a:p>
        </p:txBody>
      </p:sp>
    </p:spTree>
    <p:extLst>
      <p:ext uri="{BB962C8B-B14F-4D97-AF65-F5344CB8AC3E}">
        <p14:creationId xmlns:p14="http://schemas.microsoft.com/office/powerpoint/2010/main" val="17434398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4797" y="1921563"/>
            <a:ext cx="9342219" cy="3623451"/>
          </a:xfrm>
        </p:spPr>
        <p:txBody>
          <a:bodyPr>
            <a:noAutofit/>
          </a:bodyPr>
          <a:lstStyle/>
          <a:p>
            <a:pPr algn="just"/>
            <a:r>
              <a:rPr lang="en-US" altLang="en-US" sz="2400" b="1" dirty="0" smtClean="0">
                <a:solidFill>
                  <a:srgbClr val="002060"/>
                </a:solidFill>
              </a:rPr>
              <a:t>Different types of asset and off-balance sheet activities have different default probabilities</a:t>
            </a:r>
          </a:p>
          <a:p>
            <a:pPr algn="just"/>
            <a:r>
              <a:rPr lang="en-US" altLang="en-US" sz="2400" b="1" dirty="0" smtClean="0">
                <a:solidFill>
                  <a:srgbClr val="002060"/>
                </a:solidFill>
              </a:rPr>
              <a:t>Loans typically exhibit the greatest credit risk</a:t>
            </a:r>
          </a:p>
          <a:p>
            <a:pPr algn="just"/>
            <a:r>
              <a:rPr lang="en-US" altLang="en-US" sz="2400" b="1" dirty="0" smtClean="0">
                <a:solidFill>
                  <a:srgbClr val="002060"/>
                </a:solidFill>
              </a:rPr>
              <a:t>Changes in general economic conditions and a firm’s operating environment alter the cash flow available for debt services ―these conditions are difficult to predict</a:t>
            </a:r>
          </a:p>
          <a:p>
            <a:pPr algn="just"/>
            <a:r>
              <a:rPr lang="en-US" altLang="en-US" sz="2400" b="1" dirty="0" smtClean="0">
                <a:solidFill>
                  <a:srgbClr val="002060"/>
                </a:solidFill>
              </a:rPr>
              <a:t>An individuals ability to repay debt varies with change in employment and personal net worth</a:t>
            </a:r>
          </a:p>
          <a:p>
            <a:pPr algn="just"/>
            <a:endParaRPr lang="en-US" altLang="en-US" sz="2400" b="1" dirty="0" smtClean="0">
              <a:solidFill>
                <a:srgbClr val="002060"/>
              </a:solidFill>
            </a:endParaRPr>
          </a:p>
          <a:p>
            <a:pPr algn="just"/>
            <a:endParaRPr lang="en-US" altLang="en-US" b="1" dirty="0">
              <a:solidFill>
                <a:srgbClr val="002060"/>
              </a:solidFill>
            </a:endParaRPr>
          </a:p>
          <a:p>
            <a:endParaRPr lang="en-US" altLang="en-US" sz="2400" b="1" dirty="0">
              <a:solidFill>
                <a:srgbClr val="002060"/>
              </a:solidFill>
            </a:endParaRPr>
          </a:p>
          <a:p>
            <a:pPr algn="just">
              <a:buClr>
                <a:srgbClr val="990000"/>
              </a:buClr>
            </a:pPr>
            <a:endParaRPr lang="en-IN" sz="24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Credit Risk: Sources</a:t>
            </a:r>
            <a:endParaRPr lang="en-US" sz="2800" b="1" dirty="0">
              <a:solidFill>
                <a:srgbClr val="0070C0"/>
              </a:solidFill>
            </a:endParaRPr>
          </a:p>
        </p:txBody>
      </p:sp>
    </p:spTree>
    <p:extLst>
      <p:ext uri="{BB962C8B-B14F-4D97-AF65-F5344CB8AC3E}">
        <p14:creationId xmlns:p14="http://schemas.microsoft.com/office/powerpoint/2010/main" val="3179324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3046" y="1792612"/>
            <a:ext cx="9366740" cy="3002128"/>
          </a:xfrm>
        </p:spPr>
        <p:txBody>
          <a:bodyPr>
            <a:noAutofit/>
          </a:bodyPr>
          <a:lstStyle/>
          <a:p>
            <a:pPr algn="just">
              <a:spcBef>
                <a:spcPts val="600"/>
              </a:spcBef>
            </a:pPr>
            <a:r>
              <a:rPr lang="en-US" altLang="en-US" sz="2300" b="1" dirty="0" smtClean="0">
                <a:solidFill>
                  <a:srgbClr val="002060"/>
                </a:solidFill>
              </a:rPr>
              <a:t>Many banks enter into off-balance sheet activities such as loan commitments, guaranty offers, and derivative contracts. </a:t>
            </a:r>
          </a:p>
          <a:p>
            <a:pPr indent="0" algn="just">
              <a:spcBef>
                <a:spcPts val="600"/>
              </a:spcBef>
              <a:buNone/>
            </a:pPr>
            <a:r>
              <a:rPr lang="en-US" altLang="en-US" sz="2300" b="1" dirty="0" smtClean="0">
                <a:solidFill>
                  <a:srgbClr val="002060"/>
                </a:solidFill>
              </a:rPr>
              <a:t>The prospective borrowers and counterparties must perform or the bank may take a loss ―these risks can be substantial, but are difficult to measure from published data</a:t>
            </a:r>
          </a:p>
          <a:p>
            <a:pPr algn="just">
              <a:spcBef>
                <a:spcPts val="600"/>
              </a:spcBef>
            </a:pPr>
            <a:r>
              <a:rPr lang="en-US" altLang="en-US" sz="2300" b="1" dirty="0" smtClean="0">
                <a:solidFill>
                  <a:srgbClr val="002060"/>
                </a:solidFill>
              </a:rPr>
              <a:t>Banks that lend in a narrow geographic area or concentrate their loans to a certain industry</a:t>
            </a:r>
          </a:p>
          <a:p>
            <a:pPr lvl="0" indent="0" algn="just">
              <a:spcBef>
                <a:spcPts val="600"/>
              </a:spcBef>
              <a:buNone/>
            </a:pPr>
            <a:r>
              <a:rPr lang="en-US" altLang="en-US" sz="2300" b="1" i="1" dirty="0" smtClean="0">
                <a:solidFill>
                  <a:srgbClr val="002060"/>
                </a:solidFill>
              </a:rPr>
              <a:t>Lack of diversification </a:t>
            </a:r>
            <a:r>
              <a:rPr lang="en-US" altLang="en-US" sz="2300" b="1" dirty="0" smtClean="0">
                <a:solidFill>
                  <a:srgbClr val="002060"/>
                </a:solidFill>
              </a:rPr>
              <a:t>could dramatically affect a majority of the bank’s portfolio if economic factors negatively affected the geographic or industry concentration </a:t>
            </a:r>
            <a:r>
              <a:rPr lang="en-US" altLang="en-US" sz="2300" b="1" dirty="0" smtClean="0">
                <a:solidFill>
                  <a:srgbClr val="002060"/>
                </a:solidFill>
                <a:sym typeface="Wingdings" pitchFamily="2" charset="2"/>
              </a:rPr>
              <a:t> these banks are subject to risks that the rest </a:t>
            </a:r>
          </a:p>
          <a:p>
            <a:pPr lvl="0" indent="0" algn="just">
              <a:spcBef>
                <a:spcPts val="0"/>
              </a:spcBef>
              <a:buNone/>
            </a:pPr>
            <a:r>
              <a:rPr lang="en-US" altLang="en-US" sz="2300" b="1" dirty="0" smtClean="0">
                <a:solidFill>
                  <a:srgbClr val="002060"/>
                </a:solidFill>
                <a:sym typeface="Wingdings" pitchFamily="2" charset="2"/>
              </a:rPr>
              <a:t>of the banking industry is not subjected to in its operations</a:t>
            </a:r>
            <a:endParaRPr lang="en-US" altLang="en-US" sz="2300" b="1" dirty="0" smtClean="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Credit Risk: Sources</a:t>
            </a:r>
            <a:endParaRPr lang="en-US" sz="2800" b="1" dirty="0">
              <a:solidFill>
                <a:srgbClr val="0070C0"/>
              </a:solidFill>
            </a:endParaRPr>
          </a:p>
        </p:txBody>
      </p:sp>
      <p:sp>
        <p:nvSpPr>
          <p:cNvPr id="6" name="Content Placeholder 1"/>
          <p:cNvSpPr txBox="1">
            <a:spLocks/>
          </p:cNvSpPr>
          <p:nvPr/>
        </p:nvSpPr>
        <p:spPr>
          <a:xfrm>
            <a:off x="621323" y="6166341"/>
            <a:ext cx="8886092" cy="1922585"/>
          </a:xfrm>
          <a:prstGeom prst="rect">
            <a:avLst/>
          </a:prstGeom>
        </p:spPr>
        <p:txBody>
          <a:bodyPr vert="horz" lIns="91440" tIns="45720" rIns="91440" bIns="45720" rtlCol="0">
            <a:noAutofit/>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3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3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3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3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just" defTabSz="914400" rtl="0" eaLnBrk="1" fontAlgn="auto" latinLnBrk="0" hangingPunct="1">
              <a:lnSpc>
                <a:spcPct val="90000"/>
              </a:lnSpc>
              <a:spcBef>
                <a:spcPts val="1000"/>
              </a:spcBef>
              <a:spcAft>
                <a:spcPts val="0"/>
              </a:spcAft>
              <a:buClr>
                <a:srgbClr val="990000"/>
              </a:buClr>
              <a:buSzTx/>
              <a:buFont typeface="Arial" panose="020B0604020202020204" pitchFamily="34" charset="0"/>
              <a:buChar char="•"/>
              <a:tabLst/>
              <a:defRPr/>
            </a:pPr>
            <a:endParaRPr kumimoji="0" lang="en-IN" sz="2300" b="1" i="0" u="none" strike="noStrike" kern="1200" cap="none" spc="0" normalizeH="0" baseline="0" noProof="0" dirty="0">
              <a:ln>
                <a:noFill/>
              </a:ln>
              <a:solidFill>
                <a:srgbClr val="002060"/>
              </a:solidFill>
              <a:effectLst/>
              <a:uLnTx/>
              <a:uFillTx/>
              <a:latin typeface="+mn-lt"/>
              <a:ea typeface="+mn-ea"/>
              <a:cs typeface="+mn-cs"/>
            </a:endParaRPr>
          </a:p>
        </p:txBody>
      </p:sp>
    </p:spTree>
    <p:extLst>
      <p:ext uri="{BB962C8B-B14F-4D97-AF65-F5344CB8AC3E}">
        <p14:creationId xmlns:p14="http://schemas.microsoft.com/office/powerpoint/2010/main" val="24481327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924" y="1792612"/>
            <a:ext cx="9366740" cy="3002128"/>
          </a:xfrm>
        </p:spPr>
        <p:txBody>
          <a:bodyPr>
            <a:noAutofit/>
          </a:bodyPr>
          <a:lstStyle/>
          <a:p>
            <a:pPr algn="just">
              <a:spcBef>
                <a:spcPts val="600"/>
              </a:spcBef>
            </a:pPr>
            <a:r>
              <a:rPr lang="en-US" altLang="en-US" sz="2300" b="1" dirty="0" smtClean="0">
                <a:solidFill>
                  <a:srgbClr val="002060"/>
                </a:solidFill>
              </a:rPr>
              <a:t>Banks with </a:t>
            </a:r>
            <a:r>
              <a:rPr lang="en-US" altLang="en-US" sz="2300" b="1" i="1" dirty="0" smtClean="0">
                <a:solidFill>
                  <a:srgbClr val="002060"/>
                </a:solidFill>
              </a:rPr>
              <a:t>high loan growth </a:t>
            </a:r>
            <a:r>
              <a:rPr lang="en-US" altLang="en-US" sz="2300" b="1" dirty="0" smtClean="0">
                <a:solidFill>
                  <a:srgbClr val="002060"/>
                </a:solidFill>
              </a:rPr>
              <a:t>often assume greater risk, as credit analysis and review procedures are less rigorous</a:t>
            </a:r>
          </a:p>
          <a:p>
            <a:pPr indent="0" algn="just">
              <a:spcBef>
                <a:spcPts val="600"/>
              </a:spcBef>
              <a:buNone/>
            </a:pPr>
            <a:r>
              <a:rPr lang="en-US" altLang="en-US" sz="2300" b="1" dirty="0" smtClean="0">
                <a:solidFill>
                  <a:srgbClr val="002060"/>
                </a:solidFill>
              </a:rPr>
              <a:t>In many instances, loans perform for a while but losses eventually rise</a:t>
            </a:r>
          </a:p>
          <a:p>
            <a:pPr indent="0" algn="just">
              <a:spcBef>
                <a:spcPts val="600"/>
              </a:spcBef>
              <a:buNone/>
            </a:pPr>
            <a:r>
              <a:rPr lang="en-US" altLang="en-US" sz="2300" b="1" dirty="0" smtClean="0">
                <a:solidFill>
                  <a:srgbClr val="002060"/>
                </a:solidFill>
              </a:rPr>
              <a:t>Loans generated externally through acquisition or entering into new trade often lead to future charge-offs</a:t>
            </a:r>
          </a:p>
          <a:p>
            <a:pPr indent="-230400" algn="just">
              <a:spcBef>
                <a:spcPts val="600"/>
              </a:spcBef>
            </a:pPr>
            <a:r>
              <a:rPr lang="en-US" altLang="en-US" sz="2300" b="1" dirty="0" smtClean="0">
                <a:solidFill>
                  <a:srgbClr val="002060"/>
                </a:solidFill>
              </a:rPr>
              <a:t>Banks that lend funds to foreign governments and corporate borrowers take </a:t>
            </a:r>
            <a:r>
              <a:rPr lang="en-US" altLang="en-US" sz="2300" b="1" i="1" dirty="0" smtClean="0">
                <a:solidFill>
                  <a:srgbClr val="002060"/>
                </a:solidFill>
              </a:rPr>
              <a:t>country risk </a:t>
            </a:r>
            <a:r>
              <a:rPr lang="en-US" altLang="en-US" sz="2300" b="1" dirty="0" smtClean="0">
                <a:solidFill>
                  <a:srgbClr val="002060"/>
                </a:solidFill>
              </a:rPr>
              <a:t>– they may default on their loans due to government controls over the actions of business and individuals, internal politics that may disrupt payments, general market disruptions and problems that arise when governments reduce or eliminate subsidies used as a source of payments</a:t>
            </a: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Credit Risk: Sources</a:t>
            </a:r>
            <a:endParaRPr lang="en-US" sz="2800" b="1" dirty="0">
              <a:solidFill>
                <a:srgbClr val="0070C0"/>
              </a:solidFill>
            </a:endParaRPr>
          </a:p>
        </p:txBody>
      </p:sp>
      <p:sp>
        <p:nvSpPr>
          <p:cNvPr id="6" name="Content Placeholder 1"/>
          <p:cNvSpPr txBox="1">
            <a:spLocks/>
          </p:cNvSpPr>
          <p:nvPr/>
        </p:nvSpPr>
        <p:spPr>
          <a:xfrm>
            <a:off x="621323" y="6166341"/>
            <a:ext cx="8886092" cy="1922585"/>
          </a:xfrm>
          <a:prstGeom prst="rect">
            <a:avLst/>
          </a:prstGeom>
        </p:spPr>
        <p:txBody>
          <a:bodyPr vert="horz" lIns="91440" tIns="45720" rIns="91440" bIns="45720" rtlCol="0">
            <a:noAutofit/>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3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3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3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3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just" defTabSz="914400" rtl="0" eaLnBrk="1" fontAlgn="auto" latinLnBrk="0" hangingPunct="1">
              <a:lnSpc>
                <a:spcPct val="90000"/>
              </a:lnSpc>
              <a:spcBef>
                <a:spcPts val="1000"/>
              </a:spcBef>
              <a:spcAft>
                <a:spcPts val="0"/>
              </a:spcAft>
              <a:buClr>
                <a:srgbClr val="990000"/>
              </a:buClr>
              <a:buSzTx/>
              <a:buFont typeface="Arial" panose="020B0604020202020204" pitchFamily="34" charset="0"/>
              <a:buChar char="•"/>
              <a:tabLst/>
              <a:defRPr/>
            </a:pPr>
            <a:endParaRPr kumimoji="0" lang="en-IN" sz="2300" b="1" i="0" u="none" strike="noStrike" kern="1200" cap="none" spc="0" normalizeH="0" baseline="0" noProof="0" dirty="0">
              <a:ln>
                <a:noFill/>
              </a:ln>
              <a:solidFill>
                <a:srgbClr val="002060"/>
              </a:solidFill>
              <a:effectLst/>
              <a:uLnTx/>
              <a:uFillTx/>
              <a:latin typeface="+mn-lt"/>
              <a:ea typeface="+mn-ea"/>
              <a:cs typeface="+mn-cs"/>
            </a:endParaRPr>
          </a:p>
        </p:txBody>
      </p:sp>
    </p:spTree>
    <p:extLst>
      <p:ext uri="{BB962C8B-B14F-4D97-AF65-F5344CB8AC3E}">
        <p14:creationId xmlns:p14="http://schemas.microsoft.com/office/powerpoint/2010/main" val="32239163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2789" y="1952558"/>
            <a:ext cx="9623572" cy="3623451"/>
          </a:xfrm>
        </p:spPr>
        <p:txBody>
          <a:bodyPr>
            <a:noAutofit/>
          </a:bodyPr>
          <a:lstStyle/>
          <a:p>
            <a:pPr algn="just"/>
            <a:r>
              <a:rPr lang="en-US" altLang="en-US" sz="2400" b="1" dirty="0" smtClean="0">
                <a:solidFill>
                  <a:srgbClr val="002060"/>
                </a:solidFill>
              </a:rPr>
              <a:t>Market risk is the current and potential risk to earnings and stockholders’ equity resulting from adverse movements in market rates or prices</a:t>
            </a:r>
          </a:p>
          <a:p>
            <a:pPr algn="just"/>
            <a:r>
              <a:rPr lang="en-US" altLang="en-US" sz="2400" b="1" dirty="0" smtClean="0">
                <a:solidFill>
                  <a:srgbClr val="002060"/>
                </a:solidFill>
              </a:rPr>
              <a:t>Areas of market risk: </a:t>
            </a:r>
          </a:p>
          <a:p>
            <a:pPr lvl="1" algn="just"/>
            <a:r>
              <a:rPr lang="en-US" altLang="en-US" b="1" dirty="0" smtClean="0">
                <a:solidFill>
                  <a:srgbClr val="002060"/>
                </a:solidFill>
              </a:rPr>
              <a:t>Interest Rate Risk</a:t>
            </a:r>
          </a:p>
          <a:p>
            <a:pPr lvl="1" algn="just"/>
            <a:r>
              <a:rPr lang="en-US" altLang="en-US" b="1" dirty="0" smtClean="0">
                <a:solidFill>
                  <a:srgbClr val="002060"/>
                </a:solidFill>
              </a:rPr>
              <a:t>Equity And Security Price Risk</a:t>
            </a:r>
          </a:p>
          <a:p>
            <a:pPr lvl="1" algn="just"/>
            <a:r>
              <a:rPr lang="en-US" altLang="en-US" b="1" dirty="0" smtClean="0">
                <a:solidFill>
                  <a:srgbClr val="002060"/>
                </a:solidFill>
              </a:rPr>
              <a:t>Foreign Exchange Risk</a:t>
            </a:r>
          </a:p>
          <a:p>
            <a:pPr marL="971550" lvl="1" indent="-514350" algn="just">
              <a:buFont typeface="+mj-lt"/>
              <a:buAutoNum type="romanLcPeriod"/>
            </a:pPr>
            <a:endParaRPr lang="en-US" altLang="en-US" b="1" dirty="0">
              <a:solidFill>
                <a:srgbClr val="002060"/>
              </a:solidFill>
            </a:endParaRPr>
          </a:p>
          <a:p>
            <a:endParaRPr lang="en-US" altLang="en-US" sz="2400" b="1" dirty="0">
              <a:solidFill>
                <a:srgbClr val="002060"/>
              </a:solidFill>
            </a:endParaRPr>
          </a:p>
          <a:p>
            <a:pPr algn="just">
              <a:buClr>
                <a:srgbClr val="990000"/>
              </a:buClr>
            </a:pPr>
            <a:endParaRPr lang="en-IN" sz="24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Market Risk</a:t>
            </a:r>
            <a:endParaRPr lang="en-US" sz="2800" b="1" dirty="0">
              <a:solidFill>
                <a:srgbClr val="0070C0"/>
              </a:solidFill>
            </a:endParaRPr>
          </a:p>
        </p:txBody>
      </p:sp>
    </p:spTree>
    <p:extLst>
      <p:ext uri="{BB962C8B-B14F-4D97-AF65-F5344CB8AC3E}">
        <p14:creationId xmlns:p14="http://schemas.microsoft.com/office/powerpoint/2010/main" val="2467447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6281" y="1651934"/>
            <a:ext cx="9623572" cy="3623451"/>
          </a:xfrm>
        </p:spPr>
        <p:txBody>
          <a:bodyPr>
            <a:noAutofit/>
          </a:bodyPr>
          <a:lstStyle/>
          <a:p>
            <a:pPr marL="971550" lvl="1" indent="-514350" algn="just">
              <a:buFont typeface="+mj-lt"/>
              <a:buAutoNum type="romanLcPeriod"/>
            </a:pPr>
            <a:r>
              <a:rPr lang="en-US" altLang="en-US" b="1" u="sng" dirty="0" smtClean="0">
                <a:solidFill>
                  <a:srgbClr val="002060"/>
                </a:solidFill>
              </a:rPr>
              <a:t>Interest Rate Risk</a:t>
            </a:r>
            <a:r>
              <a:rPr lang="en-US" altLang="en-US" b="1" dirty="0" smtClean="0">
                <a:solidFill>
                  <a:srgbClr val="002060"/>
                </a:solidFill>
              </a:rPr>
              <a:t>: potential variability in a bank’s net interest income and market value of equity due to changes in the level of market interest rates</a:t>
            </a:r>
          </a:p>
          <a:p>
            <a:pPr marL="971550" lvl="1" indent="0" algn="just">
              <a:buNone/>
            </a:pPr>
            <a:r>
              <a:rPr lang="en-US" altLang="en-US" b="1" dirty="0" smtClean="0">
                <a:solidFill>
                  <a:srgbClr val="002060"/>
                </a:solidFill>
              </a:rPr>
              <a:t>It compares the sensitivity of interest income to changes in asset yields with the sensitivity of interest expense to changes in the interest costs of liabilities</a:t>
            </a:r>
            <a:endParaRPr lang="en-US" altLang="en-US" b="1" i="1" dirty="0" smtClean="0">
              <a:solidFill>
                <a:srgbClr val="002060"/>
              </a:solidFill>
            </a:endParaRPr>
          </a:p>
          <a:p>
            <a:pPr marL="971550" lvl="1" indent="0" algn="just">
              <a:buNone/>
            </a:pPr>
            <a:r>
              <a:rPr lang="en-US" altLang="en-US" b="1" dirty="0" smtClean="0">
                <a:solidFill>
                  <a:srgbClr val="002060"/>
                </a:solidFill>
              </a:rPr>
              <a:t>A more comprehensive approach compares the duration of assets with the duration of liabilities to assess the impact of rate of change on net interest income and the market value (or price) of stockholders’ equity</a:t>
            </a:r>
          </a:p>
          <a:p>
            <a:pPr marL="971550" lvl="1" indent="0" algn="just">
              <a:buNone/>
            </a:pPr>
            <a:endParaRPr lang="en-US" altLang="en-US" b="1" dirty="0" smtClean="0">
              <a:solidFill>
                <a:srgbClr val="002060"/>
              </a:solidFill>
            </a:endParaRPr>
          </a:p>
          <a:p>
            <a:pPr marL="971550" lvl="1" indent="-514350" algn="just">
              <a:buFont typeface="+mj-lt"/>
              <a:buAutoNum type="romanLcPeriod"/>
            </a:pPr>
            <a:endParaRPr lang="en-US" altLang="en-US" b="1" dirty="0">
              <a:solidFill>
                <a:srgbClr val="002060"/>
              </a:solidFill>
            </a:endParaRPr>
          </a:p>
          <a:p>
            <a:endParaRPr lang="en-US" altLang="en-US" sz="2400" b="1" dirty="0">
              <a:solidFill>
                <a:srgbClr val="002060"/>
              </a:solidFill>
            </a:endParaRPr>
          </a:p>
          <a:p>
            <a:pPr algn="just">
              <a:buClr>
                <a:srgbClr val="990000"/>
              </a:buClr>
            </a:pPr>
            <a:endParaRPr lang="en-IN" sz="24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Market Risk</a:t>
            </a:r>
            <a:endParaRPr lang="en-US" sz="2800" b="1" dirty="0">
              <a:solidFill>
                <a:srgbClr val="0070C0"/>
              </a:solidFill>
            </a:endParaRPr>
          </a:p>
        </p:txBody>
      </p:sp>
    </p:spTree>
    <p:extLst>
      <p:ext uri="{BB962C8B-B14F-4D97-AF65-F5344CB8AC3E}">
        <p14:creationId xmlns:p14="http://schemas.microsoft.com/office/powerpoint/2010/main" val="8435893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6281" y="1651934"/>
            <a:ext cx="9623572" cy="3623451"/>
          </a:xfrm>
        </p:spPr>
        <p:txBody>
          <a:bodyPr>
            <a:noAutofit/>
          </a:bodyPr>
          <a:lstStyle/>
          <a:p>
            <a:pPr marL="971550" lvl="1" indent="-514350" algn="just">
              <a:buFont typeface="+mj-lt"/>
              <a:buAutoNum type="romanLcPeriod" startAt="2"/>
            </a:pPr>
            <a:r>
              <a:rPr lang="en-US" altLang="en-US" b="1" u="sng" dirty="0" smtClean="0">
                <a:solidFill>
                  <a:srgbClr val="002060"/>
                </a:solidFill>
              </a:rPr>
              <a:t>Equity and Security Price Risk:</a:t>
            </a:r>
          </a:p>
          <a:p>
            <a:pPr marL="971550" lvl="1" indent="0" algn="just">
              <a:buNone/>
            </a:pPr>
            <a:r>
              <a:rPr lang="en-US" altLang="en-US" b="1" dirty="0" smtClean="0">
                <a:solidFill>
                  <a:srgbClr val="002060"/>
                </a:solidFill>
              </a:rPr>
              <a:t>Changes in macroeconomic factors affect the market value of any equities, securities, foreign currency holdings, and associated derivative and other off-balance sheet contracts</a:t>
            </a:r>
          </a:p>
          <a:p>
            <a:pPr marL="971550" lvl="1" indent="0" algn="just">
              <a:buNone/>
            </a:pPr>
            <a:r>
              <a:rPr lang="en-US" altLang="en-US" b="1" dirty="0" smtClean="0">
                <a:solidFill>
                  <a:srgbClr val="002060"/>
                </a:solidFill>
              </a:rPr>
              <a:t>Large banks must conduct value-at-risk analysis to assess the risk of loss with their portfolio of these trading assets and hold specific amount of capital in support of this market risk</a:t>
            </a:r>
          </a:p>
          <a:p>
            <a:pPr marL="971550" lvl="1" indent="0" algn="just">
              <a:buNone/>
            </a:pPr>
            <a:r>
              <a:rPr lang="en-US" altLang="en-US" b="1" dirty="0" smtClean="0">
                <a:solidFill>
                  <a:srgbClr val="002060"/>
                </a:solidFill>
              </a:rPr>
              <a:t>Small banks identify their exposure by conducting sensitivity analysis</a:t>
            </a:r>
          </a:p>
          <a:p>
            <a:pPr marL="971550" lvl="1" indent="0" algn="just">
              <a:buNone/>
            </a:pPr>
            <a:endParaRPr lang="en-US" altLang="en-US" b="1" dirty="0" smtClean="0">
              <a:solidFill>
                <a:srgbClr val="002060"/>
              </a:solidFill>
            </a:endParaRPr>
          </a:p>
          <a:p>
            <a:pPr marL="971550" lvl="1" indent="-514350" algn="just">
              <a:buFont typeface="+mj-lt"/>
              <a:buAutoNum type="romanLcPeriod"/>
            </a:pPr>
            <a:endParaRPr lang="en-US" altLang="en-US" b="1" dirty="0">
              <a:solidFill>
                <a:srgbClr val="002060"/>
              </a:solidFill>
            </a:endParaRPr>
          </a:p>
          <a:p>
            <a:endParaRPr lang="en-US" altLang="en-US" sz="2400" b="1" dirty="0">
              <a:solidFill>
                <a:srgbClr val="002060"/>
              </a:solidFill>
            </a:endParaRPr>
          </a:p>
          <a:p>
            <a:pPr algn="just">
              <a:buClr>
                <a:srgbClr val="990000"/>
              </a:buClr>
            </a:pPr>
            <a:endParaRPr lang="en-IN" sz="24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Market Risk</a:t>
            </a:r>
            <a:endParaRPr lang="en-US" sz="2800" b="1" dirty="0">
              <a:solidFill>
                <a:srgbClr val="0070C0"/>
              </a:solidFill>
            </a:endParaRPr>
          </a:p>
        </p:txBody>
      </p:sp>
    </p:spTree>
    <p:extLst>
      <p:ext uri="{BB962C8B-B14F-4D97-AF65-F5344CB8AC3E}">
        <p14:creationId xmlns:p14="http://schemas.microsoft.com/office/powerpoint/2010/main" val="32449780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6281" y="1651934"/>
            <a:ext cx="9381078" cy="3623451"/>
          </a:xfrm>
        </p:spPr>
        <p:txBody>
          <a:bodyPr>
            <a:noAutofit/>
          </a:bodyPr>
          <a:lstStyle/>
          <a:p>
            <a:pPr marL="971550" lvl="1" indent="-514350" algn="just">
              <a:buFont typeface="+mj-lt"/>
              <a:buAutoNum type="romanLcPeriod" startAt="3"/>
            </a:pPr>
            <a:r>
              <a:rPr lang="en-US" altLang="en-US" b="1" u="sng" dirty="0" smtClean="0">
                <a:solidFill>
                  <a:srgbClr val="002060"/>
                </a:solidFill>
              </a:rPr>
              <a:t>Foreign Exchange Risk:</a:t>
            </a:r>
          </a:p>
          <a:p>
            <a:pPr marL="1314450" lvl="1" indent="-342900" algn="just"/>
            <a:r>
              <a:rPr lang="en-US" altLang="en-US" b="1" dirty="0" smtClean="0">
                <a:solidFill>
                  <a:srgbClr val="002060"/>
                </a:solidFill>
              </a:rPr>
              <a:t>Changes in foreign exchange rate affects the value of assets , liabilities, and off-balance sheet activities denominated in foreign currencies</a:t>
            </a:r>
          </a:p>
          <a:p>
            <a:pPr marL="1314450" lvl="1" indent="-342900" algn="just"/>
            <a:r>
              <a:rPr lang="en-US" altLang="en-US" b="1" dirty="0" smtClean="0">
                <a:solidFill>
                  <a:srgbClr val="002060"/>
                </a:solidFill>
              </a:rPr>
              <a:t>When amount of asset differs from amount of liabilities, any change in exchange rates produces a gain or loss that affects the market value of the banks stockholders’ equity</a:t>
            </a:r>
          </a:p>
          <a:p>
            <a:pPr marL="971550" lvl="1" indent="0" algn="just">
              <a:buNone/>
            </a:pPr>
            <a:endParaRPr lang="en-US" altLang="en-US" sz="2200" b="1" dirty="0" smtClean="0">
              <a:solidFill>
                <a:srgbClr val="002060"/>
              </a:solidFill>
            </a:endParaRPr>
          </a:p>
          <a:p>
            <a:pPr marL="971550" lvl="1" indent="0" algn="just">
              <a:buNone/>
            </a:pPr>
            <a:endParaRPr lang="en-US" altLang="en-US" sz="2200" b="1" dirty="0" smtClean="0">
              <a:solidFill>
                <a:srgbClr val="002060"/>
              </a:solidFill>
            </a:endParaRPr>
          </a:p>
          <a:p>
            <a:pPr marL="971550" lvl="1" indent="-514350" algn="just">
              <a:buFont typeface="+mj-lt"/>
              <a:buAutoNum type="romanLcPeriod"/>
            </a:pPr>
            <a:endParaRPr lang="en-US" altLang="en-US" sz="2200" b="1" dirty="0">
              <a:solidFill>
                <a:srgbClr val="002060"/>
              </a:solidFill>
            </a:endParaRPr>
          </a:p>
          <a:p>
            <a:endParaRPr lang="en-US" altLang="en-US" sz="2200" b="1" dirty="0">
              <a:solidFill>
                <a:srgbClr val="002060"/>
              </a:solidFill>
            </a:endParaRPr>
          </a:p>
          <a:p>
            <a:pPr algn="just">
              <a:buClr>
                <a:srgbClr val="990000"/>
              </a:buClr>
            </a:pPr>
            <a:endParaRPr lang="en-IN" sz="22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Market Risk</a:t>
            </a:r>
            <a:endParaRPr lang="en-US" sz="2800" b="1" dirty="0">
              <a:solidFill>
                <a:srgbClr val="0070C0"/>
              </a:solidFill>
            </a:endParaRPr>
          </a:p>
        </p:txBody>
      </p:sp>
    </p:spTree>
    <p:extLst>
      <p:ext uri="{BB962C8B-B14F-4D97-AF65-F5344CB8AC3E}">
        <p14:creationId xmlns:p14="http://schemas.microsoft.com/office/powerpoint/2010/main" val="4079678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solidFill>
                  <a:srgbClr val="0070C0"/>
                </a:solidFill>
                <a:latin typeface="+mn-lt"/>
              </a:rPr>
              <a:t>Market </a:t>
            </a:r>
            <a:r>
              <a:rPr lang="en-IN" sz="2800" b="1" dirty="0" smtClean="0">
                <a:solidFill>
                  <a:srgbClr val="0070C0"/>
                </a:solidFill>
                <a:latin typeface="+mn-lt"/>
              </a:rPr>
              <a:t>Risk </a:t>
            </a:r>
            <a:r>
              <a:rPr lang="en-IN" sz="2800" b="1" dirty="0" err="1" smtClean="0">
                <a:solidFill>
                  <a:srgbClr val="0070C0"/>
                </a:solidFill>
                <a:latin typeface="+mn-lt"/>
              </a:rPr>
              <a:t>Cont</a:t>
            </a:r>
            <a:r>
              <a:rPr lang="en-IN" sz="2800" b="1" dirty="0" smtClean="0">
                <a:solidFill>
                  <a:srgbClr val="0070C0"/>
                </a:solidFill>
                <a:latin typeface="+mn-lt"/>
              </a:rPr>
              <a:t>…</a:t>
            </a:r>
            <a:r>
              <a:rPr lang="en-US" sz="2800" b="1" dirty="0">
                <a:solidFill>
                  <a:srgbClr val="0070C0"/>
                </a:solidFill>
                <a:latin typeface="+mn-lt"/>
              </a:rPr>
              <a:t/>
            </a:r>
            <a:br>
              <a:rPr lang="en-US" sz="2800" b="1" dirty="0">
                <a:solidFill>
                  <a:srgbClr val="0070C0"/>
                </a:solidFill>
                <a:latin typeface="+mn-lt"/>
              </a:rPr>
            </a:br>
            <a:endParaRPr lang="en-IN" sz="2800" b="1" dirty="0">
              <a:latin typeface="+mn-lt"/>
            </a:endParaRPr>
          </a:p>
        </p:txBody>
      </p:sp>
      <p:sp>
        <p:nvSpPr>
          <p:cNvPr id="3" name="Content Placeholder 2"/>
          <p:cNvSpPr>
            <a:spLocks noGrp="1"/>
          </p:cNvSpPr>
          <p:nvPr>
            <p:ph idx="1"/>
          </p:nvPr>
        </p:nvSpPr>
        <p:spPr>
          <a:xfrm>
            <a:off x="0" y="1867987"/>
            <a:ext cx="8660674" cy="4348163"/>
          </a:xfrm>
        </p:spPr>
        <p:txBody>
          <a:bodyPr/>
          <a:lstStyle/>
          <a:p>
            <a:pPr marL="1314450" lvl="1" indent="-342900" algn="just"/>
            <a:r>
              <a:rPr lang="en-US" altLang="en-US" b="1" dirty="0" smtClean="0">
                <a:solidFill>
                  <a:srgbClr val="002060"/>
                </a:solidFill>
              </a:rPr>
              <a:t>Foreign </a:t>
            </a:r>
            <a:r>
              <a:rPr lang="en-US" altLang="en-US" b="1" dirty="0" err="1" smtClean="0">
                <a:solidFill>
                  <a:srgbClr val="002060"/>
                </a:solidFill>
              </a:rPr>
              <a:t>exchnage</a:t>
            </a:r>
            <a:r>
              <a:rPr lang="en-US" altLang="en-US" b="1" dirty="0" smtClean="0">
                <a:solidFill>
                  <a:srgbClr val="002060"/>
                </a:solidFill>
              </a:rPr>
              <a:t> </a:t>
            </a:r>
            <a:r>
              <a:rPr lang="en-US" altLang="en-US" b="1" dirty="0">
                <a:solidFill>
                  <a:srgbClr val="002060"/>
                </a:solidFill>
              </a:rPr>
              <a:t>risk is also found in off-balance sheet loan commitments and guaranties denominated in foreign currencies and also known as </a:t>
            </a:r>
            <a:r>
              <a:rPr lang="en-US" altLang="en-US" b="1" i="1" dirty="0">
                <a:solidFill>
                  <a:srgbClr val="002060"/>
                </a:solidFill>
              </a:rPr>
              <a:t>foreign currency translation risk</a:t>
            </a:r>
          </a:p>
          <a:p>
            <a:pPr marL="1314450" lvl="1" indent="-342900" algn="just"/>
            <a:r>
              <a:rPr lang="en-US" altLang="en-US" b="1" dirty="0">
                <a:solidFill>
                  <a:srgbClr val="002060"/>
                </a:solidFill>
              </a:rPr>
              <a:t>A bank has a net exposure of each currency for which it books assets and liabilities</a:t>
            </a:r>
          </a:p>
          <a:p>
            <a:endParaRPr lang="en-IN" dirty="0"/>
          </a:p>
        </p:txBody>
      </p:sp>
    </p:spTree>
    <p:extLst>
      <p:ext uri="{BB962C8B-B14F-4D97-AF65-F5344CB8AC3E}">
        <p14:creationId xmlns:p14="http://schemas.microsoft.com/office/powerpoint/2010/main" val="1826603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0263" y="1877402"/>
            <a:ext cx="9623572" cy="3623451"/>
          </a:xfrm>
        </p:spPr>
        <p:txBody>
          <a:bodyPr>
            <a:noAutofit/>
          </a:bodyPr>
          <a:lstStyle/>
          <a:p>
            <a:pPr marL="457200" lvl="1" indent="-457200" algn="just"/>
            <a:r>
              <a:rPr lang="en-US" altLang="en-US" b="1" dirty="0" smtClean="0">
                <a:solidFill>
                  <a:srgbClr val="002060"/>
                </a:solidFill>
              </a:rPr>
              <a:t>Refers to the possibility that operating expenses might vary significantly from what is expected, producing a deadline in net income and firm value</a:t>
            </a:r>
          </a:p>
          <a:p>
            <a:pPr marL="457200" lvl="1" indent="-457200" algn="just"/>
            <a:r>
              <a:rPr lang="en-US" altLang="en-US" b="1" dirty="0" smtClean="0">
                <a:solidFill>
                  <a:srgbClr val="002060"/>
                </a:solidFill>
              </a:rPr>
              <a:t>The Basel Committee defines operational risk as:</a:t>
            </a:r>
          </a:p>
          <a:p>
            <a:pPr marL="720000" lvl="2" indent="0" algn="just">
              <a:buNone/>
            </a:pPr>
            <a:r>
              <a:rPr lang="en-US" altLang="en-US" sz="2400" b="1" i="1" dirty="0" smtClean="0">
                <a:solidFill>
                  <a:srgbClr val="002060"/>
                </a:solidFill>
              </a:rPr>
              <a:t>The risk of loss resulting from inadequate or failed internal processes, people, and system, or from external event</a:t>
            </a:r>
          </a:p>
          <a:p>
            <a:pPr marL="457200" lvl="2" indent="-457200" algn="just"/>
            <a:endParaRPr lang="en-US" altLang="en-US" sz="2400" b="1" i="1" dirty="0" smtClean="0">
              <a:solidFill>
                <a:srgbClr val="002060"/>
              </a:solidFill>
            </a:endParaRPr>
          </a:p>
          <a:p>
            <a:pPr marL="514350" indent="0" algn="just"/>
            <a:endParaRPr lang="en-US" altLang="en-US" sz="2400" b="1" i="1" dirty="0" smtClean="0">
              <a:solidFill>
                <a:srgbClr val="002060"/>
              </a:solidFill>
            </a:endParaRPr>
          </a:p>
          <a:p>
            <a:pPr marL="971550" lvl="1" indent="0" algn="just">
              <a:buNone/>
            </a:pPr>
            <a:endParaRPr lang="en-US" altLang="en-US" b="1" dirty="0" smtClean="0">
              <a:solidFill>
                <a:srgbClr val="002060"/>
              </a:solidFill>
            </a:endParaRPr>
          </a:p>
          <a:p>
            <a:pPr marL="971550" lvl="1" indent="-514350" algn="just">
              <a:buFont typeface="+mj-lt"/>
              <a:buAutoNum type="romanLcPeriod"/>
            </a:pPr>
            <a:endParaRPr lang="en-US" altLang="en-US" b="1" dirty="0">
              <a:solidFill>
                <a:srgbClr val="002060"/>
              </a:solidFill>
            </a:endParaRPr>
          </a:p>
          <a:p>
            <a:endParaRPr lang="en-US" altLang="en-US" sz="2400" b="1" dirty="0">
              <a:solidFill>
                <a:srgbClr val="002060"/>
              </a:solidFill>
            </a:endParaRPr>
          </a:p>
          <a:p>
            <a:pPr algn="just">
              <a:buClr>
                <a:srgbClr val="990000"/>
              </a:buClr>
            </a:pPr>
            <a:endParaRPr lang="en-IN" sz="24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Operational Risk</a:t>
            </a:r>
            <a:endParaRPr lang="en-US" sz="2800" b="1" dirty="0">
              <a:solidFill>
                <a:srgbClr val="0070C0"/>
              </a:solidFill>
            </a:endParaRPr>
          </a:p>
        </p:txBody>
      </p:sp>
    </p:spTree>
    <p:extLst>
      <p:ext uri="{BB962C8B-B14F-4D97-AF65-F5344CB8AC3E}">
        <p14:creationId xmlns:p14="http://schemas.microsoft.com/office/powerpoint/2010/main" val="2023593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7738" y="1864876"/>
            <a:ext cx="9623572" cy="3623451"/>
          </a:xfrm>
        </p:spPr>
        <p:txBody>
          <a:bodyPr>
            <a:noAutofit/>
          </a:bodyPr>
          <a:lstStyle/>
          <a:p>
            <a:pPr marL="457200" lvl="1" indent="-457200" algn="just"/>
            <a:r>
              <a:rPr lang="en-US" altLang="en-US" b="1" dirty="0" smtClean="0">
                <a:solidFill>
                  <a:srgbClr val="002060"/>
                </a:solidFill>
              </a:rPr>
              <a:t>Some banks are relatively inefficient in controlling direct costs and employee processing errors</a:t>
            </a:r>
          </a:p>
          <a:p>
            <a:pPr marL="457200" lvl="1" indent="-457200" algn="just"/>
            <a:r>
              <a:rPr lang="en-US" altLang="en-US" b="1" dirty="0" smtClean="0">
                <a:solidFill>
                  <a:srgbClr val="002060"/>
                </a:solidFill>
              </a:rPr>
              <a:t>Banks must also absorb shocks due to employee theft and fraud</a:t>
            </a:r>
          </a:p>
          <a:p>
            <a:pPr marL="457200" lvl="1" indent="-457200" algn="just"/>
            <a:r>
              <a:rPr lang="en-US" altLang="en-US" b="1" dirty="0" smtClean="0">
                <a:solidFill>
                  <a:srgbClr val="002060"/>
                </a:solidFill>
              </a:rPr>
              <a:t>Banks operating risk is closely related to its operating policies and processes and whether it has adequate controls</a:t>
            </a:r>
          </a:p>
          <a:p>
            <a:pPr marL="457200" lvl="1" indent="-457200" algn="just"/>
            <a:r>
              <a:rPr lang="en-US" altLang="en-US" b="1" dirty="0" smtClean="0">
                <a:solidFill>
                  <a:srgbClr val="002060"/>
                </a:solidFill>
              </a:rPr>
              <a:t>Losses from external events, such as an electrical outage, are easy to identify but difficult to forecast because they are not tied to specific tasks or products within the bank</a:t>
            </a:r>
          </a:p>
          <a:p>
            <a:pPr marL="457200" lvl="1" indent="-457200" algn="just"/>
            <a:endParaRPr lang="en-US" altLang="en-US" b="1" dirty="0" smtClean="0">
              <a:solidFill>
                <a:srgbClr val="002060"/>
              </a:solidFill>
            </a:endParaRPr>
          </a:p>
          <a:p>
            <a:pPr marL="457200" lvl="1" indent="-457200" algn="just"/>
            <a:endParaRPr lang="en-US" altLang="en-US" b="1" dirty="0" smtClean="0">
              <a:solidFill>
                <a:srgbClr val="002060"/>
              </a:solidFill>
            </a:endParaRPr>
          </a:p>
          <a:p>
            <a:pPr marL="457200" lvl="1" indent="-457200" algn="just"/>
            <a:endParaRPr lang="en-US" altLang="en-US" sz="2400" b="1" i="1" dirty="0" smtClean="0">
              <a:solidFill>
                <a:srgbClr val="002060"/>
              </a:solidFill>
            </a:endParaRPr>
          </a:p>
          <a:p>
            <a:pPr marL="457200" lvl="2" indent="-457200" algn="just"/>
            <a:endParaRPr lang="en-US" altLang="en-US" sz="2400" b="1" i="1" dirty="0" smtClean="0">
              <a:solidFill>
                <a:srgbClr val="002060"/>
              </a:solidFill>
            </a:endParaRPr>
          </a:p>
          <a:p>
            <a:pPr marL="514350" indent="0" algn="just"/>
            <a:endParaRPr lang="en-US" altLang="en-US" sz="2400" b="1" i="1" dirty="0" smtClean="0">
              <a:solidFill>
                <a:srgbClr val="002060"/>
              </a:solidFill>
            </a:endParaRPr>
          </a:p>
          <a:p>
            <a:pPr marL="971550" lvl="1" indent="0" algn="just">
              <a:buNone/>
            </a:pPr>
            <a:endParaRPr lang="en-US" altLang="en-US" b="1" dirty="0" smtClean="0">
              <a:solidFill>
                <a:srgbClr val="002060"/>
              </a:solidFill>
            </a:endParaRPr>
          </a:p>
          <a:p>
            <a:pPr marL="971550" lvl="1" indent="-514350" algn="just">
              <a:buFont typeface="+mj-lt"/>
              <a:buAutoNum type="romanLcPeriod"/>
            </a:pPr>
            <a:endParaRPr lang="en-US" altLang="en-US" b="1" dirty="0">
              <a:solidFill>
                <a:srgbClr val="002060"/>
              </a:solidFill>
            </a:endParaRPr>
          </a:p>
          <a:p>
            <a:endParaRPr lang="en-US" altLang="en-US" sz="2400" b="1" dirty="0">
              <a:solidFill>
                <a:srgbClr val="002060"/>
              </a:solidFill>
            </a:endParaRPr>
          </a:p>
          <a:p>
            <a:pPr algn="just">
              <a:buClr>
                <a:srgbClr val="990000"/>
              </a:buClr>
            </a:pPr>
            <a:endParaRPr lang="en-IN" sz="24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Operational Risk:  Sources</a:t>
            </a:r>
            <a:endParaRPr lang="en-US" sz="2800" b="1" dirty="0">
              <a:solidFill>
                <a:srgbClr val="0070C0"/>
              </a:solidFill>
            </a:endParaRPr>
          </a:p>
        </p:txBody>
      </p:sp>
    </p:spTree>
    <p:extLst>
      <p:ext uri="{BB962C8B-B14F-4D97-AF65-F5344CB8AC3E}">
        <p14:creationId xmlns:p14="http://schemas.microsoft.com/office/powerpoint/2010/main" val="930441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3550" y="1593651"/>
            <a:ext cx="9529788" cy="3623451"/>
          </a:xfrm>
        </p:spPr>
        <p:txBody>
          <a:bodyPr>
            <a:noAutofit/>
          </a:bodyPr>
          <a:lstStyle/>
          <a:p>
            <a:pPr algn="just">
              <a:spcBef>
                <a:spcPts val="0"/>
              </a:spcBef>
            </a:pPr>
            <a:r>
              <a:rPr lang="en-US" altLang="en-US" sz="2400" b="1" i="1" dirty="0" smtClean="0">
                <a:solidFill>
                  <a:srgbClr val="002060"/>
                </a:solidFill>
              </a:rPr>
              <a:t>Risk management </a:t>
            </a:r>
            <a:r>
              <a:rPr lang="en-US" altLang="en-US" sz="2400" b="1" dirty="0" smtClean="0">
                <a:solidFill>
                  <a:srgbClr val="002060"/>
                </a:solidFill>
              </a:rPr>
              <a:t>is a process by which managers identify, assess, monitor, and control risk associated with a financial institution’s activities</a:t>
            </a:r>
          </a:p>
          <a:p>
            <a:pPr algn="just">
              <a:spcBef>
                <a:spcPts val="600"/>
              </a:spcBef>
            </a:pPr>
            <a:r>
              <a:rPr lang="en-US" altLang="en-US" sz="2400" b="1" dirty="0" smtClean="0">
                <a:solidFill>
                  <a:srgbClr val="002060"/>
                </a:solidFill>
              </a:rPr>
              <a:t>The complexity and range of financial products have made risk management more difficult to accomplish and evaluate</a:t>
            </a:r>
          </a:p>
          <a:p>
            <a:endParaRPr lang="en-US" altLang="en-US" sz="2400" b="1" dirty="0">
              <a:solidFill>
                <a:srgbClr val="002060"/>
              </a:solidFill>
            </a:endParaRPr>
          </a:p>
          <a:p>
            <a:pPr algn="just">
              <a:buClr>
                <a:srgbClr val="990000"/>
              </a:buClr>
            </a:pPr>
            <a:endParaRPr lang="en-IN" sz="24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Risk Management Cont…</a:t>
            </a:r>
            <a:endParaRPr lang="en-US" sz="2800" b="1" dirty="0">
              <a:solidFill>
                <a:srgbClr val="0070C0"/>
              </a:solidFill>
            </a:endParaRPr>
          </a:p>
        </p:txBody>
      </p:sp>
    </p:spTree>
    <p:extLst>
      <p:ext uri="{BB962C8B-B14F-4D97-AF65-F5344CB8AC3E}">
        <p14:creationId xmlns:p14="http://schemas.microsoft.com/office/powerpoint/2010/main" val="6589757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6489" y="1689511"/>
            <a:ext cx="9418656" cy="3623451"/>
          </a:xfrm>
        </p:spPr>
        <p:txBody>
          <a:bodyPr>
            <a:noAutofit/>
          </a:bodyPr>
          <a:lstStyle/>
          <a:p>
            <a:pPr marL="457200" lvl="1" indent="-457200" algn="just"/>
            <a:r>
              <a:rPr lang="en-US" altLang="en-US" b="1" dirty="0" smtClean="0">
                <a:solidFill>
                  <a:srgbClr val="002060"/>
                </a:solidFill>
              </a:rPr>
              <a:t>It is difficult to measure directly but is likely to be greater the higher number of divisions or subsidiaries, employees and loans to insiders</a:t>
            </a:r>
          </a:p>
          <a:p>
            <a:pPr marL="457200" lvl="1" indent="-457200" algn="just"/>
            <a:r>
              <a:rPr lang="en-US" altLang="en-US" b="1" dirty="0" smtClean="0">
                <a:solidFill>
                  <a:srgbClr val="002060"/>
                </a:solidFill>
              </a:rPr>
              <a:t>Measures of  operating risk:</a:t>
            </a:r>
          </a:p>
          <a:p>
            <a:pPr marL="971550" lvl="2" indent="-514350" algn="just">
              <a:buFont typeface="+mj-lt"/>
              <a:buAutoNum type="romanLcPeriod"/>
            </a:pPr>
            <a:r>
              <a:rPr lang="en-US" altLang="en-US" sz="2400" b="1" dirty="0" smtClean="0">
                <a:solidFill>
                  <a:srgbClr val="002060"/>
                </a:solidFill>
              </a:rPr>
              <a:t>Historically: measures of operational efficiency and expense control or productivity</a:t>
            </a:r>
          </a:p>
          <a:p>
            <a:pPr marL="971550" lvl="2" indent="-514350" algn="just">
              <a:buFont typeface="+mj-lt"/>
              <a:buAutoNum type="romanLcPeriod"/>
            </a:pPr>
            <a:r>
              <a:rPr lang="en-US" altLang="en-US" sz="2400" b="1" dirty="0" smtClean="0">
                <a:solidFill>
                  <a:srgbClr val="002060"/>
                </a:solidFill>
              </a:rPr>
              <a:t>Total asset per employee</a:t>
            </a:r>
          </a:p>
          <a:p>
            <a:pPr marL="971550" lvl="2" indent="-514350" algn="just">
              <a:buFont typeface="+mj-lt"/>
              <a:buAutoNum type="romanLcPeriod"/>
            </a:pPr>
            <a:r>
              <a:rPr lang="en-US" altLang="en-US" sz="2400" b="1" dirty="0" smtClean="0">
                <a:solidFill>
                  <a:srgbClr val="002060"/>
                </a:solidFill>
              </a:rPr>
              <a:t>Total personnel expense per employee</a:t>
            </a:r>
          </a:p>
          <a:p>
            <a:pPr marL="971550" lvl="2" indent="-514350" algn="just">
              <a:buFont typeface="+mj-lt"/>
              <a:buAutoNum type="romanLcPeriod"/>
            </a:pPr>
            <a:r>
              <a:rPr lang="en-US" altLang="en-US" sz="2400" b="1" dirty="0" smtClean="0">
                <a:solidFill>
                  <a:srgbClr val="002060"/>
                </a:solidFill>
              </a:rPr>
              <a:t>Unexpected losses or risk that occur as the result of : </a:t>
            </a:r>
          </a:p>
          <a:p>
            <a:pPr marL="971550" lvl="2" indent="0" algn="just">
              <a:buNone/>
            </a:pPr>
            <a:r>
              <a:rPr lang="en-US" altLang="en-US" sz="2400" b="1" dirty="0" smtClean="0">
                <a:solidFill>
                  <a:srgbClr val="002060"/>
                </a:solidFill>
              </a:rPr>
              <a:t>(a) business interruptions, (b) transaction processing, (c)inadequate information system (d) breaches in internal controls and (e) client liability</a:t>
            </a:r>
          </a:p>
          <a:p>
            <a:pPr marL="971550" lvl="2" indent="-514350" algn="just">
              <a:buFont typeface="+mj-lt"/>
              <a:buAutoNum type="romanLcPeriod"/>
            </a:pPr>
            <a:endParaRPr lang="en-US" altLang="en-US" b="1" dirty="0" smtClean="0">
              <a:solidFill>
                <a:srgbClr val="002060"/>
              </a:solidFill>
            </a:endParaRPr>
          </a:p>
          <a:p>
            <a:pPr marL="971550" lvl="2" indent="-514350" algn="just">
              <a:buFont typeface="+mj-lt"/>
              <a:buAutoNum type="romanLcPeriod"/>
            </a:pPr>
            <a:endParaRPr lang="en-US" altLang="en-US" b="1" dirty="0" smtClean="0">
              <a:solidFill>
                <a:srgbClr val="002060"/>
              </a:solidFill>
            </a:endParaRPr>
          </a:p>
          <a:p>
            <a:pPr marL="457200" lvl="1" indent="-457200" algn="just"/>
            <a:endParaRPr lang="en-US" altLang="en-US" b="1" dirty="0" smtClean="0">
              <a:solidFill>
                <a:srgbClr val="002060"/>
              </a:solidFill>
            </a:endParaRPr>
          </a:p>
          <a:p>
            <a:pPr marL="457200" lvl="1" indent="-457200" algn="just"/>
            <a:endParaRPr lang="en-US" altLang="en-US" b="1" dirty="0" smtClean="0">
              <a:solidFill>
                <a:srgbClr val="002060"/>
              </a:solidFill>
            </a:endParaRPr>
          </a:p>
          <a:p>
            <a:pPr marL="457200" lvl="1" indent="-457200" algn="just"/>
            <a:endParaRPr lang="en-US" altLang="en-US" sz="2400" b="1" i="1" dirty="0" smtClean="0">
              <a:solidFill>
                <a:srgbClr val="002060"/>
              </a:solidFill>
            </a:endParaRPr>
          </a:p>
          <a:p>
            <a:pPr marL="457200" lvl="2" indent="-457200" algn="just"/>
            <a:endParaRPr lang="en-US" altLang="en-US" sz="2400" b="1" i="1" dirty="0" smtClean="0">
              <a:solidFill>
                <a:srgbClr val="002060"/>
              </a:solidFill>
            </a:endParaRPr>
          </a:p>
          <a:p>
            <a:pPr marL="514350" indent="0" algn="just"/>
            <a:endParaRPr lang="en-US" altLang="en-US" sz="2400" b="1" i="1" dirty="0" smtClean="0">
              <a:solidFill>
                <a:srgbClr val="002060"/>
              </a:solidFill>
            </a:endParaRPr>
          </a:p>
          <a:p>
            <a:pPr marL="971550" lvl="1" indent="0" algn="just">
              <a:buNone/>
            </a:pPr>
            <a:endParaRPr lang="en-US" altLang="en-US" b="1" dirty="0" smtClean="0">
              <a:solidFill>
                <a:srgbClr val="002060"/>
              </a:solidFill>
            </a:endParaRPr>
          </a:p>
          <a:p>
            <a:pPr marL="971550" lvl="1" indent="-514350" algn="just">
              <a:buFont typeface="+mj-lt"/>
              <a:buAutoNum type="romanLcPeriod"/>
            </a:pPr>
            <a:endParaRPr lang="en-US" altLang="en-US" b="1" dirty="0">
              <a:solidFill>
                <a:srgbClr val="002060"/>
              </a:solidFill>
            </a:endParaRPr>
          </a:p>
          <a:p>
            <a:endParaRPr lang="en-US" altLang="en-US" sz="2400" b="1" dirty="0">
              <a:solidFill>
                <a:srgbClr val="002060"/>
              </a:solidFill>
            </a:endParaRPr>
          </a:p>
          <a:p>
            <a:pPr algn="just">
              <a:buClr>
                <a:srgbClr val="990000"/>
              </a:buClr>
            </a:pPr>
            <a:endParaRPr lang="en-IN" sz="24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Operational Risk:  Measures</a:t>
            </a:r>
            <a:endParaRPr lang="en-US" sz="2800" b="1" dirty="0">
              <a:solidFill>
                <a:srgbClr val="0070C0"/>
              </a:solidFill>
            </a:endParaRPr>
          </a:p>
        </p:txBody>
      </p:sp>
    </p:spTree>
    <p:extLst>
      <p:ext uri="{BB962C8B-B14F-4D97-AF65-F5344CB8AC3E}">
        <p14:creationId xmlns:p14="http://schemas.microsoft.com/office/powerpoint/2010/main" val="19130700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4379" y="1927505"/>
            <a:ext cx="9418656" cy="3623451"/>
          </a:xfrm>
        </p:spPr>
        <p:txBody>
          <a:bodyPr>
            <a:noAutofit/>
          </a:bodyPr>
          <a:lstStyle/>
          <a:p>
            <a:pPr marL="1485900" lvl="2" indent="-514350" algn="just">
              <a:buFont typeface="+mj-lt"/>
              <a:buAutoNum type="alphaLcParenR"/>
            </a:pPr>
            <a:r>
              <a:rPr lang="en-US" altLang="en-US" sz="2400" b="1" i="1" u="sng" dirty="0" smtClean="0">
                <a:solidFill>
                  <a:srgbClr val="002060"/>
                </a:solidFill>
              </a:rPr>
              <a:t>Business interruptions</a:t>
            </a:r>
            <a:r>
              <a:rPr lang="en-US" altLang="en-US" sz="2400" b="1" dirty="0" smtClean="0">
                <a:solidFill>
                  <a:srgbClr val="002060"/>
                </a:solidFill>
              </a:rPr>
              <a:t>: loss or damage to assets, facilities, systems, or people</a:t>
            </a:r>
          </a:p>
          <a:p>
            <a:pPr marL="1485900" lvl="2" indent="-514350" algn="just">
              <a:buFont typeface="+mj-lt"/>
              <a:buAutoNum type="alphaLcParenR"/>
            </a:pPr>
            <a:r>
              <a:rPr lang="en-US" altLang="en-US" sz="2400" b="1" i="1" u="sng" dirty="0" smtClean="0">
                <a:solidFill>
                  <a:srgbClr val="002060"/>
                </a:solidFill>
              </a:rPr>
              <a:t>Transaction processing</a:t>
            </a:r>
            <a:r>
              <a:rPr lang="en-US" altLang="en-US" sz="2400" b="1" dirty="0" smtClean="0">
                <a:solidFill>
                  <a:srgbClr val="002060"/>
                </a:solidFill>
              </a:rPr>
              <a:t>: failed, late, or incorrect settlements</a:t>
            </a:r>
          </a:p>
          <a:p>
            <a:pPr marL="1485900" lvl="2" indent="-514350" algn="just">
              <a:buFont typeface="+mj-lt"/>
              <a:buAutoNum type="alphaLcParenR"/>
            </a:pPr>
            <a:r>
              <a:rPr lang="en-US" altLang="en-US" sz="2400" b="1" i="1" u="sng" dirty="0" smtClean="0">
                <a:solidFill>
                  <a:srgbClr val="002060"/>
                </a:solidFill>
              </a:rPr>
              <a:t>Inadequate information system</a:t>
            </a:r>
            <a:r>
              <a:rPr lang="en-US" altLang="en-US" sz="2400" b="1" dirty="0" smtClean="0">
                <a:solidFill>
                  <a:srgbClr val="002060"/>
                </a:solidFill>
              </a:rPr>
              <a:t>: security data or systems is compromised</a:t>
            </a:r>
          </a:p>
          <a:p>
            <a:pPr marL="1485900" lvl="2" indent="-514350" algn="just">
              <a:buFont typeface="+mj-lt"/>
              <a:buAutoNum type="alphaLcParenR"/>
            </a:pPr>
            <a:r>
              <a:rPr lang="en-US" altLang="en-US" sz="2400" b="1" i="1" u="sng" dirty="0" smtClean="0">
                <a:solidFill>
                  <a:srgbClr val="002060"/>
                </a:solidFill>
              </a:rPr>
              <a:t>Breaches in internal controls: </a:t>
            </a:r>
            <a:r>
              <a:rPr lang="en-US" altLang="en-US" sz="2400" b="1" dirty="0" smtClean="0">
                <a:solidFill>
                  <a:srgbClr val="002060"/>
                </a:solidFill>
              </a:rPr>
              <a:t>fraud, theft, or unauthorized activities</a:t>
            </a:r>
          </a:p>
          <a:p>
            <a:pPr marL="1485900" lvl="2" indent="-514350" algn="just">
              <a:buFont typeface="+mj-lt"/>
              <a:buAutoNum type="alphaLcParenR"/>
            </a:pPr>
            <a:r>
              <a:rPr lang="en-US" altLang="en-US" sz="2400" b="1" i="1" u="sng" dirty="0" smtClean="0">
                <a:solidFill>
                  <a:srgbClr val="002060"/>
                </a:solidFill>
              </a:rPr>
              <a:t>Client liability</a:t>
            </a:r>
            <a:r>
              <a:rPr lang="en-US" altLang="en-US" sz="2400" b="1" dirty="0" smtClean="0">
                <a:solidFill>
                  <a:srgbClr val="002060"/>
                </a:solidFill>
              </a:rPr>
              <a:t>: restitution payments or reputation loss</a:t>
            </a:r>
          </a:p>
          <a:p>
            <a:pPr marL="971550" lvl="2" indent="-514350" algn="just">
              <a:buFont typeface="+mj-lt"/>
              <a:buAutoNum type="romanLcPeriod"/>
            </a:pPr>
            <a:endParaRPr lang="en-US" altLang="en-US" sz="2400" b="1" dirty="0" smtClean="0">
              <a:solidFill>
                <a:srgbClr val="002060"/>
              </a:solidFill>
            </a:endParaRPr>
          </a:p>
          <a:p>
            <a:pPr marL="971550" lvl="2" indent="-514350" algn="just">
              <a:buFont typeface="+mj-lt"/>
              <a:buAutoNum type="romanLcPeriod"/>
            </a:pPr>
            <a:endParaRPr lang="en-US" altLang="en-US" sz="2400" b="1" dirty="0" smtClean="0">
              <a:solidFill>
                <a:srgbClr val="002060"/>
              </a:solidFill>
            </a:endParaRPr>
          </a:p>
          <a:p>
            <a:pPr marL="457200" lvl="1" indent="-457200" algn="just"/>
            <a:endParaRPr lang="en-US" altLang="en-US" b="1" dirty="0" smtClean="0">
              <a:solidFill>
                <a:srgbClr val="002060"/>
              </a:solidFill>
            </a:endParaRPr>
          </a:p>
          <a:p>
            <a:pPr marL="457200" lvl="1" indent="-457200" algn="just"/>
            <a:endParaRPr lang="en-US" altLang="en-US" b="1" dirty="0" smtClean="0">
              <a:solidFill>
                <a:srgbClr val="002060"/>
              </a:solidFill>
            </a:endParaRPr>
          </a:p>
          <a:p>
            <a:pPr marL="457200" lvl="1" indent="-457200" algn="just"/>
            <a:endParaRPr lang="en-US" altLang="en-US" b="1" i="1" dirty="0" smtClean="0">
              <a:solidFill>
                <a:srgbClr val="002060"/>
              </a:solidFill>
            </a:endParaRPr>
          </a:p>
          <a:p>
            <a:pPr marL="457200" lvl="2" indent="-457200" algn="just"/>
            <a:endParaRPr lang="en-US" altLang="en-US" sz="2400" b="1" i="1" dirty="0" smtClean="0">
              <a:solidFill>
                <a:srgbClr val="002060"/>
              </a:solidFill>
            </a:endParaRPr>
          </a:p>
          <a:p>
            <a:pPr marL="514350" indent="0" algn="just"/>
            <a:endParaRPr lang="en-US" altLang="en-US" sz="2400" b="1" i="1" dirty="0" smtClean="0">
              <a:solidFill>
                <a:srgbClr val="002060"/>
              </a:solidFill>
            </a:endParaRPr>
          </a:p>
          <a:p>
            <a:pPr marL="971550" lvl="1" indent="0" algn="just">
              <a:buNone/>
            </a:pPr>
            <a:endParaRPr lang="en-US" altLang="en-US" b="1" dirty="0" smtClean="0">
              <a:solidFill>
                <a:srgbClr val="002060"/>
              </a:solidFill>
            </a:endParaRPr>
          </a:p>
          <a:p>
            <a:pPr marL="971550" lvl="1" indent="-514350" algn="just">
              <a:buFont typeface="+mj-lt"/>
              <a:buAutoNum type="romanLcPeriod"/>
            </a:pPr>
            <a:endParaRPr lang="en-US" altLang="en-US" b="1" dirty="0">
              <a:solidFill>
                <a:srgbClr val="002060"/>
              </a:solidFill>
            </a:endParaRPr>
          </a:p>
          <a:p>
            <a:endParaRPr lang="en-US" altLang="en-US" sz="2400" b="1" dirty="0">
              <a:solidFill>
                <a:srgbClr val="002060"/>
              </a:solidFill>
            </a:endParaRPr>
          </a:p>
          <a:p>
            <a:pPr algn="just">
              <a:buClr>
                <a:srgbClr val="990000"/>
              </a:buClr>
            </a:pPr>
            <a:endParaRPr lang="en-IN" sz="24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Operational Risk:  Measures</a:t>
            </a:r>
            <a:endParaRPr lang="en-US" sz="2800" b="1" dirty="0">
              <a:solidFill>
                <a:srgbClr val="0070C0"/>
              </a:solidFill>
            </a:endParaRPr>
          </a:p>
        </p:txBody>
      </p:sp>
    </p:spTree>
    <p:extLst>
      <p:ext uri="{BB962C8B-B14F-4D97-AF65-F5344CB8AC3E}">
        <p14:creationId xmlns:p14="http://schemas.microsoft.com/office/powerpoint/2010/main" val="6937985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6398" y="1717457"/>
            <a:ext cx="9213695" cy="3002128"/>
          </a:xfrm>
        </p:spPr>
        <p:txBody>
          <a:bodyPr>
            <a:noAutofit/>
          </a:bodyPr>
          <a:lstStyle/>
          <a:p>
            <a:pPr algn="just">
              <a:spcBef>
                <a:spcPts val="600"/>
              </a:spcBef>
            </a:pPr>
            <a:r>
              <a:rPr lang="en-US" altLang="en-US" sz="2300" b="1" dirty="0" smtClean="0">
                <a:solidFill>
                  <a:srgbClr val="002060"/>
                </a:solidFill>
              </a:rPr>
              <a:t>Liquidity risk is the current and potential risk to earnings and the market value of stockholder’s equity that results from a bank’s inability to meet payment or clearing obligations in a timely and cost effective manner</a:t>
            </a:r>
          </a:p>
          <a:p>
            <a:pPr algn="just">
              <a:spcBef>
                <a:spcPts val="600"/>
              </a:spcBef>
            </a:pPr>
            <a:r>
              <a:rPr lang="en-US" altLang="en-US" sz="2300" b="1" dirty="0" smtClean="0">
                <a:solidFill>
                  <a:srgbClr val="002060"/>
                </a:solidFill>
              </a:rPr>
              <a:t>It is greatest when a bank cannot anticipate new loan demand or deposit withdrawals, and does not have access to new cash</a:t>
            </a:r>
          </a:p>
          <a:p>
            <a:pPr algn="just">
              <a:spcBef>
                <a:spcPts val="600"/>
              </a:spcBef>
            </a:pPr>
            <a:r>
              <a:rPr lang="en-US" altLang="en-US" sz="2300" b="1" dirty="0" smtClean="0">
                <a:solidFill>
                  <a:srgbClr val="002060"/>
                </a:solidFill>
              </a:rPr>
              <a:t>Liquidity risk can be the result or either (</a:t>
            </a:r>
            <a:r>
              <a:rPr lang="en-US" altLang="en-US" sz="2300" b="1" dirty="0" err="1" smtClean="0">
                <a:solidFill>
                  <a:srgbClr val="002060"/>
                </a:solidFill>
              </a:rPr>
              <a:t>i</a:t>
            </a:r>
            <a:r>
              <a:rPr lang="en-US" altLang="en-US" sz="2300" b="1" dirty="0" smtClean="0">
                <a:solidFill>
                  <a:srgbClr val="002060"/>
                </a:solidFill>
              </a:rPr>
              <a:t>) funding problems or (ii) market liquidity risk</a:t>
            </a:r>
          </a:p>
          <a:p>
            <a:pPr marL="971550" lvl="1" indent="-514350" algn="just">
              <a:spcBef>
                <a:spcPts val="600"/>
              </a:spcBef>
              <a:buFont typeface="+mj-lt"/>
              <a:buAutoNum type="romanLcPeriod"/>
            </a:pPr>
            <a:r>
              <a:rPr lang="en-US" altLang="en-US" sz="2300" b="1" dirty="0" smtClean="0">
                <a:solidFill>
                  <a:srgbClr val="002060"/>
                </a:solidFill>
              </a:rPr>
              <a:t>Funding Liquidity Risk: inability to liquidate assets or obtain adequate funding  from new borrowing</a:t>
            </a:r>
          </a:p>
          <a:p>
            <a:pPr marL="971550" lvl="1" indent="-514350" algn="just">
              <a:spcBef>
                <a:spcPts val="600"/>
              </a:spcBef>
              <a:buFont typeface="+mj-lt"/>
              <a:buAutoNum type="romanLcPeriod"/>
            </a:pPr>
            <a:r>
              <a:rPr lang="en-US" altLang="en-US" sz="2300" b="1" dirty="0" smtClean="0">
                <a:solidFill>
                  <a:srgbClr val="002060"/>
                </a:solidFill>
              </a:rPr>
              <a:t>Market Liquidity Risk: inability of bank to easily unwind or offset specific exposures without significant losses from inadequate market depth or market disturbances </a:t>
            </a:r>
          </a:p>
          <a:p>
            <a:pPr marL="971550" lvl="1" indent="-514350" algn="just">
              <a:spcBef>
                <a:spcPts val="600"/>
              </a:spcBef>
              <a:buFont typeface="+mj-lt"/>
              <a:buAutoNum type="romanLcPeriod"/>
            </a:pPr>
            <a:endParaRPr lang="en-US" altLang="en-US" sz="2300" b="1" dirty="0" smtClean="0">
              <a:solidFill>
                <a:srgbClr val="002060"/>
              </a:solidFill>
            </a:endParaRPr>
          </a:p>
          <a:p>
            <a:pPr algn="just">
              <a:spcBef>
                <a:spcPts val="600"/>
              </a:spcBef>
            </a:pPr>
            <a:endParaRPr lang="en-US" altLang="en-US" sz="2300" b="1" dirty="0" smtClean="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Liquidity Risk</a:t>
            </a:r>
            <a:endParaRPr lang="en-US" sz="2800" b="1" dirty="0">
              <a:solidFill>
                <a:srgbClr val="0070C0"/>
              </a:solidFill>
            </a:endParaRPr>
          </a:p>
        </p:txBody>
      </p:sp>
      <p:sp>
        <p:nvSpPr>
          <p:cNvPr id="6" name="Content Placeholder 1"/>
          <p:cNvSpPr txBox="1">
            <a:spLocks/>
          </p:cNvSpPr>
          <p:nvPr/>
        </p:nvSpPr>
        <p:spPr>
          <a:xfrm>
            <a:off x="621323" y="6166341"/>
            <a:ext cx="8886092" cy="1922585"/>
          </a:xfrm>
          <a:prstGeom prst="rect">
            <a:avLst/>
          </a:prstGeom>
        </p:spPr>
        <p:txBody>
          <a:bodyPr vert="horz" lIns="91440" tIns="45720" rIns="91440" bIns="45720" rtlCol="0">
            <a:noAutofit/>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3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3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3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3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just" defTabSz="914400" rtl="0" eaLnBrk="1" fontAlgn="auto" latinLnBrk="0" hangingPunct="1">
              <a:lnSpc>
                <a:spcPct val="90000"/>
              </a:lnSpc>
              <a:spcBef>
                <a:spcPts val="1000"/>
              </a:spcBef>
              <a:spcAft>
                <a:spcPts val="0"/>
              </a:spcAft>
              <a:buClr>
                <a:srgbClr val="990000"/>
              </a:buClr>
              <a:buSzTx/>
              <a:buFont typeface="Arial" panose="020B0604020202020204" pitchFamily="34" charset="0"/>
              <a:buChar char="•"/>
              <a:tabLst/>
              <a:defRPr/>
            </a:pPr>
            <a:endParaRPr kumimoji="0" lang="en-IN" sz="2300" b="1" i="0" u="none" strike="noStrike" kern="1200" cap="none" spc="0" normalizeH="0" baseline="0" noProof="0" dirty="0">
              <a:ln>
                <a:noFill/>
              </a:ln>
              <a:solidFill>
                <a:srgbClr val="002060"/>
              </a:solidFill>
              <a:effectLst/>
              <a:uLnTx/>
              <a:uFillTx/>
              <a:latin typeface="+mn-lt"/>
              <a:ea typeface="+mn-ea"/>
              <a:cs typeface="+mn-cs"/>
            </a:endParaRPr>
          </a:p>
        </p:txBody>
      </p:sp>
    </p:spTree>
    <p:extLst>
      <p:ext uri="{BB962C8B-B14F-4D97-AF65-F5344CB8AC3E}">
        <p14:creationId xmlns:p14="http://schemas.microsoft.com/office/powerpoint/2010/main" val="253269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9863" y="1942927"/>
            <a:ext cx="9338954" cy="3167694"/>
          </a:xfrm>
        </p:spPr>
        <p:txBody>
          <a:bodyPr>
            <a:noAutofit/>
          </a:bodyPr>
          <a:lstStyle/>
          <a:p>
            <a:pPr algn="just">
              <a:spcBef>
                <a:spcPts val="600"/>
              </a:spcBef>
              <a:buNone/>
            </a:pPr>
            <a:r>
              <a:rPr lang="en-US" altLang="en-US" sz="2400" b="1" dirty="0" smtClean="0">
                <a:solidFill>
                  <a:srgbClr val="002060"/>
                </a:solidFill>
              </a:rPr>
              <a:t>A firm can provide for its liquidity needs in two ways</a:t>
            </a:r>
          </a:p>
          <a:p>
            <a:pPr marL="457200" indent="-457200" algn="just">
              <a:spcBef>
                <a:spcPts val="600"/>
              </a:spcBef>
              <a:buFont typeface="+mj-lt"/>
              <a:buAutoNum type="arabicPeriod"/>
            </a:pPr>
            <a:r>
              <a:rPr lang="en-US" altLang="en-US" sz="2400" b="1" dirty="0" smtClean="0">
                <a:solidFill>
                  <a:srgbClr val="002060"/>
                </a:solidFill>
              </a:rPr>
              <a:t>Holding Liquid Assets:</a:t>
            </a:r>
          </a:p>
          <a:p>
            <a:pPr marL="457200" indent="0" algn="just">
              <a:spcBef>
                <a:spcPts val="600"/>
              </a:spcBef>
              <a:buFont typeface="Wingdings" pitchFamily="2" charset="2"/>
              <a:buChar char="ü"/>
            </a:pPr>
            <a:r>
              <a:rPr lang="en-US" altLang="en-US" sz="2400" b="1" dirty="0" smtClean="0">
                <a:solidFill>
                  <a:srgbClr val="002060"/>
                </a:solidFill>
              </a:rPr>
              <a:t>Most banks hold assets that can be readily sold near par to meet liquidity needs; but are costly for banks to hold &amp; pay very low rates of interest which could be below the average cost of funds</a:t>
            </a:r>
          </a:p>
          <a:p>
            <a:pPr marL="457200" indent="0" algn="just">
              <a:spcBef>
                <a:spcPts val="600"/>
              </a:spcBef>
              <a:buFont typeface="Wingdings" pitchFamily="2" charset="2"/>
              <a:buChar char="ü"/>
            </a:pPr>
            <a:r>
              <a:rPr lang="en-US" altLang="en-US" sz="2400" b="1" dirty="0" smtClean="0">
                <a:solidFill>
                  <a:srgbClr val="002060"/>
                </a:solidFill>
              </a:rPr>
              <a:t>Consist of unpledged, marketable short-term securities that are classified as available-for-sale, plus federal funds sold and securities purchased under agreement to resell </a:t>
            </a:r>
          </a:p>
          <a:p>
            <a:pPr marL="457200" indent="0" algn="just">
              <a:spcBef>
                <a:spcPts val="600"/>
              </a:spcBef>
              <a:buNone/>
            </a:pPr>
            <a:endParaRPr lang="en-US" altLang="en-US" sz="2400" b="1" dirty="0" smtClean="0">
              <a:solidFill>
                <a:srgbClr val="002060"/>
              </a:solidFill>
            </a:endParaRPr>
          </a:p>
          <a:p>
            <a:pPr algn="just">
              <a:spcBef>
                <a:spcPts val="600"/>
              </a:spcBef>
            </a:pPr>
            <a:endParaRPr lang="en-US" altLang="en-US" sz="2400" b="1" dirty="0" smtClean="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Liquidity Risk Cont…</a:t>
            </a:r>
            <a:endParaRPr lang="en-US" sz="2800" b="1" dirty="0">
              <a:solidFill>
                <a:srgbClr val="0070C0"/>
              </a:solidFill>
            </a:endParaRPr>
          </a:p>
        </p:txBody>
      </p:sp>
      <p:sp>
        <p:nvSpPr>
          <p:cNvPr id="6" name="Content Placeholder 1"/>
          <p:cNvSpPr txBox="1">
            <a:spLocks/>
          </p:cNvSpPr>
          <p:nvPr/>
        </p:nvSpPr>
        <p:spPr>
          <a:xfrm>
            <a:off x="621323" y="6166341"/>
            <a:ext cx="8886092" cy="1922585"/>
          </a:xfrm>
          <a:prstGeom prst="rect">
            <a:avLst/>
          </a:prstGeom>
        </p:spPr>
        <p:txBody>
          <a:bodyPr vert="horz" lIns="91440" tIns="45720" rIns="91440" bIns="45720" rtlCol="0">
            <a:noAutofit/>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3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3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3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3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just" defTabSz="914400" rtl="0" eaLnBrk="1" fontAlgn="auto" latinLnBrk="0" hangingPunct="1">
              <a:lnSpc>
                <a:spcPct val="90000"/>
              </a:lnSpc>
              <a:spcBef>
                <a:spcPts val="1000"/>
              </a:spcBef>
              <a:spcAft>
                <a:spcPts val="0"/>
              </a:spcAft>
              <a:buClr>
                <a:srgbClr val="990000"/>
              </a:buClr>
              <a:buSzTx/>
              <a:buFont typeface="Arial" panose="020B0604020202020204" pitchFamily="34" charset="0"/>
              <a:buChar char="•"/>
              <a:tabLst/>
              <a:defRPr/>
            </a:pPr>
            <a:endParaRPr kumimoji="0" lang="en-IN" sz="2300" b="1" i="0" u="none" strike="noStrike" kern="1200" cap="none" spc="0" normalizeH="0" baseline="0" noProof="0" dirty="0">
              <a:ln>
                <a:noFill/>
              </a:ln>
              <a:solidFill>
                <a:srgbClr val="002060"/>
              </a:solidFill>
              <a:effectLst/>
              <a:uLnTx/>
              <a:uFillTx/>
              <a:latin typeface="+mn-lt"/>
              <a:ea typeface="+mn-ea"/>
              <a:cs typeface="+mn-cs"/>
            </a:endParaRPr>
          </a:p>
        </p:txBody>
      </p:sp>
    </p:spTree>
    <p:extLst>
      <p:ext uri="{BB962C8B-B14F-4D97-AF65-F5344CB8AC3E}">
        <p14:creationId xmlns:p14="http://schemas.microsoft.com/office/powerpoint/2010/main" val="42923235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4602" y="1867772"/>
            <a:ext cx="9338954" cy="3167694"/>
          </a:xfrm>
        </p:spPr>
        <p:txBody>
          <a:bodyPr>
            <a:noAutofit/>
          </a:bodyPr>
          <a:lstStyle/>
          <a:p>
            <a:pPr marL="457200" indent="-457200" algn="just">
              <a:spcBef>
                <a:spcPts val="600"/>
              </a:spcBef>
              <a:buFont typeface="+mj-lt"/>
              <a:buAutoNum type="arabicPeriod" startAt="2"/>
            </a:pPr>
            <a:r>
              <a:rPr lang="en-US" altLang="en-US" sz="2400" b="1" dirty="0" smtClean="0">
                <a:solidFill>
                  <a:srgbClr val="002060"/>
                </a:solidFill>
              </a:rPr>
              <a:t>Securing its Ability to Borrow</a:t>
            </a:r>
          </a:p>
          <a:p>
            <a:pPr marL="457200" indent="0" algn="just">
              <a:spcBef>
                <a:spcPts val="600"/>
              </a:spcBef>
              <a:buFont typeface="Wingdings" pitchFamily="2" charset="2"/>
              <a:buChar char="ü"/>
            </a:pPr>
            <a:r>
              <a:rPr lang="en-US" altLang="en-US" sz="2400" b="1" dirty="0" smtClean="0">
                <a:solidFill>
                  <a:srgbClr val="002060"/>
                </a:solidFill>
              </a:rPr>
              <a:t>If two banks hold similar assets, the one with greater total equity or lower leverage can take on more debt with less chances of becoming insolvent</a:t>
            </a:r>
          </a:p>
          <a:p>
            <a:pPr marL="457200" indent="0" algn="just">
              <a:spcBef>
                <a:spcPts val="600"/>
              </a:spcBef>
              <a:buFont typeface="Wingdings" pitchFamily="2" charset="2"/>
              <a:buChar char="ü"/>
            </a:pPr>
            <a:r>
              <a:rPr lang="en-US" altLang="en-US" sz="2400" b="1" dirty="0" smtClean="0">
                <a:solidFill>
                  <a:srgbClr val="002060"/>
                </a:solidFill>
              </a:rPr>
              <a:t>(a) Equity-to-asset ratio and (b) Volatile (net noncore) liability-to-asset ratio represents the bank’s equity base and borrowing capacity in the money markets</a:t>
            </a:r>
          </a:p>
          <a:p>
            <a:pPr marL="457200" indent="0" algn="just">
              <a:spcBef>
                <a:spcPts val="600"/>
              </a:spcBef>
              <a:buNone/>
            </a:pPr>
            <a:endParaRPr lang="en-US" altLang="en-US" sz="2400" b="1" dirty="0" smtClean="0">
              <a:solidFill>
                <a:srgbClr val="002060"/>
              </a:solidFill>
            </a:endParaRPr>
          </a:p>
          <a:p>
            <a:pPr algn="just">
              <a:spcBef>
                <a:spcPts val="600"/>
              </a:spcBef>
            </a:pPr>
            <a:endParaRPr lang="en-US" altLang="en-US" sz="2400" b="1" dirty="0" smtClean="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Liquidity Risk Cont…</a:t>
            </a:r>
            <a:endParaRPr lang="en-US" sz="2800" b="1" dirty="0">
              <a:solidFill>
                <a:srgbClr val="0070C0"/>
              </a:solidFill>
            </a:endParaRPr>
          </a:p>
        </p:txBody>
      </p:sp>
      <p:sp>
        <p:nvSpPr>
          <p:cNvPr id="6" name="Content Placeholder 1"/>
          <p:cNvSpPr txBox="1">
            <a:spLocks/>
          </p:cNvSpPr>
          <p:nvPr/>
        </p:nvSpPr>
        <p:spPr>
          <a:xfrm>
            <a:off x="621323" y="6166341"/>
            <a:ext cx="8886092" cy="1922585"/>
          </a:xfrm>
          <a:prstGeom prst="rect">
            <a:avLst/>
          </a:prstGeom>
        </p:spPr>
        <p:txBody>
          <a:bodyPr vert="horz" lIns="91440" tIns="45720" rIns="91440" bIns="45720" rtlCol="0">
            <a:noAutofit/>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3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3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3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3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just" defTabSz="914400" rtl="0" eaLnBrk="1" fontAlgn="auto" latinLnBrk="0" hangingPunct="1">
              <a:lnSpc>
                <a:spcPct val="90000"/>
              </a:lnSpc>
              <a:spcBef>
                <a:spcPts val="1000"/>
              </a:spcBef>
              <a:spcAft>
                <a:spcPts val="0"/>
              </a:spcAft>
              <a:buClr>
                <a:srgbClr val="990000"/>
              </a:buClr>
              <a:buSzTx/>
              <a:buFont typeface="Arial" panose="020B0604020202020204" pitchFamily="34" charset="0"/>
              <a:buChar char="•"/>
              <a:tabLst/>
              <a:defRPr/>
            </a:pPr>
            <a:endParaRPr kumimoji="0" lang="en-IN" sz="2300" b="1" i="0" u="none" strike="noStrike" kern="1200" cap="none" spc="0" normalizeH="0" baseline="0" noProof="0" dirty="0">
              <a:ln>
                <a:noFill/>
              </a:ln>
              <a:solidFill>
                <a:srgbClr val="002060"/>
              </a:solidFill>
              <a:effectLst/>
              <a:uLnTx/>
              <a:uFillTx/>
              <a:latin typeface="+mn-lt"/>
              <a:ea typeface="+mn-ea"/>
              <a:cs typeface="+mn-cs"/>
            </a:endParaRPr>
          </a:p>
        </p:txBody>
      </p:sp>
    </p:spTree>
    <p:extLst>
      <p:ext uri="{BB962C8B-B14F-4D97-AF65-F5344CB8AC3E}">
        <p14:creationId xmlns:p14="http://schemas.microsoft.com/office/powerpoint/2010/main" val="14425248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547" y="1777193"/>
            <a:ext cx="9418656" cy="3623451"/>
          </a:xfrm>
        </p:spPr>
        <p:txBody>
          <a:bodyPr>
            <a:noAutofit/>
          </a:bodyPr>
          <a:lstStyle/>
          <a:p>
            <a:pPr marL="1485900" lvl="2" indent="-514350" algn="just"/>
            <a:r>
              <a:rPr lang="en-US" altLang="en-US" sz="2400" b="1" u="sng" dirty="0" smtClean="0">
                <a:solidFill>
                  <a:srgbClr val="002060"/>
                </a:solidFill>
              </a:rPr>
              <a:t>Legal Risk</a:t>
            </a:r>
            <a:r>
              <a:rPr lang="en-US" altLang="en-US" sz="2400" b="1" dirty="0" smtClean="0">
                <a:solidFill>
                  <a:srgbClr val="002060"/>
                </a:solidFill>
              </a:rPr>
              <a:t>:</a:t>
            </a:r>
          </a:p>
          <a:p>
            <a:pPr marL="1485900" lvl="2" indent="0" algn="just">
              <a:buNone/>
            </a:pPr>
            <a:r>
              <a:rPr lang="en-US" altLang="en-US" sz="2400" b="1" dirty="0" smtClean="0">
                <a:solidFill>
                  <a:srgbClr val="002060"/>
                </a:solidFill>
              </a:rPr>
              <a:t>Risk that unenforceable contracts, lawsuits, or adverse judgments could disrupt or negatively affect the operations, profitability, condition or solvency of the institution </a:t>
            </a:r>
          </a:p>
          <a:p>
            <a:pPr marL="1485900" lvl="2" indent="0" algn="just">
              <a:buNone/>
            </a:pPr>
            <a:r>
              <a:rPr lang="en-US" altLang="en-US" sz="2400" b="1" dirty="0" smtClean="0">
                <a:solidFill>
                  <a:srgbClr val="002060"/>
                </a:solidFill>
              </a:rPr>
              <a:t>It not only address general liability issues, but also the banks compliance risk</a:t>
            </a:r>
          </a:p>
          <a:p>
            <a:pPr marL="1485900" lvl="2" indent="-514350" algn="just"/>
            <a:r>
              <a:rPr lang="en-US" altLang="en-US" sz="2400" b="1" u="sng" dirty="0" smtClean="0">
                <a:solidFill>
                  <a:srgbClr val="002060"/>
                </a:solidFill>
              </a:rPr>
              <a:t>Reputation Risk:</a:t>
            </a:r>
          </a:p>
          <a:p>
            <a:pPr marL="1485900" lvl="2" indent="0" algn="just">
              <a:buNone/>
            </a:pPr>
            <a:r>
              <a:rPr lang="en-US" altLang="en-US" sz="2400" b="1" dirty="0" smtClean="0">
                <a:solidFill>
                  <a:srgbClr val="002060"/>
                </a:solidFill>
              </a:rPr>
              <a:t>Risk that negative publicity, either true or untrue, can adversely affect a bank’s customer base or bring forth costly litigation, hence negatively affecting profitability</a:t>
            </a:r>
          </a:p>
          <a:p>
            <a:pPr marL="971550" lvl="2" indent="-514350" algn="just">
              <a:buFont typeface="+mj-lt"/>
              <a:buAutoNum type="romanLcPeriod"/>
            </a:pPr>
            <a:endParaRPr lang="en-US" altLang="en-US" sz="2400" b="1" dirty="0" smtClean="0">
              <a:solidFill>
                <a:srgbClr val="002060"/>
              </a:solidFill>
            </a:endParaRPr>
          </a:p>
          <a:p>
            <a:pPr marL="971550" lvl="2" indent="-514350" algn="just">
              <a:buFont typeface="+mj-lt"/>
              <a:buAutoNum type="romanLcPeriod"/>
            </a:pPr>
            <a:endParaRPr lang="en-US" altLang="en-US" sz="2400" b="1" dirty="0" smtClean="0">
              <a:solidFill>
                <a:srgbClr val="002060"/>
              </a:solidFill>
            </a:endParaRPr>
          </a:p>
          <a:p>
            <a:pPr marL="457200" lvl="1" indent="-457200" algn="just"/>
            <a:endParaRPr lang="en-US" altLang="en-US" b="1" dirty="0" smtClean="0">
              <a:solidFill>
                <a:srgbClr val="002060"/>
              </a:solidFill>
            </a:endParaRPr>
          </a:p>
          <a:p>
            <a:pPr marL="457200" lvl="1" indent="-457200" algn="just"/>
            <a:endParaRPr lang="en-US" altLang="en-US" b="1" dirty="0" smtClean="0">
              <a:solidFill>
                <a:srgbClr val="002060"/>
              </a:solidFill>
            </a:endParaRPr>
          </a:p>
          <a:p>
            <a:pPr marL="457200" lvl="1" indent="-457200" algn="just"/>
            <a:endParaRPr lang="en-US" altLang="en-US" b="1" i="1" dirty="0" smtClean="0">
              <a:solidFill>
                <a:srgbClr val="002060"/>
              </a:solidFill>
            </a:endParaRPr>
          </a:p>
          <a:p>
            <a:pPr marL="457200" lvl="2" indent="-457200" algn="just"/>
            <a:endParaRPr lang="en-US" altLang="en-US" sz="2400" b="1" i="1" dirty="0" smtClean="0">
              <a:solidFill>
                <a:srgbClr val="002060"/>
              </a:solidFill>
            </a:endParaRPr>
          </a:p>
          <a:p>
            <a:pPr marL="514350" indent="0" algn="just"/>
            <a:endParaRPr lang="en-US" altLang="en-US" sz="2400" b="1" i="1" dirty="0" smtClean="0">
              <a:solidFill>
                <a:srgbClr val="002060"/>
              </a:solidFill>
            </a:endParaRPr>
          </a:p>
          <a:p>
            <a:pPr marL="971550" lvl="1" indent="0" algn="just">
              <a:buNone/>
            </a:pPr>
            <a:endParaRPr lang="en-US" altLang="en-US" b="1" dirty="0" smtClean="0">
              <a:solidFill>
                <a:srgbClr val="002060"/>
              </a:solidFill>
            </a:endParaRPr>
          </a:p>
          <a:p>
            <a:pPr marL="971550" lvl="1" indent="-514350" algn="just">
              <a:buFont typeface="+mj-lt"/>
              <a:buAutoNum type="romanLcPeriod"/>
            </a:pPr>
            <a:endParaRPr lang="en-US" altLang="en-US" b="1" dirty="0">
              <a:solidFill>
                <a:srgbClr val="002060"/>
              </a:solidFill>
            </a:endParaRPr>
          </a:p>
          <a:p>
            <a:endParaRPr lang="en-US" altLang="en-US" sz="2400" b="1" dirty="0">
              <a:solidFill>
                <a:srgbClr val="002060"/>
              </a:solidFill>
            </a:endParaRPr>
          </a:p>
          <a:p>
            <a:pPr algn="just">
              <a:buClr>
                <a:srgbClr val="990000"/>
              </a:buClr>
            </a:pPr>
            <a:endParaRPr lang="en-IN" sz="24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Legal and Reputation Risk</a:t>
            </a:r>
            <a:endParaRPr lang="en-US" sz="2800" b="1" dirty="0">
              <a:solidFill>
                <a:srgbClr val="0070C0"/>
              </a:solidFill>
            </a:endParaRPr>
          </a:p>
        </p:txBody>
      </p:sp>
    </p:spTree>
    <p:extLst>
      <p:ext uri="{BB962C8B-B14F-4D97-AF65-F5344CB8AC3E}">
        <p14:creationId xmlns:p14="http://schemas.microsoft.com/office/powerpoint/2010/main" val="1753193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703" y="1927505"/>
            <a:ext cx="9418656" cy="3623451"/>
          </a:xfrm>
        </p:spPr>
        <p:txBody>
          <a:bodyPr>
            <a:noAutofit/>
          </a:bodyPr>
          <a:lstStyle/>
          <a:p>
            <a:pPr marL="1485900" lvl="2" indent="-514350" algn="just"/>
            <a:r>
              <a:rPr lang="en-US" altLang="en-US" sz="2400" b="1" dirty="0" smtClean="0">
                <a:solidFill>
                  <a:srgbClr val="002060"/>
                </a:solidFill>
              </a:rPr>
              <a:t>It is not considered as separate risk because all of the risks mentioned will in one form or the other affect a bank’s capital and hence solvency</a:t>
            </a:r>
          </a:p>
          <a:p>
            <a:pPr marL="1485900" lvl="2" indent="-514350" algn="just"/>
            <a:r>
              <a:rPr lang="en-US" altLang="en-US" sz="2400" b="1" dirty="0" smtClean="0">
                <a:solidFill>
                  <a:srgbClr val="002060"/>
                </a:solidFill>
              </a:rPr>
              <a:t>It represents the risk that the bank will become insolvent and fail</a:t>
            </a:r>
          </a:p>
          <a:p>
            <a:pPr marL="1485900" lvl="2" indent="-514350" algn="just"/>
            <a:r>
              <a:rPr lang="en-US" altLang="en-US" sz="2400" b="1" dirty="0" smtClean="0">
                <a:solidFill>
                  <a:srgbClr val="002060"/>
                </a:solidFill>
              </a:rPr>
              <a:t>It refers to the potential decrease in the market value of assets below the market value of liabilities, indicating economic net worth is zero or less </a:t>
            </a:r>
            <a:r>
              <a:rPr lang="en-US" altLang="en-US" sz="2400" b="1" dirty="0" smtClean="0">
                <a:solidFill>
                  <a:srgbClr val="002060"/>
                </a:solidFill>
                <a:sym typeface="Wingdings" pitchFamily="2" charset="2"/>
              </a:rPr>
              <a:t> if bank liquidates, it would not be able to pay all creditors and be bankrupt</a:t>
            </a:r>
          </a:p>
          <a:p>
            <a:pPr marL="1485900" lvl="2" indent="-514350" algn="just">
              <a:buNone/>
            </a:pPr>
            <a:endParaRPr lang="en-US" altLang="en-US" sz="2400" b="1" dirty="0" smtClean="0">
              <a:solidFill>
                <a:srgbClr val="002060"/>
              </a:solidFill>
            </a:endParaRPr>
          </a:p>
          <a:p>
            <a:pPr marL="1485900" lvl="2" indent="-514350" algn="just"/>
            <a:endParaRPr lang="en-US" altLang="en-US" sz="2400" b="1" dirty="0" smtClean="0">
              <a:solidFill>
                <a:srgbClr val="002060"/>
              </a:solidFill>
            </a:endParaRPr>
          </a:p>
          <a:p>
            <a:pPr marL="971550" lvl="2" indent="-514350" algn="just">
              <a:buFont typeface="+mj-lt"/>
              <a:buAutoNum type="romanLcPeriod"/>
            </a:pPr>
            <a:endParaRPr lang="en-US" altLang="en-US" sz="2400" b="1" dirty="0" smtClean="0">
              <a:solidFill>
                <a:srgbClr val="002060"/>
              </a:solidFill>
            </a:endParaRPr>
          </a:p>
          <a:p>
            <a:pPr marL="971550" lvl="2" indent="-514350" algn="just">
              <a:buFont typeface="+mj-lt"/>
              <a:buAutoNum type="romanLcPeriod"/>
            </a:pPr>
            <a:endParaRPr lang="en-US" altLang="en-US" sz="2400" b="1" dirty="0" smtClean="0">
              <a:solidFill>
                <a:srgbClr val="002060"/>
              </a:solidFill>
            </a:endParaRPr>
          </a:p>
          <a:p>
            <a:pPr marL="457200" lvl="1" indent="-457200" algn="just"/>
            <a:endParaRPr lang="en-US" altLang="en-US" b="1" dirty="0" smtClean="0">
              <a:solidFill>
                <a:srgbClr val="002060"/>
              </a:solidFill>
            </a:endParaRPr>
          </a:p>
          <a:p>
            <a:pPr marL="457200" lvl="1" indent="-457200" algn="just"/>
            <a:endParaRPr lang="en-US" altLang="en-US" b="1" dirty="0" smtClean="0">
              <a:solidFill>
                <a:srgbClr val="002060"/>
              </a:solidFill>
            </a:endParaRPr>
          </a:p>
          <a:p>
            <a:pPr marL="457200" lvl="1" indent="-457200" algn="just"/>
            <a:endParaRPr lang="en-US" altLang="en-US" b="1" i="1" dirty="0" smtClean="0">
              <a:solidFill>
                <a:srgbClr val="002060"/>
              </a:solidFill>
            </a:endParaRPr>
          </a:p>
          <a:p>
            <a:pPr marL="457200" lvl="2" indent="-457200" algn="just"/>
            <a:endParaRPr lang="en-US" altLang="en-US" sz="2400" b="1" i="1" dirty="0" smtClean="0">
              <a:solidFill>
                <a:srgbClr val="002060"/>
              </a:solidFill>
            </a:endParaRPr>
          </a:p>
          <a:p>
            <a:pPr marL="514350" indent="0" algn="just"/>
            <a:endParaRPr lang="en-US" altLang="en-US" sz="2400" b="1" i="1" dirty="0" smtClean="0">
              <a:solidFill>
                <a:srgbClr val="002060"/>
              </a:solidFill>
            </a:endParaRPr>
          </a:p>
          <a:p>
            <a:pPr marL="971550" lvl="1" indent="0" algn="just">
              <a:buNone/>
            </a:pPr>
            <a:endParaRPr lang="en-US" altLang="en-US" b="1" dirty="0" smtClean="0">
              <a:solidFill>
                <a:srgbClr val="002060"/>
              </a:solidFill>
            </a:endParaRPr>
          </a:p>
          <a:p>
            <a:pPr marL="971550" lvl="1" indent="-514350" algn="just">
              <a:buFont typeface="+mj-lt"/>
              <a:buAutoNum type="romanLcPeriod"/>
            </a:pPr>
            <a:endParaRPr lang="en-US" altLang="en-US" b="1" dirty="0">
              <a:solidFill>
                <a:srgbClr val="002060"/>
              </a:solidFill>
            </a:endParaRPr>
          </a:p>
          <a:p>
            <a:endParaRPr lang="en-US" altLang="en-US" sz="2400" b="1" dirty="0">
              <a:solidFill>
                <a:srgbClr val="002060"/>
              </a:solidFill>
            </a:endParaRPr>
          </a:p>
          <a:p>
            <a:pPr algn="just">
              <a:buClr>
                <a:srgbClr val="990000"/>
              </a:buClr>
            </a:pPr>
            <a:endParaRPr lang="en-IN" sz="24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Capital or Solvency Risk</a:t>
            </a:r>
            <a:endParaRPr lang="en-US" sz="2800" b="1" dirty="0">
              <a:solidFill>
                <a:srgbClr val="0070C0"/>
              </a:solidFill>
            </a:endParaRPr>
          </a:p>
        </p:txBody>
      </p:sp>
    </p:spTree>
    <p:extLst>
      <p:ext uri="{BB962C8B-B14F-4D97-AF65-F5344CB8AC3E}">
        <p14:creationId xmlns:p14="http://schemas.microsoft.com/office/powerpoint/2010/main" val="37964375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4379" y="1927505"/>
            <a:ext cx="9418656" cy="3623451"/>
          </a:xfrm>
        </p:spPr>
        <p:txBody>
          <a:bodyPr>
            <a:noAutofit/>
          </a:bodyPr>
          <a:lstStyle/>
          <a:p>
            <a:pPr marL="1485900" lvl="2" indent="-514350" algn="just">
              <a:buNone/>
            </a:pPr>
            <a:endParaRPr lang="en-US" altLang="en-US" sz="2400" b="1" dirty="0" smtClean="0">
              <a:solidFill>
                <a:srgbClr val="002060"/>
              </a:solidFill>
            </a:endParaRPr>
          </a:p>
          <a:p>
            <a:pPr marL="1485900" lvl="2" indent="-514350" algn="just"/>
            <a:endParaRPr lang="en-US" altLang="en-US" sz="2400" b="1" dirty="0" smtClean="0">
              <a:solidFill>
                <a:srgbClr val="002060"/>
              </a:solidFill>
            </a:endParaRPr>
          </a:p>
          <a:p>
            <a:pPr marL="971550" lvl="2" indent="-514350" algn="just">
              <a:buFont typeface="+mj-lt"/>
              <a:buAutoNum type="romanLcPeriod"/>
            </a:pPr>
            <a:endParaRPr lang="en-US" altLang="en-US" sz="2400" b="1" dirty="0" smtClean="0">
              <a:solidFill>
                <a:srgbClr val="002060"/>
              </a:solidFill>
            </a:endParaRPr>
          </a:p>
          <a:p>
            <a:pPr marL="971550" lvl="2" indent="-514350" algn="just">
              <a:buFont typeface="+mj-lt"/>
              <a:buAutoNum type="romanLcPeriod"/>
            </a:pPr>
            <a:endParaRPr lang="en-US" altLang="en-US" sz="2400" b="1" dirty="0" smtClean="0">
              <a:solidFill>
                <a:srgbClr val="002060"/>
              </a:solidFill>
            </a:endParaRPr>
          </a:p>
          <a:p>
            <a:pPr marL="457200" lvl="1" indent="-457200" algn="just"/>
            <a:endParaRPr lang="en-US" altLang="en-US" b="1" dirty="0" smtClean="0">
              <a:solidFill>
                <a:srgbClr val="002060"/>
              </a:solidFill>
            </a:endParaRPr>
          </a:p>
          <a:p>
            <a:pPr marL="457200" lvl="1" indent="-457200" algn="just"/>
            <a:endParaRPr lang="en-US" altLang="en-US" b="1" dirty="0" smtClean="0">
              <a:solidFill>
                <a:srgbClr val="002060"/>
              </a:solidFill>
            </a:endParaRPr>
          </a:p>
          <a:p>
            <a:pPr marL="457200" lvl="1" indent="-457200" algn="just"/>
            <a:endParaRPr lang="en-US" altLang="en-US" b="1" i="1" dirty="0" smtClean="0">
              <a:solidFill>
                <a:srgbClr val="002060"/>
              </a:solidFill>
            </a:endParaRPr>
          </a:p>
          <a:p>
            <a:pPr marL="457200" lvl="2" indent="-457200" algn="just"/>
            <a:endParaRPr lang="en-US" altLang="en-US" sz="2400" b="1" i="1" dirty="0" smtClean="0">
              <a:solidFill>
                <a:srgbClr val="002060"/>
              </a:solidFill>
            </a:endParaRPr>
          </a:p>
          <a:p>
            <a:pPr marL="514350" indent="0" algn="just"/>
            <a:endParaRPr lang="en-US" altLang="en-US" sz="2400" b="1" i="1" dirty="0" smtClean="0">
              <a:solidFill>
                <a:srgbClr val="002060"/>
              </a:solidFill>
            </a:endParaRPr>
          </a:p>
          <a:p>
            <a:pPr marL="971550" lvl="1" indent="0" algn="just">
              <a:buNone/>
            </a:pPr>
            <a:endParaRPr lang="en-US" altLang="en-US" b="1" dirty="0" smtClean="0">
              <a:solidFill>
                <a:srgbClr val="002060"/>
              </a:solidFill>
            </a:endParaRPr>
          </a:p>
          <a:p>
            <a:pPr marL="971550" lvl="1" indent="-514350" algn="just">
              <a:buFont typeface="+mj-lt"/>
              <a:buAutoNum type="romanLcPeriod"/>
            </a:pPr>
            <a:endParaRPr lang="en-US" altLang="en-US" b="1" dirty="0">
              <a:solidFill>
                <a:srgbClr val="002060"/>
              </a:solidFill>
            </a:endParaRPr>
          </a:p>
          <a:p>
            <a:endParaRPr lang="en-US" altLang="en-US" sz="2400" b="1" dirty="0">
              <a:solidFill>
                <a:srgbClr val="002060"/>
              </a:solidFill>
            </a:endParaRPr>
          </a:p>
          <a:p>
            <a:pPr algn="just">
              <a:buClr>
                <a:srgbClr val="990000"/>
              </a:buClr>
            </a:pPr>
            <a:endParaRPr lang="en-IN" sz="24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Off-Balance Sheet Risk</a:t>
            </a:r>
            <a:endParaRPr lang="en-US" sz="2800" b="1" dirty="0">
              <a:solidFill>
                <a:srgbClr val="0070C0"/>
              </a:solidFill>
            </a:endParaRPr>
          </a:p>
        </p:txBody>
      </p:sp>
      <p:sp>
        <p:nvSpPr>
          <p:cNvPr id="5" name="Content Placeholder 1"/>
          <p:cNvSpPr txBox="1">
            <a:spLocks/>
          </p:cNvSpPr>
          <p:nvPr/>
        </p:nvSpPr>
        <p:spPr>
          <a:xfrm>
            <a:off x="328680" y="2004749"/>
            <a:ext cx="9418656" cy="3623451"/>
          </a:xfrm>
          <a:prstGeom prst="rect">
            <a:avLst/>
          </a:prstGeom>
        </p:spPr>
        <p:txBody>
          <a:bodyPr vert="horz" lIns="91440" tIns="45720" rIns="91440" bIns="45720" rtlCol="0">
            <a:noAutofit/>
          </a:bodyPr>
          <a:lstStyle/>
          <a:p>
            <a:pPr marL="1485900" marR="0" lvl="2" indent="-5143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smtClean="0">
                <a:ln>
                  <a:noFill/>
                </a:ln>
                <a:solidFill>
                  <a:srgbClr val="002060"/>
                </a:solidFill>
                <a:effectLst/>
                <a:uLnTx/>
                <a:uFillTx/>
                <a:latin typeface="+mn-lt"/>
                <a:ea typeface="+mn-ea"/>
                <a:cs typeface="+mn-cs"/>
              </a:rPr>
              <a:t>Banks enter into agreements that do no have a balance sheet reporting impact until transactions is affected e.g. long-term</a:t>
            </a:r>
            <a:r>
              <a:rPr kumimoji="0" lang="en-US" altLang="en-US" sz="2400" b="1" i="0" u="none" strike="noStrike" kern="1200" cap="none" spc="0" normalizeH="0" noProof="0" dirty="0" smtClean="0">
                <a:ln>
                  <a:noFill/>
                </a:ln>
                <a:solidFill>
                  <a:srgbClr val="002060"/>
                </a:solidFill>
                <a:effectLst/>
                <a:uLnTx/>
                <a:uFillTx/>
                <a:latin typeface="+mn-lt"/>
                <a:ea typeface="+mn-ea"/>
                <a:cs typeface="+mn-cs"/>
              </a:rPr>
              <a:t> loan commitment to a potential borrower</a:t>
            </a:r>
          </a:p>
          <a:p>
            <a:pPr marL="1485900" marR="0" lvl="2" indent="-5143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en-US" sz="2400" b="1" baseline="0" dirty="0" smtClean="0">
                <a:solidFill>
                  <a:srgbClr val="002060"/>
                </a:solidFill>
                <a:sym typeface="Wingdings" pitchFamily="2" charset="2"/>
              </a:rPr>
              <a:t>Off-balance sheet risk refers to the volatility in income and market value of bank</a:t>
            </a:r>
            <a:r>
              <a:rPr lang="en-US" altLang="en-US" sz="2400" b="1" dirty="0" smtClean="0">
                <a:solidFill>
                  <a:srgbClr val="002060"/>
                </a:solidFill>
                <a:sym typeface="Wingdings" pitchFamily="2" charset="2"/>
              </a:rPr>
              <a:t> equity that may arise from unanticipated losses due to these off balance sheet liabilities</a:t>
            </a:r>
            <a:endParaRPr kumimoji="0" lang="en-US" altLang="en-US" sz="2400" b="1" i="0" u="none" strike="noStrike" kern="1200" cap="none" spc="0" normalizeH="0" baseline="0" noProof="0" dirty="0" smtClean="0">
              <a:ln>
                <a:noFill/>
              </a:ln>
              <a:solidFill>
                <a:srgbClr val="002060"/>
              </a:solidFill>
              <a:effectLst/>
              <a:uLnTx/>
              <a:uFillTx/>
              <a:latin typeface="+mn-lt"/>
              <a:ea typeface="+mn-ea"/>
              <a:cs typeface="+mn-cs"/>
              <a:sym typeface="Wingdings" pitchFamily="2" charset="2"/>
            </a:endParaRPr>
          </a:p>
          <a:p>
            <a:pPr marL="1485900" marR="0" lvl="2" indent="-51435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en-US" sz="2400" b="1" i="0" u="none" strike="noStrike" kern="1200" cap="none" spc="0" normalizeH="0" baseline="0" noProof="0" dirty="0" smtClean="0">
              <a:ln>
                <a:noFill/>
              </a:ln>
              <a:solidFill>
                <a:srgbClr val="002060"/>
              </a:solidFill>
              <a:effectLst/>
              <a:uLnTx/>
              <a:uFillTx/>
              <a:latin typeface="+mn-lt"/>
              <a:ea typeface="+mn-ea"/>
              <a:cs typeface="+mn-cs"/>
            </a:endParaRPr>
          </a:p>
          <a:p>
            <a:pPr marL="1485900" marR="0" lvl="2" indent="-5143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400" b="1" i="0" u="none" strike="noStrike" kern="1200" cap="none" spc="0" normalizeH="0" baseline="0" noProof="0" dirty="0" smtClean="0">
              <a:ln>
                <a:noFill/>
              </a:ln>
              <a:solidFill>
                <a:srgbClr val="002060"/>
              </a:solidFill>
              <a:effectLst/>
              <a:uLnTx/>
              <a:uFillTx/>
              <a:latin typeface="+mn-lt"/>
              <a:ea typeface="+mn-ea"/>
              <a:cs typeface="+mn-cs"/>
            </a:endParaRPr>
          </a:p>
          <a:p>
            <a:pPr marL="971550" marR="0" lvl="2" indent="-514350" algn="just" defTabSz="914400" rtl="0" eaLnBrk="1" fontAlgn="auto" latinLnBrk="0" hangingPunct="1">
              <a:lnSpc>
                <a:spcPct val="90000"/>
              </a:lnSpc>
              <a:spcBef>
                <a:spcPts val="1000"/>
              </a:spcBef>
              <a:spcAft>
                <a:spcPts val="0"/>
              </a:spcAft>
              <a:buClrTx/>
              <a:buSzTx/>
              <a:buFont typeface="+mj-lt"/>
              <a:buAutoNum type="romanLcPeriod"/>
              <a:tabLst/>
              <a:defRPr/>
            </a:pPr>
            <a:endParaRPr kumimoji="0" lang="en-US" altLang="en-US" sz="2400" b="1" i="0" u="none" strike="noStrike" kern="1200" cap="none" spc="0" normalizeH="0" baseline="0" noProof="0" dirty="0" smtClean="0">
              <a:ln>
                <a:noFill/>
              </a:ln>
              <a:solidFill>
                <a:srgbClr val="002060"/>
              </a:solidFill>
              <a:effectLst/>
              <a:uLnTx/>
              <a:uFillTx/>
              <a:latin typeface="+mn-lt"/>
              <a:ea typeface="+mn-ea"/>
              <a:cs typeface="+mn-cs"/>
            </a:endParaRPr>
          </a:p>
          <a:p>
            <a:pPr marL="971550" marR="0" lvl="2" indent="-514350" algn="just" defTabSz="914400" rtl="0" eaLnBrk="1" fontAlgn="auto" latinLnBrk="0" hangingPunct="1">
              <a:lnSpc>
                <a:spcPct val="90000"/>
              </a:lnSpc>
              <a:spcBef>
                <a:spcPts val="1000"/>
              </a:spcBef>
              <a:spcAft>
                <a:spcPts val="0"/>
              </a:spcAft>
              <a:buClrTx/>
              <a:buSzTx/>
              <a:buFont typeface="+mj-lt"/>
              <a:buAutoNum type="romanLcPeriod"/>
              <a:tabLst/>
              <a:defRPr/>
            </a:pPr>
            <a:endParaRPr kumimoji="0" lang="en-US" altLang="en-US" sz="24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4572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4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4572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4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4572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400" b="1" i="1" u="none" strike="noStrike" kern="1200" cap="none" spc="0" normalizeH="0" baseline="0" noProof="0" dirty="0" smtClean="0">
              <a:ln>
                <a:noFill/>
              </a:ln>
              <a:solidFill>
                <a:srgbClr val="002060"/>
              </a:solidFill>
              <a:effectLst/>
              <a:uLnTx/>
              <a:uFillTx/>
              <a:latin typeface="+mn-lt"/>
              <a:ea typeface="+mn-ea"/>
              <a:cs typeface="+mn-cs"/>
            </a:endParaRPr>
          </a:p>
          <a:p>
            <a:pPr marL="457200" marR="0" lvl="2" indent="-4572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400" b="1" i="1" u="none" strike="noStrike" kern="1200" cap="none" spc="0" normalizeH="0" baseline="0" noProof="0" dirty="0" smtClean="0">
              <a:ln>
                <a:noFill/>
              </a:ln>
              <a:solidFill>
                <a:srgbClr val="002060"/>
              </a:solidFill>
              <a:effectLst/>
              <a:uLnTx/>
              <a:uFillTx/>
              <a:latin typeface="+mn-lt"/>
              <a:ea typeface="+mn-ea"/>
              <a:cs typeface="+mn-cs"/>
            </a:endParaRPr>
          </a:p>
          <a:p>
            <a:pPr marL="51435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400" b="1" i="1" u="none" strike="noStrike" kern="1200" cap="none" spc="0" normalizeH="0" baseline="0" noProof="0" dirty="0" smtClean="0">
              <a:ln>
                <a:noFill/>
              </a:ln>
              <a:solidFill>
                <a:srgbClr val="002060"/>
              </a:solidFill>
              <a:effectLst/>
              <a:uLnTx/>
              <a:uFillTx/>
              <a:latin typeface="+mn-lt"/>
              <a:ea typeface="+mn-ea"/>
              <a:cs typeface="+mn-cs"/>
            </a:endParaRPr>
          </a:p>
          <a:p>
            <a:pPr marL="971550" marR="0" lvl="1"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en-US" sz="2400" b="1" i="0" u="none" strike="noStrike" kern="1200" cap="none" spc="0" normalizeH="0" baseline="0" noProof="0" dirty="0" smtClean="0">
              <a:ln>
                <a:noFill/>
              </a:ln>
              <a:solidFill>
                <a:srgbClr val="002060"/>
              </a:solidFill>
              <a:effectLst/>
              <a:uLnTx/>
              <a:uFillTx/>
              <a:latin typeface="+mn-lt"/>
              <a:ea typeface="+mn-ea"/>
              <a:cs typeface="+mn-cs"/>
            </a:endParaRPr>
          </a:p>
          <a:p>
            <a:pPr marL="971550" marR="0" lvl="1" indent="-514350" algn="just" defTabSz="914400" rtl="0" eaLnBrk="1" fontAlgn="auto" latinLnBrk="0" hangingPunct="1">
              <a:lnSpc>
                <a:spcPct val="90000"/>
              </a:lnSpc>
              <a:spcBef>
                <a:spcPts val="1000"/>
              </a:spcBef>
              <a:spcAft>
                <a:spcPts val="0"/>
              </a:spcAft>
              <a:buClrTx/>
              <a:buSzTx/>
              <a:buFont typeface="+mj-lt"/>
              <a:buAutoNum type="romanLcPeriod"/>
              <a:tabLst/>
              <a:defRPr/>
            </a:pPr>
            <a:endParaRPr kumimoji="0" lang="en-US" altLang="en-US" sz="24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400" b="1"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just" defTabSz="914400" rtl="0" eaLnBrk="1" fontAlgn="auto" latinLnBrk="0" hangingPunct="1">
              <a:lnSpc>
                <a:spcPct val="90000"/>
              </a:lnSpc>
              <a:spcBef>
                <a:spcPts val="1000"/>
              </a:spcBef>
              <a:spcAft>
                <a:spcPts val="0"/>
              </a:spcAft>
              <a:buClr>
                <a:srgbClr val="990000"/>
              </a:buClr>
              <a:buSzTx/>
              <a:buFont typeface="Arial" panose="020B0604020202020204" pitchFamily="34" charset="0"/>
              <a:buChar char="•"/>
              <a:tabLst/>
              <a:defRPr/>
            </a:pPr>
            <a:endParaRPr kumimoji="0" lang="en-IN" sz="2400" b="1" i="0" u="none" strike="noStrike" kern="1200" cap="none" spc="0" normalizeH="0" baseline="0" noProof="0" dirty="0">
              <a:ln>
                <a:noFill/>
              </a:ln>
              <a:solidFill>
                <a:srgbClr val="002060"/>
              </a:solidFill>
              <a:effectLst/>
              <a:uLnTx/>
              <a:uFillTx/>
              <a:latin typeface="+mn-lt"/>
              <a:ea typeface="+mn-ea"/>
              <a:cs typeface="+mn-cs"/>
            </a:endParaRPr>
          </a:p>
        </p:txBody>
      </p:sp>
    </p:spTree>
    <p:extLst>
      <p:ext uri="{BB962C8B-B14F-4D97-AF65-F5344CB8AC3E}">
        <p14:creationId xmlns:p14="http://schemas.microsoft.com/office/powerpoint/2010/main" val="1754676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50158" y="1606489"/>
            <a:ext cx="9182877" cy="3984171"/>
          </a:xfrm>
        </p:spPr>
        <p:txBody>
          <a:bodyPr>
            <a:normAutofit/>
          </a:bodyPr>
          <a:lstStyle/>
          <a:p>
            <a:pPr algn="just"/>
            <a:r>
              <a:rPr lang="en-US" altLang="en-US" sz="2400" b="1" dirty="0" smtClean="0">
                <a:solidFill>
                  <a:srgbClr val="002060"/>
                </a:solidFill>
              </a:rPr>
              <a:t>Vertical Processes</a:t>
            </a:r>
          </a:p>
          <a:p>
            <a:pPr lvl="1" algn="just"/>
            <a:r>
              <a:rPr lang="en-US" altLang="en-US" sz="2000" b="1" dirty="0" smtClean="0">
                <a:solidFill>
                  <a:srgbClr val="002060"/>
                </a:solidFill>
              </a:rPr>
              <a:t>Top-down and Bottom-up Processes</a:t>
            </a:r>
          </a:p>
          <a:p>
            <a:pPr algn="just"/>
            <a:r>
              <a:rPr lang="en-US" altLang="en-US" sz="2400" b="1" dirty="0" smtClean="0">
                <a:solidFill>
                  <a:srgbClr val="002060"/>
                </a:solidFill>
              </a:rPr>
              <a:t>Horizontal Process (Transversal Process)</a:t>
            </a:r>
          </a:p>
          <a:p>
            <a:pPr algn="just"/>
            <a:r>
              <a:rPr lang="en-US" altLang="en-US" sz="2400" b="1" dirty="0" smtClean="0">
                <a:solidFill>
                  <a:srgbClr val="002060"/>
                </a:solidFill>
              </a:rPr>
              <a:t>Risk management combines top down and bottom-up processes with transversal process</a:t>
            </a:r>
            <a:endParaRPr lang="en-US" altLang="en-US" sz="2400" b="1" dirty="0">
              <a:solidFill>
                <a:srgbClr val="002060"/>
              </a:solidFill>
            </a:endParaRPr>
          </a:p>
        </p:txBody>
      </p:sp>
      <p:sp>
        <p:nvSpPr>
          <p:cNvPr id="5" name="TextBox 4"/>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Types of Risk Management Processes</a:t>
            </a:r>
            <a:endParaRPr lang="en-US" sz="2800" b="1" dirty="0">
              <a:solidFill>
                <a:srgbClr val="0070C0"/>
              </a:solidFill>
            </a:endParaRPr>
          </a:p>
        </p:txBody>
      </p:sp>
    </p:spTree>
    <p:extLst>
      <p:ext uri="{BB962C8B-B14F-4D97-AF65-F5344CB8AC3E}">
        <p14:creationId xmlns:p14="http://schemas.microsoft.com/office/powerpoint/2010/main" val="567337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0570" y="1394418"/>
            <a:ext cx="9400594" cy="3632782"/>
          </a:xfrm>
        </p:spPr>
        <p:txBody>
          <a:bodyPr>
            <a:noAutofit/>
          </a:bodyPr>
          <a:lstStyle/>
          <a:p>
            <a:pPr algn="just"/>
            <a:endParaRPr lang="en-IN" sz="2000" b="1" dirty="0">
              <a:solidFill>
                <a:srgbClr val="002060"/>
              </a:solidFill>
            </a:endParaRPr>
          </a:p>
          <a:p>
            <a:pPr algn="just"/>
            <a:r>
              <a:rPr lang="en-US" sz="2400" b="1" dirty="0" smtClean="0">
                <a:solidFill>
                  <a:srgbClr val="002060"/>
                </a:solidFill>
              </a:rPr>
              <a:t>These processes allow the top level to set up global guidelines and risk limits, which are conveyed to the business lines</a:t>
            </a:r>
          </a:p>
          <a:p>
            <a:pPr algn="just"/>
            <a:r>
              <a:rPr lang="en-US" sz="2400" b="1" dirty="0" smtClean="0">
                <a:solidFill>
                  <a:srgbClr val="002060"/>
                </a:solidFill>
              </a:rPr>
              <a:t>Allocation of income and risk to business units and transactions</a:t>
            </a:r>
          </a:p>
          <a:p>
            <a:pPr algn="just"/>
            <a:r>
              <a:rPr lang="en-US" sz="2400" b="1" dirty="0" smtClean="0">
                <a:solidFill>
                  <a:srgbClr val="002060"/>
                </a:solidFill>
              </a:rPr>
              <a:t>Periodic reporting from business levels to the top</a:t>
            </a:r>
          </a:p>
          <a:p>
            <a:pPr algn="just"/>
            <a:r>
              <a:rPr lang="en-US" sz="2400" b="1" dirty="0" smtClean="0">
                <a:solidFill>
                  <a:srgbClr val="002060"/>
                </a:solidFill>
              </a:rPr>
              <a:t>Detection of deviations and corrective actions</a:t>
            </a:r>
          </a:p>
          <a:p>
            <a:pPr algn="just"/>
            <a:r>
              <a:rPr lang="en-US" sz="2400" b="1" dirty="0" smtClean="0">
                <a:solidFill>
                  <a:srgbClr val="002060"/>
                </a:solidFill>
              </a:rPr>
              <a:t>Pyramid of risk management: Transactions- Business units-Sub portfolios- Global risk return targets</a:t>
            </a:r>
          </a:p>
          <a:p>
            <a:pPr algn="just"/>
            <a:r>
              <a:rPr lang="en-US" sz="2400" b="1" dirty="0" smtClean="0">
                <a:solidFill>
                  <a:srgbClr val="002060"/>
                </a:solidFill>
              </a:rPr>
              <a:t>Revenue and risk allocations</a:t>
            </a:r>
          </a:p>
          <a:p>
            <a:pPr algn="just"/>
            <a:endParaRPr lang="en-IN" sz="2400" b="1" dirty="0">
              <a:solidFill>
                <a:srgbClr val="002060"/>
              </a:solidFill>
            </a:endParaRPr>
          </a:p>
        </p:txBody>
      </p:sp>
      <p:sp>
        <p:nvSpPr>
          <p:cNvPr id="5" name="TextBox 4"/>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Top-down and Bottom-up Processes</a:t>
            </a:r>
            <a:endParaRPr lang="en-US" sz="2800" b="1" dirty="0">
              <a:solidFill>
                <a:srgbClr val="0070C0"/>
              </a:solidFill>
            </a:endParaRPr>
          </a:p>
        </p:txBody>
      </p:sp>
    </p:spTree>
    <p:extLst>
      <p:ext uri="{BB962C8B-B14F-4D97-AF65-F5344CB8AC3E}">
        <p14:creationId xmlns:p14="http://schemas.microsoft.com/office/powerpoint/2010/main" val="2384742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84254" y="2019704"/>
            <a:ext cx="8632969" cy="3259558"/>
          </a:xfrm>
        </p:spPr>
        <p:txBody>
          <a:bodyPr>
            <a:normAutofit/>
          </a:bodyPr>
          <a:lstStyle/>
          <a:p>
            <a:pPr algn="just"/>
            <a:r>
              <a:rPr lang="en-US" sz="2400" b="1" dirty="0" smtClean="0">
                <a:solidFill>
                  <a:srgbClr val="002060"/>
                </a:solidFill>
              </a:rPr>
              <a:t>Right technique for capturing risk diversification</a:t>
            </a:r>
          </a:p>
          <a:p>
            <a:pPr algn="just"/>
            <a:r>
              <a:rPr lang="en-US" sz="2400" b="1" dirty="0" smtClean="0">
                <a:solidFill>
                  <a:srgbClr val="002060"/>
                </a:solidFill>
              </a:rPr>
              <a:t>Quantification of risk</a:t>
            </a:r>
          </a:p>
          <a:p>
            <a:pPr algn="just"/>
            <a:r>
              <a:rPr lang="en-US" sz="2400" b="1" dirty="0" smtClean="0">
                <a:solidFill>
                  <a:srgbClr val="002060"/>
                </a:solidFill>
              </a:rPr>
              <a:t>Capital allocation system for diversification</a:t>
            </a:r>
            <a:endParaRPr lang="en-IN" sz="2400" b="1" dirty="0">
              <a:solidFill>
                <a:srgbClr val="002060"/>
              </a:solidFill>
            </a:endParaRPr>
          </a:p>
        </p:txBody>
      </p:sp>
      <p:sp>
        <p:nvSpPr>
          <p:cNvPr id="5" name="TextBox 4"/>
          <p:cNvSpPr txBox="1"/>
          <p:nvPr/>
        </p:nvSpPr>
        <p:spPr>
          <a:xfrm>
            <a:off x="1204036" y="698037"/>
            <a:ext cx="9301655" cy="523220"/>
          </a:xfrm>
          <a:prstGeom prst="rect">
            <a:avLst/>
          </a:prstGeom>
          <a:noFill/>
        </p:spPr>
        <p:txBody>
          <a:bodyPr wrap="square" rtlCol="0">
            <a:spAutoFit/>
          </a:bodyPr>
          <a:lstStyle/>
          <a:p>
            <a:r>
              <a:rPr lang="en-US" sz="2800" b="1" dirty="0">
                <a:solidFill>
                  <a:srgbClr val="0070C0"/>
                </a:solidFill>
              </a:rPr>
              <a:t>Top-down and Bottom-up </a:t>
            </a:r>
            <a:r>
              <a:rPr lang="en-US" sz="2800" b="1" dirty="0" smtClean="0">
                <a:solidFill>
                  <a:srgbClr val="0070C0"/>
                </a:solidFill>
              </a:rPr>
              <a:t>Processes </a:t>
            </a:r>
            <a:r>
              <a:rPr lang="en-US" sz="2800" b="1" dirty="0" err="1" smtClean="0">
                <a:solidFill>
                  <a:srgbClr val="0070C0"/>
                </a:solidFill>
              </a:rPr>
              <a:t>Cont</a:t>
            </a:r>
            <a:r>
              <a:rPr lang="en-US" sz="2800" b="1" dirty="0" smtClean="0">
                <a:solidFill>
                  <a:srgbClr val="0070C0"/>
                </a:solidFill>
              </a:rPr>
              <a:t>…</a:t>
            </a:r>
            <a:endParaRPr lang="en-US" sz="2800" b="1" dirty="0">
              <a:solidFill>
                <a:srgbClr val="0070C0"/>
              </a:solidFill>
            </a:endParaRPr>
          </a:p>
        </p:txBody>
      </p:sp>
    </p:spTree>
    <p:extLst>
      <p:ext uri="{BB962C8B-B14F-4D97-AF65-F5344CB8AC3E}">
        <p14:creationId xmlns:p14="http://schemas.microsoft.com/office/powerpoint/2010/main" val="4081997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9661" y="1862949"/>
            <a:ext cx="9182877" cy="3259558"/>
          </a:xfrm>
        </p:spPr>
        <p:txBody>
          <a:bodyPr>
            <a:normAutofit/>
          </a:bodyPr>
          <a:lstStyle/>
          <a:p>
            <a:pPr algn="just">
              <a:buClr>
                <a:srgbClr val="990000"/>
              </a:buClr>
            </a:pPr>
            <a:r>
              <a:rPr lang="en-US" sz="2400" b="1" dirty="0" smtClean="0">
                <a:solidFill>
                  <a:srgbClr val="002060"/>
                </a:solidFill>
              </a:rPr>
              <a:t>Address risk and return management at horizontal levels such as level of individual transactions, intermediate business line levels and top level for comparing risk and return measures to profitability target and risk limits</a:t>
            </a:r>
          </a:p>
          <a:p>
            <a:pPr algn="just">
              <a:buClr>
                <a:srgbClr val="990000"/>
              </a:buClr>
            </a:pPr>
            <a:r>
              <a:rPr lang="en-US" sz="2400" b="1" dirty="0" smtClean="0">
                <a:solidFill>
                  <a:srgbClr val="002060"/>
                </a:solidFill>
              </a:rPr>
              <a:t>Three basic horizontal processes: (</a:t>
            </a:r>
            <a:r>
              <a:rPr lang="en-US" sz="2400" b="1" dirty="0" err="1" smtClean="0">
                <a:solidFill>
                  <a:srgbClr val="002060"/>
                </a:solidFill>
              </a:rPr>
              <a:t>i</a:t>
            </a:r>
            <a:r>
              <a:rPr lang="en-US" sz="2400" b="1" dirty="0" smtClean="0">
                <a:solidFill>
                  <a:srgbClr val="002060"/>
                </a:solidFill>
              </a:rPr>
              <a:t>) Setting up risk-return guidelines and benchmarks (ii) risk return decision making (ex ante perspective) and (iii) risk return monitoring (ex post perspective)</a:t>
            </a:r>
            <a:endParaRPr lang="en-IN" sz="2400" b="1" dirty="0">
              <a:solidFill>
                <a:srgbClr val="002060"/>
              </a:solidFill>
            </a:endParaRPr>
          </a:p>
        </p:txBody>
      </p:sp>
      <p:sp>
        <p:nvSpPr>
          <p:cNvPr id="5" name="TextBox 4"/>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Transversal Processes</a:t>
            </a:r>
            <a:endParaRPr lang="en-US" sz="2800" b="1" dirty="0">
              <a:solidFill>
                <a:srgbClr val="0070C0"/>
              </a:solidFill>
            </a:endParaRPr>
          </a:p>
        </p:txBody>
      </p:sp>
    </p:spTree>
    <p:extLst>
      <p:ext uri="{BB962C8B-B14F-4D97-AF65-F5344CB8AC3E}">
        <p14:creationId xmlns:p14="http://schemas.microsoft.com/office/powerpoint/2010/main" val="1156671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436" y="1567527"/>
            <a:ext cx="8943635" cy="3259558"/>
          </a:xfrm>
        </p:spPr>
        <p:txBody>
          <a:bodyPr>
            <a:normAutofit/>
          </a:bodyPr>
          <a:lstStyle/>
          <a:p>
            <a:pPr algn="just">
              <a:buClr>
                <a:srgbClr val="990000"/>
              </a:buClr>
            </a:pPr>
            <a:r>
              <a:rPr lang="en-US" sz="2400" b="1" dirty="0" smtClean="0">
                <a:solidFill>
                  <a:srgbClr val="002060"/>
                </a:solidFill>
              </a:rPr>
              <a:t>Set credit risk limit for obligators, markets and industries</a:t>
            </a:r>
          </a:p>
          <a:p>
            <a:pPr algn="just">
              <a:buClr>
                <a:srgbClr val="990000"/>
              </a:buClr>
            </a:pPr>
            <a:r>
              <a:rPr lang="en-US" sz="2400" b="1" dirty="0" smtClean="0">
                <a:solidFill>
                  <a:srgbClr val="002060"/>
                </a:solidFill>
              </a:rPr>
              <a:t>Set the upper bound for market risk sensitivity to the various market parameters</a:t>
            </a:r>
          </a:p>
          <a:p>
            <a:pPr algn="just">
              <a:buClr>
                <a:srgbClr val="990000"/>
              </a:buClr>
            </a:pPr>
            <a:r>
              <a:rPr lang="en-US" sz="2400" b="1" dirty="0" smtClean="0">
                <a:solidFill>
                  <a:srgbClr val="002060"/>
                </a:solidFill>
              </a:rPr>
              <a:t>Delegation serves to decentralize the decision making process</a:t>
            </a:r>
          </a:p>
          <a:p>
            <a:pPr algn="just">
              <a:buClr>
                <a:srgbClr val="990000"/>
              </a:buClr>
            </a:pPr>
            <a:r>
              <a:rPr lang="en-US" sz="2400" b="1" dirty="0" smtClean="0">
                <a:solidFill>
                  <a:srgbClr val="002060"/>
                </a:solidFill>
              </a:rPr>
              <a:t>Basic rules for setting the limits: (</a:t>
            </a:r>
            <a:r>
              <a:rPr lang="en-US" sz="2400" b="1" dirty="0" err="1" smtClean="0">
                <a:solidFill>
                  <a:srgbClr val="002060"/>
                </a:solidFill>
              </a:rPr>
              <a:t>i</a:t>
            </a:r>
            <a:r>
              <a:rPr lang="en-US" sz="2400" b="1" dirty="0" smtClean="0">
                <a:solidFill>
                  <a:srgbClr val="002060"/>
                </a:solidFill>
              </a:rPr>
              <a:t>) Avoid single loss (ii) diversification of commitments (iii) avoid lending to any borrower beyond borrowing capacity</a:t>
            </a:r>
          </a:p>
          <a:p>
            <a:pPr algn="just">
              <a:buClr>
                <a:srgbClr val="990000"/>
              </a:buClr>
            </a:pPr>
            <a:endParaRPr lang="en-IN" sz="2400" b="1" dirty="0">
              <a:solidFill>
                <a:srgbClr val="002060"/>
              </a:solidFill>
            </a:endParaRPr>
          </a:p>
        </p:txBody>
      </p:sp>
      <p:sp>
        <p:nvSpPr>
          <p:cNvPr id="5" name="TextBox 4"/>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Setting up Risk and Return Guidelines</a:t>
            </a:r>
            <a:endParaRPr lang="en-US" sz="2800" b="1" dirty="0">
              <a:solidFill>
                <a:srgbClr val="0070C0"/>
              </a:solidFill>
            </a:endParaRPr>
          </a:p>
        </p:txBody>
      </p:sp>
    </p:spTree>
    <p:extLst>
      <p:ext uri="{BB962C8B-B14F-4D97-AF65-F5344CB8AC3E}">
        <p14:creationId xmlns:p14="http://schemas.microsoft.com/office/powerpoint/2010/main" val="3379478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3765"/>
            <a:ext cx="10515600" cy="1325563"/>
          </a:xfrm>
        </p:spPr>
        <p:txBody>
          <a:bodyPr/>
          <a:lstStyle/>
          <a:p>
            <a:r>
              <a:rPr lang="en-IN" sz="2800" b="1" dirty="0">
                <a:solidFill>
                  <a:srgbClr val="0070C0"/>
                </a:solidFill>
                <a:latin typeface="+mn-lt"/>
              </a:rPr>
              <a:t>Setting up Risk and Return </a:t>
            </a:r>
            <a:r>
              <a:rPr lang="en-IN" sz="2800" b="1" dirty="0" smtClean="0">
                <a:solidFill>
                  <a:srgbClr val="0070C0"/>
                </a:solidFill>
                <a:latin typeface="+mn-lt"/>
              </a:rPr>
              <a:t>Guidelines </a:t>
            </a:r>
            <a:r>
              <a:rPr lang="en-IN" sz="2800" b="1" dirty="0" err="1" smtClean="0">
                <a:solidFill>
                  <a:srgbClr val="0070C0"/>
                </a:solidFill>
                <a:latin typeface="+mn-lt"/>
              </a:rPr>
              <a:t>Cont</a:t>
            </a:r>
            <a:r>
              <a:rPr lang="en-IN" sz="2800" b="1" dirty="0" smtClean="0">
                <a:solidFill>
                  <a:srgbClr val="0070C0"/>
                </a:solidFill>
                <a:latin typeface="+mn-lt"/>
              </a:rPr>
              <a:t>…</a:t>
            </a:r>
            <a:r>
              <a:rPr lang="en-US" b="1" dirty="0">
                <a:solidFill>
                  <a:srgbClr val="0070C0"/>
                </a:solidFill>
              </a:rPr>
              <a:t/>
            </a:r>
            <a:br>
              <a:rPr lang="en-US" b="1" dirty="0">
                <a:solidFill>
                  <a:srgbClr val="0070C0"/>
                </a:solidFill>
              </a:rPr>
            </a:br>
            <a:endParaRPr lang="en-IN" dirty="0"/>
          </a:p>
        </p:txBody>
      </p:sp>
      <p:sp>
        <p:nvSpPr>
          <p:cNvPr id="3" name="Content Placeholder 2"/>
          <p:cNvSpPr>
            <a:spLocks noGrp="1"/>
          </p:cNvSpPr>
          <p:nvPr>
            <p:ph idx="1"/>
          </p:nvPr>
        </p:nvSpPr>
        <p:spPr>
          <a:xfrm>
            <a:off x="550817" y="2239328"/>
            <a:ext cx="10515600" cy="3486014"/>
          </a:xfrm>
        </p:spPr>
        <p:txBody>
          <a:bodyPr/>
          <a:lstStyle/>
          <a:p>
            <a:pPr algn="just">
              <a:buClr>
                <a:srgbClr val="990000"/>
              </a:buClr>
            </a:pPr>
            <a:r>
              <a:rPr lang="en-US" sz="2400" b="1" dirty="0">
                <a:solidFill>
                  <a:srgbClr val="002060"/>
                </a:solidFill>
              </a:rPr>
              <a:t>Consider the market expectations and sensitivity of income due to interest rate change</a:t>
            </a:r>
          </a:p>
          <a:p>
            <a:pPr algn="just">
              <a:buClr>
                <a:srgbClr val="990000"/>
              </a:buClr>
            </a:pPr>
            <a:r>
              <a:rPr lang="en-US" sz="2400" b="1" dirty="0">
                <a:solidFill>
                  <a:srgbClr val="002060"/>
                </a:solidFill>
              </a:rPr>
              <a:t>Target ROE, Cooke ratio, ROA differential pricing of loans</a:t>
            </a:r>
          </a:p>
          <a:p>
            <a:pPr algn="just">
              <a:buClr>
                <a:srgbClr val="990000"/>
              </a:buClr>
            </a:pPr>
            <a:r>
              <a:rPr lang="en-US" sz="2400" b="1" dirty="0">
                <a:solidFill>
                  <a:srgbClr val="002060"/>
                </a:solidFill>
              </a:rPr>
              <a:t>Proper fund transfer pricing system</a:t>
            </a:r>
          </a:p>
          <a:p>
            <a:endParaRPr lang="en-IN" dirty="0"/>
          </a:p>
        </p:txBody>
      </p:sp>
    </p:spTree>
    <p:extLst>
      <p:ext uri="{BB962C8B-B14F-4D97-AF65-F5344CB8AC3E}">
        <p14:creationId xmlns:p14="http://schemas.microsoft.com/office/powerpoint/2010/main" val="3635823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2634</Words>
  <Application>Microsoft Office PowerPoint</Application>
  <PresentationFormat>Widescreen</PresentationFormat>
  <Paragraphs>291</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Wingdings</vt:lpstr>
      <vt:lpstr>Office Theme</vt:lpstr>
      <vt:lpstr>Bank Risk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Setting up Risk and Return Guidelines Cont… </vt:lpstr>
      <vt:lpstr>PowerPoint Presentation</vt:lpstr>
      <vt:lpstr>Decision Making (Ex ante Perspective) Cont…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Market Risk Cont…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Risk</dc:title>
  <dc:creator>Jitendra Mahakud</dc:creator>
  <cp:lastModifiedBy>Jitendra Mahakud</cp:lastModifiedBy>
  <cp:revision>3</cp:revision>
  <dcterms:created xsi:type="dcterms:W3CDTF">2023-02-04T04:37:37Z</dcterms:created>
  <dcterms:modified xsi:type="dcterms:W3CDTF">2023-02-21T02:37:19Z</dcterms:modified>
</cp:coreProperties>
</file>