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64" r:id="rId3"/>
    <p:sldId id="262" r:id="rId4"/>
    <p:sldId id="280" r:id="rId5"/>
    <p:sldId id="279" r:id="rId6"/>
    <p:sldId id="263" r:id="rId7"/>
    <p:sldId id="265" r:id="rId8"/>
    <p:sldId id="281" r:id="rId9"/>
    <p:sldId id="282" r:id="rId10"/>
    <p:sldId id="266" r:id="rId11"/>
    <p:sldId id="268" r:id="rId12"/>
    <p:sldId id="267" r:id="rId13"/>
    <p:sldId id="257" r:id="rId14"/>
    <p:sldId id="258" r:id="rId15"/>
    <p:sldId id="260" r:id="rId16"/>
    <p:sldId id="261" r:id="rId17"/>
    <p:sldId id="274" r:id="rId18"/>
    <p:sldId id="275" r:id="rId19"/>
    <p:sldId id="269" r:id="rId20"/>
    <p:sldId id="278" r:id="rId21"/>
    <p:sldId id="271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75" d="100"/>
          <a:sy n="75" d="100"/>
        </p:scale>
        <p:origin x="10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774DB-74F2-4DD7-BECD-758E571DEC4C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36333-AFD1-4D6D-B888-26B25196D7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6333-AFD1-4D6D-B888-26B25196D7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6333-AFD1-4D6D-B888-26B25196D75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61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6333-AFD1-4D6D-B888-26B25196D75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74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6333-AFD1-4D6D-B888-26B25196D75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7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6333-AFD1-4D6D-B888-26B25196D75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6333-AFD1-4D6D-B888-26B25196D75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6333-AFD1-4D6D-B888-26B25196D75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6333-AFD1-4D6D-B888-26B25196D7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9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6333-AFD1-4D6D-B888-26B25196D7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6333-AFD1-4D6D-B888-26B25196D7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6333-AFD1-4D6D-B888-26B25196D75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6333-AFD1-4D6D-B888-26B25196D75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6333-AFD1-4D6D-B888-26B25196D75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6333-AFD1-4D6D-B888-26B25196D75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6333-AFD1-4D6D-B888-26B25196D75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8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371600"/>
            <a:ext cx="7406640" cy="1472184"/>
          </a:xfrm>
        </p:spPr>
        <p:txBody>
          <a:bodyPr/>
          <a:lstStyle/>
          <a:p>
            <a:r>
              <a:rPr lang="en-US" dirty="0"/>
              <a:t>Non-Tariff Barriers to Trade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53400" cy="1752600"/>
          </a:xfrm>
        </p:spPr>
        <p:txBody>
          <a:bodyPr>
            <a:noAutofit/>
          </a:bodyPr>
          <a:lstStyle/>
          <a:p>
            <a:pPr marL="0" lvl="0" algn="ctr">
              <a:buClr>
                <a:schemeClr val="tx2"/>
              </a:buClr>
              <a:buSzPct val="73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Course: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 Trade</a:t>
            </a:r>
          </a:p>
          <a:p>
            <a:pPr marL="0" lvl="0" algn="ctr">
              <a:buClr>
                <a:schemeClr val="tx2"/>
              </a:buClr>
              <a:buSzPct val="73000"/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IIT Kharagpur</a:t>
            </a:r>
          </a:p>
          <a:p>
            <a:pPr marL="0" lvl="0" algn="ctr">
              <a:buClr>
                <a:schemeClr val="tx2"/>
              </a:buClr>
              <a:buSzPct val="73000"/>
              <a:defRPr/>
            </a:pP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Instructor: 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Anwesha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Aditya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Price-equivalence may not imply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welfare equivalence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quota and tariff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quota may cause larger economic losses if scarcity rent accrues to foreign supplier and when rent-seekers are engaged in wasteful lobbying activities.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Price-equivalence extends to TOT effect: Similar to tariff, quota has both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effect (for large country)and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effect.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Import Restrictions through licenses in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7498080" cy="3962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India import licensing was observed for almost all the imported goods.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Goods were divided into banned, restricted, limited permissible, and subject to open general licensing (OGL).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OGL category was the most liberal. In 1987-88, OGL covered only 30 percent of imports.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Tariffication of QRs in India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Important policy shift initiated in India  in 1985: QRs were replaced by tariff, but not by equal-import tariff criterion (higher in many cases).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Tariffication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of QRs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In April 2001 as part of the structural adjustment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programmes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QRs on most of the goods including consumer goods were replaced by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equivalent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tariffs.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Export Subsidy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49808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Payment made to an exporter for its sales abroad, over and above the price the exporter gets in a Foreign country.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Export subsidy makes sales abroad more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profitable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so export rises which creates excess demand in domestic market and  domestic price of export good rises.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Exporters export up to the volume for which domestic price exceeds the price abroad by per unit amount of the subsidy.</a:t>
            </a:r>
          </a:p>
        </p:txBody>
      </p:sp>
    </p:spTree>
    <p:extLst>
      <p:ext uri="{BB962C8B-B14F-4D97-AF65-F5344CB8AC3E}">
        <p14:creationId xmlns:p14="http://schemas.microsoft.com/office/powerpoint/2010/main" val="360235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337" name="Group 1"/>
          <p:cNvGrpSpPr>
            <a:grpSpLocks noChangeAspect="1"/>
          </p:cNvGrpSpPr>
          <p:nvPr/>
        </p:nvGrpSpPr>
        <p:grpSpPr bwMode="auto">
          <a:xfrm>
            <a:off x="1828800" y="1143000"/>
            <a:ext cx="6254815" cy="4419600"/>
            <a:chOff x="2700" y="7649"/>
            <a:chExt cx="6220" cy="4396"/>
          </a:xfrm>
        </p:grpSpPr>
        <p:sp>
          <p:nvSpPr>
            <p:cNvPr id="14359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700" y="7649"/>
              <a:ext cx="6220" cy="439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 flipV="1">
              <a:off x="3181" y="8082"/>
              <a:ext cx="0" cy="31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3181" y="9449"/>
              <a:ext cx="29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3181" y="8515"/>
              <a:ext cx="2447" cy="2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V="1">
              <a:off x="3181" y="8369"/>
              <a:ext cx="2592" cy="2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3181" y="9089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4084" y="9449"/>
              <a:ext cx="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4703" y="9449"/>
              <a:ext cx="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3728" y="9089"/>
              <a:ext cx="0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5058" y="9089"/>
              <a:ext cx="0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2878" y="8909"/>
              <a:ext cx="29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2878" y="9270"/>
              <a:ext cx="29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3683" y="8862"/>
              <a:ext cx="145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g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                  </a:t>
              </a: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3468" y="9415"/>
              <a:ext cx="186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           c              d             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3155" y="11666"/>
              <a:ext cx="5760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Ad-Valorem Subsidy on Textiles Exports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2758" y="7649"/>
              <a:ext cx="741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 </a:t>
              </a:r>
              <a:r>
                <a:rPr kumimoji="0" 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/P</a:t>
              </a:r>
              <a:r>
                <a:rPr kumimoji="0" lang="en-US" sz="1100" b="0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3181" y="11249"/>
              <a:ext cx="35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6693" y="11069"/>
              <a:ext cx="2227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Production of Textiles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5743" y="8155"/>
              <a:ext cx="532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100" b="0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0" name="Text Box 4"/>
            <p:cNvSpPr txBox="1">
              <a:spLocks noChangeArrowheads="1"/>
            </p:cNvSpPr>
            <p:nvPr/>
          </p:nvSpPr>
          <p:spPr bwMode="auto">
            <a:xfrm>
              <a:off x="5686" y="10855"/>
              <a:ext cx="662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r>
                <a:rPr kumimoji="0" lang="en-US" sz="1100" b="0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39" name="Text Box 3"/>
            <p:cNvSpPr txBox="1">
              <a:spLocks noChangeArrowheads="1"/>
            </p:cNvSpPr>
            <p:nvPr/>
          </p:nvSpPr>
          <p:spPr bwMode="auto">
            <a:xfrm>
              <a:off x="2821" y="8335"/>
              <a:ext cx="337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38" name="Text Box 2"/>
            <p:cNvSpPr txBox="1">
              <a:spLocks noChangeArrowheads="1"/>
            </p:cNvSpPr>
            <p:nvPr/>
          </p:nvSpPr>
          <p:spPr bwMode="auto">
            <a:xfrm>
              <a:off x="2878" y="10837"/>
              <a:ext cx="337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8CE89FAE-8DE3-44B0-9E06-5F43A17C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07" y="212428"/>
            <a:ext cx="7467600" cy="1066800"/>
          </a:xfrm>
        </p:spPr>
        <p:txBody>
          <a:bodyPr>
            <a:noAutofit/>
          </a:bodyPr>
          <a:lstStyle/>
          <a:p>
            <a:r>
              <a:rPr lang="en-US" sz="2800" dirty="0"/>
              <a:t>Welfare Implications: Both Large &amp; Small Country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582F2C-1D28-4A4D-AD24-D57A1E25599A}"/>
              </a:ext>
            </a:extLst>
          </p:cNvPr>
          <p:cNvSpPr/>
          <p:nvPr/>
        </p:nvSpPr>
        <p:spPr>
          <a:xfrm>
            <a:off x="1737360" y="5577841"/>
            <a:ext cx="7101840" cy="120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Welfare loss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fall in CS by area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acgh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rise in PS by area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adfh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but subsidy given is a loss by area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gbef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Deadweight loss: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area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bcg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edf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969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4648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Welfare loss for both small &amp; large countries</a:t>
            </a:r>
          </a:p>
          <a:p>
            <a:pPr algn="just"/>
            <a:endParaRPr lang="en-US" sz="24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Additional loss: </a:t>
            </a:r>
            <a:r>
              <a:rPr lang="en-US" sz="2400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TOT deterioration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        Export subsidy raises export offer creating excess supply in world market for textiles, and lowers its relative price worsening TOT.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perfectly competitive world export subsidy lowers welfare of a country, irrespective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Welfare Implications: Only for Large Country</a:t>
            </a:r>
          </a:p>
        </p:txBody>
      </p:sp>
    </p:spTree>
    <p:extLst>
      <p:ext uri="{BB962C8B-B14F-4D97-AF65-F5344CB8AC3E}">
        <p14:creationId xmlns:p14="http://schemas.microsoft.com/office/powerpoint/2010/main" val="2061357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Export Subsidy: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6793992" cy="38862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oligopoly market, national governments have strategic incentives to provide export subsidy.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Agricultural and dairy products are provided export subsidies.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Export Enhancement Program (EEP) in US covering products like wheat, rice, frozen poultry, frozen pork, barley, vegetable oil and the like.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East Asian countries provide export subsidies mostly on cotton.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Indirect export subsidy schemes like duty drawback on imported raw materials and inputs for export production in the18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century UK and during 1970s and 1980s in India.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1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498080" cy="1143000"/>
          </a:xfrm>
        </p:spPr>
        <p:txBody>
          <a:bodyPr/>
          <a:lstStyle/>
          <a:p>
            <a:r>
              <a:rPr lang="en-US" dirty="0"/>
              <a:t>WTO Rules on Subsidy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49808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Prohibited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subsidies: directly linked to exports;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Actionable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subsidies: not directly linked to exports but still have an impact on exports;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Non-actionable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subsidies: assistance to disadvantaged regions and meeting environmental regulation.</a:t>
            </a:r>
          </a:p>
        </p:txBody>
      </p:sp>
    </p:spTree>
    <p:extLst>
      <p:ext uri="{BB962C8B-B14F-4D97-AF65-F5344CB8AC3E}">
        <p14:creationId xmlns:p14="http://schemas.microsoft.com/office/powerpoint/2010/main" val="3164806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Reaction of the Importing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49808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Impose </a:t>
            </a:r>
            <a:r>
              <a:rPr 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countervailing duty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against subsidized exports which brings a loss to the exporting country but world as a whole gains.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a combination of export subsidy and an equal countervailing duty leaves world welfare unchanged. </a:t>
            </a:r>
          </a:p>
        </p:txBody>
      </p:sp>
    </p:spTree>
    <p:extLst>
      <p:ext uri="{BB962C8B-B14F-4D97-AF65-F5344CB8AC3E}">
        <p14:creationId xmlns:p14="http://schemas.microsoft.com/office/powerpoint/2010/main" val="3013789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Voluntary Export Restraints (VER)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Export quotas 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negotiated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by an importing country with its trading partners.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negotiation is successful the trading partner, that is, the exporting country </a:t>
            </a:r>
            <a:r>
              <a:rPr lang="en-US" sz="20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voluntarily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restricts its exports.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 United States successfully negotiated VER with Japan restricting exports of Japanese automobiles to United States during mid 1980s.</a:t>
            </a:r>
          </a:p>
          <a:p>
            <a:pPr lvl="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VER worsens TOT for importing country and thereby shifts scarcity rent from importing to exporting country.  			Thus, </a:t>
            </a:r>
            <a:r>
              <a:rPr lang="en-US" sz="2000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VER </a:t>
            </a:r>
            <a:r>
              <a:rPr lang="en-US" sz="2000" i="1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sz="2000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improve welfare of large exporting country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it is not too restrictive. </a:t>
            </a:r>
          </a:p>
          <a:p>
            <a:pPr lvl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This explains why VERs may be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voluntary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749808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Quantitative Restrictions: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Import Quota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749808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import quota puts a physical restriction on the volume of imports of a country.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Under perfect competition, similar effects like an import tariff.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quota domestic consumers cannot buy foreign goods more than what is permitted by quota regardless of how high price they pay.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95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498080" cy="4800600"/>
          </a:xfrm>
        </p:spPr>
        <p:txBody>
          <a:bodyPr>
            <a:noAutofit/>
          </a:bodyPr>
          <a:lstStyle/>
          <a:p>
            <a:pPr lvl="0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When there is more than one source of supply of a country’s imports, then an import 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quota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imposed by the country may be more 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restrictive and protective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than a VER if the country is not being able to  negotiate VER with all its trading partners. </a:t>
            </a:r>
          </a:p>
          <a:p>
            <a:pPr lvl="0"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VER is often source-specific and discriminatory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whereas 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quota is global and non-discriminatory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though more restrictive.</a:t>
            </a:r>
          </a:p>
          <a:p>
            <a:pPr lvl="0"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DWL under VER is larger than DWL under an equal-import quota for importing country.</a:t>
            </a:r>
          </a:p>
          <a:p>
            <a:pPr lvl="0"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6096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VER versus Quota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Quality standards, environmental regulations, technical barriers to trade (TBT), local content requirement related to the nature and standards of imported goods.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533400"/>
            <a:ext cx="6743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Other Non-tariff Barriers (NTB) to Trade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581400"/>
            <a:ext cx="7239000" cy="1143000"/>
          </a:xfrm>
        </p:spPr>
        <p:txBody>
          <a:bodyPr/>
          <a:lstStyle/>
          <a:p>
            <a:r>
              <a:rPr lang="en-US" dirty="0">
                <a:latin typeface="Brush Script MT" pitchFamily="66" charset="0"/>
                <a:ea typeface="BatangChe" pitchFamily="49" charset="-127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097" name="Group 1"/>
          <p:cNvGrpSpPr>
            <a:grpSpLocks noChangeAspect="1"/>
          </p:cNvGrpSpPr>
          <p:nvPr/>
        </p:nvGrpSpPr>
        <p:grpSpPr bwMode="auto">
          <a:xfrm>
            <a:off x="2514600" y="949414"/>
            <a:ext cx="5143500" cy="4959171"/>
            <a:chOff x="3574" y="8293"/>
            <a:chExt cx="5093" cy="4909"/>
          </a:xfrm>
        </p:grpSpPr>
        <p:sp>
          <p:nvSpPr>
            <p:cNvPr id="4114" name="AutoShape 18"/>
            <p:cNvSpPr>
              <a:spLocks noChangeAspect="1" noChangeArrowheads="1" noTextEdit="1"/>
            </p:cNvSpPr>
            <p:nvPr/>
          </p:nvSpPr>
          <p:spPr bwMode="auto">
            <a:xfrm>
              <a:off x="3574" y="8293"/>
              <a:ext cx="5093" cy="490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3" name="Line 17"/>
            <p:cNvSpPr>
              <a:spLocks noChangeShapeType="1"/>
            </p:cNvSpPr>
            <p:nvPr/>
          </p:nvSpPr>
          <p:spPr bwMode="auto">
            <a:xfrm>
              <a:off x="4134" y="11668"/>
              <a:ext cx="32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 flipV="1">
              <a:off x="4134" y="8732"/>
              <a:ext cx="0" cy="2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4134" y="9759"/>
              <a:ext cx="2380" cy="1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4134" y="10492"/>
              <a:ext cx="2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3694" y="10347"/>
              <a:ext cx="397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8850" tIns="54425" rIns="108850" bIns="54425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200" b="0" i="1" u="none" strike="noStrike" cap="none" normalizeH="0" baseline="300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5211" y="10492"/>
              <a:ext cx="0" cy="1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7" name="Text Box 11"/>
            <p:cNvSpPr txBox="1">
              <a:spLocks noChangeArrowheads="1"/>
            </p:cNvSpPr>
            <p:nvPr/>
          </p:nvSpPr>
          <p:spPr bwMode="auto">
            <a:xfrm>
              <a:off x="7324" y="11469"/>
              <a:ext cx="627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8850" tIns="54425" rIns="108850" bIns="54425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sz="1100" b="0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3574" y="8293"/>
              <a:ext cx="1260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5310" tIns="32655" rIns="65310" bIns="326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200" b="0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  </a:t>
              </a: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 P</a:t>
              </a:r>
              <a:r>
                <a:rPr kumimoji="0" lang="en-US" sz="1200" b="0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3854" y="12548"/>
              <a:ext cx="3626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65310" tIns="32655" rIns="65310" bIns="32655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Quota on Imports of Computers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4648" y="9965"/>
              <a:ext cx="507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8850" tIns="54425" rIns="108850" bIns="54425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</a:t>
              </a:r>
            </a:p>
          </p:txBody>
        </p:sp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4456" y="9983"/>
              <a:ext cx="859" cy="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8850" tIns="54425" rIns="108850" bIns="54425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e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2" name="Text Box 6"/>
            <p:cNvSpPr txBox="1">
              <a:spLocks noChangeArrowheads="1"/>
            </p:cNvSpPr>
            <p:nvPr/>
          </p:nvSpPr>
          <p:spPr bwMode="auto">
            <a:xfrm>
              <a:off x="3754" y="11656"/>
              <a:ext cx="167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8850" tIns="54425" rIns="108850" bIns="54425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O                  </a:t>
              </a: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sz="1600" b="0" i="1" u="none" strike="noStrike" cap="none" normalizeH="0" baseline="-300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 flipV="1">
              <a:off x="4694" y="9320"/>
              <a:ext cx="0" cy="2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" name="Line 4"/>
            <p:cNvSpPr>
              <a:spLocks noChangeShapeType="1"/>
            </p:cNvSpPr>
            <p:nvPr/>
          </p:nvSpPr>
          <p:spPr bwMode="auto">
            <a:xfrm>
              <a:off x="4134" y="10150"/>
              <a:ext cx="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3814" y="10000"/>
            <a:ext cx="24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" name="Equation" r:id="rId4" imgW="152268" imgH="203024" progId="Equation.3">
                    <p:embed/>
                  </p:oleObj>
                </mc:Choice>
                <mc:Fallback>
                  <p:oleObj name="Equation" r:id="rId4" imgW="152268" imgH="203024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10000"/>
                          <a:ext cx="240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5928169"/>
                </p:ext>
              </p:extLst>
            </p:nvPr>
          </p:nvGraphicFramePr>
          <p:xfrm>
            <a:off x="4534" y="11715"/>
            <a:ext cx="3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name="Equation" r:id="rId6" imgW="203024" imgH="203024" progId="Equation.3">
                    <p:embed/>
                  </p:oleObj>
                </mc:Choice>
                <mc:Fallback>
                  <p:oleObj name="Equation" r:id="rId6" imgW="203024" imgH="203024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11715"/>
                          <a:ext cx="320" cy="30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3BEA-A8A2-4496-8EEC-EF1C9CF6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Scarcity 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4A61-648D-44BC-B5A9-03B3F3F11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Quota effectively taxes the consumers. 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implicit tax or tariff rate is the rate by which the domestic price exceeds the world price.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   -    )/</a:t>
            </a: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Scarcity rent under quota given by the rectangular area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46B9D0A-6B07-49E5-B666-4F7D1D7D4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375323"/>
              </p:ext>
            </p:extLst>
          </p:nvPr>
        </p:nvGraphicFramePr>
        <p:xfrm>
          <a:off x="1902080" y="5011189"/>
          <a:ext cx="914400" cy="39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080" y="5011189"/>
                        <a:ext cx="914400" cy="3990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3CEC4AE9-1A3C-4317-ACF8-6AAF6153CB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334772"/>
              </p:ext>
            </p:extLst>
          </p:nvPr>
        </p:nvGraphicFramePr>
        <p:xfrm>
          <a:off x="2514600" y="3686970"/>
          <a:ext cx="242380" cy="32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86970"/>
                        <a:ext cx="242380" cy="322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>
            <a:extLst>
              <a:ext uri="{FF2B5EF4-FFF2-40B4-BE49-F238E27FC236}">
                <a16:creationId xmlns:a16="http://schemas.microsoft.com/office/drawing/2014/main" id="{7018C23B-ACAF-4899-AFA2-B2E55DD33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1080" y="3691199"/>
            <a:ext cx="463482" cy="35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8850" tIns="54425" rIns="108850" bIns="54425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1600" b="0" i="1" u="none" strike="noStrike" cap="none" normalizeH="0" baseline="3000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4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1122-5206-498D-B50D-29477D0A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0" y="380524"/>
            <a:ext cx="7498080" cy="11430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Distribution of Scarcity Rent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84B62-3AF8-4830-A015-029FB356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38" y="2133600"/>
            <a:ext cx="749935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Home country government can extract rents from importers by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auctioning import licenses so that scarcity rent now goes to government.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Otherwise, licenses are given away on a first-cum-first-serve basis or through a lottery in which case scarcity rent accrues to the importers who obtain the import licenses. </a:t>
            </a:r>
          </a:p>
        </p:txBody>
      </p:sp>
    </p:spTree>
    <p:extLst>
      <p:ext uri="{BB962C8B-B14F-4D97-AF65-F5344CB8AC3E}">
        <p14:creationId xmlns:p14="http://schemas.microsoft.com/office/powerpoint/2010/main" val="229013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Economic Costs of Quota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Production losses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quota encourages inefficient domestic producers to produce more computers;</a:t>
            </a:r>
          </a:p>
          <a:p>
            <a:pPr algn="just"/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Consumption losses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Home consumers have to pay higher price.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area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DWL</a:t>
            </a:r>
          </a:p>
          <a:p>
            <a:pPr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whether licenses are auctioned off or not, in both cases scarcity rent accrues to economic agents within Home country, the government or importers.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But if 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foreign supply is a monopolized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entire scarcity rent can be extracted from Home importers so that scarcity rent also constitutes a DWL. </a:t>
            </a:r>
          </a:p>
          <a:p>
            <a:pPr algn="just"/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Additional loss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wasteful lobbying activities of potential license holders.  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Equivalence of Quota and Tariff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price-equivalence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theorem by </a:t>
            </a:r>
            <a:r>
              <a:rPr lang="en-US" sz="22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Jagdish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Bhagwati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the economic effects of quota and tariff are same. </a:t>
            </a:r>
          </a:p>
          <a:p>
            <a:pPr lvl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a quota allowing a particular level of imports is replaced by an </a:t>
            </a:r>
            <a:r>
              <a:rPr lang="en-US" sz="2200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equal-import tariff </a:t>
            </a:r>
            <a:r>
              <a:rPr lang="en-US" sz="22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(tariff generating same volume of imports), domestic price will be larger than world price by the same percentage point in both the cases. </a:t>
            </a:r>
          </a:p>
          <a:p>
            <a:pPr lvl="0"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Only difference: tariff generates tariff revenue whereas import quota generates scarcity rent for import license holders. </a:t>
            </a:r>
          </a:p>
          <a:p>
            <a:pPr lvl="0"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Part of this rent may be extracted by the government. 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>
            <a:extLst>
              <a:ext uri="{FF2B5EF4-FFF2-40B4-BE49-F238E27FC236}">
                <a16:creationId xmlns:a16="http://schemas.microsoft.com/office/drawing/2014/main" id="{DC90AD5B-EEFB-4E08-A1FD-D58FA82E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1650B7E3-9AC8-4CE3-B93F-C64BB6E937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81200" y="951828"/>
            <a:ext cx="6122731" cy="4954343"/>
            <a:chOff x="2530" y="5380"/>
            <a:chExt cx="4663" cy="3881"/>
          </a:xfrm>
        </p:grpSpPr>
        <p:sp>
          <p:nvSpPr>
            <p:cNvPr id="6" name="AutoShape 21">
              <a:extLst>
                <a:ext uri="{FF2B5EF4-FFF2-40B4-BE49-F238E27FC236}">
                  <a16:creationId xmlns:a16="http://schemas.microsoft.com/office/drawing/2014/main" id="{1BA7045D-74E8-478A-8F0E-1BFF0F7B25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75" y="5392"/>
              <a:ext cx="4618" cy="3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Line 20">
              <a:extLst>
                <a:ext uri="{FF2B5EF4-FFF2-40B4-BE49-F238E27FC236}">
                  <a16:creationId xmlns:a16="http://schemas.microsoft.com/office/drawing/2014/main" id="{E4586109-F44B-4D42-8008-BD0B76C04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0" y="8403"/>
              <a:ext cx="27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Arc 19">
              <a:extLst>
                <a:ext uri="{FF2B5EF4-FFF2-40B4-BE49-F238E27FC236}">
                  <a16:creationId xmlns:a16="http://schemas.microsoft.com/office/drawing/2014/main" id="{90BCED6C-5586-4FB8-ACD3-9C901267BC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90" y="6243"/>
              <a:ext cx="2100" cy="2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Arc 18">
              <a:extLst>
                <a:ext uri="{FF2B5EF4-FFF2-40B4-BE49-F238E27FC236}">
                  <a16:creationId xmlns:a16="http://schemas.microsoft.com/office/drawing/2014/main" id="{76D890FB-7312-4776-A3A9-706D9ADAABEF}"/>
                </a:ext>
              </a:extLst>
            </p:cNvPr>
            <p:cNvSpPr>
              <a:spLocks/>
            </p:cNvSpPr>
            <p:nvPr/>
          </p:nvSpPr>
          <p:spPr bwMode="auto">
            <a:xfrm rot="60000" flipV="1">
              <a:off x="3190" y="5926"/>
              <a:ext cx="1740" cy="246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3FBAAD0B-CD11-4475-835C-9F8FCF3267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2" y="6736"/>
              <a:ext cx="16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Arc 16">
              <a:extLst>
                <a:ext uri="{FF2B5EF4-FFF2-40B4-BE49-F238E27FC236}">
                  <a16:creationId xmlns:a16="http://schemas.microsoft.com/office/drawing/2014/main" id="{E7FBBCD3-5AE6-4185-95BA-DCA80E2DFF6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190" y="6059"/>
              <a:ext cx="782" cy="23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069A39B1-7772-458F-8DFD-BE06E7CE9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8" y="5750"/>
              <a:ext cx="0" cy="26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F310E080-2F50-4295-9504-39AC87253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0" y="5997"/>
              <a:ext cx="1982" cy="24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A51C160D-C569-4311-9166-FAD393283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0" y="5997"/>
              <a:ext cx="1082" cy="24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8D78A562-EA8B-4C4C-A17D-3C3789A34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5" y="8724"/>
              <a:ext cx="28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Tariff, Quota and TOT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0ABB2EDA-0085-4ACD-8D1B-58B4C0672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9" y="8249"/>
              <a:ext cx="120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Home Exports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2F067312-E4E9-462A-B4E5-56F5BD0DC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5380"/>
              <a:ext cx="150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Home Imports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1EEBF20B-6BC0-45BC-97EE-99734FB963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0" y="6614"/>
            <a:ext cx="26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" r:id="rId3" imgW="203024" imgH="203024" progId="Equation.3">
                    <p:embed/>
                  </p:oleObj>
                </mc:Choice>
                <mc:Fallback>
                  <p:oleObj r:id="rId3" imgW="203024" imgH="20302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0" y="6614"/>
                          <a:ext cx="267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1352DAA5-F2F2-4DFF-BDCE-922A94740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" y="8312"/>
              <a:ext cx="2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7">
              <a:extLst>
                <a:ext uri="{FF2B5EF4-FFF2-40B4-BE49-F238E27FC236}">
                  <a16:creationId xmlns:a16="http://schemas.microsoft.com/office/drawing/2014/main" id="{AE7BFBF1-C159-4ABC-B073-F609BF5E2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" y="5596"/>
              <a:ext cx="2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06102801-449A-4426-B48B-76BF0EFA3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5684"/>
              <a:ext cx="42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</a:t>
              </a: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22" name="Text Box 5">
              <a:extLst>
                <a:ext uri="{FF2B5EF4-FFF2-40B4-BE49-F238E27FC236}">
                  <a16:creationId xmlns:a16="http://schemas.microsoft.com/office/drawing/2014/main" id="{A2396060-374E-4813-AB4B-4258C49A2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9" y="6582"/>
              <a:ext cx="2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Q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4">
              <a:extLst>
                <a:ext uri="{FF2B5EF4-FFF2-40B4-BE49-F238E27FC236}">
                  <a16:creationId xmlns:a16="http://schemas.microsoft.com/office/drawing/2014/main" id="{B4134AA1-B992-4120-BA82-F0031AE29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9" y="6089"/>
              <a:ext cx="3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ABE0A214-B152-43AD-9277-037C7BF0A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" y="6026"/>
              <a:ext cx="2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68F2D6E9-AA73-4812-A160-9451B43CD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6428"/>
              <a:ext cx="34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</a:t>
              </a:r>
              <a:r>
                <a:rPr kumimoji="0" lang="en-US" altLang="en-US" sz="1100" b="0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Q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40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5082-F3A1-4B2E-BE5B-9D046523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    quota offer curve is OQ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import and export fall leading to TOT improvement for HC.  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quota is replaced by equal-import tariff, tariff rate must be such that new offer curve is OH’, new equilibrium Eq. 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F40ED9C-239D-4511-B4F9-025810FC8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664934"/>
              </p:ext>
            </p:extLst>
          </p:nvPr>
        </p:nvGraphicFramePr>
        <p:xfrm>
          <a:off x="5918786" y="1518920"/>
          <a:ext cx="317208" cy="31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3" imgW="203024" imgH="203024" progId="Equation.3">
                  <p:embed/>
                </p:oleObj>
              </mc:Choice>
              <mc:Fallback>
                <p:oleObj r:id="rId3" imgW="203024" imgH="203024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1EEBF20B-6BC0-45BC-97EE-99734FB963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786" y="1518920"/>
                        <a:ext cx="317208" cy="317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7C129AD-CE99-4D61-B7DF-0E864675C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086906"/>
              </p:ext>
            </p:extLst>
          </p:nvPr>
        </p:nvGraphicFramePr>
        <p:xfrm>
          <a:off x="2590800" y="1524000"/>
          <a:ext cx="317208" cy="31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r:id="rId5" imgW="203024" imgH="203024" progId="Equation.3">
                  <p:embed/>
                </p:oleObj>
              </mc:Choice>
              <mc:Fallback>
                <p:oleObj r:id="rId5" imgW="203024" imgH="203024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1EEBF20B-6BC0-45BC-97EE-99734FB963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24000"/>
                        <a:ext cx="317208" cy="3176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293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564</TotalTime>
  <Words>1249</Words>
  <Application>Microsoft Office PowerPoint</Application>
  <PresentationFormat>On-screen Show (4:3)</PresentationFormat>
  <Paragraphs>160</Paragraphs>
  <Slides>22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Brush Script MT</vt:lpstr>
      <vt:lpstr>Calibri</vt:lpstr>
      <vt:lpstr>Gill Sans MT</vt:lpstr>
      <vt:lpstr>Times New Roman</vt:lpstr>
      <vt:lpstr>Verdana</vt:lpstr>
      <vt:lpstr>Wingdings 2</vt:lpstr>
      <vt:lpstr>Solstice</vt:lpstr>
      <vt:lpstr>Equation</vt:lpstr>
      <vt:lpstr>Equation.3</vt:lpstr>
      <vt:lpstr>Non-Tariff Barriers to Trade</vt:lpstr>
      <vt:lpstr>Quantitative Restrictions: Import Quota </vt:lpstr>
      <vt:lpstr>PowerPoint Presentation</vt:lpstr>
      <vt:lpstr>Scarcity Rent</vt:lpstr>
      <vt:lpstr>Distribution of Scarcity Rent </vt:lpstr>
      <vt:lpstr>The Economic Costs of Quota</vt:lpstr>
      <vt:lpstr>Equivalence of Quota and Tariff</vt:lpstr>
      <vt:lpstr>PowerPoint Presentation</vt:lpstr>
      <vt:lpstr>PowerPoint Presentation</vt:lpstr>
      <vt:lpstr>Comments</vt:lpstr>
      <vt:lpstr>Import Restrictions through licenses in India</vt:lpstr>
      <vt:lpstr>Tariffication of QRs in India </vt:lpstr>
      <vt:lpstr>Export Subsidy</vt:lpstr>
      <vt:lpstr>Welfare Implications: Both Large &amp; Small Country</vt:lpstr>
      <vt:lpstr>Welfare Implications: Only for Large Country</vt:lpstr>
      <vt:lpstr>Export Subsidy: Reality</vt:lpstr>
      <vt:lpstr>WTO Rules on Subsidy</vt:lpstr>
      <vt:lpstr>Reaction of the Importing Country</vt:lpstr>
      <vt:lpstr>Voluntary Export Restraints (VER)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Non-Tariff Barriers to Trade</dc:title>
  <dc:creator>Dr. Anwesha Aditya</dc:creator>
  <cp:lastModifiedBy>anwesha</cp:lastModifiedBy>
  <cp:revision>67</cp:revision>
  <dcterms:created xsi:type="dcterms:W3CDTF">2006-08-16T00:00:00Z</dcterms:created>
  <dcterms:modified xsi:type="dcterms:W3CDTF">2022-02-08T15:59:19Z</dcterms:modified>
</cp:coreProperties>
</file>