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78" r:id="rId3"/>
    <p:sldId id="296" r:id="rId4"/>
    <p:sldId id="257" r:id="rId5"/>
    <p:sldId id="258" r:id="rId6"/>
    <p:sldId id="295" r:id="rId7"/>
    <p:sldId id="293" r:id="rId8"/>
    <p:sldId id="260" r:id="rId9"/>
    <p:sldId id="292" r:id="rId10"/>
    <p:sldId id="294" r:id="rId11"/>
    <p:sldId id="289" r:id="rId12"/>
    <p:sldId id="261" r:id="rId13"/>
    <p:sldId id="279" r:id="rId14"/>
    <p:sldId id="262" r:id="rId15"/>
    <p:sldId id="264" r:id="rId16"/>
    <p:sldId id="288" r:id="rId17"/>
    <p:sldId id="267" r:id="rId18"/>
    <p:sldId id="268" r:id="rId19"/>
    <p:sldId id="280" r:id="rId20"/>
    <p:sldId id="269" r:id="rId21"/>
    <p:sldId id="270" r:id="rId22"/>
    <p:sldId id="271" r:id="rId23"/>
    <p:sldId id="273" r:id="rId24"/>
    <p:sldId id="282" r:id="rId25"/>
    <p:sldId id="274" r:id="rId26"/>
    <p:sldId id="298" r:id="rId27"/>
    <p:sldId id="272" r:id="rId28"/>
    <p:sldId id="276" r:id="rId29"/>
    <p:sldId id="299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\Documents\Tariff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\Documents\Tariff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endra\Documents\Tariff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sha%20Aditya\Downloads\Tariff%20graph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IND!$A$2</c:f>
              <c:strCache>
                <c:ptCount val="1"/>
                <c:pt idx="0">
                  <c:v>IND_Tariff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IND!$B$1:$T$1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IND!$B$2:$T$2</c:f>
              <c:numCache>
                <c:formatCode>General</c:formatCode>
                <c:ptCount val="19"/>
                <c:pt idx="0">
                  <c:v>23.36</c:v>
                </c:pt>
                <c:pt idx="1">
                  <c:v>26.51</c:v>
                </c:pt>
                <c:pt idx="2">
                  <c:v>23.08</c:v>
                </c:pt>
                <c:pt idx="3">
                  <c:v>21.45</c:v>
                </c:pt>
                <c:pt idx="4">
                  <c:v>22.96</c:v>
                </c:pt>
                <c:pt idx="5">
                  <c:v>13.9</c:v>
                </c:pt>
                <c:pt idx="6">
                  <c:v>8.99</c:v>
                </c:pt>
                <c:pt idx="7">
                  <c:v>11.99</c:v>
                </c:pt>
                <c:pt idx="8">
                  <c:v>5.98</c:v>
                </c:pt>
                <c:pt idx="9">
                  <c:v>6.84</c:v>
                </c:pt>
                <c:pt idx="10">
                  <c:v>6.1</c:v>
                </c:pt>
                <c:pt idx="11">
                  <c:v>7.33</c:v>
                </c:pt>
                <c:pt idx="12">
                  <c:v>6.32</c:v>
                </c:pt>
                <c:pt idx="13">
                  <c:v>6.34</c:v>
                </c:pt>
                <c:pt idx="15">
                  <c:v>7.32</c:v>
                </c:pt>
                <c:pt idx="16">
                  <c:v>6.35</c:v>
                </c:pt>
                <c:pt idx="17">
                  <c:v>5.78</c:v>
                </c:pt>
                <c:pt idx="18">
                  <c:v>4.88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6-4FC7-8781-F79128B793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9141824"/>
        <c:axId val="479136248"/>
      </c:lineChart>
      <c:catAx>
        <c:axId val="47914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36248"/>
        <c:crosses val="autoZero"/>
        <c:auto val="1"/>
        <c:lblAlgn val="ctr"/>
        <c:lblOffset val="100"/>
        <c:noMultiLvlLbl val="0"/>
      </c:catAx>
      <c:valAx>
        <c:axId val="479136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14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USA!$A$2</c:f>
              <c:strCache>
                <c:ptCount val="1"/>
                <c:pt idx="0">
                  <c:v>USA_Tariff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USA!$B$1:$T$1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USA!$B$2:$T$2</c:f>
              <c:numCache>
                <c:formatCode>General</c:formatCode>
                <c:ptCount val="19"/>
                <c:pt idx="0">
                  <c:v>2.1</c:v>
                </c:pt>
                <c:pt idx="1">
                  <c:v>2.11</c:v>
                </c:pt>
                <c:pt idx="2">
                  <c:v>2.16</c:v>
                </c:pt>
                <c:pt idx="3">
                  <c:v>1.96</c:v>
                </c:pt>
                <c:pt idx="4">
                  <c:v>1.79</c:v>
                </c:pt>
                <c:pt idx="5">
                  <c:v>1.75</c:v>
                </c:pt>
                <c:pt idx="6">
                  <c:v>1.7</c:v>
                </c:pt>
                <c:pt idx="7">
                  <c:v>1.55</c:v>
                </c:pt>
                <c:pt idx="8">
                  <c:v>1.58</c:v>
                </c:pt>
                <c:pt idx="9">
                  <c:v>1.71</c:v>
                </c:pt>
                <c:pt idx="10">
                  <c:v>1.66</c:v>
                </c:pt>
                <c:pt idx="11">
                  <c:v>1.67</c:v>
                </c:pt>
                <c:pt idx="12">
                  <c:v>1.67</c:v>
                </c:pt>
                <c:pt idx="13">
                  <c:v>1.67</c:v>
                </c:pt>
                <c:pt idx="14">
                  <c:v>1.69</c:v>
                </c:pt>
                <c:pt idx="15">
                  <c:v>1.69</c:v>
                </c:pt>
                <c:pt idx="16">
                  <c:v>1.65</c:v>
                </c:pt>
                <c:pt idx="17">
                  <c:v>1.66</c:v>
                </c:pt>
                <c:pt idx="18">
                  <c:v>1.59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AF-48A8-BE14-953A108232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9142480"/>
        <c:axId val="479139856"/>
      </c:lineChart>
      <c:catAx>
        <c:axId val="4791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39856"/>
        <c:crosses val="autoZero"/>
        <c:auto val="1"/>
        <c:lblAlgn val="ctr"/>
        <c:lblOffset val="100"/>
        <c:noMultiLvlLbl val="0"/>
      </c:catAx>
      <c:valAx>
        <c:axId val="479139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14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CHN!$A$2</c:f>
              <c:strCache>
                <c:ptCount val="1"/>
                <c:pt idx="0">
                  <c:v>CHN_Tariff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CHN!$B$1:$T$1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CHN!$B$2:$T$2</c:f>
              <c:numCache>
                <c:formatCode>General</c:formatCode>
                <c:ptCount val="19"/>
                <c:pt idx="0">
                  <c:v>14.67</c:v>
                </c:pt>
                <c:pt idx="1">
                  <c:v>14.11</c:v>
                </c:pt>
                <c:pt idx="2">
                  <c:v>7.72</c:v>
                </c:pt>
                <c:pt idx="3">
                  <c:v>6.48</c:v>
                </c:pt>
                <c:pt idx="4">
                  <c:v>5.96</c:v>
                </c:pt>
                <c:pt idx="5">
                  <c:v>4.87</c:v>
                </c:pt>
                <c:pt idx="6">
                  <c:v>4.25</c:v>
                </c:pt>
                <c:pt idx="7">
                  <c:v>5.07</c:v>
                </c:pt>
                <c:pt idx="8">
                  <c:v>4.47</c:v>
                </c:pt>
                <c:pt idx="9">
                  <c:v>3.94</c:v>
                </c:pt>
                <c:pt idx="10">
                  <c:v>4.6500000000000004</c:v>
                </c:pt>
                <c:pt idx="11">
                  <c:v>5.99</c:v>
                </c:pt>
                <c:pt idx="14">
                  <c:v>4.74</c:v>
                </c:pt>
                <c:pt idx="15">
                  <c:v>4.5199999999999996</c:v>
                </c:pt>
                <c:pt idx="16">
                  <c:v>3.54</c:v>
                </c:pt>
                <c:pt idx="17">
                  <c:v>3.83</c:v>
                </c:pt>
                <c:pt idx="18">
                  <c:v>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0-45A3-A17A-B0B2DDE654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8992304"/>
        <c:axId val="328989680"/>
      </c:lineChart>
      <c:catAx>
        <c:axId val="32899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89680"/>
        <c:crosses val="autoZero"/>
        <c:auto val="1"/>
        <c:lblAlgn val="ctr"/>
        <c:lblOffset val="100"/>
        <c:noMultiLvlLbl val="0"/>
      </c:catAx>
      <c:valAx>
        <c:axId val="328989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899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Tariff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CHN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Sheet1!$F$1:$X$1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Sheet1!$F$2:$X$2</c:f>
              <c:numCache>
                <c:formatCode>General</c:formatCode>
                <c:ptCount val="19"/>
                <c:pt idx="0">
                  <c:v>14.67</c:v>
                </c:pt>
                <c:pt idx="1">
                  <c:v>14.11</c:v>
                </c:pt>
                <c:pt idx="2">
                  <c:v>7.72</c:v>
                </c:pt>
                <c:pt idx="3">
                  <c:v>6.48</c:v>
                </c:pt>
                <c:pt idx="4">
                  <c:v>5.96</c:v>
                </c:pt>
                <c:pt idx="5">
                  <c:v>4.87</c:v>
                </c:pt>
                <c:pt idx="6">
                  <c:v>4.25</c:v>
                </c:pt>
                <c:pt idx="7">
                  <c:v>5.07</c:v>
                </c:pt>
                <c:pt idx="8">
                  <c:v>4.47</c:v>
                </c:pt>
                <c:pt idx="9">
                  <c:v>3.94</c:v>
                </c:pt>
                <c:pt idx="10">
                  <c:v>4.6500000000000004</c:v>
                </c:pt>
                <c:pt idx="11">
                  <c:v>5.99</c:v>
                </c:pt>
                <c:pt idx="14">
                  <c:v>4.74</c:v>
                </c:pt>
                <c:pt idx="15">
                  <c:v>4.5199999999999996</c:v>
                </c:pt>
                <c:pt idx="16">
                  <c:v>3.54</c:v>
                </c:pt>
                <c:pt idx="17">
                  <c:v>3.83</c:v>
                </c:pt>
                <c:pt idx="18">
                  <c:v>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80-462E-8C03-F5267B7D556E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IND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Sheet1!$F$1:$X$1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Sheet1!$F$3:$X$3</c:f>
              <c:numCache>
                <c:formatCode>General</c:formatCode>
                <c:ptCount val="19"/>
                <c:pt idx="0">
                  <c:v>23.36</c:v>
                </c:pt>
                <c:pt idx="1">
                  <c:v>26.51</c:v>
                </c:pt>
                <c:pt idx="2">
                  <c:v>23.08</c:v>
                </c:pt>
                <c:pt idx="3">
                  <c:v>21.45</c:v>
                </c:pt>
                <c:pt idx="4">
                  <c:v>22.96</c:v>
                </c:pt>
                <c:pt idx="5">
                  <c:v>13.9</c:v>
                </c:pt>
                <c:pt idx="6">
                  <c:v>8.99</c:v>
                </c:pt>
                <c:pt idx="7">
                  <c:v>11.99</c:v>
                </c:pt>
                <c:pt idx="8">
                  <c:v>5.98</c:v>
                </c:pt>
                <c:pt idx="9">
                  <c:v>6.84</c:v>
                </c:pt>
                <c:pt idx="10">
                  <c:v>6.1</c:v>
                </c:pt>
                <c:pt idx="11">
                  <c:v>7.33</c:v>
                </c:pt>
                <c:pt idx="12">
                  <c:v>6.32</c:v>
                </c:pt>
                <c:pt idx="13">
                  <c:v>6.34</c:v>
                </c:pt>
                <c:pt idx="15">
                  <c:v>7.32</c:v>
                </c:pt>
                <c:pt idx="16">
                  <c:v>6.35</c:v>
                </c:pt>
                <c:pt idx="17">
                  <c:v>5.78</c:v>
                </c:pt>
                <c:pt idx="18">
                  <c:v>4.88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0-462E-8C03-F5267B7D556E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Sheet1!$F$1:$X$1</c:f>
              <c:strCach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strCache>
            </c:strRef>
          </c:cat>
          <c:val>
            <c:numRef>
              <c:f>Sheet1!$F$4:$X$4</c:f>
              <c:numCache>
                <c:formatCode>General</c:formatCode>
                <c:ptCount val="19"/>
                <c:pt idx="0">
                  <c:v>2.1</c:v>
                </c:pt>
                <c:pt idx="1">
                  <c:v>2.11</c:v>
                </c:pt>
                <c:pt idx="2">
                  <c:v>2.16</c:v>
                </c:pt>
                <c:pt idx="3">
                  <c:v>1.96</c:v>
                </c:pt>
                <c:pt idx="4">
                  <c:v>1.79</c:v>
                </c:pt>
                <c:pt idx="5">
                  <c:v>1.75</c:v>
                </c:pt>
                <c:pt idx="6">
                  <c:v>1.7</c:v>
                </c:pt>
                <c:pt idx="7">
                  <c:v>1.55</c:v>
                </c:pt>
                <c:pt idx="8">
                  <c:v>1.58</c:v>
                </c:pt>
                <c:pt idx="9">
                  <c:v>1.71</c:v>
                </c:pt>
                <c:pt idx="10">
                  <c:v>1.66</c:v>
                </c:pt>
                <c:pt idx="11">
                  <c:v>1.67</c:v>
                </c:pt>
                <c:pt idx="12">
                  <c:v>1.67</c:v>
                </c:pt>
                <c:pt idx="13">
                  <c:v>1.67</c:v>
                </c:pt>
                <c:pt idx="14">
                  <c:v>1.69</c:v>
                </c:pt>
                <c:pt idx="15">
                  <c:v>1.69</c:v>
                </c:pt>
                <c:pt idx="16">
                  <c:v>1.65</c:v>
                </c:pt>
                <c:pt idx="17">
                  <c:v>1.66</c:v>
                </c:pt>
                <c:pt idx="18">
                  <c:v>1.59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0-462E-8C03-F5267B7D5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341464"/>
        <c:axId val="352343104"/>
      </c:lineChart>
      <c:catAx>
        <c:axId val="35234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343104"/>
        <c:crosses val="autoZero"/>
        <c:auto val="1"/>
        <c:lblAlgn val="ctr"/>
        <c:lblOffset val="100"/>
        <c:noMultiLvlLbl val="0"/>
      </c:catAx>
      <c:valAx>
        <c:axId val="35234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341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B2125-23DD-4E4F-AD5C-245848712DAE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6BF8-8B3F-40EA-9E8B-A4F365D66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6BF8-8B3F-40EA-9E8B-A4F365D6620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today.in/union-budget-2020/news/budget-2020-govt-may-raise-import-duties-on-more-than-50-items-including-electronics-handicrafts/story/394599.html" TargetMode="External"/><Relationship Id="rId2" Type="http://schemas.openxmlformats.org/officeDocument/2006/relationships/hyperlink" Target="https://www.businesstoday.in/union-budget-2020/decoding-the-budget/budget-2020-import-duty-hiked-on-a-host-of-products-to-bolster-make-in-india/story/395286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ctad.org/en/pages/PublicationWebflyer.aspx?publicationid=2569" TargetMode="External"/><Relationship Id="rId2" Type="http://schemas.openxmlformats.org/officeDocument/2006/relationships/hyperlink" Target="https://unctad.org/en/pages/newsdetails.aspx?OriginalVersionID=22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ctad.org/en/PublicationsLibrary/ser-rp-2019d9_e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8600"/>
            <a:ext cx="5105400" cy="2868168"/>
          </a:xfrm>
        </p:spPr>
        <p:txBody>
          <a:bodyPr/>
          <a:lstStyle/>
          <a:p>
            <a:r>
              <a:rPr lang="en-US" dirty="0"/>
              <a:t>Trade barrier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200400"/>
            <a:ext cx="5114778" cy="1101248"/>
          </a:xfrm>
        </p:spPr>
        <p:txBody>
          <a:bodyPr/>
          <a:lstStyle/>
          <a:p>
            <a:r>
              <a:rPr lang="en-US" dirty="0"/>
              <a:t>Tariff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3962400"/>
            <a:ext cx="7924800" cy="1600200"/>
          </a:xfrm>
          <a:prstGeom prst="rect">
            <a:avLst/>
          </a:prstGeom>
        </p:spPr>
        <p:txBody>
          <a:bodyPr vert="horz" lIns="45720" tIns="0" rIns="4572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Course: International Trade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IIT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Kharagpur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Instructor: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Anwesha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Aditya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36FC3-F81D-4658-B7CC-FFA67FA14F99}"/>
              </a:ext>
            </a:extLst>
          </p:cNvPr>
          <p:cNvSpPr/>
          <p:nvPr/>
        </p:nvSpPr>
        <p:spPr>
          <a:xfrm>
            <a:off x="381000" y="19812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239"/>
                </a:solidFill>
                <a:latin typeface="arial, sans-serif"/>
              </a:rPr>
              <a:t>India proposed to increase import duties on more than 50 items like electronics, electrical goods, chemicals and handicrafts in order to curb imports of non-essential items.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D4239"/>
              </a:solidFill>
              <a:latin typeface="arial, 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4239"/>
                </a:solidFill>
                <a:latin typeface="arial, sans-serif"/>
              </a:rPr>
              <a:t>Higher customs duties are likely to hit goods such as mobile phone chargers, industrial chemicals, lamps, wooden furniture, candles, jewelry and handicraft items.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DC979-ED29-4F38-B83D-EBB9370DB1F0}"/>
              </a:ext>
            </a:extLst>
          </p:cNvPr>
          <p:cNvSpPr txBox="1"/>
          <p:nvPr/>
        </p:nvSpPr>
        <p:spPr>
          <a:xfrm>
            <a:off x="609600" y="3810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bg1"/>
                </a:solidFill>
                <a:highlight>
                  <a:srgbClr val="800080"/>
                </a:highlight>
              </a:rPr>
              <a:t>GoI</a:t>
            </a:r>
            <a:r>
              <a:rPr lang="en-IN" sz="2800" dirty="0">
                <a:solidFill>
                  <a:schemeClr val="bg1"/>
                </a:solidFill>
                <a:highlight>
                  <a:srgbClr val="800080"/>
                </a:highlight>
              </a:rPr>
              <a:t> Budget proposal FY 2020-21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CA2DBE-0053-43DD-AB7E-C75D6EB9E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4964549"/>
            <a:ext cx="75438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Link :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https://www.businesstoday.in/union-budget-2020/decoding-the-budget/budget-2020-import-duty-hiked-on-a-host-of-products-to-bolster-make-in-india/story/395286.html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        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https://www.businesstoday.in/union-budget-2020/news/budget-2020-govt-may-raise-import-duties-on-more-than-50-items-including-electronics-handicrafts/story/394599.html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527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05D-846D-4E32-9BF5-2B94C1B8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Diiferent</a:t>
            </a:r>
            <a:r>
              <a:rPr lang="en-IN" dirty="0"/>
              <a:t> types of trade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4ABF-074F-4131-8D2B-6716498A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N" dirty="0"/>
              <a:t>Trade promoting (e.g., export subsidy) vs trade restricting (e.g., tariff, quota)</a:t>
            </a:r>
          </a:p>
          <a:p>
            <a:pPr marL="571500" indent="-571500">
              <a:buFont typeface="+mj-lt"/>
              <a:buAutoNum type="romanUcPeriod"/>
            </a:pPr>
            <a:endParaRPr lang="en-IN" dirty="0"/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Quantitative policy (e.g., quota, voluntary export restraint) vs price policy (e.g., tariff, subsidy)</a:t>
            </a:r>
          </a:p>
          <a:p>
            <a:pPr marL="571500" indent="-571500">
              <a:buFont typeface="+mj-lt"/>
              <a:buAutoNum type="romanUcPeriod"/>
            </a:pPr>
            <a:endParaRPr lang="en-IN" dirty="0"/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Inward looking (e.g., tariff, quota, export tax) policies vs outward oriented policies (export subsidy)</a:t>
            </a:r>
          </a:p>
        </p:txBody>
      </p:sp>
    </p:spTree>
    <p:extLst>
      <p:ext uri="{BB962C8B-B14F-4D97-AF65-F5344CB8AC3E}">
        <p14:creationId xmlns:p14="http://schemas.microsoft.com/office/powerpoint/2010/main" val="9372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533400" y="1676400"/>
            <a:ext cx="6984275" cy="4594008"/>
            <a:chOff x="2340" y="4338"/>
            <a:chExt cx="7583" cy="4026"/>
          </a:xfrm>
        </p:grpSpPr>
        <p:sp>
          <p:nvSpPr>
            <p:cNvPr id="2094" name="AutoShape 46"/>
            <p:cNvSpPr>
              <a:spLocks noChangeAspect="1" noChangeArrowheads="1" noTextEdit="1"/>
            </p:cNvSpPr>
            <p:nvPr/>
          </p:nvSpPr>
          <p:spPr bwMode="auto">
            <a:xfrm>
              <a:off x="2340" y="4338"/>
              <a:ext cx="7583" cy="40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93" name="Line 45"/>
            <p:cNvSpPr>
              <a:spLocks noChangeShapeType="1"/>
            </p:cNvSpPr>
            <p:nvPr/>
          </p:nvSpPr>
          <p:spPr bwMode="auto">
            <a:xfrm>
              <a:off x="2716" y="4626"/>
              <a:ext cx="0" cy="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92" name="Line 44"/>
            <p:cNvSpPr>
              <a:spLocks noChangeShapeType="1"/>
            </p:cNvSpPr>
            <p:nvPr/>
          </p:nvSpPr>
          <p:spPr bwMode="auto">
            <a:xfrm>
              <a:off x="2716" y="7146"/>
              <a:ext cx="30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2716" y="5128"/>
              <a:ext cx="2592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 rot="240000" flipV="1">
              <a:off x="2788" y="4699"/>
              <a:ext cx="1440" cy="1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2716" y="5578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8" name="Text Box 40"/>
            <p:cNvSpPr txBox="1">
              <a:spLocks noChangeArrowheads="1"/>
            </p:cNvSpPr>
            <p:nvPr/>
          </p:nvSpPr>
          <p:spPr bwMode="auto">
            <a:xfrm>
              <a:off x="3556" y="5418"/>
              <a:ext cx="24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E'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 flipV="1">
              <a:off x="2716" y="4626"/>
              <a:ext cx="0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>
              <a:off x="5524" y="714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5" name="Text Box 37"/>
            <p:cNvSpPr txBox="1">
              <a:spLocks noChangeArrowheads="1"/>
            </p:cNvSpPr>
            <p:nvPr/>
          </p:nvSpPr>
          <p:spPr bwMode="auto">
            <a:xfrm>
              <a:off x="2340" y="5428"/>
              <a:ext cx="25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9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Text Box 36"/>
            <p:cNvSpPr txBox="1">
              <a:spLocks noChangeArrowheads="1"/>
            </p:cNvSpPr>
            <p:nvPr/>
          </p:nvSpPr>
          <p:spPr bwMode="auto">
            <a:xfrm>
              <a:off x="4212" y="4708"/>
              <a:ext cx="37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r>
                <a:rPr kumimoji="0" lang="en-US" sz="9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Text Box 35"/>
            <p:cNvSpPr txBox="1">
              <a:spLocks noChangeArrowheads="1"/>
            </p:cNvSpPr>
            <p:nvPr/>
          </p:nvSpPr>
          <p:spPr bwMode="auto">
            <a:xfrm>
              <a:off x="5292" y="6435"/>
              <a:ext cx="44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r>
                <a:rPr kumimoji="0" lang="en-US" sz="9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3226" y="5920"/>
              <a:ext cx="0" cy="1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4115" y="5898"/>
              <a:ext cx="0" cy="1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80" name="Text Box 32"/>
            <p:cNvSpPr txBox="1">
              <a:spLocks noChangeArrowheads="1"/>
            </p:cNvSpPr>
            <p:nvPr/>
          </p:nvSpPr>
          <p:spPr bwMode="auto">
            <a:xfrm>
              <a:off x="2340" y="4338"/>
              <a:ext cx="73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900" b="1" i="1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  </a:t>
              </a: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 P</a:t>
              </a:r>
              <a:r>
                <a:rPr kumimoji="0" lang="en-US" sz="900" b="1" i="1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2340" y="6427"/>
              <a:ext cx="218" cy="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b="1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b="1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Text Box 30"/>
            <p:cNvSpPr txBox="1">
              <a:spLocks noChangeArrowheads="1"/>
            </p:cNvSpPr>
            <p:nvPr/>
          </p:nvSpPr>
          <p:spPr bwMode="auto">
            <a:xfrm>
              <a:off x="2412" y="4923"/>
              <a:ext cx="22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2543" y="5807"/>
              <a:ext cx="37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a'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3211" y="5784"/>
              <a:ext cx="119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b‘                      e'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4477" y="7217"/>
            <a:ext cx="38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Equation" r:id="rId4" imgW="241195" imgH="241195" progId="Equation.3">
                    <p:embed/>
                  </p:oleObj>
                </mc:Choice>
                <mc:Fallback>
                  <p:oleObj name="Equation" r:id="rId4" imgW="241195" imgH="241195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7217"/>
                          <a:ext cx="381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4" name="Object 26"/>
            <p:cNvGraphicFramePr>
              <a:graphicFrameLocks noChangeAspect="1"/>
            </p:cNvGraphicFramePr>
            <p:nvPr/>
          </p:nvGraphicFramePr>
          <p:xfrm>
            <a:off x="2820" y="7210"/>
            <a:ext cx="40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6" imgW="253890" imgH="241195" progId="Equation.3">
                    <p:embed/>
                  </p:oleObj>
                </mc:Choice>
                <mc:Fallback>
                  <p:oleObj name="Equation" r:id="rId6" imgW="253890" imgH="241195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7210"/>
                          <a:ext cx="400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2788" y="7793"/>
              <a:ext cx="27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Domestic Market for Computers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6660" y="7098"/>
              <a:ext cx="2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V="1">
              <a:off x="6660" y="4699"/>
              <a:ext cx="0" cy="2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>
              <a:off x="6660" y="5539"/>
              <a:ext cx="2040" cy="1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2700" y="5898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2700" y="6138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5075" y="5938"/>
              <a:ext cx="39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000" b="1" i="1" u="none" strike="noStrike" cap="none" normalizeH="0" baseline="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4980" y="5679"/>
              <a:ext cx="7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(1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+t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000" b="1" i="1" u="none" strike="noStrike" cap="none" normalizeH="0" baseline="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6660" y="6138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6660" y="589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8580" y="5918"/>
              <a:ext cx="39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000" b="1" i="1" u="none" strike="noStrike" cap="none" normalizeH="0" baseline="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8460" y="5679"/>
              <a:ext cx="7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(1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+t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000" b="1" i="1" u="none" strike="noStrike" cap="none" normalizeH="0" baseline="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3020" y="6138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546" y="6138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7582" y="6138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7222" y="5898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2505" y="6126"/>
              <a:ext cx="2209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           b   c                 d           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9395" y="6858"/>
              <a:ext cx="39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sz="10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6180" y="4338"/>
              <a:ext cx="73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9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  </a:t>
              </a:r>
              <a:r>
                <a:rPr kumimoji="0" lang="en-U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 P</a:t>
              </a:r>
              <a:r>
                <a:rPr kumimoji="0" lang="en-US" sz="9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660" y="7818"/>
              <a:ext cx="26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Import Demand for Computers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6410" y="5791"/>
              <a:ext cx="4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7139" y="5724"/>
              <a:ext cx="33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6228" y="5967"/>
              <a:ext cx="2005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b            c          e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6840" y="7090"/>
              <a:ext cx="843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r>
                <a:rPr kumimoji="0" lang="en-US" sz="10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M</a:t>
              </a:r>
              <a:r>
                <a:rPr kumimoji="0" lang="en-US" sz="10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1000" y="6858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Economic Effects of Import Tariff: </a:t>
            </a:r>
            <a:r>
              <a:rPr lang="en-US" sz="2800" b="1" dirty="0">
                <a:solidFill>
                  <a:srgbClr val="FF0000"/>
                </a:solidFill>
              </a:rPr>
              <a:t>A Partial Equilibrium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4286-4178-4373-A8AE-5C7C3C42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 Implications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945-EE87-4F9F-9F83-CE6D1F6F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effect/protection effect: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foreign good increases, expanding domestic production. Increase in the producers’ surplus by area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effect: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consumers’ surplus by area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Domestic government earns tariff revenue by the area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Welfare 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Deadweight loss due to distortion</a:t>
            </a:r>
          </a:p>
          <a:p>
            <a:pPr marL="571500" indent="-57150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loss: area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Consumption loss: area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 algn="just">
              <a:buFont typeface="+mj-lt"/>
              <a:buAutoNum type="romanU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on which magnitudes of DWL depends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6858000" cy="3810000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Rate of tariff</a:t>
            </a:r>
          </a:p>
          <a:p>
            <a:pPr marL="571500" indent="-571500">
              <a:buFont typeface="+mj-lt"/>
              <a:buAutoNum type="roman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Price elasticity of demand</a:t>
            </a:r>
          </a:p>
          <a:p>
            <a:pPr marL="571500" indent="-571500" algn="just">
              <a:buFont typeface="+mj-lt"/>
              <a:buAutoNum type="roman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Price elasticity of supply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1143000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Economy gains overall from import liberalization through tariff reduction as it benefits consumers more than it hurts local producers and the national exchequer as long as  TOT does not change. </a:t>
            </a:r>
          </a:p>
          <a:p>
            <a:pPr marL="514350" indent="-514350" algn="just">
              <a:buFont typeface="+mj-lt"/>
              <a:buAutoNum type="alphaU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Conflict of interest among economic agents; so the political support for such a policy change is divided.</a:t>
            </a:r>
          </a:p>
          <a:p>
            <a:pPr marL="514350" indent="-514350" algn="just">
              <a:buFont typeface="+mj-lt"/>
              <a:buAutoNum type="alphaU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Conflict between the objectives of the local government as well: revenue motive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welfare cost. </a:t>
            </a:r>
          </a:p>
          <a:p>
            <a:pPr marL="514350" indent="-514350" algn="just">
              <a:buFont typeface="+mj-lt"/>
              <a:buAutoNum type="alphaU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B2A6-BB2C-425A-B9D5-6FAD7F4C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Justicatoion</a:t>
            </a:r>
            <a:r>
              <a:rPr lang="en-IN" dirty="0"/>
              <a:t> for tariff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69EF-246D-4A04-AE01-E086DD17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Infant Industry argument for protection: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protecting domestic industries in the initial formative years and should gradually be removed. Dynamic argument.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idle resources then increase in production adds to national output.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motive: Tariff is a major source of revenue for domestic governments</a:t>
            </a:r>
          </a:p>
        </p:txBody>
      </p:sp>
    </p:spTree>
    <p:extLst>
      <p:ext uri="{BB962C8B-B14F-4D97-AF65-F5344CB8AC3E}">
        <p14:creationId xmlns:p14="http://schemas.microsoft.com/office/powerpoint/2010/main" val="7270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2390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Revenue Motive and Revenue Maximizing Tariff</a:t>
            </a:r>
            <a:b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1087084" y="1905000"/>
            <a:ext cx="6116840" cy="4267200"/>
            <a:chOff x="3221" y="1440"/>
            <a:chExt cx="5870" cy="4095"/>
          </a:xfrm>
        </p:grpSpPr>
        <p:sp>
          <p:nvSpPr>
            <p:cNvPr id="2049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221" y="1440"/>
              <a:ext cx="5870" cy="40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3741" y="1838"/>
              <a:ext cx="0" cy="2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3741" y="4573"/>
              <a:ext cx="3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8" name="Arc 8"/>
            <p:cNvSpPr>
              <a:spLocks/>
            </p:cNvSpPr>
            <p:nvPr/>
          </p:nvSpPr>
          <p:spPr bwMode="auto">
            <a:xfrm flipH="1">
              <a:off x="3741" y="2772"/>
              <a:ext cx="1585" cy="18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7" name="Arc 7"/>
            <p:cNvSpPr>
              <a:spLocks/>
            </p:cNvSpPr>
            <p:nvPr/>
          </p:nvSpPr>
          <p:spPr bwMode="auto">
            <a:xfrm>
              <a:off x="5326" y="2772"/>
              <a:ext cx="1368" cy="18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5326" y="2772"/>
              <a:ext cx="0" cy="1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221" y="1440"/>
              <a:ext cx="161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Tariff Revenue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7614" y="4392"/>
              <a:ext cx="147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Tariff Rate (</a:t>
              </a: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3366" y="4465"/>
              <a:ext cx="38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2" name="Text Box 2"/>
            <p:cNvSpPr txBox="1">
              <a:spLocks noChangeArrowheads="1"/>
            </p:cNvSpPr>
            <p:nvPr/>
          </p:nvSpPr>
          <p:spPr bwMode="auto">
            <a:xfrm>
              <a:off x="5166" y="4538"/>
              <a:ext cx="1835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1" u="none" strike="noStrike" cap="none" normalizeH="0" baseline="-30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</a:t>
              </a: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          </a:t>
              </a:r>
              <a:r>
                <a:rPr kumimoji="0" lang="en-US" sz="11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0" i="1" u="none" strike="noStrike" cap="none" normalizeH="0" baseline="-300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143000"/>
          </a:xfrm>
        </p:spPr>
        <p:txBody>
          <a:bodyPr>
            <a:noAutofit/>
          </a:bodyPr>
          <a:lstStyle/>
          <a:p>
            <a:r>
              <a:rPr lang="en-US" sz="2000" dirty="0"/>
              <a:t>General Equilibrium Analysis: TOT and Volume of Trade (VOT) Effects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 equilibrium: takes into account interdependence among markets.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Volume of trade (VOT) effect: tariff changes production and consumption of other goods and consequently changes composition of production and allocation of resources across different sectors.</a:t>
            </a:r>
          </a:p>
          <a:p>
            <a:pPr marL="571500" indent="-571500" algn="just">
              <a:buFont typeface="+mj-lt"/>
              <a:buAutoNum type="romanL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Terms of trade (TOT) effect:  only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country.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229">
            <a:extLst>
              <a:ext uri="{FF2B5EF4-FFF2-40B4-BE49-F238E27FC236}">
                <a16:creationId xmlns:a16="http://schemas.microsoft.com/office/drawing/2014/main" id="{775BB539-E089-42C9-87F0-90958DCBCD54}"/>
              </a:ext>
            </a:extLst>
          </p:cNvPr>
          <p:cNvGrpSpPr/>
          <p:nvPr/>
        </p:nvGrpSpPr>
        <p:grpSpPr>
          <a:xfrm>
            <a:off x="2267315" y="1819275"/>
            <a:ext cx="4151582" cy="3219450"/>
            <a:chOff x="-457787" y="0"/>
            <a:chExt cx="4151582" cy="3219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25C1AE-2A0F-47FF-A11D-BB0F175A8BA4}"/>
                </a:ext>
              </a:extLst>
            </p:cNvPr>
            <p:cNvSpPr/>
            <p:nvPr/>
          </p:nvSpPr>
          <p:spPr>
            <a:xfrm>
              <a:off x="0" y="0"/>
              <a:ext cx="3693795" cy="321945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404">
              <a:extLst>
                <a:ext uri="{FF2B5EF4-FFF2-40B4-BE49-F238E27FC236}">
                  <a16:creationId xmlns:a16="http://schemas.microsoft.com/office/drawing/2014/main" id="{7F5CDEB3-34FD-472A-90C2-C3D9B86521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0200" y="2514600"/>
              <a:ext cx="2559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405">
              <a:extLst>
                <a:ext uri="{FF2B5EF4-FFF2-40B4-BE49-F238E27FC236}">
                  <a16:creationId xmlns:a16="http://schemas.microsoft.com/office/drawing/2014/main" id="{C79F76BF-B315-46C7-A917-70F06E7FFD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0200" y="229235"/>
              <a:ext cx="0" cy="2285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Arc 406">
              <a:extLst>
                <a:ext uri="{FF2B5EF4-FFF2-40B4-BE49-F238E27FC236}">
                  <a16:creationId xmlns:a16="http://schemas.microsoft.com/office/drawing/2014/main" id="{663B1FC7-C1C1-45F9-9FCE-ABAF1C78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" y="1188085"/>
              <a:ext cx="1783715" cy="13265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9" name="Line 407">
              <a:extLst>
                <a:ext uri="{FF2B5EF4-FFF2-40B4-BE49-F238E27FC236}">
                  <a16:creationId xmlns:a16="http://schemas.microsoft.com/office/drawing/2014/main" id="{F0EC8BB6-9955-4D19-BFA4-003356B9EE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0000">
              <a:off x="648970" y="1052830"/>
              <a:ext cx="1510665" cy="775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408">
              <a:extLst>
                <a:ext uri="{FF2B5EF4-FFF2-40B4-BE49-F238E27FC236}">
                  <a16:creationId xmlns:a16="http://schemas.microsoft.com/office/drawing/2014/main" id="{A15B0FC4-25DB-4F2A-A5CA-5948CC5C3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0445" y="823595"/>
              <a:ext cx="868680" cy="150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409">
              <a:extLst>
                <a:ext uri="{FF2B5EF4-FFF2-40B4-BE49-F238E27FC236}">
                  <a16:creationId xmlns:a16="http://schemas.microsoft.com/office/drawing/2014/main" id="{DD749A33-B78B-4C94-8DB5-B26966825F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0000">
              <a:off x="648970" y="777875"/>
              <a:ext cx="1282065" cy="639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rc 410">
              <a:extLst>
                <a:ext uri="{FF2B5EF4-FFF2-40B4-BE49-F238E27FC236}">
                  <a16:creationId xmlns:a16="http://schemas.microsoft.com/office/drawing/2014/main" id="{2F141CF1-0A34-4828-8569-6208BD7DBC6F}"/>
                </a:ext>
              </a:extLst>
            </p:cNvPr>
            <p:cNvSpPr>
              <a:spLocks/>
            </p:cNvSpPr>
            <p:nvPr/>
          </p:nvSpPr>
          <p:spPr bwMode="auto">
            <a:xfrm rot="120000" flipH="1" flipV="1">
              <a:off x="695960" y="412750"/>
              <a:ext cx="1235075" cy="7753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3" name="Line 411">
              <a:extLst>
                <a:ext uri="{FF2B5EF4-FFF2-40B4-BE49-F238E27FC236}">
                  <a16:creationId xmlns:a16="http://schemas.microsoft.com/office/drawing/2014/main" id="{EC817DBE-8888-4DFB-B7FC-1F96633F91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79500" y="367030"/>
              <a:ext cx="1143000" cy="2057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rc 412">
              <a:extLst>
                <a:ext uri="{FF2B5EF4-FFF2-40B4-BE49-F238E27FC236}">
                  <a16:creationId xmlns:a16="http://schemas.microsoft.com/office/drawing/2014/main" id="{B151EEE4-162B-4178-8AF1-8637E422636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52525" y="367030"/>
              <a:ext cx="685800" cy="5473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5" name="Line 413">
              <a:extLst>
                <a:ext uri="{FF2B5EF4-FFF2-40B4-BE49-F238E27FC236}">
                  <a16:creationId xmlns:a16="http://schemas.microsoft.com/office/drawing/2014/main" id="{46C5EE64-2160-4254-97A1-89CC2A848E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6170" y="1005840"/>
              <a:ext cx="0" cy="457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414">
              <a:extLst>
                <a:ext uri="{FF2B5EF4-FFF2-40B4-BE49-F238E27FC236}">
                  <a16:creationId xmlns:a16="http://schemas.microsoft.com/office/drawing/2014/main" id="{1E730F84-33E8-457E-B649-3F2DCFF049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6170" y="1456055"/>
              <a:ext cx="2749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415">
              <a:extLst>
                <a:ext uri="{FF2B5EF4-FFF2-40B4-BE49-F238E27FC236}">
                  <a16:creationId xmlns:a16="http://schemas.microsoft.com/office/drawing/2014/main" id="{88F56BD8-B16D-497A-837E-D3DF10DB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475" y="1760220"/>
              <a:ext cx="227838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1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416">
              <a:extLst>
                <a:ext uri="{FF2B5EF4-FFF2-40B4-BE49-F238E27FC236}">
                  <a16:creationId xmlns:a16="http://schemas.microsoft.com/office/drawing/2014/main" id="{DBB035F1-FB97-4322-AE9C-E4696A3C0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170" y="2299335"/>
              <a:ext cx="26403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100" i="1" baseline="30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417">
              <a:extLst>
                <a:ext uri="{FF2B5EF4-FFF2-40B4-BE49-F238E27FC236}">
                  <a16:creationId xmlns:a16="http://schemas.microsoft.com/office/drawing/2014/main" id="{D18CD3B5-F88A-4178-8BFB-04081D067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5485" y="1842135"/>
              <a:ext cx="19672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418">
              <a:extLst>
                <a:ext uri="{FF2B5EF4-FFF2-40B4-BE49-F238E27FC236}">
                  <a16:creationId xmlns:a16="http://schemas.microsoft.com/office/drawing/2014/main" id="{AA41134B-ACCF-41CB-AFE7-8AF49B99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245" y="434975"/>
              <a:ext cx="20815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419">
              <a:extLst>
                <a:ext uri="{FF2B5EF4-FFF2-40B4-BE49-F238E27FC236}">
                  <a16:creationId xmlns:a16="http://schemas.microsoft.com/office/drawing/2014/main" id="{80DF927F-C2A1-4E4F-908F-7DBFE4C8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80" y="1257300"/>
              <a:ext cx="22212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11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420">
              <a:extLst>
                <a:ext uri="{FF2B5EF4-FFF2-40B4-BE49-F238E27FC236}">
                  <a16:creationId xmlns:a16="http://schemas.microsoft.com/office/drawing/2014/main" id="{7B561620-8AB9-4A42-BADF-1048834FA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450" y="785495"/>
              <a:ext cx="22974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r>
                <a:rPr lang="en-US" sz="11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421">
              <a:extLst>
                <a:ext uri="{FF2B5EF4-FFF2-40B4-BE49-F238E27FC236}">
                  <a16:creationId xmlns:a16="http://schemas.microsoft.com/office/drawing/2014/main" id="{294DAF10-2356-4EB7-B6E2-BAFBFE0C5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1395730"/>
              <a:ext cx="211963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22">
              <a:extLst>
                <a:ext uri="{FF2B5EF4-FFF2-40B4-BE49-F238E27FC236}">
                  <a16:creationId xmlns:a16="http://schemas.microsoft.com/office/drawing/2014/main" id="{832A0AC8-9F7E-4970-AD86-53F0F743A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080" y="2400300"/>
              <a:ext cx="559435" cy="21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Textiles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23">
              <a:extLst>
                <a:ext uri="{FF2B5EF4-FFF2-40B4-BE49-F238E27FC236}">
                  <a16:creationId xmlns:a16="http://schemas.microsoft.com/office/drawing/2014/main" id="{D6097368-A876-4D05-BCE6-048501756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22630" cy="21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Computers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424">
              <a:extLst>
                <a:ext uri="{FF2B5EF4-FFF2-40B4-BE49-F238E27FC236}">
                  <a16:creationId xmlns:a16="http://schemas.microsoft.com/office/drawing/2014/main" id="{A6763B56-CBE4-4553-980D-E4201051A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7787" y="2924422"/>
              <a:ext cx="3980449" cy="224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 Effect of Tariff on Production and Consumption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425">
              <a:extLst>
                <a:ext uri="{FF2B5EF4-FFF2-40B4-BE49-F238E27FC236}">
                  <a16:creationId xmlns:a16="http://schemas.microsoft.com/office/drawing/2014/main" id="{B4E4C634-F3DC-4C50-9C29-E8BC7817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75" y="1074420"/>
              <a:ext cx="239268" cy="21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4864" tIns="27432" rIns="54864" bIns="27432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426">
              <a:extLst>
                <a:ext uri="{FF2B5EF4-FFF2-40B4-BE49-F238E27FC236}">
                  <a16:creationId xmlns:a16="http://schemas.microsoft.com/office/drawing/2014/main" id="{70CB0BFD-65BA-4A0C-8D0F-D87388F29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680" y="2538730"/>
              <a:ext cx="283845" cy="215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4864" tIns="27432" rIns="54864" bIns="27432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C31B3069-3077-4839-9AB5-AFDC975C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TOT effect, Welfare Change and the Optimum Tariff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02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D72A-72BE-4CE9-9C71-AEEA4718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is trade policy required?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CB76-E760-4705-803A-08D5ADDC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many states is the beginning of trade policy.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had a global government we do not have separate trade policy.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dispersion of production in different countries its becoming extremely difficult to impose policies like restriction or ban on a particular product or discriminating policies.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 – Production  = Import. </a:t>
            </a: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– Consumption = Export.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policy aims at export/import; not on production/consumption.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trade policies can be decomposed into production/ consumption policies, because they influence production/consumption. 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4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1. </a:t>
            </a:r>
            <a:r>
              <a:rPr lang="en-US" i="1" dirty="0"/>
              <a:t>small open economy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Tariff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lowers volume of trade: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tariff expands domestic import-competing sector and contracts export sector. Consequently, both the volume of imports and exports shrink.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welfare loss for the economy 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+mj-lt"/>
              <a:buAutoNum type="romanL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Specialization loss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reallocation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 resources towards production of import-competing good in which country has a comparative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advantage.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Consumption loss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domestic consumers are forced to pay higher price.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8200" y="3352800"/>
            <a:ext cx="685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Welfare implications of tariff on a small open economy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tariff is unambiguously welfare reducing for a small open economy.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higher is tariff rate, smaller is volume of trade and hence lower is welfare.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		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Welfare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monotonically decreases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tariff rate is raised successively.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Free trade is best policy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429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124200" y="47244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VOT effect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now we have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TOT effect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depends on how tariff revenue is used by the government.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 assumption: tariff revenue is redistributed to domestic consumers.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Tariff raises domestic price and lowers import demand which creates excess supply of computers in the world market lowering its world price.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2. large country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962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 welfare improvement due to TOT improvement counters welfare loss due to VOT decline.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small tariff rates, fall in VOT &lt; TOT improvement.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As tariff rate increases, VOT declines by greater magnitudes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Critical rate of tariff: TOT effect = VOT effect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BC4D-22EE-4C4B-BF48-2BD95AD5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Canvas 205">
            <a:extLst>
              <a:ext uri="{FF2B5EF4-FFF2-40B4-BE49-F238E27FC236}">
                <a16:creationId xmlns:a16="http://schemas.microsoft.com/office/drawing/2014/main" id="{CC534F5B-2FDF-47E7-96D0-04445079CD2E}"/>
              </a:ext>
            </a:extLst>
          </p:cNvPr>
          <p:cNvGrpSpPr/>
          <p:nvPr/>
        </p:nvGrpSpPr>
        <p:grpSpPr>
          <a:xfrm>
            <a:off x="1676400" y="1981200"/>
            <a:ext cx="4457700" cy="3091815"/>
            <a:chOff x="0" y="0"/>
            <a:chExt cx="4457700" cy="30918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C7FEA7-2569-4FC6-AABE-1AE8AD078A18}"/>
                </a:ext>
              </a:extLst>
            </p:cNvPr>
            <p:cNvSpPr/>
            <p:nvPr/>
          </p:nvSpPr>
          <p:spPr>
            <a:xfrm>
              <a:off x="0" y="0"/>
              <a:ext cx="4457700" cy="309181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429">
              <a:extLst>
                <a:ext uri="{FF2B5EF4-FFF2-40B4-BE49-F238E27FC236}">
                  <a16:creationId xmlns:a16="http://schemas.microsoft.com/office/drawing/2014/main" id="{B7F31F0A-0542-4B2C-B04B-88F47D954D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675" y="471805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rc 430">
              <a:extLst>
                <a:ext uri="{FF2B5EF4-FFF2-40B4-BE49-F238E27FC236}">
                  <a16:creationId xmlns:a16="http://schemas.microsoft.com/office/drawing/2014/main" id="{2C8BE465-3156-4663-9BBE-59FBE2D73158}"/>
                </a:ext>
              </a:extLst>
            </p:cNvPr>
            <p:cNvSpPr>
              <a:spLocks/>
            </p:cNvSpPr>
            <p:nvPr/>
          </p:nvSpPr>
          <p:spPr bwMode="auto">
            <a:xfrm rot="21360000" flipV="1">
              <a:off x="317500" y="800100"/>
              <a:ext cx="1738630" cy="1428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10800000" vert="horz" wrap="square" lIns="107570" tIns="53785" rIns="107570" bIns="53785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431">
              <a:extLst>
                <a:ext uri="{FF2B5EF4-FFF2-40B4-BE49-F238E27FC236}">
                  <a16:creationId xmlns:a16="http://schemas.microsoft.com/office/drawing/2014/main" id="{11DB6A59-5944-4CB3-BE26-55C3B67E2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910" y="2124710"/>
              <a:ext cx="1659890" cy="40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Home Exports/Foreign 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Imports of Textiles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432">
              <a:extLst>
                <a:ext uri="{FF2B5EF4-FFF2-40B4-BE49-F238E27FC236}">
                  <a16:creationId xmlns:a16="http://schemas.microsoft.com/office/drawing/2014/main" id="{2C8F29EC-ADA8-4C50-B03B-D566DC214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505585" cy="40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Home Imports/Foreign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Exports of Computers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433">
              <a:extLst>
                <a:ext uri="{FF2B5EF4-FFF2-40B4-BE49-F238E27FC236}">
                  <a16:creationId xmlns:a16="http://schemas.microsoft.com/office/drawing/2014/main" id="{935254EA-86CF-4AEF-87EF-084E10440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310" y="511810"/>
              <a:ext cx="228317" cy="22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434">
              <a:extLst>
                <a:ext uri="{FF2B5EF4-FFF2-40B4-BE49-F238E27FC236}">
                  <a16:creationId xmlns:a16="http://schemas.microsoft.com/office/drawing/2014/main" id="{76BAAF16-5AD3-4952-91DC-E4D17D290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75" y="2202180"/>
              <a:ext cx="214982" cy="22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435">
              <a:extLst>
                <a:ext uri="{FF2B5EF4-FFF2-40B4-BE49-F238E27FC236}">
                  <a16:creationId xmlns:a16="http://schemas.microsoft.com/office/drawing/2014/main" id="{0CE84F4B-9564-4903-8597-4AA4F9F8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57" y="2700054"/>
              <a:ext cx="4005426" cy="23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Import Tariff and TOT improvement for a Large Country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Arc 436">
              <a:extLst>
                <a:ext uri="{FF2B5EF4-FFF2-40B4-BE49-F238E27FC236}">
                  <a16:creationId xmlns:a16="http://schemas.microsoft.com/office/drawing/2014/main" id="{34BAC255-86FF-424B-ABCB-17B26E8C0F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8295" y="929005"/>
              <a:ext cx="1919605" cy="1371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4" name="Line 437">
              <a:extLst>
                <a:ext uri="{FF2B5EF4-FFF2-40B4-BE49-F238E27FC236}">
                  <a16:creationId xmlns:a16="http://schemas.microsoft.com/office/drawing/2014/main" id="{C1D62CD4-9F26-4519-9F3F-B171B469E7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60000" flipV="1">
              <a:off x="367030" y="821055"/>
              <a:ext cx="1736090" cy="1470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38">
              <a:extLst>
                <a:ext uri="{FF2B5EF4-FFF2-40B4-BE49-F238E27FC236}">
                  <a16:creationId xmlns:a16="http://schemas.microsoft.com/office/drawing/2014/main" id="{B1D5E03C-7A1D-4278-945C-079A08C5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310" y="836930"/>
              <a:ext cx="309120" cy="26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107570" tIns="53785" rIns="107570" bIns="53785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439">
              <a:extLst>
                <a:ext uri="{FF2B5EF4-FFF2-40B4-BE49-F238E27FC236}">
                  <a16:creationId xmlns:a16="http://schemas.microsoft.com/office/drawing/2014/main" id="{C417BA63-04D3-4C43-9E6C-7D0D9413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510" y="916305"/>
              <a:ext cx="311660" cy="282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107570" tIns="53785" rIns="107570" bIns="53785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Line 440">
              <a:extLst>
                <a:ext uri="{FF2B5EF4-FFF2-40B4-BE49-F238E27FC236}">
                  <a16:creationId xmlns:a16="http://schemas.microsoft.com/office/drawing/2014/main" id="{6DE5C7CC-8AF4-4509-A77D-677FDDDB9D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675" y="395605"/>
              <a:ext cx="0" cy="292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441">
              <a:extLst>
                <a:ext uri="{FF2B5EF4-FFF2-40B4-BE49-F238E27FC236}">
                  <a16:creationId xmlns:a16="http://schemas.microsoft.com/office/drawing/2014/main" id="{C87F67A5-EFA3-4D43-991B-051C243AE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345" y="2300605"/>
              <a:ext cx="20580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Freeform 442">
              <a:extLst>
                <a:ext uri="{FF2B5EF4-FFF2-40B4-BE49-F238E27FC236}">
                  <a16:creationId xmlns:a16="http://schemas.microsoft.com/office/drawing/2014/main" id="{C4135062-DC23-4A67-9DFD-98D6F71B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" y="776605"/>
              <a:ext cx="1448435" cy="1524000"/>
            </a:xfrm>
            <a:custGeom>
              <a:avLst/>
              <a:gdLst>
                <a:gd name="T0" fmla="*/ 0 w 912"/>
                <a:gd name="T1" fmla="*/ 960 h 960"/>
                <a:gd name="T2" fmla="*/ 240 w 912"/>
                <a:gd name="T3" fmla="*/ 864 h 960"/>
                <a:gd name="T4" fmla="*/ 384 w 912"/>
                <a:gd name="T5" fmla="*/ 768 h 960"/>
                <a:gd name="T6" fmla="*/ 672 w 912"/>
                <a:gd name="T7" fmla="*/ 528 h 960"/>
                <a:gd name="T8" fmla="*/ 864 w 912"/>
                <a:gd name="T9" fmla="*/ 192 h 960"/>
                <a:gd name="T10" fmla="*/ 912 w 912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960">
                  <a:moveTo>
                    <a:pt x="0" y="960"/>
                  </a:moveTo>
                  <a:cubicBezTo>
                    <a:pt x="88" y="928"/>
                    <a:pt x="176" y="896"/>
                    <a:pt x="240" y="864"/>
                  </a:cubicBezTo>
                  <a:cubicBezTo>
                    <a:pt x="304" y="832"/>
                    <a:pt x="312" y="824"/>
                    <a:pt x="384" y="768"/>
                  </a:cubicBezTo>
                  <a:cubicBezTo>
                    <a:pt x="456" y="712"/>
                    <a:pt x="592" y="624"/>
                    <a:pt x="672" y="528"/>
                  </a:cubicBezTo>
                  <a:cubicBezTo>
                    <a:pt x="752" y="432"/>
                    <a:pt x="824" y="280"/>
                    <a:pt x="864" y="192"/>
                  </a:cubicBezTo>
                  <a:cubicBezTo>
                    <a:pt x="904" y="104"/>
                    <a:pt x="904" y="32"/>
                    <a:pt x="912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20" name="Line 443">
              <a:extLst>
                <a:ext uri="{FF2B5EF4-FFF2-40B4-BE49-F238E27FC236}">
                  <a16:creationId xmlns:a16="http://schemas.microsoft.com/office/drawing/2014/main" id="{5D5FA704-D0BC-4A47-9D25-5CDF92955C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60000" flipV="1">
              <a:off x="320675" y="638810"/>
              <a:ext cx="1753235" cy="1675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444">
              <a:extLst>
                <a:ext uri="{FF2B5EF4-FFF2-40B4-BE49-F238E27FC236}">
                  <a16:creationId xmlns:a16="http://schemas.microsoft.com/office/drawing/2014/main" id="{CA3C7DE6-C587-4F37-BBAA-B1288A0B5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71625" y="1386205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5">
              <a:extLst>
                <a:ext uri="{FF2B5EF4-FFF2-40B4-BE49-F238E27FC236}">
                  <a16:creationId xmlns:a16="http://schemas.microsoft.com/office/drawing/2014/main" id="{8B613A4C-87CF-449D-82E4-80A5B8E55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748030"/>
              <a:ext cx="295275" cy="25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en-US" sz="11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00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/>
          <a:lstStyle/>
          <a:p>
            <a:r>
              <a:rPr lang="en-US" dirty="0"/>
              <a:t>optimum tariff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rate of tariff at which TOT and VOT effects are equal and country’s welfare is maximum, is the 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optimum tariff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varies inversely with foreign country’s import demand elasticity(absolute value).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derivation sent separately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&gt;0 as long as       &gt;1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small country which is a price taker in the world market 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31305"/>
              </p:ext>
            </p:extLst>
          </p:nvPr>
        </p:nvGraphicFramePr>
        <p:xfrm>
          <a:off x="3452635" y="5072121"/>
          <a:ext cx="304800" cy="37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635" y="5072121"/>
                        <a:ext cx="304800" cy="376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57434" y="5048529"/>
            <a:ext cx="579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</a:t>
            </a:r>
            <a:r>
              <a:rPr lang="en-US" sz="2000" dirty="0">
                <a:sym typeface="Symbol"/>
              </a:rPr>
              <a:t>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95922" y="5582855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t</a:t>
            </a:r>
            <a:r>
              <a:rPr lang="en-US" i="1" baseline="-25000" dirty="0" err="1"/>
              <a:t>opt</a:t>
            </a:r>
            <a:r>
              <a:rPr lang="en-US" dirty="0"/>
              <a:t> = 0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618"/>
              </p:ext>
            </p:extLst>
          </p:nvPr>
        </p:nvGraphicFramePr>
        <p:xfrm>
          <a:off x="2751537" y="2975474"/>
          <a:ext cx="1295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6" imgW="736280" imgH="393529" progId="Equation.3">
                  <p:embed/>
                </p:oleObj>
              </mc:Choice>
              <mc:Fallback>
                <p:oleObj name="Equation" r:id="rId6" imgW="736280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537" y="2975474"/>
                        <a:ext cx="12954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27199"/>
              </p:ext>
            </p:extLst>
          </p:nvPr>
        </p:nvGraphicFramePr>
        <p:xfrm>
          <a:off x="2628165" y="3810000"/>
          <a:ext cx="24674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8" imgW="164957" imgH="203024" progId="Equation.3">
                  <p:embed/>
                </p:oleObj>
              </mc:Choice>
              <mc:Fallback>
                <p:oleObj name="Equation" r:id="rId8" imgW="164957" imgH="203024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165" y="3810000"/>
                        <a:ext cx="246743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BC4D-22EE-4C4B-BF48-2BD95AD5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Canvas 205">
            <a:extLst>
              <a:ext uri="{FF2B5EF4-FFF2-40B4-BE49-F238E27FC236}">
                <a16:creationId xmlns:a16="http://schemas.microsoft.com/office/drawing/2014/main" id="{CC534F5B-2FDF-47E7-96D0-04445079CD2E}"/>
              </a:ext>
            </a:extLst>
          </p:cNvPr>
          <p:cNvGrpSpPr/>
          <p:nvPr/>
        </p:nvGrpSpPr>
        <p:grpSpPr>
          <a:xfrm>
            <a:off x="1676400" y="1981200"/>
            <a:ext cx="4457700" cy="3091815"/>
            <a:chOff x="0" y="0"/>
            <a:chExt cx="4457700" cy="30918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C7FEA7-2569-4FC6-AABE-1AE8AD078A18}"/>
                </a:ext>
              </a:extLst>
            </p:cNvPr>
            <p:cNvSpPr/>
            <p:nvPr/>
          </p:nvSpPr>
          <p:spPr>
            <a:xfrm>
              <a:off x="0" y="0"/>
              <a:ext cx="4457700" cy="309181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429">
              <a:extLst>
                <a:ext uri="{FF2B5EF4-FFF2-40B4-BE49-F238E27FC236}">
                  <a16:creationId xmlns:a16="http://schemas.microsoft.com/office/drawing/2014/main" id="{B7F31F0A-0542-4B2C-B04B-88F47D954D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675" y="471805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rc 430">
              <a:extLst>
                <a:ext uri="{FF2B5EF4-FFF2-40B4-BE49-F238E27FC236}">
                  <a16:creationId xmlns:a16="http://schemas.microsoft.com/office/drawing/2014/main" id="{2C8BE465-3156-4663-9BBE-59FBE2D73158}"/>
                </a:ext>
              </a:extLst>
            </p:cNvPr>
            <p:cNvSpPr>
              <a:spLocks/>
            </p:cNvSpPr>
            <p:nvPr/>
          </p:nvSpPr>
          <p:spPr bwMode="auto">
            <a:xfrm rot="21360000" flipV="1">
              <a:off x="317500" y="800100"/>
              <a:ext cx="1738630" cy="1428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10800000" vert="horz" wrap="square" lIns="107570" tIns="53785" rIns="107570" bIns="53785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431">
              <a:extLst>
                <a:ext uri="{FF2B5EF4-FFF2-40B4-BE49-F238E27FC236}">
                  <a16:creationId xmlns:a16="http://schemas.microsoft.com/office/drawing/2014/main" id="{11DB6A59-5944-4CB3-BE26-55C3B67E2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910" y="2124710"/>
              <a:ext cx="1659890" cy="40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Home Exports/Foreign 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Imports of Textiles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432">
              <a:extLst>
                <a:ext uri="{FF2B5EF4-FFF2-40B4-BE49-F238E27FC236}">
                  <a16:creationId xmlns:a16="http://schemas.microsoft.com/office/drawing/2014/main" id="{2C8F29EC-ADA8-4C50-B03B-D566DC214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505585" cy="40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Home Imports/Foreign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Exports of Computers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433">
              <a:extLst>
                <a:ext uri="{FF2B5EF4-FFF2-40B4-BE49-F238E27FC236}">
                  <a16:creationId xmlns:a16="http://schemas.microsoft.com/office/drawing/2014/main" id="{935254EA-86CF-4AEF-87EF-084E10440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310" y="511810"/>
              <a:ext cx="228317" cy="22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434">
              <a:extLst>
                <a:ext uri="{FF2B5EF4-FFF2-40B4-BE49-F238E27FC236}">
                  <a16:creationId xmlns:a16="http://schemas.microsoft.com/office/drawing/2014/main" id="{76BAAF16-5AD3-4952-91DC-E4D17D290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75" y="2202180"/>
              <a:ext cx="214982" cy="22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435">
              <a:extLst>
                <a:ext uri="{FF2B5EF4-FFF2-40B4-BE49-F238E27FC236}">
                  <a16:creationId xmlns:a16="http://schemas.microsoft.com/office/drawing/2014/main" id="{0CE84F4B-9564-4903-8597-4AA4F9F8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2" y="2678276"/>
              <a:ext cx="4064738" cy="23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52246" tIns="26123" rIns="52246" bIns="26123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Import Tariff and no TOT improvement for a Small country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Line 437">
              <a:extLst>
                <a:ext uri="{FF2B5EF4-FFF2-40B4-BE49-F238E27FC236}">
                  <a16:creationId xmlns:a16="http://schemas.microsoft.com/office/drawing/2014/main" id="{C1D62CD4-9F26-4519-9F3F-B171B469E7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60000" flipV="1">
              <a:off x="367030" y="821055"/>
              <a:ext cx="1736090" cy="1470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38">
              <a:extLst>
                <a:ext uri="{FF2B5EF4-FFF2-40B4-BE49-F238E27FC236}">
                  <a16:creationId xmlns:a16="http://schemas.microsoft.com/office/drawing/2014/main" id="{B1D5E03C-7A1D-4278-945C-079A08C5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310" y="836930"/>
              <a:ext cx="309120" cy="26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107570" tIns="53785" rIns="107570" bIns="53785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439">
              <a:extLst>
                <a:ext uri="{FF2B5EF4-FFF2-40B4-BE49-F238E27FC236}">
                  <a16:creationId xmlns:a16="http://schemas.microsoft.com/office/drawing/2014/main" id="{C417BA63-04D3-4C43-9E6C-7D0D9413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510" y="916305"/>
              <a:ext cx="311660" cy="282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107570" tIns="53785" rIns="107570" bIns="53785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Line 440">
              <a:extLst>
                <a:ext uri="{FF2B5EF4-FFF2-40B4-BE49-F238E27FC236}">
                  <a16:creationId xmlns:a16="http://schemas.microsoft.com/office/drawing/2014/main" id="{6DE5C7CC-8AF4-4509-A77D-677FDDDB9D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675" y="395605"/>
              <a:ext cx="0" cy="292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441">
              <a:extLst>
                <a:ext uri="{FF2B5EF4-FFF2-40B4-BE49-F238E27FC236}">
                  <a16:creationId xmlns:a16="http://schemas.microsoft.com/office/drawing/2014/main" id="{C87F67A5-EFA3-4D43-991B-051C243AE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345" y="2300605"/>
              <a:ext cx="20580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Freeform 442">
              <a:extLst>
                <a:ext uri="{FF2B5EF4-FFF2-40B4-BE49-F238E27FC236}">
                  <a16:creationId xmlns:a16="http://schemas.microsoft.com/office/drawing/2014/main" id="{C4135062-DC23-4A67-9DFD-98D6F71B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" y="776605"/>
              <a:ext cx="1448435" cy="1524000"/>
            </a:xfrm>
            <a:custGeom>
              <a:avLst/>
              <a:gdLst>
                <a:gd name="T0" fmla="*/ 0 w 912"/>
                <a:gd name="T1" fmla="*/ 960 h 960"/>
                <a:gd name="T2" fmla="*/ 240 w 912"/>
                <a:gd name="T3" fmla="*/ 864 h 960"/>
                <a:gd name="T4" fmla="*/ 384 w 912"/>
                <a:gd name="T5" fmla="*/ 768 h 960"/>
                <a:gd name="T6" fmla="*/ 672 w 912"/>
                <a:gd name="T7" fmla="*/ 528 h 960"/>
                <a:gd name="T8" fmla="*/ 864 w 912"/>
                <a:gd name="T9" fmla="*/ 192 h 960"/>
                <a:gd name="T10" fmla="*/ 912 w 912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960">
                  <a:moveTo>
                    <a:pt x="0" y="960"/>
                  </a:moveTo>
                  <a:cubicBezTo>
                    <a:pt x="88" y="928"/>
                    <a:pt x="176" y="896"/>
                    <a:pt x="240" y="864"/>
                  </a:cubicBezTo>
                  <a:cubicBezTo>
                    <a:pt x="304" y="832"/>
                    <a:pt x="312" y="824"/>
                    <a:pt x="384" y="768"/>
                  </a:cubicBezTo>
                  <a:cubicBezTo>
                    <a:pt x="456" y="712"/>
                    <a:pt x="592" y="624"/>
                    <a:pt x="672" y="528"/>
                  </a:cubicBezTo>
                  <a:cubicBezTo>
                    <a:pt x="752" y="432"/>
                    <a:pt x="824" y="280"/>
                    <a:pt x="864" y="192"/>
                  </a:cubicBezTo>
                  <a:cubicBezTo>
                    <a:pt x="904" y="104"/>
                    <a:pt x="904" y="32"/>
                    <a:pt x="912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21" name="Line 444">
              <a:extLst>
                <a:ext uri="{FF2B5EF4-FFF2-40B4-BE49-F238E27FC236}">
                  <a16:creationId xmlns:a16="http://schemas.microsoft.com/office/drawing/2014/main" id="{CA3C7DE6-C587-4F37-BBAA-B1288A0B5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71625" y="1386205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5">
              <a:extLst>
                <a:ext uri="{FF2B5EF4-FFF2-40B4-BE49-F238E27FC236}">
                  <a16:creationId xmlns:a16="http://schemas.microsoft.com/office/drawing/2014/main" id="{8B613A4C-87CF-449D-82E4-80A5B8E55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748030"/>
              <a:ext cx="295275" cy="25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en-US" sz="1100" i="1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22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409" name="Group 1"/>
          <p:cNvGrpSpPr>
            <a:grpSpLocks noChangeAspect="1"/>
          </p:cNvGrpSpPr>
          <p:nvPr/>
        </p:nvGrpSpPr>
        <p:grpSpPr bwMode="auto">
          <a:xfrm>
            <a:off x="1066799" y="1219200"/>
            <a:ext cx="6558531" cy="3581400"/>
            <a:chOff x="1800" y="7342"/>
            <a:chExt cx="8900" cy="4860"/>
          </a:xfrm>
        </p:grpSpPr>
        <p:sp>
          <p:nvSpPr>
            <p:cNvPr id="17442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800" y="7342"/>
              <a:ext cx="8900" cy="4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2197" y="7666"/>
              <a:ext cx="0" cy="2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2206" y="10506"/>
              <a:ext cx="35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6585" y="10506"/>
              <a:ext cx="31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V="1">
              <a:off x="6585" y="7747"/>
              <a:ext cx="0" cy="2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7" name="Arc 29"/>
            <p:cNvSpPr>
              <a:spLocks/>
            </p:cNvSpPr>
            <p:nvPr/>
          </p:nvSpPr>
          <p:spPr bwMode="auto">
            <a:xfrm flipH="1">
              <a:off x="2206" y="8802"/>
              <a:ext cx="892" cy="64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2206" y="9873"/>
              <a:ext cx="28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3017" y="8802"/>
              <a:ext cx="0" cy="1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4476" y="9857"/>
              <a:ext cx="0" cy="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3" name="Freeform 25"/>
            <p:cNvSpPr>
              <a:spLocks/>
            </p:cNvSpPr>
            <p:nvPr/>
          </p:nvSpPr>
          <p:spPr bwMode="auto">
            <a:xfrm>
              <a:off x="6585" y="9045"/>
              <a:ext cx="2758" cy="9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92"/>
                </a:cxn>
                <a:cxn ang="0">
                  <a:pos x="528" y="384"/>
                </a:cxn>
                <a:cxn ang="0">
                  <a:pos x="912" y="480"/>
                </a:cxn>
                <a:cxn ang="0">
                  <a:pos x="1248" y="528"/>
                </a:cxn>
                <a:cxn ang="0">
                  <a:pos x="1632" y="528"/>
                </a:cxn>
              </a:cxnLst>
              <a:rect l="0" t="0" r="r" b="b"/>
              <a:pathLst>
                <a:path w="1632" h="536">
                  <a:moveTo>
                    <a:pt x="0" y="0"/>
                  </a:moveTo>
                  <a:cubicBezTo>
                    <a:pt x="52" y="64"/>
                    <a:pt x="104" y="128"/>
                    <a:pt x="192" y="192"/>
                  </a:cubicBezTo>
                  <a:cubicBezTo>
                    <a:pt x="280" y="256"/>
                    <a:pt x="408" y="336"/>
                    <a:pt x="528" y="384"/>
                  </a:cubicBezTo>
                  <a:cubicBezTo>
                    <a:pt x="648" y="432"/>
                    <a:pt x="792" y="456"/>
                    <a:pt x="912" y="480"/>
                  </a:cubicBezTo>
                  <a:cubicBezTo>
                    <a:pt x="1032" y="504"/>
                    <a:pt x="1128" y="520"/>
                    <a:pt x="1248" y="528"/>
                  </a:cubicBezTo>
                  <a:cubicBezTo>
                    <a:pt x="1368" y="536"/>
                    <a:pt x="1568" y="528"/>
                    <a:pt x="1632" y="5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585" y="9951"/>
              <a:ext cx="2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8775" y="9938"/>
              <a:ext cx="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2206" y="9451"/>
              <a:ext cx="17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3960" y="9451"/>
              <a:ext cx="0" cy="10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800" y="9298"/>
              <a:ext cx="43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800" y="9701"/>
              <a:ext cx="58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9424" y="9776"/>
              <a:ext cx="47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5044" y="9694"/>
              <a:ext cx="3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4" name="Freeform 16"/>
            <p:cNvSpPr>
              <a:spLocks/>
            </p:cNvSpPr>
            <p:nvPr/>
          </p:nvSpPr>
          <p:spPr bwMode="auto">
            <a:xfrm>
              <a:off x="3098" y="8802"/>
              <a:ext cx="1946" cy="10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336" y="192"/>
                </a:cxn>
                <a:cxn ang="0">
                  <a:pos x="480" y="336"/>
                </a:cxn>
                <a:cxn ang="0">
                  <a:pos x="624" y="480"/>
                </a:cxn>
                <a:cxn ang="0">
                  <a:pos x="864" y="624"/>
                </a:cxn>
                <a:cxn ang="0">
                  <a:pos x="1104" y="624"/>
                </a:cxn>
                <a:cxn ang="0">
                  <a:pos x="1152" y="624"/>
                </a:cxn>
              </a:cxnLst>
              <a:rect l="0" t="0" r="r" b="b"/>
              <a:pathLst>
                <a:path w="1152" h="648">
                  <a:moveTo>
                    <a:pt x="0" y="0"/>
                  </a:moveTo>
                  <a:cubicBezTo>
                    <a:pt x="44" y="8"/>
                    <a:pt x="88" y="16"/>
                    <a:pt x="144" y="48"/>
                  </a:cubicBezTo>
                  <a:cubicBezTo>
                    <a:pt x="200" y="80"/>
                    <a:pt x="280" y="144"/>
                    <a:pt x="336" y="192"/>
                  </a:cubicBezTo>
                  <a:cubicBezTo>
                    <a:pt x="392" y="240"/>
                    <a:pt x="432" y="288"/>
                    <a:pt x="480" y="336"/>
                  </a:cubicBezTo>
                  <a:cubicBezTo>
                    <a:pt x="528" y="384"/>
                    <a:pt x="560" y="432"/>
                    <a:pt x="624" y="480"/>
                  </a:cubicBezTo>
                  <a:cubicBezTo>
                    <a:pt x="688" y="528"/>
                    <a:pt x="784" y="600"/>
                    <a:pt x="864" y="624"/>
                  </a:cubicBezTo>
                  <a:cubicBezTo>
                    <a:pt x="944" y="648"/>
                    <a:pt x="1056" y="624"/>
                    <a:pt x="1104" y="624"/>
                  </a:cubicBezTo>
                  <a:cubicBezTo>
                    <a:pt x="1152" y="624"/>
                    <a:pt x="1152" y="624"/>
                    <a:pt x="1152" y="6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1800" y="7342"/>
              <a:ext cx="22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Welfare or Real Income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5693" y="7423"/>
              <a:ext cx="22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Welfare or Real Income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220" y="10593"/>
              <a:ext cx="96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Tariff Rate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9667" y="10586"/>
              <a:ext cx="96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Tariff Rate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854" y="10586"/>
              <a:ext cx="41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opt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3828" y="10553"/>
              <a:ext cx="281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2179" tIns="31090" rIns="62179" bIns="310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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395" y="10586"/>
              <a:ext cx="25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8613" y="10586"/>
              <a:ext cx="25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6342" y="10512"/>
              <a:ext cx="25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962" y="10512"/>
              <a:ext cx="25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781" y="11193"/>
              <a:ext cx="176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2179" tIns="31090" rIns="62179" bIns="310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Large Country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7396" y="11235"/>
              <a:ext cx="1763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2179" tIns="31090" rIns="62179" bIns="3109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Small Country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6120" y="8964"/>
              <a:ext cx="4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0" name="Text Box 2"/>
            <p:cNvSpPr txBox="1">
              <a:spLocks noChangeArrowheads="1"/>
            </p:cNvSpPr>
            <p:nvPr/>
          </p:nvSpPr>
          <p:spPr bwMode="auto">
            <a:xfrm>
              <a:off x="6120" y="9857"/>
              <a:ext cx="54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7307" tIns="18654" rIns="37307" bIns="1865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</a:t>
              </a:r>
              <a:r>
                <a:rPr kumimoji="0" lang="en-US" sz="1100" b="1" i="1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14400" y="5136178"/>
            <a:ext cx="617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Welfare Impact of tariff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582613"/>
            <a:ext cx="6494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Then why Free Trade is not a universally accepted policy?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1981200"/>
            <a:ext cx="6457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cs typeface="Times New Roman" pitchFamily="18" charset="0"/>
              </a:rPr>
              <a:t>The answer rests on the following two well-known results:</a:t>
            </a:r>
            <a:endParaRPr lang="en-US" sz="2000" b="1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1" y="2895600"/>
            <a:ext cx="7391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 dirty="0">
                <a:cs typeface="Times New Roman" pitchFamily="18" charset="0"/>
              </a:rPr>
              <a:t>There exists unilateral incentive for a “large” country to impose a tariff on imports, </a:t>
            </a:r>
          </a:p>
          <a:p>
            <a:pPr algn="just"/>
            <a:endParaRPr lang="en-US" sz="2000" b="1" dirty="0">
              <a:cs typeface="Times New Roman" pitchFamily="18" charset="0"/>
            </a:endParaRPr>
          </a:p>
          <a:p>
            <a:pPr algn="just"/>
            <a:r>
              <a:rPr lang="en-US" sz="2000" b="1" dirty="0">
                <a:cs typeface="Times New Roman" pitchFamily="18" charset="0"/>
              </a:rPr>
              <a:t>     	meaning that multilateral free trade, though is welfare improving for the region as a whole, is not a self-enforcing proposition in the absence of any international regulatory authority whose rules are obligatory for all trading nations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93725" y="1081088"/>
            <a:ext cx="356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Why Does Protectionism Rule?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  <p:bldP spid="481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522CA-09F4-46FA-8DA9-0FA8CBF909B2}"/>
              </a:ext>
            </a:extLst>
          </p:cNvPr>
          <p:cNvSpPr txBox="1"/>
          <p:nvPr/>
        </p:nvSpPr>
        <p:spPr>
          <a:xfrm>
            <a:off x="990600" y="10668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Prisoner’s dilemma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 (tariff imposition by both) is not Pareto Optimum.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Multilateral free trade is not NE unless there is some regulatory body like WTO.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each country imposition of trade barrier is the best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3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F07AD-E37F-41B9-85BE-0C8CEA66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Tariff Rate of India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697378-0C3E-410C-AE8B-BEC4764874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350" y="2057400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65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46125" y="776288"/>
            <a:ext cx="6489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000" b="1" dirty="0">
                <a:cs typeface="Times New Roman" pitchFamily="18" charset="0"/>
              </a:rPr>
              <a:t>Unilateral free trade may not be welfare improving </a:t>
            </a:r>
          </a:p>
          <a:p>
            <a:pPr marL="457200" indent="-457200"/>
            <a:r>
              <a:rPr lang="en-US" sz="2000" b="1" dirty="0">
                <a:cs typeface="Times New Roman" pitchFamily="18" charset="0"/>
              </a:rPr>
              <a:t>        when trading partners practice protectionist policies.</a:t>
            </a:r>
            <a:r>
              <a:rPr lang="en-US" sz="2000" b="1" dirty="0"/>
              <a:t> 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33400" y="1600200"/>
          <a:ext cx="7239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Document" r:id="rId4" imgW="6089760" imgH="1346760" progId="Word.Document.8">
                  <p:embed/>
                </p:oleObj>
              </mc:Choice>
              <mc:Fallback>
                <p:oleObj name="Document" r:id="rId4" imgW="6089760" imgH="13467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239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38200" y="41910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Country A: Impose tariff  if B </a:t>
            </a:r>
            <a:r>
              <a:rPr lang="en-US" sz="2000" b="1" dirty="0" err="1"/>
              <a:t>practises</a:t>
            </a:r>
            <a:r>
              <a:rPr lang="en-US" sz="2000" b="1" dirty="0"/>
              <a:t> free trade</a:t>
            </a:r>
          </a:p>
          <a:p>
            <a:pPr algn="just"/>
            <a:r>
              <a:rPr lang="en-US" sz="2000" b="1" dirty="0"/>
              <a:t>                  Impose tariff  if B imposes tariff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5662" y="5715000"/>
            <a:ext cx="6535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Thus, both adopt protectionist trade policy</a:t>
            </a:r>
          </a:p>
          <a:p>
            <a:r>
              <a:rPr lang="en-US" sz="2000" b="1" dirty="0"/>
              <a:t>           </a:t>
            </a:r>
            <a:r>
              <a:rPr lang="en-US" sz="2000" b="1" dirty="0">
                <a:sym typeface="Symbol" pitchFamily="18" charset="2"/>
              </a:rPr>
              <a:t>multilateral free trade is NOT a Nash equilibrium</a:t>
            </a:r>
            <a:endParaRPr lang="en-US" sz="2000" b="1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38200" y="5029200"/>
            <a:ext cx="383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Country B: Similar policy choices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9812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5E78-87AB-4E85-9434-538875C8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Tariff Rate of USA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CC605-2F63-47FA-8A46-596B619717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350" y="2209800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6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82CE-DEE9-4681-A377-4781AAF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Tariff Rate of China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CDF2CD-3845-4D5E-B931-74D5787571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2209800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DBE3-4921-4BD2-A87B-F7D07934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Tariff Rates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DE6ED6-FBDC-4633-A743-FE090BD01C0D}"/>
              </a:ext>
            </a:extLst>
          </p:cNvPr>
          <p:cNvGraphicFramePr>
            <a:graphicFrameLocks/>
          </p:cNvGraphicFramePr>
          <p:nvPr/>
        </p:nvGraphicFramePr>
        <p:xfrm>
          <a:off x="762000" y="2286000"/>
          <a:ext cx="7086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709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B45B-1AC2-426E-8E14-C09C7273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398"/>
            <a:ext cx="6096000" cy="822722"/>
          </a:xfrm>
        </p:spPr>
        <p:txBody>
          <a:bodyPr/>
          <a:lstStyle/>
          <a:p>
            <a:r>
              <a:rPr lang="en-IN" sz="4000" u="sng" dirty="0"/>
              <a:t>US – China Trade War</a:t>
            </a:r>
            <a:endParaRPr lang="en-IN" dirty="0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F87A9D0-D14E-4F37-978C-5E278FCE7E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295400"/>
            <a:ext cx="7776033" cy="4800599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IN" sz="1600" dirty="0"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In summer 2018, US and China imposed tariffs on about US$50 billion worth on each other's goods.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It escalated in September 2018 when US raised an additional 10%.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Again China retaliated by imposing tariffs on imports from US worth an additional $60 billion.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In June 2019, the US increased the tariffs further to 25%. 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China retaliated by raising the tariffs on some products which were already tariff protected. 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In September 2019, the US imposed 15% tariffs on Chinese imports. 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According to UNCTAD </a:t>
            </a:r>
            <a:r>
              <a:rPr lang="en-US" altLang="en-US" dirty="0">
                <a:solidFill>
                  <a:srgbClr val="222222"/>
                </a:solidFill>
                <a:cs typeface="Times New Roman" panose="02020603050405020304" pitchFamily="18" charset="0"/>
              </a:rPr>
              <a:t>report (November 2019) t</a:t>
            </a:r>
            <a:r>
              <a:rPr lang="en-IN" dirty="0" err="1">
                <a:cs typeface="Times New Roman" panose="02020603050405020304" pitchFamily="18" charset="0"/>
              </a:rPr>
              <a:t>rade</a:t>
            </a:r>
            <a:r>
              <a:rPr lang="en-IN" dirty="0">
                <a:cs typeface="Times New Roman" panose="02020603050405020304" pitchFamily="18" charset="0"/>
              </a:rPr>
              <a:t> of tariff protected items in sectors like chemicals, furniture, and electrical machinery also dropped substantially according to the analysis.</a:t>
            </a:r>
            <a:endParaRPr lang="en-IN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445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D6F915-F580-4A27-B66F-3CC2E4614FFF}"/>
              </a:ext>
            </a:extLst>
          </p:cNvPr>
          <p:cNvGrpSpPr/>
          <p:nvPr/>
        </p:nvGrpSpPr>
        <p:grpSpPr>
          <a:xfrm>
            <a:off x="637505" y="1687937"/>
            <a:ext cx="7244366" cy="4066505"/>
            <a:chOff x="0" y="0"/>
            <a:chExt cx="3909060" cy="2209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F985FC-D9D2-4274-A966-D5856BFE4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 t="3836" r="5348"/>
            <a:stretch/>
          </p:blipFill>
          <p:spPr bwMode="auto">
            <a:xfrm>
              <a:off x="0" y="0"/>
              <a:ext cx="3909060" cy="1910080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07892717-24B1-4E32-9186-BE19BC20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" y="1981200"/>
              <a:ext cx="10668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noAutofit/>
            </a:bodyPr>
            <a:lstStyle/>
            <a:p>
              <a:pPr>
                <a:spcAft>
                  <a:spcPts val="750"/>
                </a:spcAft>
              </a:pPr>
              <a:r>
                <a:rPr lang="en-IN" sz="788" b="1" i="1" dirty="0">
                  <a:solidFill>
                    <a:srgbClr val="666666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Source: UNCTAD</a:t>
              </a:r>
              <a:endParaRPr lang="en-IN" sz="788" b="1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IN" sz="105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3924" y="1103126"/>
            <a:ext cx="335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and China Tariff Retaliation</a:t>
            </a:r>
          </a:p>
        </p:txBody>
      </p:sp>
    </p:spTree>
    <p:extLst>
      <p:ext uri="{BB962C8B-B14F-4D97-AF65-F5344CB8AC3E}">
        <p14:creationId xmlns:p14="http://schemas.microsoft.com/office/powerpoint/2010/main" val="39942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79848"/>
            <a:ext cx="74133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Times New Roman" panose="02020603050405020304" pitchFamily="18" charset="0"/>
              </a:rPr>
              <a:t>The tariff was initially imposed on from Chinese imports on steel, aluminum, solar panels and washing machines. 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Times New Roman" panose="02020603050405020304" pitchFamily="18" charset="0"/>
              </a:rPr>
              <a:t>Under the category of Office machinery, the imports of products subject to additional tariffs dropped by 65 percent. It has been the worst hit sector due to the trade war.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Times New Roman" panose="02020603050405020304" pitchFamily="18" charset="0"/>
              </a:rPr>
              <a:t>Trade in other sectors, such as agri-food, communication equipment, and precision instruments reduced more than 30 percent . </a:t>
            </a:r>
          </a:p>
          <a:p>
            <a:pPr marL="4000500" lvl="8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br>
              <a:rPr lang="en-US" altLang="en-US" sz="2000" dirty="0">
                <a:cs typeface="Times New Roman" panose="02020603050405020304" pitchFamily="18" charset="0"/>
              </a:rPr>
            </a:b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6DF2-5513-4A89-887D-5B03B3D7406A}"/>
              </a:ext>
            </a:extLst>
          </p:cNvPr>
          <p:cNvSpPr/>
          <p:nvPr/>
        </p:nvSpPr>
        <p:spPr>
          <a:xfrm>
            <a:off x="609600" y="5080834"/>
            <a:ext cx="72293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: </a:t>
            </a:r>
            <a:r>
              <a:rPr lang="en-IN" sz="1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https://unctad.org/en/pages/newsdetails.aspx?OriginalVersionID=2226</a:t>
            </a:r>
            <a:endParaRPr lang="en-IN" sz="1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400" i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https://unctad.org/en/pages/PublicationWebflyer.aspx?publicationid=2569</a:t>
            </a:r>
            <a:endParaRPr lang="en-IN" sz="1400" i="1" u="sng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400" dirty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Report link : 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https://unctad.org/en/PublicationsLibrary/ser-rp-2019d9_en.pdf</a:t>
            </a:r>
            <a:endParaRPr lang="en-IN" sz="1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61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978</TotalTime>
  <Words>1624</Words>
  <Application>Microsoft Office PowerPoint</Application>
  <PresentationFormat>On-screen Show (4:3)</PresentationFormat>
  <Paragraphs>262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arial, sans-serif</vt:lpstr>
      <vt:lpstr>Calibri</vt:lpstr>
      <vt:lpstr>Courier New</vt:lpstr>
      <vt:lpstr>Georgia</vt:lpstr>
      <vt:lpstr>Times New Roman</vt:lpstr>
      <vt:lpstr>Trebuchet MS</vt:lpstr>
      <vt:lpstr>Wingdings</vt:lpstr>
      <vt:lpstr>Wingdings 2</vt:lpstr>
      <vt:lpstr>Opulent</vt:lpstr>
      <vt:lpstr>Equation</vt:lpstr>
      <vt:lpstr>Document</vt:lpstr>
      <vt:lpstr>Trade barrier</vt:lpstr>
      <vt:lpstr>Why is trade policy required?  </vt:lpstr>
      <vt:lpstr>Tariff Rate of India</vt:lpstr>
      <vt:lpstr>Tariff Rate of USA</vt:lpstr>
      <vt:lpstr>Tariff Rate of China</vt:lpstr>
      <vt:lpstr>Comparison of Tariff Rates</vt:lpstr>
      <vt:lpstr>US – China Trade War</vt:lpstr>
      <vt:lpstr>PowerPoint Presentation</vt:lpstr>
      <vt:lpstr>PowerPoint Presentation</vt:lpstr>
      <vt:lpstr>PowerPoint Presentation</vt:lpstr>
      <vt:lpstr>Diiferent types of trade policy</vt:lpstr>
      <vt:lpstr>PowerPoint Presentation</vt:lpstr>
      <vt:lpstr>Welfare Implications</vt:lpstr>
      <vt:lpstr>Factors on which magnitudes of DWL depends</vt:lpstr>
      <vt:lpstr>remarks</vt:lpstr>
      <vt:lpstr>Justicatoion for tariff</vt:lpstr>
      <vt:lpstr>Revenue Motive and Revenue Maximizing Tariff </vt:lpstr>
      <vt:lpstr>General Equilibrium Analysis: TOT and Volume of Trade (VOT) Effects </vt:lpstr>
      <vt:lpstr>TOT effect, Welfare Change and the Optimum Tariff</vt:lpstr>
      <vt:lpstr>Case 1. small open economy </vt:lpstr>
      <vt:lpstr>Welfare implications of tariff on a small open economy</vt:lpstr>
      <vt:lpstr>Case 2. large country </vt:lpstr>
      <vt:lpstr>PowerPoint Presentation</vt:lpstr>
      <vt:lpstr>PowerPoint Presentation</vt:lpstr>
      <vt:lpstr>optimum tariff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barrier</dc:title>
  <dc:creator>Dr. Anwesha Aditya</dc:creator>
  <cp:lastModifiedBy>anwesha</cp:lastModifiedBy>
  <cp:revision>89</cp:revision>
  <dcterms:created xsi:type="dcterms:W3CDTF">2006-08-16T00:00:00Z</dcterms:created>
  <dcterms:modified xsi:type="dcterms:W3CDTF">2022-02-08T15:59:03Z</dcterms:modified>
</cp:coreProperties>
</file>