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E9CB1-FDD0-4CE0-8407-92D80030CB0E}">
  <a:tblStyle styleId="{97FE9CB1-FDD0-4CE0-8407-92D80030CB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Trade </a:t>
            </a:r>
            <a:b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Inter-Industry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Dr. Anwesha Aditya</a:t>
            </a:r>
            <a:br>
              <a:rPr b="1" i="0" lang="en-US" sz="20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IIT Kharagpur</a:t>
            </a:r>
            <a:b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Comparative Advantage Vs. Absolute Advantage 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Advantage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reflects a country’s ability to produce a good at a lower price (or at a lower cost) than its trading partner- Adam Smith;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No trade between countries one of which is technologically superior than the other.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CA trade can take place between US and Bangladesh, when US is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equally superior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Bangladesh in all lines of production.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Ricardo’s  example of lawyer and secretary.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Sources of Comparative Advantage</a:t>
            </a:r>
            <a:r>
              <a:rPr b="0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Cross-country differences in the fundamentals: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asymmetry of countries: David Ricardo  </a:t>
            </a:r>
            <a:endParaRPr/>
          </a:p>
          <a:p>
            <a:pPr indent="-4191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endowment differences across countries: Heckscher-Ohlin-Samuelson explanation</a:t>
            </a:r>
            <a:endParaRPr/>
          </a:p>
          <a:p>
            <a:pPr indent="-4191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asymmetry or taste bias of countries.</a:t>
            </a:r>
            <a:endParaRPr/>
          </a:p>
          <a:p>
            <a:pPr indent="-571500" lvl="0" marL="5715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Do away with the impact of taste/preference by assuming homothetic and identical taste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 Trade: The </a:t>
            </a:r>
            <a:r>
              <a:rPr b="0" i="1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fourth dimension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zone difference allows tasks to be performed 24*7 (Marjit, Mandal, Nakanishi, 2020).  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Identical countries can enjoy gains from trade if they are located in non-overlapping time zone. This has been enabled by the revolution in ICT. 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the standard determinants of (inter-industry) trade- technology, endowment and preference - time becomes an important determinant and hence, termed as the fourth dimension.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533400" y="3810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br>
              <a:rPr b="1" i="1" lang="en-US" sz="3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Policy and Induced Comparative Advantage</a:t>
            </a:r>
            <a:br>
              <a:rPr b="1" i="0" lang="en-US" sz="3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810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policies generate externalities for private sectors: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public investment in infrastructure creating cost advantage, public investment in education and human capital establish comparative advantage in skill-formation.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poor infrastructure in India and the hardware industry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India’s growing CA in IT, ITeS and software.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Perverse Comparative Advantage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533400" y="1295400"/>
            <a:ext cx="81534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Ecological dumping: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omparative advantage in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dirty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goods arising due to lax environmental standards or taxes that allow it to be priced below the social marginal cost, and thereby establishes a perverse comparative advantage in that good.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Negative externality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leads to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Perverse, rather than genuine, comparative advantage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it is based on underestimation of (social) cost.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developing countries are often engaged in unfair trade by keeping their national environmental taxes and standards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deliberately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	conflict between the developed and developing countries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7"/>
          <p:cNvGrpSpPr/>
          <p:nvPr/>
        </p:nvGrpSpPr>
        <p:grpSpPr>
          <a:xfrm>
            <a:off x="1295400" y="762001"/>
            <a:ext cx="7214084" cy="4798062"/>
            <a:chOff x="3135" y="11287"/>
            <a:chExt cx="5700" cy="3900"/>
          </a:xfrm>
        </p:grpSpPr>
        <p:sp>
          <p:nvSpPr>
            <p:cNvPr id="239" name="Google Shape;239;p27"/>
            <p:cNvSpPr/>
            <p:nvPr/>
          </p:nvSpPr>
          <p:spPr>
            <a:xfrm>
              <a:off x="3135" y="11287"/>
              <a:ext cx="5700" cy="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27"/>
            <p:cNvCxnSpPr/>
            <p:nvPr/>
          </p:nvCxnSpPr>
          <p:spPr>
            <a:xfrm>
              <a:off x="4157" y="11613"/>
              <a:ext cx="0" cy="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" name="Google Shape;241;p27"/>
            <p:cNvCxnSpPr/>
            <p:nvPr/>
          </p:nvCxnSpPr>
          <p:spPr>
            <a:xfrm>
              <a:off x="4157" y="14313"/>
              <a:ext cx="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4457" y="12153"/>
              <a:ext cx="1800" cy="1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27"/>
            <p:cNvCxnSpPr/>
            <p:nvPr/>
          </p:nvCxnSpPr>
          <p:spPr>
            <a:xfrm flipH="1" rot="10800000">
              <a:off x="4457" y="12017"/>
              <a:ext cx="1200" cy="1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" name="Google Shape;244;p27"/>
            <p:cNvCxnSpPr/>
            <p:nvPr/>
          </p:nvCxnSpPr>
          <p:spPr>
            <a:xfrm flipH="1" rot="10800000">
              <a:off x="4696" y="12743"/>
              <a:ext cx="180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5" name="Google Shape;245;p27"/>
            <p:cNvCxnSpPr/>
            <p:nvPr/>
          </p:nvCxnSpPr>
          <p:spPr>
            <a:xfrm rot="10800000">
              <a:off x="4217" y="12905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27"/>
            <p:cNvCxnSpPr/>
            <p:nvPr/>
          </p:nvCxnSpPr>
          <p:spPr>
            <a:xfrm>
              <a:off x="5117" y="12892"/>
              <a:ext cx="0" cy="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" name="Google Shape;247;p27"/>
            <p:cNvCxnSpPr/>
            <p:nvPr/>
          </p:nvCxnSpPr>
          <p:spPr>
            <a:xfrm rot="10800000">
              <a:off x="4275" y="13340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Google Shape;248;p27"/>
            <p:cNvCxnSpPr/>
            <p:nvPr/>
          </p:nvCxnSpPr>
          <p:spPr>
            <a:xfrm>
              <a:off x="5492" y="13325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9" name="Google Shape;249;p27"/>
            <p:cNvSpPr txBox="1"/>
            <p:nvPr/>
          </p:nvSpPr>
          <p:spPr>
            <a:xfrm>
              <a:off x="5704" y="1187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50" name="Google Shape;250;p27"/>
            <p:cNvSpPr txBox="1"/>
            <p:nvPr/>
          </p:nvSpPr>
          <p:spPr>
            <a:xfrm>
              <a:off x="6424" y="1248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i="1" lang="en-US" sz="1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′</a:t>
              </a:r>
              <a:endParaRPr/>
            </a:p>
          </p:txBody>
        </p:sp>
        <p:sp>
          <p:nvSpPr>
            <p:cNvPr id="251" name="Google Shape;251;p27"/>
            <p:cNvSpPr txBox="1"/>
            <p:nvPr/>
          </p:nvSpPr>
          <p:spPr>
            <a:xfrm>
              <a:off x="5163" y="1273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252" name="Google Shape;252;p27"/>
            <p:cNvSpPr txBox="1"/>
            <p:nvPr/>
          </p:nvSpPr>
          <p:spPr>
            <a:xfrm>
              <a:off x="5583" y="1323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53" name="Google Shape;253;p27"/>
            <p:cNvSpPr txBox="1"/>
            <p:nvPr/>
          </p:nvSpPr>
          <p:spPr>
            <a:xfrm>
              <a:off x="6196" y="139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54" name="Google Shape;254;p27"/>
            <p:cNvSpPr txBox="1"/>
            <p:nvPr/>
          </p:nvSpPr>
          <p:spPr>
            <a:xfrm>
              <a:off x="3735" y="1273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5" name="Google Shape;255;p27"/>
            <p:cNvSpPr txBox="1"/>
            <p:nvPr/>
          </p:nvSpPr>
          <p:spPr>
            <a:xfrm>
              <a:off x="3723" y="1326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56" name="Google Shape;256;p27"/>
            <p:cNvSpPr txBox="1"/>
            <p:nvPr/>
          </p:nvSpPr>
          <p:spPr>
            <a:xfrm>
              <a:off x="4042" y="112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257" name="Google Shape;257;p27"/>
            <p:cNvSpPr txBox="1"/>
            <p:nvPr/>
          </p:nvSpPr>
          <p:spPr>
            <a:xfrm>
              <a:off x="6963" y="142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d, s</a:t>
              </a: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>
              <a:off x="4212" y="14736"/>
              <a:ext cx="30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Environmental Standards and Comparative Advantage</a:t>
              </a:r>
              <a:endParaRPr/>
            </a:p>
          </p:txBody>
        </p:sp>
      </p:grpSp>
      <p:sp>
        <p:nvSpPr>
          <p:cNvPr id="259" name="Google Shape;259;p27"/>
          <p:cNvSpPr txBox="1"/>
          <p:nvPr/>
        </p:nvSpPr>
        <p:spPr>
          <a:xfrm>
            <a:off x="6481762" y="2855912"/>
            <a:ext cx="1806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S’: PMC or MC corresponding to dirty technology 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6481762" y="1389062"/>
            <a:ext cx="1806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SMC or MC corresponding to clean technology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Selective Factor Disadvantage and Shifting Comparative Advantage</a:t>
            </a:r>
            <a:br>
              <a:rPr b="1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advantage is evolving.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May be a weakness rather than strength in the long run.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Porter (1990): Selective factor disadvantages may induce innovations to transform the disadvantage into an advantage in the long run and in a dynamic competitive world.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cut flower industry of Netherlands.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0" y="274637"/>
            <a:ext cx="8991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Measurement of Comparative Advantage</a:t>
            </a:r>
            <a:br>
              <a:rPr b="0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Revealed Comparative Advantage by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Bela Balassa (1989): India’s RCA in commodity-k vis-à-vis other countries in the market in the United States can be calculated as: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of India in total import of commodity-</a:t>
            </a: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the United States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</a:t>
            </a:r>
            <a:r>
              <a:rPr b="1" baseline="3000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 ---------------------------------------------------------------------------------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Share of India in total import of all commodities by the United States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RCA</a:t>
            </a:r>
            <a:r>
              <a:rPr b="0" baseline="3000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&gt;1 means India has a RCA in commodity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0"/>
          <p:cNvGraphicFramePr/>
          <p:nvPr/>
        </p:nvGraphicFramePr>
        <p:xfrm>
          <a:off x="10668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{97FE9CB1-FDD0-4CE0-8407-92D80030CB0E}</a:tableStyleId>
              </a:tblPr>
              <a:tblGrid>
                <a:gridCol w="2543175"/>
                <a:gridCol w="862000"/>
                <a:gridCol w="719125"/>
                <a:gridCol w="719125"/>
                <a:gridCol w="720725"/>
                <a:gridCol w="719125"/>
                <a:gridCol w="574675"/>
              </a:tblGrid>
              <a:tr h="504825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India’s Revealed Comparative Advantage in Merchandise Exports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___________________________________12_________________________________________</a:t>
                      </a:r>
                      <a:endParaRPr/>
                    </a:p>
                  </a:txBody>
                  <a:tcPr marT="0" marB="0" marR="68575" marL="68575" anchor="b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2004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Vegetable Products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2.33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Mineral Products 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1.33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1.23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Chemical and Allied Industries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Plastic and Rubber Articles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Wood and Articles of Wood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Textiles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3.54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Footwear, Headgear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1.44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1.49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and Cultured Pearls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7.49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9.02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8.87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8.99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7.76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Metals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1.39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Machinery and Mechanical Appliances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Vehicles, Aircraft, Transport Equipment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Optical, Photographic Precision Equipment 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/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/>
                    </a:p>
                  </a:txBody>
                  <a:tcPr marT="0" marB="0" marR="68575" marL="68575" anchor="b"/>
                </a:tc>
              </a:tr>
              <a:tr h="287325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____________________________________________________________________________</a:t>
                      </a:r>
                      <a:endParaRPr/>
                    </a:p>
                  </a:txBody>
                  <a:tcPr marT="0" marB="0" marR="68575" marL="68575" anchor="b"/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Vs. Intra Industry Trade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Industry Trade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export and imports of commodities belonging to different industry groups.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India exports rice, fruits and vegetables, textiles, and imports wheat, sugar, scientific instruments.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 Industry Trade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export and import of similar, though not necessarily identical, commodities.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software or automobiles of different varieties and models, being exported and imported by India.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Trade Theory and New Trade Theories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Dissimilarity of countries is the basis of trade in traditional trade theory.</a:t>
            </a:r>
            <a:endParaRPr/>
          </a:p>
          <a:p>
            <a:pPr indent="-165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trade theories explain trade among similar countries due to economies of scale, product differentiation and love-for-variety, strategic motives of firms.</a:t>
            </a:r>
            <a:endParaRPr/>
          </a:p>
          <a:p>
            <a:pPr indent="-165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Inter industry Trade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>
            <a:off x="1030437" y="1814512"/>
            <a:ext cx="1123800" cy="8382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2154237" y="1812925"/>
            <a:ext cx="1371600" cy="7620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09600" y="2811462"/>
            <a:ext cx="1752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819400" y="2822575"/>
            <a:ext cx="1752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space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3525837" y="3505200"/>
            <a:ext cx="0" cy="8304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3124200" y="4368800"/>
            <a:ext cx="2590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>
            <a:off x="2628900" y="4770437"/>
            <a:ext cx="876300" cy="7635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525837" y="4741862"/>
            <a:ext cx="914400" cy="7698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154237" y="5578475"/>
            <a:ext cx="1562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Domestic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3868737" y="5648325"/>
            <a:ext cx="2133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62062" y="1355725"/>
            <a:ext cx="7905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Arbitrage – </a:t>
            </a:r>
            <a:r>
              <a:rPr b="1" i="1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buying cheap and selling dear</a:t>
            </a:r>
            <a:r>
              <a:rPr b="1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is the basic force behind trade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Trade Theory and New Trade Theories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Dissimilarity of countries is the basis of trade in traditional trade theory.</a:t>
            </a:r>
            <a:endParaRPr/>
          </a:p>
          <a:p>
            <a:pPr indent="-165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trade theories explain trade among similar countries due to economies of scale, product differentiation and love-for-variety, strategic motives of firms.</a:t>
            </a:r>
            <a:endParaRPr/>
          </a:p>
          <a:p>
            <a:pPr indent="-1651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prices differ?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scarcity or abundance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please note that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cost should not erode cross country relative price difference;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price is lower with respect to potential competitors.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990600" y="2819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524000" y="1828800"/>
            <a:ext cx="5042370" cy="4412588"/>
            <a:chOff x="3765" y="8487"/>
            <a:chExt cx="4800" cy="4200"/>
          </a:xfrm>
        </p:grpSpPr>
        <p:sp>
          <p:nvSpPr>
            <p:cNvPr id="136" name="Google Shape;136;p19"/>
            <p:cNvSpPr/>
            <p:nvPr/>
          </p:nvSpPr>
          <p:spPr>
            <a:xfrm>
              <a:off x="3765" y="8487"/>
              <a:ext cx="4800" cy="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4139" y="8982"/>
              <a:ext cx="0" cy="2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4139" y="11716"/>
              <a:ext cx="3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4430" y="9269"/>
              <a:ext cx="1800" cy="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4932" y="9124"/>
              <a:ext cx="1800" cy="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 flipH="1" rot="10800000">
              <a:off x="4572" y="9269"/>
              <a:ext cx="1500" cy="1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flipH="1">
              <a:off x="4920" y="9196"/>
              <a:ext cx="1800" cy="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4139" y="10267"/>
              <a:ext cx="1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4139" y="988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4139" y="882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7165" y="1171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7" name="Google Shape;147;p19"/>
            <p:cNvSpPr txBox="1"/>
            <p:nvPr/>
          </p:nvSpPr>
          <p:spPr>
            <a:xfrm>
              <a:off x="4198" y="89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4718" y="88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6143" y="89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6719" y="906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s'</a:t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838" y="84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54850" spcFirstLastPara="1" rIns="54850" wrap="square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pic>
          <p:nvPicPr>
            <p:cNvPr id="152" name="Google Shape;15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2" y="11502"/>
              <a:ext cx="1021" cy="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9"/>
          <p:cNvSpPr txBox="1"/>
          <p:nvPr/>
        </p:nvSpPr>
        <p:spPr>
          <a:xfrm>
            <a:off x="1949450" y="1030287"/>
            <a:ext cx="5829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Cross-Country Pre-Trade Relative Price Differential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0"/>
          <p:cNvCxnSpPr/>
          <p:nvPr/>
        </p:nvCxnSpPr>
        <p:spPr>
          <a:xfrm>
            <a:off x="1519237" y="2620962"/>
            <a:ext cx="0" cy="17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1519237" y="4405312"/>
            <a:ext cx="187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3987800" y="2620962"/>
            <a:ext cx="0" cy="17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3987800" y="4405312"/>
            <a:ext cx="191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/>
          <p:nvPr/>
        </p:nvCxnSpPr>
        <p:spPr>
          <a:xfrm>
            <a:off x="1701800" y="2987675"/>
            <a:ext cx="960300" cy="118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1884362" y="2895600"/>
            <a:ext cx="960300" cy="118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 flipH="1" rot="10800000">
            <a:off x="1701800" y="2849562"/>
            <a:ext cx="868500" cy="11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 flipH="1" rot="10800000">
            <a:off x="2066925" y="2941612"/>
            <a:ext cx="914400" cy="12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2560637" y="2719387"/>
            <a:ext cx="297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971800" y="2811462"/>
            <a:ext cx="284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2616200" y="4102100"/>
            <a:ext cx="365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2835275" y="3965575"/>
            <a:ext cx="365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 rot="10800000">
            <a:off x="1519262" y="3471862"/>
            <a:ext cx="5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 rot="10800000">
            <a:off x="1519287" y="3627437"/>
            <a:ext cx="95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20"/>
          <p:cNvSpPr txBox="1"/>
          <p:nvPr/>
        </p:nvSpPr>
        <p:spPr>
          <a:xfrm>
            <a:off x="1290637" y="3341687"/>
            <a:ext cx="3096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1281112" y="3525837"/>
            <a:ext cx="238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3255962" y="4405312"/>
            <a:ext cx="1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1519237" y="2590825"/>
            <a:ext cx="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3987800" y="2590825"/>
            <a:ext cx="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5770562" y="4405312"/>
            <a:ext cx="13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 txBox="1"/>
          <p:nvPr/>
        </p:nvSpPr>
        <p:spPr>
          <a:xfrm>
            <a:off x="3382962" y="4319587"/>
            <a:ext cx="2523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d, s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5953125" y="4313237"/>
            <a:ext cx="2523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d, s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4078287" y="2941637"/>
            <a:ext cx="1188900" cy="127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4491037" y="2667000"/>
            <a:ext cx="1187400" cy="12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 flipH="1" rot="10800000">
            <a:off x="4170362" y="2667112"/>
            <a:ext cx="1006500" cy="12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 flipH="1" rot="10800000">
            <a:off x="4306887" y="2759100"/>
            <a:ext cx="1006500" cy="127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20"/>
          <p:cNvSpPr txBox="1"/>
          <p:nvPr/>
        </p:nvSpPr>
        <p:spPr>
          <a:xfrm>
            <a:off x="4902200" y="2590800"/>
            <a:ext cx="4668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5313362" y="2620962"/>
            <a:ext cx="284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267325" y="4141787"/>
            <a:ext cx="33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634037" y="3921125"/>
            <a:ext cx="309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188" name="Google Shape;188;p20"/>
          <p:cNvCxnSpPr/>
          <p:nvPr/>
        </p:nvCxnSpPr>
        <p:spPr>
          <a:xfrm rot="10800000">
            <a:off x="3987825" y="3454400"/>
            <a:ext cx="5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/>
        </p:nvSpPr>
        <p:spPr>
          <a:xfrm>
            <a:off x="3795712" y="3062287"/>
            <a:ext cx="204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3759200" y="3352800"/>
            <a:ext cx="274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371600" y="2705100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3795712" y="2751137"/>
            <a:ext cx="319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257300" y="4595812"/>
            <a:ext cx="262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 larger supply bias and export of computers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4000500" y="4589462"/>
            <a:ext cx="255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 larger demand bias and import of computers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838200" y="1198562"/>
            <a:ext cx="7467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54850" spcFirstLastPara="1" rIns="54850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and supply biases and pattern of trade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 rot="10800000">
            <a:off x="3986212" y="3197225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1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Concepts of Comparative Advantage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Advantage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nation in any commodity reflects lower pre-trade relative price of that commodity than elsewhere.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Cost Advantage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reflects a country’s ability to produce a good at a lower cost relative to other goods than its trading partner.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under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costs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competition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CCA implies CA (or relative price differences).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reality price differentials may not always reflect cost differentials, say, when marginal costs are increasing.  Thus, a country may have CA in goods in which it has comparative cost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in the Ricardian sense.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of trade is dictated by the 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