
<file path=[Content_Types].xml><?xml version="1.0" encoding="utf-8"?>
<Types xmlns="http://schemas.openxmlformats.org/package/2006/content-types">
  <Default ContentType="image/x-wmf" Extension="wmf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image/jpeg" Extension="jpeg"/>
  <Default ContentType="application/vnd.openxmlformats-package.relationships+xml" Extension="rels"/>
  <Default ContentType="image/x-emf" Extension="emf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47AF3-7B4E-4DBF-92B4-34C64837E8C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6B954-2BF6-425C-9D41-0FE6993F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B954-2BF6-425C-9D41-0FE6993F6D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3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B954-2BF6-425C-9D41-0FE6993F6D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2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5884-BB24-4629-B0DD-E03E51C1913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AF49-8B83-4649-BBE6-931CB53C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21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5884-BB24-4629-B0DD-E03E51C1913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AF49-8B83-4649-BBE6-931CB53C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37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5884-BB24-4629-B0DD-E03E51C1913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AF49-8B83-4649-BBE6-931CB53C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00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5884-BB24-4629-B0DD-E03E51C1913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AF49-8B83-4649-BBE6-931CB53C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65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5884-BB24-4629-B0DD-E03E51C1913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AF49-8B83-4649-BBE6-931CB53C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5884-BB24-4629-B0DD-E03E51C1913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AF49-8B83-4649-BBE6-931CB53C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0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5884-BB24-4629-B0DD-E03E51C1913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AF49-8B83-4649-BBE6-931CB53C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42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5884-BB24-4629-B0DD-E03E51C1913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AF49-8B83-4649-BBE6-931CB53C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76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5884-BB24-4629-B0DD-E03E51C1913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AF49-8B83-4649-BBE6-931CB53C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5884-BB24-4629-B0DD-E03E51C1913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AF49-8B83-4649-BBE6-931CB53C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9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5884-BB24-4629-B0DD-E03E51C1913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AF49-8B83-4649-BBE6-931CB53C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1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D5884-BB24-4629-B0DD-E03E51C1913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4AF49-8B83-4649-BBE6-931CB53C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24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International Equilibrium and the Terms of Trade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59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/>
        </p:nvSpPr>
        <p:spPr bwMode="auto">
          <a:xfrm>
            <a:off x="3124994" y="2619375"/>
            <a:ext cx="0" cy="162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3124994" y="4240213"/>
            <a:ext cx="2332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 rot="21540000" flipV="1">
            <a:off x="3140869" y="4103688"/>
            <a:ext cx="1690687" cy="12223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5463381" y="4244975"/>
            <a:ext cx="17684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2246" tIns="26123" rIns="52246" bIns="2612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Home Exports/Foreign 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Imports of Textiles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2659856" y="2060575"/>
            <a:ext cx="16002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2246" tIns="26123" rIns="52246" bIns="2612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Home Imports/Foreign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Exports of Computers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4593431" y="2544763"/>
            <a:ext cx="238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2246" tIns="26123" rIns="52246" bIns="2612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888456" y="4278313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2246" tIns="26123" rIns="52246" bIns="2612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rc 13"/>
          <p:cNvSpPr>
            <a:spLocks/>
          </p:cNvSpPr>
          <p:nvPr/>
        </p:nvSpPr>
        <p:spPr bwMode="auto">
          <a:xfrm flipH="1">
            <a:off x="3140869" y="3000375"/>
            <a:ext cx="1919287" cy="12176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rot="21540000" flipV="1">
            <a:off x="3140869" y="2913063"/>
            <a:ext cx="1736725" cy="1306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996656" y="2903538"/>
            <a:ext cx="29051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07570" tIns="53785" rIns="107570" bIns="53785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488656" y="2852738"/>
            <a:ext cx="29051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07570" tIns="53785" rIns="107570" bIns="53785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3140869" y="2767013"/>
            <a:ext cx="4333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7570" tIns="53785" rIns="107570" bIns="5378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p*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rot="21240000" flipV="1">
            <a:off x="3058319" y="3000375"/>
            <a:ext cx="274637" cy="12192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79169" y="3951288"/>
            <a:ext cx="3952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7570" tIns="53785" rIns="107570" bIns="5378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rot="21540000" flipV="1">
            <a:off x="3140869" y="2913063"/>
            <a:ext cx="1919287" cy="130651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602956" y="3087688"/>
            <a:ext cx="2809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07570" tIns="53785" rIns="107570" bIns="53785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4717256" y="2984500"/>
            <a:ext cx="387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7570" tIns="53785" rIns="107570" bIns="5378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a*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3"/>
          <p:cNvSpPr>
            <a:spLocks noChangeShapeType="1"/>
          </p:cNvSpPr>
          <p:nvPr/>
        </p:nvSpPr>
        <p:spPr bwMode="auto">
          <a:xfrm flipV="1">
            <a:off x="3124994" y="2565400"/>
            <a:ext cx="0" cy="260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"/>
          <p:cNvSpPr>
            <a:spLocks noChangeShapeType="1"/>
          </p:cNvSpPr>
          <p:nvPr/>
        </p:nvSpPr>
        <p:spPr bwMode="auto">
          <a:xfrm>
            <a:off x="5218906" y="4229100"/>
            <a:ext cx="274638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rc 1"/>
          <p:cNvSpPr>
            <a:spLocks/>
          </p:cNvSpPr>
          <p:nvPr/>
        </p:nvSpPr>
        <p:spPr bwMode="auto">
          <a:xfrm rot="60000" flipV="1">
            <a:off x="3117056" y="2800350"/>
            <a:ext cx="1600200" cy="1485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2888456" y="870466"/>
            <a:ext cx="52799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Foreign Offer Curve and the International Equilibrium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888456" y="4786696"/>
            <a:ext cx="2054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Figure 6: Equilibrium TOT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364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2464858"/>
            <a:ext cx="10515600" cy="2623608"/>
          </a:xfrm>
        </p:spPr>
        <p:txBody>
          <a:bodyPr>
            <a:normAutofit/>
          </a:bodyPr>
          <a:lstStyle/>
          <a:p>
            <a:r>
              <a:rPr lang="en-US" sz="3200" b="1" i="1" dirty="0"/>
              <a:t>Existence, Uniqueness and Stability of International Equilibrium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3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838200"/>
            <a:ext cx="10955867" cy="6221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Condition for Existence of (</a:t>
            </a:r>
            <a:r>
              <a:rPr lang="en-US" dirty="0" err="1">
                <a:solidFill>
                  <a:srgbClr val="FF0000"/>
                </a:solidFill>
              </a:rPr>
              <a:t>Walrasian</a:t>
            </a:r>
            <a:r>
              <a:rPr lang="en-US" dirty="0">
                <a:solidFill>
                  <a:srgbClr val="FF0000"/>
                </a:solidFill>
              </a:rPr>
              <a:t>) equilibrium:</a:t>
            </a:r>
            <a:br>
              <a:rPr lang="en-IN" dirty="0"/>
            </a:br>
            <a:endParaRPr lang="en-IN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0" y="797153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latin typeface="Arial" pitchFamily="34" charset="0"/>
                <a:cs typeface="Arial" pitchFamily="34" charset="0"/>
              </a:rPr>
              <a:t> 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15793" y="3993268"/>
          <a:ext cx="234191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1244060" imgH="215806" progId="Equation.3">
                  <p:embed/>
                </p:oleObj>
              </mc:Choice>
              <mc:Fallback>
                <p:oleObj name="Equation" r:id="rId3" imgW="1244060" imgH="215806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793" y="3993268"/>
                        <a:ext cx="2341910" cy="414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526557" y="1460350"/>
            <a:ext cx="723029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ea typeface="Calibri" pitchFamily="34" charset="0"/>
                <a:cs typeface="Times New Roman" pitchFamily="18" charset="0"/>
              </a:rPr>
              <a:t>The world price  P</a:t>
            </a:r>
            <a:r>
              <a:rPr lang="en-US" sz="2400" baseline="-30000" dirty="0">
                <a:ea typeface="Calibri" pitchFamily="34" charset="0"/>
                <a:cs typeface="Times New Roman" pitchFamily="18" charset="0"/>
              </a:rPr>
              <a:t>e</a:t>
            </a:r>
            <a:r>
              <a:rPr lang="en-US" sz="2400" dirty="0">
                <a:ea typeface="Calibri" pitchFamily="34" charset="0"/>
                <a:cs typeface="Times New Roman" pitchFamily="18" charset="0"/>
              </a:rPr>
              <a:t> ≥ 0 exists if the following conditions hold: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cs typeface="Arial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romanLcParenR"/>
            </a:pPr>
            <a:r>
              <a:rPr lang="en-US" sz="2400" dirty="0">
                <a:ea typeface="Calibri" pitchFamily="34" charset="0"/>
                <a:cs typeface="Times New Roman" pitchFamily="18" charset="0"/>
              </a:rPr>
              <a:t>E(P) is continuous in p (SC, not NC);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romanLcParenR"/>
            </a:pPr>
            <a:endParaRPr lang="en-US" sz="2400" dirty="0"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ea typeface="Calibri" pitchFamily="34" charset="0"/>
                <a:cs typeface="Times New Roman" pitchFamily="18" charset="0"/>
              </a:rPr>
              <a:t>ii)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526557" y="3945942"/>
            <a:ext cx="4892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ea typeface="Calibri" pitchFamily="34" charset="0"/>
                <a:cs typeface="Times New Roman" pitchFamily="18" charset="0"/>
              </a:rPr>
              <a:t>iii)</a:t>
            </a:r>
            <a:endParaRPr lang="en-US" sz="2400" dirty="0">
              <a:cs typeface="Arial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015793" y="3387674"/>
          <a:ext cx="209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5" imgW="1257300" imgH="228600" progId="Equation.3">
                  <p:embed/>
                </p:oleObj>
              </mc:Choice>
              <mc:Fallback>
                <p:oleObj name="Equation" r:id="rId5" imgW="1257300" imgH="2286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793" y="3387674"/>
                        <a:ext cx="2095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44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Stability of International Equilibrium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3219" y="2359575"/>
            <a:ext cx="3128791" cy="28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98076" y="2364088"/>
          <a:ext cx="2190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4" imgW="215713" imgH="253780" progId="Equation.3">
                  <p:embed/>
                </p:oleObj>
              </mc:Choice>
              <mc:Fallback>
                <p:oleObj name="Equation" r:id="rId4" imgW="215713" imgH="2537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076" y="2364088"/>
                        <a:ext cx="21907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07614" y="2368425"/>
            <a:ext cx="293599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= 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M(p</a:t>
            </a:r>
            <a:r>
              <a:rPr kumimoji="0" lang="en-US" sz="1200" b="0" i="1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- 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1200" b="0" i="1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sz="1200" b="0" i="1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                                                            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1610321" y="3368129"/>
          <a:ext cx="1028699" cy="59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6" imgW="787400" imgH="457200" progId="Equation.3">
                  <p:embed/>
                </p:oleObj>
              </mc:Choice>
              <mc:Fallback>
                <p:oleObj name="Equation" r:id="rId6" imgW="787400" imgH="457200" progId="Equation.3">
                  <p:embed/>
                  <p:pic>
                    <p:nvPicPr>
                      <p:cNvPr id="3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321" y="3368129"/>
                        <a:ext cx="1028699" cy="5949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/>
          <p:cNvSpPr/>
          <p:nvPr/>
        </p:nvSpPr>
        <p:spPr>
          <a:xfrm>
            <a:off x="1259704" y="1628507"/>
            <a:ext cx="3152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Define excess demand function </a:t>
            </a: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1259704" y="4335136"/>
          <a:ext cx="2590341" cy="54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8" imgW="2171700" imgH="457200" progId="Equation.3">
                  <p:embed/>
                </p:oleObj>
              </mc:Choice>
              <mc:Fallback>
                <p:oleObj name="Equation" r:id="rId8" imgW="2171700" imgH="457200" progId="Equation.3">
                  <p:embed/>
                  <p:pic>
                    <p:nvPicPr>
                      <p:cNvPr id="3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704" y="4335136"/>
                        <a:ext cx="2590341" cy="5453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1399142" y="5110601"/>
          <a:ext cx="1000125" cy="494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10" imgW="1002865" imgH="469696" progId="Equation.3">
                  <p:embed/>
                </p:oleObj>
              </mc:Choice>
              <mc:Fallback>
                <p:oleObj name="Equation" r:id="rId10" imgW="1002865" imgH="469696" progId="Equation.3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142" y="5110601"/>
                        <a:ext cx="1000125" cy="494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2932723" y="5139634"/>
          <a:ext cx="485775" cy="494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12" imgW="482391" imgH="469696" progId="Equation.3">
                  <p:embed/>
                </p:oleObj>
              </mc:Choice>
              <mc:Fallback>
                <p:oleObj name="Equation" r:id="rId12" imgW="482391" imgH="469696" progId="Equation.3">
                  <p:embed/>
                  <p:pic>
                    <p:nvPicPr>
                      <p:cNvPr id="3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723" y="5139634"/>
                        <a:ext cx="485775" cy="494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1246442" y="6105928"/>
            <a:ext cx="10686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2310692" y="6105928"/>
            <a:ext cx="13899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38200" algn="l"/>
                <a:tab pos="215265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&lt;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600" b="0" i="1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- 1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700676" y="6113005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ym typeface="Symbol"/>
              </a:rPr>
              <a:t></a:t>
            </a:r>
            <a:r>
              <a:rPr lang="en-US" i="1" dirty="0"/>
              <a:t> + </a:t>
            </a:r>
            <a:r>
              <a:rPr lang="en-US" i="1" dirty="0">
                <a:sym typeface="Symbol"/>
              </a:rPr>
              <a:t></a:t>
            </a:r>
            <a:r>
              <a:rPr lang="en-US" i="1" baseline="30000" dirty="0"/>
              <a:t>*</a:t>
            </a:r>
            <a:r>
              <a:rPr lang="en-US" dirty="0"/>
              <a:t>  &gt; 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27401" y="526457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ea typeface="Times New Roman" pitchFamily="18" charset="0"/>
                <a:cs typeface="Arial" pitchFamily="34" charset="0"/>
              </a:rPr>
              <a:t>=</a:t>
            </a:r>
            <a:endParaRPr lang="en-US" dirty="0"/>
          </a:p>
        </p:txBody>
      </p:sp>
      <p:sp>
        <p:nvSpPr>
          <p:cNvPr id="42" name="Rectangle 32"/>
          <p:cNvSpPr>
            <a:spLocks noChangeArrowheads="1"/>
          </p:cNvSpPr>
          <p:nvPr/>
        </p:nvSpPr>
        <p:spPr bwMode="auto">
          <a:xfrm>
            <a:off x="2639020" y="6192897"/>
            <a:ext cx="10686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02442" y="2807312"/>
            <a:ext cx="10961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</a:t>
            </a:r>
            <a:r>
              <a:rPr lang="en-US" b="1" dirty="0"/>
              <a:t> </a:t>
            </a:r>
            <a:r>
              <a:rPr lang="en-US" dirty="0"/>
              <a:t>equilibrium is</a:t>
            </a:r>
            <a:r>
              <a:rPr lang="en-US" b="1" dirty="0"/>
              <a:t> </a:t>
            </a:r>
            <a:r>
              <a:rPr lang="en-US" b="1" i="1" dirty="0" err="1"/>
              <a:t>Walrasian</a:t>
            </a:r>
            <a:r>
              <a:rPr lang="en-US" b="1" i="1" dirty="0"/>
              <a:t> stable </a:t>
            </a:r>
            <a:r>
              <a:rPr lang="en-US" dirty="0"/>
              <a:t>if any deviation of the price from the equilibrium value creates a state of excess demand that would in turn induce competitive forces to cause the price return to the initial equilibrium value. That is, </a:t>
            </a:r>
          </a:p>
        </p:txBody>
      </p:sp>
    </p:spTree>
    <p:extLst>
      <p:ext uri="{BB962C8B-B14F-4D97-AF65-F5344CB8AC3E}">
        <p14:creationId xmlns:p14="http://schemas.microsoft.com/office/powerpoint/2010/main" val="247909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3284914" y="2461725"/>
            <a:ext cx="4583113" cy="2468563"/>
            <a:chOff x="2527" y="840"/>
            <a:chExt cx="6014" cy="3333"/>
          </a:xfrm>
        </p:grpSpPr>
        <p:sp>
          <p:nvSpPr>
            <p:cNvPr id="5" name="AutoShape 22"/>
            <p:cNvSpPr>
              <a:spLocks noChangeAspect="1" noChangeArrowheads="1" noTextEdit="1"/>
            </p:cNvSpPr>
            <p:nvPr/>
          </p:nvSpPr>
          <p:spPr bwMode="auto">
            <a:xfrm>
              <a:off x="2527" y="840"/>
              <a:ext cx="6014" cy="3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21"/>
            <p:cNvSpPr>
              <a:spLocks noChangeShapeType="1"/>
            </p:cNvSpPr>
            <p:nvPr/>
          </p:nvSpPr>
          <p:spPr bwMode="auto">
            <a:xfrm flipV="1">
              <a:off x="3141" y="1183"/>
              <a:ext cx="0" cy="18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20"/>
            <p:cNvSpPr>
              <a:spLocks noChangeShapeType="1"/>
            </p:cNvSpPr>
            <p:nvPr/>
          </p:nvSpPr>
          <p:spPr bwMode="auto">
            <a:xfrm>
              <a:off x="3127" y="3000"/>
              <a:ext cx="13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2616" y="1526"/>
              <a:ext cx="1350" cy="1234"/>
            </a:xfrm>
            <a:custGeom>
              <a:avLst/>
              <a:gdLst>
                <a:gd name="T0" fmla="*/ 0 w 864"/>
                <a:gd name="T1" fmla="*/ 0 h 864"/>
                <a:gd name="T2" fmla="*/ 48 w 864"/>
                <a:gd name="T3" fmla="*/ 144 h 864"/>
                <a:gd name="T4" fmla="*/ 144 w 864"/>
                <a:gd name="T5" fmla="*/ 240 h 864"/>
                <a:gd name="T6" fmla="*/ 240 w 864"/>
                <a:gd name="T7" fmla="*/ 288 h 864"/>
                <a:gd name="T8" fmla="*/ 336 w 864"/>
                <a:gd name="T9" fmla="*/ 336 h 864"/>
                <a:gd name="T10" fmla="*/ 432 w 864"/>
                <a:gd name="T11" fmla="*/ 384 h 864"/>
                <a:gd name="T12" fmla="*/ 528 w 864"/>
                <a:gd name="T13" fmla="*/ 480 h 864"/>
                <a:gd name="T14" fmla="*/ 624 w 864"/>
                <a:gd name="T15" fmla="*/ 624 h 864"/>
                <a:gd name="T16" fmla="*/ 672 w 864"/>
                <a:gd name="T17" fmla="*/ 672 h 864"/>
                <a:gd name="T18" fmla="*/ 768 w 864"/>
                <a:gd name="T19" fmla="*/ 768 h 864"/>
                <a:gd name="T20" fmla="*/ 864 w 864"/>
                <a:gd name="T21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4" h="864">
                  <a:moveTo>
                    <a:pt x="0" y="0"/>
                  </a:moveTo>
                  <a:cubicBezTo>
                    <a:pt x="12" y="52"/>
                    <a:pt x="24" y="104"/>
                    <a:pt x="48" y="144"/>
                  </a:cubicBezTo>
                  <a:cubicBezTo>
                    <a:pt x="72" y="184"/>
                    <a:pt x="112" y="216"/>
                    <a:pt x="144" y="240"/>
                  </a:cubicBezTo>
                  <a:cubicBezTo>
                    <a:pt x="176" y="264"/>
                    <a:pt x="208" y="272"/>
                    <a:pt x="240" y="288"/>
                  </a:cubicBezTo>
                  <a:cubicBezTo>
                    <a:pt x="272" y="304"/>
                    <a:pt x="304" y="320"/>
                    <a:pt x="336" y="336"/>
                  </a:cubicBezTo>
                  <a:cubicBezTo>
                    <a:pt x="368" y="352"/>
                    <a:pt x="400" y="360"/>
                    <a:pt x="432" y="384"/>
                  </a:cubicBezTo>
                  <a:cubicBezTo>
                    <a:pt x="464" y="408"/>
                    <a:pt x="496" y="440"/>
                    <a:pt x="528" y="480"/>
                  </a:cubicBezTo>
                  <a:cubicBezTo>
                    <a:pt x="560" y="520"/>
                    <a:pt x="600" y="592"/>
                    <a:pt x="624" y="624"/>
                  </a:cubicBezTo>
                  <a:cubicBezTo>
                    <a:pt x="648" y="656"/>
                    <a:pt x="648" y="648"/>
                    <a:pt x="672" y="672"/>
                  </a:cubicBezTo>
                  <a:cubicBezTo>
                    <a:pt x="696" y="696"/>
                    <a:pt x="736" y="736"/>
                    <a:pt x="768" y="768"/>
                  </a:cubicBezTo>
                  <a:cubicBezTo>
                    <a:pt x="800" y="800"/>
                    <a:pt x="848" y="848"/>
                    <a:pt x="864" y="8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 flipV="1">
              <a:off x="6816" y="1183"/>
              <a:ext cx="0" cy="18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 flipH="1">
              <a:off x="5691" y="3035"/>
              <a:ext cx="11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6816" y="3035"/>
              <a:ext cx="1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6179" y="1320"/>
              <a:ext cx="1312" cy="1303"/>
            </a:xfrm>
            <a:custGeom>
              <a:avLst/>
              <a:gdLst>
                <a:gd name="T0" fmla="*/ 24 w 840"/>
                <a:gd name="T1" fmla="*/ 0 h 912"/>
                <a:gd name="T2" fmla="*/ 24 w 840"/>
                <a:gd name="T3" fmla="*/ 96 h 912"/>
                <a:gd name="T4" fmla="*/ 168 w 840"/>
                <a:gd name="T5" fmla="*/ 192 h 912"/>
                <a:gd name="T6" fmla="*/ 312 w 840"/>
                <a:gd name="T7" fmla="*/ 240 h 912"/>
                <a:gd name="T8" fmla="*/ 408 w 840"/>
                <a:gd name="T9" fmla="*/ 240 h 912"/>
                <a:gd name="T10" fmla="*/ 504 w 840"/>
                <a:gd name="T11" fmla="*/ 288 h 912"/>
                <a:gd name="T12" fmla="*/ 552 w 840"/>
                <a:gd name="T13" fmla="*/ 336 h 912"/>
                <a:gd name="T14" fmla="*/ 552 w 840"/>
                <a:gd name="T15" fmla="*/ 432 h 912"/>
                <a:gd name="T16" fmla="*/ 456 w 840"/>
                <a:gd name="T17" fmla="*/ 480 h 912"/>
                <a:gd name="T18" fmla="*/ 408 w 840"/>
                <a:gd name="T19" fmla="*/ 480 h 912"/>
                <a:gd name="T20" fmla="*/ 264 w 840"/>
                <a:gd name="T21" fmla="*/ 576 h 912"/>
                <a:gd name="T22" fmla="*/ 264 w 840"/>
                <a:gd name="T23" fmla="*/ 672 h 912"/>
                <a:gd name="T24" fmla="*/ 312 w 840"/>
                <a:gd name="T25" fmla="*/ 720 h 912"/>
                <a:gd name="T26" fmla="*/ 408 w 840"/>
                <a:gd name="T27" fmla="*/ 768 h 912"/>
                <a:gd name="T28" fmla="*/ 552 w 840"/>
                <a:gd name="T29" fmla="*/ 816 h 912"/>
                <a:gd name="T30" fmla="*/ 696 w 840"/>
                <a:gd name="T31" fmla="*/ 864 h 912"/>
                <a:gd name="T32" fmla="*/ 840 w 840"/>
                <a:gd name="T33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0" h="912">
                  <a:moveTo>
                    <a:pt x="24" y="0"/>
                  </a:moveTo>
                  <a:cubicBezTo>
                    <a:pt x="12" y="32"/>
                    <a:pt x="0" y="64"/>
                    <a:pt x="24" y="96"/>
                  </a:cubicBezTo>
                  <a:cubicBezTo>
                    <a:pt x="48" y="128"/>
                    <a:pt x="120" y="168"/>
                    <a:pt x="168" y="192"/>
                  </a:cubicBezTo>
                  <a:cubicBezTo>
                    <a:pt x="216" y="216"/>
                    <a:pt x="272" y="232"/>
                    <a:pt x="312" y="240"/>
                  </a:cubicBezTo>
                  <a:cubicBezTo>
                    <a:pt x="352" y="248"/>
                    <a:pt x="376" y="232"/>
                    <a:pt x="408" y="240"/>
                  </a:cubicBezTo>
                  <a:cubicBezTo>
                    <a:pt x="440" y="248"/>
                    <a:pt x="480" y="272"/>
                    <a:pt x="504" y="288"/>
                  </a:cubicBezTo>
                  <a:cubicBezTo>
                    <a:pt x="528" y="304"/>
                    <a:pt x="544" y="312"/>
                    <a:pt x="552" y="336"/>
                  </a:cubicBezTo>
                  <a:cubicBezTo>
                    <a:pt x="560" y="360"/>
                    <a:pt x="568" y="408"/>
                    <a:pt x="552" y="432"/>
                  </a:cubicBezTo>
                  <a:cubicBezTo>
                    <a:pt x="536" y="456"/>
                    <a:pt x="480" y="472"/>
                    <a:pt x="456" y="480"/>
                  </a:cubicBezTo>
                  <a:cubicBezTo>
                    <a:pt x="432" y="488"/>
                    <a:pt x="440" y="464"/>
                    <a:pt x="408" y="480"/>
                  </a:cubicBezTo>
                  <a:cubicBezTo>
                    <a:pt x="376" y="496"/>
                    <a:pt x="288" y="544"/>
                    <a:pt x="264" y="576"/>
                  </a:cubicBezTo>
                  <a:cubicBezTo>
                    <a:pt x="240" y="608"/>
                    <a:pt x="256" y="648"/>
                    <a:pt x="264" y="672"/>
                  </a:cubicBezTo>
                  <a:cubicBezTo>
                    <a:pt x="272" y="696"/>
                    <a:pt x="288" y="704"/>
                    <a:pt x="312" y="720"/>
                  </a:cubicBezTo>
                  <a:cubicBezTo>
                    <a:pt x="336" y="736"/>
                    <a:pt x="368" y="752"/>
                    <a:pt x="408" y="768"/>
                  </a:cubicBezTo>
                  <a:cubicBezTo>
                    <a:pt x="448" y="784"/>
                    <a:pt x="504" y="800"/>
                    <a:pt x="552" y="816"/>
                  </a:cubicBezTo>
                  <a:cubicBezTo>
                    <a:pt x="600" y="832"/>
                    <a:pt x="648" y="848"/>
                    <a:pt x="696" y="864"/>
                  </a:cubicBezTo>
                  <a:cubicBezTo>
                    <a:pt x="744" y="880"/>
                    <a:pt x="816" y="904"/>
                    <a:pt x="840" y="91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4583" y="2897"/>
            <a:ext cx="283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" name="Equation" r:id="rId3" imgW="215806" imgH="228501" progId="Equation.3">
                    <p:embed/>
                  </p:oleObj>
                </mc:Choice>
                <mc:Fallback>
                  <p:oleObj name="Equation" r:id="rId3" imgW="215806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3" y="2897"/>
                          <a:ext cx="283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8258" y="2897"/>
            <a:ext cx="283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name="Equation" r:id="rId5" imgW="215806" imgH="228501" progId="Equation.3">
                    <p:embed/>
                  </p:oleObj>
                </mc:Choice>
                <mc:Fallback>
                  <p:oleObj name="Equation" r:id="rId5" imgW="215806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8" y="2897"/>
                          <a:ext cx="283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2876" y="840"/>
            <a:ext cx="583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name="Equation" r:id="rId7" imgW="444307" imgH="228501" progId="Equation.3">
                    <p:embed/>
                  </p:oleObj>
                </mc:Choice>
                <mc:Fallback>
                  <p:oleObj name="Equation" r:id="rId7" imgW="444307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6" y="840"/>
                          <a:ext cx="583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6476" y="840"/>
            <a:ext cx="583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" name="Equation" r:id="rId9" imgW="444307" imgH="228501" progId="Equation.3">
                    <p:embed/>
                  </p:oleObj>
                </mc:Choice>
                <mc:Fallback>
                  <p:oleObj name="Equation" r:id="rId9" imgW="444307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6" y="840"/>
                          <a:ext cx="583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2977" y="3114"/>
              <a:ext cx="322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65306" tIns="32653" rIns="65306" bIns="32653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6666" y="3103"/>
              <a:ext cx="317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306" tIns="32653" rIns="65306" bIns="32653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2527" y="3066"/>
              <a:ext cx="1372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65306" tIns="32653" rIns="65306" bIns="32653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               +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6127" y="3066"/>
              <a:ext cx="1559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65306" tIns="32653" rIns="65306" bIns="32653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                  +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2783" y="2349"/>
            <a:ext cx="283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6" name="Equation" r:id="rId11" imgW="215713" imgH="241091" progId="Equation.3">
                    <p:embed/>
                  </p:oleObj>
                </mc:Choice>
                <mc:Fallback>
                  <p:oleObj name="Equation" r:id="rId11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3" y="2349"/>
                          <a:ext cx="283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BBE0E3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3141" y="2486"/>
              <a:ext cx="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/>
          </p:nvGraphicFramePr>
          <p:xfrm>
            <a:off x="3158" y="1526"/>
            <a:ext cx="28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7" name="Equation" r:id="rId13" imgW="215806" imgH="228501" progId="Equation.3">
                    <p:embed/>
                  </p:oleObj>
                </mc:Choice>
                <mc:Fallback>
                  <p:oleObj name="Equation" r:id="rId13" imgW="215806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" y="1526"/>
                          <a:ext cx="283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BBE0E3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3"/>
            <p:cNvSpPr>
              <a:spLocks noChangeShapeType="1"/>
            </p:cNvSpPr>
            <p:nvPr/>
          </p:nvSpPr>
          <p:spPr bwMode="auto">
            <a:xfrm flipH="1">
              <a:off x="2691" y="1663"/>
              <a:ext cx="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3366" y="3652"/>
              <a:ext cx="370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65306" tIns="32653" rIns="65306" bIns="32653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Figure 7: Unique and Multiple </a:t>
              </a:r>
              <a:r>
                <a:rPr kumimoji="0" lang="en-US" sz="11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Equilibria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775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2866803" y="3335543"/>
            <a:ext cx="649931" cy="265235"/>
            <a:chOff x="2527" y="8865"/>
            <a:chExt cx="3525" cy="2959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527" y="8865"/>
              <a:ext cx="3525" cy="2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4727" y="11381"/>
              <a:ext cx="22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44413" tIns="22206" rIns="44413" bIns="22206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" name="Line 20"/>
          <p:cNvSpPr>
            <a:spLocks noChangeShapeType="1"/>
          </p:cNvSpPr>
          <p:nvPr/>
        </p:nvSpPr>
        <p:spPr bwMode="auto">
          <a:xfrm>
            <a:off x="3577269" y="2098675"/>
            <a:ext cx="0" cy="142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6807966" y="3529013"/>
            <a:ext cx="10287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413" tIns="22206" rIns="44413" bIns="2220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Home Exports 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of Textiles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2243769" y="1215653"/>
            <a:ext cx="1485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413" tIns="22206" rIns="44413" bIns="2220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Home Imports of Computers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3729669" y="2033588"/>
            <a:ext cx="18415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44413" tIns="22206" rIns="44413" bIns="2220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1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567869" y="2489200"/>
            <a:ext cx="1365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44413" tIns="22206" rIns="44413" bIns="2220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1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263069" y="2220913"/>
            <a:ext cx="14605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413" tIns="22206" rIns="44413" bIns="2220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1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577269" y="4115450"/>
            <a:ext cx="29860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413" tIns="22206" rIns="44413" bIns="2220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Figure 8: Multiple </a:t>
            </a:r>
            <a:r>
              <a:rPr kumimoji="0" lang="en-US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Equilibria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and Instability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rc 16"/>
          <p:cNvSpPr>
            <a:spLocks/>
          </p:cNvSpPr>
          <p:nvPr/>
        </p:nvSpPr>
        <p:spPr bwMode="auto">
          <a:xfrm flipV="1">
            <a:off x="3577269" y="2678113"/>
            <a:ext cx="1143000" cy="838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rc 15"/>
          <p:cNvSpPr>
            <a:spLocks/>
          </p:cNvSpPr>
          <p:nvPr/>
        </p:nvSpPr>
        <p:spPr bwMode="auto">
          <a:xfrm>
            <a:off x="4186869" y="2220913"/>
            <a:ext cx="533400" cy="457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3577268" y="3496530"/>
            <a:ext cx="2944717" cy="1978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3577269" y="1215653"/>
            <a:ext cx="0" cy="10052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c 12"/>
          <p:cNvSpPr>
            <a:spLocks/>
          </p:cNvSpPr>
          <p:nvPr/>
        </p:nvSpPr>
        <p:spPr bwMode="auto">
          <a:xfrm flipH="1">
            <a:off x="3577269" y="2144713"/>
            <a:ext cx="609600" cy="1371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3882069" y="2144713"/>
            <a:ext cx="381000" cy="88900"/>
          </a:xfrm>
          <a:custGeom>
            <a:avLst/>
            <a:gdLst>
              <a:gd name="T0" fmla="*/ 240 w 240"/>
              <a:gd name="T1" fmla="*/ 48 h 56"/>
              <a:gd name="T2" fmla="*/ 192 w 240"/>
              <a:gd name="T3" fmla="*/ 48 h 56"/>
              <a:gd name="T4" fmla="*/ 144 w 240"/>
              <a:gd name="T5" fmla="*/ 48 h 56"/>
              <a:gd name="T6" fmla="*/ 96 w 240"/>
              <a:gd name="T7" fmla="*/ 48 h 56"/>
              <a:gd name="T8" fmla="*/ 0 w 240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56">
                <a:moveTo>
                  <a:pt x="240" y="48"/>
                </a:moveTo>
                <a:cubicBezTo>
                  <a:pt x="224" y="48"/>
                  <a:pt x="208" y="48"/>
                  <a:pt x="192" y="48"/>
                </a:cubicBezTo>
                <a:cubicBezTo>
                  <a:pt x="176" y="48"/>
                  <a:pt x="160" y="48"/>
                  <a:pt x="144" y="48"/>
                </a:cubicBezTo>
                <a:cubicBezTo>
                  <a:pt x="128" y="48"/>
                  <a:pt x="120" y="56"/>
                  <a:pt x="96" y="48"/>
                </a:cubicBezTo>
                <a:cubicBezTo>
                  <a:pt x="72" y="40"/>
                  <a:pt x="16" y="8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4263069" y="2132013"/>
            <a:ext cx="533400" cy="469900"/>
          </a:xfrm>
          <a:custGeom>
            <a:avLst/>
            <a:gdLst>
              <a:gd name="T0" fmla="*/ 336 w 336"/>
              <a:gd name="T1" fmla="*/ 296 h 296"/>
              <a:gd name="T2" fmla="*/ 240 w 336"/>
              <a:gd name="T3" fmla="*/ 248 h 296"/>
              <a:gd name="T4" fmla="*/ 144 w 336"/>
              <a:gd name="T5" fmla="*/ 152 h 296"/>
              <a:gd name="T6" fmla="*/ 96 w 336"/>
              <a:gd name="T7" fmla="*/ 56 h 296"/>
              <a:gd name="T8" fmla="*/ 48 w 336"/>
              <a:gd name="T9" fmla="*/ 8 h 296"/>
              <a:gd name="T10" fmla="*/ 0 w 336"/>
              <a:gd name="T11" fmla="*/ 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6" h="296">
                <a:moveTo>
                  <a:pt x="336" y="296"/>
                </a:moveTo>
                <a:cubicBezTo>
                  <a:pt x="304" y="284"/>
                  <a:pt x="272" y="272"/>
                  <a:pt x="240" y="248"/>
                </a:cubicBezTo>
                <a:cubicBezTo>
                  <a:pt x="208" y="224"/>
                  <a:pt x="168" y="184"/>
                  <a:pt x="144" y="152"/>
                </a:cubicBezTo>
                <a:cubicBezTo>
                  <a:pt x="120" y="120"/>
                  <a:pt x="112" y="80"/>
                  <a:pt x="96" y="56"/>
                </a:cubicBezTo>
                <a:cubicBezTo>
                  <a:pt x="80" y="32"/>
                  <a:pt x="64" y="16"/>
                  <a:pt x="48" y="8"/>
                </a:cubicBezTo>
                <a:cubicBezTo>
                  <a:pt x="32" y="0"/>
                  <a:pt x="8" y="8"/>
                  <a:pt x="0" y="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V="1">
            <a:off x="3577269" y="2066925"/>
            <a:ext cx="990600" cy="1449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3866194" y="1989138"/>
            <a:ext cx="2492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1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V="1">
            <a:off x="3577269" y="2220913"/>
            <a:ext cx="1066800" cy="12954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628194" y="2065338"/>
            <a:ext cx="2492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1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4720269" y="2525713"/>
            <a:ext cx="25876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1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4186869" y="2144713"/>
            <a:ext cx="152400" cy="1587"/>
          </a:xfrm>
          <a:custGeom>
            <a:avLst/>
            <a:gdLst>
              <a:gd name="T0" fmla="*/ 0 w 96"/>
              <a:gd name="T1" fmla="*/ 0 h 1"/>
              <a:gd name="T2" fmla="*/ 96 w 9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6" h="1">
                <a:moveTo>
                  <a:pt x="0" y="0"/>
                </a:moveTo>
                <a:cubicBezTo>
                  <a:pt x="40" y="0"/>
                  <a:pt x="80" y="0"/>
                  <a:pt x="96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0311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>
            <a:extLst>
              <a:ext uri="{FF2B5EF4-FFF2-40B4-BE49-F238E27FC236}">
                <a16:creationId xmlns:a16="http://schemas.microsoft.com/office/drawing/2014/main" id="{46373199-35A2-476C-9761-5F3D848CE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468313"/>
            <a:ext cx="51301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Implication of the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Marshall-Lerner condition</a:t>
            </a:r>
            <a:endParaRPr lang="en-US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1" name="Text Box 7">
            <a:extLst>
              <a:ext uri="{FF2B5EF4-FFF2-40B4-BE49-F238E27FC236}">
                <a16:creationId xmlns:a16="http://schemas.microsoft.com/office/drawing/2014/main" id="{2549F82D-8B66-4569-8D01-E915DC853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255" y="1896774"/>
            <a:ext cx="82917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Nominal Devaluation improves the trade balance only if the Marshall-Lerner or the elasticity condition is satisfied</a:t>
            </a:r>
          </a:p>
        </p:txBody>
      </p:sp>
      <p:sp>
        <p:nvSpPr>
          <p:cNvPr id="19462" name="Text Box 8">
            <a:extLst>
              <a:ext uri="{FF2B5EF4-FFF2-40B4-BE49-F238E27FC236}">
                <a16:creationId xmlns:a16="http://schemas.microsoft.com/office/drawing/2014/main" id="{5204D124-7637-4DF9-AAEE-510FFC150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244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$B = (P/e).M* - P*M</a:t>
            </a:r>
          </a:p>
        </p:txBody>
      </p:sp>
      <p:sp>
        <p:nvSpPr>
          <p:cNvPr id="19463" name="Text Box 9">
            <a:extLst>
              <a:ext uri="{FF2B5EF4-FFF2-40B4-BE49-F238E27FC236}">
                <a16:creationId xmlns:a16="http://schemas.microsoft.com/office/drawing/2014/main" id="{7778CAEF-B6B8-4789-BCBA-51CB2A489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4075113"/>
            <a:ext cx="591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 A devaluation (raising the pegged rate) raises $B if </a:t>
            </a:r>
          </a:p>
        </p:txBody>
      </p:sp>
      <p:sp>
        <p:nvSpPr>
          <p:cNvPr id="19464" name="Text Box 10">
            <a:extLst>
              <a:ext uri="{FF2B5EF4-FFF2-40B4-BE49-F238E27FC236}">
                <a16:creationId xmlns:a16="http://schemas.microsoft.com/office/drawing/2014/main" id="{E625EDE9-DF63-4129-AA7D-C7218F7A7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681538"/>
            <a:ext cx="1214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 + * &gt; 1</a:t>
            </a:r>
          </a:p>
        </p:txBody>
      </p:sp>
      <p:sp>
        <p:nvSpPr>
          <p:cNvPr id="19465" name="Text Box 11">
            <a:extLst>
              <a:ext uri="{FF2B5EF4-FFF2-40B4-BE49-F238E27FC236}">
                <a16:creationId xmlns:a16="http://schemas.microsoft.com/office/drawing/2014/main" id="{6815C023-E3A8-40AB-AC12-DE029F3D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5446714"/>
            <a:ext cx="8123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Note, if $S curve is upward sloping, this condition is satisfied and hence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devaluation improves trade balance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A32E25D7-528D-4635-B6E6-5BE17D769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533401"/>
            <a:ext cx="2008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 Dollar Demand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27DDC7E1-92CD-49C4-82E0-06D320CB3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1143000"/>
            <a:ext cx="20056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$</a:t>
            </a:r>
            <a:r>
              <a:rPr lang="en-US" altLang="en-US" sz="20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 = P*M(eP*/P)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D098EC1E-5D35-4022-96E6-1AEED9E0B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752601"/>
            <a:ext cx="1852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 Dollar Supply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58EB4D3F-4A5E-4C3C-9408-746EB4421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438400"/>
            <a:ext cx="24240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$</a:t>
            </a:r>
            <a:r>
              <a:rPr lang="en-US" altLang="en-US" sz="20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 = (P/e).M*(eP*/P)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70B7846D-7EB6-4030-B06E-B373EB549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124201"/>
            <a:ext cx="4902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M = volume of import demand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M* = volume of foreigners’ import demand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P = Rupee-price of home goods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P* = Dollar-price of foreign goods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p = eP*/P = relative price of foreign goods</a:t>
            </a:r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A1A8B80A-6F01-41E9-8251-63E901018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762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B626B02B-4A1A-41C9-AF16-461BA369E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124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1" name="Line 9">
            <a:extLst>
              <a:ext uri="{FF2B5EF4-FFF2-40B4-BE49-F238E27FC236}">
                <a16:creationId xmlns:a16="http://schemas.microsoft.com/office/drawing/2014/main" id="{4842974B-26E5-4557-AE3C-10C9D555C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066800"/>
            <a:ext cx="1828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5FD467D6-A7E3-4637-9D9A-82616C184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26" y="3089275"/>
            <a:ext cx="77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$</a:t>
            </a:r>
            <a:r>
              <a:rPr lang="en-US" altLang="en-US" sz="1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, $</a:t>
            </a:r>
            <a:r>
              <a:rPr lang="en-US" altLang="en-US" sz="1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323" name="Line 11">
            <a:extLst>
              <a:ext uri="{FF2B5EF4-FFF2-40B4-BE49-F238E27FC236}">
                <a16:creationId xmlns:a16="http://schemas.microsoft.com/office/drawing/2014/main" id="{7C7429FD-7EA4-4917-8D3B-CEC48835BB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1066800"/>
            <a:ext cx="1752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4" name="Text Box 13">
            <a:extLst>
              <a:ext uri="{FF2B5EF4-FFF2-40B4-BE49-F238E27FC236}">
                <a16:creationId xmlns:a16="http://schemas.microsoft.com/office/drawing/2014/main" id="{CBFC47C1-69BF-4B90-BDC8-43DDF53A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3924300"/>
            <a:ext cx="279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Stability: Marshall-Lerner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 + * &gt; 1</a:t>
            </a:r>
          </a:p>
        </p:txBody>
      </p:sp>
      <p:sp>
        <p:nvSpPr>
          <p:cNvPr id="13325" name="TextBox 1">
            <a:extLst>
              <a:ext uri="{FF2B5EF4-FFF2-40B4-BE49-F238E27FC236}">
                <a16:creationId xmlns:a16="http://schemas.microsoft.com/office/drawing/2014/main" id="{20D28F39-5224-4E3F-BAFA-305A5DE3F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6" y="930275"/>
            <a:ext cx="70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$ dd</a:t>
            </a:r>
          </a:p>
        </p:txBody>
      </p:sp>
      <p:sp>
        <p:nvSpPr>
          <p:cNvPr id="13326" name="TextBox 13">
            <a:extLst>
              <a:ext uri="{FF2B5EF4-FFF2-40B4-BE49-F238E27FC236}">
                <a16:creationId xmlns:a16="http://schemas.microsoft.com/office/drawing/2014/main" id="{ECBF5850-2740-4156-889C-BE6826331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1" y="2482850"/>
            <a:ext cx="701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$ ss</a:t>
            </a:r>
          </a:p>
        </p:txBody>
      </p:sp>
      <p:sp>
        <p:nvSpPr>
          <p:cNvPr id="13327" name="TextBox 14">
            <a:extLst>
              <a:ext uri="{FF2B5EF4-FFF2-40B4-BE49-F238E27FC236}">
                <a16:creationId xmlns:a16="http://schemas.microsoft.com/office/drawing/2014/main" id="{2952E33A-9B9A-4993-9C6F-03E974448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6" y="688975"/>
            <a:ext cx="70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id="{E88C5100-609B-4782-83E8-6B4B84ABE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914401"/>
            <a:ext cx="30492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J-Curve Phenomenon</a:t>
            </a:r>
          </a:p>
        </p:txBody>
      </p:sp>
      <p:sp>
        <p:nvSpPr>
          <p:cNvPr id="20483" name="Text Box 5">
            <a:extLst>
              <a:ext uri="{FF2B5EF4-FFF2-40B4-BE49-F238E27FC236}">
                <a16:creationId xmlns:a16="http://schemas.microsoft.com/office/drawing/2014/main" id="{8D8F9DC2-1296-4482-B1D8-E574B1871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81200"/>
            <a:ext cx="807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But it has been observed that with high trade deficits, immediately after the devaluation, elasticity values are quite low so that deficit grows further</a:t>
            </a:r>
          </a:p>
        </p:txBody>
      </p:sp>
      <p:sp>
        <p:nvSpPr>
          <p:cNvPr id="20484" name="Text Box 6">
            <a:extLst>
              <a:ext uri="{FF2B5EF4-FFF2-40B4-BE49-F238E27FC236}">
                <a16:creationId xmlns:a16="http://schemas.microsoft.com/office/drawing/2014/main" id="{FAB7A569-4972-461A-98CE-590E21735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733801"/>
            <a:ext cx="8869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With the passage of time, elasticity values rise, and trade balance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improves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Brexit, the pound, and the J-curve effect | The Political Economy ...">
            <a:extLst>
              <a:ext uri="{FF2B5EF4-FFF2-40B4-BE49-F238E27FC236}">
                <a16:creationId xmlns:a16="http://schemas.microsoft.com/office/drawing/2014/main" id="{C669A0D1-1721-4995-993D-5D09FBCD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90601"/>
            <a:ext cx="60960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003" y="1024514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Terms of trade </a:t>
            </a:r>
            <a:r>
              <a:rPr lang="en-US" sz="2000" dirty="0"/>
              <a:t>(TOT) is the price of exports relative to the price of imports.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i="1" dirty="0"/>
              <a:t>TOT improves</a:t>
            </a:r>
            <a:r>
              <a:rPr lang="en-US" sz="2000" dirty="0"/>
              <a:t> for the Home country (and worsens for the Foreign country) when the world relative price of Home export good rises.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International equilibrium can be described by </a:t>
            </a:r>
            <a:r>
              <a:rPr lang="en-US" sz="2000" i="1" dirty="0"/>
              <a:t>either</a:t>
            </a:r>
            <a:r>
              <a:rPr lang="en-US" sz="2000" dirty="0"/>
              <a:t> of the following world-market clearing conditions:</a:t>
            </a:r>
            <a:endParaRPr lang="en-IN" sz="2000" dirty="0"/>
          </a:p>
          <a:p>
            <a:pPr marL="0" indent="0" algn="just">
              <a:buNone/>
            </a:pPr>
            <a:r>
              <a:rPr lang="en-US" sz="2000" dirty="0"/>
              <a:t>                        </a:t>
            </a:r>
            <a:r>
              <a:rPr lang="en-US" sz="2000" i="1" dirty="0"/>
              <a:t>X = M</a:t>
            </a:r>
            <a:r>
              <a:rPr lang="en-US" sz="2000" i="1" baseline="30000" dirty="0"/>
              <a:t>*</a:t>
            </a:r>
            <a:r>
              <a:rPr lang="en-US" sz="2000" dirty="0"/>
              <a:t>                                                                                     </a:t>
            </a:r>
            <a:endParaRPr lang="en-IN" sz="2000" dirty="0"/>
          </a:p>
          <a:p>
            <a:pPr marL="0" indent="0" algn="just">
              <a:buNone/>
            </a:pPr>
            <a:r>
              <a:rPr lang="en-US" sz="2000" dirty="0"/>
              <a:t>                       </a:t>
            </a:r>
            <a:r>
              <a:rPr lang="en-US" sz="2000" i="1" dirty="0"/>
              <a:t>M = X</a:t>
            </a:r>
            <a:r>
              <a:rPr lang="en-US" sz="2000" i="1" baseline="30000" dirty="0"/>
              <a:t>*</a:t>
            </a:r>
            <a:r>
              <a:rPr lang="en-US" sz="2000" dirty="0"/>
              <a:t>                                                                                     </a:t>
            </a:r>
            <a:endParaRPr lang="en-IN" sz="2000" dirty="0"/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1916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21" y="65467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Alternative representation in terms of trade balance conditions: 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5812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International trade should be balanced for each country for trade volumes satisfying national budget constraint.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Equilibrium TOT should alternatively be such that trade is balanced for both countries in our two-country world.</a:t>
            </a:r>
          </a:p>
          <a:p>
            <a:pPr algn="just"/>
            <a:r>
              <a:rPr lang="en-US" sz="2000" dirty="0"/>
              <a:t>Let      is the relative price of computer in terms of textile. </a:t>
            </a:r>
            <a:endParaRPr lang="en-IN" sz="2000" dirty="0"/>
          </a:p>
          <a:p>
            <a:pPr algn="just"/>
            <a:endParaRPr lang="en-IN" sz="2000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28656"/>
              </p:ext>
            </p:extLst>
          </p:nvPr>
        </p:nvGraphicFramePr>
        <p:xfrm>
          <a:off x="3335026" y="4455598"/>
          <a:ext cx="315327" cy="342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215713" imgH="241091" progId="Equation.3">
                  <p:embed/>
                </p:oleObj>
              </mc:Choice>
              <mc:Fallback>
                <p:oleObj name="Equation" r:id="rId3" imgW="215713" imgH="2410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026" y="4455598"/>
                        <a:ext cx="315327" cy="3427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549317" y="4521346"/>
            <a:ext cx="140899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 =</a:t>
            </a:r>
            <a:r>
              <a:rPr kumimoji="0" lang="en-US" altLang="en-US" sz="12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X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38200" y="5034126"/>
            <a:ext cx="42391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003713"/>
              </p:ext>
            </p:extLst>
          </p:nvPr>
        </p:nvGraphicFramePr>
        <p:xfrm>
          <a:off x="3252749" y="5144098"/>
          <a:ext cx="277807" cy="301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215713" imgH="241091" progId="Equation.3">
                  <p:embed/>
                </p:oleObj>
              </mc:Choice>
              <mc:Fallback>
                <p:oleObj name="Equation" r:id="rId5" imgW="215713" imgH="2410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49" y="5144098"/>
                        <a:ext cx="277807" cy="3019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391653" y="5171871"/>
            <a:ext cx="42391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en-US" altLang="en-US" sz="1400" b="0" i="1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=  </a:t>
            </a:r>
            <a:r>
              <a:rPr lang="en-US" altLang="en-US" sz="1400" i="1" dirty="0">
                <a:latin typeface="Arial" panose="020B0604020202020204" pitchFamily="34" charset="0"/>
                <a:ea typeface="Times New Roman" panose="02020603050405020304" pitchFamily="18" charset="0"/>
              </a:rPr>
              <a:t>M</a:t>
            </a:r>
            <a:r>
              <a:rPr kumimoji="0" lang="en-US" altLang="en-US" sz="1400" b="0" i="1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84221" y="423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875203"/>
              </p:ext>
            </p:extLst>
          </p:nvPr>
        </p:nvGraphicFramePr>
        <p:xfrm>
          <a:off x="3252749" y="5826251"/>
          <a:ext cx="310496" cy="33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6" imgW="215713" imgH="241091" progId="Equation.3">
                  <p:embed/>
                </p:oleObj>
              </mc:Choice>
              <mc:Fallback>
                <p:oleObj name="Equation" r:id="rId6" imgW="215713" imgH="24109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49" y="5826251"/>
                        <a:ext cx="310496" cy="3374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25289" y="5855969"/>
            <a:ext cx="13563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  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                 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0092" y="3811753"/>
            <a:ext cx="356574" cy="43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620252" y="1078832"/>
            <a:ext cx="5227951" cy="3516393"/>
            <a:chOff x="1800" y="1440"/>
            <a:chExt cx="5084" cy="3420"/>
          </a:xfrm>
        </p:grpSpPr>
        <p:sp>
          <p:nvSpPr>
            <p:cNvPr id="6" name="AutoShape 28"/>
            <p:cNvSpPr>
              <a:spLocks noChangeAspect="1" noChangeArrowheads="1" noTextEdit="1"/>
            </p:cNvSpPr>
            <p:nvPr/>
          </p:nvSpPr>
          <p:spPr bwMode="auto">
            <a:xfrm>
              <a:off x="1800" y="1440"/>
              <a:ext cx="3982" cy="3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>
              <a:off x="2135" y="1727"/>
              <a:ext cx="0" cy="2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2135" y="4080"/>
              <a:ext cx="28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Arc 25"/>
            <p:cNvSpPr>
              <a:spLocks/>
            </p:cNvSpPr>
            <p:nvPr/>
          </p:nvSpPr>
          <p:spPr bwMode="auto">
            <a:xfrm>
              <a:off x="2135" y="2345"/>
              <a:ext cx="2104" cy="173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2974" y="1727"/>
              <a:ext cx="1401" cy="20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Arc 23"/>
            <p:cNvSpPr>
              <a:spLocks/>
            </p:cNvSpPr>
            <p:nvPr/>
          </p:nvSpPr>
          <p:spPr bwMode="auto">
            <a:xfrm rot="21000000" flipH="1" flipV="1">
              <a:off x="3277" y="1779"/>
              <a:ext cx="973" cy="10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3378" y="2345"/>
              <a:ext cx="0" cy="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378" y="3295"/>
              <a:ext cx="5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4933" y="3975"/>
              <a:ext cx="785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4410" tIns="22204" rIns="44410" bIns="222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Textiles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1800" y="1440"/>
              <a:ext cx="25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4410" tIns="22204" rIns="44410" bIns="22204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2135" y="1727"/>
              <a:ext cx="0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779" y="4080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800" y="2240"/>
              <a:ext cx="275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4410" tIns="22204" rIns="44410" bIns="222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4175" y="4145"/>
              <a:ext cx="334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4410" tIns="22204" rIns="44410" bIns="222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F'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579" y="4080"/>
              <a:ext cx="30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5511" tIns="27755" rIns="55511" bIns="277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2675" y="1980"/>
              <a:ext cx="1653" cy="1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Arc 12"/>
            <p:cNvSpPr>
              <a:spLocks/>
            </p:cNvSpPr>
            <p:nvPr/>
          </p:nvSpPr>
          <p:spPr bwMode="auto">
            <a:xfrm rot="21180000" flipH="1" flipV="1">
              <a:off x="3050" y="1840"/>
              <a:ext cx="975" cy="10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3275" y="2930"/>
              <a:ext cx="3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V="1">
              <a:off x="3275" y="2463"/>
              <a:ext cx="0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4385" y="3220"/>
            <a:ext cx="34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3" imgW="215713" imgH="241091" progId="Equation.3">
                    <p:embed/>
                  </p:oleObj>
                </mc:Choice>
                <mc:Fallback>
                  <p:oleObj name="Equation" r:id="rId3" imgW="215713" imgH="24109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5" y="3220"/>
                          <a:ext cx="340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4385" y="3600"/>
            <a:ext cx="3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5" imgW="215806" imgH="228501" progId="Equation.3">
                    <p:embed/>
                  </p:oleObj>
                </mc:Choice>
                <mc:Fallback>
                  <p:oleObj name="Equation" r:id="rId5" imgW="215806" imgH="22850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5" y="3600"/>
                          <a:ext cx="340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420" y="2889"/>
              <a:ext cx="389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3169" y="3209"/>
              <a:ext cx="417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Times New Roman" panose="02020603050405020304" pitchFamily="18" charset="0"/>
                </a:rPr>
                <a:t>a'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3723" y="3222"/>
              <a:ext cx="417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b'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3201" y="2290"/>
              <a:ext cx="379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3240" y="1980"/>
              <a:ext cx="407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Times New Roman" panose="02020603050405020304" pitchFamily="18" charset="0"/>
                </a:rPr>
                <a:t>c'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Text Box 2"/>
            <p:cNvSpPr txBox="1">
              <a:spLocks noChangeArrowheads="1"/>
            </p:cNvSpPr>
            <p:nvPr/>
          </p:nvSpPr>
          <p:spPr bwMode="auto">
            <a:xfrm>
              <a:off x="3158" y="2877"/>
              <a:ext cx="379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3" name="Text Box 41"/>
          <p:cNvSpPr txBox="1">
            <a:spLocks noChangeArrowheads="1"/>
          </p:cNvSpPr>
          <p:nvPr/>
        </p:nvSpPr>
        <p:spPr bwMode="auto">
          <a:xfrm>
            <a:off x="1649890" y="1104963"/>
            <a:ext cx="70167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408" tIns="22204" rIns="44408" bIns="2220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Computers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5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Line 62"/>
          <p:cNvSpPr>
            <a:spLocks noChangeShapeType="1"/>
          </p:cNvSpPr>
          <p:nvPr/>
        </p:nvSpPr>
        <p:spPr bwMode="auto">
          <a:xfrm flipV="1">
            <a:off x="6647858" y="1309750"/>
            <a:ext cx="0" cy="24169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Line 63"/>
          <p:cNvSpPr>
            <a:spLocks noChangeShapeType="1"/>
          </p:cNvSpPr>
          <p:nvPr/>
        </p:nvSpPr>
        <p:spPr bwMode="auto">
          <a:xfrm flipV="1">
            <a:off x="6647858" y="3685281"/>
            <a:ext cx="3366475" cy="413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rc 64"/>
          <p:cNvSpPr>
            <a:spLocks/>
          </p:cNvSpPr>
          <p:nvPr/>
        </p:nvSpPr>
        <p:spPr bwMode="auto">
          <a:xfrm flipV="1">
            <a:off x="6647857" y="1729648"/>
            <a:ext cx="1131887" cy="199701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65"/>
          <p:cNvSpPr>
            <a:spLocks noChangeShapeType="1"/>
          </p:cNvSpPr>
          <p:nvPr/>
        </p:nvSpPr>
        <p:spPr bwMode="auto">
          <a:xfrm flipV="1">
            <a:off x="6647859" y="2942438"/>
            <a:ext cx="876662" cy="7635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66"/>
          <p:cNvSpPr>
            <a:spLocks noChangeShapeType="1"/>
          </p:cNvSpPr>
          <p:nvPr/>
        </p:nvSpPr>
        <p:spPr bwMode="auto">
          <a:xfrm flipV="1">
            <a:off x="6650203" y="3411783"/>
            <a:ext cx="565943" cy="3217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67"/>
          <p:cNvSpPr>
            <a:spLocks noChangeShapeType="1"/>
          </p:cNvSpPr>
          <p:nvPr/>
        </p:nvSpPr>
        <p:spPr bwMode="auto">
          <a:xfrm flipV="1">
            <a:off x="6647858" y="3418652"/>
            <a:ext cx="2606311" cy="30801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39895" y="3746715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a     </a:t>
            </a:r>
            <a:r>
              <a:rPr lang="en-US" sz="1400" i="1" dirty="0" err="1"/>
              <a:t>a</a:t>
            </a:r>
            <a:r>
              <a:rPr lang="en-US" sz="1400" i="1" dirty="0">
                <a:sym typeface="Symbol"/>
              </a:rPr>
              <a:t>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216146" y="3418652"/>
            <a:ext cx="0" cy="314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524521" y="2942438"/>
            <a:ext cx="0" cy="79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70"/>
          <p:cNvSpPr txBox="1">
            <a:spLocks noChangeArrowheads="1"/>
          </p:cNvSpPr>
          <p:nvPr/>
        </p:nvSpPr>
        <p:spPr bwMode="auto">
          <a:xfrm>
            <a:off x="6135853" y="883389"/>
            <a:ext cx="1028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97" tIns="20899" rIns="41797" bIns="2089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Home Imports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of Computers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71"/>
          <p:cNvSpPr txBox="1">
            <a:spLocks noChangeArrowheads="1"/>
          </p:cNvSpPr>
          <p:nvPr/>
        </p:nvSpPr>
        <p:spPr bwMode="auto">
          <a:xfrm>
            <a:off x="10116545" y="3570288"/>
            <a:ext cx="901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97" tIns="20899" rIns="41797" bIns="2089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Home Exports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of Textiles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72"/>
          <p:cNvSpPr txBox="1">
            <a:spLocks noChangeArrowheads="1"/>
          </p:cNvSpPr>
          <p:nvPr/>
        </p:nvSpPr>
        <p:spPr bwMode="auto">
          <a:xfrm>
            <a:off x="7744246" y="1376794"/>
            <a:ext cx="1984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97" tIns="20899" rIns="41797" bIns="2089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H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1687092" y="3731550"/>
            <a:ext cx="313636" cy="30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5511" tIns="27755" rIns="55511" bIns="2775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7629060" y="2804640"/>
            <a:ext cx="428807" cy="57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7241949" y="3304338"/>
            <a:ext cx="400014" cy="36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Text Box 73"/>
          <p:cNvSpPr txBox="1">
            <a:spLocks noChangeArrowheads="1"/>
          </p:cNvSpPr>
          <p:nvPr/>
        </p:nvSpPr>
        <p:spPr bwMode="auto">
          <a:xfrm>
            <a:off x="1909394" y="4230219"/>
            <a:ext cx="285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5511" tIns="27755" rIns="55511" bIns="2775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Figure 1: Export Offer and Import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                   Demand by the Home Country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74"/>
          <p:cNvSpPr txBox="1">
            <a:spLocks noChangeArrowheads="1"/>
          </p:cNvSpPr>
          <p:nvPr/>
        </p:nvSpPr>
        <p:spPr bwMode="auto">
          <a:xfrm>
            <a:off x="6933174" y="4192177"/>
            <a:ext cx="1900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412" tIns="22206" rIns="44412" bIns="2220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Figure 2: Home Offer Curve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2689991" y="-11017"/>
            <a:ext cx="6638460" cy="860565"/>
          </a:xfrm>
        </p:spPr>
        <p:txBody>
          <a:bodyPr>
            <a:normAutofit/>
          </a:bodyPr>
          <a:lstStyle/>
          <a:p>
            <a:r>
              <a:rPr lang="en-US" sz="2800" b="1" dirty="0"/>
              <a:t>Offer Curve of the Home Country</a:t>
            </a:r>
            <a:endParaRPr lang="en-IN" sz="2800" dirty="0"/>
          </a:p>
        </p:txBody>
      </p:sp>
      <p:sp>
        <p:nvSpPr>
          <p:cNvPr id="52" name="Rectangle 51"/>
          <p:cNvSpPr/>
          <p:nvPr/>
        </p:nvSpPr>
        <p:spPr>
          <a:xfrm>
            <a:off x="1116948" y="5066489"/>
            <a:ext cx="89460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It is the locus of pairs of export offer and import demand at different TOT that maintains balanced trade.</a:t>
            </a:r>
          </a:p>
          <a:p>
            <a:endParaRPr lang="en-US" sz="1600" dirty="0"/>
          </a:p>
          <a:p>
            <a:r>
              <a:rPr lang="en-US" sz="1600" dirty="0"/>
              <a:t>By construction, at any point on the offer curve, trade is balanced for the Home country. </a:t>
            </a:r>
          </a:p>
          <a:p>
            <a:r>
              <a:rPr lang="en-US" sz="1600" dirty="0"/>
              <a:t>Thus, the Home offer curve is essentially a locus of its trade balance condition.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3062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Slope and Shape of the Home Offer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slope of the Home country’s offer curve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at the origin is the autarchic relative price of textiles.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slope of the ray connecting any point along the offer curve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the origin gives us the corresponding post-trade relative price or the TOT. </a:t>
            </a:r>
            <a:endParaRPr lang="en-IN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upward slope of the offer curve </a:t>
            </a:r>
            <a:r>
              <a:rPr lang="en-US" sz="2000" i="1" dirty="0"/>
              <a:t>OH</a:t>
            </a:r>
            <a:r>
              <a:rPr lang="en-US" sz="2000" dirty="0"/>
              <a:t> reflects that a larger volume of import demand requires a larger export offer by the Home country to finance it. </a:t>
            </a:r>
          </a:p>
        </p:txBody>
      </p:sp>
    </p:spTree>
    <p:extLst>
      <p:ext uri="{BB962C8B-B14F-4D97-AF65-F5344CB8AC3E}">
        <p14:creationId xmlns:p14="http://schemas.microsoft.com/office/powerpoint/2010/main" val="299418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508125" y="4694238"/>
                <a:ext cx="1047750" cy="296862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8125" y="4694238"/>
                <a:ext cx="1047750" cy="296862"/>
              </a:xfrm>
              <a:prstGeom prst="rect">
                <a:avLst/>
              </a:prstGeom>
              <a:blipFill>
                <a:blip r:embed="rId3"/>
                <a:stretch>
                  <a:fillRect r="-34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5410202" y="4718537"/>
                <a:ext cx="1498600" cy="33337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202" y="4718537"/>
                <a:ext cx="1498600" cy="333375"/>
              </a:xfrm>
              <a:prstGeom prst="rect">
                <a:avLst/>
              </a:prstGeom>
              <a:blipFill>
                <a:blip r:embed="rId4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55479" y="4748699"/>
            <a:ext cx="29309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Now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TOT improvement means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765956"/>
              </p:ext>
            </p:extLst>
          </p:nvPr>
        </p:nvGraphicFramePr>
        <p:xfrm>
          <a:off x="1530911" y="5422870"/>
          <a:ext cx="945155" cy="638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5" imgW="672808" imgH="457002" progId="Equation.3">
                  <p:embed/>
                </p:oleObj>
              </mc:Choice>
              <mc:Fallback>
                <p:oleObj name="Equation" r:id="rId5" imgW="672808" imgH="45700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911" y="5422870"/>
                        <a:ext cx="945155" cy="6389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435767" y="1907540"/>
            <a:ext cx="101506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It is </a:t>
            </a:r>
            <a:r>
              <a:rPr lang="en-US" sz="2000" i="1" dirty="0"/>
              <a:t>convex</a:t>
            </a:r>
            <a:r>
              <a:rPr lang="en-US" sz="2000" dirty="0"/>
              <a:t> downwards because:</a:t>
            </a:r>
          </a:p>
          <a:p>
            <a:endParaRPr lang="en-US" sz="2000" dirty="0"/>
          </a:p>
          <a:p>
            <a:r>
              <a:rPr lang="en-US" sz="2000" dirty="0"/>
              <a:t>First, a larger volume of exports is offered only at a higher relative price of exports, i.e., only when the TOT improves.</a:t>
            </a:r>
          </a:p>
          <a:p>
            <a:endParaRPr lang="en-US" sz="2000" dirty="0"/>
          </a:p>
          <a:p>
            <a:r>
              <a:rPr lang="en-US" sz="2000" dirty="0"/>
              <a:t>Second, successively smaller additional units of exports are sufficient to finance successively larger additional units of import demand.</a:t>
            </a:r>
          </a:p>
        </p:txBody>
      </p:sp>
    </p:spTree>
    <p:extLst>
      <p:ext uri="{BB962C8B-B14F-4D97-AF65-F5344CB8AC3E}">
        <p14:creationId xmlns:p14="http://schemas.microsoft.com/office/powerpoint/2010/main" val="196902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0" name="Rectangle 57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1" name="Group 33"/>
          <p:cNvGrpSpPr>
            <a:grpSpLocks noChangeAspect="1"/>
          </p:cNvGrpSpPr>
          <p:nvPr/>
        </p:nvGrpSpPr>
        <p:grpSpPr bwMode="auto">
          <a:xfrm>
            <a:off x="2747016" y="2675263"/>
            <a:ext cx="5299075" cy="2327275"/>
            <a:chOff x="1800" y="1440"/>
            <a:chExt cx="8346" cy="3665"/>
          </a:xfrm>
        </p:grpSpPr>
        <p:sp>
          <p:nvSpPr>
            <p:cNvPr id="32" name="AutoShape 56"/>
            <p:cNvSpPr>
              <a:spLocks noChangeAspect="1" noChangeArrowheads="1" noTextEdit="1"/>
            </p:cNvSpPr>
            <p:nvPr/>
          </p:nvSpPr>
          <p:spPr bwMode="auto">
            <a:xfrm>
              <a:off x="1800" y="1440"/>
              <a:ext cx="8346" cy="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55"/>
            <p:cNvSpPr>
              <a:spLocks noChangeShapeType="1"/>
            </p:cNvSpPr>
            <p:nvPr/>
          </p:nvSpPr>
          <p:spPr bwMode="auto">
            <a:xfrm>
              <a:off x="2206" y="1840"/>
              <a:ext cx="0" cy="2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54"/>
            <p:cNvSpPr>
              <a:spLocks noChangeShapeType="1"/>
            </p:cNvSpPr>
            <p:nvPr/>
          </p:nvSpPr>
          <p:spPr bwMode="auto">
            <a:xfrm>
              <a:off x="2206" y="4140"/>
              <a:ext cx="30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53"/>
            <p:cNvSpPr>
              <a:spLocks noChangeShapeType="1"/>
            </p:cNvSpPr>
            <p:nvPr/>
          </p:nvSpPr>
          <p:spPr bwMode="auto">
            <a:xfrm>
              <a:off x="2206" y="2340"/>
              <a:ext cx="2652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Arc 52"/>
            <p:cNvSpPr>
              <a:spLocks/>
            </p:cNvSpPr>
            <p:nvPr/>
          </p:nvSpPr>
          <p:spPr bwMode="auto">
            <a:xfrm flipH="1" flipV="1">
              <a:off x="2752" y="2200"/>
              <a:ext cx="1170" cy="100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Text Box 51"/>
            <p:cNvSpPr txBox="1">
              <a:spLocks noChangeArrowheads="1"/>
            </p:cNvSpPr>
            <p:nvPr/>
          </p:nvSpPr>
          <p:spPr bwMode="auto">
            <a:xfrm>
              <a:off x="2920" y="2990"/>
              <a:ext cx="317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7474" tIns="28737" rIns="57474" bIns="2873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 Box 50"/>
            <p:cNvSpPr txBox="1">
              <a:spLocks noChangeArrowheads="1"/>
            </p:cNvSpPr>
            <p:nvPr/>
          </p:nvSpPr>
          <p:spPr bwMode="auto">
            <a:xfrm>
              <a:off x="1877" y="2233"/>
              <a:ext cx="30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7474" tIns="28737" rIns="57474" bIns="2873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4607" y="4250"/>
              <a:ext cx="347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7474" tIns="28737" rIns="57474" bIns="2873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F'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Line 48"/>
            <p:cNvSpPr>
              <a:spLocks noChangeShapeType="1"/>
            </p:cNvSpPr>
            <p:nvPr/>
          </p:nvSpPr>
          <p:spPr bwMode="auto">
            <a:xfrm flipV="1">
              <a:off x="2206" y="1766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>
              <a:off x="5012" y="4140"/>
              <a:ext cx="2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>
              <a:off x="6028" y="4140"/>
              <a:ext cx="28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V="1">
              <a:off x="6028" y="1766"/>
              <a:ext cx="0" cy="2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Arc 44"/>
            <p:cNvSpPr>
              <a:spLocks/>
            </p:cNvSpPr>
            <p:nvPr/>
          </p:nvSpPr>
          <p:spPr bwMode="auto">
            <a:xfrm>
              <a:off x="7588" y="1988"/>
              <a:ext cx="468" cy="57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Arc 43"/>
            <p:cNvSpPr>
              <a:spLocks/>
            </p:cNvSpPr>
            <p:nvPr/>
          </p:nvSpPr>
          <p:spPr bwMode="auto">
            <a:xfrm rot="780000" flipV="1">
              <a:off x="7822" y="2560"/>
              <a:ext cx="156" cy="6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 rot="60000" flipV="1">
              <a:off x="6028" y="3135"/>
              <a:ext cx="1794" cy="10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Text Box 40"/>
            <p:cNvSpPr txBox="1">
              <a:spLocks noChangeArrowheads="1"/>
            </p:cNvSpPr>
            <p:nvPr/>
          </p:nvSpPr>
          <p:spPr bwMode="auto">
            <a:xfrm>
              <a:off x="7210" y="1873"/>
              <a:ext cx="317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7474" tIns="28737" rIns="57474" bIns="2873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H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1800" y="4105"/>
              <a:ext cx="317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7474" tIns="28737" rIns="57474" bIns="2873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 Box 38"/>
            <p:cNvSpPr txBox="1">
              <a:spLocks noChangeArrowheads="1"/>
            </p:cNvSpPr>
            <p:nvPr/>
          </p:nvSpPr>
          <p:spPr bwMode="auto">
            <a:xfrm>
              <a:off x="5728" y="4070"/>
              <a:ext cx="317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7474" tIns="28737" rIns="57474" bIns="2873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 Box 37"/>
            <p:cNvSpPr txBox="1">
              <a:spLocks noChangeArrowheads="1"/>
            </p:cNvSpPr>
            <p:nvPr/>
          </p:nvSpPr>
          <p:spPr bwMode="auto">
            <a:xfrm>
              <a:off x="1990" y="1440"/>
              <a:ext cx="31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7474" tIns="28737" rIns="57474" bIns="2873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 Box 36"/>
            <p:cNvSpPr txBox="1">
              <a:spLocks noChangeArrowheads="1"/>
            </p:cNvSpPr>
            <p:nvPr/>
          </p:nvSpPr>
          <p:spPr bwMode="auto">
            <a:xfrm>
              <a:off x="5230" y="4033"/>
              <a:ext cx="306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7474" tIns="28737" rIns="57474" bIns="2873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 Box 35"/>
            <p:cNvSpPr txBox="1">
              <a:spLocks noChangeArrowheads="1"/>
            </p:cNvSpPr>
            <p:nvPr/>
          </p:nvSpPr>
          <p:spPr bwMode="auto">
            <a:xfrm>
              <a:off x="5310" y="1440"/>
              <a:ext cx="1997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7474" tIns="28737" rIns="57474" bIns="2873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Imports of Computers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 Box 34"/>
            <p:cNvSpPr txBox="1">
              <a:spLocks noChangeArrowheads="1"/>
            </p:cNvSpPr>
            <p:nvPr/>
          </p:nvSpPr>
          <p:spPr bwMode="auto">
            <a:xfrm>
              <a:off x="8430" y="4250"/>
              <a:ext cx="171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7474" tIns="28737" rIns="57474" bIns="28737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Exports of Textiles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5" name="Rectangle 69"/>
          <p:cNvSpPr>
            <a:spLocks noChangeArrowheads="1"/>
          </p:cNvSpPr>
          <p:nvPr/>
        </p:nvSpPr>
        <p:spPr bwMode="auto">
          <a:xfrm>
            <a:off x="2918817" y="4987488"/>
            <a:ext cx="401197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Figure 3: Offer Curve under Constant Opportunity Cost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49">
            <a:extLst>
              <a:ext uri="{FF2B5EF4-FFF2-40B4-BE49-F238E27FC236}">
                <a16:creationId xmlns:a16="http://schemas.microsoft.com/office/drawing/2014/main" id="{180B6F5D-6A8F-4AEC-875F-184CA40B1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845" y="3654959"/>
            <a:ext cx="220319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57474" tIns="28737" rIns="57474" bIns="28737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F'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3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1321720" y="1753436"/>
            <a:ext cx="3270250" cy="2806700"/>
            <a:chOff x="1800" y="5428"/>
            <a:chExt cx="5150" cy="4420"/>
          </a:xfrm>
        </p:grpSpPr>
        <p:sp>
          <p:nvSpPr>
            <p:cNvPr id="4" name="AutoShape 7"/>
            <p:cNvSpPr>
              <a:spLocks noChangeAspect="1" noChangeArrowheads="1" noTextEdit="1"/>
            </p:cNvSpPr>
            <p:nvPr/>
          </p:nvSpPr>
          <p:spPr bwMode="auto">
            <a:xfrm>
              <a:off x="1800" y="5673"/>
              <a:ext cx="5150" cy="4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2793" y="5428"/>
              <a:ext cx="1372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4857" tIns="27428" rIns="54857" bIns="27428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Home Imports 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of Computers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6300" y="6915"/>
              <a:ext cx="261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4857" tIns="27428" rIns="54857" bIns="27428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6387" y="7517"/>
              <a:ext cx="273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4857" tIns="27428" rIns="54857" bIns="27428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V="1">
              <a:off x="4294" y="6300"/>
              <a:ext cx="1731" cy="29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rc 2"/>
            <p:cNvSpPr>
              <a:spLocks/>
            </p:cNvSpPr>
            <p:nvPr/>
          </p:nvSpPr>
          <p:spPr bwMode="auto">
            <a:xfrm flipV="1">
              <a:off x="4294" y="7535"/>
              <a:ext cx="2160" cy="16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905410" y="2366211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998656" y="4025148"/>
            <a:ext cx="8620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54857" tIns="27428" rIns="54857" bIns="27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Home Exports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of Textiles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387961" y="2317726"/>
            <a:ext cx="214313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54857" tIns="27428" rIns="54857" bIns="27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637757" y="4101348"/>
            <a:ext cx="18573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54857" tIns="27428" rIns="54857" bIns="27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977983" y="2168558"/>
            <a:ext cx="195263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54857" tIns="27428" rIns="54857" bIns="27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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387726" y="4564772"/>
            <a:ext cx="3297555" cy="22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54857" tIns="27428" rIns="54857" bIns="27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Figure 4: Backward Bending Home Offer Curve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rc 13"/>
          <p:cNvSpPr>
            <a:spLocks/>
          </p:cNvSpPr>
          <p:nvPr/>
        </p:nvSpPr>
        <p:spPr bwMode="auto">
          <a:xfrm>
            <a:off x="3645946" y="2514576"/>
            <a:ext cx="638175" cy="587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V="1">
            <a:off x="2905410" y="2618624"/>
            <a:ext cx="1463675" cy="15684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2905410" y="4187074"/>
            <a:ext cx="19208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V="1">
            <a:off x="2905410" y="2213811"/>
            <a:ext cx="0" cy="19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9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i="1" dirty="0"/>
              <a:t>Geometric measurement of the import demand elasticity along offer curve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89416"/>
              </p:ext>
            </p:extLst>
          </p:nvPr>
        </p:nvGraphicFramePr>
        <p:xfrm>
          <a:off x="1200838" y="1466735"/>
          <a:ext cx="914401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609336" imgH="444307" progId="Equation.3">
                  <p:embed/>
                </p:oleObj>
              </mc:Choice>
              <mc:Fallback>
                <p:oleObj name="Equation" r:id="rId3" imgW="609336" imgH="44430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838" y="1466735"/>
                        <a:ext cx="914401" cy="671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4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829846"/>
              </p:ext>
            </p:extLst>
          </p:nvPr>
        </p:nvGraphicFramePr>
        <p:xfrm>
          <a:off x="1100338" y="3046030"/>
          <a:ext cx="1257272" cy="310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812447" imgH="203112" progId="Equation.3">
                  <p:embed/>
                </p:oleObj>
              </mc:Choice>
              <mc:Fallback>
                <p:oleObj name="Equation" r:id="rId5" imgW="81244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338" y="3046030"/>
                        <a:ext cx="1257272" cy="3106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819002"/>
              </p:ext>
            </p:extLst>
          </p:nvPr>
        </p:nvGraphicFramePr>
        <p:xfrm>
          <a:off x="1100338" y="3778787"/>
          <a:ext cx="1938966" cy="738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7" imgW="1675673" imgH="634725" progId="Equation.3">
                  <p:embed/>
                </p:oleObj>
              </mc:Choice>
              <mc:Fallback>
                <p:oleObj name="Equation" r:id="rId7" imgW="1675673" imgH="6347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338" y="3778787"/>
                        <a:ext cx="1938966" cy="738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100338" y="2280225"/>
            <a:ext cx="3423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the trade balance condition 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67748"/>
              </p:ext>
            </p:extLst>
          </p:nvPr>
        </p:nvGraphicFramePr>
        <p:xfrm>
          <a:off x="1100338" y="5012674"/>
          <a:ext cx="1771792" cy="749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9" imgW="1422400" imgH="596900" progId="Equation.3">
                  <p:embed/>
                </p:oleObj>
              </mc:Choice>
              <mc:Fallback>
                <p:oleObj name="Equation" r:id="rId9" imgW="1422400" imgH="596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338" y="5012674"/>
                        <a:ext cx="1771792" cy="7491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5108154" y="12487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/>
              <a:t>Price elasticity of import demand </a:t>
            </a:r>
            <a:r>
              <a:rPr lang="en-US" dirty="0"/>
              <a:t>is the percentage change in import demand for a good for one percent change in its (relative) price in the world market.</a:t>
            </a: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6636297" y="3110589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8638928" y="4721901"/>
            <a:ext cx="7667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54857" tIns="27428" rIns="54857" bIns="27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Home Exports 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of Textiles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7169697" y="3169326"/>
            <a:ext cx="195263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54857" tIns="27428" rIns="54857" bIns="27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1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461672" y="4891764"/>
            <a:ext cx="18573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54857" tIns="27428" rIns="54857" bIns="27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8030122" y="3810676"/>
            <a:ext cx="1666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54857" tIns="27428" rIns="54857" bIns="27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1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6455322" y="5302926"/>
            <a:ext cx="2752534" cy="33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54857" tIns="27428" rIns="54857" bIns="27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Figure  5: Backward Bending Home Offer Curve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rc 13"/>
          <p:cNvSpPr>
            <a:spLocks/>
          </p:cNvSpPr>
          <p:nvPr/>
        </p:nvSpPr>
        <p:spPr bwMode="auto">
          <a:xfrm flipV="1">
            <a:off x="6636297" y="3855126"/>
            <a:ext cx="1371600" cy="1076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rc 12"/>
          <p:cNvSpPr>
            <a:spLocks/>
          </p:cNvSpPr>
          <p:nvPr/>
        </p:nvSpPr>
        <p:spPr bwMode="auto">
          <a:xfrm>
            <a:off x="7369722" y="3267751"/>
            <a:ext cx="638175" cy="587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6636297" y="4931451"/>
            <a:ext cx="19208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V="1">
            <a:off x="6636297" y="3070901"/>
            <a:ext cx="0" cy="19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rot="300000" flipV="1">
            <a:off x="7277647" y="4278989"/>
            <a:ext cx="6858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7658647" y="45726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490372" y="4428214"/>
            <a:ext cx="24923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1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7109372" y="4967964"/>
            <a:ext cx="11445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1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               T           T '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 flipV="1">
            <a:off x="8017422" y="3429676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1"/>
          <p:cNvGrpSpPr>
            <a:grpSpLocks noChangeAspect="1"/>
          </p:cNvGrpSpPr>
          <p:nvPr/>
        </p:nvGrpSpPr>
        <p:grpSpPr bwMode="auto">
          <a:xfrm>
            <a:off x="5601436" y="2719566"/>
            <a:ext cx="1277957" cy="313980"/>
            <a:chOff x="2527" y="780"/>
            <a:chExt cx="4292" cy="3579"/>
          </a:xfrm>
        </p:grpSpPr>
        <p:sp>
          <p:nvSpPr>
            <p:cNvPr id="30" name="AutoShape 3"/>
            <p:cNvSpPr>
              <a:spLocks noChangeAspect="1" noChangeArrowheads="1" noTextEdit="1"/>
            </p:cNvSpPr>
            <p:nvPr/>
          </p:nvSpPr>
          <p:spPr bwMode="auto">
            <a:xfrm>
              <a:off x="2527" y="780"/>
              <a:ext cx="4292" cy="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 Box 2"/>
            <p:cNvSpPr txBox="1">
              <a:spLocks noChangeArrowheads="1"/>
            </p:cNvSpPr>
            <p:nvPr/>
          </p:nvSpPr>
          <p:spPr bwMode="auto">
            <a:xfrm>
              <a:off x="4027" y="1089"/>
              <a:ext cx="18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54857" tIns="27428" rIns="54857" bIns="27428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Home Imports of Computers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17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