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305" r:id="rId7"/>
    <p:sldId id="287" r:id="rId8"/>
    <p:sldId id="304" r:id="rId9"/>
    <p:sldId id="288" r:id="rId10"/>
    <p:sldId id="289" r:id="rId11"/>
    <p:sldId id="290" r:id="rId12"/>
    <p:sldId id="293" r:id="rId13"/>
    <p:sldId id="292" r:id="rId14"/>
    <p:sldId id="291" r:id="rId15"/>
    <p:sldId id="294" r:id="rId16"/>
    <p:sldId id="306" r:id="rId17"/>
    <p:sldId id="295" r:id="rId18"/>
    <p:sldId id="296" r:id="rId19"/>
    <p:sldId id="307" r:id="rId20"/>
    <p:sldId id="297" r:id="rId21"/>
    <p:sldId id="308" r:id="rId22"/>
    <p:sldId id="298" r:id="rId23"/>
    <p:sldId id="309" r:id="rId24"/>
    <p:sldId id="299" r:id="rId25"/>
    <p:sldId id="310" r:id="rId26"/>
    <p:sldId id="300" r:id="rId27"/>
    <p:sldId id="311" r:id="rId28"/>
    <p:sldId id="301" r:id="rId29"/>
    <p:sldId id="302" r:id="rId30"/>
    <p:sldId id="30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C184-B8D3-40AE-9509-5980F70BE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A290D-0DB6-415E-A4CA-4C6DE24AA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9CE8C-95D5-4E2F-975F-D18DF6F0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F948-E879-4B0C-B83D-47439252F9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050FB-BA7F-408D-8CD1-5B3C2549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9ABF6-BF08-412D-9A1C-0C477A44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007-F8D6-4996-A7E7-9BA1BF5E6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09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618E-7CB5-44F2-B7E1-33A85BC1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57E50-57EE-4CE9-BAD4-47454E1C6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F77F7-DF8A-41A7-B95A-302D89DF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F948-E879-4B0C-B83D-47439252F9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1F4C-8234-44D9-841C-E413007E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E0D32-35A0-40D3-91D3-E1EC6AED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007-F8D6-4996-A7E7-9BA1BF5E6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85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37583-DE5F-47E8-AE16-4503A44CC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61765-CC53-4A56-A08E-6C73A9D3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8EF7-F697-49EC-BE76-CE9D7835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F948-E879-4B0C-B83D-47439252F9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74FFC-497E-47DE-832D-A29A7054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126D3-150C-4A49-845F-BB4D95B6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007-F8D6-4996-A7E7-9BA1BF5E6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05C-B632-4BEB-ACF8-04E15637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A5D0-855D-4329-AAD1-BFA9127F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CF7A-C453-48D5-900E-95F075EA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F948-E879-4B0C-B83D-47439252F9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B23F-B1CC-4F6F-99AB-90F880DA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1137-D79F-43E8-97AA-153272E1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007-F8D6-4996-A7E7-9BA1BF5E6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B00E-D04E-4C87-B7CC-102FC346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C6C25-3280-46DA-B56A-ABF66504F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8FD1-99F8-489E-8185-E868FA1E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F948-E879-4B0C-B83D-47439252F9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48CC2-EFA8-4EB1-AD22-A3A2F1C7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7ABB-A3A5-40B5-B1CF-8118B6E2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007-F8D6-4996-A7E7-9BA1BF5E6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0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C16A-034D-4C01-B52F-29C68FED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38F1-F7B4-4136-9949-31592B1A6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5E882-D0BC-4331-AC4F-9D373A2EE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7D3C5-C56B-44E3-AD59-DA9C5A1C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F948-E879-4B0C-B83D-47439252F9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2EBBA-1784-450F-A318-2A19B46E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EBE03-18B4-4DAC-969B-E81CD7EB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007-F8D6-4996-A7E7-9BA1BF5E6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55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BA26-7334-4730-BFA8-928DF442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A0C1B-8572-47D8-8326-30FA9DE23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88771-303B-4EF2-BE9F-D3A011F23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EA0C7-D468-4622-8F59-F2ECC9BC1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A2F5B-D891-4E29-B4DA-AE582C6BC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992C5-2155-4A7B-B91E-A1CADB99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F948-E879-4B0C-B83D-47439252F9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FD349-A849-48AE-A5B6-61ED8AFD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F91E7-4358-4E97-8B89-7343FF4D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007-F8D6-4996-A7E7-9BA1BF5E6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93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0FF9-6552-4057-8A47-7A363E80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D363C-EAD5-4CE7-8E2C-98F4485A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F948-E879-4B0C-B83D-47439252F9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1FD25-CEFD-4543-99E6-07B08CD2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CFB61-7268-46F1-A247-1DEB6147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007-F8D6-4996-A7E7-9BA1BF5E6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23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E530F-F775-4399-A425-81DB820D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F948-E879-4B0C-B83D-47439252F9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DE4DA-3718-4D99-B77F-1A7D7609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BB2F8-1601-4B95-96E4-A622AD48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007-F8D6-4996-A7E7-9BA1BF5E6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65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E19B-6149-4A35-8F52-AFD62923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1F45-40DF-42EE-BF1A-A5AB0C13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2914D-4D7E-4669-8D58-6275F733F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3EB96-30FE-40E1-A53B-4C49276B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F948-E879-4B0C-B83D-47439252F9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93042-D66B-417C-B14B-268E749B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F814C-424C-4BAE-AE71-E4A00927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007-F8D6-4996-A7E7-9BA1BF5E6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5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16DE-FF07-4ABB-929C-9A3E7EC5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2E548-01DE-453E-BBB5-CE9DC4615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D930-A727-4C96-9BDA-48BB59170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9B73E-B172-4A94-9CCD-C705C993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F948-E879-4B0C-B83D-47439252F9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68A55-4090-47BD-9930-7BA59323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A9C25-19CA-4B00-8686-45748D3E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007-F8D6-4996-A7E7-9BA1BF5E6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C3FCE-561A-4589-AA1E-C73E3FCF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62034-E0D6-4BD0-883E-586187D1C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9FE57-6248-4BB3-AC4C-4010BDA03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F948-E879-4B0C-B83D-47439252F9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8DEAB-A15C-4ED0-99E1-3C0236D27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89EE-CD86-4C29-9730-CF2ABFE06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BC007-F8D6-4996-A7E7-9BA1BF5E6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36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4089C4-1FE8-460B-8B37-CB7F9234540A}"/>
              </a:ext>
            </a:extLst>
          </p:cNvPr>
          <p:cNvSpPr txBox="1"/>
          <p:nvPr/>
        </p:nvSpPr>
        <p:spPr>
          <a:xfrm>
            <a:off x="2467429" y="1799428"/>
            <a:ext cx="7590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Start-ups Failure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D76E6-766E-4203-9677-822AF6216B18}"/>
              </a:ext>
            </a:extLst>
          </p:cNvPr>
          <p:cNvSpPr txBox="1"/>
          <p:nvPr/>
        </p:nvSpPr>
        <p:spPr>
          <a:xfrm>
            <a:off x="2206173" y="5718628"/>
            <a:ext cx="727165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Mamoni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Banerjee</a:t>
            </a:r>
          </a:p>
          <a:p>
            <a:pPr algn="ct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Rejendra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Mishra School of Engineering Entrepreneurship</a:t>
            </a: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Kharagpur</a:t>
            </a:r>
          </a:p>
        </p:txBody>
      </p:sp>
    </p:spTree>
    <p:extLst>
      <p:ext uri="{BB962C8B-B14F-4D97-AF65-F5344CB8AC3E}">
        <p14:creationId xmlns:p14="http://schemas.microsoft.com/office/powerpoint/2010/main" val="2074251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B11723-AB8B-4ED9-9214-336E79005C43}"/>
              </a:ext>
            </a:extLst>
          </p:cNvPr>
          <p:cNvSpPr txBox="1"/>
          <p:nvPr/>
        </p:nvSpPr>
        <p:spPr>
          <a:xfrm>
            <a:off x="132433" y="196019"/>
            <a:ext cx="11775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At The Time Of Starting The Production What Was The First Problem That They Tackled And How They Solved It</a:t>
            </a:r>
            <a:endParaRPr lang="en-IN" sz="40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0A9E0-BCA1-42CB-88A8-39517E24BF85}"/>
              </a:ext>
            </a:extLst>
          </p:cNvPr>
          <p:cNvSpPr txBox="1"/>
          <p:nvPr/>
        </p:nvSpPr>
        <p:spPr>
          <a:xfrm>
            <a:off x="116402" y="1892318"/>
            <a:ext cx="8090676" cy="2623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The lack of same fabric they used for trunk show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Sizing alteration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Higher bid cost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Unavailability of production scheduling </a:t>
            </a:r>
            <a:endParaRPr lang="en-IN" sz="2800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181FA-64B4-4EE8-A78D-B2977C595DB7}"/>
              </a:ext>
            </a:extLst>
          </p:cNvPr>
          <p:cNvSpPr txBox="1"/>
          <p:nvPr/>
        </p:nvSpPr>
        <p:spPr>
          <a:xfrm>
            <a:off x="3413260" y="5059564"/>
            <a:ext cx="8494633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By establishment of relation with customer directly </a:t>
            </a:r>
          </a:p>
          <a:p>
            <a:pPr marL="457200" indent="-4572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Lack of production facilities</a:t>
            </a:r>
          </a:p>
        </p:txBody>
      </p:sp>
      <p:pic>
        <p:nvPicPr>
          <p:cNvPr id="7172" name="Picture 4" descr="Benefits of Adopting a Relationship Marketing Strategy | GILL Solutions">
            <a:extLst>
              <a:ext uri="{FF2B5EF4-FFF2-40B4-BE49-F238E27FC236}">
                <a16:creationId xmlns:a16="http://schemas.microsoft.com/office/drawing/2014/main" id="{7719414C-FDFA-489B-8314-6BD6BA46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56" y="2299239"/>
            <a:ext cx="3542242" cy="23614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55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Vector logo for Four Seasons: spring - lilac flower hibiscus, summer - hot  sun shining, autumn - red october leaf, winter - blue cold snowflake, abstr  Stock Vector Image &amp;amp; Art - Alamy">
            <a:extLst>
              <a:ext uri="{FF2B5EF4-FFF2-40B4-BE49-F238E27FC236}">
                <a16:creationId xmlns:a16="http://schemas.microsoft.com/office/drawing/2014/main" id="{B96FC0DF-2552-45DC-A340-854B5B688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6"/>
          <a:stretch/>
        </p:blipFill>
        <p:spPr bwMode="auto">
          <a:xfrm>
            <a:off x="145142" y="3429000"/>
            <a:ext cx="3309257" cy="31477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99BAE5-810B-41D1-984B-AB0BE8196291}"/>
              </a:ext>
            </a:extLst>
          </p:cNvPr>
          <p:cNvSpPr txBox="1"/>
          <p:nvPr/>
        </p:nvSpPr>
        <p:spPr>
          <a:xfrm>
            <a:off x="246742" y="50227"/>
            <a:ext cx="11829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What Point Do You Think They Innovated In Seasonal Collection And How They Might Benefit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A412C-B8D7-45CB-9937-9ED095D8DCA8}"/>
              </a:ext>
            </a:extLst>
          </p:cNvPr>
          <p:cNvSpPr txBox="1"/>
          <p:nvPr/>
        </p:nvSpPr>
        <p:spPr>
          <a:xfrm>
            <a:off x="171925" y="1276707"/>
            <a:ext cx="11647740" cy="1977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Targeted customer demand based on season </a:t>
            </a:r>
            <a:endParaRPr lang="en-IN" sz="2800" b="1" dirty="0">
              <a:latin typeface="Bradley Hand ITC" panose="03070402050302030203" pitchFamily="66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Bradley Hand ITC" panose="03070402050302030203" pitchFamily="66" charset="0"/>
              </a:rPr>
              <a:t>Customization target depending upon the segment of customer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Designing from scratch to understand and curate toward customer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27E68-B16A-4DB4-BBF9-7B660DE47DC5}"/>
              </a:ext>
            </a:extLst>
          </p:cNvPr>
          <p:cNvSpPr txBox="1"/>
          <p:nvPr/>
        </p:nvSpPr>
        <p:spPr>
          <a:xfrm>
            <a:off x="3727935" y="3468237"/>
            <a:ext cx="80917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Help in reducing process complexity as some customer focus on design and style rather than fit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Create a strong foundation for customer curated design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Segregation of customer based on individual segment requirement in order to cater </a:t>
            </a:r>
            <a:endParaRPr lang="en-IN" sz="2800" b="1" dirty="0">
              <a:solidFill>
                <a:srgbClr val="0070C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3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4B3E2C-41A9-4666-8FDC-5C84D64B7459}"/>
              </a:ext>
            </a:extLst>
          </p:cNvPr>
          <p:cNvSpPr txBox="1"/>
          <p:nvPr/>
        </p:nvSpPr>
        <p:spPr>
          <a:xfrm>
            <a:off x="113185" y="24811"/>
            <a:ext cx="118030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What Point Do You Think They Innovated In Soft Launch And How They Might Benefit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23499-F8E9-4319-B7BC-E8E34F2F820F}"/>
              </a:ext>
            </a:extLst>
          </p:cNvPr>
          <p:cNvSpPr txBox="1"/>
          <p:nvPr/>
        </p:nvSpPr>
        <p:spPr>
          <a:xfrm>
            <a:off x="194480" y="1386086"/>
            <a:ext cx="7749237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Launching of online marketing platform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Availability of collection in the online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6B7E2-36A6-4B58-BF71-DE1026E37B97}"/>
              </a:ext>
            </a:extLst>
          </p:cNvPr>
          <p:cNvSpPr txBox="1"/>
          <p:nvPr/>
        </p:nvSpPr>
        <p:spPr>
          <a:xfrm>
            <a:off x="194480" y="5223306"/>
            <a:ext cx="10565713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Help people decide about the choice and purchase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People were able to gain trust due to versatility in purchase options</a:t>
            </a:r>
          </a:p>
        </p:txBody>
      </p:sp>
      <p:pic>
        <p:nvPicPr>
          <p:cNvPr id="9220" name="Picture 4" descr="How to master your mobile game&amp;#39;s soft launch - deltadna.com">
            <a:extLst>
              <a:ext uri="{FF2B5EF4-FFF2-40B4-BE49-F238E27FC236}">
                <a16:creationId xmlns:a16="http://schemas.microsoft.com/office/drawing/2014/main" id="{B3D85F76-1ADE-49E8-912C-C21EB510A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572" y="2717220"/>
            <a:ext cx="4800266" cy="21332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92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D7781-5F64-48EE-97CC-79128627C7B4}"/>
              </a:ext>
            </a:extLst>
          </p:cNvPr>
          <p:cNvSpPr txBox="1"/>
          <p:nvPr/>
        </p:nvSpPr>
        <p:spPr>
          <a:xfrm>
            <a:off x="65314" y="307532"/>
            <a:ext cx="12061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What Problem Do They Production House Faced During Sale And Manufacture Of Garment And How They Rectified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E4E73-0916-455A-8011-81C412708AD8}"/>
              </a:ext>
            </a:extLst>
          </p:cNvPr>
          <p:cNvSpPr txBox="1"/>
          <p:nvPr/>
        </p:nvSpPr>
        <p:spPr>
          <a:xfrm>
            <a:off x="65314" y="2403214"/>
            <a:ext cx="1206137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Quality control and assurance was lacking as the product had quality defects that would render their product unstable</a:t>
            </a:r>
            <a:endParaRPr lang="en-IN" sz="2800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E6FC0-D724-4469-846C-98F77375EC64}"/>
              </a:ext>
            </a:extLst>
          </p:cNvPr>
          <p:cNvSpPr txBox="1"/>
          <p:nvPr/>
        </p:nvSpPr>
        <p:spPr>
          <a:xfrm>
            <a:off x="263858" y="4359747"/>
            <a:ext cx="7533564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Hiring of quality control technical team to curate the need </a:t>
            </a:r>
            <a:endParaRPr lang="en-IN" sz="2800" b="1" dirty="0">
              <a:solidFill>
                <a:srgbClr val="0070C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8434" name="Picture 2" descr="Garments HD Stock Images | Shutterstock">
            <a:extLst>
              <a:ext uri="{FF2B5EF4-FFF2-40B4-BE49-F238E27FC236}">
                <a16:creationId xmlns:a16="http://schemas.microsoft.com/office/drawing/2014/main" id="{655BB171-B2B4-49BA-818F-E300E79CE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1" y="3891038"/>
            <a:ext cx="3965324" cy="28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76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556EDE-D450-4D17-8503-07F816EC515C}"/>
              </a:ext>
            </a:extLst>
          </p:cNvPr>
          <p:cNvSpPr txBox="1"/>
          <p:nvPr/>
        </p:nvSpPr>
        <p:spPr>
          <a:xfrm>
            <a:off x="248693" y="124313"/>
            <a:ext cx="11787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What Point Do You Think They Innovated In Marketing And How They Might Benefit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BC686-082E-4049-84FE-7C842A49B669}"/>
              </a:ext>
            </a:extLst>
          </p:cNvPr>
          <p:cNvSpPr txBox="1"/>
          <p:nvPr/>
        </p:nvSpPr>
        <p:spPr>
          <a:xfrm>
            <a:off x="248693" y="1329965"/>
            <a:ext cx="68371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Word to mouth approach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Social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Trunk show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Referral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Showroom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Conference advertisement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Catchy slogan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Challenging traditional purchase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blog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8C11D-B8CF-4E7B-8E24-D5B115D0AB51}"/>
              </a:ext>
            </a:extLst>
          </p:cNvPr>
          <p:cNvSpPr txBox="1"/>
          <p:nvPr/>
        </p:nvSpPr>
        <p:spPr>
          <a:xfrm>
            <a:off x="1611489" y="5120940"/>
            <a:ext cx="93522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Help reduce paid advertisement cost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Create more direct relation and revenue generation method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Impacted more on customer purchase pattern </a:t>
            </a:r>
            <a:endParaRPr lang="en-IN" sz="2800" b="1" dirty="0">
              <a:solidFill>
                <a:srgbClr val="0070C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0242" name="Picture 2" descr="The Role of Marketing: How it Affects Business and How to Market the Right  Way – Digital Marketing Blog">
            <a:extLst>
              <a:ext uri="{FF2B5EF4-FFF2-40B4-BE49-F238E27FC236}">
                <a16:creationId xmlns:a16="http://schemas.microsoft.com/office/drawing/2014/main" id="{E457747C-9440-49AC-9442-16E7E7870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328" y="1128338"/>
            <a:ext cx="3765645" cy="376564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76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A39BE-B3D0-47BA-AE59-96437055EC7D}"/>
              </a:ext>
            </a:extLst>
          </p:cNvPr>
          <p:cNvSpPr txBox="1"/>
          <p:nvPr/>
        </p:nvSpPr>
        <p:spPr>
          <a:xfrm>
            <a:off x="145143" y="552571"/>
            <a:ext cx="11901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Despite All These Innovation, Idea And Strategy Why Do The Startup Failed?</a:t>
            </a:r>
            <a:endParaRPr lang="en-IN" sz="40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BC4F7-DBC9-4893-BE1D-E113CD02D142}"/>
              </a:ext>
            </a:extLst>
          </p:cNvPr>
          <p:cNvSpPr txBox="1"/>
          <p:nvPr/>
        </p:nvSpPr>
        <p:spPr>
          <a:xfrm>
            <a:off x="348343" y="2151727"/>
            <a:ext cx="6123792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Bradley Hand ITC" panose="03070402050302030203" pitchFamily="66" charset="0"/>
              </a:rPr>
              <a:t>Value proposition and operation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Bradley Hand ITC" panose="03070402050302030203" pitchFamily="66" charset="0"/>
              </a:rPr>
              <a:t>Leadership team dynamics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Bradley Hand ITC" panose="03070402050302030203" pitchFamily="66" charset="0"/>
              </a:rPr>
              <a:t>Building the team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Bradley Hand ITC" panose="03070402050302030203" pitchFamily="66" charset="0"/>
              </a:rPr>
              <a:t>Managing investor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Bradley Hand ITC" panose="03070402050302030203" pitchFamily="66" charset="0"/>
              </a:rPr>
              <a:t>Going to the market</a:t>
            </a:r>
          </a:p>
        </p:txBody>
      </p:sp>
      <p:pic>
        <p:nvPicPr>
          <p:cNvPr id="11266" name="Picture 2" descr="59 &amp;quot;Did You Know&amp;quot; Facts That Are Almost Hard to Believe | Reader&amp;#39;s Digest">
            <a:extLst>
              <a:ext uri="{FF2B5EF4-FFF2-40B4-BE49-F238E27FC236}">
                <a16:creationId xmlns:a16="http://schemas.microsoft.com/office/drawing/2014/main" id="{412B0E8D-8850-411F-A8F1-C5D8A81A0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19" y="2757904"/>
            <a:ext cx="3333749" cy="22240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6094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7A5A43-66D1-47F2-AD82-56550C9A94E8}"/>
              </a:ext>
            </a:extLst>
          </p:cNvPr>
          <p:cNvSpPr txBox="1"/>
          <p:nvPr/>
        </p:nvSpPr>
        <p:spPr>
          <a:xfrm>
            <a:off x="326572" y="2222864"/>
            <a:ext cx="11335656" cy="3327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Value Proposition?</a:t>
            </a:r>
          </a:p>
          <a:p>
            <a:pPr algn="just">
              <a:lnSpc>
                <a:spcPct val="150000"/>
              </a:lnSpc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proposition is a statement that positions your company within your industry, and tells customers why they should invest in your product rather than your competitors’.</a:t>
            </a:r>
          </a:p>
        </p:txBody>
      </p:sp>
    </p:spTree>
    <p:extLst>
      <p:ext uri="{BB962C8B-B14F-4D97-AF65-F5344CB8AC3E}">
        <p14:creationId xmlns:p14="http://schemas.microsoft.com/office/powerpoint/2010/main" val="339386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ow to Identify Your Brand&amp;#39;s Value Proposition | by Jones + Waddell | The  Startup | Medium">
            <a:extLst>
              <a:ext uri="{FF2B5EF4-FFF2-40B4-BE49-F238E27FC236}">
                <a16:creationId xmlns:a16="http://schemas.microsoft.com/office/drawing/2014/main" id="{FC58D12A-28A2-40D1-82BD-4C828CE9A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07" y="3192612"/>
            <a:ext cx="4382589" cy="398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7FD157-2F3C-4E12-841A-E1AC167E244F}"/>
              </a:ext>
            </a:extLst>
          </p:cNvPr>
          <p:cNvSpPr txBox="1"/>
          <p:nvPr/>
        </p:nvSpPr>
        <p:spPr>
          <a:xfrm>
            <a:off x="382137" y="501276"/>
            <a:ext cx="11360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What went wrong in value proposition and operation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59037-8B1B-4353-86BF-713D9BC2415F}"/>
              </a:ext>
            </a:extLst>
          </p:cNvPr>
          <p:cNvSpPr txBox="1"/>
          <p:nvPr/>
        </p:nvSpPr>
        <p:spPr>
          <a:xfrm>
            <a:off x="382137" y="1147606"/>
            <a:ext cx="9168263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Operational complexity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Wider range of production that complicated the manufacturing process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Not perfecting singe fabric or pattern but customizing the whole lot of available fabric and pattern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Absence of beta testing phase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Bradley Hand ITC" panose="03070402050302030203" pitchFamily="66" charset="0"/>
              </a:rPr>
              <a:t>Complex integration of manufacturing facilities vertically </a:t>
            </a:r>
          </a:p>
        </p:txBody>
      </p:sp>
    </p:spTree>
    <p:extLst>
      <p:ext uri="{BB962C8B-B14F-4D97-AF65-F5344CB8AC3E}">
        <p14:creationId xmlns:p14="http://schemas.microsoft.com/office/powerpoint/2010/main" val="248174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73321-0967-4C45-BED2-72C2B4769F77}"/>
              </a:ext>
            </a:extLst>
          </p:cNvPr>
          <p:cNvSpPr txBox="1"/>
          <p:nvPr/>
        </p:nvSpPr>
        <p:spPr>
          <a:xfrm>
            <a:off x="333828" y="3719064"/>
            <a:ext cx="11524343" cy="2589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Leadership Dynamics ? </a:t>
            </a:r>
          </a:p>
          <a:p>
            <a:pPr algn="just">
              <a:lnSpc>
                <a:spcPct val="150000"/>
              </a:lnSpc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Dynamics is your strategic partner in personal and organizational training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64734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839A00-7CF1-4B0B-804A-A153002A2FCD}"/>
              </a:ext>
            </a:extLst>
          </p:cNvPr>
          <p:cNvSpPr txBox="1"/>
          <p:nvPr/>
        </p:nvSpPr>
        <p:spPr>
          <a:xfrm>
            <a:off x="101604" y="188037"/>
            <a:ext cx="11785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What went wrong in leadership team dynamics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AB169-C418-428B-ACA9-E0998AC0669D}"/>
              </a:ext>
            </a:extLst>
          </p:cNvPr>
          <p:cNvSpPr txBox="1"/>
          <p:nvPr/>
        </p:nvSpPr>
        <p:spPr>
          <a:xfrm>
            <a:off x="3928318" y="851371"/>
            <a:ext cx="7948010" cy="5155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Lack of industrial experience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Bradley Hand ITC" panose="03070402050302030203" pitchFamily="66" charset="0"/>
              </a:rPr>
              <a:t>Absence of idea nurturing 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Bradley Hand ITC" panose="03070402050302030203" pitchFamily="66" charset="0"/>
              </a:rPr>
              <a:t>Absence of clear defined role of co-founders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Bradley Hand ITC" panose="03070402050302030203" pitchFamily="66" charset="0"/>
              </a:rPr>
              <a:t>Lack of common vision and mission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Bradley Hand ITC" panose="03070402050302030203" pitchFamily="66" charset="0"/>
              </a:rPr>
              <a:t>Unalignment of ideas generation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Bradley Hand ITC" panose="03070402050302030203" pitchFamily="66" charset="0"/>
              </a:rPr>
              <a:t>Lack of external consultant to organise the stuff</a:t>
            </a:r>
          </a:p>
        </p:txBody>
      </p:sp>
      <p:pic>
        <p:nvPicPr>
          <p:cNvPr id="13314" name="Picture 2" descr="Leadership in a Pandemic Reality">
            <a:extLst>
              <a:ext uri="{FF2B5EF4-FFF2-40B4-BE49-F238E27FC236}">
                <a16:creationId xmlns:a16="http://schemas.microsoft.com/office/drawing/2014/main" id="{BE4F1249-D2FB-4CB5-8370-A7C35236C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58385" y="2381221"/>
            <a:ext cx="5252768" cy="267765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Above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884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10328A-D119-49E1-AF03-B4ACF1557F91}"/>
              </a:ext>
            </a:extLst>
          </p:cNvPr>
          <p:cNvSpPr txBox="1"/>
          <p:nvPr/>
        </p:nvSpPr>
        <p:spPr>
          <a:xfrm>
            <a:off x="1225413" y="1933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>
              <a:latin typeface="Bradley Hand ITC" panose="03070402050302030203" pitchFamily="66" charset="0"/>
              <a:cs typeface="Dubai Medium" panose="020B0604020202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8AC1-C646-4C87-AA12-DD433D185A35}"/>
              </a:ext>
            </a:extLst>
          </p:cNvPr>
          <p:cNvSpPr txBox="1"/>
          <p:nvPr/>
        </p:nvSpPr>
        <p:spPr>
          <a:xfrm>
            <a:off x="256205" y="425091"/>
            <a:ext cx="11427796" cy="707886"/>
          </a:xfrm>
          <a:prstGeom prst="rect">
            <a:avLst/>
          </a:prstGeom>
          <a:noFill/>
          <a:ln w="57150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  <a:cs typeface="Dubai Medium" panose="020B0604020202020204" pitchFamily="34" charset="-78"/>
              </a:rPr>
              <a:t>What Made The 2 Drive To Co-found Quincy’s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A4985-C17F-49F7-84CF-B4DCD490115D}"/>
              </a:ext>
            </a:extLst>
          </p:cNvPr>
          <p:cNvSpPr txBox="1"/>
          <p:nvPr/>
        </p:nvSpPr>
        <p:spPr>
          <a:xfrm>
            <a:off x="488433" y="1163754"/>
            <a:ext cx="8150598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  <a:cs typeface="Dubai Medium" panose="020B0604020202020204" pitchFamily="34" charset="-78"/>
              </a:rPr>
              <a:t>Lack of work wear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  <a:cs typeface="Dubai Medium" panose="020B0604020202020204" pitchFamily="34" charset="-78"/>
              </a:rPr>
              <a:t>Lack of variety of size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  <a:cs typeface="Dubai Medium" panose="020B0604020202020204" pitchFamily="34" charset="-78"/>
              </a:rPr>
              <a:t>Lack of cost effective apparel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  <a:cs typeface="Dubai Medium" panose="020B0604020202020204" pitchFamily="34" charset="-78"/>
              </a:rPr>
              <a:t>Lack of range of choice at various sizing option</a:t>
            </a:r>
          </a:p>
        </p:txBody>
      </p:sp>
    </p:spTree>
    <p:extLst>
      <p:ext uri="{BB962C8B-B14F-4D97-AF65-F5344CB8AC3E}">
        <p14:creationId xmlns:p14="http://schemas.microsoft.com/office/powerpoint/2010/main" val="99816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CC8FF6-E88C-4BFC-A8AD-BA8CF385170A}"/>
              </a:ext>
            </a:extLst>
          </p:cNvPr>
          <p:cNvSpPr txBox="1"/>
          <p:nvPr/>
        </p:nvSpPr>
        <p:spPr>
          <a:xfrm>
            <a:off x="0" y="2934065"/>
            <a:ext cx="11669486" cy="370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Team building ?</a:t>
            </a:r>
          </a:p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Building is the process of turning a group of individual contributing employees into a cohesive team—a group of people organized to work together to meet the needs of their customers by accomplishing their purpose and goals.</a:t>
            </a:r>
          </a:p>
        </p:txBody>
      </p:sp>
    </p:spTree>
    <p:extLst>
      <p:ext uri="{BB962C8B-B14F-4D97-AF65-F5344CB8AC3E}">
        <p14:creationId xmlns:p14="http://schemas.microsoft.com/office/powerpoint/2010/main" val="131591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1102D7-E390-432A-A49A-66A589C14692}"/>
              </a:ext>
            </a:extLst>
          </p:cNvPr>
          <p:cNvSpPr txBox="1"/>
          <p:nvPr/>
        </p:nvSpPr>
        <p:spPr>
          <a:xfrm>
            <a:off x="204189" y="284377"/>
            <a:ext cx="88260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What went wrong in Building the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19EA9-0865-4B4C-85CE-F7086ECA692A}"/>
              </a:ext>
            </a:extLst>
          </p:cNvPr>
          <p:cNvSpPr txBox="1"/>
          <p:nvPr/>
        </p:nvSpPr>
        <p:spPr>
          <a:xfrm>
            <a:off x="204189" y="1087103"/>
            <a:ext cx="11871697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Started with family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Lack of industry experience lead to bad choice of people for the respective roles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Lack of interdimensional talks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Lack of feedback within the employee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Absence of supervision</a:t>
            </a:r>
          </a:p>
        </p:txBody>
      </p:sp>
      <p:pic>
        <p:nvPicPr>
          <p:cNvPr id="14338" name="Picture 2" descr="MILEMIR TEAM - Milemir">
            <a:extLst>
              <a:ext uri="{FF2B5EF4-FFF2-40B4-BE49-F238E27FC236}">
                <a16:creationId xmlns:a16="http://schemas.microsoft.com/office/drawing/2014/main" id="{749300DE-EF78-438B-8650-38A4F41BE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47" y="3664731"/>
            <a:ext cx="5363564" cy="24471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9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54659B-B555-4966-86CC-AEC056F274DA}"/>
              </a:ext>
            </a:extLst>
          </p:cNvPr>
          <p:cNvSpPr txBox="1"/>
          <p:nvPr/>
        </p:nvSpPr>
        <p:spPr>
          <a:xfrm>
            <a:off x="261257" y="2963092"/>
            <a:ext cx="11669485" cy="3327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Investor?</a:t>
            </a:r>
          </a:p>
          <a:p>
            <a:pPr algn="just">
              <a:lnSpc>
                <a:spcPct val="150000"/>
              </a:lnSpc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investor is any person or other entity (such as a firm or mutual fund) who commits capital with the expectation of receiving financial returns.</a:t>
            </a:r>
          </a:p>
        </p:txBody>
      </p:sp>
    </p:spTree>
    <p:extLst>
      <p:ext uri="{BB962C8B-B14F-4D97-AF65-F5344CB8AC3E}">
        <p14:creationId xmlns:p14="http://schemas.microsoft.com/office/powerpoint/2010/main" val="3239947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CF2E30-CB88-45C7-BE9F-D5CE96BD3B73}"/>
              </a:ext>
            </a:extLst>
          </p:cNvPr>
          <p:cNvSpPr txBox="1"/>
          <p:nvPr/>
        </p:nvSpPr>
        <p:spPr>
          <a:xfrm>
            <a:off x="168792" y="229629"/>
            <a:ext cx="965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What Went Wrong In Managing Investors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26AFC-2FAB-476E-B35C-FF03B754B6A8}"/>
              </a:ext>
            </a:extLst>
          </p:cNvPr>
          <p:cNvSpPr txBox="1"/>
          <p:nvPr/>
        </p:nvSpPr>
        <p:spPr>
          <a:xfrm>
            <a:off x="168792" y="994954"/>
            <a:ext cx="11820008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Lack of industry experience costed relation with investors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Uncleared strategic and operational goal led to unprecedented failure in relation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Incorrect investor choice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Lack of investor understanding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Lack of fund raised leading to operational constrains</a:t>
            </a:r>
          </a:p>
        </p:txBody>
      </p:sp>
      <p:pic>
        <p:nvPicPr>
          <p:cNvPr id="15362" name="Picture 2" descr="8 Positive Signs Investors Look For Before Investing In A Tech Startup">
            <a:extLst>
              <a:ext uri="{FF2B5EF4-FFF2-40B4-BE49-F238E27FC236}">
                <a16:creationId xmlns:a16="http://schemas.microsoft.com/office/drawing/2014/main" id="{F61B38B3-E828-4C14-8043-376CE4116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0" y="2656610"/>
            <a:ext cx="3649550" cy="273716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019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5C0035-51BA-40BD-BCCB-A007704A9A7B}"/>
              </a:ext>
            </a:extLst>
          </p:cNvPr>
          <p:cNvSpPr txBox="1"/>
          <p:nvPr/>
        </p:nvSpPr>
        <p:spPr>
          <a:xfrm>
            <a:off x="145143" y="3907749"/>
            <a:ext cx="11553371" cy="2589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Market ?</a:t>
            </a:r>
          </a:p>
          <a:p>
            <a:pPr algn="just">
              <a:lnSpc>
                <a:spcPct val="150000"/>
              </a:lnSpc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market is defined as the sum total of all the buyers and sellers in the area or region under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198714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BD9FA1-A668-4491-AFCB-B3FF1A18ACF4}"/>
              </a:ext>
            </a:extLst>
          </p:cNvPr>
          <p:cNvSpPr txBox="1"/>
          <p:nvPr/>
        </p:nvSpPr>
        <p:spPr>
          <a:xfrm>
            <a:off x="227408" y="189257"/>
            <a:ext cx="8829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What Went Wrong In Going To Market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52D31-6794-4C9D-A715-A54A45895B1C}"/>
              </a:ext>
            </a:extLst>
          </p:cNvPr>
          <p:cNvSpPr txBox="1"/>
          <p:nvPr/>
        </p:nvSpPr>
        <p:spPr>
          <a:xfrm>
            <a:off x="227408" y="770580"/>
            <a:ext cx="11434540" cy="5316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Lack of proper research on consumer requirements and hurried retailing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Bradley Hand ITC" panose="03070402050302030203" pitchFamily="66" charset="0"/>
              </a:rPr>
              <a:t>Unclear target audience and place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Lack of beta phase/testing phase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Bradley Hand ITC" panose="03070402050302030203" pitchFamily="66" charset="0"/>
              </a:rPr>
              <a:t>Lack of market understanding and creation of strategy accordingly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Bradley Hand ITC" panose="03070402050302030203" pitchFamily="66" charset="0"/>
              </a:rPr>
              <a:t>Focused on only customer demand rather than profit statements </a:t>
            </a:r>
          </a:p>
        </p:txBody>
      </p:sp>
      <p:pic>
        <p:nvPicPr>
          <p:cNvPr id="16386" name="Picture 2" descr="Free Vector | Farmers marketplace isometric set">
            <a:extLst>
              <a:ext uri="{FF2B5EF4-FFF2-40B4-BE49-F238E27FC236}">
                <a16:creationId xmlns:a16="http://schemas.microsoft.com/office/drawing/2014/main" id="{8E0F2245-1411-42C9-9BEC-0029583D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99" y="1599400"/>
            <a:ext cx="3098515" cy="309851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1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55E09A-311D-4110-A5E6-AD41B364EDD2}"/>
              </a:ext>
            </a:extLst>
          </p:cNvPr>
          <p:cNvSpPr txBox="1"/>
          <p:nvPr/>
        </p:nvSpPr>
        <p:spPr>
          <a:xfrm>
            <a:off x="289636" y="151700"/>
            <a:ext cx="9580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Castellar" panose="020A0402060406010301" pitchFamily="18" charset="0"/>
              </a:rPr>
              <a:t>So, How do you feel you could improve the above given mistakes and what were yours's suggestion if you would have been in this position……………………….? </a:t>
            </a:r>
            <a:endParaRPr lang="en-IN" sz="3600" b="1" dirty="0">
              <a:solidFill>
                <a:srgbClr val="FFFF00"/>
              </a:solidFill>
              <a:latin typeface="Castellar" panose="020A0402060406010301" pitchFamily="18" charset="0"/>
            </a:endParaRPr>
          </a:p>
        </p:txBody>
      </p:sp>
      <p:pic>
        <p:nvPicPr>
          <p:cNvPr id="17412" name="Picture 4" descr="10 Tips for Getting Your Team to Think More Creatively - CMI">
            <a:extLst>
              <a:ext uri="{FF2B5EF4-FFF2-40B4-BE49-F238E27FC236}">
                <a16:creationId xmlns:a16="http://schemas.microsoft.com/office/drawing/2014/main" id="{22D9F027-CFDB-46C6-A9CE-16377643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81304">
            <a:off x="6394532" y="4268278"/>
            <a:ext cx="2995129" cy="19941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349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68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5894F2-F660-42A2-AA82-6A21FEE8A705}"/>
              </a:ext>
            </a:extLst>
          </p:cNvPr>
          <p:cNvSpPr txBox="1"/>
          <p:nvPr/>
        </p:nvSpPr>
        <p:spPr>
          <a:xfrm>
            <a:off x="2743199" y="452231"/>
            <a:ext cx="9318171" cy="1323439"/>
          </a:xfrm>
          <a:prstGeom prst="rect">
            <a:avLst/>
          </a:prstGeom>
          <a:noFill/>
          <a:ln w="76200"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  <a:cs typeface="Dubai Medium" panose="020B0604020202020204" pitchFamily="34" charset="-78"/>
              </a:rPr>
              <a:t>What Was The Main Driving Gap They Focus In The Industry</a:t>
            </a:r>
            <a:endParaRPr lang="en-IN" sz="4000" b="1" dirty="0">
              <a:solidFill>
                <a:srgbClr val="FF0000"/>
              </a:solidFill>
              <a:latin typeface="Bradley Hand ITC" panose="03070402050302030203" pitchFamily="66" charset="0"/>
              <a:cs typeface="Dubai Medium" panose="020B0604020202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FD5F1-855D-481B-AED0-09799E39AD87}"/>
              </a:ext>
            </a:extLst>
          </p:cNvPr>
          <p:cNvSpPr txBox="1"/>
          <p:nvPr/>
        </p:nvSpPr>
        <p:spPr>
          <a:xfrm>
            <a:off x="1242741" y="1775670"/>
            <a:ext cx="10165485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  <a:cs typeface="Dubai Medium" panose="020B0604020202020204" pitchFamily="34" charset="-78"/>
              </a:rPr>
              <a:t>The availability of budget friendly clothes along with the required fit and size range.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  <a:cs typeface="Dubai Medium" panose="020B0604020202020204" pitchFamily="34" charset="-78"/>
              </a:rPr>
              <a:t>As lower budget doesn't came with the required feel and size and for that premium needs to be paid</a:t>
            </a:r>
            <a:endParaRPr lang="en-IN" sz="2800" b="1" dirty="0">
              <a:latin typeface="Bradley Hand ITC" panose="03070402050302030203" pitchFamily="66" charset="0"/>
              <a:cs typeface="Dubai Medium" panose="020B0604020202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66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7 Ways to Find More Inspiration and Meaning in Your Daily Life | The  Social Media Butterfly">
            <a:extLst>
              <a:ext uri="{FF2B5EF4-FFF2-40B4-BE49-F238E27FC236}">
                <a16:creationId xmlns:a16="http://schemas.microsoft.com/office/drawing/2014/main" id="{FCA39D00-2E1C-4664-9C6C-E31893B5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1" y="2020680"/>
            <a:ext cx="4815820" cy="4837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55E0F-C44A-4B54-A4A8-BB11C260BD0F}"/>
              </a:ext>
            </a:extLst>
          </p:cNvPr>
          <p:cNvSpPr txBox="1"/>
          <p:nvPr/>
        </p:nvSpPr>
        <p:spPr>
          <a:xfrm>
            <a:off x="2612571" y="158632"/>
            <a:ext cx="8258630" cy="1862048"/>
          </a:xfrm>
          <a:prstGeom prst="rect">
            <a:avLst/>
          </a:prstGeom>
          <a:noFill/>
          <a:ln w="57150">
            <a:noFill/>
            <a:prstDash val="lgDashDotDot"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Inspiration Of The Company Framework Was Based 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2E422-B02F-47C7-ABE3-05D2DF7C8358}"/>
              </a:ext>
            </a:extLst>
          </p:cNvPr>
          <p:cNvSpPr txBox="1"/>
          <p:nvPr/>
        </p:nvSpPr>
        <p:spPr>
          <a:xfrm>
            <a:off x="4470402" y="2412425"/>
            <a:ext cx="6107762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Bonobos and </a:t>
            </a:r>
            <a:r>
              <a:rPr lang="en-US" sz="3200" b="1" dirty="0" err="1">
                <a:latin typeface="Algerian" panose="04020705040A02060702" pitchFamily="82" charset="0"/>
              </a:rPr>
              <a:t>Warby</a:t>
            </a:r>
            <a:r>
              <a:rPr lang="en-US" sz="3200" b="1" dirty="0">
                <a:latin typeface="Algerian" panose="04020705040A02060702" pitchFamily="82" charset="0"/>
              </a:rPr>
              <a:t> Parker</a:t>
            </a:r>
            <a:endParaRPr lang="en-IN" sz="3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5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68A9E3-18DE-43FB-8F9A-8815E3085C24}"/>
              </a:ext>
            </a:extLst>
          </p:cNvPr>
          <p:cNvSpPr txBox="1"/>
          <p:nvPr/>
        </p:nvSpPr>
        <p:spPr>
          <a:xfrm>
            <a:off x="359228" y="891861"/>
            <a:ext cx="11473543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  <a:ea typeface="Verdana" panose="020B0604030504040204" pitchFamily="34" charset="0"/>
              </a:rPr>
              <a:t>What Was The Actually Framework Them Formed Form The Above Two </a:t>
            </a:r>
            <a:endParaRPr lang="en-IN" sz="4000" b="1" dirty="0">
              <a:solidFill>
                <a:srgbClr val="FF0000"/>
              </a:solidFill>
              <a:latin typeface="Bradley Hand ITC" panose="03070402050302030203" pitchFamily="66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6D02C-44CF-4371-B1F2-B38B2B92719C}"/>
              </a:ext>
            </a:extLst>
          </p:cNvPr>
          <p:cNvSpPr txBox="1"/>
          <p:nvPr/>
        </p:nvSpPr>
        <p:spPr>
          <a:xfrm>
            <a:off x="1235882" y="2665237"/>
            <a:ext cx="7472689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Online retailing to minimize the wholesale cost and cut down extra commission in between </a:t>
            </a:r>
            <a:endParaRPr lang="en-IN" sz="2800" b="1" dirty="0">
              <a:latin typeface="Bradley Hand ITC" panose="03070402050302030203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3F956-E1AE-43D1-A34F-4BB2B9E07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29" y="3823560"/>
            <a:ext cx="3976290" cy="2840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85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260ABF-64D0-4B47-AEB8-09624B9BA33A}"/>
              </a:ext>
            </a:extLst>
          </p:cNvPr>
          <p:cNvSpPr txBox="1"/>
          <p:nvPr/>
        </p:nvSpPr>
        <p:spPr>
          <a:xfrm>
            <a:off x="275771" y="434502"/>
            <a:ext cx="11460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What Were There Major Innovation That They Focused While Establishing The Company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AFF0A-D4BE-43E7-8046-C47B82F68C3C}"/>
              </a:ext>
            </a:extLst>
          </p:cNvPr>
          <p:cNvSpPr txBox="1"/>
          <p:nvPr/>
        </p:nvSpPr>
        <p:spPr>
          <a:xfrm>
            <a:off x="2101710" y="1859601"/>
            <a:ext cx="5482591" cy="3916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Product Testing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Production, Distribution and sale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Bradley Hand ITC" panose="03070402050302030203" pitchFamily="66" charset="0"/>
              </a:rPr>
              <a:t>Seasonal Collection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Bradley Hand ITC" panose="03070402050302030203" pitchFamily="66" charset="0"/>
              </a:rPr>
              <a:t>Soft Launch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Bradley Hand ITC" panose="03070402050302030203" pitchFamily="66" charset="0"/>
              </a:rPr>
              <a:t>Marketing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Bradley Hand ITC" panose="03070402050302030203" pitchFamily="66" charset="0"/>
              </a:rPr>
              <a:t>Targeted Launch</a:t>
            </a:r>
          </a:p>
        </p:txBody>
      </p:sp>
      <p:pic>
        <p:nvPicPr>
          <p:cNvPr id="3074" name="Picture 2" descr="The challenge of turning ideas into reality: Reimagining enterprise  innovation - The Economic Times">
            <a:extLst>
              <a:ext uri="{FF2B5EF4-FFF2-40B4-BE49-F238E27FC236}">
                <a16:creationId xmlns:a16="http://schemas.microsoft.com/office/drawing/2014/main" id="{00840ABE-49BD-4DA1-8988-E27ABB70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85" y="3441857"/>
            <a:ext cx="4421875" cy="331640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448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C4AFEC-619A-4B04-B898-812ED45C93D2}"/>
              </a:ext>
            </a:extLst>
          </p:cNvPr>
          <p:cNvSpPr txBox="1"/>
          <p:nvPr/>
        </p:nvSpPr>
        <p:spPr>
          <a:xfrm>
            <a:off x="140690" y="219408"/>
            <a:ext cx="11369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What Point Do You Think They Innovated In Product Testing And How They Might Benefit.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FC9E6-F5D3-44C7-9297-717787FC3BED}"/>
              </a:ext>
            </a:extLst>
          </p:cNvPr>
          <p:cNvSpPr txBox="1"/>
          <p:nvPr/>
        </p:nvSpPr>
        <p:spPr>
          <a:xfrm>
            <a:off x="140690" y="1482183"/>
            <a:ext cx="9188734" cy="1977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Surveyed about people complain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Targeted colleges to understand basic need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Hosted trunk shows to showcase their design and concept</a:t>
            </a:r>
            <a:endParaRPr lang="en-IN" sz="2800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78586-30B7-461B-BDF2-D8A9E8150706}"/>
              </a:ext>
            </a:extLst>
          </p:cNvPr>
          <p:cNvSpPr txBox="1"/>
          <p:nvPr/>
        </p:nvSpPr>
        <p:spPr>
          <a:xfrm>
            <a:off x="1577604" y="3877741"/>
            <a:ext cx="10317248" cy="2623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Got significant positive result regarding their sizing hypothesis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People were interested to purchase the dress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They even converted trunk attendee into their upfront customer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TO understand customization for a broader segment of women.</a:t>
            </a:r>
            <a:endParaRPr lang="en-IN" sz="2800" b="1" dirty="0">
              <a:solidFill>
                <a:srgbClr val="0070C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6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2C3973-611C-4CEE-A378-6DC8151BD028}"/>
              </a:ext>
            </a:extLst>
          </p:cNvPr>
          <p:cNvSpPr txBox="1"/>
          <p:nvPr/>
        </p:nvSpPr>
        <p:spPr>
          <a:xfrm>
            <a:off x="165886" y="127369"/>
            <a:ext cx="119245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What Point Do You Think They Innovated In Production, Distribution And  Sale And How They Might Benefit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6C243-630C-4550-8CB0-013D5E006D04}"/>
              </a:ext>
            </a:extLst>
          </p:cNvPr>
          <p:cNvSpPr txBox="1"/>
          <p:nvPr/>
        </p:nvSpPr>
        <p:spPr>
          <a:xfrm>
            <a:off x="1964833" y="1500305"/>
            <a:ext cx="55242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Bradley Hand ITC" panose="03070402050302030203" pitchFamily="66" charset="0"/>
              </a:rPr>
              <a:t>Online marketing </a:t>
            </a:r>
          </a:p>
          <a:p>
            <a:pPr algn="r"/>
            <a:r>
              <a:rPr lang="en-IN" sz="2800" b="1" dirty="0">
                <a:latin typeface="Bradley Hand ITC" panose="03070402050302030203" pitchFamily="66" charset="0"/>
              </a:rPr>
              <a:t>Free shipping and return </a:t>
            </a:r>
          </a:p>
          <a:p>
            <a:pPr algn="r"/>
            <a:r>
              <a:rPr lang="en-IN" sz="2800" b="1" dirty="0">
                <a:latin typeface="Bradley Hand ITC" panose="03070402050302030203" pitchFamily="66" charset="0"/>
              </a:rPr>
              <a:t>Customised finalising of demand </a:t>
            </a:r>
          </a:p>
          <a:p>
            <a:pPr algn="r"/>
            <a:r>
              <a:rPr lang="en-IN" sz="2800" b="1" dirty="0">
                <a:latin typeface="Bradley Hand ITC" panose="03070402050302030203" pitchFamily="66" charset="0"/>
              </a:rPr>
              <a:t>Pre-form bulk manufacturing </a:t>
            </a:r>
          </a:p>
          <a:p>
            <a:pPr algn="r"/>
            <a:r>
              <a:rPr lang="en-IN" sz="2800" b="1" dirty="0">
                <a:latin typeface="Bradley Hand ITC" panose="03070402050302030203" pitchFamily="66" charset="0"/>
              </a:rPr>
              <a:t>direct-to customer relation</a:t>
            </a:r>
          </a:p>
          <a:p>
            <a:pPr algn="r"/>
            <a:r>
              <a:rPr lang="en-IN" sz="2800" b="1" dirty="0">
                <a:latin typeface="Bradley Hand ITC" panose="03070402050302030203" pitchFamily="66" charset="0"/>
              </a:rPr>
              <a:t>Trunk show in colleges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13998-81E1-4C41-BA95-D627FF8F3F99}"/>
              </a:ext>
            </a:extLst>
          </p:cNvPr>
          <p:cNvSpPr txBox="1"/>
          <p:nvPr/>
        </p:nvSpPr>
        <p:spPr>
          <a:xfrm>
            <a:off x="329036" y="4384264"/>
            <a:ext cx="120180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Understand customer demand more rapidly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Created a more robust customer relationship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Direct sale generating revenue without much finalizing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Reduced the complexity of manufacturing customized clothes from scratch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Create a more quicker response for targeted customer segment</a:t>
            </a:r>
            <a:endParaRPr lang="en-IN" sz="2800" b="1" dirty="0">
              <a:solidFill>
                <a:srgbClr val="0070C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D57B3-D3C9-4B04-B68F-378E33483C8D}"/>
              </a:ext>
            </a:extLst>
          </p:cNvPr>
          <p:cNvSpPr txBox="1"/>
          <p:nvPr/>
        </p:nvSpPr>
        <p:spPr>
          <a:xfrm>
            <a:off x="1462692" y="5804848"/>
            <a:ext cx="8915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Lucida Handwriting" panose="03010101010101010101" pitchFamily="66" charset="0"/>
              </a:rPr>
              <a:t>Now They Are Ready To Go</a:t>
            </a:r>
          </a:p>
        </p:txBody>
      </p:sp>
    </p:spTree>
    <p:extLst>
      <p:ext uri="{BB962C8B-B14F-4D97-AF65-F5344CB8AC3E}">
        <p14:creationId xmlns:p14="http://schemas.microsoft.com/office/powerpoint/2010/main" val="249827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D27329534A624AA1B22D46C52BF899" ma:contentTypeVersion="2" ma:contentTypeDescription="Create a new document." ma:contentTypeScope="" ma:versionID="3f5d2f41929499136bb1f98e017d952e">
  <xsd:schema xmlns:xsd="http://www.w3.org/2001/XMLSchema" xmlns:xs="http://www.w3.org/2001/XMLSchema" xmlns:p="http://schemas.microsoft.com/office/2006/metadata/properties" xmlns:ns2="4709bc40-7574-4e32-857c-43c8e1335e35" targetNamespace="http://schemas.microsoft.com/office/2006/metadata/properties" ma:root="true" ma:fieldsID="bcabab387043467b8b612e05192ca317" ns2:_="">
    <xsd:import namespace="4709bc40-7574-4e32-857c-43c8e1335e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09bc40-7574-4e32-857c-43c8e1335e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C4B111-645C-4997-83EA-744D46C53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BCC842-EDF2-471D-B614-D1FB8A9B5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09bc40-7574-4e32-857c-43c8e1335e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06149B-C4C8-45BB-8A97-E1A240DAEF3D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4709bc40-7574-4e32-857c-43c8e1335e3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994</Words>
  <Application>Microsoft Office PowerPoint</Application>
  <PresentationFormat>Widescreen</PresentationFormat>
  <Paragraphs>127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Algerian</vt:lpstr>
      <vt:lpstr>Arial</vt:lpstr>
      <vt:lpstr>Bradley Hand ITC</vt:lpstr>
      <vt:lpstr>Calibri</vt:lpstr>
      <vt:lpstr>Calibri Light</vt:lpstr>
      <vt:lpstr>Castellar</vt:lpstr>
      <vt:lpstr>Dubai Medium</vt:lpstr>
      <vt:lpstr>Lucida Handwriting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Singh</dc:creator>
  <cp:lastModifiedBy>Admin</cp:lastModifiedBy>
  <cp:revision>47</cp:revision>
  <dcterms:created xsi:type="dcterms:W3CDTF">2021-08-26T17:46:25Z</dcterms:created>
  <dcterms:modified xsi:type="dcterms:W3CDTF">2022-09-08T13:21:49Z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0x0101002DD27329534A624AA1B22D46C52BF899</vt:lpwstr>
  </property>
</Properties>
</file>