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diagrams/drawing2.xml" ContentType="application/vnd.ms-office.drawingml.diagramDrawing+xml"/>
  <Override PartName="/ppt/diagrams/quickStyle2.xml" ContentType="application/vnd.openxmlformats-officedocument.drawingml.diagramStyle+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theme/theme1.xml" ContentType="application/vnd.openxmlformats-officedocument.theme+xml"/>
  <Override PartName="/ppt/diagrams/colors2.xml" ContentType="application/vnd.openxmlformats-officedocument.drawingml.diagramColors+xml"/>
  <Override PartName="/ppt/diagrams/layout2.xml" ContentType="application/vnd.openxmlformats-officedocument.drawingml.diagramLayout+xml"/>
  <Override PartName="/ppt/diagrams/layout1.xml" ContentType="application/vnd.openxmlformats-officedocument.drawingml.diagramLayout+xml"/>
  <Override PartName="/ppt/charts/style1.xml" ContentType="application/vnd.ms-office.chartstyle+xml"/>
  <Override PartName="/ppt/charts/chart1.xml" ContentType="application/vnd.openxmlformats-officedocument.drawingml.chart+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charts/colors1.xml" ContentType="application/vnd.ms-office.chartcolor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88" r:id="rId7"/>
    <p:sldId id="264" r:id="rId8"/>
    <p:sldId id="289" r:id="rId9"/>
    <p:sldId id="265" r:id="rId10"/>
    <p:sldId id="266" r:id="rId11"/>
    <p:sldId id="268" r:id="rId12"/>
    <p:sldId id="269" r:id="rId13"/>
    <p:sldId id="286" r:id="rId14"/>
    <p:sldId id="270" r:id="rId15"/>
    <p:sldId id="271" r:id="rId16"/>
    <p:sldId id="272" r:id="rId17"/>
    <p:sldId id="273" r:id="rId18"/>
    <p:sldId id="274" r:id="rId19"/>
    <p:sldId id="275" r:id="rId20"/>
    <p:sldId id="279" r:id="rId21"/>
    <p:sldId id="280" r:id="rId22"/>
    <p:sldId id="283" r:id="rId23"/>
    <p:sldId id="281" r:id="rId24"/>
    <p:sldId id="278" r:id="rId25"/>
    <p:sldId id="282"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3200" dirty="0">
                <a:latin typeface="Times New Roman" panose="02020603050405020304" pitchFamily="18" charset="0"/>
                <a:cs typeface="Times New Roman" panose="02020603050405020304" pitchFamily="18" charset="0"/>
              </a:rPr>
              <a:t>Major share in failure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Major share in failure</c:v>
                </c:pt>
              </c:strCache>
            </c:strRef>
          </c:tx>
          <c:explosion val="8"/>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5AB-4920-9939-75DC9D73337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5AB-4920-9939-75DC9D73337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5AB-4920-9939-75DC9D73337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5AB-4920-9939-75DC9D73337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05AB-4920-9939-75DC9D73337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05AB-4920-9939-75DC9D7333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Improper team</c:v>
                </c:pt>
                <c:pt idx="1">
                  <c:v>Did not get funding/Bnakrupt</c:v>
                </c:pt>
                <c:pt idx="2">
                  <c:v>Lack of technology support</c:v>
                </c:pt>
                <c:pt idx="3">
                  <c:v>Lack of knowledge about the field</c:v>
                </c:pt>
                <c:pt idx="4">
                  <c:v>did not attract the customer</c:v>
                </c:pt>
                <c:pt idx="5">
                  <c:v>could not compete with the market leaders</c:v>
                </c:pt>
              </c:strCache>
            </c:strRef>
          </c:cat>
          <c:val>
            <c:numRef>
              <c:f>Sheet1!$B$2:$B$7</c:f>
              <c:numCache>
                <c:formatCode>0.00%</c:formatCode>
                <c:ptCount val="6"/>
                <c:pt idx="0">
                  <c:v>0.34399999999999997</c:v>
                </c:pt>
                <c:pt idx="1">
                  <c:v>0.311</c:v>
                </c:pt>
                <c:pt idx="2">
                  <c:v>6.9000000000000006E-2</c:v>
                </c:pt>
                <c:pt idx="3">
                  <c:v>0.13800000000000001</c:v>
                </c:pt>
                <c:pt idx="4">
                  <c:v>6.9000000000000006E-2</c:v>
                </c:pt>
                <c:pt idx="5">
                  <c:v>6.9000000000000006E-2</c:v>
                </c:pt>
              </c:numCache>
            </c:numRef>
          </c:val>
          <c:extLst>
            <c:ext xmlns:c16="http://schemas.microsoft.com/office/drawing/2014/chart" uri="{C3380CC4-5D6E-409C-BE32-E72D297353CC}">
              <c16:uniqueId val="{00000000-BDF6-439B-B6A7-0A775EF5D59E}"/>
            </c:ext>
          </c:extLst>
        </c:ser>
        <c:dLbls>
          <c:showLegendKey val="0"/>
          <c:showVal val="0"/>
          <c:showCatName val="0"/>
          <c:showSerName val="0"/>
          <c:showPercent val="0"/>
          <c:showBubbleSize val="0"/>
          <c:showLeaderLines val="1"/>
        </c:dLbls>
      </c:pie3DChart>
      <c:spPr>
        <a:noFill/>
        <a:ln>
          <a:noFill/>
        </a:ln>
        <a:effectLst/>
      </c:spPr>
    </c:plotArea>
    <c:legend>
      <c:legendPos val="t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E34F40-A520-4FF2-B929-7EF35EAEC7A5}"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IN"/>
        </a:p>
      </dgm:t>
    </dgm:pt>
    <dgm:pt modelId="{A668B978-B1B1-491B-AEEC-9FEC000281CD}">
      <dgm:prSet phldrT="[Text]" custT="1"/>
      <dgm:spPr/>
      <dgm:t>
        <a:bodyPr/>
        <a:lstStyle/>
        <a:p>
          <a:pPr algn="ctr"/>
          <a:r>
            <a:rPr lang="en-IN" sz="2400" dirty="0">
              <a:solidFill>
                <a:schemeClr val="tx1"/>
              </a:solidFill>
              <a:latin typeface="Times New Roman" panose="02020603050405020304" pitchFamily="18" charset="0"/>
              <a:cs typeface="Times New Roman" panose="02020603050405020304" pitchFamily="18" charset="0"/>
            </a:rPr>
            <a:t>Severe Emotional &amp; Psychological trauma</a:t>
          </a:r>
        </a:p>
      </dgm:t>
    </dgm:pt>
    <dgm:pt modelId="{A65709FF-0275-4C86-B982-940466FE08AD}" type="parTrans" cxnId="{FE12818F-E481-4AE8-BD26-E44CB1F338F5}">
      <dgm:prSet/>
      <dgm:spPr/>
      <dgm:t>
        <a:bodyPr/>
        <a:lstStyle/>
        <a:p>
          <a:endParaRPr lang="en-IN"/>
        </a:p>
      </dgm:t>
    </dgm:pt>
    <dgm:pt modelId="{2C3F062B-576A-457E-9779-2D1A200A4BBE}" type="sibTrans" cxnId="{FE12818F-E481-4AE8-BD26-E44CB1F338F5}">
      <dgm:prSet/>
      <dgm:spPr/>
      <dgm:t>
        <a:bodyPr/>
        <a:lstStyle/>
        <a:p>
          <a:endParaRPr lang="en-IN"/>
        </a:p>
      </dgm:t>
    </dgm:pt>
    <dgm:pt modelId="{700D958E-DA4D-4181-BE8B-4D1F0AE1DE5F}">
      <dgm:prSet phldrT="[Text]" custT="1"/>
      <dgm:spPr/>
      <dgm:t>
        <a:bodyPr/>
        <a:lstStyle/>
        <a:p>
          <a:pPr algn="ctr"/>
          <a:r>
            <a:rPr lang="en-US" sz="2400" dirty="0">
              <a:solidFill>
                <a:schemeClr val="tx1"/>
              </a:solidFill>
              <a:latin typeface="Times New Roman" panose="02020603050405020304" pitchFamily="18" charset="0"/>
              <a:cs typeface="Times New Roman" panose="02020603050405020304" pitchFamily="18" charset="0"/>
            </a:rPr>
            <a:t>We loose lots of money: Life savings</a:t>
          </a:r>
          <a:endParaRPr lang="en-IN" sz="2400" dirty="0">
            <a:solidFill>
              <a:schemeClr val="tx1"/>
            </a:solidFill>
            <a:latin typeface="Times New Roman" panose="02020603050405020304" pitchFamily="18" charset="0"/>
            <a:cs typeface="Times New Roman" panose="02020603050405020304" pitchFamily="18" charset="0"/>
          </a:endParaRPr>
        </a:p>
      </dgm:t>
    </dgm:pt>
    <dgm:pt modelId="{7EF331FD-DB08-46FD-A1EF-4C2AFBD99EA0}" type="parTrans" cxnId="{F61E3E63-1345-4190-BCF3-9A9D75B96CC4}">
      <dgm:prSet/>
      <dgm:spPr/>
      <dgm:t>
        <a:bodyPr/>
        <a:lstStyle/>
        <a:p>
          <a:endParaRPr lang="en-IN"/>
        </a:p>
      </dgm:t>
    </dgm:pt>
    <dgm:pt modelId="{72B07B9A-74E2-4156-8145-6524317621FD}" type="sibTrans" cxnId="{F61E3E63-1345-4190-BCF3-9A9D75B96CC4}">
      <dgm:prSet/>
      <dgm:spPr/>
      <dgm:t>
        <a:bodyPr/>
        <a:lstStyle/>
        <a:p>
          <a:endParaRPr lang="en-IN"/>
        </a:p>
      </dgm:t>
    </dgm:pt>
    <dgm:pt modelId="{C1676742-DDFD-4A81-BA34-20688EC5908F}">
      <dgm:prSet phldrT="[Text]" custT="1"/>
      <dgm:spPr/>
      <dgm:t>
        <a:bodyPr/>
        <a:lstStyle/>
        <a:p>
          <a:pPr algn="ctr"/>
          <a:r>
            <a:rPr lang="en-US" sz="2400" dirty="0">
              <a:solidFill>
                <a:schemeClr val="tx1"/>
              </a:solidFill>
              <a:latin typeface="Times New Roman" panose="02020603050405020304" pitchFamily="18" charset="0"/>
              <a:cs typeface="Times New Roman" panose="02020603050405020304" pitchFamily="18" charset="0"/>
            </a:rPr>
            <a:t>We are ostracized in our communities</a:t>
          </a:r>
          <a:endParaRPr lang="en-IN" sz="2400" dirty="0">
            <a:solidFill>
              <a:schemeClr val="tx1"/>
            </a:solidFill>
            <a:latin typeface="Times New Roman" panose="02020603050405020304" pitchFamily="18" charset="0"/>
            <a:cs typeface="Times New Roman" panose="02020603050405020304" pitchFamily="18" charset="0"/>
          </a:endParaRPr>
        </a:p>
      </dgm:t>
    </dgm:pt>
    <dgm:pt modelId="{396252E8-9882-41AC-BAF8-35A4E425B00A}" type="parTrans" cxnId="{410A5B4A-D8C0-451C-A267-2B4AF4CBF8D3}">
      <dgm:prSet/>
      <dgm:spPr/>
      <dgm:t>
        <a:bodyPr/>
        <a:lstStyle/>
        <a:p>
          <a:endParaRPr lang="en-IN"/>
        </a:p>
      </dgm:t>
    </dgm:pt>
    <dgm:pt modelId="{737CE421-4DFC-473B-B72B-AA68E7065081}" type="sibTrans" cxnId="{410A5B4A-D8C0-451C-A267-2B4AF4CBF8D3}">
      <dgm:prSet/>
      <dgm:spPr/>
      <dgm:t>
        <a:bodyPr/>
        <a:lstStyle/>
        <a:p>
          <a:endParaRPr lang="en-IN"/>
        </a:p>
      </dgm:t>
    </dgm:pt>
    <dgm:pt modelId="{7E17B7C8-7F87-4077-B71C-C7FB7577A01B}">
      <dgm:prSet phldrT="[Text]" custT="1"/>
      <dgm:spPr/>
      <dgm:t>
        <a:bodyPr/>
        <a:lstStyle/>
        <a:p>
          <a:pPr algn="ctr"/>
          <a:r>
            <a:rPr lang="en-US" sz="2400" dirty="0">
              <a:solidFill>
                <a:schemeClr val="tx1"/>
              </a:solidFill>
              <a:latin typeface="Times New Roman" panose="02020603050405020304" pitchFamily="18" charset="0"/>
              <a:cs typeface="Times New Roman" panose="02020603050405020304" pitchFamily="18" charset="0"/>
            </a:rPr>
            <a:t>Jobs are lost, people go hungry</a:t>
          </a:r>
          <a:endParaRPr lang="en-IN" sz="2400" dirty="0">
            <a:solidFill>
              <a:schemeClr val="tx1"/>
            </a:solidFill>
            <a:latin typeface="Times New Roman" panose="02020603050405020304" pitchFamily="18" charset="0"/>
            <a:cs typeface="Times New Roman" panose="02020603050405020304" pitchFamily="18" charset="0"/>
          </a:endParaRPr>
        </a:p>
      </dgm:t>
    </dgm:pt>
    <dgm:pt modelId="{E4EC8EC5-66A1-4CC2-9679-EA7936B00A04}" type="parTrans" cxnId="{C21C71D4-4576-4A62-B55E-3974E63AF174}">
      <dgm:prSet/>
      <dgm:spPr/>
      <dgm:t>
        <a:bodyPr/>
        <a:lstStyle/>
        <a:p>
          <a:endParaRPr lang="en-IN"/>
        </a:p>
      </dgm:t>
    </dgm:pt>
    <dgm:pt modelId="{59347525-FB03-4924-BD21-F21CA88FD5BD}" type="sibTrans" cxnId="{C21C71D4-4576-4A62-B55E-3974E63AF174}">
      <dgm:prSet/>
      <dgm:spPr/>
      <dgm:t>
        <a:bodyPr/>
        <a:lstStyle/>
        <a:p>
          <a:endParaRPr lang="en-IN"/>
        </a:p>
      </dgm:t>
    </dgm:pt>
    <dgm:pt modelId="{EE607E64-FC45-485E-8905-FD27ACA36580}" type="pres">
      <dgm:prSet presAssocID="{E6E34F40-A520-4FF2-B929-7EF35EAEC7A5}" presName="matrix" presStyleCnt="0">
        <dgm:presLayoutVars>
          <dgm:chMax val="1"/>
          <dgm:dir/>
          <dgm:resizeHandles val="exact"/>
        </dgm:presLayoutVars>
      </dgm:prSet>
      <dgm:spPr/>
      <dgm:t>
        <a:bodyPr/>
        <a:lstStyle/>
        <a:p>
          <a:endParaRPr lang="en-US"/>
        </a:p>
      </dgm:t>
    </dgm:pt>
    <dgm:pt modelId="{1BBE76BB-3F91-4805-8D56-207E23CB35BB}" type="pres">
      <dgm:prSet presAssocID="{E6E34F40-A520-4FF2-B929-7EF35EAEC7A5}" presName="diamond" presStyleLbl="bgShp" presStyleIdx="0" presStyleCnt="1"/>
      <dgm:spPr/>
    </dgm:pt>
    <dgm:pt modelId="{3220DA54-7444-4993-9754-7022F801F4E2}" type="pres">
      <dgm:prSet presAssocID="{E6E34F40-A520-4FF2-B929-7EF35EAEC7A5}" presName="quad1" presStyleLbl="node1" presStyleIdx="0" presStyleCnt="4">
        <dgm:presLayoutVars>
          <dgm:chMax val="0"/>
          <dgm:chPref val="0"/>
          <dgm:bulletEnabled val="1"/>
        </dgm:presLayoutVars>
      </dgm:prSet>
      <dgm:spPr/>
      <dgm:t>
        <a:bodyPr/>
        <a:lstStyle/>
        <a:p>
          <a:endParaRPr lang="en-US"/>
        </a:p>
      </dgm:t>
    </dgm:pt>
    <dgm:pt modelId="{0EA76677-4C4B-4CD1-B365-C1DD537C7251}" type="pres">
      <dgm:prSet presAssocID="{E6E34F40-A520-4FF2-B929-7EF35EAEC7A5}" presName="quad2" presStyleLbl="node1" presStyleIdx="1" presStyleCnt="4">
        <dgm:presLayoutVars>
          <dgm:chMax val="0"/>
          <dgm:chPref val="0"/>
          <dgm:bulletEnabled val="1"/>
        </dgm:presLayoutVars>
      </dgm:prSet>
      <dgm:spPr/>
      <dgm:t>
        <a:bodyPr/>
        <a:lstStyle/>
        <a:p>
          <a:endParaRPr lang="en-US"/>
        </a:p>
      </dgm:t>
    </dgm:pt>
    <dgm:pt modelId="{3F8A305B-50CF-4542-AC8C-25036DDA5097}" type="pres">
      <dgm:prSet presAssocID="{E6E34F40-A520-4FF2-B929-7EF35EAEC7A5}" presName="quad3" presStyleLbl="node1" presStyleIdx="2" presStyleCnt="4">
        <dgm:presLayoutVars>
          <dgm:chMax val="0"/>
          <dgm:chPref val="0"/>
          <dgm:bulletEnabled val="1"/>
        </dgm:presLayoutVars>
      </dgm:prSet>
      <dgm:spPr/>
      <dgm:t>
        <a:bodyPr/>
        <a:lstStyle/>
        <a:p>
          <a:endParaRPr lang="en-US"/>
        </a:p>
      </dgm:t>
    </dgm:pt>
    <dgm:pt modelId="{B2BBE77D-8584-4D25-8936-82EF665A1ED4}" type="pres">
      <dgm:prSet presAssocID="{E6E34F40-A520-4FF2-B929-7EF35EAEC7A5}" presName="quad4" presStyleLbl="node1" presStyleIdx="3" presStyleCnt="4">
        <dgm:presLayoutVars>
          <dgm:chMax val="0"/>
          <dgm:chPref val="0"/>
          <dgm:bulletEnabled val="1"/>
        </dgm:presLayoutVars>
      </dgm:prSet>
      <dgm:spPr/>
      <dgm:t>
        <a:bodyPr/>
        <a:lstStyle/>
        <a:p>
          <a:endParaRPr lang="en-US"/>
        </a:p>
      </dgm:t>
    </dgm:pt>
  </dgm:ptLst>
  <dgm:cxnLst>
    <dgm:cxn modelId="{20DE9681-484F-4600-85BC-B5B28B1FF279}" type="presOf" srcId="{A668B978-B1B1-491B-AEEC-9FEC000281CD}" destId="{3220DA54-7444-4993-9754-7022F801F4E2}" srcOrd="0" destOrd="0" presId="urn:microsoft.com/office/officeart/2005/8/layout/matrix3"/>
    <dgm:cxn modelId="{F61E3E63-1345-4190-BCF3-9A9D75B96CC4}" srcId="{E6E34F40-A520-4FF2-B929-7EF35EAEC7A5}" destId="{700D958E-DA4D-4181-BE8B-4D1F0AE1DE5F}" srcOrd="1" destOrd="0" parTransId="{7EF331FD-DB08-46FD-A1EF-4C2AFBD99EA0}" sibTransId="{72B07B9A-74E2-4156-8145-6524317621FD}"/>
    <dgm:cxn modelId="{410A5B4A-D8C0-451C-A267-2B4AF4CBF8D3}" srcId="{E6E34F40-A520-4FF2-B929-7EF35EAEC7A5}" destId="{C1676742-DDFD-4A81-BA34-20688EC5908F}" srcOrd="2" destOrd="0" parTransId="{396252E8-9882-41AC-BAF8-35A4E425B00A}" sibTransId="{737CE421-4DFC-473B-B72B-AA68E7065081}"/>
    <dgm:cxn modelId="{FE12818F-E481-4AE8-BD26-E44CB1F338F5}" srcId="{E6E34F40-A520-4FF2-B929-7EF35EAEC7A5}" destId="{A668B978-B1B1-491B-AEEC-9FEC000281CD}" srcOrd="0" destOrd="0" parTransId="{A65709FF-0275-4C86-B982-940466FE08AD}" sibTransId="{2C3F062B-576A-457E-9779-2D1A200A4BBE}"/>
    <dgm:cxn modelId="{51F50E4F-6809-4C75-A7A0-E18BB1F58AB5}" type="presOf" srcId="{7E17B7C8-7F87-4077-B71C-C7FB7577A01B}" destId="{B2BBE77D-8584-4D25-8936-82EF665A1ED4}" srcOrd="0" destOrd="0" presId="urn:microsoft.com/office/officeart/2005/8/layout/matrix3"/>
    <dgm:cxn modelId="{76DAAF80-26B1-49EC-A1D8-20868A2372B9}" type="presOf" srcId="{E6E34F40-A520-4FF2-B929-7EF35EAEC7A5}" destId="{EE607E64-FC45-485E-8905-FD27ACA36580}" srcOrd="0" destOrd="0" presId="urn:microsoft.com/office/officeart/2005/8/layout/matrix3"/>
    <dgm:cxn modelId="{761C6547-2705-4755-8925-F6241F55D64E}" type="presOf" srcId="{700D958E-DA4D-4181-BE8B-4D1F0AE1DE5F}" destId="{0EA76677-4C4B-4CD1-B365-C1DD537C7251}" srcOrd="0" destOrd="0" presId="urn:microsoft.com/office/officeart/2005/8/layout/matrix3"/>
    <dgm:cxn modelId="{8E37CEE1-C30C-433E-9090-5B17CE8FB5D3}" type="presOf" srcId="{C1676742-DDFD-4A81-BA34-20688EC5908F}" destId="{3F8A305B-50CF-4542-AC8C-25036DDA5097}" srcOrd="0" destOrd="0" presId="urn:microsoft.com/office/officeart/2005/8/layout/matrix3"/>
    <dgm:cxn modelId="{C21C71D4-4576-4A62-B55E-3974E63AF174}" srcId="{E6E34F40-A520-4FF2-B929-7EF35EAEC7A5}" destId="{7E17B7C8-7F87-4077-B71C-C7FB7577A01B}" srcOrd="3" destOrd="0" parTransId="{E4EC8EC5-66A1-4CC2-9679-EA7936B00A04}" sibTransId="{59347525-FB03-4924-BD21-F21CA88FD5BD}"/>
    <dgm:cxn modelId="{6BAB1AE6-BAF2-4F52-9EFA-11AA16FC10DB}" type="presParOf" srcId="{EE607E64-FC45-485E-8905-FD27ACA36580}" destId="{1BBE76BB-3F91-4805-8D56-207E23CB35BB}" srcOrd="0" destOrd="0" presId="urn:microsoft.com/office/officeart/2005/8/layout/matrix3"/>
    <dgm:cxn modelId="{3C6BAF3D-6D15-44DE-A736-1CE1DFCDE5FC}" type="presParOf" srcId="{EE607E64-FC45-485E-8905-FD27ACA36580}" destId="{3220DA54-7444-4993-9754-7022F801F4E2}" srcOrd="1" destOrd="0" presId="urn:microsoft.com/office/officeart/2005/8/layout/matrix3"/>
    <dgm:cxn modelId="{02B82743-626C-422A-B43C-0ECA40077225}" type="presParOf" srcId="{EE607E64-FC45-485E-8905-FD27ACA36580}" destId="{0EA76677-4C4B-4CD1-B365-C1DD537C7251}" srcOrd="2" destOrd="0" presId="urn:microsoft.com/office/officeart/2005/8/layout/matrix3"/>
    <dgm:cxn modelId="{A9A1D890-CEAE-4F8F-9368-A1CFA82CB7E2}" type="presParOf" srcId="{EE607E64-FC45-485E-8905-FD27ACA36580}" destId="{3F8A305B-50CF-4542-AC8C-25036DDA5097}" srcOrd="3" destOrd="0" presId="urn:microsoft.com/office/officeart/2005/8/layout/matrix3"/>
    <dgm:cxn modelId="{5CFC220B-DC04-44FE-8418-103B61B4B4A4}" type="presParOf" srcId="{EE607E64-FC45-485E-8905-FD27ACA36580}" destId="{B2BBE77D-8584-4D25-8936-82EF665A1ED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30E4FC-0E28-4725-A822-1C3C12602052}" type="doc">
      <dgm:prSet loTypeId="urn:microsoft.com/office/officeart/2005/8/layout/matrix2" loCatId="matrix" qsTypeId="urn:microsoft.com/office/officeart/2005/8/quickstyle/simple1" qsCatId="simple" csTypeId="urn:microsoft.com/office/officeart/2005/8/colors/colorful4" csCatId="colorful" phldr="1"/>
      <dgm:spPr/>
      <dgm:t>
        <a:bodyPr/>
        <a:lstStyle/>
        <a:p>
          <a:endParaRPr lang="en-IN"/>
        </a:p>
      </dgm:t>
    </dgm:pt>
    <dgm:pt modelId="{9B2CAD8A-909F-4354-BA6F-DD9D13C6615E}">
      <dgm:prSet phldrT="[Text]" custT="1"/>
      <dgm:spPr/>
      <dgm:t>
        <a:bodyPr/>
        <a:lstStyle/>
        <a:p>
          <a:r>
            <a:rPr lang="en-US" sz="2400">
              <a:solidFill>
                <a:schemeClr val="tx1"/>
              </a:solidFill>
              <a:latin typeface="Times New Roman" panose="02020603050405020304" pitchFamily="18" charset="0"/>
              <a:cs typeface="Times New Roman" panose="02020603050405020304" pitchFamily="18" charset="0"/>
            </a:rPr>
            <a:t>Builds; confidence, strength, character, resilience</a:t>
          </a:r>
          <a:endParaRPr lang="en-IN" sz="2400" dirty="0">
            <a:solidFill>
              <a:schemeClr val="tx1"/>
            </a:solidFill>
            <a:latin typeface="Times New Roman" panose="02020603050405020304" pitchFamily="18" charset="0"/>
            <a:cs typeface="Times New Roman" panose="02020603050405020304" pitchFamily="18" charset="0"/>
          </a:endParaRPr>
        </a:p>
      </dgm:t>
    </dgm:pt>
    <dgm:pt modelId="{0B13130A-450C-4995-BB9C-745D6A8BB1BC}" type="parTrans" cxnId="{36846DFF-85D0-4163-B15A-13F124085B12}">
      <dgm:prSet/>
      <dgm:spPr/>
      <dgm:t>
        <a:bodyPr/>
        <a:lstStyle/>
        <a:p>
          <a:endParaRPr lang="en-IN"/>
        </a:p>
      </dgm:t>
    </dgm:pt>
    <dgm:pt modelId="{73163F19-B728-466F-AC40-45EADA4DF113}" type="sibTrans" cxnId="{36846DFF-85D0-4163-B15A-13F124085B12}">
      <dgm:prSet/>
      <dgm:spPr/>
      <dgm:t>
        <a:bodyPr/>
        <a:lstStyle/>
        <a:p>
          <a:endParaRPr lang="en-IN"/>
        </a:p>
      </dgm:t>
    </dgm:pt>
    <dgm:pt modelId="{4CC21D7B-468A-4682-A7CF-7F5EF520AA46}">
      <dgm:prSet phldrT="[Text]" custT="1"/>
      <dgm:spPr/>
      <dgm:t>
        <a:bodyPr/>
        <a:lstStyle/>
        <a:p>
          <a:r>
            <a:rPr lang="en-US" sz="2400" dirty="0">
              <a:solidFill>
                <a:schemeClr val="tx1"/>
              </a:solidFill>
              <a:latin typeface="Times New Roman" panose="02020603050405020304" pitchFamily="18" charset="0"/>
              <a:cs typeface="Times New Roman" panose="02020603050405020304" pitchFamily="18" charset="0"/>
            </a:rPr>
            <a:t>It has lots of valuable lessons</a:t>
          </a:r>
          <a:endParaRPr lang="en-IN" sz="2400" dirty="0">
            <a:solidFill>
              <a:schemeClr val="tx1"/>
            </a:solidFill>
            <a:latin typeface="Times New Roman" panose="02020603050405020304" pitchFamily="18" charset="0"/>
            <a:cs typeface="Times New Roman" panose="02020603050405020304" pitchFamily="18" charset="0"/>
          </a:endParaRPr>
        </a:p>
      </dgm:t>
    </dgm:pt>
    <dgm:pt modelId="{65825601-D754-4661-B90C-F4200D8180BB}" type="parTrans" cxnId="{23C4E05B-4B14-41A7-897C-FA61ED2984EB}">
      <dgm:prSet/>
      <dgm:spPr/>
      <dgm:t>
        <a:bodyPr/>
        <a:lstStyle/>
        <a:p>
          <a:endParaRPr lang="en-IN"/>
        </a:p>
      </dgm:t>
    </dgm:pt>
    <dgm:pt modelId="{B40F890B-52FA-4DA0-93A7-A6A106C8875F}" type="sibTrans" cxnId="{23C4E05B-4B14-41A7-897C-FA61ED2984EB}">
      <dgm:prSet/>
      <dgm:spPr/>
      <dgm:t>
        <a:bodyPr/>
        <a:lstStyle/>
        <a:p>
          <a:endParaRPr lang="en-IN"/>
        </a:p>
      </dgm:t>
    </dgm:pt>
    <dgm:pt modelId="{AC6ADAB5-BCF7-4063-B1B9-58DCA332FFA1}">
      <dgm:prSet phldrT="[Text]" custT="1"/>
      <dgm:spPr/>
      <dgm:t>
        <a:bodyPr/>
        <a:lstStyle/>
        <a:p>
          <a:r>
            <a:rPr lang="en-IN" sz="2400">
              <a:solidFill>
                <a:schemeClr val="tx1"/>
              </a:solidFill>
              <a:latin typeface="Times New Roman" panose="02020603050405020304" pitchFamily="18" charset="0"/>
              <a:cs typeface="Times New Roman" panose="02020603050405020304" pitchFamily="18" charset="0"/>
            </a:rPr>
            <a:t>It encourages self education</a:t>
          </a:r>
          <a:endParaRPr lang="en-IN" sz="2400" dirty="0">
            <a:solidFill>
              <a:schemeClr val="tx1"/>
            </a:solidFill>
            <a:latin typeface="Times New Roman" panose="02020603050405020304" pitchFamily="18" charset="0"/>
            <a:cs typeface="Times New Roman" panose="02020603050405020304" pitchFamily="18" charset="0"/>
          </a:endParaRPr>
        </a:p>
      </dgm:t>
    </dgm:pt>
    <dgm:pt modelId="{7E3D991D-11DF-4ACB-9EFF-D25C25EEF2DB}" type="parTrans" cxnId="{4D515ADA-7649-4A00-B745-3ABD74AAA261}">
      <dgm:prSet/>
      <dgm:spPr/>
      <dgm:t>
        <a:bodyPr/>
        <a:lstStyle/>
        <a:p>
          <a:endParaRPr lang="en-IN"/>
        </a:p>
      </dgm:t>
    </dgm:pt>
    <dgm:pt modelId="{701EC501-2108-46C1-9A42-94EE8B89600C}" type="sibTrans" cxnId="{4D515ADA-7649-4A00-B745-3ABD74AAA261}">
      <dgm:prSet/>
      <dgm:spPr/>
      <dgm:t>
        <a:bodyPr/>
        <a:lstStyle/>
        <a:p>
          <a:endParaRPr lang="en-IN"/>
        </a:p>
      </dgm:t>
    </dgm:pt>
    <dgm:pt modelId="{62414028-317F-4087-BA6B-A7001A27B651}">
      <dgm:prSet phldrT="[Text]" custT="1"/>
      <dgm:spPr/>
      <dgm:t>
        <a:bodyPr/>
        <a:lstStyle/>
        <a:p>
          <a:r>
            <a:rPr lang="en-US" sz="2400" dirty="0">
              <a:solidFill>
                <a:schemeClr val="tx1"/>
              </a:solidFill>
              <a:latin typeface="Times New Roman" panose="02020603050405020304" pitchFamily="18" charset="0"/>
              <a:cs typeface="Times New Roman" panose="02020603050405020304" pitchFamily="18" charset="0"/>
            </a:rPr>
            <a:t>You develop new skills &amp; expertise</a:t>
          </a:r>
          <a:endParaRPr lang="en-IN" sz="2400" dirty="0">
            <a:solidFill>
              <a:schemeClr val="tx1"/>
            </a:solidFill>
            <a:latin typeface="Times New Roman" panose="02020603050405020304" pitchFamily="18" charset="0"/>
            <a:cs typeface="Times New Roman" panose="02020603050405020304" pitchFamily="18" charset="0"/>
          </a:endParaRPr>
        </a:p>
      </dgm:t>
    </dgm:pt>
    <dgm:pt modelId="{8C556763-67E6-487F-9F93-88720B3CEC1E}" type="parTrans" cxnId="{E9089D40-48F2-4AA3-AA20-278101DC8E34}">
      <dgm:prSet/>
      <dgm:spPr/>
      <dgm:t>
        <a:bodyPr/>
        <a:lstStyle/>
        <a:p>
          <a:endParaRPr lang="en-IN"/>
        </a:p>
      </dgm:t>
    </dgm:pt>
    <dgm:pt modelId="{02A6FA82-E1EE-4FC4-920C-E9FAC0DD5498}" type="sibTrans" cxnId="{E9089D40-48F2-4AA3-AA20-278101DC8E34}">
      <dgm:prSet/>
      <dgm:spPr/>
      <dgm:t>
        <a:bodyPr/>
        <a:lstStyle/>
        <a:p>
          <a:endParaRPr lang="en-IN"/>
        </a:p>
      </dgm:t>
    </dgm:pt>
    <dgm:pt modelId="{A6E0248E-280D-4DAC-BC74-DB662237E890}" type="pres">
      <dgm:prSet presAssocID="{DB30E4FC-0E28-4725-A822-1C3C12602052}" presName="matrix" presStyleCnt="0">
        <dgm:presLayoutVars>
          <dgm:chMax val="1"/>
          <dgm:dir/>
          <dgm:resizeHandles val="exact"/>
        </dgm:presLayoutVars>
      </dgm:prSet>
      <dgm:spPr/>
      <dgm:t>
        <a:bodyPr/>
        <a:lstStyle/>
        <a:p>
          <a:endParaRPr lang="en-US"/>
        </a:p>
      </dgm:t>
    </dgm:pt>
    <dgm:pt modelId="{E975036E-6ED9-4828-A512-3938B0F2CA0A}" type="pres">
      <dgm:prSet presAssocID="{DB30E4FC-0E28-4725-A822-1C3C12602052}" presName="axisShape" presStyleLbl="bgShp" presStyleIdx="0" presStyleCnt="1"/>
      <dgm:spPr/>
    </dgm:pt>
    <dgm:pt modelId="{7D6C12D5-9632-4F03-960A-278256DC1CC1}" type="pres">
      <dgm:prSet presAssocID="{DB30E4FC-0E28-4725-A822-1C3C12602052}" presName="rect1" presStyleLbl="node1" presStyleIdx="0" presStyleCnt="4">
        <dgm:presLayoutVars>
          <dgm:chMax val="0"/>
          <dgm:chPref val="0"/>
          <dgm:bulletEnabled val="1"/>
        </dgm:presLayoutVars>
      </dgm:prSet>
      <dgm:spPr/>
      <dgm:t>
        <a:bodyPr/>
        <a:lstStyle/>
        <a:p>
          <a:endParaRPr lang="en-US"/>
        </a:p>
      </dgm:t>
    </dgm:pt>
    <dgm:pt modelId="{E8C54F40-3A99-451F-8031-C6176D6E7450}" type="pres">
      <dgm:prSet presAssocID="{DB30E4FC-0E28-4725-A822-1C3C12602052}" presName="rect2" presStyleLbl="node1" presStyleIdx="1" presStyleCnt="4">
        <dgm:presLayoutVars>
          <dgm:chMax val="0"/>
          <dgm:chPref val="0"/>
          <dgm:bulletEnabled val="1"/>
        </dgm:presLayoutVars>
      </dgm:prSet>
      <dgm:spPr/>
      <dgm:t>
        <a:bodyPr/>
        <a:lstStyle/>
        <a:p>
          <a:endParaRPr lang="en-US"/>
        </a:p>
      </dgm:t>
    </dgm:pt>
    <dgm:pt modelId="{068CB3C7-B3D4-43D8-96AD-B35275C2403B}" type="pres">
      <dgm:prSet presAssocID="{DB30E4FC-0E28-4725-A822-1C3C12602052}" presName="rect3" presStyleLbl="node1" presStyleIdx="2" presStyleCnt="4">
        <dgm:presLayoutVars>
          <dgm:chMax val="0"/>
          <dgm:chPref val="0"/>
          <dgm:bulletEnabled val="1"/>
        </dgm:presLayoutVars>
      </dgm:prSet>
      <dgm:spPr/>
      <dgm:t>
        <a:bodyPr/>
        <a:lstStyle/>
        <a:p>
          <a:endParaRPr lang="en-US"/>
        </a:p>
      </dgm:t>
    </dgm:pt>
    <dgm:pt modelId="{861C6327-85E3-4071-ACD1-ACDB57F57D22}" type="pres">
      <dgm:prSet presAssocID="{DB30E4FC-0E28-4725-A822-1C3C12602052}" presName="rect4" presStyleLbl="node1" presStyleIdx="3" presStyleCnt="4">
        <dgm:presLayoutVars>
          <dgm:chMax val="0"/>
          <dgm:chPref val="0"/>
          <dgm:bulletEnabled val="1"/>
        </dgm:presLayoutVars>
      </dgm:prSet>
      <dgm:spPr/>
      <dgm:t>
        <a:bodyPr/>
        <a:lstStyle/>
        <a:p>
          <a:endParaRPr lang="en-US"/>
        </a:p>
      </dgm:t>
    </dgm:pt>
  </dgm:ptLst>
  <dgm:cxnLst>
    <dgm:cxn modelId="{36846DFF-85D0-4163-B15A-13F124085B12}" srcId="{DB30E4FC-0E28-4725-A822-1C3C12602052}" destId="{9B2CAD8A-909F-4354-BA6F-DD9D13C6615E}" srcOrd="0" destOrd="0" parTransId="{0B13130A-450C-4995-BB9C-745D6A8BB1BC}" sibTransId="{73163F19-B728-466F-AC40-45EADA4DF113}"/>
    <dgm:cxn modelId="{4D515ADA-7649-4A00-B745-3ABD74AAA261}" srcId="{DB30E4FC-0E28-4725-A822-1C3C12602052}" destId="{AC6ADAB5-BCF7-4063-B1B9-58DCA332FFA1}" srcOrd="2" destOrd="0" parTransId="{7E3D991D-11DF-4ACB-9EFF-D25C25EEF2DB}" sibTransId="{701EC501-2108-46C1-9A42-94EE8B89600C}"/>
    <dgm:cxn modelId="{0F493BD6-D84B-4C5B-B48C-FE6B70A80469}" type="presOf" srcId="{62414028-317F-4087-BA6B-A7001A27B651}" destId="{861C6327-85E3-4071-ACD1-ACDB57F57D22}" srcOrd="0" destOrd="0" presId="urn:microsoft.com/office/officeart/2005/8/layout/matrix2"/>
    <dgm:cxn modelId="{9886FD7A-958C-4161-825B-118B9F6E45D8}" type="presOf" srcId="{4CC21D7B-468A-4682-A7CF-7F5EF520AA46}" destId="{E8C54F40-3A99-451F-8031-C6176D6E7450}" srcOrd="0" destOrd="0" presId="urn:microsoft.com/office/officeart/2005/8/layout/matrix2"/>
    <dgm:cxn modelId="{23C4E05B-4B14-41A7-897C-FA61ED2984EB}" srcId="{DB30E4FC-0E28-4725-A822-1C3C12602052}" destId="{4CC21D7B-468A-4682-A7CF-7F5EF520AA46}" srcOrd="1" destOrd="0" parTransId="{65825601-D754-4661-B90C-F4200D8180BB}" sibTransId="{B40F890B-52FA-4DA0-93A7-A6A106C8875F}"/>
    <dgm:cxn modelId="{C6579EEE-FB80-439E-ADF5-56A4A648CCCB}" type="presOf" srcId="{9B2CAD8A-909F-4354-BA6F-DD9D13C6615E}" destId="{7D6C12D5-9632-4F03-960A-278256DC1CC1}" srcOrd="0" destOrd="0" presId="urn:microsoft.com/office/officeart/2005/8/layout/matrix2"/>
    <dgm:cxn modelId="{9CB9B29C-76A1-4903-A92C-DE292A4378AA}" type="presOf" srcId="{DB30E4FC-0E28-4725-A822-1C3C12602052}" destId="{A6E0248E-280D-4DAC-BC74-DB662237E890}" srcOrd="0" destOrd="0" presId="urn:microsoft.com/office/officeart/2005/8/layout/matrix2"/>
    <dgm:cxn modelId="{E9089D40-48F2-4AA3-AA20-278101DC8E34}" srcId="{DB30E4FC-0E28-4725-A822-1C3C12602052}" destId="{62414028-317F-4087-BA6B-A7001A27B651}" srcOrd="3" destOrd="0" parTransId="{8C556763-67E6-487F-9F93-88720B3CEC1E}" sibTransId="{02A6FA82-E1EE-4FC4-920C-E9FAC0DD5498}"/>
    <dgm:cxn modelId="{5E7F617D-1CFA-4067-8B4B-8FEC52209D53}" type="presOf" srcId="{AC6ADAB5-BCF7-4063-B1B9-58DCA332FFA1}" destId="{068CB3C7-B3D4-43D8-96AD-B35275C2403B}" srcOrd="0" destOrd="0" presId="urn:microsoft.com/office/officeart/2005/8/layout/matrix2"/>
    <dgm:cxn modelId="{4733D225-76B9-4678-8B61-E14100EDB020}" type="presParOf" srcId="{A6E0248E-280D-4DAC-BC74-DB662237E890}" destId="{E975036E-6ED9-4828-A512-3938B0F2CA0A}" srcOrd="0" destOrd="0" presId="urn:microsoft.com/office/officeart/2005/8/layout/matrix2"/>
    <dgm:cxn modelId="{77E6AA64-583E-4E2D-A577-FD716D04BB4A}" type="presParOf" srcId="{A6E0248E-280D-4DAC-BC74-DB662237E890}" destId="{7D6C12D5-9632-4F03-960A-278256DC1CC1}" srcOrd="1" destOrd="0" presId="urn:microsoft.com/office/officeart/2005/8/layout/matrix2"/>
    <dgm:cxn modelId="{CD07F722-93A3-498B-8279-A75F783DAE76}" type="presParOf" srcId="{A6E0248E-280D-4DAC-BC74-DB662237E890}" destId="{E8C54F40-3A99-451F-8031-C6176D6E7450}" srcOrd="2" destOrd="0" presId="urn:microsoft.com/office/officeart/2005/8/layout/matrix2"/>
    <dgm:cxn modelId="{6415DBB7-0103-47E0-9AC2-32F3BA7F8CC7}" type="presParOf" srcId="{A6E0248E-280D-4DAC-BC74-DB662237E890}" destId="{068CB3C7-B3D4-43D8-96AD-B35275C2403B}" srcOrd="3" destOrd="0" presId="urn:microsoft.com/office/officeart/2005/8/layout/matrix2"/>
    <dgm:cxn modelId="{438B360C-B6FC-41DF-AA47-128719876762}" type="presParOf" srcId="{A6E0248E-280D-4DAC-BC74-DB662237E890}" destId="{861C6327-85E3-4071-ACD1-ACDB57F57D22}"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F11685-516E-4B1A-9223-6F4427B735E4}" type="doc">
      <dgm:prSet loTypeId="urn:microsoft.com/office/officeart/2009/3/layout/BlockDescendingList" loCatId="list" qsTypeId="urn:microsoft.com/office/officeart/2005/8/quickstyle/simple1" qsCatId="simple" csTypeId="urn:microsoft.com/office/officeart/2005/8/colors/colorful5" csCatId="colorful" phldr="1"/>
      <dgm:spPr/>
      <dgm:t>
        <a:bodyPr/>
        <a:lstStyle/>
        <a:p>
          <a:endParaRPr lang="en-IN"/>
        </a:p>
      </dgm:t>
    </dgm:pt>
    <dgm:pt modelId="{DE08F876-C998-47B6-9B02-72F6851A21CA}">
      <dgm:prSet phldrT="[Text]"/>
      <dgm:spPr/>
      <dgm:t>
        <a:bodyPr/>
        <a:lstStyle/>
        <a:p>
          <a:r>
            <a:rPr lang="en-US" dirty="0"/>
            <a:t>First things first: Your Feelings</a:t>
          </a:r>
          <a:endParaRPr lang="en-IN" dirty="0"/>
        </a:p>
      </dgm:t>
    </dgm:pt>
    <dgm:pt modelId="{4CD86299-79F9-49C2-9AB0-0CEFE5E6B97E}" type="parTrans" cxnId="{CE75197D-9BEB-4EAF-A898-F8728BE75E0B}">
      <dgm:prSet/>
      <dgm:spPr/>
      <dgm:t>
        <a:bodyPr/>
        <a:lstStyle/>
        <a:p>
          <a:endParaRPr lang="en-IN"/>
        </a:p>
      </dgm:t>
    </dgm:pt>
    <dgm:pt modelId="{FDBBB579-04AB-4842-9960-855E46D38C31}" type="sibTrans" cxnId="{CE75197D-9BEB-4EAF-A898-F8728BE75E0B}">
      <dgm:prSet/>
      <dgm:spPr/>
      <dgm:t>
        <a:bodyPr/>
        <a:lstStyle/>
        <a:p>
          <a:endParaRPr lang="en-IN"/>
        </a:p>
      </dgm:t>
    </dgm:pt>
    <dgm:pt modelId="{F48D9295-D07C-4A61-AA55-F4468E6D61F6}">
      <dgm:prSet phldrT="[Text]" custT="1"/>
      <dgm:spPr/>
      <dgm:t>
        <a:bodyPr/>
        <a:lstStyle/>
        <a:p>
          <a:pPr algn="just">
            <a:lnSpc>
              <a:spcPct val="100000"/>
            </a:lnSpc>
          </a:pPr>
          <a:r>
            <a:rPr lang="en-US" sz="1600" dirty="0">
              <a:solidFill>
                <a:schemeClr val="tx1"/>
              </a:solidFill>
              <a:latin typeface="Times New Roman" panose="02020603050405020304" pitchFamily="18" charset="0"/>
              <a:cs typeface="Times New Roman" panose="02020603050405020304" pitchFamily="18" charset="0"/>
            </a:rPr>
            <a:t>Give yourself time to grieve; you will need it. Loosing everything you have built and worked hard to achieve is not easy, be fair and kind to yourself.</a:t>
          </a:r>
          <a:endParaRPr lang="en-IN" sz="1600" dirty="0">
            <a:solidFill>
              <a:schemeClr val="tx1"/>
            </a:solidFill>
            <a:latin typeface="Times New Roman" panose="02020603050405020304" pitchFamily="18" charset="0"/>
            <a:cs typeface="Times New Roman" panose="02020603050405020304" pitchFamily="18" charset="0"/>
          </a:endParaRPr>
        </a:p>
      </dgm:t>
    </dgm:pt>
    <dgm:pt modelId="{22519A94-7E0B-445B-9968-AF3F535AFB4B}" type="parTrans" cxnId="{9749789E-EABA-4EB6-AD90-74AB8D6C24C6}">
      <dgm:prSet/>
      <dgm:spPr/>
      <dgm:t>
        <a:bodyPr/>
        <a:lstStyle/>
        <a:p>
          <a:endParaRPr lang="en-IN"/>
        </a:p>
      </dgm:t>
    </dgm:pt>
    <dgm:pt modelId="{C83500F1-4D51-4CF3-B8F0-95EE02E13968}" type="sibTrans" cxnId="{9749789E-EABA-4EB6-AD90-74AB8D6C24C6}">
      <dgm:prSet/>
      <dgm:spPr/>
      <dgm:t>
        <a:bodyPr/>
        <a:lstStyle/>
        <a:p>
          <a:endParaRPr lang="en-IN"/>
        </a:p>
      </dgm:t>
    </dgm:pt>
    <dgm:pt modelId="{1A05DC45-95DA-47E0-9BCD-BA3D0C739454}">
      <dgm:prSet phldrT="[Text]"/>
      <dgm:spPr/>
      <dgm:t>
        <a:bodyPr/>
        <a:lstStyle/>
        <a:p>
          <a:r>
            <a:rPr lang="en-US" dirty="0"/>
            <a:t>When you fail; fail forward</a:t>
          </a:r>
          <a:endParaRPr lang="en-IN" dirty="0"/>
        </a:p>
      </dgm:t>
    </dgm:pt>
    <dgm:pt modelId="{60643F2C-BDA7-4CAD-8EBB-80FCD4992AF9}" type="parTrans" cxnId="{7060600D-348F-438E-A0FF-77A1CFF1EF99}">
      <dgm:prSet/>
      <dgm:spPr/>
      <dgm:t>
        <a:bodyPr/>
        <a:lstStyle/>
        <a:p>
          <a:endParaRPr lang="en-IN"/>
        </a:p>
      </dgm:t>
    </dgm:pt>
    <dgm:pt modelId="{BA695E71-454B-4ABC-A79A-C8C9D7A7F364}" type="sibTrans" cxnId="{7060600D-348F-438E-A0FF-77A1CFF1EF99}">
      <dgm:prSet/>
      <dgm:spPr/>
      <dgm:t>
        <a:bodyPr/>
        <a:lstStyle/>
        <a:p>
          <a:endParaRPr lang="en-IN"/>
        </a:p>
      </dgm:t>
    </dgm:pt>
    <dgm:pt modelId="{8D748B34-4783-4236-89AE-319188B2B462}">
      <dgm:prSet phldrT="[Text]"/>
      <dgm:spPr/>
      <dgm:t>
        <a:bodyPr/>
        <a:lstStyle/>
        <a:p>
          <a:pPr algn="just"/>
          <a:r>
            <a:rPr lang="en-US" dirty="0">
              <a:solidFill>
                <a:schemeClr val="tx1"/>
              </a:solidFill>
              <a:latin typeface="Times New Roman" panose="02020603050405020304" pitchFamily="18" charset="0"/>
              <a:cs typeface="Times New Roman" panose="02020603050405020304" pitchFamily="18" charset="0"/>
            </a:rPr>
            <a:t>1.When you fail, forward, do not wallow on your failure.</a:t>
          </a:r>
          <a:endParaRPr lang="en-IN" dirty="0">
            <a:solidFill>
              <a:schemeClr val="tx1"/>
            </a:solidFill>
            <a:latin typeface="Times New Roman" panose="02020603050405020304" pitchFamily="18" charset="0"/>
            <a:cs typeface="Times New Roman" panose="02020603050405020304" pitchFamily="18" charset="0"/>
          </a:endParaRPr>
        </a:p>
      </dgm:t>
    </dgm:pt>
    <dgm:pt modelId="{DE1E8ACF-36E3-4085-8AF5-C186B577529D}" type="parTrans" cxnId="{E2A71EA7-2FBD-43AC-8401-075095AC8F2D}">
      <dgm:prSet/>
      <dgm:spPr/>
      <dgm:t>
        <a:bodyPr/>
        <a:lstStyle/>
        <a:p>
          <a:endParaRPr lang="en-IN"/>
        </a:p>
      </dgm:t>
    </dgm:pt>
    <dgm:pt modelId="{58874092-BD54-4D5E-B9FA-0295CCE9423E}" type="sibTrans" cxnId="{E2A71EA7-2FBD-43AC-8401-075095AC8F2D}">
      <dgm:prSet/>
      <dgm:spPr/>
      <dgm:t>
        <a:bodyPr/>
        <a:lstStyle/>
        <a:p>
          <a:endParaRPr lang="en-IN"/>
        </a:p>
      </dgm:t>
    </dgm:pt>
    <dgm:pt modelId="{D979D7FD-745D-43DC-836B-D2FEFCCC7317}">
      <dgm:prSet phldrT="[Text]"/>
      <dgm:spPr/>
      <dgm:t>
        <a:bodyPr/>
        <a:lstStyle/>
        <a:p>
          <a:r>
            <a:rPr lang="en-IN" dirty="0"/>
            <a:t>Moving forward</a:t>
          </a:r>
        </a:p>
      </dgm:t>
    </dgm:pt>
    <dgm:pt modelId="{20F40306-AEDF-4DED-BEEC-1209710A0244}" type="parTrans" cxnId="{0989E6C9-62CA-4293-B6B2-1300F96A0438}">
      <dgm:prSet/>
      <dgm:spPr/>
      <dgm:t>
        <a:bodyPr/>
        <a:lstStyle/>
        <a:p>
          <a:endParaRPr lang="en-IN"/>
        </a:p>
      </dgm:t>
    </dgm:pt>
    <dgm:pt modelId="{85C59305-430A-4E83-8733-990BCDB079CA}" type="sibTrans" cxnId="{0989E6C9-62CA-4293-B6B2-1300F96A0438}">
      <dgm:prSet/>
      <dgm:spPr/>
      <dgm:t>
        <a:bodyPr/>
        <a:lstStyle/>
        <a:p>
          <a:endParaRPr lang="en-IN"/>
        </a:p>
      </dgm:t>
    </dgm:pt>
    <dgm:pt modelId="{0983AF41-3745-4C2F-9D40-75F06007B61A}">
      <dgm:prSet phldrT="[Text]"/>
      <dgm:spPr/>
      <dgm:t>
        <a:bodyPr/>
        <a:lstStyle/>
        <a:p>
          <a:pPr algn="just"/>
          <a:r>
            <a:rPr lang="en-US" dirty="0">
              <a:solidFill>
                <a:schemeClr val="tx1"/>
              </a:solidFill>
              <a:latin typeface="Times New Roman" panose="02020603050405020304" pitchFamily="18" charset="0"/>
              <a:cs typeface="Times New Roman" panose="02020603050405020304" pitchFamily="18" charset="0"/>
            </a:rPr>
            <a:t>1.Join a small business or entrepreneurship network</a:t>
          </a:r>
          <a:endParaRPr lang="en-IN" dirty="0">
            <a:solidFill>
              <a:schemeClr val="tx1"/>
            </a:solidFill>
            <a:latin typeface="Times New Roman" panose="02020603050405020304" pitchFamily="18" charset="0"/>
            <a:cs typeface="Times New Roman" panose="02020603050405020304" pitchFamily="18" charset="0"/>
          </a:endParaRPr>
        </a:p>
      </dgm:t>
    </dgm:pt>
    <dgm:pt modelId="{C803479B-94C0-4D32-ACC9-47B47C4E4D6F}" type="parTrans" cxnId="{0F523F90-5B0A-4327-99B5-AB8FA8446E5B}">
      <dgm:prSet/>
      <dgm:spPr/>
      <dgm:t>
        <a:bodyPr/>
        <a:lstStyle/>
        <a:p>
          <a:endParaRPr lang="en-IN"/>
        </a:p>
      </dgm:t>
    </dgm:pt>
    <dgm:pt modelId="{FD2F25B9-0680-48D2-A6DF-7A63A8010464}" type="sibTrans" cxnId="{0F523F90-5B0A-4327-99B5-AB8FA8446E5B}">
      <dgm:prSet/>
      <dgm:spPr/>
      <dgm:t>
        <a:bodyPr/>
        <a:lstStyle/>
        <a:p>
          <a:endParaRPr lang="en-IN"/>
        </a:p>
      </dgm:t>
    </dgm:pt>
    <dgm:pt modelId="{362956E1-47FF-4CB9-B26F-AC07CBF9F39B}">
      <dgm:prSet custT="1"/>
      <dgm:spPr/>
      <dgm:t>
        <a:bodyPr/>
        <a:lstStyle/>
        <a:p>
          <a:pPr algn="just">
            <a:lnSpc>
              <a:spcPct val="100000"/>
            </a:lnSpc>
          </a:pPr>
          <a:r>
            <a:rPr lang="en-US" sz="1600" dirty="0">
              <a:solidFill>
                <a:schemeClr val="tx1"/>
              </a:solidFill>
              <a:latin typeface="Times New Roman" panose="02020603050405020304" pitchFamily="18" charset="0"/>
              <a:cs typeface="Times New Roman" panose="02020603050405020304" pitchFamily="18" charset="0"/>
            </a:rPr>
            <a:t>2.Give yourself time to appreciate what you have achieved. Yes, you need more time to reflect.</a:t>
          </a:r>
          <a:endParaRPr lang="en-IN" sz="1600" dirty="0">
            <a:solidFill>
              <a:schemeClr val="tx1"/>
            </a:solidFill>
            <a:latin typeface="Times New Roman" panose="02020603050405020304" pitchFamily="18" charset="0"/>
            <a:cs typeface="Times New Roman" panose="02020603050405020304" pitchFamily="18" charset="0"/>
          </a:endParaRPr>
        </a:p>
      </dgm:t>
    </dgm:pt>
    <dgm:pt modelId="{61B4ADAE-8931-4E57-98E1-B23F263AF95F}" type="parTrans" cxnId="{DA121EB4-21EB-41D5-9B1E-309A6C476DA0}">
      <dgm:prSet/>
      <dgm:spPr/>
      <dgm:t>
        <a:bodyPr/>
        <a:lstStyle/>
        <a:p>
          <a:endParaRPr lang="en-IN"/>
        </a:p>
      </dgm:t>
    </dgm:pt>
    <dgm:pt modelId="{9E561800-CA1A-4036-8DBA-B5B2C84E2D8C}" type="sibTrans" cxnId="{DA121EB4-21EB-41D5-9B1E-309A6C476DA0}">
      <dgm:prSet/>
      <dgm:spPr/>
      <dgm:t>
        <a:bodyPr/>
        <a:lstStyle/>
        <a:p>
          <a:endParaRPr lang="en-IN"/>
        </a:p>
      </dgm:t>
    </dgm:pt>
    <dgm:pt modelId="{795B87F2-50C7-4811-9673-C4D1B4E7B36F}">
      <dgm:prSet custT="1"/>
      <dgm:spPr/>
      <dgm:t>
        <a:bodyPr/>
        <a:lstStyle/>
        <a:p>
          <a:pPr algn="just">
            <a:lnSpc>
              <a:spcPct val="100000"/>
            </a:lnSpc>
          </a:pPr>
          <a:r>
            <a:rPr lang="en-US" sz="1600" dirty="0">
              <a:solidFill>
                <a:schemeClr val="tx1"/>
              </a:solidFill>
              <a:latin typeface="Times New Roman" panose="02020603050405020304" pitchFamily="18" charset="0"/>
              <a:cs typeface="Times New Roman" panose="02020603050405020304" pitchFamily="18" charset="0"/>
            </a:rPr>
            <a:t>3.Get yourself a small note book</a:t>
          </a:r>
          <a:endParaRPr lang="en-IN" sz="1600" dirty="0">
            <a:solidFill>
              <a:schemeClr val="tx1"/>
            </a:solidFill>
            <a:latin typeface="Times New Roman" panose="02020603050405020304" pitchFamily="18" charset="0"/>
            <a:cs typeface="Times New Roman" panose="02020603050405020304" pitchFamily="18" charset="0"/>
          </a:endParaRPr>
        </a:p>
      </dgm:t>
    </dgm:pt>
    <dgm:pt modelId="{5F6E5A62-2BCB-40EC-95C1-CD413DDDFE57}" type="parTrans" cxnId="{B4246161-AE99-4EA7-B250-388BDADA2261}">
      <dgm:prSet/>
      <dgm:spPr/>
      <dgm:t>
        <a:bodyPr/>
        <a:lstStyle/>
        <a:p>
          <a:endParaRPr lang="en-IN"/>
        </a:p>
      </dgm:t>
    </dgm:pt>
    <dgm:pt modelId="{441618BF-963D-4699-9ADD-A24EDD4EAEAF}" type="sibTrans" cxnId="{B4246161-AE99-4EA7-B250-388BDADA2261}">
      <dgm:prSet/>
      <dgm:spPr/>
      <dgm:t>
        <a:bodyPr/>
        <a:lstStyle/>
        <a:p>
          <a:endParaRPr lang="en-IN"/>
        </a:p>
      </dgm:t>
    </dgm:pt>
    <dgm:pt modelId="{EDD4E703-34EF-4657-9CBF-D33B98DC1307}">
      <dgm:prSet custT="1"/>
      <dgm:spPr/>
      <dgm:t>
        <a:bodyPr/>
        <a:lstStyle/>
        <a:p>
          <a:pPr algn="just">
            <a:lnSpc>
              <a:spcPct val="100000"/>
            </a:lnSpc>
          </a:pPr>
          <a:r>
            <a:rPr lang="en-US" sz="1600" dirty="0">
              <a:solidFill>
                <a:schemeClr val="tx1"/>
              </a:solidFill>
              <a:latin typeface="Times New Roman" panose="02020603050405020304" pitchFamily="18" charset="0"/>
              <a:cs typeface="Times New Roman" panose="02020603050405020304" pitchFamily="18" charset="0"/>
            </a:rPr>
            <a:t>4.Write down all the feelings you felt when you first realized your business was failing, right up until the day you shut your doors. Writing is therapeutic, It will take that weight off your shoulders</a:t>
          </a:r>
          <a:endParaRPr lang="en-IN" sz="1600" dirty="0">
            <a:solidFill>
              <a:schemeClr val="tx1"/>
            </a:solidFill>
            <a:latin typeface="Times New Roman" panose="02020603050405020304" pitchFamily="18" charset="0"/>
            <a:cs typeface="Times New Roman" panose="02020603050405020304" pitchFamily="18" charset="0"/>
          </a:endParaRPr>
        </a:p>
      </dgm:t>
    </dgm:pt>
    <dgm:pt modelId="{CCC508EF-55F6-40B3-A513-1FD4170817CA}" type="parTrans" cxnId="{6682B937-82E2-44C0-BA66-B809032C9E22}">
      <dgm:prSet/>
      <dgm:spPr/>
      <dgm:t>
        <a:bodyPr/>
        <a:lstStyle/>
        <a:p>
          <a:endParaRPr lang="en-IN"/>
        </a:p>
      </dgm:t>
    </dgm:pt>
    <dgm:pt modelId="{6567A7E3-8DC2-46FD-8029-540BE146312E}" type="sibTrans" cxnId="{6682B937-82E2-44C0-BA66-B809032C9E22}">
      <dgm:prSet/>
      <dgm:spPr/>
      <dgm:t>
        <a:bodyPr/>
        <a:lstStyle/>
        <a:p>
          <a:endParaRPr lang="en-IN"/>
        </a:p>
      </dgm:t>
    </dgm:pt>
    <dgm:pt modelId="{74FD05DB-560E-47A9-B447-5B4EE0ACFD16}">
      <dgm:prSet/>
      <dgm:spPr/>
      <dgm:t>
        <a:bodyPr/>
        <a:lstStyle/>
        <a:p>
          <a:pPr algn="just"/>
          <a:r>
            <a:rPr lang="en-US" dirty="0">
              <a:solidFill>
                <a:schemeClr val="tx1"/>
              </a:solidFill>
              <a:latin typeface="Times New Roman" panose="02020603050405020304" pitchFamily="18" charset="0"/>
              <a:cs typeface="Times New Roman" panose="02020603050405020304" pitchFamily="18" charset="0"/>
            </a:rPr>
            <a:t>2.In your note book, list all the things you think you did well</a:t>
          </a:r>
          <a:endParaRPr lang="en-IN" dirty="0">
            <a:solidFill>
              <a:schemeClr val="tx1"/>
            </a:solidFill>
            <a:latin typeface="Times New Roman" panose="02020603050405020304" pitchFamily="18" charset="0"/>
            <a:cs typeface="Times New Roman" panose="02020603050405020304" pitchFamily="18" charset="0"/>
          </a:endParaRPr>
        </a:p>
      </dgm:t>
    </dgm:pt>
    <dgm:pt modelId="{D494B2DD-374D-489F-B57D-93982A5A0B8A}" type="parTrans" cxnId="{C1969A73-D9AC-4E45-B2ED-D155FFF99981}">
      <dgm:prSet/>
      <dgm:spPr/>
      <dgm:t>
        <a:bodyPr/>
        <a:lstStyle/>
        <a:p>
          <a:endParaRPr lang="en-IN"/>
        </a:p>
      </dgm:t>
    </dgm:pt>
    <dgm:pt modelId="{8A335240-8967-49FB-82A1-76B00E4A8020}" type="sibTrans" cxnId="{C1969A73-D9AC-4E45-B2ED-D155FFF99981}">
      <dgm:prSet/>
      <dgm:spPr/>
      <dgm:t>
        <a:bodyPr/>
        <a:lstStyle/>
        <a:p>
          <a:endParaRPr lang="en-IN"/>
        </a:p>
      </dgm:t>
    </dgm:pt>
    <dgm:pt modelId="{B20CEABB-1264-417F-B5D6-D15E2A056ABE}">
      <dgm:prSet/>
      <dgm:spPr/>
      <dgm:t>
        <a:bodyPr/>
        <a:lstStyle/>
        <a:p>
          <a:pPr algn="just"/>
          <a:r>
            <a:rPr lang="en-US" dirty="0">
              <a:solidFill>
                <a:schemeClr val="tx1"/>
              </a:solidFill>
              <a:latin typeface="Times New Roman" panose="02020603050405020304" pitchFamily="18" charset="0"/>
              <a:cs typeface="Times New Roman" panose="02020603050405020304" pitchFamily="18" charset="0"/>
            </a:rPr>
            <a:t>3.List all the mistakes that you think you made</a:t>
          </a:r>
          <a:endParaRPr lang="en-IN" dirty="0">
            <a:solidFill>
              <a:schemeClr val="tx1"/>
            </a:solidFill>
            <a:latin typeface="Times New Roman" panose="02020603050405020304" pitchFamily="18" charset="0"/>
            <a:cs typeface="Times New Roman" panose="02020603050405020304" pitchFamily="18" charset="0"/>
          </a:endParaRPr>
        </a:p>
      </dgm:t>
    </dgm:pt>
    <dgm:pt modelId="{085E3C9C-BFB2-49CA-800B-2A97A0C823A2}" type="parTrans" cxnId="{77BC45DA-AA89-4C12-9B89-0F6D4CE88974}">
      <dgm:prSet/>
      <dgm:spPr/>
      <dgm:t>
        <a:bodyPr/>
        <a:lstStyle/>
        <a:p>
          <a:endParaRPr lang="en-IN"/>
        </a:p>
      </dgm:t>
    </dgm:pt>
    <dgm:pt modelId="{841B0301-8C03-4EED-9889-981C64119392}" type="sibTrans" cxnId="{77BC45DA-AA89-4C12-9B89-0F6D4CE88974}">
      <dgm:prSet/>
      <dgm:spPr/>
      <dgm:t>
        <a:bodyPr/>
        <a:lstStyle/>
        <a:p>
          <a:endParaRPr lang="en-IN"/>
        </a:p>
      </dgm:t>
    </dgm:pt>
    <dgm:pt modelId="{60E44D32-8EDC-40C2-AEB5-88BD012845AC}">
      <dgm:prSet/>
      <dgm:spPr/>
      <dgm:t>
        <a:bodyPr/>
        <a:lstStyle/>
        <a:p>
          <a:pPr algn="just"/>
          <a:r>
            <a:rPr lang="en-US" dirty="0">
              <a:solidFill>
                <a:schemeClr val="tx1"/>
              </a:solidFill>
              <a:latin typeface="Times New Roman" panose="02020603050405020304" pitchFamily="18" charset="0"/>
              <a:cs typeface="Times New Roman" panose="02020603050405020304" pitchFamily="18" charset="0"/>
            </a:rPr>
            <a:t>4.Against the things you did well, write down what you think you can do to improve the good work you did.</a:t>
          </a:r>
          <a:endParaRPr lang="en-IN" dirty="0">
            <a:solidFill>
              <a:schemeClr val="tx1"/>
            </a:solidFill>
            <a:latin typeface="Times New Roman" panose="02020603050405020304" pitchFamily="18" charset="0"/>
            <a:cs typeface="Times New Roman" panose="02020603050405020304" pitchFamily="18" charset="0"/>
          </a:endParaRPr>
        </a:p>
      </dgm:t>
    </dgm:pt>
    <dgm:pt modelId="{E5AA391D-7268-48C8-B012-37809C97D81E}" type="parTrans" cxnId="{1AF2FD10-1597-468C-BA4F-CD69022A4D61}">
      <dgm:prSet/>
      <dgm:spPr/>
      <dgm:t>
        <a:bodyPr/>
        <a:lstStyle/>
        <a:p>
          <a:endParaRPr lang="en-IN"/>
        </a:p>
      </dgm:t>
    </dgm:pt>
    <dgm:pt modelId="{051C03C4-FA81-43C7-9C92-603077296D3B}" type="sibTrans" cxnId="{1AF2FD10-1597-468C-BA4F-CD69022A4D61}">
      <dgm:prSet/>
      <dgm:spPr/>
      <dgm:t>
        <a:bodyPr/>
        <a:lstStyle/>
        <a:p>
          <a:endParaRPr lang="en-IN"/>
        </a:p>
      </dgm:t>
    </dgm:pt>
    <dgm:pt modelId="{62C46BD4-9ACF-4676-B221-5B87AB65B89D}">
      <dgm:prSet/>
      <dgm:spPr/>
      <dgm:t>
        <a:bodyPr/>
        <a:lstStyle/>
        <a:p>
          <a:pPr algn="just"/>
          <a:r>
            <a:rPr lang="en-US" dirty="0">
              <a:solidFill>
                <a:schemeClr val="tx1"/>
              </a:solidFill>
              <a:latin typeface="Times New Roman" panose="02020603050405020304" pitchFamily="18" charset="0"/>
              <a:cs typeface="Times New Roman" panose="02020603050405020304" pitchFamily="18" charset="0"/>
            </a:rPr>
            <a:t>5.Against the mistakes, write down what you think you can do to correct your mistakes the next time round, seek advice if you need to</a:t>
          </a:r>
          <a:r>
            <a:rPr lang="en-US" dirty="0">
              <a:solidFill>
                <a:schemeClr val="tx1"/>
              </a:solidFill>
            </a:rPr>
            <a:t>.</a:t>
          </a:r>
          <a:endParaRPr lang="en-IN" dirty="0">
            <a:solidFill>
              <a:schemeClr val="tx1"/>
            </a:solidFill>
          </a:endParaRPr>
        </a:p>
      </dgm:t>
    </dgm:pt>
    <dgm:pt modelId="{AA3BFBEF-E0B0-443A-AA52-EB00B066990E}" type="parTrans" cxnId="{20E4DD12-39E8-4FDF-99EC-9DE60FE18407}">
      <dgm:prSet/>
      <dgm:spPr/>
      <dgm:t>
        <a:bodyPr/>
        <a:lstStyle/>
        <a:p>
          <a:endParaRPr lang="en-IN"/>
        </a:p>
      </dgm:t>
    </dgm:pt>
    <dgm:pt modelId="{43F2FC93-EED2-46C2-BD16-F51C68DB7EE6}" type="sibTrans" cxnId="{20E4DD12-39E8-4FDF-99EC-9DE60FE18407}">
      <dgm:prSet/>
      <dgm:spPr/>
      <dgm:t>
        <a:bodyPr/>
        <a:lstStyle/>
        <a:p>
          <a:endParaRPr lang="en-IN"/>
        </a:p>
      </dgm:t>
    </dgm:pt>
    <dgm:pt modelId="{17114657-4C35-48FC-9FCA-3B9AAC80402D}">
      <dgm:prSet/>
      <dgm:spPr/>
      <dgm:t>
        <a:bodyPr/>
        <a:lstStyle/>
        <a:p>
          <a:pPr algn="just"/>
          <a:r>
            <a:rPr lang="en-IN" dirty="0">
              <a:solidFill>
                <a:schemeClr val="tx1"/>
              </a:solidFill>
              <a:latin typeface="Times New Roman" panose="02020603050405020304" pitchFamily="18" charset="0"/>
              <a:cs typeface="Times New Roman" panose="02020603050405020304" pitchFamily="18" charset="0"/>
            </a:rPr>
            <a:t>2.Get a mentor</a:t>
          </a:r>
        </a:p>
      </dgm:t>
    </dgm:pt>
    <dgm:pt modelId="{CB3D3CEA-C7E2-4F74-B40C-874AA3DF8340}" type="parTrans" cxnId="{C56B4FF7-DF17-45BA-A927-CA30FBFEA405}">
      <dgm:prSet/>
      <dgm:spPr/>
      <dgm:t>
        <a:bodyPr/>
        <a:lstStyle/>
        <a:p>
          <a:endParaRPr lang="en-IN"/>
        </a:p>
      </dgm:t>
    </dgm:pt>
    <dgm:pt modelId="{2A85EB86-7E5F-41EE-8895-E2E7105F3912}" type="sibTrans" cxnId="{C56B4FF7-DF17-45BA-A927-CA30FBFEA405}">
      <dgm:prSet/>
      <dgm:spPr/>
      <dgm:t>
        <a:bodyPr/>
        <a:lstStyle/>
        <a:p>
          <a:endParaRPr lang="en-IN"/>
        </a:p>
      </dgm:t>
    </dgm:pt>
    <dgm:pt modelId="{562AABF0-1CB9-49D0-8EFC-7AAE402B453C}">
      <dgm:prSet/>
      <dgm:spPr/>
      <dgm:t>
        <a:bodyPr/>
        <a:lstStyle/>
        <a:p>
          <a:pPr algn="just"/>
          <a:r>
            <a:rPr lang="en-US" dirty="0">
              <a:solidFill>
                <a:schemeClr val="tx1"/>
              </a:solidFill>
              <a:latin typeface="Times New Roman" panose="02020603050405020304" pitchFamily="18" charset="0"/>
              <a:cs typeface="Times New Roman" panose="02020603050405020304" pitchFamily="18" charset="0"/>
            </a:rPr>
            <a:t>3.Ask for advice from your mentor and or networks about how to deal with failure</a:t>
          </a:r>
          <a:endParaRPr lang="en-IN" dirty="0">
            <a:solidFill>
              <a:schemeClr val="tx1"/>
            </a:solidFill>
            <a:latin typeface="Times New Roman" panose="02020603050405020304" pitchFamily="18" charset="0"/>
            <a:cs typeface="Times New Roman" panose="02020603050405020304" pitchFamily="18" charset="0"/>
          </a:endParaRPr>
        </a:p>
      </dgm:t>
    </dgm:pt>
    <dgm:pt modelId="{058F572B-F6CB-4549-8B65-9867211202D6}" type="parTrans" cxnId="{C269C99A-A966-4888-9650-6929E61FBAB4}">
      <dgm:prSet/>
      <dgm:spPr/>
      <dgm:t>
        <a:bodyPr/>
        <a:lstStyle/>
        <a:p>
          <a:endParaRPr lang="en-IN"/>
        </a:p>
      </dgm:t>
    </dgm:pt>
    <dgm:pt modelId="{FD7AEDC7-0444-4781-9900-164748C2B82B}" type="sibTrans" cxnId="{C269C99A-A966-4888-9650-6929E61FBAB4}">
      <dgm:prSet/>
      <dgm:spPr/>
      <dgm:t>
        <a:bodyPr/>
        <a:lstStyle/>
        <a:p>
          <a:endParaRPr lang="en-IN"/>
        </a:p>
      </dgm:t>
    </dgm:pt>
    <dgm:pt modelId="{1BEE5536-7376-4E33-8F68-AD791FD59775}">
      <dgm:prSet/>
      <dgm:spPr/>
      <dgm:t>
        <a:bodyPr/>
        <a:lstStyle/>
        <a:p>
          <a:pPr algn="just"/>
          <a:r>
            <a:rPr lang="en-US" dirty="0">
              <a:solidFill>
                <a:schemeClr val="tx1"/>
              </a:solidFill>
              <a:latin typeface="Times New Roman" panose="02020603050405020304" pitchFamily="18" charset="0"/>
              <a:cs typeface="Times New Roman" panose="02020603050405020304" pitchFamily="18" charset="0"/>
            </a:rPr>
            <a:t>4.Talk about your failure openly and honestly</a:t>
          </a:r>
          <a:endParaRPr lang="en-IN" dirty="0">
            <a:solidFill>
              <a:schemeClr val="tx1"/>
            </a:solidFill>
            <a:latin typeface="Times New Roman" panose="02020603050405020304" pitchFamily="18" charset="0"/>
            <a:cs typeface="Times New Roman" panose="02020603050405020304" pitchFamily="18" charset="0"/>
          </a:endParaRPr>
        </a:p>
      </dgm:t>
    </dgm:pt>
    <dgm:pt modelId="{8BE8427E-7FC6-46EB-A2F2-4FE6C01F3137}" type="parTrans" cxnId="{9D8C66AF-F8B6-42F9-9104-94E292329C75}">
      <dgm:prSet/>
      <dgm:spPr/>
      <dgm:t>
        <a:bodyPr/>
        <a:lstStyle/>
        <a:p>
          <a:endParaRPr lang="en-IN"/>
        </a:p>
      </dgm:t>
    </dgm:pt>
    <dgm:pt modelId="{7A0ABFDB-29DD-4B4C-AC3C-99139FBAF5AF}" type="sibTrans" cxnId="{9D8C66AF-F8B6-42F9-9104-94E292329C75}">
      <dgm:prSet/>
      <dgm:spPr/>
      <dgm:t>
        <a:bodyPr/>
        <a:lstStyle/>
        <a:p>
          <a:endParaRPr lang="en-IN"/>
        </a:p>
      </dgm:t>
    </dgm:pt>
    <dgm:pt modelId="{F41CE1B1-CA7D-449A-9556-FF7BE0098782}" type="pres">
      <dgm:prSet presAssocID="{06F11685-516E-4B1A-9223-6F4427B735E4}" presName="Name0" presStyleCnt="0">
        <dgm:presLayoutVars>
          <dgm:chMax val="7"/>
          <dgm:chPref val="7"/>
          <dgm:dir/>
          <dgm:animLvl val="lvl"/>
        </dgm:presLayoutVars>
      </dgm:prSet>
      <dgm:spPr/>
      <dgm:t>
        <a:bodyPr/>
        <a:lstStyle/>
        <a:p>
          <a:endParaRPr lang="en-US"/>
        </a:p>
      </dgm:t>
    </dgm:pt>
    <dgm:pt modelId="{328A706B-C0AD-42DA-A98C-AADC32C41469}" type="pres">
      <dgm:prSet presAssocID="{DE08F876-C998-47B6-9B02-72F6851A21CA}" presName="parentText_1" presStyleLbl="node1" presStyleIdx="0" presStyleCnt="3">
        <dgm:presLayoutVars>
          <dgm:chMax val="1"/>
          <dgm:chPref val="1"/>
          <dgm:bulletEnabled val="1"/>
        </dgm:presLayoutVars>
      </dgm:prSet>
      <dgm:spPr/>
      <dgm:t>
        <a:bodyPr/>
        <a:lstStyle/>
        <a:p>
          <a:endParaRPr lang="en-US"/>
        </a:p>
      </dgm:t>
    </dgm:pt>
    <dgm:pt modelId="{E357AA2B-92EF-48D9-8581-19274FF6E494}" type="pres">
      <dgm:prSet presAssocID="{DE08F876-C998-47B6-9B02-72F6851A21CA}" presName="childText_1" presStyleLbl="node1" presStyleIdx="0" presStyleCnt="3">
        <dgm:presLayoutVars>
          <dgm:chMax val="0"/>
          <dgm:chPref val="0"/>
          <dgm:bulletEnabled val="1"/>
        </dgm:presLayoutVars>
      </dgm:prSet>
      <dgm:spPr/>
      <dgm:t>
        <a:bodyPr/>
        <a:lstStyle/>
        <a:p>
          <a:endParaRPr lang="en-US"/>
        </a:p>
      </dgm:t>
    </dgm:pt>
    <dgm:pt modelId="{300E3A77-96B1-474C-B3F7-05CDEF02B42F}" type="pres">
      <dgm:prSet presAssocID="{DE08F876-C998-47B6-9B02-72F6851A21CA}" presName="accentShape_1" presStyleCnt="0"/>
      <dgm:spPr/>
    </dgm:pt>
    <dgm:pt modelId="{AA84CB57-067F-42F2-916A-8BE2E9DD2F6E}" type="pres">
      <dgm:prSet presAssocID="{DE08F876-C998-47B6-9B02-72F6851A21CA}" presName="imageRepeatNode" presStyleLbl="node1" presStyleIdx="0" presStyleCnt="3"/>
      <dgm:spPr/>
      <dgm:t>
        <a:bodyPr/>
        <a:lstStyle/>
        <a:p>
          <a:endParaRPr lang="en-US"/>
        </a:p>
      </dgm:t>
    </dgm:pt>
    <dgm:pt modelId="{5716BE64-0BA9-43B9-99A5-9FFBCD8BD861}" type="pres">
      <dgm:prSet presAssocID="{1A05DC45-95DA-47E0-9BCD-BA3D0C739454}" presName="parentText_2" presStyleLbl="node1" presStyleIdx="0" presStyleCnt="3">
        <dgm:presLayoutVars>
          <dgm:chMax val="1"/>
          <dgm:chPref val="1"/>
          <dgm:bulletEnabled val="1"/>
        </dgm:presLayoutVars>
      </dgm:prSet>
      <dgm:spPr/>
      <dgm:t>
        <a:bodyPr/>
        <a:lstStyle/>
        <a:p>
          <a:endParaRPr lang="en-US"/>
        </a:p>
      </dgm:t>
    </dgm:pt>
    <dgm:pt modelId="{F451B619-702B-456B-9F9A-5736C9585F1B}" type="pres">
      <dgm:prSet presAssocID="{1A05DC45-95DA-47E0-9BCD-BA3D0C739454}" presName="childText_2" presStyleLbl="node2" presStyleIdx="0" presStyleCnt="0">
        <dgm:presLayoutVars>
          <dgm:chMax val="0"/>
          <dgm:chPref val="0"/>
          <dgm:bulletEnabled val="1"/>
        </dgm:presLayoutVars>
      </dgm:prSet>
      <dgm:spPr/>
      <dgm:t>
        <a:bodyPr/>
        <a:lstStyle/>
        <a:p>
          <a:endParaRPr lang="en-US"/>
        </a:p>
      </dgm:t>
    </dgm:pt>
    <dgm:pt modelId="{9D8F9121-FF20-439F-9DF1-2073821F2149}" type="pres">
      <dgm:prSet presAssocID="{1A05DC45-95DA-47E0-9BCD-BA3D0C739454}" presName="accentShape_2" presStyleCnt="0"/>
      <dgm:spPr/>
    </dgm:pt>
    <dgm:pt modelId="{0BFD1968-17D1-475D-BB5C-47053A356B7C}" type="pres">
      <dgm:prSet presAssocID="{1A05DC45-95DA-47E0-9BCD-BA3D0C739454}" presName="imageRepeatNode" presStyleLbl="node1" presStyleIdx="1" presStyleCnt="3"/>
      <dgm:spPr/>
      <dgm:t>
        <a:bodyPr/>
        <a:lstStyle/>
        <a:p>
          <a:endParaRPr lang="en-US"/>
        </a:p>
      </dgm:t>
    </dgm:pt>
    <dgm:pt modelId="{05D49AA4-83A5-42A2-8D5B-C89CC89D0C87}" type="pres">
      <dgm:prSet presAssocID="{D979D7FD-745D-43DC-836B-D2FEFCCC7317}" presName="parentText_3" presStyleLbl="node1" presStyleIdx="1" presStyleCnt="3">
        <dgm:presLayoutVars>
          <dgm:chMax val="1"/>
          <dgm:chPref val="1"/>
          <dgm:bulletEnabled val="1"/>
        </dgm:presLayoutVars>
      </dgm:prSet>
      <dgm:spPr/>
      <dgm:t>
        <a:bodyPr/>
        <a:lstStyle/>
        <a:p>
          <a:endParaRPr lang="en-US"/>
        </a:p>
      </dgm:t>
    </dgm:pt>
    <dgm:pt modelId="{74E3DD6B-A16E-4FC3-BF30-E69E6BCA91E7}" type="pres">
      <dgm:prSet presAssocID="{D979D7FD-745D-43DC-836B-D2FEFCCC7317}" presName="childText_3" presStyleLbl="node2" presStyleIdx="0" presStyleCnt="0">
        <dgm:presLayoutVars>
          <dgm:chMax val="0"/>
          <dgm:chPref val="0"/>
          <dgm:bulletEnabled val="1"/>
        </dgm:presLayoutVars>
      </dgm:prSet>
      <dgm:spPr/>
      <dgm:t>
        <a:bodyPr/>
        <a:lstStyle/>
        <a:p>
          <a:endParaRPr lang="en-US"/>
        </a:p>
      </dgm:t>
    </dgm:pt>
    <dgm:pt modelId="{EFCEB5DA-D9F0-4D83-8F89-78DF42F9CC7C}" type="pres">
      <dgm:prSet presAssocID="{D979D7FD-745D-43DC-836B-D2FEFCCC7317}" presName="accentShape_3" presStyleCnt="0"/>
      <dgm:spPr/>
    </dgm:pt>
    <dgm:pt modelId="{AFD154B1-8650-4DD6-961F-EF10099F0691}" type="pres">
      <dgm:prSet presAssocID="{D979D7FD-745D-43DC-836B-D2FEFCCC7317}" presName="imageRepeatNode" presStyleLbl="node1" presStyleIdx="2" presStyleCnt="3"/>
      <dgm:spPr/>
      <dgm:t>
        <a:bodyPr/>
        <a:lstStyle/>
        <a:p>
          <a:endParaRPr lang="en-US"/>
        </a:p>
      </dgm:t>
    </dgm:pt>
  </dgm:ptLst>
  <dgm:cxnLst>
    <dgm:cxn modelId="{77BC45DA-AA89-4C12-9B89-0F6D4CE88974}" srcId="{1A05DC45-95DA-47E0-9BCD-BA3D0C739454}" destId="{B20CEABB-1264-417F-B5D6-D15E2A056ABE}" srcOrd="2" destOrd="0" parTransId="{085E3C9C-BFB2-49CA-800B-2A97A0C823A2}" sibTransId="{841B0301-8C03-4EED-9889-981C64119392}"/>
    <dgm:cxn modelId="{4230C41B-6091-4142-A8A7-0102FB615A57}" type="presOf" srcId="{B20CEABB-1264-417F-B5D6-D15E2A056ABE}" destId="{F451B619-702B-456B-9F9A-5736C9585F1B}" srcOrd="0" destOrd="2" presId="urn:microsoft.com/office/officeart/2009/3/layout/BlockDescendingList"/>
    <dgm:cxn modelId="{3C26EC69-6E66-4DFA-9E57-2C4CAFC7A902}" type="presOf" srcId="{D979D7FD-745D-43DC-836B-D2FEFCCC7317}" destId="{05D49AA4-83A5-42A2-8D5B-C89CC89D0C87}" srcOrd="0" destOrd="0" presId="urn:microsoft.com/office/officeart/2009/3/layout/BlockDescendingList"/>
    <dgm:cxn modelId="{1CA729A2-014D-4A61-9E2C-99301457B246}" type="presOf" srcId="{1A05DC45-95DA-47E0-9BCD-BA3D0C739454}" destId="{0BFD1968-17D1-475D-BB5C-47053A356B7C}" srcOrd="1" destOrd="0" presId="urn:microsoft.com/office/officeart/2009/3/layout/BlockDescendingList"/>
    <dgm:cxn modelId="{76300FFE-A95D-4422-8C6D-22AF00919713}" type="presOf" srcId="{1A05DC45-95DA-47E0-9BCD-BA3D0C739454}" destId="{5716BE64-0BA9-43B9-99A5-9FFBCD8BD861}" srcOrd="0" destOrd="0" presId="urn:microsoft.com/office/officeart/2009/3/layout/BlockDescendingList"/>
    <dgm:cxn modelId="{CE75197D-9BEB-4EAF-A898-F8728BE75E0B}" srcId="{06F11685-516E-4B1A-9223-6F4427B735E4}" destId="{DE08F876-C998-47B6-9B02-72F6851A21CA}" srcOrd="0" destOrd="0" parTransId="{4CD86299-79F9-49C2-9AB0-0CEFE5E6B97E}" sibTransId="{FDBBB579-04AB-4842-9960-855E46D38C31}"/>
    <dgm:cxn modelId="{023B2075-1E32-4D3E-BFBC-5D54DD98D272}" type="presOf" srcId="{8D748B34-4783-4236-89AE-319188B2B462}" destId="{F451B619-702B-456B-9F9A-5736C9585F1B}" srcOrd="0" destOrd="0" presId="urn:microsoft.com/office/officeart/2009/3/layout/BlockDescendingList"/>
    <dgm:cxn modelId="{E2A71EA7-2FBD-43AC-8401-075095AC8F2D}" srcId="{1A05DC45-95DA-47E0-9BCD-BA3D0C739454}" destId="{8D748B34-4783-4236-89AE-319188B2B462}" srcOrd="0" destOrd="0" parTransId="{DE1E8ACF-36E3-4085-8AF5-C186B577529D}" sibTransId="{58874092-BD54-4D5E-B9FA-0295CCE9423E}"/>
    <dgm:cxn modelId="{81765401-2A49-4286-9D06-AD9524390542}" type="presOf" srcId="{F48D9295-D07C-4A61-AA55-F4468E6D61F6}" destId="{E357AA2B-92EF-48D9-8581-19274FF6E494}" srcOrd="0" destOrd="0" presId="urn:microsoft.com/office/officeart/2009/3/layout/BlockDescendingList"/>
    <dgm:cxn modelId="{DC9E022E-3FE1-4B2E-B26A-9DD582DEC0F2}" type="presOf" srcId="{EDD4E703-34EF-4657-9CBF-D33B98DC1307}" destId="{E357AA2B-92EF-48D9-8581-19274FF6E494}" srcOrd="0" destOrd="3" presId="urn:microsoft.com/office/officeart/2009/3/layout/BlockDescendingList"/>
    <dgm:cxn modelId="{0989E6C9-62CA-4293-B6B2-1300F96A0438}" srcId="{06F11685-516E-4B1A-9223-6F4427B735E4}" destId="{D979D7FD-745D-43DC-836B-D2FEFCCC7317}" srcOrd="2" destOrd="0" parTransId="{20F40306-AEDF-4DED-BEEC-1209710A0244}" sibTransId="{85C59305-430A-4E83-8733-990BCDB079CA}"/>
    <dgm:cxn modelId="{BEC20D03-BF84-44CD-AEDF-885ED5C5A05D}" type="presOf" srcId="{60E44D32-8EDC-40C2-AEB5-88BD012845AC}" destId="{F451B619-702B-456B-9F9A-5736C9585F1B}" srcOrd="0" destOrd="3" presId="urn:microsoft.com/office/officeart/2009/3/layout/BlockDescendingList"/>
    <dgm:cxn modelId="{81956A67-CEB0-41E3-881A-283029DC5A36}" type="presOf" srcId="{1BEE5536-7376-4E33-8F68-AD791FD59775}" destId="{74E3DD6B-A16E-4FC3-BF30-E69E6BCA91E7}" srcOrd="0" destOrd="3" presId="urn:microsoft.com/office/officeart/2009/3/layout/BlockDescendingList"/>
    <dgm:cxn modelId="{9749789E-EABA-4EB6-AD90-74AB8D6C24C6}" srcId="{DE08F876-C998-47B6-9B02-72F6851A21CA}" destId="{F48D9295-D07C-4A61-AA55-F4468E6D61F6}" srcOrd="0" destOrd="0" parTransId="{22519A94-7E0B-445B-9968-AF3F535AFB4B}" sibTransId="{C83500F1-4D51-4CF3-B8F0-95EE02E13968}"/>
    <dgm:cxn modelId="{4455C617-ED05-4B88-A165-85A52FD38774}" type="presOf" srcId="{74FD05DB-560E-47A9-B447-5B4EE0ACFD16}" destId="{F451B619-702B-456B-9F9A-5736C9585F1B}" srcOrd="0" destOrd="1" presId="urn:microsoft.com/office/officeart/2009/3/layout/BlockDescendingList"/>
    <dgm:cxn modelId="{9D8C66AF-F8B6-42F9-9104-94E292329C75}" srcId="{D979D7FD-745D-43DC-836B-D2FEFCCC7317}" destId="{1BEE5536-7376-4E33-8F68-AD791FD59775}" srcOrd="3" destOrd="0" parTransId="{8BE8427E-7FC6-46EB-A2F2-4FE6C01F3137}" sibTransId="{7A0ABFDB-29DD-4B4C-AC3C-99139FBAF5AF}"/>
    <dgm:cxn modelId="{DA121EB4-21EB-41D5-9B1E-309A6C476DA0}" srcId="{DE08F876-C998-47B6-9B02-72F6851A21CA}" destId="{362956E1-47FF-4CB9-B26F-AC07CBF9F39B}" srcOrd="1" destOrd="0" parTransId="{61B4ADAE-8931-4E57-98E1-B23F263AF95F}" sibTransId="{9E561800-CA1A-4036-8DBA-B5B2C84E2D8C}"/>
    <dgm:cxn modelId="{D6593922-F8E4-4BCA-9987-9253BFB9888B}" type="presOf" srcId="{D979D7FD-745D-43DC-836B-D2FEFCCC7317}" destId="{AFD154B1-8650-4DD6-961F-EF10099F0691}" srcOrd="1" destOrd="0" presId="urn:microsoft.com/office/officeart/2009/3/layout/BlockDescendingList"/>
    <dgm:cxn modelId="{6682B937-82E2-44C0-BA66-B809032C9E22}" srcId="{DE08F876-C998-47B6-9B02-72F6851A21CA}" destId="{EDD4E703-34EF-4657-9CBF-D33B98DC1307}" srcOrd="3" destOrd="0" parTransId="{CCC508EF-55F6-40B3-A513-1FD4170817CA}" sibTransId="{6567A7E3-8DC2-46FD-8029-540BE146312E}"/>
    <dgm:cxn modelId="{B9BD974C-CE0D-4266-9F22-EDCBA41F88F9}" type="presOf" srcId="{62C46BD4-9ACF-4676-B221-5B87AB65B89D}" destId="{F451B619-702B-456B-9F9A-5736C9585F1B}" srcOrd="0" destOrd="4" presId="urn:microsoft.com/office/officeart/2009/3/layout/BlockDescendingList"/>
    <dgm:cxn modelId="{C690310A-4E8D-4515-B817-98374832178C}" type="presOf" srcId="{06F11685-516E-4B1A-9223-6F4427B735E4}" destId="{F41CE1B1-CA7D-449A-9556-FF7BE0098782}" srcOrd="0" destOrd="0" presId="urn:microsoft.com/office/officeart/2009/3/layout/BlockDescendingList"/>
    <dgm:cxn modelId="{B4246161-AE99-4EA7-B250-388BDADA2261}" srcId="{DE08F876-C998-47B6-9B02-72F6851A21CA}" destId="{795B87F2-50C7-4811-9673-C4D1B4E7B36F}" srcOrd="2" destOrd="0" parTransId="{5F6E5A62-2BCB-40EC-95C1-CD413DDDFE57}" sibTransId="{441618BF-963D-4699-9ADD-A24EDD4EAEAF}"/>
    <dgm:cxn modelId="{D6C13BD8-B96C-4A55-84CF-FD5D73C1101E}" type="presOf" srcId="{DE08F876-C998-47B6-9B02-72F6851A21CA}" destId="{328A706B-C0AD-42DA-A98C-AADC32C41469}" srcOrd="0" destOrd="0" presId="urn:microsoft.com/office/officeart/2009/3/layout/BlockDescendingList"/>
    <dgm:cxn modelId="{D6C43E4F-C935-4D0D-ABF0-3CB593120AE8}" type="presOf" srcId="{DE08F876-C998-47B6-9B02-72F6851A21CA}" destId="{AA84CB57-067F-42F2-916A-8BE2E9DD2F6E}" srcOrd="1" destOrd="0" presId="urn:microsoft.com/office/officeart/2009/3/layout/BlockDescendingList"/>
    <dgm:cxn modelId="{C56B4FF7-DF17-45BA-A927-CA30FBFEA405}" srcId="{D979D7FD-745D-43DC-836B-D2FEFCCC7317}" destId="{17114657-4C35-48FC-9FCA-3B9AAC80402D}" srcOrd="1" destOrd="0" parTransId="{CB3D3CEA-C7E2-4F74-B40C-874AA3DF8340}" sibTransId="{2A85EB86-7E5F-41EE-8895-E2E7105F3912}"/>
    <dgm:cxn modelId="{ACA50296-20D8-4932-B8E5-B8F84D9FD954}" type="presOf" srcId="{362956E1-47FF-4CB9-B26F-AC07CBF9F39B}" destId="{E357AA2B-92EF-48D9-8581-19274FF6E494}" srcOrd="0" destOrd="1" presId="urn:microsoft.com/office/officeart/2009/3/layout/BlockDescendingList"/>
    <dgm:cxn modelId="{C269C99A-A966-4888-9650-6929E61FBAB4}" srcId="{D979D7FD-745D-43DC-836B-D2FEFCCC7317}" destId="{562AABF0-1CB9-49D0-8EFC-7AAE402B453C}" srcOrd="2" destOrd="0" parTransId="{058F572B-F6CB-4549-8B65-9867211202D6}" sibTransId="{FD7AEDC7-0444-4781-9900-164748C2B82B}"/>
    <dgm:cxn modelId="{20E4DD12-39E8-4FDF-99EC-9DE60FE18407}" srcId="{1A05DC45-95DA-47E0-9BCD-BA3D0C739454}" destId="{62C46BD4-9ACF-4676-B221-5B87AB65B89D}" srcOrd="4" destOrd="0" parTransId="{AA3BFBEF-E0B0-443A-AA52-EB00B066990E}" sibTransId="{43F2FC93-EED2-46C2-BD16-F51C68DB7EE6}"/>
    <dgm:cxn modelId="{7060600D-348F-438E-A0FF-77A1CFF1EF99}" srcId="{06F11685-516E-4B1A-9223-6F4427B735E4}" destId="{1A05DC45-95DA-47E0-9BCD-BA3D0C739454}" srcOrd="1" destOrd="0" parTransId="{60643F2C-BDA7-4CAD-8EBB-80FCD4992AF9}" sibTransId="{BA695E71-454B-4ABC-A79A-C8C9D7A7F364}"/>
    <dgm:cxn modelId="{3494D00C-2766-492D-A4CC-DD9737F20DB8}" type="presOf" srcId="{17114657-4C35-48FC-9FCA-3B9AAC80402D}" destId="{74E3DD6B-A16E-4FC3-BF30-E69E6BCA91E7}" srcOrd="0" destOrd="1" presId="urn:microsoft.com/office/officeart/2009/3/layout/BlockDescendingList"/>
    <dgm:cxn modelId="{C1969A73-D9AC-4E45-B2ED-D155FFF99981}" srcId="{1A05DC45-95DA-47E0-9BCD-BA3D0C739454}" destId="{74FD05DB-560E-47A9-B447-5B4EE0ACFD16}" srcOrd="1" destOrd="0" parTransId="{D494B2DD-374D-489F-B57D-93982A5A0B8A}" sibTransId="{8A335240-8967-49FB-82A1-76B00E4A8020}"/>
    <dgm:cxn modelId="{0F523F90-5B0A-4327-99B5-AB8FA8446E5B}" srcId="{D979D7FD-745D-43DC-836B-D2FEFCCC7317}" destId="{0983AF41-3745-4C2F-9D40-75F06007B61A}" srcOrd="0" destOrd="0" parTransId="{C803479B-94C0-4D32-ACC9-47B47C4E4D6F}" sibTransId="{FD2F25B9-0680-48D2-A6DF-7A63A8010464}"/>
    <dgm:cxn modelId="{1AF2FD10-1597-468C-BA4F-CD69022A4D61}" srcId="{1A05DC45-95DA-47E0-9BCD-BA3D0C739454}" destId="{60E44D32-8EDC-40C2-AEB5-88BD012845AC}" srcOrd="3" destOrd="0" parTransId="{E5AA391D-7268-48C8-B012-37809C97D81E}" sibTransId="{051C03C4-FA81-43C7-9C92-603077296D3B}"/>
    <dgm:cxn modelId="{24EF402E-49B6-4E3F-9003-1A87974E924B}" type="presOf" srcId="{0983AF41-3745-4C2F-9D40-75F06007B61A}" destId="{74E3DD6B-A16E-4FC3-BF30-E69E6BCA91E7}" srcOrd="0" destOrd="0" presId="urn:microsoft.com/office/officeart/2009/3/layout/BlockDescendingList"/>
    <dgm:cxn modelId="{D2F64CD4-09FC-4E74-A3D1-351CD748D2DA}" type="presOf" srcId="{795B87F2-50C7-4811-9673-C4D1B4E7B36F}" destId="{E357AA2B-92EF-48D9-8581-19274FF6E494}" srcOrd="0" destOrd="2" presId="urn:microsoft.com/office/officeart/2009/3/layout/BlockDescendingList"/>
    <dgm:cxn modelId="{C163F229-4B26-4218-B22E-39A684C094C3}" type="presOf" srcId="{562AABF0-1CB9-49D0-8EFC-7AAE402B453C}" destId="{74E3DD6B-A16E-4FC3-BF30-E69E6BCA91E7}" srcOrd="0" destOrd="2" presId="urn:microsoft.com/office/officeart/2009/3/layout/BlockDescendingList"/>
    <dgm:cxn modelId="{6E156488-3F14-427E-B6CF-61CA986D47B4}" type="presParOf" srcId="{F41CE1B1-CA7D-449A-9556-FF7BE0098782}" destId="{328A706B-C0AD-42DA-A98C-AADC32C41469}" srcOrd="0" destOrd="0" presId="urn:microsoft.com/office/officeart/2009/3/layout/BlockDescendingList"/>
    <dgm:cxn modelId="{5397E8DC-8CCE-4ED9-942A-71C6280069B8}" type="presParOf" srcId="{F41CE1B1-CA7D-449A-9556-FF7BE0098782}" destId="{E357AA2B-92EF-48D9-8581-19274FF6E494}" srcOrd="1" destOrd="0" presId="urn:microsoft.com/office/officeart/2009/3/layout/BlockDescendingList"/>
    <dgm:cxn modelId="{0BD8CD9C-AE0B-4300-97BA-AD335AB6BEDD}" type="presParOf" srcId="{F41CE1B1-CA7D-449A-9556-FF7BE0098782}" destId="{300E3A77-96B1-474C-B3F7-05CDEF02B42F}" srcOrd="2" destOrd="0" presId="urn:microsoft.com/office/officeart/2009/3/layout/BlockDescendingList"/>
    <dgm:cxn modelId="{931F3C85-CBB8-4827-A77A-0838B46CFF79}" type="presParOf" srcId="{300E3A77-96B1-474C-B3F7-05CDEF02B42F}" destId="{AA84CB57-067F-42F2-916A-8BE2E9DD2F6E}" srcOrd="0" destOrd="0" presId="urn:microsoft.com/office/officeart/2009/3/layout/BlockDescendingList"/>
    <dgm:cxn modelId="{3C7FF576-2CC1-436D-B449-94760F29AF3F}" type="presParOf" srcId="{F41CE1B1-CA7D-449A-9556-FF7BE0098782}" destId="{5716BE64-0BA9-43B9-99A5-9FFBCD8BD861}" srcOrd="3" destOrd="0" presId="urn:microsoft.com/office/officeart/2009/3/layout/BlockDescendingList"/>
    <dgm:cxn modelId="{BDE4AF7C-6B34-430E-B1A3-D68F3BFCD637}" type="presParOf" srcId="{F41CE1B1-CA7D-449A-9556-FF7BE0098782}" destId="{F451B619-702B-456B-9F9A-5736C9585F1B}" srcOrd="4" destOrd="0" presId="urn:microsoft.com/office/officeart/2009/3/layout/BlockDescendingList"/>
    <dgm:cxn modelId="{882938A5-56FB-49EB-BF4D-81527C61D9FF}" type="presParOf" srcId="{F41CE1B1-CA7D-449A-9556-FF7BE0098782}" destId="{9D8F9121-FF20-439F-9DF1-2073821F2149}" srcOrd="5" destOrd="0" presId="urn:microsoft.com/office/officeart/2009/3/layout/BlockDescendingList"/>
    <dgm:cxn modelId="{7367053A-AEFA-4221-A5BB-FF2D907D9AAF}" type="presParOf" srcId="{9D8F9121-FF20-439F-9DF1-2073821F2149}" destId="{0BFD1968-17D1-475D-BB5C-47053A356B7C}" srcOrd="0" destOrd="0" presId="urn:microsoft.com/office/officeart/2009/3/layout/BlockDescendingList"/>
    <dgm:cxn modelId="{85CD4D57-1331-4BE9-8F4E-EFF28FFCAFD9}" type="presParOf" srcId="{F41CE1B1-CA7D-449A-9556-FF7BE0098782}" destId="{05D49AA4-83A5-42A2-8D5B-C89CC89D0C87}" srcOrd="6" destOrd="0" presId="urn:microsoft.com/office/officeart/2009/3/layout/BlockDescendingList"/>
    <dgm:cxn modelId="{50F51E78-C0F9-46A5-A627-742EBF49CC1E}" type="presParOf" srcId="{F41CE1B1-CA7D-449A-9556-FF7BE0098782}" destId="{74E3DD6B-A16E-4FC3-BF30-E69E6BCA91E7}" srcOrd="7" destOrd="0" presId="urn:microsoft.com/office/officeart/2009/3/layout/BlockDescendingList"/>
    <dgm:cxn modelId="{F73928B2-AB05-4C41-A25A-DF90B9079CBA}" type="presParOf" srcId="{F41CE1B1-CA7D-449A-9556-FF7BE0098782}" destId="{EFCEB5DA-D9F0-4D83-8F89-78DF42F9CC7C}" srcOrd="8" destOrd="0" presId="urn:microsoft.com/office/officeart/2009/3/layout/BlockDescendingList"/>
    <dgm:cxn modelId="{735A1F14-60C2-4F15-9FE6-DA774D4CA1A3}" type="presParOf" srcId="{EFCEB5DA-D9F0-4D83-8F89-78DF42F9CC7C}" destId="{AFD154B1-8650-4DD6-961F-EF10099F0691}" srcOrd="0" destOrd="0" presId="urn:microsoft.com/office/officeart/2009/3/layout/BlockDescending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E76BB-3F91-4805-8D56-207E23CB35BB}">
      <dsp:nvSpPr>
        <dsp:cNvPr id="0" name=""/>
        <dsp:cNvSpPr/>
      </dsp:nvSpPr>
      <dsp:spPr>
        <a:xfrm>
          <a:off x="1354666" y="0"/>
          <a:ext cx="5418667" cy="5418667"/>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0DA54-7444-4993-9754-7022F801F4E2}">
      <dsp:nvSpPr>
        <dsp:cNvPr id="0" name=""/>
        <dsp:cNvSpPr/>
      </dsp:nvSpPr>
      <dsp:spPr>
        <a:xfrm>
          <a:off x="1869439" y="514773"/>
          <a:ext cx="2113280" cy="2113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a:solidFill>
                <a:schemeClr val="tx1"/>
              </a:solidFill>
              <a:latin typeface="Times New Roman" panose="02020603050405020304" pitchFamily="18" charset="0"/>
              <a:cs typeface="Times New Roman" panose="02020603050405020304" pitchFamily="18" charset="0"/>
            </a:rPr>
            <a:t>Severe Emotional &amp; Psychological trauma</a:t>
          </a:r>
        </a:p>
      </dsp:txBody>
      <dsp:txXfrm>
        <a:off x="1972601" y="617935"/>
        <a:ext cx="1906956" cy="1906956"/>
      </dsp:txXfrm>
    </dsp:sp>
    <dsp:sp modelId="{0EA76677-4C4B-4CD1-B365-C1DD537C7251}">
      <dsp:nvSpPr>
        <dsp:cNvPr id="0" name=""/>
        <dsp:cNvSpPr/>
      </dsp:nvSpPr>
      <dsp:spPr>
        <a:xfrm>
          <a:off x="4145280" y="514773"/>
          <a:ext cx="2113280" cy="21132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latin typeface="Times New Roman" panose="02020603050405020304" pitchFamily="18" charset="0"/>
              <a:cs typeface="Times New Roman" panose="02020603050405020304" pitchFamily="18" charset="0"/>
            </a:rPr>
            <a:t>We loose lots of money: Life savings</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4248442" y="617935"/>
        <a:ext cx="1906956" cy="1906956"/>
      </dsp:txXfrm>
    </dsp:sp>
    <dsp:sp modelId="{3F8A305B-50CF-4542-AC8C-25036DDA5097}">
      <dsp:nvSpPr>
        <dsp:cNvPr id="0" name=""/>
        <dsp:cNvSpPr/>
      </dsp:nvSpPr>
      <dsp:spPr>
        <a:xfrm>
          <a:off x="1869439" y="2790613"/>
          <a:ext cx="2113280" cy="21132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latin typeface="Times New Roman" panose="02020603050405020304" pitchFamily="18" charset="0"/>
              <a:cs typeface="Times New Roman" panose="02020603050405020304" pitchFamily="18" charset="0"/>
            </a:rPr>
            <a:t>We are ostracized in our communities</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1972601" y="2893775"/>
        <a:ext cx="1906956" cy="1906956"/>
      </dsp:txXfrm>
    </dsp:sp>
    <dsp:sp modelId="{B2BBE77D-8584-4D25-8936-82EF665A1ED4}">
      <dsp:nvSpPr>
        <dsp:cNvPr id="0" name=""/>
        <dsp:cNvSpPr/>
      </dsp:nvSpPr>
      <dsp:spPr>
        <a:xfrm>
          <a:off x="4145280" y="2790613"/>
          <a:ext cx="2113280" cy="21132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latin typeface="Times New Roman" panose="02020603050405020304" pitchFamily="18" charset="0"/>
              <a:cs typeface="Times New Roman" panose="02020603050405020304" pitchFamily="18" charset="0"/>
            </a:rPr>
            <a:t>Jobs are lost, people go hungry</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4248442" y="2893775"/>
        <a:ext cx="1906956" cy="1906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5036E-6ED9-4828-A512-3938B0F2CA0A}">
      <dsp:nvSpPr>
        <dsp:cNvPr id="0" name=""/>
        <dsp:cNvSpPr/>
      </dsp:nvSpPr>
      <dsp:spPr>
        <a:xfrm>
          <a:off x="1354666" y="0"/>
          <a:ext cx="5418667" cy="5418667"/>
        </a:xfrm>
        <a:prstGeom prst="quadArrow">
          <a:avLst>
            <a:gd name="adj1" fmla="val 2000"/>
            <a:gd name="adj2" fmla="val 4000"/>
            <a:gd name="adj3" fmla="val 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6C12D5-9632-4F03-960A-278256DC1CC1}">
      <dsp:nvSpPr>
        <dsp:cNvPr id="0" name=""/>
        <dsp:cNvSpPr/>
      </dsp:nvSpPr>
      <dsp:spPr>
        <a:xfrm>
          <a:off x="1706879" y="352213"/>
          <a:ext cx="2167466" cy="216746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a:solidFill>
                <a:schemeClr val="tx1"/>
              </a:solidFill>
              <a:latin typeface="Times New Roman" panose="02020603050405020304" pitchFamily="18" charset="0"/>
              <a:cs typeface="Times New Roman" panose="02020603050405020304" pitchFamily="18" charset="0"/>
            </a:rPr>
            <a:t>Builds; confidence, strength, character, resilience</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1812686" y="458020"/>
        <a:ext cx="1955852" cy="1955852"/>
      </dsp:txXfrm>
    </dsp:sp>
    <dsp:sp modelId="{E8C54F40-3A99-451F-8031-C6176D6E7450}">
      <dsp:nvSpPr>
        <dsp:cNvPr id="0" name=""/>
        <dsp:cNvSpPr/>
      </dsp:nvSpPr>
      <dsp:spPr>
        <a:xfrm>
          <a:off x="4253653" y="352213"/>
          <a:ext cx="2167466" cy="2167466"/>
        </a:xfrm>
        <a:prstGeom prst="round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latin typeface="Times New Roman" panose="02020603050405020304" pitchFamily="18" charset="0"/>
              <a:cs typeface="Times New Roman" panose="02020603050405020304" pitchFamily="18" charset="0"/>
            </a:rPr>
            <a:t>It has lots of valuable lessons</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4359460" y="458020"/>
        <a:ext cx="1955852" cy="1955852"/>
      </dsp:txXfrm>
    </dsp:sp>
    <dsp:sp modelId="{068CB3C7-B3D4-43D8-96AD-B35275C2403B}">
      <dsp:nvSpPr>
        <dsp:cNvPr id="0" name=""/>
        <dsp:cNvSpPr/>
      </dsp:nvSpPr>
      <dsp:spPr>
        <a:xfrm>
          <a:off x="1706879" y="2898986"/>
          <a:ext cx="2167466" cy="2167466"/>
        </a:xfrm>
        <a:prstGeom prst="round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a:solidFill>
                <a:schemeClr val="tx1"/>
              </a:solidFill>
              <a:latin typeface="Times New Roman" panose="02020603050405020304" pitchFamily="18" charset="0"/>
              <a:cs typeface="Times New Roman" panose="02020603050405020304" pitchFamily="18" charset="0"/>
            </a:rPr>
            <a:t>It encourages self education</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1812686" y="3004793"/>
        <a:ext cx="1955852" cy="1955852"/>
      </dsp:txXfrm>
    </dsp:sp>
    <dsp:sp modelId="{861C6327-85E3-4071-ACD1-ACDB57F57D22}">
      <dsp:nvSpPr>
        <dsp:cNvPr id="0" name=""/>
        <dsp:cNvSpPr/>
      </dsp:nvSpPr>
      <dsp:spPr>
        <a:xfrm>
          <a:off x="4253653" y="2898986"/>
          <a:ext cx="2167466" cy="2167466"/>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latin typeface="Times New Roman" panose="02020603050405020304" pitchFamily="18" charset="0"/>
              <a:cs typeface="Times New Roman" panose="02020603050405020304" pitchFamily="18" charset="0"/>
            </a:rPr>
            <a:t>You develop new skills &amp; expertise</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4359460" y="3004793"/>
        <a:ext cx="1955852" cy="1955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154B1-8650-4DD6-961F-EF10099F0691}">
      <dsp:nvSpPr>
        <dsp:cNvPr id="0" name=""/>
        <dsp:cNvSpPr/>
      </dsp:nvSpPr>
      <dsp:spPr>
        <a:xfrm>
          <a:off x="7744391" y="1685010"/>
          <a:ext cx="2703095" cy="514281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205740" bIns="45720" numCol="1" spcCol="1270" anchor="ctr" anchorCtr="0">
          <a:noAutofit/>
        </a:bodyPr>
        <a:lstStyle/>
        <a:p>
          <a:pPr lvl="0" algn="r" defTabSz="1600200">
            <a:lnSpc>
              <a:spcPct val="90000"/>
            </a:lnSpc>
            <a:spcBef>
              <a:spcPct val="0"/>
            </a:spcBef>
            <a:spcAft>
              <a:spcPct val="35000"/>
            </a:spcAft>
          </a:pPr>
          <a:r>
            <a:rPr lang="en-IN" sz="3600" kern="1200" dirty="0"/>
            <a:t>Moving forward</a:t>
          </a:r>
        </a:p>
      </dsp:txBody>
      <dsp:txXfrm rot="16200000">
        <a:off x="7715071" y="3647874"/>
        <a:ext cx="4628532" cy="702804"/>
      </dsp:txXfrm>
    </dsp:sp>
    <dsp:sp modelId="{0BFD1968-17D1-475D-BB5C-47053A356B7C}">
      <dsp:nvSpPr>
        <dsp:cNvPr id="0" name=""/>
        <dsp:cNvSpPr/>
      </dsp:nvSpPr>
      <dsp:spPr>
        <a:xfrm>
          <a:off x="4799602" y="817473"/>
          <a:ext cx="2703095" cy="6007608"/>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205740" bIns="45720" numCol="1" spcCol="1270" anchor="ctr" anchorCtr="0">
          <a:noAutofit/>
        </a:bodyPr>
        <a:lstStyle/>
        <a:p>
          <a:pPr lvl="0" algn="r" defTabSz="1600200">
            <a:lnSpc>
              <a:spcPct val="90000"/>
            </a:lnSpc>
            <a:spcBef>
              <a:spcPct val="0"/>
            </a:spcBef>
            <a:spcAft>
              <a:spcPct val="35000"/>
            </a:spcAft>
          </a:pPr>
          <a:r>
            <a:rPr lang="en-US" sz="3600" kern="1200" dirty="0"/>
            <a:t>When you fail; fail forward</a:t>
          </a:r>
          <a:endParaRPr lang="en-IN" sz="3600" kern="1200" dirty="0"/>
        </a:p>
      </dsp:txBody>
      <dsp:txXfrm rot="16200000">
        <a:off x="4381126" y="3169494"/>
        <a:ext cx="5406847" cy="702804"/>
      </dsp:txXfrm>
    </dsp:sp>
    <dsp:sp modelId="{AA84CB57-067F-42F2-916A-8BE2E9DD2F6E}">
      <dsp:nvSpPr>
        <dsp:cNvPr id="0" name=""/>
        <dsp:cNvSpPr/>
      </dsp:nvSpPr>
      <dsp:spPr>
        <a:xfrm>
          <a:off x="1846113" y="0"/>
          <a:ext cx="2703095" cy="682508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205740" bIns="45720" numCol="1" spcCol="1270" anchor="ctr" anchorCtr="0">
          <a:noAutofit/>
        </a:bodyPr>
        <a:lstStyle/>
        <a:p>
          <a:pPr lvl="0" algn="r" defTabSz="1600200">
            <a:lnSpc>
              <a:spcPct val="90000"/>
            </a:lnSpc>
            <a:spcBef>
              <a:spcPct val="0"/>
            </a:spcBef>
            <a:spcAft>
              <a:spcPct val="35000"/>
            </a:spcAft>
          </a:pPr>
          <a:r>
            <a:rPr lang="en-US" sz="3600" kern="1200" dirty="0"/>
            <a:t>First things first: Your Feelings</a:t>
          </a:r>
          <a:endParaRPr lang="en-IN" sz="3600" kern="1200" dirty="0"/>
        </a:p>
      </dsp:txBody>
      <dsp:txXfrm rot="16200000">
        <a:off x="1059773" y="2719884"/>
        <a:ext cx="6142573" cy="702804"/>
      </dsp:txXfrm>
    </dsp:sp>
    <dsp:sp modelId="{E357AA2B-92EF-48D9-8581-19274FF6E494}">
      <dsp:nvSpPr>
        <dsp:cNvPr id="0" name=""/>
        <dsp:cNvSpPr/>
      </dsp:nvSpPr>
      <dsp:spPr>
        <a:xfrm>
          <a:off x="1846113" y="0"/>
          <a:ext cx="1919197" cy="68580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just" defTabSz="711200">
            <a:lnSpc>
              <a:spcPct val="10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Give yourself time to grieve; you will need it. Loosing everything you have built and worked hard to achieve is not easy, be fair and kind to yourself.</a:t>
          </a:r>
          <a:endParaRPr lang="en-IN" sz="1600" kern="1200" dirty="0">
            <a:solidFill>
              <a:schemeClr val="tx1"/>
            </a:solidFill>
            <a:latin typeface="Times New Roman" panose="02020603050405020304" pitchFamily="18" charset="0"/>
            <a:cs typeface="Times New Roman" panose="02020603050405020304" pitchFamily="18" charset="0"/>
          </a:endParaRPr>
        </a:p>
        <a:p>
          <a:pPr lvl="0" algn="just" defTabSz="711200">
            <a:lnSpc>
              <a:spcPct val="10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2.Give yourself time to appreciate what you have achieved. Yes, you need more time to reflect.</a:t>
          </a:r>
          <a:endParaRPr lang="en-IN" sz="1600" kern="1200" dirty="0">
            <a:solidFill>
              <a:schemeClr val="tx1"/>
            </a:solidFill>
            <a:latin typeface="Times New Roman" panose="02020603050405020304" pitchFamily="18" charset="0"/>
            <a:cs typeface="Times New Roman" panose="02020603050405020304" pitchFamily="18" charset="0"/>
          </a:endParaRPr>
        </a:p>
        <a:p>
          <a:pPr lvl="0" algn="just" defTabSz="711200">
            <a:lnSpc>
              <a:spcPct val="10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3.Get yourself a small note book</a:t>
          </a:r>
          <a:endParaRPr lang="en-IN" sz="1600" kern="1200" dirty="0">
            <a:solidFill>
              <a:schemeClr val="tx1"/>
            </a:solidFill>
            <a:latin typeface="Times New Roman" panose="02020603050405020304" pitchFamily="18" charset="0"/>
            <a:cs typeface="Times New Roman" panose="02020603050405020304" pitchFamily="18" charset="0"/>
          </a:endParaRPr>
        </a:p>
        <a:p>
          <a:pPr lvl="0" algn="just" defTabSz="711200">
            <a:lnSpc>
              <a:spcPct val="10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4.Write down all the feelings you felt when you first realized your business was failing, right up until the day you shut your doors. Writing is therapeutic, It will take that weight off your shoulders</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a:off x="1846113" y="0"/>
        <a:ext cx="1919197" cy="6858000"/>
      </dsp:txXfrm>
    </dsp:sp>
    <dsp:sp modelId="{F451B619-702B-456B-9F9A-5736C9585F1B}">
      <dsp:nvSpPr>
        <dsp:cNvPr id="0" name=""/>
        <dsp:cNvSpPr/>
      </dsp:nvSpPr>
      <dsp:spPr>
        <a:xfrm>
          <a:off x="4799602" y="817473"/>
          <a:ext cx="1919197" cy="604052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just" defTabSz="711200">
            <a:lnSpc>
              <a:spcPct val="9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1.When you fail, forward, do not wallow on your failure.</a:t>
          </a:r>
          <a:endParaRPr lang="en-IN" sz="1600" kern="1200" dirty="0">
            <a:solidFill>
              <a:schemeClr val="tx1"/>
            </a:solidFill>
            <a:latin typeface="Times New Roman" panose="02020603050405020304" pitchFamily="18" charset="0"/>
            <a:cs typeface="Times New Roman" panose="02020603050405020304" pitchFamily="18" charset="0"/>
          </a:endParaRPr>
        </a:p>
        <a:p>
          <a:pPr lvl="0" algn="just" defTabSz="711200">
            <a:lnSpc>
              <a:spcPct val="9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2.In your note book, list all the things you think you did well</a:t>
          </a:r>
          <a:endParaRPr lang="en-IN" sz="1600" kern="1200" dirty="0">
            <a:solidFill>
              <a:schemeClr val="tx1"/>
            </a:solidFill>
            <a:latin typeface="Times New Roman" panose="02020603050405020304" pitchFamily="18" charset="0"/>
            <a:cs typeface="Times New Roman" panose="02020603050405020304" pitchFamily="18" charset="0"/>
          </a:endParaRPr>
        </a:p>
        <a:p>
          <a:pPr lvl="0" algn="just" defTabSz="711200">
            <a:lnSpc>
              <a:spcPct val="9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3.List all the mistakes that you think you made</a:t>
          </a:r>
          <a:endParaRPr lang="en-IN" sz="1600" kern="1200" dirty="0">
            <a:solidFill>
              <a:schemeClr val="tx1"/>
            </a:solidFill>
            <a:latin typeface="Times New Roman" panose="02020603050405020304" pitchFamily="18" charset="0"/>
            <a:cs typeface="Times New Roman" panose="02020603050405020304" pitchFamily="18" charset="0"/>
          </a:endParaRPr>
        </a:p>
        <a:p>
          <a:pPr lvl="0" algn="just" defTabSz="711200">
            <a:lnSpc>
              <a:spcPct val="9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4.Against the things you did well, write down what you think you can do to improve the good work you did.</a:t>
          </a:r>
          <a:endParaRPr lang="en-IN" sz="1600" kern="1200" dirty="0">
            <a:solidFill>
              <a:schemeClr val="tx1"/>
            </a:solidFill>
            <a:latin typeface="Times New Roman" panose="02020603050405020304" pitchFamily="18" charset="0"/>
            <a:cs typeface="Times New Roman" panose="02020603050405020304" pitchFamily="18" charset="0"/>
          </a:endParaRPr>
        </a:p>
        <a:p>
          <a:pPr lvl="0" algn="just" defTabSz="711200">
            <a:lnSpc>
              <a:spcPct val="9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5.Against the mistakes, write down what you think you can do to correct your mistakes the next time round, seek advice if you need to</a:t>
          </a:r>
          <a:r>
            <a:rPr lang="en-US" sz="1600" kern="1200" dirty="0">
              <a:solidFill>
                <a:schemeClr val="tx1"/>
              </a:solidFill>
            </a:rPr>
            <a:t>.</a:t>
          </a:r>
          <a:endParaRPr lang="en-IN" sz="1600" kern="1200" dirty="0">
            <a:solidFill>
              <a:schemeClr val="tx1"/>
            </a:solidFill>
          </a:endParaRPr>
        </a:p>
      </dsp:txBody>
      <dsp:txXfrm>
        <a:off x="4799602" y="817473"/>
        <a:ext cx="1919197" cy="6040526"/>
      </dsp:txXfrm>
    </dsp:sp>
    <dsp:sp modelId="{74E3DD6B-A16E-4FC3-BF30-E69E6BCA91E7}">
      <dsp:nvSpPr>
        <dsp:cNvPr id="0" name=""/>
        <dsp:cNvSpPr/>
      </dsp:nvSpPr>
      <dsp:spPr>
        <a:xfrm>
          <a:off x="7744391" y="1685010"/>
          <a:ext cx="1919197" cy="51729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just" defTabSz="711200">
            <a:lnSpc>
              <a:spcPct val="9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1.Join a small business or entrepreneurship network</a:t>
          </a:r>
          <a:endParaRPr lang="en-IN" sz="1600" kern="1200" dirty="0">
            <a:solidFill>
              <a:schemeClr val="tx1"/>
            </a:solidFill>
            <a:latin typeface="Times New Roman" panose="02020603050405020304" pitchFamily="18" charset="0"/>
            <a:cs typeface="Times New Roman" panose="02020603050405020304" pitchFamily="18" charset="0"/>
          </a:endParaRPr>
        </a:p>
        <a:p>
          <a:pPr lvl="0" algn="just" defTabSz="711200">
            <a:lnSpc>
              <a:spcPct val="90000"/>
            </a:lnSpc>
            <a:spcBef>
              <a:spcPct val="0"/>
            </a:spcBef>
            <a:spcAft>
              <a:spcPct val="35000"/>
            </a:spcAft>
          </a:pPr>
          <a:r>
            <a:rPr lang="en-IN" sz="1600" kern="1200" dirty="0">
              <a:solidFill>
                <a:schemeClr val="tx1"/>
              </a:solidFill>
              <a:latin typeface="Times New Roman" panose="02020603050405020304" pitchFamily="18" charset="0"/>
              <a:cs typeface="Times New Roman" panose="02020603050405020304" pitchFamily="18" charset="0"/>
            </a:rPr>
            <a:t>2.Get a mentor</a:t>
          </a:r>
        </a:p>
        <a:p>
          <a:pPr lvl="0" algn="just" defTabSz="711200">
            <a:lnSpc>
              <a:spcPct val="9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3.Ask for advice from your mentor and or networks about how to deal with failure</a:t>
          </a:r>
          <a:endParaRPr lang="en-IN" sz="1600" kern="1200" dirty="0">
            <a:solidFill>
              <a:schemeClr val="tx1"/>
            </a:solidFill>
            <a:latin typeface="Times New Roman" panose="02020603050405020304" pitchFamily="18" charset="0"/>
            <a:cs typeface="Times New Roman" panose="02020603050405020304" pitchFamily="18" charset="0"/>
          </a:endParaRPr>
        </a:p>
        <a:p>
          <a:pPr lvl="0" algn="just" defTabSz="711200">
            <a:lnSpc>
              <a:spcPct val="90000"/>
            </a:lnSpc>
            <a:spcBef>
              <a:spcPct val="0"/>
            </a:spcBef>
            <a:spcAft>
              <a:spcPct val="35000"/>
            </a:spcAft>
          </a:pPr>
          <a:r>
            <a:rPr lang="en-US" sz="1600" kern="1200" dirty="0">
              <a:solidFill>
                <a:schemeClr val="tx1"/>
              </a:solidFill>
              <a:latin typeface="Times New Roman" panose="02020603050405020304" pitchFamily="18" charset="0"/>
              <a:cs typeface="Times New Roman" panose="02020603050405020304" pitchFamily="18" charset="0"/>
            </a:rPr>
            <a:t>4.Talk about your failure openly and honestly</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a:off x="7744391" y="1685010"/>
        <a:ext cx="1919197" cy="517298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FA42-7AFB-4CA3-B540-0B156C26D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3B8538-E5F9-4D56-9CC6-477445FAD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A09D0B-6BD2-4A8D-9CA3-37CB284029EE}"/>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5" name="Footer Placeholder 4">
            <a:extLst>
              <a:ext uri="{FF2B5EF4-FFF2-40B4-BE49-F238E27FC236}">
                <a16:creationId xmlns:a16="http://schemas.microsoft.com/office/drawing/2014/main" id="{98C5D370-2D47-437E-85F8-00EF70D32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4DA0A-A44D-4BD9-8ED2-1828714B0020}"/>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259532135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F3F9-4576-461E-8B7A-3B76E91D16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B7232E-5AB3-4C05-B980-0E600687E0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E6B39-834B-4BBB-93B6-74AF16B98421}"/>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5" name="Footer Placeholder 4">
            <a:extLst>
              <a:ext uri="{FF2B5EF4-FFF2-40B4-BE49-F238E27FC236}">
                <a16:creationId xmlns:a16="http://schemas.microsoft.com/office/drawing/2014/main" id="{84A75BB2-1088-410C-B461-763646BFC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0CA1F-52C6-4D36-A330-A03585E92E4B}"/>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405354556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FFC70-60E7-4B8B-875B-87C6042BE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4D7DEA-A6BB-4EC3-B68E-2B4094AE51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8453D-6EF6-44C8-B645-CCDCD9C51C55}"/>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5" name="Footer Placeholder 4">
            <a:extLst>
              <a:ext uri="{FF2B5EF4-FFF2-40B4-BE49-F238E27FC236}">
                <a16:creationId xmlns:a16="http://schemas.microsoft.com/office/drawing/2014/main" id="{ADDFB8BB-0C54-477B-9EE2-4D64DF12A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8B248E-8D98-4FD5-B5E8-F02E6866E1E3}"/>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421004880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7CB9-68E2-430E-B257-E147626911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717606-2B6A-467A-B6D7-C5E65D6F7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B91F7-7EBD-4114-93D2-58B9303412A7}"/>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5" name="Footer Placeholder 4">
            <a:extLst>
              <a:ext uri="{FF2B5EF4-FFF2-40B4-BE49-F238E27FC236}">
                <a16:creationId xmlns:a16="http://schemas.microsoft.com/office/drawing/2014/main" id="{8495AF36-9D47-49CC-AEB4-80C268B72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2A955-43C6-4E42-BE90-042411C42518}"/>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314885213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47F0-00E0-4627-8CCC-C4EE35B6BB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F1D79A-88FD-4450-882F-989A12E08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F16A6-0C01-445D-AEAE-76CDA5C18D4E}"/>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5" name="Footer Placeholder 4">
            <a:extLst>
              <a:ext uri="{FF2B5EF4-FFF2-40B4-BE49-F238E27FC236}">
                <a16:creationId xmlns:a16="http://schemas.microsoft.com/office/drawing/2014/main" id="{4D0977C5-BF53-44DA-B4A9-9799463080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C0C08-D446-4F6F-B6E1-D2148DD5E670}"/>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37882248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5B7A-C65D-490A-9376-0E08C0DE9B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2B169D-99C6-4ADD-BE4D-2978ABA32D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CF0A9F-044C-4504-ADF6-BD7CBD8960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F8FD05-E435-4AAF-B05E-08E14DD2087F}"/>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6" name="Footer Placeholder 5">
            <a:extLst>
              <a:ext uri="{FF2B5EF4-FFF2-40B4-BE49-F238E27FC236}">
                <a16:creationId xmlns:a16="http://schemas.microsoft.com/office/drawing/2014/main" id="{00900DE4-06AF-4294-8A1C-42F465D553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014BEC-DA60-4514-84C5-41F4DAAEBF44}"/>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11974551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CBC6-4468-4412-B56E-A81FC168DB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CDA9C1-8C46-4796-9193-E95C00599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B72103-3C20-4138-BA78-4F03E49981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3AA3BE-86B5-4041-AE3A-2B3AD02C5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3FE80F-5E83-4E0A-8EAF-7C95470122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E073FB-F85D-4929-9A1F-9A98856A401F}"/>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8" name="Footer Placeholder 7">
            <a:extLst>
              <a:ext uri="{FF2B5EF4-FFF2-40B4-BE49-F238E27FC236}">
                <a16:creationId xmlns:a16="http://schemas.microsoft.com/office/drawing/2014/main" id="{FF46B335-A713-4BED-828D-9038BFA157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F68B34-006A-49BB-BC6F-72737301B911}"/>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413177699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F538-3A4B-4CBE-BBF4-8E7D126C7E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CAFE65-EED4-4D54-BC34-AA68B98218AE}"/>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4" name="Footer Placeholder 3">
            <a:extLst>
              <a:ext uri="{FF2B5EF4-FFF2-40B4-BE49-F238E27FC236}">
                <a16:creationId xmlns:a16="http://schemas.microsoft.com/office/drawing/2014/main" id="{C0A23A9D-1423-4FC2-ACCE-322C79ECE0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70DA95-BBAF-4F2E-99C7-E0EAC73FBE33}"/>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13738515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1A452-FF93-4EDC-8E06-C9C7294F62DA}"/>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3" name="Footer Placeholder 2">
            <a:extLst>
              <a:ext uri="{FF2B5EF4-FFF2-40B4-BE49-F238E27FC236}">
                <a16:creationId xmlns:a16="http://schemas.microsoft.com/office/drawing/2014/main" id="{56BF3ECF-DDBE-4A44-A9C5-358CB31249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3326E0-03C8-4391-AD05-38A3707E392A}"/>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97032679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5E88-8946-4C49-85A3-2E79D7D2A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3FD90F-AD44-41C9-97F7-34AE5F7BC0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139017-72A8-4EB9-936F-68377B5F4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B4E67-7FF6-48ED-BC72-62B3F9D7CC86}"/>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6" name="Footer Placeholder 5">
            <a:extLst>
              <a:ext uri="{FF2B5EF4-FFF2-40B4-BE49-F238E27FC236}">
                <a16:creationId xmlns:a16="http://schemas.microsoft.com/office/drawing/2014/main" id="{355240F8-8AF1-4ED7-9560-689D477F0A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B3A2B2-D2ED-4969-BF66-69B6374062EB}"/>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233692966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BEDD-5B7A-47C6-ABFF-26F1B447E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F0F6AB-B280-4CD3-A2FA-C71CDD480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0CE512-1A63-4ED4-89AD-D5FAAA165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C070B-8485-4FCD-84F2-98C216324D88}"/>
              </a:ext>
            </a:extLst>
          </p:cNvPr>
          <p:cNvSpPr>
            <a:spLocks noGrp="1"/>
          </p:cNvSpPr>
          <p:nvPr>
            <p:ph type="dt" sz="half" idx="10"/>
          </p:nvPr>
        </p:nvSpPr>
        <p:spPr/>
        <p:txBody>
          <a:bodyPr/>
          <a:lstStyle/>
          <a:p>
            <a:fld id="{2F8568E9-BD92-4BCC-8B25-CE5FDAF298C8}" type="datetimeFigureOut">
              <a:rPr lang="en-IN" smtClean="0"/>
              <a:t>26-08-2021</a:t>
            </a:fld>
            <a:endParaRPr lang="en-IN"/>
          </a:p>
        </p:txBody>
      </p:sp>
      <p:sp>
        <p:nvSpPr>
          <p:cNvPr id="6" name="Footer Placeholder 5">
            <a:extLst>
              <a:ext uri="{FF2B5EF4-FFF2-40B4-BE49-F238E27FC236}">
                <a16:creationId xmlns:a16="http://schemas.microsoft.com/office/drawing/2014/main" id="{01D64240-2E13-4F9C-89AC-8C0ECA50B4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83A80F-638B-4FD6-9988-94EFD6CAC595}"/>
              </a:ext>
            </a:extLst>
          </p:cNvPr>
          <p:cNvSpPr>
            <a:spLocks noGrp="1"/>
          </p:cNvSpPr>
          <p:nvPr>
            <p:ph type="sldNum" sz="quarter" idx="12"/>
          </p:nvPr>
        </p:nvSpPr>
        <p:spPr/>
        <p:txBody>
          <a:bodyPr/>
          <a:lstStyle/>
          <a:p>
            <a:fld id="{77D32221-D2A5-4507-932A-4A8F0E513CE4}" type="slidenum">
              <a:rPr lang="en-IN" smtClean="0"/>
              <a:t>‹#›</a:t>
            </a:fld>
            <a:endParaRPr lang="en-IN"/>
          </a:p>
        </p:txBody>
      </p:sp>
    </p:spTree>
    <p:extLst>
      <p:ext uri="{BB962C8B-B14F-4D97-AF65-F5344CB8AC3E}">
        <p14:creationId xmlns:p14="http://schemas.microsoft.com/office/powerpoint/2010/main" val="40242532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chemeClr val="accent5">
                <a:lumMod val="40000"/>
                <a:lumOff val="60000"/>
                <a:alpha val="33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36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3AD5B8-FAAF-441B-97B1-9FAFB2EC9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E95993-D6EF-4479-83E4-B8C44B986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39684-C8F1-4D08-B35A-1C13CC0FB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568E9-BD92-4BCC-8B25-CE5FDAF298C8}" type="datetimeFigureOut">
              <a:rPr lang="en-IN" smtClean="0"/>
              <a:t>26-08-2021</a:t>
            </a:fld>
            <a:endParaRPr lang="en-IN"/>
          </a:p>
        </p:txBody>
      </p:sp>
      <p:sp>
        <p:nvSpPr>
          <p:cNvPr id="5" name="Footer Placeholder 4">
            <a:extLst>
              <a:ext uri="{FF2B5EF4-FFF2-40B4-BE49-F238E27FC236}">
                <a16:creationId xmlns:a16="http://schemas.microsoft.com/office/drawing/2014/main" id="{6A5DEBFE-5391-4721-B7ED-29D923624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D2D672-26C4-4B1A-AF64-99BE41ED11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32221-D2A5-4507-932A-4A8F0E513CE4}" type="slidenum">
              <a:rPr lang="en-IN" smtClean="0"/>
              <a:t>‹#›</a:t>
            </a:fld>
            <a:endParaRPr lang="en-IN"/>
          </a:p>
        </p:txBody>
      </p:sp>
    </p:spTree>
    <p:extLst>
      <p:ext uri="{BB962C8B-B14F-4D97-AF65-F5344CB8AC3E}">
        <p14:creationId xmlns:p14="http://schemas.microsoft.com/office/powerpoint/2010/main" val="19953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businessalligators.com/jeff-bezos-personality-trait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economictimes.indiatimes.com/small-biz/startups/ola-recorded-loss-of-rs-796-crore-for-fy15-as-it-spent-heavily-to-maintain-market-lead/articleshow/52876645.cms" TargetMode="External"/><Relationship Id="rId2" Type="http://schemas.openxmlformats.org/officeDocument/2006/relationships/hyperlink" Target="http://www.business-standard.com/article/economy-policy/flipkart-s-losses-double-to-rs-2-306-crore-in-fy16-on-hand-of-amazon-116112800242_1.html" TargetMode="External"/><Relationship Id="rId1" Type="http://schemas.openxmlformats.org/officeDocument/2006/relationships/slideLayout" Target="../slideLayouts/slideLayout7.xml"/><Relationship Id="rId5" Type="http://schemas.openxmlformats.org/officeDocument/2006/relationships/hyperlink" Target="https://www.businessalligators.com/best-food-startups-india/" TargetMode="External"/><Relationship Id="rId4" Type="http://schemas.openxmlformats.org/officeDocument/2006/relationships/hyperlink" Target="https://www.businessalligators.com/increase-team-productivity/"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trajectify.com/blog/2017/3/16/why-didnt-intronet-succeed" TargetMode="External"/><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hyperlink" Target="https://www.intro.n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blog.8tracks.com/2019/12/26/to-everything-there-is-a-season/" TargetMode="External"/><Relationship Id="rId2" Type="http://schemas.openxmlformats.org/officeDocument/2006/relationships/image" Target="../media/image7.emf"/><Relationship Id="rId1" Type="http://schemas.openxmlformats.org/officeDocument/2006/relationships/slideLayout" Target="../slideLayouts/slideLayout7.xml"/><Relationship Id="rId4" Type="http://schemas.openxmlformats.org/officeDocument/2006/relationships/hyperlink" Target="https://www.cbinsights.com/company/8track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daprimus.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1EBDFE-5226-4E1C-B1E5-57C208DDD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14757">
            <a:off x="-102638" y="116988"/>
            <a:ext cx="5600700" cy="3810000"/>
          </a:xfrm>
          <a:prstGeom prst="ellipse">
            <a:avLst/>
          </a:prstGeom>
          <a:ln>
            <a:noFill/>
          </a:ln>
          <a:effectLst>
            <a:softEdge rad="112500"/>
          </a:effectLst>
        </p:spPr>
      </p:pic>
      <p:sp>
        <p:nvSpPr>
          <p:cNvPr id="4" name="TextBox 3">
            <a:extLst>
              <a:ext uri="{FF2B5EF4-FFF2-40B4-BE49-F238E27FC236}">
                <a16:creationId xmlns:a16="http://schemas.microsoft.com/office/drawing/2014/main" id="{02E29339-1309-4953-93D4-F1EC7E806658}"/>
              </a:ext>
            </a:extLst>
          </p:cNvPr>
          <p:cNvSpPr txBox="1"/>
          <p:nvPr/>
        </p:nvSpPr>
        <p:spPr>
          <a:xfrm>
            <a:off x="3780430" y="3429000"/>
            <a:ext cx="8802806" cy="1323439"/>
          </a:xfrm>
          <a:prstGeom prst="rect">
            <a:avLst/>
          </a:prstGeom>
          <a:noFill/>
        </p:spPr>
        <p:txBody>
          <a:bodyPr wrap="square" rtlCol="0">
            <a:spAutoFit/>
          </a:bodyPr>
          <a:lstStyle/>
          <a:p>
            <a:r>
              <a:rPr lang="en-US" sz="8000" b="1" dirty="0">
                <a:solidFill>
                  <a:srgbClr val="C00000"/>
                </a:solidFill>
                <a:latin typeface="Harrington" panose="04040505050A02020702" pitchFamily="82" charset="0"/>
              </a:rPr>
              <a:t>Why startups fail?</a:t>
            </a:r>
            <a:endParaRPr lang="en-IN" sz="8000" b="1" dirty="0">
              <a:solidFill>
                <a:srgbClr val="C00000"/>
              </a:solidFill>
              <a:latin typeface="Harrington" panose="04040505050A02020702" pitchFamily="82" charset="0"/>
            </a:endParaRPr>
          </a:p>
        </p:txBody>
      </p:sp>
    </p:spTree>
    <p:extLst>
      <p:ext uri="{BB962C8B-B14F-4D97-AF65-F5344CB8AC3E}">
        <p14:creationId xmlns:p14="http://schemas.microsoft.com/office/powerpoint/2010/main" val="309599493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E64C9F-AA7B-4322-B709-4587C1AE0920}"/>
              </a:ext>
            </a:extLst>
          </p:cNvPr>
          <p:cNvSpPr/>
          <p:nvPr/>
        </p:nvSpPr>
        <p:spPr>
          <a:xfrm>
            <a:off x="0" y="0"/>
            <a:ext cx="5108331" cy="3108543"/>
          </a:xfrm>
          <a:prstGeom prst="rect">
            <a:avLst/>
          </a:prstGeom>
        </p:spPr>
        <p:txBody>
          <a:bodyPr wrap="square">
            <a:spAutoFit/>
          </a:bodyPr>
          <a:lstStyle/>
          <a:p>
            <a:pPr algn="just"/>
            <a:r>
              <a:rPr lang="en-IN" sz="2800" b="1" i="1" dirty="0" smtClean="0">
                <a:solidFill>
                  <a:schemeClr val="accent2"/>
                </a:solidFill>
                <a:latin typeface="Times New Roman" panose="02020603050405020304" pitchFamily="18" charset="0"/>
                <a:cs typeface="Times New Roman" panose="02020603050405020304" pitchFamily="18" charset="0"/>
              </a:rPr>
              <a:t>9. </a:t>
            </a:r>
            <a:r>
              <a:rPr lang="en-IN" sz="2800" b="1" i="1" dirty="0">
                <a:solidFill>
                  <a:schemeClr val="accent2"/>
                </a:solidFill>
                <a:latin typeface="Times New Roman" panose="02020603050405020304" pitchFamily="18" charset="0"/>
                <a:cs typeface="Times New Roman" panose="02020603050405020304" pitchFamily="18" charset="0"/>
              </a:rPr>
              <a:t>Slowness to launch</a:t>
            </a:r>
          </a:p>
          <a:p>
            <a:pPr algn="just"/>
            <a:r>
              <a:rPr lang="en-US" sz="2800" dirty="0">
                <a:latin typeface="Times New Roman" panose="02020603050405020304" pitchFamily="18" charset="0"/>
                <a:cs typeface="Times New Roman" panose="02020603050405020304" pitchFamily="18" charset="0"/>
              </a:rPr>
              <a:t>• Every idea dies if it is not implemented on time.</a:t>
            </a:r>
          </a:p>
          <a:p>
            <a:pPr algn="just"/>
            <a:r>
              <a:rPr lang="en-US" sz="2800" dirty="0">
                <a:latin typeface="Times New Roman" panose="02020603050405020304" pitchFamily="18" charset="0"/>
                <a:cs typeface="Times New Roman" panose="02020603050405020304" pitchFamily="18" charset="0"/>
              </a:rPr>
              <a:t>• Secondly, your product may actually leave behind the competition, which leads to product failure.</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338100-1CE9-4754-AD81-7154FFBDE8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963008" y="2766202"/>
            <a:ext cx="1262742" cy="1131548"/>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81F90F72-B859-48F8-AD99-F5BBC286EDD5}"/>
              </a:ext>
            </a:extLst>
          </p:cNvPr>
          <p:cNvSpPr/>
          <p:nvPr/>
        </p:nvSpPr>
        <p:spPr>
          <a:xfrm>
            <a:off x="6506307" y="0"/>
            <a:ext cx="5196255" cy="3539430"/>
          </a:xfrm>
          <a:prstGeom prst="rect">
            <a:avLst/>
          </a:prstGeom>
        </p:spPr>
        <p:txBody>
          <a:bodyPr wrap="square">
            <a:spAutoFit/>
          </a:bodyPr>
          <a:lstStyle/>
          <a:p>
            <a:pPr algn="just"/>
            <a:r>
              <a:rPr lang="en-IN" sz="2800" b="1" i="1" dirty="0" smtClean="0">
                <a:solidFill>
                  <a:schemeClr val="accent2"/>
                </a:solidFill>
                <a:latin typeface="Times New Roman" panose="02020603050405020304" pitchFamily="18" charset="0"/>
                <a:cs typeface="Times New Roman" panose="02020603050405020304" pitchFamily="18" charset="0"/>
              </a:rPr>
              <a:t>10. </a:t>
            </a:r>
            <a:r>
              <a:rPr lang="en-IN" sz="2800" b="1" i="1" dirty="0">
                <a:solidFill>
                  <a:schemeClr val="accent2"/>
                </a:solidFill>
                <a:latin typeface="Times New Roman" panose="02020603050405020304" pitchFamily="18" charset="0"/>
                <a:cs typeface="Times New Roman" panose="02020603050405020304" pitchFamily="18" charset="0"/>
              </a:rPr>
              <a:t>No business plan</a:t>
            </a:r>
          </a:p>
          <a:p>
            <a:pPr algn="just"/>
            <a:r>
              <a:rPr lang="en-US" sz="2800" dirty="0">
                <a:latin typeface="Times New Roman" panose="02020603050405020304" pitchFamily="18" charset="0"/>
                <a:cs typeface="Times New Roman" panose="02020603050405020304" pitchFamily="18" charset="0"/>
              </a:rPr>
              <a:t>• Every startup must create a business plan to articulate every </a:t>
            </a:r>
            <a:r>
              <a:rPr lang="en-IN" sz="2800" dirty="0">
                <a:latin typeface="Times New Roman" panose="02020603050405020304" pitchFamily="18" charset="0"/>
                <a:cs typeface="Times New Roman" panose="02020603050405020304" pitchFamily="18" charset="0"/>
              </a:rPr>
              <a:t>single aspect</a:t>
            </a:r>
          </a:p>
          <a:p>
            <a:pPr algn="just"/>
            <a:r>
              <a:rPr lang="en-US" sz="2800" dirty="0">
                <a:latin typeface="Times New Roman" panose="02020603050405020304" pitchFamily="18" charset="0"/>
                <a:cs typeface="Times New Roman" panose="02020603050405020304" pitchFamily="18" charset="0"/>
              </a:rPr>
              <a:t>• Business plan will give you a clear idea of your operations.</a:t>
            </a:r>
          </a:p>
          <a:p>
            <a:pPr algn="just"/>
            <a:r>
              <a:rPr lang="en-US" sz="2800" dirty="0">
                <a:latin typeface="Times New Roman" panose="02020603050405020304" pitchFamily="18" charset="0"/>
                <a:cs typeface="Times New Roman" panose="02020603050405020304" pitchFamily="18" charset="0"/>
              </a:rPr>
              <a:t>• Lead to lose one or other important aspects of startup.</a:t>
            </a:r>
            <a:endParaRPr lang="en-IN"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DB64694-E365-4B65-9C7C-2D8B2DCB2E97}"/>
              </a:ext>
            </a:extLst>
          </p:cNvPr>
          <p:cNvSpPr/>
          <p:nvPr/>
        </p:nvSpPr>
        <p:spPr>
          <a:xfrm>
            <a:off x="123093" y="4088423"/>
            <a:ext cx="8352692" cy="2677656"/>
          </a:xfrm>
          <a:prstGeom prst="rect">
            <a:avLst/>
          </a:prstGeom>
        </p:spPr>
        <p:txBody>
          <a:bodyPr wrap="square">
            <a:spAutoFit/>
          </a:bodyPr>
          <a:lstStyle/>
          <a:p>
            <a:pPr algn="just"/>
            <a:r>
              <a:rPr lang="en-US" sz="2800" b="1" i="1" dirty="0" smtClean="0">
                <a:solidFill>
                  <a:schemeClr val="accent2"/>
                </a:solidFill>
                <a:latin typeface="Times New Roman" panose="02020603050405020304" pitchFamily="18" charset="0"/>
                <a:cs typeface="Times New Roman" panose="02020603050405020304" pitchFamily="18" charset="0"/>
              </a:rPr>
              <a:t>11. </a:t>
            </a:r>
            <a:r>
              <a:rPr lang="en-US" sz="2800" b="1" i="1" dirty="0">
                <a:solidFill>
                  <a:schemeClr val="accent2"/>
                </a:solidFill>
                <a:latin typeface="Times New Roman" panose="02020603050405020304" pitchFamily="18" charset="0"/>
                <a:cs typeface="Times New Roman" panose="02020603050405020304" pitchFamily="18" charset="0"/>
              </a:rPr>
              <a:t>Unaware of competitors and changing market condition</a:t>
            </a:r>
          </a:p>
          <a:p>
            <a:pPr algn="just"/>
            <a:r>
              <a:rPr lang="en-US" sz="2800" dirty="0">
                <a:latin typeface="Times New Roman" panose="02020603050405020304" pitchFamily="18" charset="0"/>
                <a:cs typeface="Times New Roman" panose="02020603050405020304" pitchFamily="18" charset="0"/>
              </a:rPr>
              <a:t>• Should be address regularly and carefully</a:t>
            </a:r>
          </a:p>
          <a:p>
            <a:pPr algn="just"/>
            <a:r>
              <a:rPr lang="en-US" sz="2800" dirty="0">
                <a:latin typeface="Times New Roman" panose="02020603050405020304" pitchFamily="18" charset="0"/>
                <a:cs typeface="Times New Roman" panose="02020603050405020304" pitchFamily="18" charset="0"/>
              </a:rPr>
              <a:t>• Launching something which is already there in market or over pricing products which are available at cheaper rates etc.</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79EC69E-12DE-4A14-BD24-42DADA2A2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7258" y="3897750"/>
            <a:ext cx="3294742" cy="25484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5672449"/>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D6B708-9F60-41EE-958A-ED6EE335DD96}"/>
              </a:ext>
            </a:extLst>
          </p:cNvPr>
          <p:cNvSpPr/>
          <p:nvPr/>
        </p:nvSpPr>
        <p:spPr>
          <a:xfrm>
            <a:off x="0" y="0"/>
            <a:ext cx="11589936" cy="3108543"/>
          </a:xfrm>
          <a:prstGeom prst="rect">
            <a:avLst/>
          </a:prstGeom>
        </p:spPr>
        <p:txBody>
          <a:bodyPr wrap="square">
            <a:spAutoFit/>
          </a:bodyPr>
          <a:lstStyle/>
          <a:p>
            <a:pPr algn="just"/>
            <a:r>
              <a:rPr lang="en-US" sz="2800" b="1" i="1" dirty="0">
                <a:solidFill>
                  <a:schemeClr val="accent2"/>
                </a:solidFill>
                <a:latin typeface="Times New Roman" panose="02020603050405020304" pitchFamily="18" charset="0"/>
                <a:cs typeface="Times New Roman" panose="02020603050405020304" pitchFamily="18" charset="0"/>
              </a:rPr>
              <a:t>12. Not raising funding at the right time</a:t>
            </a:r>
          </a:p>
          <a:p>
            <a:pPr algn="just"/>
            <a:r>
              <a:rPr lang="en-US" sz="2800" b="1" dirty="0">
                <a:latin typeface="Times New Roman" panose="02020603050405020304" pitchFamily="18" charset="0"/>
                <a:cs typeface="Times New Roman" panose="02020603050405020304" pitchFamily="18" charset="0"/>
              </a:rPr>
              <a:t>a) No Time for Experiments and Analysis</a:t>
            </a:r>
          </a:p>
          <a:p>
            <a:pPr algn="just"/>
            <a:r>
              <a:rPr lang="en-US" sz="2800" dirty="0">
                <a:latin typeface="Times New Roman" panose="02020603050405020304" pitchFamily="18" charset="0"/>
                <a:cs typeface="Times New Roman" panose="02020603050405020304" pitchFamily="18" charset="0"/>
              </a:rPr>
              <a:t>• Just look at Housing.com and </a:t>
            </a:r>
            <a:r>
              <a:rPr lang="en-US" sz="2800" dirty="0" err="1">
                <a:latin typeface="Times New Roman" panose="02020603050405020304" pitchFamily="18" charset="0"/>
                <a:cs typeface="Times New Roman" panose="02020603050405020304" pitchFamily="18" charset="0"/>
              </a:rPr>
              <a:t>TinyOwl</a:t>
            </a:r>
            <a:r>
              <a:rPr lang="en-US" sz="2800" dirty="0">
                <a:latin typeface="Times New Roman" panose="02020603050405020304" pitchFamily="18" charset="0"/>
                <a:cs typeface="Times New Roman" panose="02020603050405020304" pitchFamily="18" charset="0"/>
              </a:rPr>
              <a:t>. These are the biggest failed startups of India which failed with more than </a:t>
            </a:r>
            <a:r>
              <a:rPr lang="en-US" sz="2800" dirty="0" err="1">
                <a:latin typeface="Times New Roman" panose="02020603050405020304" pitchFamily="18" charset="0"/>
                <a:cs typeface="Times New Roman" panose="02020603050405020304" pitchFamily="18" charset="0"/>
              </a:rPr>
              <a:t>Rs</a:t>
            </a:r>
            <a:r>
              <a:rPr lang="en-US" sz="2800" dirty="0">
                <a:latin typeface="Times New Roman" panose="02020603050405020304" pitchFamily="18" charset="0"/>
                <a:cs typeface="Times New Roman" panose="02020603050405020304" pitchFamily="18" charset="0"/>
              </a:rPr>
              <a:t> 100cr funding in individual accounts. These startups raised funding on very early stage on the basis of an idea due to which they missed the experimental part or you can say the product analysis part and failed drastically. </a:t>
            </a:r>
            <a:endParaRPr lang="en-US" sz="28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75847" y="3235569"/>
            <a:ext cx="11289322" cy="2862322"/>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b) Share Distribution </a:t>
            </a:r>
            <a:r>
              <a:rPr lang="en-IN" b="1" dirty="0" smtClean="0">
                <a:latin typeface="Times New Roman" panose="02020603050405020304" pitchFamily="18" charset="0"/>
                <a:cs typeface="Times New Roman" panose="02020603050405020304" pitchFamily="18" charset="0"/>
              </a:rPr>
              <a:t>Problem</a:t>
            </a:r>
          </a:p>
          <a:p>
            <a:pPr algn="just"/>
            <a:endParaRPr lang="en-IN" b="1"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 </a:t>
            </a:r>
            <a:r>
              <a:rPr lang="en-US" dirty="0"/>
              <a:t>If you show too much urgency in raising the funding or you apply for funding before achieving a good level then you need to give more shares to the investors for a small amount of money. Due to which you remain with very few shares, that means less ownership or less power while taking any decisions, And the worst part is you feel that don’t have much equity in hand to barter against money when you actually need money for the company.</a:t>
            </a:r>
          </a:p>
          <a:p>
            <a:pPr algn="just" fontAlgn="base"/>
            <a:r>
              <a:rPr lang="en-US" dirty="0"/>
              <a:t>Just look at Flipkart and Amazon. Flipkart by </a:t>
            </a:r>
            <a:r>
              <a:rPr lang="en-US" dirty="0" err="1"/>
              <a:t>Sachin</a:t>
            </a:r>
            <a:r>
              <a:rPr lang="en-US" dirty="0"/>
              <a:t> Bansal and </a:t>
            </a:r>
            <a:r>
              <a:rPr lang="en-US" dirty="0" err="1"/>
              <a:t>Binny</a:t>
            </a:r>
            <a:r>
              <a:rPr lang="en-US" dirty="0"/>
              <a:t> Bansal was started in September 2007, while Amazon by </a:t>
            </a:r>
            <a:r>
              <a:rPr lang="en-US" dirty="0">
                <a:hlinkClick r:id="rId2"/>
              </a:rPr>
              <a:t>Jeff Bezos</a:t>
            </a:r>
            <a:r>
              <a:rPr lang="en-US" dirty="0"/>
              <a:t> was started in July 1994. But you will feel amazed by the fact that </a:t>
            </a:r>
            <a:r>
              <a:rPr lang="en-US" dirty="0" err="1"/>
              <a:t>Binny</a:t>
            </a:r>
            <a:r>
              <a:rPr lang="en-US" dirty="0"/>
              <a:t> Bansal and </a:t>
            </a:r>
            <a:r>
              <a:rPr lang="en-US" dirty="0" err="1"/>
              <a:t>Sachin</a:t>
            </a:r>
            <a:r>
              <a:rPr lang="en-US" dirty="0"/>
              <a:t> Bansal had 7.5% shares of Flipkart each while Jeff Bezos still have 18% shares of Amazon. This is the reason that recently Flipkart had faced a major reshuffle when </a:t>
            </a:r>
            <a:r>
              <a:rPr lang="en-US" dirty="0" err="1"/>
              <a:t>Sachin</a:t>
            </a:r>
            <a:r>
              <a:rPr lang="en-US" dirty="0"/>
              <a:t> Bansal was removed from the post of CEO despite being the founder.</a:t>
            </a:r>
          </a:p>
        </p:txBody>
      </p:sp>
    </p:spTree>
    <p:extLst>
      <p:ext uri="{BB962C8B-B14F-4D97-AF65-F5344CB8AC3E}">
        <p14:creationId xmlns:p14="http://schemas.microsoft.com/office/powerpoint/2010/main" val="3982582888"/>
      </p:ext>
    </p:extLst>
  </p:cSld>
  <p:clrMapOvr>
    <a:masterClrMapping/>
  </p:clrMapOvr>
  <p:transition spd="slow">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8831D7-08F9-4FB1-B91F-EB5B48718BC8}"/>
              </a:ext>
            </a:extLst>
          </p:cNvPr>
          <p:cNvSpPr/>
          <p:nvPr/>
        </p:nvSpPr>
        <p:spPr>
          <a:xfrm>
            <a:off x="228598" y="202223"/>
            <a:ext cx="11702563" cy="6663363"/>
          </a:xfrm>
          <a:prstGeom prst="rect">
            <a:avLst/>
          </a:prstGeom>
        </p:spPr>
        <p:txBody>
          <a:bodyPr wrap="square">
            <a:spAutoFit/>
          </a:bodyPr>
          <a:lstStyle/>
          <a:p>
            <a:pPr lvl="0" algn="just" eaLnBrk="0" fontAlgn="base" hangingPunct="0">
              <a:spcBef>
                <a:spcPct val="0"/>
              </a:spcBef>
              <a:spcAft>
                <a:spcPct val="0"/>
              </a:spcAft>
            </a:pPr>
            <a:r>
              <a:rPr lang="en-IN" sz="2800" b="1" i="1" dirty="0">
                <a:solidFill>
                  <a:schemeClr val="accent2"/>
                </a:solidFill>
                <a:latin typeface="Times New Roman" panose="02020603050405020304" pitchFamily="18" charset="0"/>
                <a:cs typeface="Times New Roman" panose="02020603050405020304" pitchFamily="18" charset="0"/>
              </a:rPr>
              <a:t>13.Lack Of </a:t>
            </a:r>
            <a:r>
              <a:rPr lang="en-IN" sz="2800" b="1" i="1" dirty="0" smtClean="0">
                <a:solidFill>
                  <a:schemeClr val="accent2"/>
                </a:solidFill>
                <a:latin typeface="Times New Roman" panose="02020603050405020304" pitchFamily="18" charset="0"/>
                <a:cs typeface="Times New Roman" panose="02020603050405020304" pitchFamily="18" charset="0"/>
              </a:rPr>
              <a:t>Innovation: </a:t>
            </a:r>
            <a:r>
              <a:rPr lang="en-US" altLang="en-US" sz="2100" dirty="0" smtClean="0">
                <a:solidFill>
                  <a:srgbClr val="666666"/>
                </a:solidFill>
                <a:latin typeface="Lato"/>
              </a:rPr>
              <a:t>Whether </a:t>
            </a:r>
            <a:r>
              <a:rPr lang="en-US" altLang="en-US" sz="2100" dirty="0">
                <a:solidFill>
                  <a:srgbClr val="666666"/>
                </a:solidFill>
                <a:latin typeface="Lato"/>
              </a:rPr>
              <a:t>you talk about Flipkart, OYO Rooms, or OLA Cabs they all are copied from the US startups in some ways. Flipkart copied Amazon, OYO Rooms copied Airbnb and OLA Cabs copied Uber. You might feel amazed that these 3 startups are one of the best startups in India in today’s date and they are copied. This is the only fact that they are not earning profits.</a:t>
            </a:r>
            <a:endParaRPr lang="en-US" altLang="en-US" sz="2100" dirty="0"/>
          </a:p>
          <a:p>
            <a:pPr lvl="0" algn="just" eaLnBrk="0" fontAlgn="base" hangingPunct="0">
              <a:spcBef>
                <a:spcPct val="0"/>
              </a:spcBef>
              <a:spcAft>
                <a:spcPct val="0"/>
              </a:spcAft>
            </a:pPr>
            <a:r>
              <a:rPr lang="en-US" altLang="en-US" sz="2100" dirty="0">
                <a:solidFill>
                  <a:srgbClr val="666666"/>
                </a:solidFill>
                <a:latin typeface="Lato"/>
              </a:rPr>
              <a:t>Flipkart loss increase from </a:t>
            </a:r>
            <a:r>
              <a:rPr lang="en-US" altLang="en-US" sz="2100" dirty="0" err="1">
                <a:solidFill>
                  <a:srgbClr val="666666"/>
                </a:solidFill>
                <a:latin typeface="Lato"/>
              </a:rPr>
              <a:t>Rs</a:t>
            </a:r>
            <a:r>
              <a:rPr lang="en-US" altLang="en-US" sz="2100" dirty="0">
                <a:solidFill>
                  <a:srgbClr val="666666"/>
                </a:solidFill>
                <a:latin typeface="Lato"/>
              </a:rPr>
              <a:t> 1096cr in FY15 to </a:t>
            </a:r>
            <a:r>
              <a:rPr lang="en-US" altLang="en-US" sz="2100" dirty="0" err="1">
                <a:solidFill>
                  <a:srgbClr val="666666"/>
                </a:solidFill>
                <a:latin typeface="Lato"/>
              </a:rPr>
              <a:t>Rs</a:t>
            </a:r>
            <a:r>
              <a:rPr lang="en-US" altLang="en-US" sz="2100" dirty="0">
                <a:solidFill>
                  <a:srgbClr val="666666"/>
                </a:solidFill>
                <a:latin typeface="Lato"/>
              </a:rPr>
              <a:t> 2306cr in FY16 as stated by </a:t>
            </a:r>
            <a:r>
              <a:rPr lang="en-US" altLang="en-US" sz="2100" dirty="0">
                <a:solidFill>
                  <a:srgbClr val="E09900"/>
                </a:solidFill>
                <a:latin typeface="Lato"/>
                <a:hlinkClick r:id="rId2"/>
              </a:rPr>
              <a:t>business-standard</a:t>
            </a:r>
            <a:r>
              <a:rPr lang="en-US" altLang="en-US" sz="2100" dirty="0">
                <a:solidFill>
                  <a:srgbClr val="666666"/>
                </a:solidFill>
                <a:latin typeface="Lato"/>
              </a:rPr>
              <a:t>.</a:t>
            </a:r>
            <a:endParaRPr lang="en-US" altLang="en-US" sz="2100" dirty="0"/>
          </a:p>
          <a:p>
            <a:pPr lvl="0" algn="just" eaLnBrk="0" fontAlgn="base" hangingPunct="0">
              <a:spcBef>
                <a:spcPct val="0"/>
              </a:spcBef>
              <a:spcAft>
                <a:spcPct val="0"/>
              </a:spcAft>
            </a:pPr>
            <a:r>
              <a:rPr lang="en-US" altLang="en-US" sz="2100" dirty="0">
                <a:solidFill>
                  <a:srgbClr val="666666"/>
                </a:solidFill>
                <a:latin typeface="Lato"/>
              </a:rPr>
              <a:t>Similarly, OLA Cabs also make a loss of </a:t>
            </a:r>
            <a:r>
              <a:rPr lang="en-US" altLang="en-US" sz="2100" dirty="0" err="1">
                <a:solidFill>
                  <a:srgbClr val="666666"/>
                </a:solidFill>
                <a:latin typeface="Lato"/>
              </a:rPr>
              <a:t>Rs</a:t>
            </a:r>
            <a:r>
              <a:rPr lang="en-US" altLang="en-US" sz="2100" dirty="0">
                <a:solidFill>
                  <a:srgbClr val="666666"/>
                </a:solidFill>
                <a:latin typeface="Lato"/>
              </a:rPr>
              <a:t> 796cr in comparison with a revenue of </a:t>
            </a:r>
            <a:r>
              <a:rPr lang="en-US" altLang="en-US" sz="2100" dirty="0" err="1">
                <a:solidFill>
                  <a:srgbClr val="666666"/>
                </a:solidFill>
                <a:latin typeface="Lato"/>
              </a:rPr>
              <a:t>Rs</a:t>
            </a:r>
            <a:r>
              <a:rPr lang="en-US" altLang="en-US" sz="2100" dirty="0">
                <a:solidFill>
                  <a:srgbClr val="666666"/>
                </a:solidFill>
                <a:latin typeface="Lato"/>
              </a:rPr>
              <a:t> 421cr in FY15 as mentioned by </a:t>
            </a:r>
            <a:r>
              <a:rPr lang="en-US" altLang="en-US" sz="2100" dirty="0" smtClean="0">
                <a:solidFill>
                  <a:srgbClr val="E09900"/>
                </a:solidFill>
                <a:latin typeface="Lato"/>
                <a:hlinkClick r:id="rId3"/>
              </a:rPr>
              <a:t>economic times</a:t>
            </a:r>
            <a:r>
              <a:rPr lang="en-US" altLang="en-US" sz="2100" dirty="0" smtClean="0">
                <a:solidFill>
                  <a:srgbClr val="666666"/>
                </a:solidFill>
                <a:latin typeface="Lato"/>
              </a:rPr>
              <a:t>.</a:t>
            </a:r>
            <a:endParaRPr lang="en-US" altLang="en-US" sz="2100" dirty="0"/>
          </a:p>
          <a:p>
            <a:pPr lvl="0" algn="just" eaLnBrk="0" fontAlgn="base" hangingPunct="0">
              <a:spcBef>
                <a:spcPct val="0"/>
              </a:spcBef>
              <a:spcAft>
                <a:spcPct val="0"/>
              </a:spcAft>
            </a:pPr>
            <a:r>
              <a:rPr lang="en-US" altLang="en-US" sz="2100" dirty="0">
                <a:solidFill>
                  <a:srgbClr val="666666"/>
                </a:solidFill>
                <a:latin typeface="Lato"/>
              </a:rPr>
              <a:t>These stats clearly shows that you can only copy an idea but you cannot copy the brain to run that business and that brain is very necessary to </a:t>
            </a:r>
            <a:r>
              <a:rPr lang="en-US" altLang="en-US" sz="2100" dirty="0">
                <a:solidFill>
                  <a:srgbClr val="E09900"/>
                </a:solidFill>
                <a:latin typeface="Lato"/>
                <a:hlinkClick r:id="rId4"/>
              </a:rPr>
              <a:t>increase the workplace productivity of startup</a:t>
            </a:r>
            <a:r>
              <a:rPr lang="en-US" altLang="en-US" sz="2100" dirty="0">
                <a:solidFill>
                  <a:srgbClr val="666666"/>
                </a:solidFill>
                <a:latin typeface="Lato"/>
              </a:rPr>
              <a:t>.</a:t>
            </a:r>
            <a:endParaRPr lang="en-US" altLang="en-US" sz="2100" dirty="0"/>
          </a:p>
          <a:p>
            <a:pPr lvl="0" algn="just" eaLnBrk="0" fontAlgn="base" hangingPunct="0">
              <a:spcBef>
                <a:spcPct val="0"/>
              </a:spcBef>
              <a:spcAft>
                <a:spcPct val="0"/>
              </a:spcAft>
            </a:pPr>
            <a:r>
              <a:rPr lang="en-US" altLang="en-US" sz="2100" dirty="0">
                <a:solidFill>
                  <a:srgbClr val="666666"/>
                </a:solidFill>
                <a:latin typeface="Lato"/>
              </a:rPr>
              <a:t>If we keep stats aside and only look into the innovation part then also you will feel disheartened while looking towards best startups of India. Let’s have a look on </a:t>
            </a:r>
            <a:r>
              <a:rPr lang="en-US" altLang="en-US" sz="2100" dirty="0">
                <a:solidFill>
                  <a:srgbClr val="E09900"/>
                </a:solidFill>
                <a:latin typeface="Lato"/>
                <a:hlinkClick r:id="rId5"/>
              </a:rPr>
              <a:t>best food startups of India</a:t>
            </a:r>
            <a:r>
              <a:rPr lang="en-US" altLang="en-US" sz="2100" dirty="0">
                <a:solidFill>
                  <a:srgbClr val="666666"/>
                </a:solidFill>
                <a:latin typeface="Lato"/>
              </a:rPr>
              <a:t> vs best food startups of the world.</a:t>
            </a:r>
            <a:endParaRPr lang="en-US" altLang="en-US" sz="2100" dirty="0"/>
          </a:p>
          <a:p>
            <a:pPr lvl="0" algn="just" eaLnBrk="0" fontAlgn="base" hangingPunct="0">
              <a:spcBef>
                <a:spcPct val="0"/>
              </a:spcBef>
              <a:spcAft>
                <a:spcPct val="0"/>
              </a:spcAft>
            </a:pPr>
            <a:r>
              <a:rPr lang="en-US" altLang="en-US" sz="2100" dirty="0">
                <a:solidFill>
                  <a:srgbClr val="666666"/>
                </a:solidFill>
                <a:latin typeface="Lato"/>
              </a:rPr>
              <a:t>India’s best food startup includes </a:t>
            </a:r>
            <a:r>
              <a:rPr lang="en-US" altLang="en-US" sz="2100" dirty="0" err="1">
                <a:solidFill>
                  <a:srgbClr val="666666"/>
                </a:solidFill>
                <a:latin typeface="Lato"/>
              </a:rPr>
              <a:t>zomato</a:t>
            </a:r>
            <a:r>
              <a:rPr lang="en-US" altLang="en-US" sz="2100" dirty="0">
                <a:solidFill>
                  <a:srgbClr val="666666"/>
                </a:solidFill>
                <a:latin typeface="Lato"/>
              </a:rPr>
              <a:t>, </a:t>
            </a:r>
            <a:r>
              <a:rPr lang="en-US" altLang="en-US" sz="2100" dirty="0" err="1">
                <a:solidFill>
                  <a:srgbClr val="666666"/>
                </a:solidFill>
                <a:latin typeface="Lato"/>
              </a:rPr>
              <a:t>swiggy</a:t>
            </a:r>
            <a:r>
              <a:rPr lang="en-US" altLang="en-US" sz="2100" dirty="0">
                <a:solidFill>
                  <a:srgbClr val="666666"/>
                </a:solidFill>
                <a:latin typeface="Lato"/>
              </a:rPr>
              <a:t>, </a:t>
            </a:r>
            <a:r>
              <a:rPr lang="en-US" altLang="en-US" sz="2100" dirty="0" err="1">
                <a:solidFill>
                  <a:srgbClr val="666666"/>
                </a:solidFill>
                <a:latin typeface="Lato"/>
              </a:rPr>
              <a:t>fassos</a:t>
            </a:r>
            <a:r>
              <a:rPr lang="en-US" altLang="en-US" sz="2100" dirty="0">
                <a:solidFill>
                  <a:srgbClr val="666666"/>
                </a:solidFill>
                <a:latin typeface="Lato"/>
              </a:rPr>
              <a:t> </a:t>
            </a:r>
            <a:r>
              <a:rPr lang="en-US" altLang="en-US" sz="2100" dirty="0" err="1">
                <a:solidFill>
                  <a:srgbClr val="666666"/>
                </a:solidFill>
                <a:latin typeface="Lato"/>
              </a:rPr>
              <a:t>etc</a:t>
            </a:r>
            <a:r>
              <a:rPr lang="en-US" altLang="en-US" sz="2100" dirty="0">
                <a:solidFill>
                  <a:srgbClr val="666666"/>
                </a:solidFill>
                <a:latin typeface="Lato"/>
              </a:rPr>
              <a:t> and you will not find anything interesting in them just an online delivery of food but if you look towards USA startups it includes Soylent (artificial meat making), </a:t>
            </a:r>
            <a:r>
              <a:rPr lang="en-US" altLang="en-US" sz="2100" dirty="0" err="1">
                <a:solidFill>
                  <a:srgbClr val="666666"/>
                </a:solidFill>
                <a:latin typeface="Lato"/>
              </a:rPr>
              <a:t>Solazyme</a:t>
            </a:r>
            <a:r>
              <a:rPr lang="en-US" altLang="en-US" sz="2100" dirty="0">
                <a:solidFill>
                  <a:srgbClr val="666666"/>
                </a:solidFill>
                <a:latin typeface="Lato"/>
              </a:rPr>
              <a:t> (make superfood from algae) etc. It’s clear how much unique and innovative idea Indian founders are using nowadays.</a:t>
            </a:r>
            <a:endParaRPr lang="en-US" altLang="en-US" sz="2100" dirty="0"/>
          </a:p>
          <a:p>
            <a:pPr lvl="0" algn="just" eaLnBrk="0" fontAlgn="base" hangingPunct="0">
              <a:spcBef>
                <a:spcPct val="0"/>
              </a:spcBef>
              <a:spcAft>
                <a:spcPct val="0"/>
              </a:spcAft>
            </a:pPr>
            <a:r>
              <a:rPr lang="en-US" altLang="en-US" sz="2100" dirty="0">
                <a:solidFill>
                  <a:srgbClr val="666666"/>
                </a:solidFill>
                <a:latin typeface="Lato"/>
              </a:rPr>
              <a:t>In entrepreneurship you need to be unique and creative on each second, you cannot make much profits if you are just copying other people</a:t>
            </a:r>
            <a:r>
              <a:rPr lang="en-US" altLang="en-US" sz="2100" dirty="0" smtClean="0">
                <a:solidFill>
                  <a:srgbClr val="666666"/>
                </a:solidFill>
                <a:latin typeface="Lato"/>
              </a:rPr>
              <a:t>.</a:t>
            </a:r>
            <a:endParaRPr lang="en-US" altLang="en-US" sz="2100" dirty="0">
              <a:latin typeface="Arial" panose="020B0604020202020204" pitchFamily="34" charset="0"/>
            </a:endParaRPr>
          </a:p>
        </p:txBody>
      </p:sp>
      <p:sp>
        <p:nvSpPr>
          <p:cNvPr id="3" name="Rectangle 2">
            <a:extLst>
              <a:ext uri="{FF2B5EF4-FFF2-40B4-BE49-F238E27FC236}">
                <a16:creationId xmlns:a16="http://schemas.microsoft.com/office/drawing/2014/main" id="{A5E4BEC2-CE54-4102-9D48-F05465C6395F}"/>
              </a:ext>
            </a:extLst>
          </p:cNvPr>
          <p:cNvSpPr/>
          <p:nvPr/>
        </p:nvSpPr>
        <p:spPr>
          <a:xfrm>
            <a:off x="130627" y="2547650"/>
            <a:ext cx="7474857" cy="523220"/>
          </a:xfrm>
          <a:prstGeom prst="rect">
            <a:avLst/>
          </a:prstGeom>
        </p:spPr>
        <p:txBody>
          <a:bodyPr wrap="square">
            <a:spAutoFit/>
          </a:bodyPr>
          <a:lstStyle/>
          <a:p>
            <a:pPr algn="just"/>
            <a:endParaRPr lang="en-IN" sz="2800" dirty="0">
              <a:latin typeface="Times New Roman" panose="02020603050405020304" pitchFamily="18" charset="0"/>
              <a:cs typeface="Times New Roman" panose="02020603050405020304" pitchFamily="18" charset="0"/>
            </a:endParaRPr>
          </a:p>
        </p:txBody>
      </p:sp>
      <p:sp>
        <p:nvSpPr>
          <p:cNvPr id="10"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8712968"/>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E4BEC2-CE54-4102-9D48-F05465C6395F}"/>
              </a:ext>
            </a:extLst>
          </p:cNvPr>
          <p:cNvSpPr/>
          <p:nvPr/>
        </p:nvSpPr>
        <p:spPr>
          <a:xfrm>
            <a:off x="158262" y="228600"/>
            <a:ext cx="9748419" cy="6955750"/>
          </a:xfrm>
          <a:prstGeom prst="rect">
            <a:avLst/>
          </a:prstGeom>
        </p:spPr>
        <p:txBody>
          <a:bodyPr wrap="square">
            <a:spAutoFit/>
          </a:bodyPr>
          <a:lstStyle/>
          <a:p>
            <a:pPr algn="just"/>
            <a:r>
              <a:rPr lang="en-IN" sz="2800" b="1" i="1" dirty="0">
                <a:solidFill>
                  <a:schemeClr val="accent2"/>
                </a:solidFill>
                <a:latin typeface="Times New Roman" panose="02020603050405020304" pitchFamily="18" charset="0"/>
                <a:cs typeface="Times New Roman" panose="02020603050405020304" pitchFamily="18" charset="0"/>
              </a:rPr>
              <a:t>14. Wrong Salary </a:t>
            </a:r>
            <a:r>
              <a:rPr lang="en-IN" sz="2800" b="1" i="1" dirty="0" smtClean="0">
                <a:solidFill>
                  <a:schemeClr val="accent2"/>
                </a:solidFill>
                <a:latin typeface="Times New Roman" panose="02020603050405020304" pitchFamily="18" charset="0"/>
                <a:cs typeface="Times New Roman" panose="02020603050405020304" pitchFamily="18" charset="0"/>
              </a:rPr>
              <a:t>Combinations</a:t>
            </a:r>
          </a:p>
          <a:p>
            <a:pPr algn="just" fontAlgn="base"/>
            <a:r>
              <a:rPr lang="en-US" sz="28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One of the common mistakes of Indian startup founders is that they are trying to buy leaders for their company instead of preparing leaders.70%-80% of startups are hiring employees from big companies by giving them the double salary, yeah you heard it right, double salary; and that makes an unnecessary financial burden.</a:t>
            </a:r>
          </a:p>
          <a:p>
            <a:pPr algn="just" fontAlgn="base"/>
            <a:r>
              <a:rPr lang="en-US" sz="2600" dirty="0">
                <a:latin typeface="Times New Roman" panose="02020603050405020304" pitchFamily="18" charset="0"/>
                <a:cs typeface="Times New Roman" panose="02020603050405020304" pitchFamily="18" charset="0"/>
              </a:rPr>
              <a:t>Everyone is trying to copy Facebook and Google in term of giving high salary but they are not looking the fact that Google and Facebook are not giving the high salary from the 1st day. Flipkart was also doing the same mistake. During the recent reshuffle, the news came out that Flipkart is paying more than </a:t>
            </a:r>
            <a:r>
              <a:rPr lang="en-US" sz="2600" dirty="0" err="1">
                <a:latin typeface="Times New Roman" panose="02020603050405020304" pitchFamily="18" charset="0"/>
                <a:cs typeface="Times New Roman" panose="02020603050405020304" pitchFamily="18" charset="0"/>
              </a:rPr>
              <a:t>Rs</a:t>
            </a:r>
            <a:r>
              <a:rPr lang="en-US" sz="2600" dirty="0">
                <a:latin typeface="Times New Roman" panose="02020603050405020304" pitchFamily="18" charset="0"/>
                <a:cs typeface="Times New Roman" panose="02020603050405020304" pitchFamily="18" charset="0"/>
              </a:rPr>
              <a:t> 10cr to 5 of its employees.</a:t>
            </a:r>
          </a:p>
          <a:p>
            <a:pPr algn="just" fontAlgn="base"/>
            <a:r>
              <a:rPr lang="en-US" sz="2600" dirty="0">
                <a:latin typeface="Times New Roman" panose="02020603050405020304" pitchFamily="18" charset="0"/>
                <a:cs typeface="Times New Roman" panose="02020603050405020304" pitchFamily="18" charset="0"/>
              </a:rPr>
              <a:t>In some cases, founders also start using company’s money for show-off and that the pathetic part. If you want to be a successful entrepreneur then you should keep the following quote in your mind.</a:t>
            </a:r>
          </a:p>
          <a:p>
            <a:pPr algn="just"/>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aim to become Rich, Not to Look </a:t>
            </a:r>
            <a:r>
              <a:rPr lang="en-US" sz="2600" dirty="0" smtClean="0">
                <a:latin typeface="Times New Roman" panose="02020603050405020304" pitchFamily="18" charset="0"/>
                <a:cs typeface="Times New Roman" panose="02020603050405020304" pitchFamily="18" charset="0"/>
              </a:rPr>
              <a:t>Rich“</a:t>
            </a:r>
          </a:p>
          <a:p>
            <a:pPr algn="just"/>
            <a:endParaRPr lang="en-US"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B2A27E-05B3-41F0-A420-945907521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131" y="2279762"/>
            <a:ext cx="1825869" cy="43495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299286"/>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55349-3E3D-4408-9C65-E7717FC9C27D}"/>
              </a:ext>
            </a:extLst>
          </p:cNvPr>
          <p:cNvSpPr/>
          <p:nvPr/>
        </p:nvSpPr>
        <p:spPr>
          <a:xfrm>
            <a:off x="158262" y="228600"/>
            <a:ext cx="11714424" cy="6278642"/>
          </a:xfrm>
          <a:prstGeom prst="rect">
            <a:avLst/>
          </a:prstGeom>
        </p:spPr>
        <p:txBody>
          <a:bodyPr wrap="square">
            <a:spAutoFit/>
          </a:bodyPr>
          <a:lstStyle/>
          <a:p>
            <a:pPr algn="just"/>
            <a:r>
              <a:rPr lang="en-US" sz="2800" b="1" i="1" dirty="0">
                <a:solidFill>
                  <a:schemeClr val="accent2"/>
                </a:solidFill>
                <a:latin typeface="Times New Roman" panose="02020603050405020304" pitchFamily="18" charset="0"/>
                <a:cs typeface="Times New Roman" panose="02020603050405020304" pitchFamily="18" charset="0"/>
              </a:rPr>
              <a:t>15.Wrong Combination of Branding Vs Marketing</a:t>
            </a:r>
          </a:p>
          <a:p>
            <a:pPr algn="just" fontAlgn="base"/>
            <a:r>
              <a:rPr lang="en-US" sz="2200" dirty="0"/>
              <a:t>Branding and marketing both have their own importance in acquiring a customer. You cannot lead the market by opting only one out of the two. Branding increasing the trust among customers while marketing generates the leads of the customers to acquire them. But it’s highly important to make a right combination of branding and marketing. Let’s have an example for better understanding.</a:t>
            </a:r>
          </a:p>
          <a:p>
            <a:pPr algn="just" fontAlgn="base"/>
            <a:r>
              <a:rPr lang="en-US" sz="2200" dirty="0"/>
              <a:t>Let’s say you own a shoe factory and you sell a pair of shoe pair for </a:t>
            </a:r>
            <a:r>
              <a:rPr lang="en-US" sz="2200" dirty="0" err="1"/>
              <a:t>Rs</a:t>
            </a:r>
            <a:r>
              <a:rPr lang="en-US" sz="2200" dirty="0"/>
              <a:t> 3000- </a:t>
            </a:r>
            <a:r>
              <a:rPr lang="en-US" sz="2200" dirty="0" err="1"/>
              <a:t>Rs</a:t>
            </a:r>
            <a:r>
              <a:rPr lang="en-US" sz="2200" dirty="0"/>
              <a:t> 5000 and only invest in marketing.</a:t>
            </a:r>
          </a:p>
          <a:p>
            <a:pPr algn="just" fontAlgn="base"/>
            <a:r>
              <a:rPr lang="en-US" sz="2200" dirty="0"/>
              <a:t>Then who will buy your shoe?</a:t>
            </a:r>
          </a:p>
          <a:p>
            <a:pPr algn="just" fontAlgn="base"/>
            <a:r>
              <a:rPr lang="en-US" sz="2200" dirty="0"/>
              <a:t>Probably 1-2 out of 1000 customers, because in this budget they can easily get a pair of shoe from Nike, Puma, Adidas. These brands are more trustworthy to him because a customer sees the advertisement of these brands everywhere; in malls, on the websites, in cricket/ football games everywhere.</a:t>
            </a:r>
          </a:p>
          <a:p>
            <a:pPr algn="just" fontAlgn="base"/>
            <a:r>
              <a:rPr lang="en-US" sz="2200" dirty="0"/>
              <a:t>But if you sell a pair of shoe for only </a:t>
            </a:r>
            <a:r>
              <a:rPr lang="en-US" sz="2200" dirty="0" err="1"/>
              <a:t>Rs</a:t>
            </a:r>
            <a:r>
              <a:rPr lang="en-US" sz="2200" dirty="0"/>
              <a:t> 500 then you need not do branding because you don’t have any competitor in this range which can be seen everywhere.</a:t>
            </a:r>
          </a:p>
          <a:p>
            <a:pPr algn="just" fontAlgn="base"/>
            <a:r>
              <a:rPr lang="en-US" sz="2200" dirty="0"/>
              <a:t>So the combination of branding and marketing is completely dependent on 2 things, 1st is your target market and 2nd is your competitor.</a:t>
            </a:r>
          </a:p>
          <a:p>
            <a:pPr algn="just" fontAlgn="base"/>
            <a:r>
              <a:rPr lang="en-US" sz="2200" dirty="0"/>
              <a:t>But Indian startups are not making good ratios of branding vs marketing this is the only facts that they are facing such a huge losses.</a:t>
            </a:r>
          </a:p>
        </p:txBody>
      </p:sp>
    </p:spTree>
    <p:extLst>
      <p:ext uri="{BB962C8B-B14F-4D97-AF65-F5344CB8AC3E}">
        <p14:creationId xmlns:p14="http://schemas.microsoft.com/office/powerpoint/2010/main" val="31215781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6783FE-C75A-4117-9796-7AA1930885AC}"/>
              </a:ext>
            </a:extLst>
          </p:cNvPr>
          <p:cNvSpPr/>
          <p:nvPr/>
        </p:nvSpPr>
        <p:spPr>
          <a:xfrm>
            <a:off x="0" y="5127510"/>
            <a:ext cx="11495315" cy="1384995"/>
          </a:xfrm>
          <a:prstGeom prst="rect">
            <a:avLst/>
          </a:prstGeom>
        </p:spPr>
        <p:txBody>
          <a:bodyPr wrap="square">
            <a:spAutoFit/>
          </a:bodyPr>
          <a:lstStyle/>
          <a:p>
            <a:pPr algn="just"/>
            <a:r>
              <a:rPr lang="en-IN" sz="2800" b="1" i="1" dirty="0" smtClean="0">
                <a:solidFill>
                  <a:schemeClr val="accent2"/>
                </a:solidFill>
                <a:latin typeface="Times New Roman" panose="02020603050405020304" pitchFamily="18" charset="0"/>
                <a:cs typeface="Times New Roman" panose="02020603050405020304" pitchFamily="18" charset="0"/>
              </a:rPr>
              <a:t>17.Cyber </a:t>
            </a:r>
            <a:r>
              <a:rPr lang="en-IN" sz="2800" b="1" i="1" dirty="0">
                <a:solidFill>
                  <a:schemeClr val="accent2"/>
                </a:solidFill>
                <a:latin typeface="Times New Roman" panose="02020603050405020304" pitchFamily="18" charset="0"/>
                <a:cs typeface="Times New Roman" panose="02020603050405020304" pitchFamily="18" charset="0"/>
              </a:rPr>
              <a:t>security</a:t>
            </a:r>
          </a:p>
          <a:p>
            <a:pPr algn="just"/>
            <a:r>
              <a:rPr lang="en-US" sz="2800" dirty="0">
                <a:latin typeface="Times New Roman" panose="02020603050405020304" pitchFamily="18" charset="0"/>
                <a:cs typeface="Times New Roman" panose="02020603050405020304" pitchFamily="18" charset="0"/>
              </a:rPr>
              <a:t>• Most startups have a B2B business model.</a:t>
            </a:r>
          </a:p>
          <a:p>
            <a:pPr algn="just"/>
            <a:r>
              <a:rPr lang="en-US" sz="2800" dirty="0">
                <a:latin typeface="Times New Roman" panose="02020603050405020304" pitchFamily="18" charset="0"/>
                <a:cs typeface="Times New Roman" panose="02020603050405020304" pitchFamily="18" charset="0"/>
              </a:rPr>
              <a:t>• No back-up plan to keep the startup company running</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074C9D-DB60-4B26-8A78-B5E1EDC9B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848" y="2049899"/>
            <a:ext cx="4419695" cy="2972772"/>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B0E31B36-AF25-4B6E-B861-AC4E698F4754}"/>
              </a:ext>
            </a:extLst>
          </p:cNvPr>
          <p:cNvSpPr/>
          <p:nvPr/>
        </p:nvSpPr>
        <p:spPr>
          <a:xfrm>
            <a:off x="188683" y="129179"/>
            <a:ext cx="11640460" cy="1815882"/>
          </a:xfrm>
          <a:prstGeom prst="rect">
            <a:avLst/>
          </a:prstGeom>
        </p:spPr>
        <p:txBody>
          <a:bodyPr wrap="square">
            <a:spAutoFit/>
          </a:bodyPr>
          <a:lstStyle/>
          <a:p>
            <a:pPr algn="just"/>
            <a:r>
              <a:rPr lang="en-IN" sz="2800" b="1" i="1" dirty="0" smtClean="0">
                <a:solidFill>
                  <a:schemeClr val="accent2"/>
                </a:solidFill>
                <a:latin typeface="Times New Roman" panose="02020603050405020304" pitchFamily="18" charset="0"/>
                <a:cs typeface="Times New Roman" panose="02020603050405020304" pitchFamily="18" charset="0"/>
              </a:rPr>
              <a:t>16.Technology</a:t>
            </a:r>
            <a:endParaRPr lang="en-IN" sz="2800" b="1" i="1" dirty="0">
              <a:solidFill>
                <a:schemeClr val="accent2"/>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Technology infrastructure -Appropriate IT-infrastructure has become a need for Indian businesses</a:t>
            </a:r>
          </a:p>
          <a:p>
            <a:pPr algn="just"/>
            <a:r>
              <a:rPr lang="en-US" sz="2800" dirty="0">
                <a:latin typeface="Times New Roman" panose="02020603050405020304" pitchFamily="18" charset="0"/>
                <a:cs typeface="Times New Roman" panose="02020603050405020304" pitchFamily="18" charset="0"/>
              </a:rPr>
              <a:t>• Absolutely vital for new startups to train their employees</a:t>
            </a:r>
          </a:p>
        </p:txBody>
      </p:sp>
    </p:spTree>
    <p:extLst>
      <p:ext uri="{BB962C8B-B14F-4D97-AF65-F5344CB8AC3E}">
        <p14:creationId xmlns:p14="http://schemas.microsoft.com/office/powerpoint/2010/main" val="3072922385"/>
      </p:ext>
    </p:extLst>
  </p:cSld>
  <p:clrMapOvr>
    <a:masterClrMapping/>
  </p:clrMapOvr>
  <p:transition spd="slow">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AF5785-924A-4705-80AA-5AEEC30D7FF1}"/>
              </a:ext>
            </a:extLst>
          </p:cNvPr>
          <p:cNvSpPr/>
          <p:nvPr/>
        </p:nvSpPr>
        <p:spPr>
          <a:xfrm>
            <a:off x="101600" y="178138"/>
            <a:ext cx="11582400" cy="1815882"/>
          </a:xfrm>
          <a:prstGeom prst="rect">
            <a:avLst/>
          </a:prstGeom>
        </p:spPr>
        <p:txBody>
          <a:bodyPr wrap="square">
            <a:spAutoFit/>
          </a:bodyPr>
          <a:lstStyle/>
          <a:p>
            <a:pPr algn="just"/>
            <a:r>
              <a:rPr lang="en-IN" sz="2800" b="1" i="1" dirty="0">
                <a:solidFill>
                  <a:schemeClr val="accent2"/>
                </a:solidFill>
                <a:latin typeface="Times New Roman" panose="02020603050405020304" pitchFamily="18" charset="0"/>
                <a:cs typeface="Times New Roman" panose="02020603050405020304" pitchFamily="18" charset="0"/>
              </a:rPr>
              <a:t>19.Growth Decelerators</a:t>
            </a:r>
          </a:p>
          <a:p>
            <a:pPr algn="just"/>
            <a:r>
              <a:rPr lang="en-US" sz="2800" dirty="0">
                <a:latin typeface="Times New Roman" panose="02020603050405020304" pitchFamily="18" charset="0"/>
                <a:cs typeface="Times New Roman" panose="02020603050405020304" pitchFamily="18" charset="0"/>
              </a:rPr>
              <a:t>• Parts of the startup, sometimes become hurdles in the growing stages.</a:t>
            </a:r>
          </a:p>
          <a:p>
            <a:pPr algn="just"/>
            <a:r>
              <a:rPr lang="en-US" sz="2800" dirty="0">
                <a:latin typeface="Times New Roman" panose="02020603050405020304" pitchFamily="18" charset="0"/>
                <a:cs typeface="Times New Roman" panose="02020603050405020304" pitchFamily="18" charset="0"/>
              </a:rPr>
              <a:t>• The influence of incubators, institutes and similar organizations.</a:t>
            </a:r>
          </a:p>
          <a:p>
            <a:pPr algn="just"/>
            <a:r>
              <a:rPr lang="en-US" sz="2800" dirty="0">
                <a:latin typeface="Times New Roman" panose="02020603050405020304" pitchFamily="18" charset="0"/>
                <a:cs typeface="Times New Roman" panose="02020603050405020304" pitchFamily="18" charset="0"/>
              </a:rPr>
              <a:t>• Needs proper coordination among the organizations for mutual benefit.</a:t>
            </a: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B8122A-1E8B-4D29-A951-1CBC984E053E}"/>
              </a:ext>
            </a:extLst>
          </p:cNvPr>
          <p:cNvPicPr>
            <a:picLocks noChangeAspect="1"/>
          </p:cNvPicPr>
          <p:nvPr/>
        </p:nvPicPr>
        <p:blipFill>
          <a:blip r:embed="rId2"/>
          <a:stretch>
            <a:fillRect/>
          </a:stretch>
        </p:blipFill>
        <p:spPr>
          <a:xfrm>
            <a:off x="815745" y="2893910"/>
            <a:ext cx="10560509" cy="28699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2928304"/>
      </p:ext>
    </p:extLst>
  </p:cSld>
  <p:clrMapOvr>
    <a:masterClrMapping/>
  </p:clrMapOvr>
  <p:transition spd="slow">
    <p:push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3976C9-FE5A-419A-A598-3F5B04DB09AF}"/>
              </a:ext>
            </a:extLst>
          </p:cNvPr>
          <p:cNvSpPr/>
          <p:nvPr/>
        </p:nvSpPr>
        <p:spPr>
          <a:xfrm>
            <a:off x="174172" y="159941"/>
            <a:ext cx="11553371" cy="5262979"/>
          </a:xfrm>
          <a:prstGeom prst="rect">
            <a:avLst/>
          </a:prstGeom>
        </p:spPr>
        <p:txBody>
          <a:bodyPr wrap="square">
            <a:spAutoFit/>
          </a:bodyPr>
          <a:lstStyle/>
          <a:p>
            <a:pPr algn="just"/>
            <a:r>
              <a:rPr lang="en-IN" sz="2800" b="1" i="1" dirty="0">
                <a:solidFill>
                  <a:schemeClr val="accent2"/>
                </a:solidFill>
                <a:latin typeface="Times New Roman" panose="02020603050405020304" pitchFamily="18" charset="0"/>
                <a:cs typeface="Times New Roman" panose="02020603050405020304" pitchFamily="18" charset="0"/>
              </a:rPr>
              <a:t>20.Financial Resources</a:t>
            </a:r>
          </a:p>
          <a:p>
            <a:pPr algn="just"/>
            <a:r>
              <a:rPr lang="en-US" sz="2800" dirty="0">
                <a:latin typeface="Times New Roman" panose="02020603050405020304" pitchFamily="18" charset="0"/>
                <a:cs typeface="Times New Roman" panose="02020603050405020304" pitchFamily="18" charset="0"/>
              </a:rPr>
              <a:t>• Family members, friends, loans, grants, angel funding, venture capitalists, crowdfunding</a:t>
            </a: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85% of new company’s reportedly underfunded indicating potential failure.</a:t>
            </a: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43% of startups in India borrow from informal sources.</a:t>
            </a:r>
          </a:p>
          <a:p>
            <a:pPr algn="just"/>
            <a:endParaRPr lang="en-US" sz="2800" b="1" dirty="0">
              <a:latin typeface="Times New Roman" panose="02020603050405020304" pitchFamily="18" charset="0"/>
              <a:cs typeface="Times New Roman" panose="02020603050405020304" pitchFamily="18" charset="0"/>
            </a:endParaRPr>
          </a:p>
          <a:p>
            <a:pPr algn="just"/>
            <a:r>
              <a:rPr lang="en-IN" sz="2800" b="1" i="1" dirty="0">
                <a:solidFill>
                  <a:schemeClr val="accent2"/>
                </a:solidFill>
                <a:latin typeface="Times New Roman" panose="02020603050405020304" pitchFamily="18" charset="0"/>
                <a:cs typeface="Times New Roman" panose="02020603050405020304" pitchFamily="18" charset="0"/>
              </a:rPr>
              <a:t>21.Revenue Generation</a:t>
            </a:r>
          </a:p>
          <a:p>
            <a:pPr algn="just"/>
            <a:r>
              <a:rPr lang="en-US" sz="2800" dirty="0">
                <a:latin typeface="Times New Roman" panose="02020603050405020304" pitchFamily="18" charset="0"/>
                <a:cs typeface="Times New Roman" panose="02020603050405020304" pitchFamily="18" charset="0"/>
              </a:rPr>
              <a:t>• As the operations increase, force startups to concentrate on the funding aspect, thus, dilute the focus on the fundamentals of business.</a:t>
            </a:r>
          </a:p>
          <a:p>
            <a:pPr algn="just"/>
            <a:r>
              <a:rPr lang="en-US" sz="2800" dirty="0">
                <a:latin typeface="Times New Roman" panose="02020603050405020304" pitchFamily="18" charset="0"/>
                <a:cs typeface="Times New Roman" panose="02020603050405020304" pitchFamily="18" charset="0"/>
              </a:rPr>
              <a:t>• The challenge is not to generate enough capital or spending but to expand and sustain the growth.</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94EDE5-1E18-43CC-901A-E87FF1B5D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286" y="5079078"/>
            <a:ext cx="1914797" cy="140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6016045"/>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43603C-A91C-4322-A8A1-6BAE8B25B2F0}"/>
              </a:ext>
            </a:extLst>
          </p:cNvPr>
          <p:cNvSpPr/>
          <p:nvPr/>
        </p:nvSpPr>
        <p:spPr>
          <a:xfrm>
            <a:off x="188686" y="182325"/>
            <a:ext cx="11408227" cy="3970318"/>
          </a:xfrm>
          <a:prstGeom prst="rect">
            <a:avLst/>
          </a:prstGeom>
        </p:spPr>
        <p:txBody>
          <a:bodyPr wrap="square">
            <a:spAutoFit/>
          </a:bodyPr>
          <a:lstStyle/>
          <a:p>
            <a:pPr algn="just"/>
            <a:r>
              <a:rPr lang="en-US" sz="2800" b="1" i="1" dirty="0">
                <a:solidFill>
                  <a:schemeClr val="accent2"/>
                </a:solidFill>
                <a:latin typeface="Times New Roman" panose="02020603050405020304" pitchFamily="18" charset="0"/>
                <a:cs typeface="Times New Roman" panose="02020603050405020304" pitchFamily="18" charset="0"/>
              </a:rPr>
              <a:t>22.Government policies, taxes and regulations:</a:t>
            </a:r>
          </a:p>
          <a:p>
            <a:pPr algn="just"/>
            <a:r>
              <a:rPr lang="en-US" sz="2800" dirty="0">
                <a:latin typeface="Times New Roman" panose="02020603050405020304" pitchFamily="18" charset="0"/>
                <a:cs typeface="Times New Roman" panose="02020603050405020304" pitchFamily="18" charset="0"/>
              </a:rPr>
              <a:t>• ANGEL TAX- 30% of funding above FMV</a:t>
            </a:r>
          </a:p>
          <a:p>
            <a:pPr algn="just"/>
            <a:r>
              <a:rPr lang="en-IN" sz="2800" dirty="0">
                <a:latin typeface="Times New Roman" panose="02020603050405020304" pitchFamily="18" charset="0"/>
                <a:cs typeface="Times New Roman" panose="02020603050405020304" pitchFamily="18" charset="0"/>
              </a:rPr>
              <a:t>• FDI and FPI policies</a:t>
            </a:r>
          </a:p>
          <a:p>
            <a:pPr algn="just"/>
            <a:r>
              <a:rPr lang="en-IN" sz="2800" dirty="0">
                <a:latin typeface="Times New Roman" panose="02020603050405020304" pitchFamily="18" charset="0"/>
                <a:cs typeface="Times New Roman" panose="02020603050405020304" pitchFamily="18" charset="0"/>
              </a:rPr>
              <a:t>• Lack of start-up policies</a:t>
            </a:r>
          </a:p>
          <a:p>
            <a:pPr algn="just"/>
            <a:r>
              <a:rPr lang="en-US" sz="2800" dirty="0">
                <a:latin typeface="Times New Roman" panose="02020603050405020304" pitchFamily="18" charset="0"/>
                <a:cs typeface="Times New Roman" panose="02020603050405020304" pitchFamily="18" charset="0"/>
              </a:rPr>
              <a:t>• Labor laws: about 250 labor rules at the central and state levels</a:t>
            </a:r>
          </a:p>
          <a:p>
            <a:pPr algn="just"/>
            <a:r>
              <a:rPr lang="en-US" sz="2800" dirty="0">
                <a:latin typeface="Times New Roman" panose="02020603050405020304" pitchFamily="18" charset="0"/>
                <a:cs typeface="Times New Roman" panose="02020603050405020304" pitchFamily="18" charset="0"/>
              </a:rPr>
              <a:t>• Corruption: about 80% of Indian entrepreneurs says corruption getting worse.</a:t>
            </a:r>
          </a:p>
          <a:p>
            <a:pPr algn="just"/>
            <a:r>
              <a:rPr lang="en-US" sz="2800" dirty="0">
                <a:latin typeface="Times New Roman" panose="02020603050405020304" pitchFamily="18" charset="0"/>
                <a:cs typeface="Times New Roman" panose="02020603050405020304" pitchFamily="18" charset="0"/>
              </a:rPr>
              <a:t>• Global Intellectual Property Center’s International IP Index 2019, India ranked 40 out of the 50 </a:t>
            </a:r>
            <a:r>
              <a:rPr lang="en-IN" sz="2800" dirty="0">
                <a:latin typeface="Times New Roman" panose="02020603050405020304" pitchFamily="18" charset="0"/>
                <a:cs typeface="Times New Roman" panose="02020603050405020304" pitchFamily="18" charset="0"/>
              </a:rPr>
              <a:t>countries</a:t>
            </a:r>
          </a:p>
        </p:txBody>
      </p:sp>
      <p:pic>
        <p:nvPicPr>
          <p:cNvPr id="4" name="Picture 3">
            <a:extLst>
              <a:ext uri="{FF2B5EF4-FFF2-40B4-BE49-F238E27FC236}">
                <a16:creationId xmlns:a16="http://schemas.microsoft.com/office/drawing/2014/main" id="{33077E03-B24C-4789-ACD4-EEB4E545B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551" y="3954008"/>
            <a:ext cx="2464935" cy="24649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479184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5C664FE-0638-4DFD-911F-9113F732B525}"/>
              </a:ext>
            </a:extLst>
          </p:cNvPr>
          <p:cNvGraphicFramePr/>
          <p:nvPr>
            <p:extLst>
              <p:ext uri="{D42A27DB-BD31-4B8C-83A1-F6EECF244321}">
                <p14:modId xmlns:p14="http://schemas.microsoft.com/office/powerpoint/2010/main" val="2941523282"/>
              </p:ext>
            </p:extLst>
          </p:nvPr>
        </p:nvGraphicFramePr>
        <p:xfrm>
          <a:off x="348343" y="101599"/>
          <a:ext cx="11277599" cy="65459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958470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DE0A14-EB49-433C-A88C-625D60E5E1BA}"/>
              </a:ext>
            </a:extLst>
          </p:cNvPr>
          <p:cNvSpPr/>
          <p:nvPr/>
        </p:nvSpPr>
        <p:spPr>
          <a:xfrm>
            <a:off x="425896" y="660482"/>
            <a:ext cx="7424381" cy="3231654"/>
          </a:xfrm>
          <a:prstGeom prst="rect">
            <a:avLst/>
          </a:prstGeom>
        </p:spPr>
        <p:txBody>
          <a:bodyPr wrap="square">
            <a:spAutoFit/>
          </a:bodyPr>
          <a:lstStyle/>
          <a:p>
            <a:pPr algn="ctr"/>
            <a:r>
              <a:rPr lang="en-IN" sz="6000" b="0" i="0" u="none" strike="noStrike" baseline="0" dirty="0">
                <a:solidFill>
                  <a:srgbClr val="C00000"/>
                </a:solidFill>
                <a:latin typeface="Times New Roman" panose="02020603050405020304" pitchFamily="18" charset="0"/>
                <a:cs typeface="Times New Roman" panose="02020603050405020304" pitchFamily="18" charset="0"/>
              </a:rPr>
              <a:t>Entrepreneurial Failure</a:t>
            </a:r>
          </a:p>
          <a:p>
            <a:pPr algn="ctr"/>
            <a:r>
              <a:rPr lang="en-US" sz="3600" dirty="0">
                <a:latin typeface="Times New Roman" panose="02020603050405020304" pitchFamily="18" charset="0"/>
                <a:cs typeface="Times New Roman" panose="02020603050405020304" pitchFamily="18" charset="0"/>
              </a:rPr>
              <a:t>Definition: </a:t>
            </a:r>
            <a:r>
              <a:rPr lang="en-US" sz="4800" dirty="0">
                <a:latin typeface="Times New Roman" panose="02020603050405020304" pitchFamily="18" charset="0"/>
                <a:cs typeface="Times New Roman" panose="02020603050405020304" pitchFamily="18" charset="0"/>
              </a:rPr>
              <a:t>According to the entrepreneur, undesirable</a:t>
            </a:r>
          </a:p>
          <a:p>
            <a:pPr algn="ctr"/>
            <a:r>
              <a:rPr lang="en-IN" sz="4800" dirty="0">
                <a:latin typeface="Times New Roman" panose="02020603050405020304" pitchFamily="18" charset="0"/>
                <a:cs typeface="Times New Roman" panose="02020603050405020304" pitchFamily="18" charset="0"/>
              </a:rPr>
              <a:t>stopping the company.</a:t>
            </a:r>
          </a:p>
        </p:txBody>
      </p:sp>
      <p:pic>
        <p:nvPicPr>
          <p:cNvPr id="4" name="Picture 3">
            <a:extLst>
              <a:ext uri="{FF2B5EF4-FFF2-40B4-BE49-F238E27FC236}">
                <a16:creationId xmlns:a16="http://schemas.microsoft.com/office/drawing/2014/main" id="{82350915-11AD-4166-A193-6430A1B49146}"/>
              </a:ext>
            </a:extLst>
          </p:cNvPr>
          <p:cNvPicPr>
            <a:picLocks noChangeAspect="1"/>
          </p:cNvPicPr>
          <p:nvPr/>
        </p:nvPicPr>
        <p:blipFill rotWithShape="1">
          <a:blip r:embed="rId2">
            <a:extLst>
              <a:ext uri="{28A0092B-C50C-407E-A947-70E740481C1C}">
                <a14:useLocalDpi xmlns:a14="http://schemas.microsoft.com/office/drawing/2010/main" val="0"/>
              </a:ext>
            </a:extLst>
          </a:blip>
          <a:srcRect t="8159" b="14428"/>
          <a:stretch/>
        </p:blipFill>
        <p:spPr>
          <a:xfrm>
            <a:off x="7522074" y="297384"/>
            <a:ext cx="4492503" cy="395785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8399812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22504E-92AB-4637-9964-8CDAAAAC7FD1}"/>
              </a:ext>
            </a:extLst>
          </p:cNvPr>
          <p:cNvSpPr/>
          <p:nvPr/>
        </p:nvSpPr>
        <p:spPr>
          <a:xfrm>
            <a:off x="405175" y="2828834"/>
            <a:ext cx="4137797" cy="1200329"/>
          </a:xfrm>
          <a:prstGeom prst="rect">
            <a:avLst/>
          </a:prstGeom>
        </p:spPr>
        <p:txBody>
          <a:bodyPr wrap="square">
            <a:spAutoFit/>
          </a:bodyPr>
          <a:lstStyle/>
          <a:p>
            <a:pPr algn="ctr"/>
            <a:r>
              <a:rPr lang="en-IN" sz="3600" dirty="0">
                <a:solidFill>
                  <a:srgbClr val="C00000"/>
                </a:solidFill>
                <a:latin typeface="Times New Roman" panose="02020603050405020304" pitchFamily="18" charset="0"/>
                <a:cs typeface="Times New Roman" panose="02020603050405020304" pitchFamily="18" charset="0"/>
              </a:rPr>
              <a:t>Why Entrepreneurial Failure is Significant</a:t>
            </a:r>
          </a:p>
        </p:txBody>
      </p:sp>
      <p:graphicFrame>
        <p:nvGraphicFramePr>
          <p:cNvPr id="3" name="Diagram 2">
            <a:extLst>
              <a:ext uri="{FF2B5EF4-FFF2-40B4-BE49-F238E27FC236}">
                <a16:creationId xmlns:a16="http://schemas.microsoft.com/office/drawing/2014/main" id="{00FC5E4A-8FE2-4721-8100-0B7D7DB86C59}"/>
              </a:ext>
            </a:extLst>
          </p:cNvPr>
          <p:cNvGraphicFramePr/>
          <p:nvPr>
            <p:extLst>
              <p:ext uri="{D42A27DB-BD31-4B8C-83A1-F6EECF244321}">
                <p14:modId xmlns:p14="http://schemas.microsoft.com/office/powerpoint/2010/main" val="4040857824"/>
              </p:ext>
            </p:extLst>
          </p:nvPr>
        </p:nvGraphicFramePr>
        <p:xfrm>
          <a:off x="3381828"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2472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71035E-30E8-4C2C-AECC-E5AE65942560}"/>
              </a:ext>
            </a:extLst>
          </p:cNvPr>
          <p:cNvSpPr/>
          <p:nvPr/>
        </p:nvSpPr>
        <p:spPr>
          <a:xfrm>
            <a:off x="7249801" y="2828835"/>
            <a:ext cx="4230999" cy="1200329"/>
          </a:xfrm>
          <a:prstGeom prst="rect">
            <a:avLst/>
          </a:prstGeom>
        </p:spPr>
        <p:txBody>
          <a:bodyPr wrap="square">
            <a:spAutoFit/>
          </a:bodyPr>
          <a:lstStyle/>
          <a:p>
            <a:pPr algn="ctr"/>
            <a:r>
              <a:rPr lang="en-US" sz="3600" dirty="0">
                <a:solidFill>
                  <a:srgbClr val="C00000"/>
                </a:solidFill>
                <a:latin typeface="Times New Roman" panose="02020603050405020304" pitchFamily="18" charset="0"/>
                <a:cs typeface="Times New Roman" panose="02020603050405020304" pitchFamily="18" charset="0"/>
              </a:rPr>
              <a:t>Why Entrepreneurial Failure has Value</a:t>
            </a:r>
            <a:endParaRPr lang="en-IN" sz="3600"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FB7C5BE4-5EA0-469A-8C41-BAEC00AEA10E}"/>
              </a:ext>
            </a:extLst>
          </p:cNvPr>
          <p:cNvGraphicFramePr/>
          <p:nvPr>
            <p:extLst>
              <p:ext uri="{D42A27DB-BD31-4B8C-83A1-F6EECF244321}">
                <p14:modId xmlns:p14="http://schemas.microsoft.com/office/powerpoint/2010/main" val="1348874762"/>
              </p:ext>
            </p:extLst>
          </p:nvPr>
        </p:nvGraphicFramePr>
        <p:xfrm>
          <a:off x="0" y="71966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472804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07915-F118-4A44-AC9C-2DAB23450F0B}"/>
              </a:ext>
            </a:extLst>
          </p:cNvPr>
          <p:cNvSpPr txBox="1"/>
          <p:nvPr/>
        </p:nvSpPr>
        <p:spPr>
          <a:xfrm>
            <a:off x="827314" y="2459504"/>
            <a:ext cx="11161486" cy="1938992"/>
          </a:xfrm>
          <a:prstGeom prst="rect">
            <a:avLst/>
          </a:prstGeom>
          <a:noFill/>
        </p:spPr>
        <p:txBody>
          <a:bodyPr wrap="square" rtlCol="0">
            <a:spAutoFit/>
          </a:bodyPr>
          <a:lstStyle/>
          <a:p>
            <a:r>
              <a:rPr lang="en-US" sz="6000" b="1" dirty="0">
                <a:solidFill>
                  <a:srgbClr val="C00000"/>
                </a:solidFill>
                <a:latin typeface="Garamond" panose="02020404030301010803" pitchFamily="18" charset="0"/>
              </a:rPr>
              <a:t>What to do when fail</a:t>
            </a:r>
          </a:p>
          <a:p>
            <a:r>
              <a:rPr lang="en-US" sz="6000" b="1" dirty="0">
                <a:solidFill>
                  <a:srgbClr val="C00000"/>
                </a:solidFill>
                <a:latin typeface="Garamond" panose="02020404030301010803" pitchFamily="18" charset="0"/>
              </a:rPr>
              <a:t>THE TAKE HOME MESSAGE</a:t>
            </a:r>
            <a:endParaRPr lang="en-IN" sz="6000" b="1"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4818542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E22F200-1EC7-4C31-BECB-9ADACD7B06D1}"/>
              </a:ext>
            </a:extLst>
          </p:cNvPr>
          <p:cNvGraphicFramePr/>
          <p:nvPr>
            <p:extLst>
              <p:ext uri="{D42A27DB-BD31-4B8C-83A1-F6EECF244321}">
                <p14:modId xmlns:p14="http://schemas.microsoft.com/office/powerpoint/2010/main" val="2290858694"/>
              </p:ext>
            </p:extLst>
          </p:nvPr>
        </p:nvGraphicFramePr>
        <p:xfrm>
          <a:off x="-101600" y="0"/>
          <a:ext cx="122936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493731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9AF28F-61D8-43C6-A9BF-69E9EC726529}"/>
              </a:ext>
            </a:extLst>
          </p:cNvPr>
          <p:cNvSpPr/>
          <p:nvPr/>
        </p:nvSpPr>
        <p:spPr>
          <a:xfrm>
            <a:off x="174172" y="191930"/>
            <a:ext cx="11524343" cy="5693866"/>
          </a:xfrm>
          <a:prstGeom prst="rect">
            <a:avLst/>
          </a:prstGeom>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Conclusion: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Startups and small business have a vital role in economic development.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per CMIE unemployment report, states with better startup performance having less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unemployment rate.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government and institutions need to work more on employability rather than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employment because graduates lack in skills.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better economy there is need of young working people to begin innovative startups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and a better government to create conducive atmosphere to scaling up</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Failure is an opportunity for learning.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Business Success is dependent upon reactions of </a:t>
            </a:r>
            <a:r>
              <a:rPr lang="en-IN" sz="2400" dirty="0">
                <a:latin typeface="Times New Roman" panose="02020603050405020304" pitchFamily="18" charset="0"/>
                <a:cs typeface="Times New Roman" panose="02020603050405020304" pitchFamily="18" charset="0"/>
              </a:rPr>
              <a:t>business failures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Knowing what can go wrong is essential to </a:t>
            </a:r>
            <a:r>
              <a:rPr lang="en-IN" sz="2400" dirty="0">
                <a:latin typeface="Times New Roman" panose="02020603050405020304" pitchFamily="18" charset="0"/>
                <a:cs typeface="Times New Roman" panose="02020603050405020304" pitchFamily="18" charset="0"/>
              </a:rPr>
              <a:t>avoid business failure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Success and Failure exist in relation to </a:t>
            </a:r>
            <a:r>
              <a:rPr lang="en-IN" sz="2400" dirty="0">
                <a:latin typeface="Times New Roman" panose="02020603050405020304" pitchFamily="18" charset="0"/>
                <a:cs typeface="Times New Roman" panose="02020603050405020304" pitchFamily="18" charset="0"/>
              </a:rPr>
              <a:t>expectations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 causes of failure are under the control of </a:t>
            </a:r>
            <a:r>
              <a:rPr lang="en-IN" sz="2400" dirty="0">
                <a:latin typeface="Times New Roman" panose="02020603050405020304" pitchFamily="18" charset="0"/>
                <a:cs typeface="Times New Roman" panose="02020603050405020304" pitchFamily="18" charset="0"/>
              </a:rPr>
              <a:t>the entrepreneur.</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Entrepreneurs can avoid venture failures by </a:t>
            </a:r>
            <a:r>
              <a:rPr lang="en-US" sz="2400" dirty="0">
                <a:latin typeface="Times New Roman" panose="02020603050405020304" pitchFamily="18" charset="0"/>
                <a:cs typeface="Times New Roman" panose="02020603050405020304" pitchFamily="18" charset="0"/>
              </a:rPr>
              <a:t>managing known causes of failures which are </a:t>
            </a:r>
            <a:r>
              <a:rPr lang="en-IN" sz="2400" dirty="0">
                <a:latin typeface="Times New Roman" panose="02020603050405020304" pitchFamily="18" charset="0"/>
                <a:cs typeface="Times New Roman" panose="02020603050405020304" pitchFamily="18" charset="0"/>
              </a:rPr>
              <a:t>under their control.</a:t>
            </a:r>
          </a:p>
        </p:txBody>
      </p:sp>
    </p:spTree>
    <p:extLst>
      <p:ext uri="{BB962C8B-B14F-4D97-AF65-F5344CB8AC3E}">
        <p14:creationId xmlns:p14="http://schemas.microsoft.com/office/powerpoint/2010/main" val="400738717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EC28A5-7545-47AC-AEFD-822B5F9F43EF}"/>
              </a:ext>
            </a:extLst>
          </p:cNvPr>
          <p:cNvSpPr/>
          <p:nvPr/>
        </p:nvSpPr>
        <p:spPr>
          <a:xfrm>
            <a:off x="210460" y="3004572"/>
            <a:ext cx="5740400" cy="1384995"/>
          </a:xfrm>
          <a:prstGeom prst="rect">
            <a:avLst/>
          </a:prstGeom>
        </p:spPr>
        <p:txBody>
          <a:bodyPr wrap="square">
            <a:spAutoFit/>
          </a:bodyPr>
          <a:lstStyle/>
          <a:p>
            <a:pPr algn="just"/>
            <a:r>
              <a:rPr lang="en-US" sz="2800" dirty="0">
                <a:solidFill>
                  <a:schemeClr val="accent5">
                    <a:lumMod val="75000"/>
                  </a:schemeClr>
                </a:solidFill>
                <a:latin typeface="Times New Roman" panose="02020603050405020304" pitchFamily="18" charset="0"/>
                <a:cs typeface="Times New Roman" panose="02020603050405020304" pitchFamily="18" charset="0"/>
              </a:rPr>
              <a:t>Please write down </a:t>
            </a: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Start up Story  and also analyze the reason for failure  -5 marks</a:t>
            </a:r>
            <a:endParaRPr lang="en-IN" sz="28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Speech Bubble: Oval 2">
            <a:extLst>
              <a:ext uri="{FF2B5EF4-FFF2-40B4-BE49-F238E27FC236}">
                <a16:creationId xmlns:a16="http://schemas.microsoft.com/office/drawing/2014/main" id="{DDDD1C9D-E0F9-4EE8-8BEF-F5822B96BF99}"/>
              </a:ext>
            </a:extLst>
          </p:cNvPr>
          <p:cNvSpPr/>
          <p:nvPr/>
        </p:nvSpPr>
        <p:spPr>
          <a:xfrm>
            <a:off x="6241141" y="261257"/>
            <a:ext cx="5500915" cy="2394857"/>
          </a:xfrm>
          <a:prstGeom prst="wedgeEllipseCallou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n-IN" sz="6000" dirty="0">
                <a:solidFill>
                  <a:schemeClr val="tx1"/>
                </a:solidFill>
                <a:latin typeface="Times New Roman" panose="02020603050405020304" pitchFamily="18" charset="0"/>
                <a:cs typeface="Times New Roman" panose="02020603050405020304" pitchFamily="18" charset="0"/>
              </a:rPr>
              <a:t>Your Turn!</a:t>
            </a:r>
          </a:p>
        </p:txBody>
      </p:sp>
    </p:spTree>
    <p:extLst>
      <p:ext uri="{BB962C8B-B14F-4D97-AF65-F5344CB8AC3E}">
        <p14:creationId xmlns:p14="http://schemas.microsoft.com/office/powerpoint/2010/main" val="4129213058"/>
      </p:ext>
    </p:extLst>
  </p:cSld>
  <p:clrMapOvr>
    <a:masterClrMapping/>
  </p:clrMapOvr>
  <p:transition spd="slow">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53596-96F9-4DB1-95E2-8DFDC6BFD6A8}"/>
              </a:ext>
            </a:extLst>
          </p:cNvPr>
          <p:cNvSpPr txBox="1"/>
          <p:nvPr/>
        </p:nvSpPr>
        <p:spPr>
          <a:xfrm>
            <a:off x="3476171" y="2467428"/>
            <a:ext cx="5239657" cy="1569660"/>
          </a:xfrm>
          <a:prstGeom prst="rect">
            <a:avLst/>
          </a:prstGeom>
          <a:noFill/>
        </p:spPr>
        <p:txBody>
          <a:bodyPr wrap="square" rtlCol="0">
            <a:spAutoFit/>
          </a:bodyPr>
          <a:lstStyle/>
          <a:p>
            <a:r>
              <a:rPr lang="en-US" sz="9600" b="1" i="1" dirty="0">
                <a:solidFill>
                  <a:srgbClr val="7030A0"/>
                </a:solidFill>
                <a:latin typeface="Vladimir Script" panose="03050402040407070305" pitchFamily="66" charset="0"/>
              </a:rPr>
              <a:t>Thank You</a:t>
            </a:r>
            <a:endParaRPr lang="en-IN" sz="9600" b="1" i="1" dirty="0">
              <a:solidFill>
                <a:srgbClr val="7030A0"/>
              </a:solidFill>
              <a:latin typeface="Vladimir Script" panose="03050402040407070305" pitchFamily="66" charset="0"/>
            </a:endParaRPr>
          </a:p>
        </p:txBody>
      </p:sp>
    </p:spTree>
    <p:extLst>
      <p:ext uri="{BB962C8B-B14F-4D97-AF65-F5344CB8AC3E}">
        <p14:creationId xmlns:p14="http://schemas.microsoft.com/office/powerpoint/2010/main" val="266259622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60D454-664F-42A9-96A7-9DB00D8C539F}"/>
              </a:ext>
            </a:extLst>
          </p:cNvPr>
          <p:cNvSpPr/>
          <p:nvPr/>
        </p:nvSpPr>
        <p:spPr>
          <a:xfrm>
            <a:off x="333829" y="0"/>
            <a:ext cx="11524342" cy="3165290"/>
          </a:xfrm>
          <a:prstGeom prst="rect">
            <a:avLst/>
          </a:prstGeom>
        </p:spPr>
        <p:txBody>
          <a:bodyPr wrap="square">
            <a:spAutoFit/>
          </a:bodyPr>
          <a:lstStyle/>
          <a:p>
            <a:pPr>
              <a:lnSpc>
                <a:spcPct val="150000"/>
              </a:lnSpc>
            </a:pPr>
            <a:r>
              <a:rPr lang="en-IN" sz="4000" b="1" i="0" u="none" strike="noStrike" baseline="0" dirty="0">
                <a:solidFill>
                  <a:srgbClr val="C00000"/>
                </a:solidFill>
                <a:latin typeface="Times New Roman" panose="02020603050405020304" pitchFamily="18" charset="0"/>
                <a:cs typeface="Times New Roman" panose="02020603050405020304" pitchFamily="18" charset="0"/>
              </a:rPr>
              <a:t>Concept of Entrepreneurship Failure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recent global survey showed that 80% of new startups disappear before the first 18 months, and of the remaining 20%, 95% cease to exist after three years.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Failure is what we say “experiment going wrong”.</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an attitude of sitting back, feeling dejected, and pitying </a:t>
            </a:r>
            <a:r>
              <a:rPr lang="en-IN" sz="2400" dirty="0">
                <a:latin typeface="Times New Roman" panose="02020603050405020304" pitchFamily="18" charset="0"/>
                <a:cs typeface="Times New Roman" panose="02020603050405020304" pitchFamily="18" charset="0"/>
              </a:rPr>
              <a:t>yourself.</a:t>
            </a:r>
          </a:p>
        </p:txBody>
      </p:sp>
      <p:pic>
        <p:nvPicPr>
          <p:cNvPr id="4" name="Picture 3">
            <a:extLst>
              <a:ext uri="{FF2B5EF4-FFF2-40B4-BE49-F238E27FC236}">
                <a16:creationId xmlns:a16="http://schemas.microsoft.com/office/drawing/2014/main" id="{35169900-8692-4F4F-B09B-C78F25A8F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173" y="3281194"/>
            <a:ext cx="4322778" cy="374879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3648576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2FE2E2-5397-4BB6-9D86-A2F2285E8DE1}"/>
              </a:ext>
            </a:extLst>
          </p:cNvPr>
          <p:cNvSpPr/>
          <p:nvPr/>
        </p:nvSpPr>
        <p:spPr>
          <a:xfrm>
            <a:off x="0" y="2505670"/>
            <a:ext cx="12228284" cy="923330"/>
          </a:xfrm>
          <a:prstGeom prst="rect">
            <a:avLst/>
          </a:prstGeom>
        </p:spPr>
        <p:txBody>
          <a:bodyPr wrap="none">
            <a:spAutoFit/>
          </a:bodyPr>
          <a:lstStyle/>
          <a:p>
            <a:r>
              <a:rPr lang="en-IN" sz="5400" b="1" i="1" u="sng" dirty="0">
                <a:solidFill>
                  <a:srgbClr val="C00000"/>
                </a:solidFill>
                <a:latin typeface="Times New Roman" panose="02020603050405020304" pitchFamily="18" charset="0"/>
                <a:cs typeface="Times New Roman" panose="02020603050405020304" pitchFamily="18" charset="0"/>
              </a:rPr>
              <a:t>WHY START-UPS FAIL TO TAKE-OFF?</a:t>
            </a:r>
          </a:p>
        </p:txBody>
      </p:sp>
    </p:spTree>
    <p:extLst>
      <p:ext uri="{BB962C8B-B14F-4D97-AF65-F5344CB8AC3E}">
        <p14:creationId xmlns:p14="http://schemas.microsoft.com/office/powerpoint/2010/main" val="621191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2648F23-28C6-4A6C-8007-146117CAB36B}"/>
              </a:ext>
            </a:extLst>
          </p:cNvPr>
          <p:cNvSpPr/>
          <p:nvPr/>
        </p:nvSpPr>
        <p:spPr>
          <a:xfrm>
            <a:off x="385054" y="579277"/>
            <a:ext cx="6745507" cy="2246769"/>
          </a:xfrm>
          <a:prstGeom prst="rect">
            <a:avLst/>
          </a:prstGeom>
        </p:spPr>
        <p:txBody>
          <a:bodyPr wrap="square">
            <a:spAutoFit/>
          </a:bodyPr>
          <a:lstStyle/>
          <a:p>
            <a:pPr lvl="0" algn="just"/>
            <a:r>
              <a:rPr lang="en-IN" sz="2800" b="1" dirty="0">
                <a:solidFill>
                  <a:schemeClr val="accent2"/>
                </a:solidFill>
                <a:latin typeface="Times New Roman" panose="02020603050405020304" pitchFamily="18" charset="0"/>
                <a:cs typeface="Times New Roman" panose="02020603050405020304" pitchFamily="18" charset="0"/>
              </a:rPr>
              <a:t>1. </a:t>
            </a:r>
            <a:r>
              <a:rPr lang="en-IN" sz="2800" b="1" i="1" dirty="0">
                <a:solidFill>
                  <a:schemeClr val="accent2"/>
                </a:solidFill>
                <a:latin typeface="Times New Roman" panose="02020603050405020304" pitchFamily="18" charset="0"/>
                <a:cs typeface="Times New Roman" panose="02020603050405020304" pitchFamily="18" charset="0"/>
              </a:rPr>
              <a:t>Building A Wrong Product</a:t>
            </a:r>
          </a:p>
          <a:p>
            <a:pPr algn="just"/>
            <a:r>
              <a:rPr lang="en-US" sz="2800" dirty="0">
                <a:latin typeface="Times New Roman" panose="02020603050405020304" pitchFamily="18" charset="0"/>
                <a:cs typeface="Times New Roman" panose="02020603050405020304" pitchFamily="18" charset="0"/>
              </a:rPr>
              <a:t>42% of the startups that begin enthusiastically thinking they will change the world, are actually not needed at all</a:t>
            </a:r>
            <a:r>
              <a:rPr lang="en-US" sz="2800" dirty="0" smtClean="0">
                <a:latin typeface="Times New Roman" panose="02020603050405020304" pitchFamily="18" charset="0"/>
                <a:cs typeface="Times New Roman" panose="02020603050405020304" pitchFamily="18" charset="0"/>
              </a:rPr>
              <a:t>.</a:t>
            </a:r>
          </a:p>
          <a:p>
            <a:pPr algn="just"/>
            <a:endParaRPr lang="en-IN" sz="2800" dirty="0">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5413C8AE-3993-4E1B-90FE-947D7814DBA1}"/>
              </a:ext>
            </a:extLst>
          </p:cNvPr>
          <p:cNvPicPr>
            <a:picLocks noChangeAspect="1"/>
          </p:cNvPicPr>
          <p:nvPr/>
        </p:nvPicPr>
        <p:blipFill>
          <a:blip r:embed="rId2"/>
          <a:stretch>
            <a:fillRect/>
          </a:stretch>
        </p:blipFill>
        <p:spPr>
          <a:xfrm>
            <a:off x="6590552" y="23465"/>
            <a:ext cx="5601448" cy="137772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Rectangle 2"/>
          <p:cNvSpPr>
            <a:spLocks noChangeArrowheads="1"/>
          </p:cNvSpPr>
          <p:nvPr/>
        </p:nvSpPr>
        <p:spPr bwMode="auto">
          <a:xfrm>
            <a:off x="5530362" y="2598927"/>
            <a:ext cx="6304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757575"/>
                </a:solidFill>
                <a:effectLst/>
                <a:latin typeface="Roboto"/>
              </a:rPr>
              <a:t>Case: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757575"/>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Roboto"/>
              </a:rPr>
              <a:t>Title: </a:t>
            </a:r>
            <a:r>
              <a:rPr kumimoji="0" lang="en-US" altLang="en-US" sz="1200" b="0" i="0" u="none" strike="noStrike" cap="none" normalizeH="0" baseline="0" dirty="0" smtClean="0">
                <a:ln>
                  <a:noFill/>
                </a:ln>
                <a:solidFill>
                  <a:srgbClr val="FF6633"/>
                </a:solidFill>
                <a:effectLst/>
                <a:latin typeface="Roboto"/>
                <a:hlinkClick r:id="rId3"/>
              </a:rPr>
              <a:t>An experienced startup founder learns some new lessons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Roboto"/>
              </a:rPr>
              <a:t>Product: </a:t>
            </a:r>
            <a:r>
              <a:rPr kumimoji="0" lang="en-US" altLang="en-US" sz="1200" b="0" i="0" u="none" strike="noStrike" cap="none" normalizeH="0" baseline="0" dirty="0" err="1" smtClean="0">
                <a:ln>
                  <a:noFill/>
                </a:ln>
                <a:solidFill>
                  <a:srgbClr val="FF6633"/>
                </a:solidFill>
                <a:effectLst/>
                <a:latin typeface="Roboto"/>
                <a:hlinkClick r:id="rId4"/>
              </a:rPr>
              <a:t>IntroNet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757575"/>
                </a:solidFill>
                <a:effectLst/>
                <a:latin typeface="Roboto"/>
              </a:rPr>
              <a:t>Mike </a:t>
            </a:r>
            <a:r>
              <a:rPr kumimoji="0" lang="en-US" altLang="en-US" sz="1200" b="0" i="0" u="none" strike="noStrike" cap="none" normalizeH="0" baseline="0" dirty="0" err="1" smtClean="0">
                <a:ln>
                  <a:noFill/>
                </a:ln>
                <a:solidFill>
                  <a:srgbClr val="757575"/>
                </a:solidFill>
                <a:effectLst/>
                <a:latin typeface="Roboto"/>
              </a:rPr>
              <a:t>Krupit</a:t>
            </a:r>
            <a:r>
              <a:rPr kumimoji="0" lang="en-US" altLang="en-US" sz="1200" b="0" i="0" u="none" strike="noStrike" cap="none" normalizeH="0" baseline="0" dirty="0" smtClean="0">
                <a:ln>
                  <a:noFill/>
                </a:ln>
                <a:solidFill>
                  <a:srgbClr val="757575"/>
                </a:solidFill>
                <a:effectLst/>
                <a:latin typeface="Roboto"/>
              </a:rPr>
              <a:t>, CEO of </a:t>
            </a:r>
            <a:r>
              <a:rPr kumimoji="0" lang="en-US" altLang="en-US" sz="1200" b="0" i="0" u="none" strike="noStrike" cap="none" normalizeH="0" baseline="0" dirty="0" err="1" smtClean="0">
                <a:ln>
                  <a:noFill/>
                </a:ln>
                <a:solidFill>
                  <a:srgbClr val="757575"/>
                </a:solidFill>
                <a:effectLst/>
                <a:latin typeface="Roboto"/>
              </a:rPr>
              <a:t>IntroNet</a:t>
            </a:r>
            <a:r>
              <a:rPr kumimoji="0" lang="en-US" altLang="en-US" sz="1200" b="0" i="0" u="none" strike="noStrike" cap="none" normalizeH="0" baseline="0" dirty="0" smtClean="0">
                <a:ln>
                  <a:noFill/>
                </a:ln>
                <a:solidFill>
                  <a:srgbClr val="757575"/>
                </a:solidFill>
                <a:effectLst/>
                <a:latin typeface="Roboto"/>
              </a:rPr>
              <a:t>, a service for professionals to make and track introductions, wrote a lengthy post about the factors that contributed to the company’s failure:</a:t>
            </a:r>
            <a:endParaRPr kumimoji="0" lang="en-US" alt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On the surface, the business didn’t succeed in the first two iterations of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IntroNet</a:t>
            </a:r>
            <a:r>
              <a:rPr kumimoji="0" lang="en-US" altLang="en-US" sz="1800" b="0" i="0" u="none" strike="noStrike" cap="none" normalizeH="0" baseline="0" dirty="0" smtClean="0">
                <a:ln>
                  <a:noFill/>
                </a:ln>
                <a:solidFill>
                  <a:schemeClr val="tx1"/>
                </a:solidFill>
                <a:effectLst/>
                <a:latin typeface="Arial" panose="020B0604020202020204" pitchFamily="34" charset="0"/>
              </a:rPr>
              <a:t> for the same reason that 90% of tech startups fail: we did not find a product-market fit before the end of our cash. It’s a math equation that is pretty deterministic. Why didn’t we find product-market fit? Perhaps we were solving for a pain (e.g., LinkedIn sucks) instead of a real problem (e.g., I can’t find expertise)? </a:t>
            </a:r>
          </a:p>
        </p:txBody>
      </p:sp>
    </p:spTree>
    <p:extLst>
      <p:ext uri="{BB962C8B-B14F-4D97-AF65-F5344CB8AC3E}">
        <p14:creationId xmlns:p14="http://schemas.microsoft.com/office/powerpoint/2010/main" val="1376539902"/>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E660462-2698-4C77-9744-3425CBCAC5A7}"/>
              </a:ext>
            </a:extLst>
          </p:cNvPr>
          <p:cNvSpPr/>
          <p:nvPr/>
        </p:nvSpPr>
        <p:spPr>
          <a:xfrm>
            <a:off x="265944" y="0"/>
            <a:ext cx="10091393" cy="1406539"/>
          </a:xfrm>
          <a:prstGeom prst="rect">
            <a:avLst/>
          </a:prstGeom>
        </p:spPr>
        <p:txBody>
          <a:bodyPr wrap="square">
            <a:spAutoFit/>
          </a:bodyPr>
          <a:lstStyle/>
          <a:p>
            <a:pPr lvl="0" algn="just" defTabSz="1066800">
              <a:lnSpc>
                <a:spcPct val="90000"/>
              </a:lnSpc>
              <a:spcBef>
                <a:spcPct val="0"/>
              </a:spcBef>
              <a:spcAft>
                <a:spcPct val="35000"/>
              </a:spcAft>
            </a:pPr>
            <a:r>
              <a:rPr lang="en-US" sz="2800" b="1" dirty="0">
                <a:solidFill>
                  <a:schemeClr val="accent2"/>
                </a:solidFill>
                <a:latin typeface="Times New Roman" panose="02020603050405020304" pitchFamily="18" charset="0"/>
                <a:cs typeface="Times New Roman" panose="02020603050405020304" pitchFamily="18" charset="0"/>
              </a:rPr>
              <a:t>2. </a:t>
            </a:r>
            <a:r>
              <a:rPr lang="en-US" sz="2800" b="1" i="1" dirty="0">
                <a:solidFill>
                  <a:schemeClr val="accent2"/>
                </a:solidFill>
                <a:latin typeface="Times New Roman" panose="02020603050405020304" pitchFamily="18" charset="0"/>
                <a:cs typeface="Times New Roman" panose="02020603050405020304" pitchFamily="18" charset="0"/>
              </a:rPr>
              <a:t>Not Being Able To Build The Right Team</a:t>
            </a:r>
          </a:p>
          <a:p>
            <a:pPr algn="just" defTabSz="1066800">
              <a:lnSpc>
                <a:spcPct val="90000"/>
              </a:lnSpc>
              <a:spcBef>
                <a:spcPct val="0"/>
              </a:spcBef>
              <a:spcAft>
                <a:spcPct val="35000"/>
              </a:spcAft>
            </a:pPr>
            <a:r>
              <a:rPr lang="en-US" sz="2800" dirty="0">
                <a:latin typeface="Times New Roman" panose="02020603050405020304" pitchFamily="18" charset="0"/>
                <a:cs typeface="Times New Roman" panose="02020603050405020304" pitchFamily="18" charset="0"/>
              </a:rPr>
              <a:t>In a hurry to launch their product early, startups tend to build teams with people who have little or no interest in the product idea.</a:t>
            </a:r>
            <a:endParaRPr lang="en-IN" sz="2800" dirty="0">
              <a:latin typeface="Times New Roman" panose="02020603050405020304" pitchFamily="18" charset="0"/>
              <a:cs typeface="Times New Roman" panose="02020603050405020304" pitchFamily="18" charset="0"/>
            </a:endParaRPr>
          </a:p>
        </p:txBody>
      </p:sp>
      <p:pic>
        <p:nvPicPr>
          <p:cNvPr id="32" name="Picture 31">
            <a:extLst>
              <a:ext uri="{FF2B5EF4-FFF2-40B4-BE49-F238E27FC236}">
                <a16:creationId xmlns:a16="http://schemas.microsoft.com/office/drawing/2014/main" id="{FFE652BA-DED6-4136-90FD-0CFCA020E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60" y="1549266"/>
            <a:ext cx="1686310" cy="1911606"/>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5460024" y="1320341"/>
            <a:ext cx="6822830" cy="3416320"/>
          </a:xfrm>
          <a:prstGeom prst="rect">
            <a:avLst/>
          </a:prstGeom>
        </p:spPr>
        <p:txBody>
          <a:bodyPr wrap="square">
            <a:spAutoFit/>
          </a:bodyPr>
          <a:lstStyle/>
          <a:p>
            <a:pPr algn="just"/>
            <a:r>
              <a:rPr lang="en-US" dirty="0" smtClean="0">
                <a:solidFill>
                  <a:srgbClr val="404040"/>
                </a:solidFill>
                <a:latin typeface="Roboto"/>
              </a:rPr>
              <a:t>Case:</a:t>
            </a:r>
          </a:p>
          <a:p>
            <a:pPr algn="just"/>
            <a:endParaRPr lang="en-US" dirty="0">
              <a:solidFill>
                <a:srgbClr val="404040"/>
              </a:solidFill>
              <a:latin typeface="Roboto"/>
            </a:endParaRPr>
          </a:p>
          <a:p>
            <a:pPr algn="just"/>
            <a:r>
              <a:rPr lang="en-US" dirty="0" smtClean="0">
                <a:solidFill>
                  <a:srgbClr val="404040"/>
                </a:solidFill>
                <a:latin typeface="Roboto"/>
              </a:rPr>
              <a:t>Considered </a:t>
            </a:r>
            <a:r>
              <a:rPr lang="en-US" dirty="0">
                <a:solidFill>
                  <a:srgbClr val="404040"/>
                </a:solidFill>
                <a:latin typeface="Roboto"/>
              </a:rPr>
              <a:t>for most of the decade one of Toronto’s hottest startups, </a:t>
            </a:r>
            <a:r>
              <a:rPr lang="en-US" dirty="0" err="1">
                <a:solidFill>
                  <a:srgbClr val="404040"/>
                </a:solidFill>
                <a:latin typeface="Roboto"/>
              </a:rPr>
              <a:t>Hubba</a:t>
            </a:r>
            <a:r>
              <a:rPr lang="en-US" dirty="0">
                <a:solidFill>
                  <a:srgbClr val="404040"/>
                </a:solidFill>
                <a:latin typeface="Roboto"/>
              </a:rPr>
              <a:t> hit choppy waves in 2018, as the company lost its chief technology officer and chief marketing officer in an three-month span, in addition to two rounds of layoffs which saw headcount reduced by almost half.</a:t>
            </a:r>
          </a:p>
          <a:p>
            <a:pPr algn="just"/>
            <a:r>
              <a:rPr lang="en-US" dirty="0">
                <a:solidFill>
                  <a:srgbClr val="404040"/>
                </a:solidFill>
                <a:latin typeface="Roboto"/>
              </a:rPr>
              <a:t>It is unclear to what extent the COVID-19 pandemic had hampered </a:t>
            </a:r>
            <a:r>
              <a:rPr lang="en-US" dirty="0" err="1">
                <a:solidFill>
                  <a:srgbClr val="404040"/>
                </a:solidFill>
                <a:latin typeface="Roboto"/>
              </a:rPr>
              <a:t>Hubba’s</a:t>
            </a:r>
            <a:r>
              <a:rPr lang="en-US" dirty="0">
                <a:solidFill>
                  <a:srgbClr val="404040"/>
                </a:solidFill>
                <a:latin typeface="Roboto"/>
              </a:rPr>
              <a:t> growth and customer base. However, one source </a:t>
            </a:r>
            <a:r>
              <a:rPr lang="en-US" dirty="0" err="1">
                <a:solidFill>
                  <a:srgbClr val="404040"/>
                </a:solidFill>
                <a:latin typeface="Roboto"/>
              </a:rPr>
              <a:t>BetaKit</a:t>
            </a:r>
            <a:r>
              <a:rPr lang="en-US" dirty="0">
                <a:solidFill>
                  <a:srgbClr val="404040"/>
                </a:solidFill>
                <a:latin typeface="Roboto"/>
              </a:rPr>
              <a:t> spoke with claimed a months-long battle between [</a:t>
            </a:r>
            <a:r>
              <a:rPr lang="en-US" dirty="0" err="1">
                <a:solidFill>
                  <a:srgbClr val="404040"/>
                </a:solidFill>
                <a:latin typeface="Roboto"/>
              </a:rPr>
              <a:t>Hubba</a:t>
            </a:r>
            <a:r>
              <a:rPr lang="en-US" dirty="0">
                <a:solidFill>
                  <a:srgbClr val="404040"/>
                </a:solidFill>
                <a:latin typeface="Roboto"/>
              </a:rPr>
              <a:t> CEO and founder Ben] </a:t>
            </a:r>
            <a:r>
              <a:rPr lang="en-US" dirty="0" err="1">
                <a:solidFill>
                  <a:srgbClr val="404040"/>
                </a:solidFill>
                <a:latin typeface="Roboto"/>
              </a:rPr>
              <a:t>Zifkin</a:t>
            </a:r>
            <a:r>
              <a:rPr lang="en-US" dirty="0">
                <a:solidFill>
                  <a:srgbClr val="404040"/>
                </a:solidFill>
                <a:latin typeface="Roboto"/>
              </a:rPr>
              <a:t> and </a:t>
            </a:r>
            <a:r>
              <a:rPr lang="en-US" dirty="0" err="1">
                <a:solidFill>
                  <a:srgbClr val="404040"/>
                </a:solidFill>
                <a:latin typeface="Roboto"/>
              </a:rPr>
              <a:t>Hubba’s</a:t>
            </a:r>
            <a:r>
              <a:rPr lang="en-US" dirty="0">
                <a:solidFill>
                  <a:srgbClr val="404040"/>
                </a:solidFill>
                <a:latin typeface="Roboto"/>
              </a:rPr>
              <a:t> board of directors regarding the ongoing viability of the company.”</a:t>
            </a:r>
            <a:endParaRPr lang="en-US" b="0" i="0" dirty="0">
              <a:solidFill>
                <a:srgbClr val="404040"/>
              </a:solidFill>
              <a:effectLst/>
              <a:latin typeface="Roboto"/>
            </a:endParaRPr>
          </a:p>
        </p:txBody>
      </p:sp>
      <p:sp>
        <p:nvSpPr>
          <p:cNvPr id="5" name="Rectangle 4">
            <a:extLst>
              <a:ext uri="{FF2B5EF4-FFF2-40B4-BE49-F238E27FC236}">
                <a16:creationId xmlns:a16="http://schemas.microsoft.com/office/drawing/2014/main" id="{BFE4ACBD-05BF-44E5-84D6-387B69A5653E}"/>
              </a:ext>
            </a:extLst>
          </p:cNvPr>
          <p:cNvSpPr/>
          <p:nvPr/>
        </p:nvSpPr>
        <p:spPr>
          <a:xfrm>
            <a:off x="265944" y="4655751"/>
            <a:ext cx="11199587" cy="1815882"/>
          </a:xfrm>
          <a:prstGeom prst="rect">
            <a:avLst/>
          </a:prstGeom>
        </p:spPr>
        <p:txBody>
          <a:bodyPr wrap="square">
            <a:spAutoFit/>
          </a:bodyPr>
          <a:lstStyle/>
          <a:p>
            <a:pPr algn="just"/>
            <a:r>
              <a:rPr lang="en-US" sz="2800" b="1" i="1" dirty="0" smtClean="0">
                <a:solidFill>
                  <a:schemeClr val="accent2"/>
                </a:solidFill>
                <a:latin typeface="Times New Roman" panose="02020603050405020304" pitchFamily="18" charset="0"/>
                <a:cs typeface="Times New Roman" panose="02020603050405020304" pitchFamily="18" charset="0"/>
              </a:rPr>
              <a:t>3.Conflict </a:t>
            </a:r>
            <a:r>
              <a:rPr lang="en-US" sz="2800" b="1" i="1" dirty="0">
                <a:solidFill>
                  <a:schemeClr val="accent2"/>
                </a:solidFill>
                <a:latin typeface="Times New Roman" panose="02020603050405020304" pitchFamily="18" charset="0"/>
                <a:cs typeface="Times New Roman" panose="02020603050405020304" pitchFamily="18" charset="0"/>
              </a:rPr>
              <a:t>between cofounders and lack of a common vision</a:t>
            </a:r>
          </a:p>
          <a:p>
            <a:pPr algn="just"/>
            <a:r>
              <a:rPr lang="en-US" sz="2800" dirty="0">
                <a:latin typeface="Times New Roman" panose="02020603050405020304" pitchFamily="18" charset="0"/>
                <a:cs typeface="Times New Roman" panose="02020603050405020304" pitchFamily="18" charset="0"/>
              </a:rPr>
              <a:t>• It is important that they should be on the same page.</a:t>
            </a:r>
          </a:p>
          <a:p>
            <a:pPr algn="just"/>
            <a:r>
              <a:rPr lang="en-US" sz="2800" dirty="0">
                <a:latin typeface="Times New Roman" panose="02020603050405020304" pitchFamily="18" charset="0"/>
                <a:cs typeface="Times New Roman" panose="02020603050405020304" pitchFamily="18" charset="0"/>
              </a:rPr>
              <a:t>• Differences between founders affect growth of the startup.</a:t>
            </a:r>
          </a:p>
          <a:p>
            <a:pPr algn="just"/>
            <a:r>
              <a:rPr lang="en-US" sz="2800" dirty="0">
                <a:latin typeface="Times New Roman" panose="02020603050405020304" pitchFamily="18" charset="0"/>
                <a:cs typeface="Times New Roman" panose="02020603050405020304" pitchFamily="18" charset="0"/>
              </a:rPr>
              <a:t>• They struggle to raise fund.</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5814B5-27C9-4E56-878E-73154937181E}"/>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b="5820"/>
          <a:stretch/>
        </p:blipFill>
        <p:spPr>
          <a:xfrm>
            <a:off x="9710896" y="4655751"/>
            <a:ext cx="2226128" cy="222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3285138"/>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E34B8D-8918-45ED-8B79-1C9AC3ED8A71}"/>
              </a:ext>
            </a:extLst>
          </p:cNvPr>
          <p:cNvSpPr/>
          <p:nvPr/>
        </p:nvSpPr>
        <p:spPr>
          <a:xfrm>
            <a:off x="-1" y="2486078"/>
            <a:ext cx="11872209" cy="523220"/>
          </a:xfrm>
          <a:prstGeom prst="rect">
            <a:avLst/>
          </a:prstGeom>
        </p:spPr>
        <p:txBody>
          <a:bodyPr wrap="square">
            <a:spAutoFit/>
          </a:bodyPr>
          <a:lstStyle/>
          <a:p>
            <a:pPr algn="just"/>
            <a:r>
              <a:rPr lang="en-IN" sz="2800" b="1" i="1" dirty="0" smtClean="0">
                <a:solidFill>
                  <a:schemeClr val="accent2"/>
                </a:solidFill>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D694EEA-FDCD-4733-8D47-1227F88965B7}"/>
              </a:ext>
            </a:extLst>
          </p:cNvPr>
          <p:cNvSpPr/>
          <p:nvPr/>
        </p:nvSpPr>
        <p:spPr>
          <a:xfrm>
            <a:off x="0" y="108601"/>
            <a:ext cx="11872210" cy="2246769"/>
          </a:xfrm>
          <a:prstGeom prst="rect">
            <a:avLst/>
          </a:prstGeom>
        </p:spPr>
        <p:txBody>
          <a:bodyPr wrap="square">
            <a:spAutoFit/>
          </a:bodyPr>
          <a:lstStyle/>
          <a:p>
            <a:pPr algn="just"/>
            <a:r>
              <a:rPr lang="en-US" sz="2800" b="1" i="1" dirty="0" smtClean="0">
                <a:solidFill>
                  <a:schemeClr val="accent2"/>
                </a:solidFill>
                <a:latin typeface="Times New Roman" panose="02020603050405020304" pitchFamily="18" charset="0"/>
                <a:cs typeface="Times New Roman" panose="02020603050405020304" pitchFamily="18" charset="0"/>
              </a:rPr>
              <a:t>4. </a:t>
            </a:r>
            <a:r>
              <a:rPr lang="en-US" sz="2800" b="1" i="1" dirty="0">
                <a:solidFill>
                  <a:schemeClr val="accent2"/>
                </a:solidFill>
                <a:latin typeface="Times New Roman" panose="02020603050405020304" pitchFamily="18" charset="0"/>
                <a:cs typeface="Times New Roman" panose="02020603050405020304" pitchFamily="18" charset="0"/>
              </a:rPr>
              <a:t>Lack Of Unique Value Propositions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product fails to deliver one or more UVP as compared to similar products available in market already, your product is bound to fail.</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 least four UVP which will help you stand out and give a competitive advantage increasing profits.</a:t>
            </a:r>
          </a:p>
        </p:txBody>
      </p:sp>
      <p:pic>
        <p:nvPicPr>
          <p:cNvPr id="5" name="Picture 4">
            <a:extLst>
              <a:ext uri="{FF2B5EF4-FFF2-40B4-BE49-F238E27FC236}">
                <a16:creationId xmlns:a16="http://schemas.microsoft.com/office/drawing/2014/main" id="{8CFDBD07-1FD7-4625-B248-761F084813FE}"/>
              </a:ext>
            </a:extLst>
          </p:cNvPr>
          <p:cNvPicPr>
            <a:picLocks noChangeAspect="1"/>
          </p:cNvPicPr>
          <p:nvPr/>
        </p:nvPicPr>
        <p:blipFill>
          <a:blip r:embed="rId2"/>
          <a:stretch>
            <a:fillRect/>
          </a:stretch>
        </p:blipFill>
        <p:spPr>
          <a:xfrm>
            <a:off x="121181" y="4001781"/>
            <a:ext cx="12215491" cy="3172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a:spLocks noChangeArrowheads="1"/>
          </p:cNvSpPr>
          <p:nvPr/>
        </p:nvSpPr>
        <p:spPr bwMode="auto">
          <a:xfrm>
            <a:off x="342898" y="2415007"/>
            <a:ext cx="11386039"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404040"/>
                </a:solidFill>
                <a:effectLst/>
                <a:latin typeface="Roboto"/>
              </a:rPr>
              <a:t>Case: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404040"/>
                </a:solidFill>
                <a:effectLst/>
                <a:latin typeface="Roboto"/>
              </a:rPr>
              <a:t>8tracks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757575"/>
                </a:solidFill>
                <a:effectLst/>
                <a:latin typeface="Roboto"/>
              </a:rPr>
              <a:t>Title: </a:t>
            </a:r>
            <a:r>
              <a:rPr kumimoji="0" lang="en-US" altLang="en-US" sz="1100" b="0" i="0" u="none" strike="noStrike" cap="none" normalizeH="0" baseline="0" dirty="0" smtClean="0">
                <a:ln>
                  <a:noFill/>
                </a:ln>
                <a:solidFill>
                  <a:srgbClr val="FF6633"/>
                </a:solidFill>
                <a:effectLst/>
                <a:latin typeface="Roboto"/>
                <a:hlinkClick r:id="rId3"/>
              </a:rPr>
              <a:t>To everything there is a reason</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757575"/>
                </a:solidFill>
                <a:effectLst/>
                <a:latin typeface="Roboto"/>
              </a:rPr>
              <a:t>Product: </a:t>
            </a:r>
            <a:r>
              <a:rPr kumimoji="0" lang="en-US" altLang="en-US" sz="1100" b="0" i="0" u="none" strike="noStrike" cap="none" normalizeH="0" baseline="0" dirty="0" smtClean="0">
                <a:ln>
                  <a:noFill/>
                </a:ln>
                <a:solidFill>
                  <a:srgbClr val="FF6633"/>
                </a:solidFill>
                <a:effectLst/>
                <a:latin typeface="Roboto"/>
                <a:hlinkClick r:id="rId4"/>
              </a:rPr>
              <a:t>8tracks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757575"/>
                </a:solidFill>
                <a:effectLst/>
                <a:latin typeface="Roboto"/>
              </a:rPr>
              <a:t>After 11 years, music streaming platform 8tracks shuttered, citing lack of revenue and increased competition from big players.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We lost listenership, in large part, because Spotify was able to satisfactorily address listener needs for music discovery and activity- and mood-based listening over time, as it improved its offering, reducing the relative appeal of 8tracks’ early lead in delivering on its unique value propositions through a crowd-curated model.</a:t>
            </a:r>
          </a:p>
        </p:txBody>
      </p:sp>
    </p:spTree>
    <p:extLst>
      <p:ext uri="{BB962C8B-B14F-4D97-AF65-F5344CB8AC3E}">
        <p14:creationId xmlns:p14="http://schemas.microsoft.com/office/powerpoint/2010/main" val="93298064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E34B8D-8918-45ED-8B79-1C9AC3ED8A71}"/>
              </a:ext>
            </a:extLst>
          </p:cNvPr>
          <p:cNvSpPr/>
          <p:nvPr/>
        </p:nvSpPr>
        <p:spPr>
          <a:xfrm>
            <a:off x="275829" y="288001"/>
            <a:ext cx="11872209" cy="4370427"/>
          </a:xfrm>
          <a:prstGeom prst="rect">
            <a:avLst/>
          </a:prstGeom>
        </p:spPr>
        <p:txBody>
          <a:bodyPr wrap="square">
            <a:spAutoFit/>
          </a:bodyPr>
          <a:lstStyle/>
          <a:p>
            <a:pPr algn="just"/>
            <a:r>
              <a:rPr lang="en-IN" sz="2800" b="1" i="1" dirty="0" smtClean="0">
                <a:solidFill>
                  <a:schemeClr val="accent2"/>
                </a:solidFill>
                <a:latin typeface="Times New Roman" panose="02020603050405020304" pitchFamily="18" charset="0"/>
                <a:cs typeface="Times New Roman" panose="02020603050405020304" pitchFamily="18" charset="0"/>
              </a:rPr>
              <a:t>5. </a:t>
            </a:r>
            <a:r>
              <a:rPr lang="en-IN" sz="2800" b="1" i="1" dirty="0">
                <a:solidFill>
                  <a:schemeClr val="accent2"/>
                </a:solidFill>
                <a:latin typeface="Times New Roman" panose="02020603050405020304" pitchFamily="18" charset="0"/>
                <a:cs typeface="Times New Roman" panose="02020603050405020304" pitchFamily="18" charset="0"/>
              </a:rPr>
              <a:t>Lack of persistence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 strong passion for the product, Not able to persist through the bad times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Bad times question the faith of founders in their product</a:t>
            </a:r>
            <a:r>
              <a:rPr lang="en-US" sz="2800" dirty="0" smtClean="0">
                <a:latin typeface="Times New Roman" panose="02020603050405020304" pitchFamily="18" charset="0"/>
                <a:cs typeface="Times New Roman" panose="02020603050405020304" pitchFamily="18" charset="0"/>
              </a:rPr>
              <a:t>.</a:t>
            </a:r>
          </a:p>
          <a:p>
            <a:pPr algn="just"/>
            <a:endParaRPr lang="en-US" dirty="0" smtClean="0"/>
          </a:p>
          <a:p>
            <a:pPr algn="just"/>
            <a:endParaRPr lang="en-US" dirty="0"/>
          </a:p>
          <a:p>
            <a:pPr algn="just"/>
            <a:endParaRPr lang="en-US" dirty="0" smtClean="0"/>
          </a:p>
          <a:p>
            <a:pPr algn="just"/>
            <a:r>
              <a:rPr lang="en-US" sz="2800" dirty="0">
                <a:latin typeface="Times New Roman" panose="02020603050405020304" pitchFamily="18" charset="0"/>
                <a:cs typeface="Times New Roman" panose="02020603050405020304" pitchFamily="18" charset="0"/>
              </a:rPr>
              <a:t>Lack of persistence was the third most commonly mentioned reason for startup failure.  As Jason Cole, CEO of </a:t>
            </a:r>
            <a:r>
              <a:rPr lang="en-US" sz="2800" dirty="0">
                <a:latin typeface="Times New Roman" panose="02020603050405020304" pitchFamily="18" charset="0"/>
                <a:cs typeface="Times New Roman" panose="02020603050405020304" pitchFamily="18" charset="0"/>
                <a:hlinkClick r:id="rId2"/>
              </a:rPr>
              <a:t>Da Primus Consulting</a:t>
            </a:r>
            <a:r>
              <a:rPr lang="en-US" sz="2800" dirty="0">
                <a:latin typeface="Times New Roman" panose="02020603050405020304" pitchFamily="18" charset="0"/>
                <a:cs typeface="Times New Roman" panose="02020603050405020304" pitchFamily="18" charset="0"/>
              </a:rPr>
              <a:t>, puts it, “The leadership is unable to set a clear strategy for the company and stick with it long enough to succeed, resulting in a lot of wasted money and energy from constant changes in direction</a:t>
            </a:r>
            <a:r>
              <a:rPr lang="en-US" dirty="0"/>
              <a:t>.”</a:t>
            </a:r>
            <a:endParaRPr lang="en-IN"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D9542B5-354B-4F6A-A38B-F3A95D72F517}"/>
              </a:ext>
            </a:extLst>
          </p:cNvPr>
          <p:cNvSpPr/>
          <p:nvPr/>
        </p:nvSpPr>
        <p:spPr>
          <a:xfrm>
            <a:off x="4598377" y="4401013"/>
            <a:ext cx="7321063" cy="2246769"/>
          </a:xfrm>
          <a:prstGeom prst="rect">
            <a:avLst/>
          </a:prstGeom>
        </p:spPr>
        <p:txBody>
          <a:bodyPr wrap="square">
            <a:spAutoFit/>
          </a:bodyPr>
          <a:lstStyle/>
          <a:p>
            <a:pPr algn="just"/>
            <a:r>
              <a:rPr lang="en-US" sz="2800" b="1" i="1" dirty="0" smtClean="0">
                <a:solidFill>
                  <a:schemeClr val="accent2"/>
                </a:solidFill>
                <a:latin typeface="Times New Roman" panose="02020603050405020304" pitchFamily="18" charset="0"/>
                <a:cs typeface="Times New Roman" panose="02020603050405020304" pitchFamily="18" charset="0"/>
              </a:rPr>
              <a:t>6. </a:t>
            </a:r>
            <a:r>
              <a:rPr lang="en-US" sz="2800" b="1" i="1" dirty="0">
                <a:solidFill>
                  <a:schemeClr val="accent2"/>
                </a:solidFill>
                <a:latin typeface="Times New Roman" panose="02020603050405020304" pitchFamily="18" charset="0"/>
                <a:cs typeface="Times New Roman" panose="02020603050405020304" pitchFamily="18" charset="0"/>
              </a:rPr>
              <a:t>CEO / founder(s) unable to make decisions</a:t>
            </a:r>
          </a:p>
          <a:p>
            <a:pPr algn="just"/>
            <a:r>
              <a:rPr lang="en-US" sz="2800" dirty="0">
                <a:latin typeface="Times New Roman" panose="02020603050405020304" pitchFamily="18" charset="0"/>
                <a:cs typeface="Times New Roman" panose="02020603050405020304" pitchFamily="18" charset="0"/>
              </a:rPr>
              <a:t>• Clear vision about startup helps in making quick and efficient decisions in critical times.</a:t>
            </a:r>
          </a:p>
          <a:p>
            <a:pPr algn="just"/>
            <a:r>
              <a:rPr lang="en-US" sz="2800" dirty="0">
                <a:latin typeface="Times New Roman" panose="02020603050405020304" pitchFamily="18" charset="0"/>
                <a:cs typeface="Times New Roman" panose="02020603050405020304" pitchFamily="18" charset="0"/>
              </a:rPr>
              <a:t>• Unclear of their own path, leads to wrong decision.</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76100C-B1B4-4D69-9729-93BBF2F1E260}"/>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b="7602"/>
          <a:stretch/>
        </p:blipFill>
        <p:spPr>
          <a:xfrm>
            <a:off x="2100214" y="4523400"/>
            <a:ext cx="1604967" cy="17894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89397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122006-3329-4C2A-8F6A-C12E5FDE3694}"/>
              </a:ext>
            </a:extLst>
          </p:cNvPr>
          <p:cNvSpPr/>
          <p:nvPr/>
        </p:nvSpPr>
        <p:spPr>
          <a:xfrm>
            <a:off x="159657" y="0"/>
            <a:ext cx="11872685" cy="1292662"/>
          </a:xfrm>
          <a:prstGeom prst="rect">
            <a:avLst/>
          </a:prstGeom>
        </p:spPr>
        <p:txBody>
          <a:bodyPr wrap="square">
            <a:spAutoFit/>
          </a:bodyPr>
          <a:lstStyle/>
          <a:p>
            <a:r>
              <a:rPr lang="en-US" sz="2600" b="1" i="1" dirty="0" smtClean="0">
                <a:solidFill>
                  <a:schemeClr val="accent2"/>
                </a:solidFill>
                <a:latin typeface="Times New Roman" panose="02020603050405020304" pitchFamily="18" charset="0"/>
                <a:cs typeface="Times New Roman" panose="02020603050405020304" pitchFamily="18" charset="0"/>
              </a:rPr>
              <a:t>7. </a:t>
            </a:r>
            <a:r>
              <a:rPr lang="en-US" sz="2600" b="1" i="1" dirty="0">
                <a:solidFill>
                  <a:schemeClr val="accent2"/>
                </a:solidFill>
                <a:latin typeface="Times New Roman" panose="02020603050405020304" pitchFamily="18" charset="0"/>
                <a:cs typeface="Times New Roman" panose="02020603050405020304" pitchFamily="18" charset="0"/>
              </a:rPr>
              <a:t>Failing to pivot/change direction</a:t>
            </a: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Due to the love for their initial/first product, building a wrong product, do not pivot.</a:t>
            </a: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leads to wastage of time, resources and money too, eventually leading to failure.</a:t>
            </a:r>
            <a:endParaRPr lang="en-IN"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FE0DA6C-A098-4D2A-A301-B10B6FE03EC8}"/>
              </a:ext>
            </a:extLst>
          </p:cNvPr>
          <p:cNvPicPr>
            <a:picLocks noChangeAspect="1"/>
          </p:cNvPicPr>
          <p:nvPr/>
        </p:nvPicPr>
        <p:blipFill>
          <a:blip r:embed="rId2"/>
          <a:stretch>
            <a:fillRect/>
          </a:stretch>
        </p:blipFill>
        <p:spPr>
          <a:xfrm>
            <a:off x="8445590" y="1412901"/>
            <a:ext cx="3209382" cy="1993379"/>
          </a:xfrm>
          <a:prstGeom prst="rect">
            <a:avLst/>
          </a:prstGeom>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A8CC39C6-E0D5-4185-90AC-25653E41F03A}"/>
              </a:ext>
            </a:extLst>
          </p:cNvPr>
          <p:cNvSpPr/>
          <p:nvPr/>
        </p:nvSpPr>
        <p:spPr>
          <a:xfrm>
            <a:off x="259164" y="3990470"/>
            <a:ext cx="11872685" cy="1292662"/>
          </a:xfrm>
          <a:prstGeom prst="rect">
            <a:avLst/>
          </a:prstGeom>
        </p:spPr>
        <p:txBody>
          <a:bodyPr wrap="square">
            <a:spAutoFit/>
          </a:bodyPr>
          <a:lstStyle/>
          <a:p>
            <a:r>
              <a:rPr lang="en-US" sz="2600" b="1" i="1" dirty="0" smtClean="0">
                <a:solidFill>
                  <a:schemeClr val="accent2"/>
                </a:solidFill>
                <a:latin typeface="Times New Roman" panose="02020603050405020304" pitchFamily="18" charset="0"/>
                <a:cs typeface="Times New Roman" panose="02020603050405020304" pitchFamily="18" charset="0"/>
              </a:rPr>
              <a:t>8. </a:t>
            </a:r>
            <a:r>
              <a:rPr lang="en-US" sz="2600" b="1" i="1" dirty="0">
                <a:solidFill>
                  <a:schemeClr val="accent2"/>
                </a:solidFill>
                <a:latin typeface="Times New Roman" panose="02020603050405020304" pitchFamily="18" charset="0"/>
                <a:cs typeface="Times New Roman" panose="02020603050405020304" pitchFamily="18" charset="0"/>
              </a:rPr>
              <a:t>No mentors or advisers</a:t>
            </a:r>
          </a:p>
          <a:p>
            <a:r>
              <a:rPr lang="en-US" sz="2600" dirty="0">
                <a:latin typeface="Times New Roman" panose="02020603050405020304" pitchFamily="18" charset="0"/>
                <a:cs typeface="Times New Roman" panose="02020603050405020304" pitchFamily="18" charset="0"/>
              </a:rPr>
              <a:t>• Going alone there are more chances of you making mistakes .</a:t>
            </a:r>
          </a:p>
          <a:p>
            <a:r>
              <a:rPr lang="en-US" sz="2600" dirty="0">
                <a:latin typeface="Times New Roman" panose="02020603050405020304" pitchFamily="18" charset="0"/>
                <a:cs typeface="Times New Roman" panose="02020603050405020304" pitchFamily="18" charset="0"/>
              </a:rPr>
              <a:t>• Mentors can guide you in day to day decisions to avoid falling off the cliff.</a:t>
            </a:r>
            <a:endParaRPr lang="en-IN" sz="2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EE503E-04D6-4CED-8D53-FCE045D185B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09031" y="4313513"/>
            <a:ext cx="1121787" cy="1790575"/>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94946" y="1678850"/>
            <a:ext cx="6096000" cy="2031325"/>
          </a:xfrm>
          <a:prstGeom prst="rect">
            <a:avLst/>
          </a:prstGeom>
        </p:spPr>
        <p:txBody>
          <a:bodyPr>
            <a:spAutoFit/>
          </a:bodyPr>
          <a:lstStyle/>
          <a:p>
            <a:pPr algn="just"/>
            <a:r>
              <a:rPr lang="en-US" dirty="0"/>
              <a:t>But as </a:t>
            </a:r>
            <a:r>
              <a:rPr lang="en-US" dirty="0" err="1"/>
              <a:t>Elza</a:t>
            </a:r>
            <a:r>
              <a:rPr lang="en-US" dirty="0"/>
              <a:t> </a:t>
            </a:r>
            <a:r>
              <a:rPr lang="en-US" dirty="0" err="1"/>
              <a:t>Seregelyi</a:t>
            </a:r>
            <a:r>
              <a:rPr lang="en-US" dirty="0"/>
              <a:t>, director of L-SPARK, warns, “Inability or unwillingness to adapt or pivot quickly when there is lack of product market fit. Some founders can’t take a hint, or choose to outright ignore the data. There is a fine line between persistence and stubbornness and sticking with a product or business model that is not gaining traction is just wasting resources.”</a:t>
            </a:r>
            <a:endParaRPr lang="en-IN" dirty="0"/>
          </a:p>
        </p:txBody>
      </p:sp>
    </p:spTree>
    <p:extLst>
      <p:ext uri="{BB962C8B-B14F-4D97-AF65-F5344CB8AC3E}">
        <p14:creationId xmlns:p14="http://schemas.microsoft.com/office/powerpoint/2010/main" val="3759747633"/>
      </p:ext>
    </p:extLst>
  </p:cSld>
  <p:clrMapOvr>
    <a:masterClrMapping/>
  </p:clrMapOvr>
  <p:transition spd="slow">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D27329534A624AA1B22D46C52BF899" ma:contentTypeVersion="2" ma:contentTypeDescription="Create a new document." ma:contentTypeScope="" ma:versionID="3f5d2f41929499136bb1f98e017d952e">
  <xsd:schema xmlns:xsd="http://www.w3.org/2001/XMLSchema" xmlns:xs="http://www.w3.org/2001/XMLSchema" xmlns:p="http://schemas.microsoft.com/office/2006/metadata/properties" xmlns:ns2="4709bc40-7574-4e32-857c-43c8e1335e35" targetNamespace="http://schemas.microsoft.com/office/2006/metadata/properties" ma:root="true" ma:fieldsID="bcabab387043467b8b612e05192ca317" ns2:_="">
    <xsd:import namespace="4709bc40-7574-4e32-857c-43c8e1335e3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09bc40-7574-4e32-857c-43c8e1335e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84A35F-B434-404E-8D0B-FED69E9C5242}"/>
</file>

<file path=customXml/itemProps2.xml><?xml version="1.0" encoding="utf-8"?>
<ds:datastoreItem xmlns:ds="http://schemas.openxmlformats.org/officeDocument/2006/customXml" ds:itemID="{2842DC4E-B6D7-4FE3-9F5F-529AAD5BFC33}"/>
</file>

<file path=customXml/itemProps3.xml><?xml version="1.0" encoding="utf-8"?>
<ds:datastoreItem xmlns:ds="http://schemas.openxmlformats.org/officeDocument/2006/customXml" ds:itemID="{19483310-6F27-4BBA-874A-0A608FC69431}"/>
</file>

<file path=docProps/app.xml><?xml version="1.0" encoding="utf-8"?>
<Properties xmlns="http://schemas.openxmlformats.org/officeDocument/2006/extended-properties" xmlns:vt="http://schemas.openxmlformats.org/officeDocument/2006/docPropsVTypes">
  <TotalTime>391</TotalTime>
  <Words>2661</Words>
  <Application>Microsoft Office PowerPoint</Application>
  <PresentationFormat>Widescreen</PresentationFormat>
  <Paragraphs>162</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Garamond</vt:lpstr>
      <vt:lpstr>Harrington</vt:lpstr>
      <vt:lpstr>Lato</vt:lpstr>
      <vt:lpstr>Roboto</vt:lpstr>
      <vt:lpstr>Times New Roman</vt:lpstr>
      <vt:lpstr>Vladimir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Singh</dc:creator>
  <cp:lastModifiedBy>Admin</cp:lastModifiedBy>
  <cp:revision>114</cp:revision>
  <dcterms:created xsi:type="dcterms:W3CDTF">2021-08-17T10:32:35Z</dcterms:created>
  <dcterms:modified xsi:type="dcterms:W3CDTF">2021-08-26T13:25:49Z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0x0101002DD27329534A624AA1B22D46C52BF899</vt:lpwstr>
  </property>
</Properties>
</file>