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EEB1B5-2B00-4FFF-8912-3AACAC6207FB}" type="datetimeFigureOut">
              <a:rPr lang="en-IN" smtClean="0"/>
              <a:t>09-04-2023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A2D286-B7D9-4142-807A-992389778AD7}" type="slidenum">
              <a:rPr lang="en-IN" smtClean="0"/>
              <a:t>‹#›</a:t>
            </a:fld>
            <a:endParaRPr lang="en-IN"/>
          </a:p>
        </p:txBody>
      </p:sp>
    </p:spTree>
    <p:extLst>
      <p:ext uri="{BB962C8B-B14F-4D97-AF65-F5344CB8AC3E}">
        <p14:creationId xmlns:p14="http://schemas.microsoft.com/office/powerpoint/2010/main" val="370455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6220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8608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0295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1722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508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2374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8033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9895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8395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3482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0528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486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4555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7634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4037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1136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795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9994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006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457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6037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99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90895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7238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5282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0245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43367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5732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7927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17539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4637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84143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889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98413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64250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48481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81858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17732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90655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9138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64403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95071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52123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1778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33520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91990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04552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2394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56151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62063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44508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24613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22445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9439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8734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01491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531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2596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634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216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197A794-7694-4A6C-A9CA-04751711D47B}"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CCA20-C3D0-4B9B-9ABF-3DABE026A549}" type="slidenum">
              <a:rPr lang="en-IN" smtClean="0"/>
              <a:t>‹#›</a:t>
            </a:fld>
            <a:endParaRPr lang="en-IN"/>
          </a:p>
        </p:txBody>
      </p:sp>
    </p:spTree>
    <p:extLst>
      <p:ext uri="{BB962C8B-B14F-4D97-AF65-F5344CB8AC3E}">
        <p14:creationId xmlns:p14="http://schemas.microsoft.com/office/powerpoint/2010/main" val="3493382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97A794-7694-4A6C-A9CA-04751711D47B}"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CCA20-C3D0-4B9B-9ABF-3DABE026A549}" type="slidenum">
              <a:rPr lang="en-IN" smtClean="0"/>
              <a:t>‹#›</a:t>
            </a:fld>
            <a:endParaRPr lang="en-IN"/>
          </a:p>
        </p:txBody>
      </p:sp>
    </p:spTree>
    <p:extLst>
      <p:ext uri="{BB962C8B-B14F-4D97-AF65-F5344CB8AC3E}">
        <p14:creationId xmlns:p14="http://schemas.microsoft.com/office/powerpoint/2010/main" val="1465758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97A794-7694-4A6C-A9CA-04751711D47B}"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CCA20-C3D0-4B9B-9ABF-3DABE026A549}" type="slidenum">
              <a:rPr lang="en-IN" smtClean="0"/>
              <a:t>‹#›</a:t>
            </a:fld>
            <a:endParaRPr lang="en-IN"/>
          </a:p>
        </p:txBody>
      </p:sp>
    </p:spTree>
    <p:extLst>
      <p:ext uri="{BB962C8B-B14F-4D97-AF65-F5344CB8AC3E}">
        <p14:creationId xmlns:p14="http://schemas.microsoft.com/office/powerpoint/2010/main" val="69664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97A794-7694-4A6C-A9CA-04751711D47B}"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CCA20-C3D0-4B9B-9ABF-3DABE026A549}" type="slidenum">
              <a:rPr lang="en-IN" smtClean="0"/>
              <a:t>‹#›</a:t>
            </a:fld>
            <a:endParaRPr lang="en-IN"/>
          </a:p>
        </p:txBody>
      </p:sp>
    </p:spTree>
    <p:extLst>
      <p:ext uri="{BB962C8B-B14F-4D97-AF65-F5344CB8AC3E}">
        <p14:creationId xmlns:p14="http://schemas.microsoft.com/office/powerpoint/2010/main" val="133050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97A794-7694-4A6C-A9CA-04751711D47B}"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CCA20-C3D0-4B9B-9ABF-3DABE026A549}" type="slidenum">
              <a:rPr lang="en-IN" smtClean="0"/>
              <a:t>‹#›</a:t>
            </a:fld>
            <a:endParaRPr lang="en-IN"/>
          </a:p>
        </p:txBody>
      </p:sp>
    </p:spTree>
    <p:extLst>
      <p:ext uri="{BB962C8B-B14F-4D97-AF65-F5344CB8AC3E}">
        <p14:creationId xmlns:p14="http://schemas.microsoft.com/office/powerpoint/2010/main" val="142478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197A794-7694-4A6C-A9CA-04751711D47B}"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8CCA20-C3D0-4B9B-9ABF-3DABE026A549}" type="slidenum">
              <a:rPr lang="en-IN" smtClean="0"/>
              <a:t>‹#›</a:t>
            </a:fld>
            <a:endParaRPr lang="en-IN"/>
          </a:p>
        </p:txBody>
      </p:sp>
    </p:spTree>
    <p:extLst>
      <p:ext uri="{BB962C8B-B14F-4D97-AF65-F5344CB8AC3E}">
        <p14:creationId xmlns:p14="http://schemas.microsoft.com/office/powerpoint/2010/main" val="192575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197A794-7694-4A6C-A9CA-04751711D47B}"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8CCA20-C3D0-4B9B-9ABF-3DABE026A549}" type="slidenum">
              <a:rPr lang="en-IN" smtClean="0"/>
              <a:t>‹#›</a:t>
            </a:fld>
            <a:endParaRPr lang="en-IN"/>
          </a:p>
        </p:txBody>
      </p:sp>
    </p:spTree>
    <p:extLst>
      <p:ext uri="{BB962C8B-B14F-4D97-AF65-F5344CB8AC3E}">
        <p14:creationId xmlns:p14="http://schemas.microsoft.com/office/powerpoint/2010/main" val="406493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197A794-7694-4A6C-A9CA-04751711D47B}"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8CCA20-C3D0-4B9B-9ABF-3DABE026A549}" type="slidenum">
              <a:rPr lang="en-IN" smtClean="0"/>
              <a:t>‹#›</a:t>
            </a:fld>
            <a:endParaRPr lang="en-IN"/>
          </a:p>
        </p:txBody>
      </p:sp>
    </p:spTree>
    <p:extLst>
      <p:ext uri="{BB962C8B-B14F-4D97-AF65-F5344CB8AC3E}">
        <p14:creationId xmlns:p14="http://schemas.microsoft.com/office/powerpoint/2010/main" val="478793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97A794-7694-4A6C-A9CA-04751711D47B}" type="datetimeFigureOut">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8CCA20-C3D0-4B9B-9ABF-3DABE026A549}" type="slidenum">
              <a:rPr lang="en-IN" smtClean="0"/>
              <a:t>‹#›</a:t>
            </a:fld>
            <a:endParaRPr lang="en-IN"/>
          </a:p>
        </p:txBody>
      </p:sp>
    </p:spTree>
    <p:extLst>
      <p:ext uri="{BB962C8B-B14F-4D97-AF65-F5344CB8AC3E}">
        <p14:creationId xmlns:p14="http://schemas.microsoft.com/office/powerpoint/2010/main" val="1881884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97A794-7694-4A6C-A9CA-04751711D47B}"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8CCA20-C3D0-4B9B-9ABF-3DABE026A549}" type="slidenum">
              <a:rPr lang="en-IN" smtClean="0"/>
              <a:t>‹#›</a:t>
            </a:fld>
            <a:endParaRPr lang="en-IN"/>
          </a:p>
        </p:txBody>
      </p:sp>
    </p:spTree>
    <p:extLst>
      <p:ext uri="{BB962C8B-B14F-4D97-AF65-F5344CB8AC3E}">
        <p14:creationId xmlns:p14="http://schemas.microsoft.com/office/powerpoint/2010/main" val="309411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97A794-7694-4A6C-A9CA-04751711D47B}"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8CCA20-C3D0-4B9B-9ABF-3DABE026A549}" type="slidenum">
              <a:rPr lang="en-IN" smtClean="0"/>
              <a:t>‹#›</a:t>
            </a:fld>
            <a:endParaRPr lang="en-IN"/>
          </a:p>
        </p:txBody>
      </p:sp>
    </p:spTree>
    <p:extLst>
      <p:ext uri="{BB962C8B-B14F-4D97-AF65-F5344CB8AC3E}">
        <p14:creationId xmlns:p14="http://schemas.microsoft.com/office/powerpoint/2010/main" val="1061026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97A794-7694-4A6C-A9CA-04751711D47B}" type="datetimeFigureOut">
              <a:rPr lang="en-IN" smtClean="0"/>
              <a:t>09-04-2023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CCA20-C3D0-4B9B-9ABF-3DABE026A549}" type="slidenum">
              <a:rPr lang="en-IN" smtClean="0"/>
              <a:t>‹#›</a:t>
            </a:fld>
            <a:endParaRPr lang="en-IN"/>
          </a:p>
        </p:txBody>
      </p:sp>
    </p:spTree>
    <p:extLst>
      <p:ext uri="{BB962C8B-B14F-4D97-AF65-F5344CB8AC3E}">
        <p14:creationId xmlns:p14="http://schemas.microsoft.com/office/powerpoint/2010/main" val="2795810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Bank Capital</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7349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3"/>
          <p:cNvSpPr txBox="1">
            <a:spLocks noGrp="1"/>
          </p:cNvSpPr>
          <p:nvPr>
            <p:ph type="title"/>
          </p:nvPr>
        </p:nvSpPr>
        <p:spPr>
          <a:xfrm>
            <a:off x="602059" y="230198"/>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The Basel Agreement: Basel I</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 name="Table 3">
            <a:extLst>
              <a:ext uri="{FF2B5EF4-FFF2-40B4-BE49-F238E27FC236}">
                <a16:creationId xmlns:a16="http://schemas.microsoft.com/office/drawing/2014/main" id="{9F858818-433E-4979-9778-FCC0CC7B52A1}"/>
              </a:ext>
            </a:extLst>
          </p:cNvPr>
          <p:cNvGraphicFramePr>
            <a:graphicFrameLocks noGrp="1"/>
          </p:cNvGraphicFramePr>
          <p:nvPr>
            <p:extLst/>
          </p:nvPr>
        </p:nvGraphicFramePr>
        <p:xfrm>
          <a:off x="391147" y="893019"/>
          <a:ext cx="9643730" cy="4565735"/>
        </p:xfrm>
        <a:graphic>
          <a:graphicData uri="http://schemas.openxmlformats.org/drawingml/2006/table">
            <a:tbl>
              <a:tblPr firstRow="1" bandRow="1"/>
              <a:tblGrid>
                <a:gridCol w="4821865">
                  <a:extLst>
                    <a:ext uri="{9D8B030D-6E8A-4147-A177-3AD203B41FA5}">
                      <a16:colId xmlns:a16="http://schemas.microsoft.com/office/drawing/2014/main" val="4209030791"/>
                    </a:ext>
                  </a:extLst>
                </a:gridCol>
                <a:gridCol w="4821865">
                  <a:extLst>
                    <a:ext uri="{9D8B030D-6E8A-4147-A177-3AD203B41FA5}">
                      <a16:colId xmlns:a16="http://schemas.microsoft.com/office/drawing/2014/main" val="815400639"/>
                    </a:ext>
                  </a:extLst>
                </a:gridCol>
              </a:tblGrid>
              <a:tr h="363172">
                <a:tc>
                  <a:txBody>
                    <a:bodyPr/>
                    <a:lstStyle/>
                    <a:p>
                      <a:r>
                        <a:rPr lang="en-IN" sz="2000" u="sng" dirty="0">
                          <a:solidFill>
                            <a:srgbClr val="002060"/>
                          </a:solidFill>
                        </a:rPr>
                        <a:t>Tier I Capital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u="sng" dirty="0">
                          <a:solidFill>
                            <a:srgbClr val="002060"/>
                          </a:solidFill>
                        </a:rPr>
                        <a:t>Tier II Capital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1410701"/>
                  </a:ext>
                </a:extLst>
              </a:tr>
              <a:tr h="2346651">
                <a:tc>
                  <a:txBody>
                    <a:bodyPr/>
                    <a:lstStyle/>
                    <a:p>
                      <a:pPr marL="285750" indent="-285750">
                        <a:buFont typeface="Arial" panose="020B0604020202020204" pitchFamily="34" charset="0"/>
                        <a:buChar char="•"/>
                      </a:pPr>
                      <a:r>
                        <a:rPr lang="en-US" sz="1800" b="1" dirty="0">
                          <a:solidFill>
                            <a:srgbClr val="002060"/>
                          </a:solidFill>
                        </a:rPr>
                        <a:t>Common stock and surplus</a:t>
                      </a:r>
                    </a:p>
                    <a:p>
                      <a:pPr marL="285750" indent="-285750">
                        <a:buFont typeface="Arial" panose="020B0604020202020204" pitchFamily="34" charset="0"/>
                        <a:buChar char="•"/>
                      </a:pPr>
                      <a:r>
                        <a:rPr lang="en-US" sz="1800" b="1" dirty="0">
                          <a:solidFill>
                            <a:srgbClr val="002060"/>
                          </a:solidFill>
                        </a:rPr>
                        <a:t>Undivided profits (retained earnings)</a:t>
                      </a:r>
                    </a:p>
                    <a:p>
                      <a:pPr marL="285750" indent="-285750">
                        <a:buFont typeface="Arial" panose="020B0604020202020204" pitchFamily="34" charset="0"/>
                        <a:buChar char="•"/>
                      </a:pPr>
                      <a:r>
                        <a:rPr lang="en-US" sz="1800" b="1" dirty="0">
                          <a:solidFill>
                            <a:srgbClr val="002060"/>
                          </a:solidFill>
                        </a:rPr>
                        <a:t>Qualifying noncumulative perpetual preferred stock</a:t>
                      </a:r>
                    </a:p>
                    <a:p>
                      <a:pPr marL="285750" indent="-285750">
                        <a:buFont typeface="Arial" panose="020B0604020202020204" pitchFamily="34" charset="0"/>
                        <a:buChar char="•"/>
                      </a:pPr>
                      <a:r>
                        <a:rPr lang="en-US" sz="1800" b="1" dirty="0">
                          <a:solidFill>
                            <a:srgbClr val="002060"/>
                          </a:solidFill>
                        </a:rPr>
                        <a:t>Minority interests in the equity accounts of consolidated subsidiaries</a:t>
                      </a:r>
                    </a:p>
                    <a:p>
                      <a:pPr marL="285750" indent="-285750">
                        <a:buFont typeface="Arial" panose="020B0604020202020204" pitchFamily="34" charset="0"/>
                        <a:buChar char="•"/>
                      </a:pPr>
                      <a:r>
                        <a:rPr lang="en-US" sz="1800" b="1" dirty="0">
                          <a:solidFill>
                            <a:srgbClr val="002060"/>
                          </a:solidFill>
                        </a:rPr>
                        <a:t>Selected intangible assets less goodwill and other intangible assets</a:t>
                      </a:r>
                    </a:p>
                    <a:p>
                      <a:endParaRPr lang="en-IN" sz="18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800" b="1" dirty="0">
                          <a:solidFill>
                            <a:srgbClr val="002060"/>
                          </a:solidFill>
                        </a:rPr>
                        <a:t>Allowance (reserves) for loan and lease losses</a:t>
                      </a:r>
                    </a:p>
                    <a:p>
                      <a:pPr marL="285750" indent="-285750">
                        <a:buFont typeface="Arial" panose="020B0604020202020204" pitchFamily="34" charset="0"/>
                        <a:buChar char="•"/>
                      </a:pPr>
                      <a:r>
                        <a:rPr lang="en-US" sz="1800" b="1" dirty="0">
                          <a:solidFill>
                            <a:srgbClr val="002060"/>
                          </a:solidFill>
                        </a:rPr>
                        <a:t>Subordinated debt capital instruments</a:t>
                      </a:r>
                    </a:p>
                    <a:p>
                      <a:pPr marL="285750" indent="-285750">
                        <a:buFont typeface="Arial" panose="020B0604020202020204" pitchFamily="34" charset="0"/>
                        <a:buChar char="•"/>
                      </a:pPr>
                      <a:r>
                        <a:rPr lang="en-US" sz="1800" b="1" dirty="0">
                          <a:solidFill>
                            <a:srgbClr val="002060"/>
                          </a:solidFill>
                        </a:rPr>
                        <a:t>Mandatory convertible debt</a:t>
                      </a:r>
                    </a:p>
                    <a:p>
                      <a:pPr marL="285750" indent="-285750">
                        <a:buFont typeface="Arial" panose="020B0604020202020204" pitchFamily="34" charset="0"/>
                        <a:buChar char="•"/>
                      </a:pPr>
                      <a:r>
                        <a:rPr lang="en-US" sz="1800" b="1" dirty="0">
                          <a:solidFill>
                            <a:srgbClr val="002060"/>
                          </a:solidFill>
                        </a:rPr>
                        <a:t>Intermediate-term preferred stock</a:t>
                      </a:r>
                    </a:p>
                    <a:p>
                      <a:pPr marL="285750" indent="-285750">
                        <a:buFont typeface="Arial" panose="020B0604020202020204" pitchFamily="34" charset="0"/>
                        <a:buChar char="•"/>
                      </a:pPr>
                      <a:r>
                        <a:rPr lang="en-US" sz="1800" b="1" dirty="0">
                          <a:solidFill>
                            <a:srgbClr val="002060"/>
                          </a:solidFill>
                        </a:rPr>
                        <a:t>Cumulative perpetual preferred stock with unpaid dividends</a:t>
                      </a:r>
                    </a:p>
                    <a:p>
                      <a:pPr marL="285750" indent="-285750">
                        <a:buFont typeface="Arial" panose="020B0604020202020204" pitchFamily="34" charset="0"/>
                        <a:buChar char="•"/>
                      </a:pPr>
                      <a:r>
                        <a:rPr lang="en-US" sz="1800" b="1" dirty="0">
                          <a:solidFill>
                            <a:srgbClr val="002060"/>
                          </a:solidFill>
                        </a:rPr>
                        <a:t>Equity notes</a:t>
                      </a:r>
                    </a:p>
                    <a:p>
                      <a:pPr marL="285750" indent="-285750">
                        <a:buFont typeface="Arial" panose="020B0604020202020204" pitchFamily="34" charset="0"/>
                        <a:buChar char="•"/>
                      </a:pPr>
                      <a:r>
                        <a:rPr lang="en-US" sz="1800" b="1" dirty="0">
                          <a:solidFill>
                            <a:srgbClr val="002060"/>
                          </a:solidFill>
                        </a:rPr>
                        <a:t>Other long term capital instruments that combine debt and equity features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3193198"/>
                  </a:ext>
                </a:extLst>
              </a:tr>
              <a:tr h="1609175">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en-US" sz="2000" b="1" i="0" u="sng" strike="noStrike" cap="none" dirty="0">
                          <a:solidFill>
                            <a:srgbClr val="002060"/>
                          </a:solidFill>
                          <a:latin typeface="Calibri"/>
                          <a:cs typeface="Calibri"/>
                          <a:sym typeface="Arial"/>
                        </a:rPr>
                        <a:t>Total Regulatory Capital: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en-US" sz="1800" b="1" i="0" u="none" strike="noStrike" cap="none" dirty="0">
                          <a:solidFill>
                            <a:srgbClr val="002060"/>
                          </a:solidFill>
                          <a:latin typeface="Calibri"/>
                          <a:cs typeface="Calibri"/>
                          <a:sym typeface="Arial"/>
                        </a:rPr>
                        <a:t>Tier 1 Capital  + Tier 2 Capital – investments in unconsolidated subsidiaries – capital securities held by the bank that were issued by other depository  institutions and are held under a reciprocity agreement – activities pursued by savings and loan association that may have been acquired by a banking organization  but are not permissible for national banks – other items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9575000"/>
                  </a:ext>
                </a:extLst>
              </a:tr>
            </a:tbl>
          </a:graphicData>
        </a:graphic>
      </p:graphicFrame>
    </p:spTree>
    <p:extLst>
      <p:ext uri="{BB962C8B-B14F-4D97-AF65-F5344CB8AC3E}">
        <p14:creationId xmlns:p14="http://schemas.microsoft.com/office/powerpoint/2010/main" val="4240641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9" name="Google Shape;99;p3"/>
              <p:cNvSpPr txBox="1">
                <a:spLocks noGrp="1"/>
              </p:cNvSpPr>
              <p:nvPr>
                <p:ph type="body" idx="1"/>
              </p:nvPr>
            </p:nvSpPr>
            <p:spPr>
              <a:xfrm>
                <a:off x="719739" y="1573616"/>
                <a:ext cx="9944717" cy="3990206"/>
              </a:xfrm>
              <a:prstGeom prst="rect">
                <a:avLst/>
              </a:prstGeom>
              <a:noFill/>
              <a:ln>
                <a:noFill/>
              </a:ln>
            </p:spPr>
            <p:txBody>
              <a:bodyPr spcFirstLastPara="1" wrap="square" lIns="91425" tIns="45700" rIns="91425" bIns="45700" anchor="t" anchorCtr="0">
                <a:normAutofit/>
              </a:bodyPr>
              <a:lstStyle/>
              <a:p>
                <a:pPr marL="571500" algn="just">
                  <a:lnSpc>
                    <a:spcPct val="110000"/>
                  </a:lnSpc>
                  <a:spcBef>
                    <a:spcPts val="600"/>
                  </a:spcBef>
                  <a:buClr>
                    <a:srgbClr val="002060"/>
                  </a:buClr>
                  <a:buSzPts val="2800"/>
                </a:pPr>
                <a:r>
                  <a:rPr lang="en-US" sz="2400" b="1" dirty="0">
                    <a:solidFill>
                      <a:srgbClr val="002060"/>
                    </a:solidFill>
                  </a:rPr>
                  <a:t>Ratio of core capital (Tier 1) to risk weighted assets must be at least 4 %</a:t>
                </a:r>
              </a:p>
              <a:p>
                <a:pPr marL="571500" algn="just">
                  <a:lnSpc>
                    <a:spcPct val="110000"/>
                  </a:lnSpc>
                  <a:spcBef>
                    <a:spcPts val="600"/>
                  </a:spcBef>
                  <a:buClr>
                    <a:srgbClr val="002060"/>
                  </a:buClr>
                  <a:buSzPts val="2800"/>
                </a:pPr>
                <a:r>
                  <a:rPr lang="en-US" sz="2400" b="1" dirty="0">
                    <a:solidFill>
                      <a:srgbClr val="002060"/>
                    </a:solidFill>
                  </a:rPr>
                  <a:t>Ratio of total capital (Tier 1 and Tier 2) to risk weighted assets must be at least 8 %</a:t>
                </a:r>
              </a:p>
              <a:p>
                <a:pPr marL="571500" algn="just">
                  <a:lnSpc>
                    <a:spcPct val="110000"/>
                  </a:lnSpc>
                  <a:spcBef>
                    <a:spcPts val="600"/>
                  </a:spcBef>
                  <a:buClr>
                    <a:srgbClr val="002060"/>
                  </a:buClr>
                  <a:buSzPts val="2800"/>
                </a:pPr>
                <a:r>
                  <a:rPr lang="en-US" sz="2400" b="1" dirty="0">
                    <a:solidFill>
                      <a:srgbClr val="002060"/>
                    </a:solidFill>
                  </a:rPr>
                  <a:t>The amount of Tier 2 capital limited to 100 percent of Tier 1 capital</a:t>
                </a:r>
              </a:p>
              <a:p>
                <a:pPr marL="36000" indent="0" algn="just">
                  <a:lnSpc>
                    <a:spcPct val="110000"/>
                  </a:lnSpc>
                  <a:spcBef>
                    <a:spcPts val="600"/>
                  </a:spcBef>
                  <a:buClr>
                    <a:srgbClr val="002060"/>
                  </a:buClr>
                  <a:buSzPts val="2800"/>
                  <a:buNone/>
                </a:pPr>
                <a:r>
                  <a:rPr lang="en-US" sz="2400" b="1" dirty="0">
                    <a:solidFill>
                      <a:srgbClr val="002060"/>
                    </a:solidFill>
                  </a:rPr>
                  <a:t>Tier 1 risk based capital ratio =     </a:t>
                </a:r>
                <a14:m>
                  <m:oMath xmlns:m="http://schemas.openxmlformats.org/officeDocument/2006/math">
                    <m:f>
                      <m:fPr>
                        <m:ctrlPr>
                          <a:rPr lang="en-US" sz="2400" b="1" i="1" smtClean="0">
                            <a:solidFill>
                              <a:srgbClr val="002060"/>
                            </a:solidFill>
                            <a:latin typeface="Cambria Math" panose="02040503050406030204" pitchFamily="18" charset="0"/>
                          </a:rPr>
                        </m:ctrlPr>
                      </m:fPr>
                      <m:num>
                        <m:r>
                          <m:rPr>
                            <m:nor/>
                          </m:rPr>
                          <a:rPr lang="en-US" sz="2400" b="1" dirty="0">
                            <a:solidFill>
                              <a:srgbClr val="002060"/>
                            </a:solidFill>
                          </a:rPr>
                          <m:t>Tier</m:t>
                        </m:r>
                        <m:r>
                          <m:rPr>
                            <m:nor/>
                          </m:rPr>
                          <a:rPr lang="en-US" sz="2400" b="1" dirty="0">
                            <a:solidFill>
                              <a:srgbClr val="002060"/>
                            </a:solidFill>
                          </a:rPr>
                          <m:t> 1 </m:t>
                        </m:r>
                        <m:r>
                          <m:rPr>
                            <m:nor/>
                          </m:rPr>
                          <a:rPr lang="en-US" sz="2400" b="1" dirty="0">
                            <a:solidFill>
                              <a:srgbClr val="002060"/>
                            </a:solidFill>
                          </a:rPr>
                          <m:t>capital</m:t>
                        </m:r>
                      </m:num>
                      <m:den>
                        <m:r>
                          <m:rPr>
                            <m:nor/>
                          </m:rPr>
                          <a:rPr lang="en-US" sz="2400" b="1" dirty="0">
                            <a:solidFill>
                              <a:srgbClr val="002060"/>
                            </a:solidFill>
                          </a:rPr>
                          <m:t>Total</m:t>
                        </m:r>
                        <m:r>
                          <m:rPr>
                            <m:nor/>
                          </m:rPr>
                          <a:rPr lang="en-US" sz="2400" b="1" dirty="0">
                            <a:solidFill>
                              <a:srgbClr val="002060"/>
                            </a:solidFill>
                          </a:rPr>
                          <m:t> </m:t>
                        </m:r>
                        <m:r>
                          <m:rPr>
                            <m:nor/>
                          </m:rPr>
                          <a:rPr lang="en-US" sz="2400" b="1" dirty="0">
                            <a:solidFill>
                              <a:srgbClr val="002060"/>
                            </a:solidFill>
                          </a:rPr>
                          <m:t>risk</m:t>
                        </m:r>
                        <m:r>
                          <m:rPr>
                            <m:nor/>
                          </m:rPr>
                          <a:rPr lang="en-US" sz="2400" b="1" dirty="0">
                            <a:solidFill>
                              <a:srgbClr val="002060"/>
                            </a:solidFill>
                          </a:rPr>
                          <m:t> </m:t>
                        </m:r>
                        <m:r>
                          <m:rPr>
                            <m:nor/>
                          </m:rPr>
                          <a:rPr lang="en-US" sz="2400" b="1" dirty="0">
                            <a:solidFill>
                              <a:srgbClr val="002060"/>
                            </a:solidFill>
                          </a:rPr>
                          <m:t>weighted</m:t>
                        </m:r>
                        <m:r>
                          <m:rPr>
                            <m:nor/>
                          </m:rPr>
                          <a:rPr lang="en-US" sz="2400" b="1" dirty="0">
                            <a:solidFill>
                              <a:srgbClr val="002060"/>
                            </a:solidFill>
                          </a:rPr>
                          <m:t> </m:t>
                        </m:r>
                        <m:r>
                          <m:rPr>
                            <m:nor/>
                          </m:rPr>
                          <a:rPr lang="en-US" sz="2400" b="1" dirty="0">
                            <a:solidFill>
                              <a:srgbClr val="002060"/>
                            </a:solidFill>
                          </a:rPr>
                          <m:t>assets</m:t>
                        </m:r>
                        <m:r>
                          <m:rPr>
                            <m:nor/>
                          </m:rPr>
                          <a:rPr lang="en-US" sz="2400" b="1" dirty="0">
                            <a:solidFill>
                              <a:srgbClr val="002060"/>
                            </a:solidFill>
                          </a:rPr>
                          <m:t> </m:t>
                        </m:r>
                      </m:den>
                    </m:f>
                  </m:oMath>
                </a14:m>
                <a:endParaRPr lang="en-US" sz="2400" b="1" dirty="0">
                  <a:solidFill>
                    <a:srgbClr val="002060"/>
                  </a:solidFill>
                </a:endParaRPr>
              </a:p>
              <a:p>
                <a:pPr marL="571500" algn="just">
                  <a:lnSpc>
                    <a:spcPct val="110000"/>
                  </a:lnSpc>
                  <a:spcBef>
                    <a:spcPts val="600"/>
                  </a:spcBef>
                  <a:buClr>
                    <a:srgbClr val="002060"/>
                  </a:buClr>
                  <a:buSzPts val="2800"/>
                </a:pPr>
                <a:endParaRPr lang="en-US" sz="2400" b="1" dirty="0">
                  <a:solidFill>
                    <a:srgbClr val="002060"/>
                  </a:solidFill>
                </a:endParaRPr>
              </a:p>
              <a:p>
                <a:pPr marL="228600" indent="0" algn="just">
                  <a:lnSpc>
                    <a:spcPct val="110000"/>
                  </a:lnSpc>
                  <a:spcBef>
                    <a:spcPts val="600"/>
                  </a:spcBef>
                  <a:buClr>
                    <a:srgbClr val="002060"/>
                  </a:buClr>
                  <a:buSzPts val="2800"/>
                  <a:buNone/>
                </a:pPr>
                <a:r>
                  <a:rPr lang="en-US" sz="2400" b="1" dirty="0">
                    <a:solidFill>
                      <a:srgbClr val="002060"/>
                    </a:solidFill>
                  </a:rPr>
                  <a:t>			</a:t>
                </a:r>
              </a:p>
            </p:txBody>
          </p:sp>
        </mc:Choice>
        <mc:Fallback xmlns="">
          <p:sp>
            <p:nvSpPr>
              <p:cNvPr id="99" name="Google Shape;99;p3"/>
              <p:cNvSpPr txBox="1">
                <a:spLocks noGrp="1" noRot="1" noChangeAspect="1" noMove="1" noResize="1" noEditPoints="1" noAdjustHandles="1" noChangeArrowheads="1" noChangeShapeType="1" noTextEdit="1"/>
              </p:cNvSpPr>
              <p:nvPr>
                <p:ph type="body" idx="1"/>
              </p:nvPr>
            </p:nvSpPr>
            <p:spPr>
              <a:xfrm>
                <a:off x="719739" y="1573616"/>
                <a:ext cx="9944717" cy="3990206"/>
              </a:xfrm>
              <a:prstGeom prst="rect">
                <a:avLst/>
              </a:prstGeom>
              <a:blipFill>
                <a:blip r:embed="rId3"/>
                <a:stretch>
                  <a:fillRect l="-552" r="-981"/>
                </a:stretch>
              </a:blipFill>
              <a:ln>
                <a:noFill/>
              </a:ln>
            </p:spPr>
            <p:txBody>
              <a:bodyPr/>
              <a:lstStyle/>
              <a:p>
                <a:r>
                  <a:rPr lang="en-IN">
                    <a:noFill/>
                  </a:rPr>
                  <a:t> </a:t>
                </a:r>
              </a:p>
            </p:txBody>
          </p:sp>
        </mc:Fallback>
      </mc:AlternateContent>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 Capital Requirements</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7F25006C-4870-4486-9A01-A797306099AA}"/>
                  </a:ext>
                </a:extLst>
              </p:cNvPr>
              <p:cNvGraphicFramePr>
                <a:graphicFrameLocks noGrp="1"/>
              </p:cNvGraphicFramePr>
              <p:nvPr>
                <p:extLst/>
              </p:nvPr>
            </p:nvGraphicFramePr>
            <p:xfrm>
              <a:off x="331812" y="4539009"/>
              <a:ext cx="9317395" cy="923227"/>
            </p:xfrm>
            <a:graphic>
              <a:graphicData uri="http://schemas.openxmlformats.org/drawingml/2006/table">
                <a:tbl>
                  <a:tblPr firstRow="1" bandRow="1"/>
                  <a:tblGrid>
                    <a:gridCol w="1854153">
                      <a:extLst>
                        <a:ext uri="{9D8B030D-6E8A-4147-A177-3AD203B41FA5}">
                          <a16:colId xmlns:a16="http://schemas.microsoft.com/office/drawing/2014/main" val="3123882786"/>
                        </a:ext>
                      </a:extLst>
                    </a:gridCol>
                    <a:gridCol w="214005">
                      <a:extLst>
                        <a:ext uri="{9D8B030D-6E8A-4147-A177-3AD203B41FA5}">
                          <a16:colId xmlns:a16="http://schemas.microsoft.com/office/drawing/2014/main" val="2172849534"/>
                        </a:ext>
                      </a:extLst>
                    </a:gridCol>
                    <a:gridCol w="2064794">
                      <a:extLst>
                        <a:ext uri="{9D8B030D-6E8A-4147-A177-3AD203B41FA5}">
                          <a16:colId xmlns:a16="http://schemas.microsoft.com/office/drawing/2014/main" val="194214388"/>
                        </a:ext>
                      </a:extLst>
                    </a:gridCol>
                    <a:gridCol w="262196">
                      <a:extLst>
                        <a:ext uri="{9D8B030D-6E8A-4147-A177-3AD203B41FA5}">
                          <a16:colId xmlns:a16="http://schemas.microsoft.com/office/drawing/2014/main" val="3966615026"/>
                        </a:ext>
                      </a:extLst>
                    </a:gridCol>
                    <a:gridCol w="4922247">
                      <a:extLst>
                        <a:ext uri="{9D8B030D-6E8A-4147-A177-3AD203B41FA5}">
                          <a16:colId xmlns:a16="http://schemas.microsoft.com/office/drawing/2014/main" val="2786145014"/>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en-US" sz="1800" dirty="0">
                              <a:solidFill>
                                <a:srgbClr val="002060"/>
                              </a:solidFill>
                              <a:latin typeface="Calibri" panose="020F0502020204030204" pitchFamily="34" charset="0"/>
                              <a:cs typeface="Calibri" panose="020F0502020204030204" pitchFamily="34" charset="0"/>
                            </a:rPr>
                            <a:t>Total risk based capital ratio </a:t>
                          </a:r>
                        </a:p>
                        <a:p>
                          <a:endParaRPr lang="en-IN" sz="1800" dirty="0">
                            <a:solidFill>
                              <a:srgbClr val="00206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002060"/>
                              </a:solidFill>
                              <a:latin typeface="Calibri" panose="020F0502020204030204" pitchFamily="34" charset="0"/>
                              <a:cs typeface="Calibri" panose="020F050202020403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14:m>
                            <m:oMathPara xmlns:m="http://schemas.openxmlformats.org/officeDocument/2006/math">
                              <m:oMathParaPr>
                                <m:jc m:val="centerGroup"/>
                              </m:oMathParaPr>
                              <m:oMath xmlns:m="http://schemas.openxmlformats.org/officeDocument/2006/math">
                                <m:f>
                                  <m:fPr>
                                    <m:ctrlPr>
                                      <a:rPr lang="en-US" sz="1800" b="1" i="1" smtClean="0">
                                        <a:solidFill>
                                          <a:srgbClr val="002060"/>
                                        </a:solidFill>
                                        <a:latin typeface="Cambria Math" panose="02040503050406030204" pitchFamily="18" charset="0"/>
                                      </a:rPr>
                                    </m:ctrlPr>
                                  </m:fPr>
                                  <m:num>
                                    <m:r>
                                      <m:rPr>
                                        <m:nor/>
                                      </m:rPr>
                                      <a:rPr lang="en-US" sz="1800" b="1" i="0" dirty="0" smtClean="0">
                                        <a:solidFill>
                                          <a:srgbClr val="002060"/>
                                        </a:solidFill>
                                        <a:latin typeface="Calibri" panose="020F0502020204030204" pitchFamily="34" charset="0"/>
                                        <a:cs typeface="Calibri" panose="020F0502020204030204" pitchFamily="34" charset="0"/>
                                      </a:rPr>
                                      <m:t>Total</m:t>
                                    </m:r>
                                    <m:r>
                                      <m:rPr>
                                        <m:nor/>
                                      </m:rPr>
                                      <a:rPr lang="en-US" sz="1800" b="1" i="0" dirty="0" smtClean="0">
                                        <a:solidFill>
                                          <a:srgbClr val="002060"/>
                                        </a:solidFill>
                                        <a:latin typeface="Calibri" panose="020F0502020204030204" pitchFamily="34" charset="0"/>
                                        <a:cs typeface="Calibri" panose="020F0502020204030204" pitchFamily="34" charset="0"/>
                                      </a:rPr>
                                      <m:t> </m:t>
                                    </m:r>
                                    <m:r>
                                      <m:rPr>
                                        <m:nor/>
                                      </m:rPr>
                                      <a:rPr lang="en-US" sz="1800" b="1" i="0" dirty="0" smtClean="0">
                                        <a:solidFill>
                                          <a:srgbClr val="002060"/>
                                        </a:solidFill>
                                        <a:latin typeface="Calibri" panose="020F0502020204030204" pitchFamily="34" charset="0"/>
                                        <a:cs typeface="Calibri" panose="020F0502020204030204" pitchFamily="34" charset="0"/>
                                      </a:rPr>
                                      <m:t>capital</m:t>
                                    </m:r>
                                  </m:num>
                                  <m:den>
                                    <m:r>
                                      <m:rPr>
                                        <m:nor/>
                                      </m:rPr>
                                      <a:rPr lang="en-IN" sz="1800" b="1" i="0" dirty="0" smtClean="0">
                                        <a:solidFill>
                                          <a:srgbClr val="002060"/>
                                        </a:solidFill>
                                        <a:latin typeface="Calibri" panose="020F0502020204030204" pitchFamily="34" charset="0"/>
                                        <a:cs typeface="Calibri" panose="020F0502020204030204" pitchFamily="34" charset="0"/>
                                      </a:rPr>
                                      <m:t>R</m:t>
                                    </m:r>
                                    <m:r>
                                      <m:rPr>
                                        <m:nor/>
                                      </m:rPr>
                                      <a:rPr lang="en-US" sz="1800" b="1" dirty="0">
                                        <a:solidFill>
                                          <a:srgbClr val="002060"/>
                                        </a:solidFill>
                                        <a:latin typeface="Calibri" panose="020F0502020204030204" pitchFamily="34" charset="0"/>
                                        <a:cs typeface="Calibri" panose="020F0502020204030204" pitchFamily="34" charset="0"/>
                                      </a:rPr>
                                      <m:t>isk</m:t>
                                    </m:r>
                                    <m:r>
                                      <m:rPr>
                                        <m:nor/>
                                      </m:rPr>
                                      <a:rPr lang="en-US" sz="1800" b="1" dirty="0">
                                        <a:solidFill>
                                          <a:srgbClr val="002060"/>
                                        </a:solidFill>
                                        <a:latin typeface="Calibri" panose="020F0502020204030204" pitchFamily="34" charset="0"/>
                                        <a:cs typeface="Calibri" panose="020F0502020204030204" pitchFamily="34" charset="0"/>
                                      </a:rPr>
                                      <m:t> </m:t>
                                    </m:r>
                                    <m:r>
                                      <m:rPr>
                                        <m:nor/>
                                      </m:rPr>
                                      <a:rPr lang="en-US" sz="1800" b="1" dirty="0">
                                        <a:solidFill>
                                          <a:srgbClr val="002060"/>
                                        </a:solidFill>
                                        <a:latin typeface="Calibri" panose="020F0502020204030204" pitchFamily="34" charset="0"/>
                                        <a:cs typeface="Calibri" panose="020F0502020204030204" pitchFamily="34" charset="0"/>
                                      </a:rPr>
                                      <m:t>weighted</m:t>
                                    </m:r>
                                    <m:r>
                                      <m:rPr>
                                        <m:nor/>
                                      </m:rPr>
                                      <a:rPr lang="en-US" sz="1800" b="1" dirty="0">
                                        <a:solidFill>
                                          <a:srgbClr val="002060"/>
                                        </a:solidFill>
                                        <a:latin typeface="Calibri" panose="020F0502020204030204" pitchFamily="34" charset="0"/>
                                        <a:cs typeface="Calibri" panose="020F0502020204030204" pitchFamily="34" charset="0"/>
                                      </a:rPr>
                                      <m:t> </m:t>
                                    </m:r>
                                    <m:r>
                                      <m:rPr>
                                        <m:nor/>
                                      </m:rPr>
                                      <a:rPr lang="en-US" sz="1800" b="1" dirty="0">
                                        <a:solidFill>
                                          <a:srgbClr val="002060"/>
                                        </a:solidFill>
                                        <a:latin typeface="Calibri" panose="020F0502020204030204" pitchFamily="34" charset="0"/>
                                        <a:cs typeface="Calibri" panose="020F0502020204030204" pitchFamily="34" charset="0"/>
                                      </a:rPr>
                                      <m:t>assets</m:t>
                                    </m:r>
                                    <m:r>
                                      <m:rPr>
                                        <m:nor/>
                                      </m:rPr>
                                      <a:rPr lang="en-US" sz="1800" b="1" dirty="0">
                                        <a:solidFill>
                                          <a:srgbClr val="002060"/>
                                        </a:solidFill>
                                        <a:latin typeface="Calibri" panose="020F0502020204030204" pitchFamily="34" charset="0"/>
                                        <a:cs typeface="Calibri" panose="020F0502020204030204" pitchFamily="34" charset="0"/>
                                      </a:rPr>
                                      <m:t> </m:t>
                                    </m:r>
                                  </m:den>
                                </m:f>
                              </m:oMath>
                            </m:oMathPara>
                          </a14:m>
                          <a:endParaRPr lang="en-IN" sz="1800" dirty="0">
                            <a:solidFill>
                              <a:srgbClr val="00206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002060"/>
                              </a:solidFill>
                              <a:latin typeface="Calibri" panose="020F0502020204030204" pitchFamily="34" charset="0"/>
                              <a:cs typeface="Calibri" panose="020F050202020403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14:m>
                            <m:oMathPara xmlns:m="http://schemas.openxmlformats.org/officeDocument/2006/math">
                              <m:oMathParaPr>
                                <m:jc m:val="centerGroup"/>
                              </m:oMathParaPr>
                              <m:oMath xmlns:m="http://schemas.openxmlformats.org/officeDocument/2006/math">
                                <m:f>
                                  <m:fPr>
                                    <m:ctrlPr>
                                      <a:rPr lang="en-IN" sz="1800" i="1" smtClean="0">
                                        <a:solidFill>
                                          <a:srgbClr val="002060"/>
                                        </a:solidFill>
                                        <a:latin typeface="Cambria Math" panose="02040503050406030204" pitchFamily="18" charset="0"/>
                                      </a:rPr>
                                    </m:ctrlPr>
                                  </m:fPr>
                                  <m:num>
                                    <m:r>
                                      <a:rPr lang="es-ES" sz="1800" b="1" i="1" smtClean="0">
                                        <a:solidFill>
                                          <a:srgbClr val="002060"/>
                                        </a:solidFill>
                                        <a:latin typeface="Cambria Math" panose="02040503050406030204" pitchFamily="18" charset="0"/>
                                      </a:rPr>
                                      <m:t>𝑻𝒐𝒕𝒂𝒍</m:t>
                                    </m:r>
                                    <m:r>
                                      <a:rPr lang="es-ES" sz="1800" b="1" i="1" smtClean="0">
                                        <a:solidFill>
                                          <a:srgbClr val="002060"/>
                                        </a:solidFill>
                                        <a:latin typeface="Cambria Math" panose="02040503050406030204" pitchFamily="18" charset="0"/>
                                      </a:rPr>
                                      <m:t> (</m:t>
                                    </m:r>
                                    <m:r>
                                      <a:rPr lang="es-ES" sz="1800" b="1" i="1" smtClean="0">
                                        <a:solidFill>
                                          <a:srgbClr val="002060"/>
                                        </a:solidFill>
                                        <a:latin typeface="Cambria Math" panose="02040503050406030204" pitchFamily="18" charset="0"/>
                                      </a:rPr>
                                      <m:t>𝑻𝒊𝒆𝒓</m:t>
                                    </m:r>
                                    <m:r>
                                      <a:rPr lang="es-ES" sz="1800" b="1" i="1" smtClean="0">
                                        <a:solidFill>
                                          <a:srgbClr val="002060"/>
                                        </a:solidFill>
                                        <a:latin typeface="Cambria Math" panose="02040503050406030204" pitchFamily="18" charset="0"/>
                                      </a:rPr>
                                      <m:t> </m:t>
                                    </m:r>
                                    <m:r>
                                      <a:rPr lang="es-ES" sz="1800" b="1" i="1" smtClean="0">
                                        <a:solidFill>
                                          <a:srgbClr val="002060"/>
                                        </a:solidFill>
                                        <a:latin typeface="Cambria Math" panose="02040503050406030204" pitchFamily="18" charset="0"/>
                                      </a:rPr>
                                      <m:t>𝟏</m:t>
                                    </m:r>
                                    <m:r>
                                      <a:rPr lang="es-ES" sz="1800" b="1" i="1" smtClean="0">
                                        <a:solidFill>
                                          <a:srgbClr val="002060"/>
                                        </a:solidFill>
                                        <a:latin typeface="Cambria Math" panose="02040503050406030204" pitchFamily="18" charset="0"/>
                                      </a:rPr>
                                      <m:t> + </m:t>
                                    </m:r>
                                    <m:r>
                                      <a:rPr lang="es-ES" sz="1800" b="1" i="1" smtClean="0">
                                        <a:solidFill>
                                          <a:srgbClr val="002060"/>
                                        </a:solidFill>
                                        <a:latin typeface="Cambria Math" panose="02040503050406030204" pitchFamily="18" charset="0"/>
                                      </a:rPr>
                                      <m:t>𝑻𝒊𝒆𝒓</m:t>
                                    </m:r>
                                    <m:r>
                                      <a:rPr lang="es-ES" sz="1800" b="1" i="1" smtClean="0">
                                        <a:solidFill>
                                          <a:srgbClr val="002060"/>
                                        </a:solidFill>
                                        <a:latin typeface="Cambria Math" panose="02040503050406030204" pitchFamily="18" charset="0"/>
                                      </a:rPr>
                                      <m:t> </m:t>
                                    </m:r>
                                    <m:r>
                                      <a:rPr lang="es-ES" sz="1800" b="1" i="1" smtClean="0">
                                        <a:solidFill>
                                          <a:srgbClr val="002060"/>
                                        </a:solidFill>
                                        <a:latin typeface="Cambria Math" panose="02040503050406030204" pitchFamily="18" charset="0"/>
                                      </a:rPr>
                                      <m:t>𝟐</m:t>
                                    </m:r>
                                    <m:r>
                                      <a:rPr lang="es-ES" sz="1800" b="1" i="1" smtClean="0">
                                        <a:solidFill>
                                          <a:srgbClr val="002060"/>
                                        </a:solidFill>
                                        <a:latin typeface="Cambria Math" panose="02040503050406030204" pitchFamily="18" charset="0"/>
                                      </a:rPr>
                                      <m:t>) </m:t>
                                    </m:r>
                                    <m:r>
                                      <a:rPr lang="es-ES" sz="1800" b="1" i="1" smtClean="0">
                                        <a:solidFill>
                                          <a:srgbClr val="002060"/>
                                        </a:solidFill>
                                        <a:latin typeface="Cambria Math" panose="02040503050406030204" pitchFamily="18" charset="0"/>
                                      </a:rPr>
                                      <m:t>𝒄𝒂𝒑𝒊𝒕𝒂𝒍</m:t>
                                    </m:r>
                                  </m:num>
                                  <m:den>
                                    <m:eqArr>
                                      <m:eqArrPr>
                                        <m:ctrlPr>
                                          <a:rPr lang="en-IN" sz="1800" b="1" i="1" smtClean="0">
                                            <a:solidFill>
                                              <a:srgbClr val="002060"/>
                                            </a:solidFill>
                                            <a:latin typeface="Cambria Math" panose="02040503050406030204" pitchFamily="18" charset="0"/>
                                          </a:rPr>
                                        </m:ctrlPr>
                                      </m:eqArrPr>
                                      <m:e>
                                        <m:r>
                                          <a:rPr lang="en-IN" sz="1800" b="1" i="1" smtClean="0">
                                            <a:solidFill>
                                              <a:srgbClr val="002060"/>
                                            </a:solidFill>
                                            <a:latin typeface="Cambria Math" panose="02040503050406030204" pitchFamily="18" charset="0"/>
                                          </a:rPr>
                                          <m:t>𝑹𝒊𝒔𝒌</m:t>
                                        </m:r>
                                        <m:r>
                                          <a:rPr lang="en-IN" sz="1800" b="1" i="1" smtClean="0">
                                            <a:solidFill>
                                              <a:srgbClr val="002060"/>
                                            </a:solidFill>
                                            <a:latin typeface="Cambria Math" panose="02040503050406030204" pitchFamily="18" charset="0"/>
                                          </a:rPr>
                                          <m:t> </m:t>
                                        </m:r>
                                        <m:r>
                                          <a:rPr lang="en-IN" sz="1800" b="1" i="1" smtClean="0">
                                            <a:solidFill>
                                              <a:srgbClr val="002060"/>
                                            </a:solidFill>
                                            <a:latin typeface="Cambria Math" panose="02040503050406030204" pitchFamily="18" charset="0"/>
                                          </a:rPr>
                                          <m:t>𝒘𝒆𝒊𝒈𝒉𝒕𝒆𝒅</m:t>
                                        </m:r>
                                        <m:r>
                                          <a:rPr lang="en-IN" sz="1800" b="1" i="1" smtClean="0">
                                            <a:solidFill>
                                              <a:srgbClr val="002060"/>
                                            </a:solidFill>
                                            <a:latin typeface="Cambria Math" panose="02040503050406030204" pitchFamily="18" charset="0"/>
                                          </a:rPr>
                                          <m:t> </m:t>
                                        </m:r>
                                        <m:r>
                                          <a:rPr lang="en-IN" sz="1800" b="1" i="1" smtClean="0">
                                            <a:solidFill>
                                              <a:srgbClr val="002060"/>
                                            </a:solidFill>
                                            <a:latin typeface="Cambria Math" panose="02040503050406030204" pitchFamily="18" charset="0"/>
                                          </a:rPr>
                                          <m:t>𝒐𝒏</m:t>
                                        </m:r>
                                        <m:r>
                                          <a:rPr lang="en-IN" sz="1800" b="1" i="1" smtClean="0">
                                            <a:solidFill>
                                              <a:srgbClr val="002060"/>
                                            </a:solidFill>
                                            <a:latin typeface="Cambria Math" panose="02040503050406030204" pitchFamily="18" charset="0"/>
                                          </a:rPr>
                                          <m:t> </m:t>
                                        </m:r>
                                        <m:r>
                                          <a:rPr lang="en-IN" sz="1800" b="1" i="1" smtClean="0">
                                            <a:solidFill>
                                              <a:srgbClr val="002060"/>
                                            </a:solidFill>
                                            <a:latin typeface="Cambria Math" panose="02040503050406030204" pitchFamily="18" charset="0"/>
                                          </a:rPr>
                                          <m:t>𝒃𝒂𝒍𝒂𝒏𝒄𝒆</m:t>
                                        </m:r>
                                        <m:r>
                                          <a:rPr lang="en-IN" sz="1800" b="1" i="1" smtClean="0">
                                            <a:solidFill>
                                              <a:srgbClr val="002060"/>
                                            </a:solidFill>
                                            <a:latin typeface="Cambria Math" panose="02040503050406030204" pitchFamily="18" charset="0"/>
                                          </a:rPr>
                                          <m:t> </m:t>
                                        </m:r>
                                        <m:r>
                                          <a:rPr lang="en-IN" sz="1800" b="1" i="1" smtClean="0">
                                            <a:solidFill>
                                              <a:srgbClr val="002060"/>
                                            </a:solidFill>
                                            <a:latin typeface="Cambria Math" panose="02040503050406030204" pitchFamily="18" charset="0"/>
                                          </a:rPr>
                                          <m:t>𝒔𝒉𝒆𝒆𝒕</m:t>
                                        </m:r>
                                        <m:r>
                                          <a:rPr lang="en-IN" sz="1800" b="1" i="1" smtClean="0">
                                            <a:solidFill>
                                              <a:srgbClr val="002060"/>
                                            </a:solidFill>
                                            <a:latin typeface="Cambria Math" panose="02040503050406030204" pitchFamily="18" charset="0"/>
                                          </a:rPr>
                                          <m:t>+</m:t>
                                        </m:r>
                                      </m:e>
                                      <m:e>
                                        <m:r>
                                          <a:rPr lang="en-IN" sz="1800" b="1" i="1" smtClean="0">
                                            <a:solidFill>
                                              <a:srgbClr val="002060"/>
                                            </a:solidFill>
                                            <a:latin typeface="Cambria Math" panose="02040503050406030204" pitchFamily="18" charset="0"/>
                                          </a:rPr>
                                          <m:t>𝑹𝒊𝒔𝒌</m:t>
                                        </m:r>
                                        <m:r>
                                          <a:rPr lang="en-IN" sz="1800" b="1" i="1" smtClean="0">
                                            <a:solidFill>
                                              <a:srgbClr val="002060"/>
                                            </a:solidFill>
                                            <a:latin typeface="Cambria Math" panose="02040503050406030204" pitchFamily="18" charset="0"/>
                                          </a:rPr>
                                          <m:t> </m:t>
                                        </m:r>
                                        <m:r>
                                          <a:rPr lang="en-IN" sz="1800" b="1" i="1" smtClean="0">
                                            <a:solidFill>
                                              <a:srgbClr val="002060"/>
                                            </a:solidFill>
                                            <a:latin typeface="Cambria Math" panose="02040503050406030204" pitchFamily="18" charset="0"/>
                                          </a:rPr>
                                          <m:t>𝒘𝒆𝒊𝒈𝒉𝒕𝒆𝒅</m:t>
                                        </m:r>
                                        <m:r>
                                          <a:rPr lang="en-IN" sz="1800" b="1" i="1" smtClean="0">
                                            <a:solidFill>
                                              <a:srgbClr val="002060"/>
                                            </a:solidFill>
                                            <a:latin typeface="Cambria Math" panose="02040503050406030204" pitchFamily="18" charset="0"/>
                                          </a:rPr>
                                          <m:t> </m:t>
                                        </m:r>
                                        <m:r>
                                          <a:rPr lang="en-IN" sz="1800" b="1" i="1" smtClean="0">
                                            <a:solidFill>
                                              <a:srgbClr val="002060"/>
                                            </a:solidFill>
                                            <a:latin typeface="Cambria Math" panose="02040503050406030204" pitchFamily="18" charset="0"/>
                                          </a:rPr>
                                          <m:t>𝒐𝒏</m:t>
                                        </m:r>
                                        <m:r>
                                          <a:rPr lang="en-IN" sz="1800" b="1" i="1" smtClean="0">
                                            <a:solidFill>
                                              <a:srgbClr val="002060"/>
                                            </a:solidFill>
                                            <a:latin typeface="Cambria Math" panose="02040503050406030204" pitchFamily="18" charset="0"/>
                                          </a:rPr>
                                          <m:t> </m:t>
                                        </m:r>
                                        <m:r>
                                          <a:rPr lang="en-IN" sz="1800" b="1" i="1" smtClean="0">
                                            <a:solidFill>
                                              <a:srgbClr val="002060"/>
                                            </a:solidFill>
                                            <a:latin typeface="Cambria Math" panose="02040503050406030204" pitchFamily="18" charset="0"/>
                                          </a:rPr>
                                          <m:t>𝒐𝒇𝒇</m:t>
                                        </m:r>
                                        <m:r>
                                          <a:rPr lang="en-IN" sz="1800" b="1" i="1" smtClean="0">
                                            <a:solidFill>
                                              <a:srgbClr val="002060"/>
                                            </a:solidFill>
                                            <a:latin typeface="Cambria Math" panose="02040503050406030204" pitchFamily="18" charset="0"/>
                                          </a:rPr>
                                          <m:t> </m:t>
                                        </m:r>
                                        <m:r>
                                          <a:rPr lang="en-IN" sz="1800" b="1" i="1" smtClean="0">
                                            <a:solidFill>
                                              <a:srgbClr val="002060"/>
                                            </a:solidFill>
                                            <a:latin typeface="Cambria Math" panose="02040503050406030204" pitchFamily="18" charset="0"/>
                                          </a:rPr>
                                          <m:t>𝒃𝒂𝒍𝒂𝒏𝒄𝒆</m:t>
                                        </m:r>
                                        <m:r>
                                          <a:rPr lang="en-IN" sz="1800" b="1" i="1" smtClean="0">
                                            <a:solidFill>
                                              <a:srgbClr val="002060"/>
                                            </a:solidFill>
                                            <a:latin typeface="Cambria Math" panose="02040503050406030204" pitchFamily="18" charset="0"/>
                                          </a:rPr>
                                          <m:t> </m:t>
                                        </m:r>
                                        <m:r>
                                          <a:rPr lang="en-IN" sz="1800" b="1" i="1" smtClean="0">
                                            <a:solidFill>
                                              <a:srgbClr val="002060"/>
                                            </a:solidFill>
                                            <a:latin typeface="Cambria Math" panose="02040503050406030204" pitchFamily="18" charset="0"/>
                                          </a:rPr>
                                          <m:t>𝒔𝒉𝒆𝒆𝒕</m:t>
                                        </m:r>
                                        <m:r>
                                          <a:rPr lang="en-IN" sz="1800" b="1" i="1" smtClean="0">
                                            <a:solidFill>
                                              <a:srgbClr val="002060"/>
                                            </a:solidFill>
                                            <a:latin typeface="Cambria Math" panose="02040503050406030204" pitchFamily="18" charset="0"/>
                                          </a:rPr>
                                          <m:t> </m:t>
                                        </m:r>
                                        <m:r>
                                          <a:rPr lang="en-IN" sz="1800" b="1" i="1" smtClean="0">
                                            <a:solidFill>
                                              <a:srgbClr val="002060"/>
                                            </a:solidFill>
                                            <a:latin typeface="Cambria Math" panose="02040503050406030204" pitchFamily="18" charset="0"/>
                                          </a:rPr>
                                          <m:t>𝒂𝒔𝒔𝒆𝒕𝒔</m:t>
                                        </m:r>
                                        <m:r>
                                          <a:rPr lang="en-IN" sz="1800" b="1" i="1" smtClean="0">
                                            <a:solidFill>
                                              <a:srgbClr val="002060"/>
                                            </a:solidFill>
                                            <a:latin typeface="Cambria Math" panose="02040503050406030204" pitchFamily="18" charset="0"/>
                                          </a:rPr>
                                          <m:t>  </m:t>
                                        </m:r>
                                      </m:e>
                                    </m:eqArr>
                                  </m:den>
                                </m:f>
                              </m:oMath>
                            </m:oMathPara>
                          </a14:m>
                          <a:endParaRPr lang="en-IN" sz="1800" dirty="0">
                            <a:solidFill>
                              <a:srgbClr val="00206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3714005"/>
                      </a:ext>
                    </a:extLst>
                  </a:tr>
                </a:tbl>
              </a:graphicData>
            </a:graphic>
          </p:graphicFrame>
        </mc:Choice>
        <mc:Fallback xmlns="">
          <p:graphicFrame>
            <p:nvGraphicFramePr>
              <p:cNvPr id="2" name="Table 1">
                <a:extLst>
                  <a:ext uri="{FF2B5EF4-FFF2-40B4-BE49-F238E27FC236}">
                    <a16:creationId xmlns:a16="http://schemas.microsoft.com/office/drawing/2014/main" id="{7F25006C-4870-4486-9A01-A797306099AA}"/>
                  </a:ext>
                </a:extLst>
              </p:cNvPr>
              <p:cNvGraphicFramePr>
                <a:graphicFrameLocks noGrp="1"/>
              </p:cNvGraphicFramePr>
              <p:nvPr>
                <p:extLst>
                  <p:ext uri="{D42A27DB-BD31-4B8C-83A1-F6EECF244321}">
                    <p14:modId xmlns:p14="http://schemas.microsoft.com/office/powerpoint/2010/main" val="48068965"/>
                  </p:ext>
                </p:extLst>
              </p:nvPr>
            </p:nvGraphicFramePr>
            <p:xfrm>
              <a:off x="331812" y="4539009"/>
              <a:ext cx="9317395" cy="923227"/>
            </p:xfrm>
            <a:graphic>
              <a:graphicData uri="http://schemas.openxmlformats.org/drawingml/2006/table">
                <a:tbl>
                  <a:tblPr firstRow="1" bandRow="1">
                    <a:tableStyleId>{AB953A1A-1C0F-4E62-AAA2-9A1683BB8780}</a:tableStyleId>
                  </a:tblPr>
                  <a:tblGrid>
                    <a:gridCol w="1854153">
                      <a:extLst>
                        <a:ext uri="{9D8B030D-6E8A-4147-A177-3AD203B41FA5}">
                          <a16:colId xmlns:a16="http://schemas.microsoft.com/office/drawing/2014/main" val="3123882786"/>
                        </a:ext>
                      </a:extLst>
                    </a:gridCol>
                    <a:gridCol w="214005">
                      <a:extLst>
                        <a:ext uri="{9D8B030D-6E8A-4147-A177-3AD203B41FA5}">
                          <a16:colId xmlns:a16="http://schemas.microsoft.com/office/drawing/2014/main" val="2172849534"/>
                        </a:ext>
                      </a:extLst>
                    </a:gridCol>
                    <a:gridCol w="2064794">
                      <a:extLst>
                        <a:ext uri="{9D8B030D-6E8A-4147-A177-3AD203B41FA5}">
                          <a16:colId xmlns:a16="http://schemas.microsoft.com/office/drawing/2014/main" val="194214388"/>
                        </a:ext>
                      </a:extLst>
                    </a:gridCol>
                    <a:gridCol w="262196">
                      <a:extLst>
                        <a:ext uri="{9D8B030D-6E8A-4147-A177-3AD203B41FA5}">
                          <a16:colId xmlns:a16="http://schemas.microsoft.com/office/drawing/2014/main" val="3966615026"/>
                        </a:ext>
                      </a:extLst>
                    </a:gridCol>
                    <a:gridCol w="4922247">
                      <a:extLst>
                        <a:ext uri="{9D8B030D-6E8A-4147-A177-3AD203B41FA5}">
                          <a16:colId xmlns:a16="http://schemas.microsoft.com/office/drawing/2014/main" val="2786145014"/>
                        </a:ext>
                      </a:extLst>
                    </a:gridCol>
                  </a:tblGrid>
                  <a:tr h="92322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en-US" sz="1800" dirty="0">
                              <a:solidFill>
                                <a:srgbClr val="002060"/>
                              </a:solidFill>
                              <a:latin typeface="Calibri" panose="020F0502020204030204" pitchFamily="34" charset="0"/>
                              <a:cs typeface="Calibri" panose="020F0502020204030204" pitchFamily="34" charset="0"/>
                            </a:rPr>
                            <a:t>Total risk based capital ratio </a:t>
                          </a:r>
                        </a:p>
                        <a:p>
                          <a:endParaRPr lang="en-IN" sz="1800" dirty="0">
                            <a:solidFill>
                              <a:srgbClr val="00206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002060"/>
                              </a:solidFill>
                              <a:latin typeface="Calibri" panose="020F0502020204030204" pitchFamily="34" charset="0"/>
                              <a:cs typeface="Calibri" panose="020F050202020403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00000" t="-3268" r="-251032"/>
                          </a:stretch>
                        </a:blipFill>
                      </a:tcPr>
                    </a:tc>
                    <a:tc>
                      <a:txBody>
                        <a:bodyPr/>
                        <a:lstStyle/>
                        <a:p>
                          <a:r>
                            <a:rPr lang="en-IN" sz="1800" dirty="0">
                              <a:solidFill>
                                <a:srgbClr val="002060"/>
                              </a:solidFill>
                              <a:latin typeface="Calibri" panose="020F0502020204030204" pitchFamily="34" charset="0"/>
                              <a:cs typeface="Calibri" panose="020F050202020403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89233" t="-3268"/>
                          </a:stretch>
                        </a:blipFill>
                      </a:tcPr>
                    </a:tc>
                    <a:extLst>
                      <a:ext uri="{0D108BD9-81ED-4DB2-BD59-A6C34878D82A}">
                        <a16:rowId xmlns:a16="http://schemas.microsoft.com/office/drawing/2014/main" val="703714005"/>
                      </a:ext>
                    </a:extLst>
                  </a:tr>
                </a:tbl>
              </a:graphicData>
            </a:graphic>
          </p:graphicFrame>
        </mc:Fallback>
      </mc:AlternateContent>
    </p:spTree>
    <p:extLst>
      <p:ext uri="{BB962C8B-B14F-4D97-AF65-F5344CB8AC3E}">
        <p14:creationId xmlns:p14="http://schemas.microsoft.com/office/powerpoint/2010/main" val="536868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9" name="Google Shape;99;p3"/>
              <p:cNvSpPr txBox="1">
                <a:spLocks noGrp="1"/>
              </p:cNvSpPr>
              <p:nvPr>
                <p:ph type="body" idx="1"/>
              </p:nvPr>
            </p:nvSpPr>
            <p:spPr>
              <a:xfrm>
                <a:off x="475180" y="1573616"/>
                <a:ext cx="9944717" cy="3990206"/>
              </a:xfrm>
              <a:prstGeom prst="rect">
                <a:avLst/>
              </a:prstGeom>
              <a:noFill/>
              <a:ln>
                <a:noFill/>
              </a:ln>
            </p:spPr>
            <p:txBody>
              <a:bodyPr spcFirstLastPara="1" wrap="square" lIns="91425" tIns="45700" rIns="91425" bIns="45700" anchor="t" anchorCtr="0">
                <a:normAutofit lnSpcReduction="10000"/>
              </a:bodyPr>
              <a:lstStyle/>
              <a:p>
                <a:pPr marL="36000" indent="0" algn="just">
                  <a:lnSpc>
                    <a:spcPct val="110000"/>
                  </a:lnSpc>
                  <a:spcBef>
                    <a:spcPts val="1800"/>
                  </a:spcBef>
                  <a:buClr>
                    <a:srgbClr val="002060"/>
                  </a:buClr>
                  <a:buSzPts val="2800"/>
                  <a:buNone/>
                </a:pPr>
                <a:r>
                  <a:rPr lang="en-US" sz="2400" b="1" dirty="0">
                    <a:solidFill>
                      <a:srgbClr val="002060"/>
                    </a:solidFill>
                  </a:rPr>
                  <a:t>Total capital ratio =     </a:t>
                </a:r>
                <a14:m>
                  <m:oMath xmlns:m="http://schemas.openxmlformats.org/officeDocument/2006/math">
                    <m:f>
                      <m:fPr>
                        <m:ctrlPr>
                          <a:rPr lang="en-US" sz="2400" b="1" i="1">
                            <a:solidFill>
                              <a:srgbClr val="002060"/>
                            </a:solidFill>
                            <a:latin typeface="Cambria Math" panose="02040503050406030204" pitchFamily="18" charset="0"/>
                          </a:rPr>
                        </m:ctrlPr>
                      </m:fPr>
                      <m:num>
                        <m:r>
                          <m:rPr>
                            <m:nor/>
                          </m:rPr>
                          <a:rPr lang="en-US" sz="2400" b="1" dirty="0">
                            <a:solidFill>
                              <a:srgbClr val="002060"/>
                            </a:solidFill>
                          </a:rPr>
                          <m:t>Tier</m:t>
                        </m:r>
                        <m:r>
                          <m:rPr>
                            <m:nor/>
                          </m:rPr>
                          <a:rPr lang="en-US" sz="2400" b="1" dirty="0">
                            <a:solidFill>
                              <a:srgbClr val="002060"/>
                            </a:solidFill>
                          </a:rPr>
                          <m:t> </m:t>
                        </m:r>
                        <m:r>
                          <m:rPr>
                            <m:nor/>
                          </m:rPr>
                          <a:rPr lang="en-IN" sz="2400" b="1" i="0" dirty="0" smtClean="0">
                            <a:solidFill>
                              <a:srgbClr val="002060"/>
                            </a:solidFill>
                          </a:rPr>
                          <m:t>I</m:t>
                        </m:r>
                        <m:r>
                          <m:rPr>
                            <m:nor/>
                          </m:rPr>
                          <a:rPr lang="en-US" sz="2400" b="1" dirty="0">
                            <a:solidFill>
                              <a:srgbClr val="002060"/>
                            </a:solidFill>
                          </a:rPr>
                          <m:t> </m:t>
                        </m:r>
                        <m:r>
                          <m:rPr>
                            <m:nor/>
                          </m:rPr>
                          <a:rPr lang="en-US" sz="2400" b="1" dirty="0">
                            <a:solidFill>
                              <a:srgbClr val="002060"/>
                            </a:solidFill>
                          </a:rPr>
                          <m:t>capital</m:t>
                        </m:r>
                        <m:r>
                          <a:rPr lang="en-IN" sz="2400" b="1" dirty="0">
                            <a:solidFill>
                              <a:srgbClr val="002060"/>
                            </a:solidFill>
                            <a:latin typeface="Cambria Math" panose="02040503050406030204" pitchFamily="18" charset="0"/>
                          </a:rPr>
                          <m:t>+</m:t>
                        </m:r>
                        <m:r>
                          <m:rPr>
                            <m:nor/>
                          </m:rPr>
                          <a:rPr lang="en-US" sz="2400" b="1" dirty="0">
                            <a:solidFill>
                              <a:srgbClr val="002060"/>
                            </a:solidFill>
                          </a:rPr>
                          <m:t>Tier</m:t>
                        </m:r>
                        <m:r>
                          <m:rPr>
                            <m:nor/>
                          </m:rPr>
                          <a:rPr lang="en-US" sz="2400" b="1" dirty="0">
                            <a:solidFill>
                              <a:srgbClr val="002060"/>
                            </a:solidFill>
                          </a:rPr>
                          <m:t> </m:t>
                        </m:r>
                        <m:r>
                          <m:rPr>
                            <m:nor/>
                          </m:rPr>
                          <a:rPr lang="en-IN" sz="2400" b="1" i="0" dirty="0" smtClean="0">
                            <a:solidFill>
                              <a:srgbClr val="002060"/>
                            </a:solidFill>
                          </a:rPr>
                          <m:t>II</m:t>
                        </m:r>
                        <m:r>
                          <m:rPr>
                            <m:nor/>
                          </m:rPr>
                          <a:rPr lang="en-US" sz="2400" b="1" dirty="0">
                            <a:solidFill>
                              <a:srgbClr val="002060"/>
                            </a:solidFill>
                          </a:rPr>
                          <m:t> </m:t>
                        </m:r>
                        <m:r>
                          <m:rPr>
                            <m:nor/>
                          </m:rPr>
                          <a:rPr lang="en-US" sz="2400" b="1" dirty="0">
                            <a:solidFill>
                              <a:srgbClr val="002060"/>
                            </a:solidFill>
                          </a:rPr>
                          <m:t>capital</m:t>
                        </m:r>
                      </m:num>
                      <m:den>
                        <m:r>
                          <m:rPr>
                            <m:nor/>
                          </m:rPr>
                          <a:rPr lang="en-US" sz="2400" b="1" dirty="0">
                            <a:solidFill>
                              <a:srgbClr val="002060"/>
                            </a:solidFill>
                          </a:rPr>
                          <m:t> </m:t>
                        </m:r>
                        <m:r>
                          <m:rPr>
                            <m:nor/>
                          </m:rPr>
                          <a:rPr lang="en-IN" sz="2400" b="1" i="0" dirty="0" smtClean="0">
                            <a:solidFill>
                              <a:srgbClr val="002060"/>
                            </a:solidFill>
                          </a:rPr>
                          <m:t>R</m:t>
                        </m:r>
                        <m:r>
                          <m:rPr>
                            <m:nor/>
                          </m:rPr>
                          <a:rPr lang="en-US" sz="2400" b="1" dirty="0">
                            <a:solidFill>
                              <a:srgbClr val="002060"/>
                            </a:solidFill>
                          </a:rPr>
                          <m:t>isk</m:t>
                        </m:r>
                        <m:r>
                          <m:rPr>
                            <m:nor/>
                          </m:rPr>
                          <a:rPr lang="en-US" sz="2400" b="1" dirty="0">
                            <a:solidFill>
                              <a:srgbClr val="002060"/>
                            </a:solidFill>
                          </a:rPr>
                          <m:t> </m:t>
                        </m:r>
                        <m:r>
                          <m:rPr>
                            <m:nor/>
                          </m:rPr>
                          <a:rPr lang="en-IN" sz="2400" b="1" i="0" dirty="0" smtClean="0">
                            <a:solidFill>
                              <a:srgbClr val="002060"/>
                            </a:solidFill>
                          </a:rPr>
                          <m:t>Adjust</m:t>
                        </m:r>
                        <m:r>
                          <m:rPr>
                            <m:nor/>
                          </m:rPr>
                          <a:rPr lang="en-US" sz="2400" b="1" dirty="0">
                            <a:solidFill>
                              <a:srgbClr val="002060"/>
                            </a:solidFill>
                          </a:rPr>
                          <m:t>ed</m:t>
                        </m:r>
                        <m:r>
                          <m:rPr>
                            <m:nor/>
                          </m:rPr>
                          <a:rPr lang="en-US" sz="2400" b="1" dirty="0">
                            <a:solidFill>
                              <a:srgbClr val="002060"/>
                            </a:solidFill>
                          </a:rPr>
                          <m:t> </m:t>
                        </m:r>
                        <m:r>
                          <m:rPr>
                            <m:nor/>
                          </m:rPr>
                          <a:rPr lang="en-US" sz="2400" b="1" dirty="0">
                            <a:solidFill>
                              <a:srgbClr val="002060"/>
                            </a:solidFill>
                          </a:rPr>
                          <m:t>assets</m:t>
                        </m:r>
                        <m:r>
                          <m:rPr>
                            <m:nor/>
                          </m:rPr>
                          <a:rPr lang="en-US" sz="2400" b="1" dirty="0">
                            <a:solidFill>
                              <a:srgbClr val="002060"/>
                            </a:solidFill>
                          </a:rPr>
                          <m:t> </m:t>
                        </m:r>
                      </m:den>
                    </m:f>
                    <m:r>
                      <a:rPr lang="en-IN" sz="2400" b="1" i="0" smtClean="0">
                        <a:solidFill>
                          <a:srgbClr val="002060"/>
                        </a:solidFill>
                        <a:latin typeface="Cambria Math" panose="02040503050406030204" pitchFamily="18" charset="0"/>
                      </a:rPr>
                      <m:t>     </m:t>
                    </m:r>
                    <m:r>
                      <a:rPr lang="en-IN" sz="2400" b="1" i="1" smtClean="0">
                        <a:solidFill>
                          <a:srgbClr val="002060"/>
                        </a:solidFill>
                        <a:latin typeface="Cambria Math" panose="02040503050406030204" pitchFamily="18" charset="0"/>
                      </a:rPr>
                      <m:t>                       </m:t>
                    </m:r>
                    <m:r>
                      <a:rPr lang="en-IN" sz="2400" b="1" i="1" smtClean="0">
                        <a:solidFill>
                          <a:srgbClr val="002060"/>
                        </a:solidFill>
                        <a:latin typeface="Cambria Math" panose="02040503050406030204" pitchFamily="18" charset="0"/>
                        <a:ea typeface="Cambria Math" panose="02040503050406030204" pitchFamily="18" charset="0"/>
                      </a:rPr>
                      <m:t>≥</m:t>
                    </m:r>
                    <m:r>
                      <a:rPr lang="en-IN" sz="2400" b="1" i="0" smtClean="0">
                        <a:solidFill>
                          <a:srgbClr val="002060"/>
                        </a:solidFill>
                        <a:latin typeface="Cambria Math" panose="02040503050406030204" pitchFamily="18" charset="0"/>
                      </a:rPr>
                      <m:t>𝟎</m:t>
                    </m:r>
                    <m:r>
                      <a:rPr lang="en-IN" sz="2400" b="1" i="0" smtClean="0">
                        <a:solidFill>
                          <a:srgbClr val="002060"/>
                        </a:solidFill>
                        <a:latin typeface="Cambria Math" panose="02040503050406030204" pitchFamily="18" charset="0"/>
                      </a:rPr>
                      <m:t>.</m:t>
                    </m:r>
                    <m:r>
                      <a:rPr lang="en-IN" sz="2400" b="1" i="0" smtClean="0">
                        <a:solidFill>
                          <a:srgbClr val="002060"/>
                        </a:solidFill>
                        <a:latin typeface="Cambria Math" panose="02040503050406030204" pitchFamily="18" charset="0"/>
                      </a:rPr>
                      <m:t>𝟎𝟖</m:t>
                    </m:r>
                  </m:oMath>
                </a14:m>
                <a:endParaRPr lang="en-US" sz="2400" b="1" dirty="0">
                  <a:solidFill>
                    <a:srgbClr val="002060"/>
                  </a:solidFill>
                </a:endParaRPr>
              </a:p>
              <a:p>
                <a:pPr marL="36000" indent="0" algn="just">
                  <a:lnSpc>
                    <a:spcPct val="110000"/>
                  </a:lnSpc>
                  <a:spcBef>
                    <a:spcPts val="1800"/>
                  </a:spcBef>
                  <a:buClr>
                    <a:srgbClr val="002060"/>
                  </a:buClr>
                  <a:buSzPts val="2800"/>
                  <a:buNone/>
                </a:pPr>
                <a:r>
                  <a:rPr lang="en-US" sz="2400" b="1" dirty="0">
                    <a:solidFill>
                      <a:srgbClr val="002060"/>
                    </a:solidFill>
                  </a:rPr>
                  <a:t>Tier I capital ratio =     </a:t>
                </a:r>
                <a14:m>
                  <m:oMath xmlns:m="http://schemas.openxmlformats.org/officeDocument/2006/math">
                    <m:f>
                      <m:fPr>
                        <m:ctrlPr>
                          <a:rPr lang="en-US" sz="2400" b="1" i="1">
                            <a:solidFill>
                              <a:srgbClr val="002060"/>
                            </a:solidFill>
                            <a:latin typeface="Cambria Math" panose="02040503050406030204" pitchFamily="18" charset="0"/>
                          </a:rPr>
                        </m:ctrlPr>
                      </m:fPr>
                      <m:num>
                        <m:r>
                          <m:rPr>
                            <m:nor/>
                          </m:rPr>
                          <a:rPr lang="en-US" sz="2400" b="1" dirty="0">
                            <a:solidFill>
                              <a:srgbClr val="002060"/>
                            </a:solidFill>
                          </a:rPr>
                          <m:t>Tier</m:t>
                        </m:r>
                        <m:r>
                          <m:rPr>
                            <m:nor/>
                          </m:rPr>
                          <a:rPr lang="en-US" sz="2400" b="1" dirty="0">
                            <a:solidFill>
                              <a:srgbClr val="002060"/>
                            </a:solidFill>
                          </a:rPr>
                          <m:t> </m:t>
                        </m:r>
                        <m:r>
                          <m:rPr>
                            <m:nor/>
                          </m:rPr>
                          <a:rPr lang="en-IN" sz="2400" b="1" dirty="0">
                            <a:solidFill>
                              <a:srgbClr val="002060"/>
                            </a:solidFill>
                          </a:rPr>
                          <m:t>I</m:t>
                        </m:r>
                        <m:r>
                          <m:rPr>
                            <m:nor/>
                          </m:rPr>
                          <a:rPr lang="en-US" sz="2400" b="1" dirty="0">
                            <a:solidFill>
                              <a:srgbClr val="002060"/>
                            </a:solidFill>
                          </a:rPr>
                          <m:t> </m:t>
                        </m:r>
                        <m:r>
                          <m:rPr>
                            <m:nor/>
                          </m:rPr>
                          <a:rPr lang="en-US" sz="2400" b="1" dirty="0">
                            <a:solidFill>
                              <a:srgbClr val="002060"/>
                            </a:solidFill>
                          </a:rPr>
                          <m:t>capital</m:t>
                        </m:r>
                      </m:num>
                      <m:den>
                        <m:r>
                          <m:rPr>
                            <m:nor/>
                          </m:rPr>
                          <a:rPr lang="en-US" sz="2400" b="1" dirty="0">
                            <a:solidFill>
                              <a:srgbClr val="002060"/>
                            </a:solidFill>
                          </a:rPr>
                          <m:t> </m:t>
                        </m:r>
                        <m:r>
                          <m:rPr>
                            <m:nor/>
                          </m:rPr>
                          <a:rPr lang="en-IN" sz="2400" b="1" dirty="0">
                            <a:solidFill>
                              <a:srgbClr val="002060"/>
                            </a:solidFill>
                          </a:rPr>
                          <m:t>R</m:t>
                        </m:r>
                        <m:r>
                          <m:rPr>
                            <m:nor/>
                          </m:rPr>
                          <a:rPr lang="en-US" sz="2400" b="1" dirty="0">
                            <a:solidFill>
                              <a:srgbClr val="002060"/>
                            </a:solidFill>
                          </a:rPr>
                          <m:t>isk</m:t>
                        </m:r>
                        <m:r>
                          <m:rPr>
                            <m:nor/>
                          </m:rPr>
                          <a:rPr lang="en-US" sz="2400" b="1" dirty="0">
                            <a:solidFill>
                              <a:srgbClr val="002060"/>
                            </a:solidFill>
                          </a:rPr>
                          <m:t> </m:t>
                        </m:r>
                        <m:r>
                          <m:rPr>
                            <m:nor/>
                          </m:rPr>
                          <a:rPr lang="en-IN" sz="2400" b="1" dirty="0">
                            <a:solidFill>
                              <a:srgbClr val="002060"/>
                            </a:solidFill>
                          </a:rPr>
                          <m:t>Adjust</m:t>
                        </m:r>
                        <m:r>
                          <m:rPr>
                            <m:nor/>
                          </m:rPr>
                          <a:rPr lang="en-US" sz="2400" b="1" dirty="0">
                            <a:solidFill>
                              <a:srgbClr val="002060"/>
                            </a:solidFill>
                          </a:rPr>
                          <m:t>ed</m:t>
                        </m:r>
                        <m:r>
                          <m:rPr>
                            <m:nor/>
                          </m:rPr>
                          <a:rPr lang="en-US" sz="2400" b="1" dirty="0">
                            <a:solidFill>
                              <a:srgbClr val="002060"/>
                            </a:solidFill>
                          </a:rPr>
                          <m:t> </m:t>
                        </m:r>
                        <m:r>
                          <m:rPr>
                            <m:nor/>
                          </m:rPr>
                          <a:rPr lang="en-US" sz="2400" b="1" dirty="0">
                            <a:solidFill>
                              <a:srgbClr val="002060"/>
                            </a:solidFill>
                          </a:rPr>
                          <m:t>assets</m:t>
                        </m:r>
                        <m:r>
                          <m:rPr>
                            <m:nor/>
                          </m:rPr>
                          <a:rPr lang="en-US" sz="2400" b="1" dirty="0">
                            <a:solidFill>
                              <a:srgbClr val="002060"/>
                            </a:solidFill>
                          </a:rPr>
                          <m:t> </m:t>
                        </m:r>
                      </m:den>
                    </m:f>
                    <m:r>
                      <a:rPr lang="en-IN" sz="2400" b="1">
                        <a:solidFill>
                          <a:srgbClr val="002060"/>
                        </a:solidFill>
                        <a:latin typeface="Cambria Math" panose="02040503050406030204" pitchFamily="18" charset="0"/>
                      </a:rPr>
                      <m:t>     </m:t>
                    </m:r>
                    <m:r>
                      <a:rPr lang="en-IN" sz="2400" b="1" i="0" smtClean="0">
                        <a:solidFill>
                          <a:srgbClr val="002060"/>
                        </a:solidFill>
                        <a:latin typeface="Cambria Math" panose="02040503050406030204" pitchFamily="18" charset="0"/>
                      </a:rPr>
                      <m:t>                                 </m:t>
                    </m:r>
                    <m:r>
                      <a:rPr lang="en-IN" sz="2400" b="1" i="1">
                        <a:solidFill>
                          <a:srgbClr val="002060"/>
                        </a:solidFill>
                        <a:latin typeface="Cambria Math" panose="02040503050406030204" pitchFamily="18" charset="0"/>
                        <a:ea typeface="Cambria Math" panose="02040503050406030204" pitchFamily="18" charset="0"/>
                      </a:rPr>
                      <m:t>≥</m:t>
                    </m:r>
                    <m:r>
                      <a:rPr lang="en-IN" sz="2400" b="1">
                        <a:solidFill>
                          <a:srgbClr val="002060"/>
                        </a:solidFill>
                        <a:latin typeface="Cambria Math" panose="02040503050406030204" pitchFamily="18" charset="0"/>
                      </a:rPr>
                      <m:t>𝟎</m:t>
                    </m:r>
                    <m:r>
                      <a:rPr lang="en-IN" sz="2400" b="1">
                        <a:solidFill>
                          <a:srgbClr val="002060"/>
                        </a:solidFill>
                        <a:latin typeface="Cambria Math" panose="02040503050406030204" pitchFamily="18" charset="0"/>
                      </a:rPr>
                      <m:t>.</m:t>
                    </m:r>
                    <m:r>
                      <a:rPr lang="en-IN" sz="2400" b="1" i="0" smtClean="0">
                        <a:solidFill>
                          <a:srgbClr val="002060"/>
                        </a:solidFill>
                        <a:latin typeface="Cambria Math" panose="02040503050406030204" pitchFamily="18" charset="0"/>
                      </a:rPr>
                      <m:t>𝟎𝟒</m:t>
                    </m:r>
                  </m:oMath>
                </a14:m>
                <a:endParaRPr lang="en-IN" sz="2400" b="1" dirty="0">
                  <a:solidFill>
                    <a:srgbClr val="002060"/>
                  </a:solidFill>
                </a:endParaRPr>
              </a:p>
              <a:p>
                <a:pPr marL="36000" indent="0" algn="just">
                  <a:lnSpc>
                    <a:spcPct val="110000"/>
                  </a:lnSpc>
                  <a:spcBef>
                    <a:spcPts val="1800"/>
                  </a:spcBef>
                  <a:buClr>
                    <a:srgbClr val="002060"/>
                  </a:buClr>
                  <a:buSzPts val="2800"/>
                  <a:buNone/>
                </a:pPr>
                <a:r>
                  <a:rPr lang="en-US" sz="2400" b="1" dirty="0">
                    <a:solidFill>
                      <a:srgbClr val="002060"/>
                    </a:solidFill>
                  </a:rPr>
                  <a:t>Leverage ratio =  Minimum Capital Ratio =   </a:t>
                </a:r>
                <a14:m>
                  <m:oMath xmlns:m="http://schemas.openxmlformats.org/officeDocument/2006/math">
                    <m:f>
                      <m:fPr>
                        <m:ctrlPr>
                          <a:rPr lang="en-US" sz="2400" b="1" i="1">
                            <a:solidFill>
                              <a:srgbClr val="002060"/>
                            </a:solidFill>
                            <a:latin typeface="Cambria Math" panose="02040503050406030204" pitchFamily="18" charset="0"/>
                          </a:rPr>
                        </m:ctrlPr>
                      </m:fPr>
                      <m:num>
                        <m:r>
                          <m:rPr>
                            <m:nor/>
                          </m:rPr>
                          <a:rPr lang="en-US" sz="2400" b="1" dirty="0">
                            <a:solidFill>
                              <a:srgbClr val="002060"/>
                            </a:solidFill>
                          </a:rPr>
                          <m:t>Tier</m:t>
                        </m:r>
                        <m:r>
                          <m:rPr>
                            <m:nor/>
                          </m:rPr>
                          <a:rPr lang="en-US" sz="2400" b="1" dirty="0">
                            <a:solidFill>
                              <a:srgbClr val="002060"/>
                            </a:solidFill>
                          </a:rPr>
                          <m:t> </m:t>
                        </m:r>
                        <m:r>
                          <m:rPr>
                            <m:nor/>
                          </m:rPr>
                          <a:rPr lang="en-IN" sz="2400" b="1" dirty="0">
                            <a:solidFill>
                              <a:srgbClr val="002060"/>
                            </a:solidFill>
                          </a:rPr>
                          <m:t>I</m:t>
                        </m:r>
                        <m:r>
                          <m:rPr>
                            <m:nor/>
                          </m:rPr>
                          <a:rPr lang="en-US" sz="2400" b="1" dirty="0">
                            <a:solidFill>
                              <a:srgbClr val="002060"/>
                            </a:solidFill>
                          </a:rPr>
                          <m:t> </m:t>
                        </m:r>
                        <m:r>
                          <m:rPr>
                            <m:nor/>
                          </m:rPr>
                          <a:rPr lang="en-US" sz="2400" b="1" dirty="0">
                            <a:solidFill>
                              <a:srgbClr val="002060"/>
                            </a:solidFill>
                          </a:rPr>
                          <m:t>capital</m:t>
                        </m:r>
                      </m:num>
                      <m:den>
                        <m:r>
                          <m:rPr>
                            <m:nor/>
                          </m:rPr>
                          <a:rPr lang="en-US" sz="2400" b="1" dirty="0">
                            <a:solidFill>
                              <a:srgbClr val="002060"/>
                            </a:solidFill>
                          </a:rPr>
                          <m:t> </m:t>
                        </m:r>
                        <m:r>
                          <m:rPr>
                            <m:nor/>
                          </m:rPr>
                          <a:rPr lang="en-IN" sz="2400" b="1" i="0" dirty="0" smtClean="0">
                            <a:solidFill>
                              <a:srgbClr val="002060"/>
                            </a:solidFill>
                          </a:rPr>
                          <m:t>Total</m:t>
                        </m:r>
                        <m:r>
                          <m:rPr>
                            <m:nor/>
                          </m:rPr>
                          <a:rPr lang="en-US" sz="2400" b="1" dirty="0">
                            <a:solidFill>
                              <a:srgbClr val="002060"/>
                            </a:solidFill>
                          </a:rPr>
                          <m:t> </m:t>
                        </m:r>
                        <m:r>
                          <m:rPr>
                            <m:nor/>
                          </m:rPr>
                          <a:rPr lang="en-US" sz="2400" b="1" dirty="0">
                            <a:solidFill>
                              <a:srgbClr val="002060"/>
                            </a:solidFill>
                          </a:rPr>
                          <m:t>assets</m:t>
                        </m:r>
                        <m:r>
                          <m:rPr>
                            <m:nor/>
                          </m:rPr>
                          <a:rPr lang="en-US" sz="2400" b="1" dirty="0">
                            <a:solidFill>
                              <a:srgbClr val="002060"/>
                            </a:solidFill>
                          </a:rPr>
                          <m:t> </m:t>
                        </m:r>
                      </m:den>
                    </m:f>
                    <m:r>
                      <a:rPr lang="en-IN" sz="2400" b="1">
                        <a:solidFill>
                          <a:srgbClr val="002060"/>
                        </a:solidFill>
                        <a:latin typeface="Cambria Math" panose="02040503050406030204" pitchFamily="18" charset="0"/>
                      </a:rPr>
                      <m:t>     </m:t>
                    </m:r>
                    <m:r>
                      <a:rPr lang="en-IN" sz="2400" b="1" i="0" smtClean="0">
                        <a:solidFill>
                          <a:srgbClr val="002060"/>
                        </a:solidFill>
                        <a:latin typeface="Cambria Math" panose="02040503050406030204" pitchFamily="18" charset="0"/>
                      </a:rPr>
                      <m:t>        </m:t>
                    </m:r>
                    <m:r>
                      <a:rPr lang="en-IN" sz="2400" b="1" i="1">
                        <a:solidFill>
                          <a:srgbClr val="002060"/>
                        </a:solidFill>
                        <a:latin typeface="Cambria Math" panose="02040503050406030204" pitchFamily="18" charset="0"/>
                        <a:ea typeface="Cambria Math" panose="02040503050406030204" pitchFamily="18" charset="0"/>
                      </a:rPr>
                      <m:t>≥</m:t>
                    </m:r>
                    <m:r>
                      <a:rPr lang="en-IN" sz="2400" b="1">
                        <a:solidFill>
                          <a:srgbClr val="002060"/>
                        </a:solidFill>
                        <a:latin typeface="Cambria Math" panose="02040503050406030204" pitchFamily="18" charset="0"/>
                      </a:rPr>
                      <m:t>𝟎</m:t>
                    </m:r>
                    <m:r>
                      <a:rPr lang="en-IN" sz="2400" b="1">
                        <a:solidFill>
                          <a:srgbClr val="002060"/>
                        </a:solidFill>
                        <a:latin typeface="Cambria Math" panose="02040503050406030204" pitchFamily="18" charset="0"/>
                      </a:rPr>
                      <m:t>.</m:t>
                    </m:r>
                    <m:r>
                      <a:rPr lang="en-IN" sz="2400" b="1">
                        <a:solidFill>
                          <a:srgbClr val="002060"/>
                        </a:solidFill>
                        <a:latin typeface="Cambria Math" panose="02040503050406030204" pitchFamily="18" charset="0"/>
                      </a:rPr>
                      <m:t>𝟎𝟒</m:t>
                    </m:r>
                  </m:oMath>
                </a14:m>
                <a:endParaRPr lang="en-IN" sz="2400" b="1" dirty="0">
                  <a:solidFill>
                    <a:srgbClr val="002060"/>
                  </a:solidFill>
                </a:endParaRPr>
              </a:p>
              <a:p>
                <a:pPr marL="36000" indent="0" algn="just">
                  <a:lnSpc>
                    <a:spcPct val="110000"/>
                  </a:lnSpc>
                  <a:spcBef>
                    <a:spcPts val="1800"/>
                  </a:spcBef>
                  <a:buClr>
                    <a:srgbClr val="002060"/>
                  </a:buClr>
                  <a:buSzPts val="2800"/>
                  <a:buNone/>
                </a:pPr>
                <a:r>
                  <a:rPr lang="en-US" sz="2400" b="1" dirty="0">
                    <a:solidFill>
                      <a:srgbClr val="002060"/>
                    </a:solidFill>
                  </a:rPr>
                  <a:t>Total Capital = (Tier I Capital + Tier II Capital) </a:t>
                </a:r>
                <a14:m>
                  <m:oMath xmlns:m="http://schemas.openxmlformats.org/officeDocument/2006/math">
                    <m:r>
                      <a:rPr lang="en-US" sz="2400" b="1" i="1" dirty="0" smtClean="0">
                        <a:solidFill>
                          <a:srgbClr val="002060"/>
                        </a:solidFill>
                        <a:latin typeface="Cambria Math" panose="02040503050406030204" pitchFamily="18" charset="0"/>
                        <a:ea typeface="Cambria Math" panose="02040503050406030204" pitchFamily="18" charset="0"/>
                      </a:rPr>
                      <m:t>≥</m:t>
                    </m:r>
                  </m:oMath>
                </a14:m>
                <a:r>
                  <a:rPr lang="en-US" sz="2400" b="1" dirty="0">
                    <a:solidFill>
                      <a:srgbClr val="002060"/>
                    </a:solidFill>
                  </a:rPr>
                  <a:t> 0.08 (Risk Adjusted Assets)</a:t>
                </a:r>
              </a:p>
              <a:p>
                <a:pPr marL="36000" indent="0" algn="just">
                  <a:lnSpc>
                    <a:spcPct val="110000"/>
                  </a:lnSpc>
                  <a:spcBef>
                    <a:spcPts val="1800"/>
                  </a:spcBef>
                  <a:buClr>
                    <a:srgbClr val="002060"/>
                  </a:buClr>
                  <a:buSzPts val="2800"/>
                  <a:buNone/>
                </a:pPr>
                <a:r>
                  <a:rPr lang="en-US" sz="2400" b="1" dirty="0">
                    <a:solidFill>
                      <a:srgbClr val="002060"/>
                    </a:solidFill>
                  </a:rPr>
                  <a:t>Tier I Capital </a:t>
                </a:r>
                <a14:m>
                  <m:oMath xmlns:m="http://schemas.openxmlformats.org/officeDocument/2006/math">
                    <m:r>
                      <a:rPr lang="en-US" sz="2400" b="1" i="1" dirty="0" smtClean="0">
                        <a:solidFill>
                          <a:srgbClr val="002060"/>
                        </a:solidFill>
                        <a:latin typeface="Cambria Math" panose="02040503050406030204" pitchFamily="18" charset="0"/>
                        <a:ea typeface="Cambria Math" panose="02040503050406030204" pitchFamily="18" charset="0"/>
                      </a:rPr>
                      <m:t>≥</m:t>
                    </m:r>
                  </m:oMath>
                </a14:m>
                <a:r>
                  <a:rPr lang="en-US" sz="2400" b="1" dirty="0">
                    <a:solidFill>
                      <a:srgbClr val="002060"/>
                    </a:solidFill>
                  </a:rPr>
                  <a:t> 0.04 (Risk Adjusted Assets)		</a:t>
                </a:r>
              </a:p>
            </p:txBody>
          </p:sp>
        </mc:Choice>
        <mc:Fallback xmlns="">
          <p:sp>
            <p:nvSpPr>
              <p:cNvPr id="99" name="Google Shape;99;p3"/>
              <p:cNvSpPr txBox="1">
                <a:spLocks noGrp="1" noRot="1" noChangeAspect="1" noMove="1" noResize="1" noEditPoints="1" noAdjustHandles="1" noChangeArrowheads="1" noChangeShapeType="1" noTextEdit="1"/>
              </p:cNvSpPr>
              <p:nvPr>
                <p:ph type="body" idx="1"/>
              </p:nvPr>
            </p:nvSpPr>
            <p:spPr>
              <a:xfrm>
                <a:off x="475180" y="1573616"/>
                <a:ext cx="9944717" cy="3990206"/>
              </a:xfrm>
              <a:prstGeom prst="rect">
                <a:avLst/>
              </a:prstGeom>
              <a:blipFill>
                <a:blip r:embed="rId3"/>
                <a:stretch>
                  <a:fillRect l="-613"/>
                </a:stretch>
              </a:blipFill>
              <a:ln>
                <a:noFill/>
              </a:ln>
            </p:spPr>
            <p:txBody>
              <a:bodyPr/>
              <a:lstStyle/>
              <a:p>
                <a:r>
                  <a:rPr lang="en-IN">
                    <a:noFill/>
                  </a:rPr>
                  <a:t> </a:t>
                </a:r>
              </a:p>
            </p:txBody>
          </p:sp>
        </mc:Fallback>
      </mc:AlternateContent>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 Capital Requirements</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97460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75180" y="1573616"/>
            <a:ext cx="9944717" cy="3990206"/>
          </a:xfrm>
          <a:prstGeom prst="rect">
            <a:avLst/>
          </a:prstGeom>
          <a:noFill/>
          <a:ln>
            <a:noFill/>
          </a:ln>
        </p:spPr>
        <p:txBody>
          <a:bodyPr spcFirstLastPara="1" wrap="square" lIns="91425" tIns="45700" rIns="91425" bIns="45700" anchor="t" anchorCtr="0">
            <a:normAutofit/>
          </a:bodyPr>
          <a:lstStyle/>
          <a:p>
            <a:pPr marL="378900" algn="just">
              <a:lnSpc>
                <a:spcPct val="110000"/>
              </a:lnSpc>
              <a:spcBef>
                <a:spcPts val="1800"/>
              </a:spcBef>
              <a:buClr>
                <a:srgbClr val="002060"/>
              </a:buClr>
              <a:buSzPts val="2800"/>
            </a:pPr>
            <a:r>
              <a:rPr lang="en-US" sz="2400" b="1" dirty="0">
                <a:solidFill>
                  <a:srgbClr val="002060"/>
                </a:solidFill>
              </a:rPr>
              <a:t>Basel I dictated there should be 4 Risk Groups of Assets</a:t>
            </a:r>
          </a:p>
          <a:p>
            <a:pPr marL="36000" indent="0" algn="just">
              <a:lnSpc>
                <a:spcPct val="110000"/>
              </a:lnSpc>
              <a:spcBef>
                <a:spcPts val="0"/>
              </a:spcBef>
              <a:buClr>
                <a:srgbClr val="002060"/>
              </a:buClr>
              <a:buSzPts val="2800"/>
              <a:buNone/>
            </a:pPr>
            <a:r>
              <a:rPr lang="en-US" sz="2400" b="1" dirty="0">
                <a:solidFill>
                  <a:srgbClr val="002060"/>
                </a:solidFill>
              </a:rPr>
              <a:t>       1.   </a:t>
            </a:r>
            <a:r>
              <a:rPr lang="en-US" sz="2400" b="1" dirty="0" smtClean="0">
                <a:solidFill>
                  <a:srgbClr val="002060"/>
                </a:solidFill>
              </a:rPr>
              <a:t>0.00 </a:t>
            </a:r>
            <a:r>
              <a:rPr lang="en-US" sz="2400" b="1" dirty="0">
                <a:solidFill>
                  <a:srgbClr val="002060"/>
                </a:solidFill>
              </a:rPr>
              <a:t>items</a:t>
            </a:r>
            <a:r>
              <a:rPr lang="en-US" sz="2400" b="1" dirty="0">
                <a:solidFill>
                  <a:srgbClr val="002060"/>
                </a:solidFill>
                <a:latin typeface="Calibri" panose="020F0502020204030204" pitchFamily="34" charset="0"/>
                <a:cs typeface="Calibri" panose="020F0502020204030204" pitchFamily="34" charset="0"/>
              </a:rPr>
              <a:t>→</a:t>
            </a:r>
            <a:r>
              <a:rPr lang="en-US" sz="2400" b="1" dirty="0">
                <a:solidFill>
                  <a:srgbClr val="002060"/>
                </a:solidFill>
              </a:rPr>
              <a:t> 0 % Risk weighting category</a:t>
            </a:r>
          </a:p>
          <a:p>
            <a:pPr marL="36000" indent="0" algn="just">
              <a:lnSpc>
                <a:spcPct val="110000"/>
              </a:lnSpc>
              <a:spcBef>
                <a:spcPts val="0"/>
              </a:spcBef>
              <a:buClr>
                <a:srgbClr val="002060"/>
              </a:buClr>
              <a:buSzPts val="2800"/>
              <a:buNone/>
            </a:pPr>
            <a:r>
              <a:rPr lang="en-US" sz="2400" b="1" dirty="0">
                <a:solidFill>
                  <a:srgbClr val="002060"/>
                </a:solidFill>
              </a:rPr>
              <a:t>       2.   </a:t>
            </a:r>
            <a:r>
              <a:rPr lang="en-US" sz="2400" b="1" dirty="0" smtClean="0">
                <a:solidFill>
                  <a:srgbClr val="002060"/>
                </a:solidFill>
              </a:rPr>
              <a:t>0.20 </a:t>
            </a:r>
            <a:r>
              <a:rPr lang="en-US" sz="2400" b="1" dirty="0">
                <a:solidFill>
                  <a:srgbClr val="002060"/>
                </a:solidFill>
              </a:rPr>
              <a:t>items</a:t>
            </a:r>
            <a:r>
              <a:rPr lang="en-US" sz="2400" b="1" dirty="0">
                <a:solidFill>
                  <a:srgbClr val="002060"/>
                </a:solidFill>
                <a:latin typeface="Calibri" panose="020F0502020204030204" pitchFamily="34" charset="0"/>
                <a:cs typeface="Calibri" panose="020F0502020204030204" pitchFamily="34" charset="0"/>
              </a:rPr>
              <a:t> → </a:t>
            </a:r>
            <a:r>
              <a:rPr lang="en-US" sz="2400" b="1" dirty="0">
                <a:solidFill>
                  <a:srgbClr val="002060"/>
                </a:solidFill>
              </a:rPr>
              <a:t>20 % Risk weighting category       </a:t>
            </a:r>
          </a:p>
          <a:p>
            <a:pPr marL="493200" lvl="1" indent="0" algn="just">
              <a:lnSpc>
                <a:spcPct val="110000"/>
              </a:lnSpc>
              <a:spcBef>
                <a:spcPts val="0"/>
              </a:spcBef>
              <a:buClr>
                <a:srgbClr val="002060"/>
              </a:buClr>
              <a:buSzPts val="2800"/>
              <a:buNone/>
            </a:pPr>
            <a:r>
              <a:rPr lang="en-US" b="1" dirty="0">
                <a:solidFill>
                  <a:srgbClr val="002060"/>
                </a:solidFill>
              </a:rPr>
              <a:t>3.   </a:t>
            </a:r>
            <a:r>
              <a:rPr lang="en-US" b="1" dirty="0" smtClean="0">
                <a:solidFill>
                  <a:srgbClr val="002060"/>
                </a:solidFill>
              </a:rPr>
              <a:t>0</a:t>
            </a:r>
            <a:r>
              <a:rPr lang="en-US" sz="2000" b="1" dirty="0" smtClean="0">
                <a:solidFill>
                  <a:srgbClr val="002060"/>
                </a:solidFill>
              </a:rPr>
              <a:t>.</a:t>
            </a:r>
            <a:r>
              <a:rPr lang="en-US" b="1" dirty="0" smtClean="0">
                <a:solidFill>
                  <a:srgbClr val="002060"/>
                </a:solidFill>
                <a:latin typeface="Calibri" panose="020F0502020204030204" pitchFamily="34" charset="0"/>
                <a:cs typeface="Calibri" panose="020F0502020204030204" pitchFamily="34" charset="0"/>
              </a:rPr>
              <a:t>50 </a:t>
            </a:r>
            <a:r>
              <a:rPr lang="en-US" b="1" dirty="0">
                <a:solidFill>
                  <a:srgbClr val="002060"/>
                </a:solidFill>
                <a:latin typeface="Calibri" panose="020F0502020204030204" pitchFamily="34" charset="0"/>
                <a:cs typeface="Calibri" panose="020F0502020204030204" pitchFamily="34" charset="0"/>
              </a:rPr>
              <a:t>items → 50 % Risk weighting category</a:t>
            </a:r>
          </a:p>
          <a:p>
            <a:pPr marL="36000" indent="0" algn="just">
              <a:lnSpc>
                <a:spcPct val="110000"/>
              </a:lnSpc>
              <a:spcBef>
                <a:spcPts val="0"/>
              </a:spcBef>
              <a:buClr>
                <a:srgbClr val="002060"/>
              </a:buClr>
              <a:buSzPts val="2800"/>
              <a:buNone/>
            </a:pPr>
            <a:r>
              <a:rPr lang="en-US" sz="2400" b="1" dirty="0">
                <a:solidFill>
                  <a:srgbClr val="002060"/>
                </a:solidFill>
              </a:rPr>
              <a:t>       4. 1.00 items</a:t>
            </a:r>
            <a:r>
              <a:rPr lang="en-US" sz="2400" b="1" dirty="0">
                <a:solidFill>
                  <a:srgbClr val="002060"/>
                </a:solidFill>
                <a:latin typeface="Calibri" panose="020F0502020204030204" pitchFamily="34" charset="0"/>
                <a:cs typeface="Calibri" panose="020F0502020204030204" pitchFamily="34" charset="0"/>
              </a:rPr>
              <a:t> → </a:t>
            </a:r>
            <a:r>
              <a:rPr lang="en-US" sz="2400" b="1" dirty="0">
                <a:solidFill>
                  <a:srgbClr val="002060"/>
                </a:solidFill>
              </a:rPr>
              <a:t>100 % Risk weighting category </a:t>
            </a:r>
          </a:p>
          <a:p>
            <a:pPr marL="378900" algn="just">
              <a:lnSpc>
                <a:spcPct val="110000"/>
              </a:lnSpc>
              <a:spcBef>
                <a:spcPts val="600"/>
              </a:spcBef>
              <a:buClr>
                <a:srgbClr val="002060"/>
              </a:buClr>
              <a:buSzPts val="2800"/>
            </a:pPr>
            <a:r>
              <a:rPr lang="en-US" sz="2400" b="1" dirty="0">
                <a:solidFill>
                  <a:srgbClr val="002060"/>
                </a:solidFill>
              </a:rPr>
              <a:t>As the credit risk increases so does the capital requirement</a:t>
            </a:r>
          </a:p>
          <a:p>
            <a:pPr marL="378900" algn="just">
              <a:lnSpc>
                <a:spcPct val="110000"/>
              </a:lnSpc>
              <a:spcBef>
                <a:spcPts val="600"/>
              </a:spcBef>
              <a:buClr>
                <a:srgbClr val="002060"/>
              </a:buClr>
              <a:buSzPts val="2800"/>
            </a:pPr>
            <a:r>
              <a:rPr lang="en-US" sz="2400" b="1" dirty="0">
                <a:solidFill>
                  <a:srgbClr val="002060"/>
                </a:solidFill>
              </a:rPr>
              <a:t>The same </a:t>
            </a:r>
            <a:r>
              <a:rPr lang="en-US" sz="2400" b="1" dirty="0" smtClean="0">
                <a:solidFill>
                  <a:srgbClr val="002060"/>
                </a:solidFill>
              </a:rPr>
              <a:t>0.00</a:t>
            </a:r>
            <a:r>
              <a:rPr lang="en-US" sz="2400" b="1" dirty="0">
                <a:solidFill>
                  <a:srgbClr val="002060"/>
                </a:solidFill>
              </a:rPr>
              <a:t>; </a:t>
            </a:r>
            <a:r>
              <a:rPr lang="en-US" sz="2400" b="1" dirty="0" smtClean="0">
                <a:solidFill>
                  <a:srgbClr val="002060"/>
                </a:solidFill>
              </a:rPr>
              <a:t>0.20</a:t>
            </a:r>
            <a:r>
              <a:rPr lang="en-US" sz="2400" b="1" dirty="0">
                <a:solidFill>
                  <a:srgbClr val="002060"/>
                </a:solidFill>
              </a:rPr>
              <a:t>; </a:t>
            </a:r>
            <a:r>
              <a:rPr lang="en-US" sz="2400" b="1" dirty="0" smtClean="0">
                <a:solidFill>
                  <a:srgbClr val="002060"/>
                </a:solidFill>
              </a:rPr>
              <a:t>0.50 </a:t>
            </a:r>
            <a:r>
              <a:rPr lang="en-US" sz="2400" b="1" dirty="0">
                <a:solidFill>
                  <a:srgbClr val="002060"/>
                </a:solidFill>
              </a:rPr>
              <a:t>and 1.00 apply to off-balance sheet items.</a:t>
            </a:r>
          </a:p>
          <a:p>
            <a:pPr marL="36000" indent="0" algn="just">
              <a:lnSpc>
                <a:spcPct val="110000"/>
              </a:lnSpc>
              <a:spcBef>
                <a:spcPts val="600"/>
              </a:spcBef>
              <a:buClr>
                <a:srgbClr val="002060"/>
              </a:buClr>
              <a:buSzPts val="2800"/>
              <a:buNone/>
            </a:pPr>
            <a:endParaRPr lang="en-US" sz="2400" b="1" dirty="0">
              <a:solidFill>
                <a:srgbClr val="002060"/>
              </a:solidFill>
            </a:endParaRP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 Capital Requirements</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80617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 Risk Weights Applied to Bank Assets &amp; OBS</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7" name="Table 6">
            <a:extLst>
              <a:ext uri="{FF2B5EF4-FFF2-40B4-BE49-F238E27FC236}">
                <a16:creationId xmlns:a16="http://schemas.microsoft.com/office/drawing/2014/main" id="{FCF95CF2-C547-4E16-9547-F58B00F341EC}"/>
              </a:ext>
            </a:extLst>
          </p:cNvPr>
          <p:cNvGraphicFramePr>
            <a:graphicFrameLocks noGrp="1"/>
          </p:cNvGraphicFramePr>
          <p:nvPr>
            <p:extLst>
              <p:ext uri="{D42A27DB-BD31-4B8C-83A1-F6EECF244321}">
                <p14:modId xmlns:p14="http://schemas.microsoft.com/office/powerpoint/2010/main" val="3932032168"/>
              </p:ext>
            </p:extLst>
          </p:nvPr>
        </p:nvGraphicFramePr>
        <p:xfrm>
          <a:off x="774294" y="1221084"/>
          <a:ext cx="8231162" cy="4455516"/>
        </p:xfrm>
        <a:graphic>
          <a:graphicData uri="http://schemas.openxmlformats.org/drawingml/2006/table">
            <a:tbl>
              <a:tblPr firstRow="1" firstCol="1" bandRow="1"/>
              <a:tblGrid>
                <a:gridCol w="1508827">
                  <a:extLst>
                    <a:ext uri="{9D8B030D-6E8A-4147-A177-3AD203B41FA5}">
                      <a16:colId xmlns:a16="http://schemas.microsoft.com/office/drawing/2014/main" val="647813959"/>
                    </a:ext>
                  </a:extLst>
                </a:gridCol>
                <a:gridCol w="1620397">
                  <a:extLst>
                    <a:ext uri="{9D8B030D-6E8A-4147-A177-3AD203B41FA5}">
                      <a16:colId xmlns:a16="http://schemas.microsoft.com/office/drawing/2014/main" val="438798341"/>
                    </a:ext>
                  </a:extLst>
                </a:gridCol>
                <a:gridCol w="5101938">
                  <a:extLst>
                    <a:ext uri="{9D8B030D-6E8A-4147-A177-3AD203B41FA5}">
                      <a16:colId xmlns:a16="http://schemas.microsoft.com/office/drawing/2014/main" val="2109245522"/>
                    </a:ext>
                  </a:extLst>
                </a:gridCol>
              </a:tblGrid>
              <a:tr h="223366">
                <a:tc gridSpan="3">
                  <a:txBody>
                    <a:bodyPr/>
                    <a:lstStyle/>
                    <a:p>
                      <a:pPr marL="0" lvl="0" indent="0">
                        <a:lnSpc>
                          <a:spcPct val="107000"/>
                        </a:lnSpc>
                        <a:spcAft>
                          <a:spcPts val="0"/>
                        </a:spcAft>
                        <a:buSzPct val="100000"/>
                        <a:buFont typeface="+mj-lt"/>
                        <a:buNone/>
                      </a:pPr>
                      <a:r>
                        <a:rPr lang="en-IN" sz="1600" b="1" dirty="0">
                          <a:effectLst/>
                          <a:latin typeface="Calibri" panose="020F0502020204030204" pitchFamily="34" charset="0"/>
                          <a:ea typeface="Calibri" panose="020F0502020204030204" pitchFamily="34" charset="0"/>
                          <a:cs typeface="Times New Roman" panose="02020603050405020304" pitchFamily="18" charset="0"/>
                        </a:rPr>
                        <a:t>Credit Risk Categories for Bank Assets on the Balance Sheet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661" marR="55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7233059"/>
                  </a:ext>
                </a:extLst>
              </a:tr>
              <a:tr h="1627230">
                <a:tc>
                  <a:txBody>
                    <a:bodyPr/>
                    <a:lstStyle/>
                    <a:p>
                      <a:pPr>
                        <a:lnSpc>
                          <a:spcPct val="107000"/>
                        </a:lnSpc>
                        <a:spcAft>
                          <a:spcPts val="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Credit Risk Weights Used in the Calculation of a Bank’s Risk-Weighted Assets (percentage of amount of each asset)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5661" marR="55661"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7000"/>
                        </a:lnSpc>
                        <a:spcAft>
                          <a:spcPts val="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Assumed Amount of Credit Risk Exposure from Each Category of Bank Assets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5661" marR="55661"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7000"/>
                        </a:lnSpc>
                        <a:spcAft>
                          <a:spcPts val="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Examples of Types of Bank Assets in Each Credit-Risk Category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5661" marR="55661"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604971654"/>
                  </a:ext>
                </a:extLst>
              </a:tr>
              <a:tr h="751230">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0%</a:t>
                      </a:r>
                    </a:p>
                  </a:txBody>
                  <a:tcPr marL="55661" marR="55661"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Zero credit risk</a:t>
                      </a:r>
                    </a:p>
                  </a:txBody>
                  <a:tcPr marL="55661" marR="5566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7000"/>
                        </a:lnSpc>
                        <a:spcBef>
                          <a:spcPts val="600"/>
                        </a:spcBef>
                        <a:spcAft>
                          <a:spcPts val="6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Cash deposits at the </a:t>
                      </a:r>
                      <a:r>
                        <a:rPr lang="en-IN" sz="1200" dirty="0" smtClean="0">
                          <a:effectLst/>
                          <a:latin typeface="Calibri" panose="020F0502020204030204" pitchFamily="34" charset="0"/>
                          <a:ea typeface="Calibri" panose="020F0502020204030204" pitchFamily="34" charset="0"/>
                          <a:cs typeface="Times New Roman" panose="02020603050405020304" pitchFamily="18" charset="0"/>
                        </a:rPr>
                        <a:t>Reserve </a:t>
                      </a:r>
                      <a:r>
                        <a:rPr lang="en-IN" sz="1200" dirty="0">
                          <a:effectLst/>
                          <a:latin typeface="Calibri" panose="020F0502020204030204" pitchFamily="34" charset="0"/>
                          <a:ea typeface="Calibri" panose="020F0502020204030204" pitchFamily="34" charset="0"/>
                          <a:cs typeface="Times New Roman" panose="02020603050405020304" pitchFamily="18" charset="0"/>
                        </a:rPr>
                        <a:t>Banks; </a:t>
                      </a:r>
                      <a:r>
                        <a:rPr lang="en-IN" sz="1200" dirty="0" smtClean="0">
                          <a:effectLst/>
                          <a:latin typeface="Calibri" panose="020F0502020204030204" pitchFamily="34" charset="0"/>
                          <a:ea typeface="Calibri" panose="020F0502020204030204" pitchFamily="34" charset="0"/>
                          <a:cs typeface="Times New Roman" panose="02020603050405020304" pitchFamily="18" charset="0"/>
                        </a:rPr>
                        <a:t>Treasury </a:t>
                      </a:r>
                      <a:r>
                        <a:rPr lang="en-IN" sz="1200" dirty="0">
                          <a:effectLst/>
                          <a:latin typeface="Calibri" panose="020F0502020204030204" pitchFamily="34" charset="0"/>
                          <a:ea typeface="Calibri" panose="020F0502020204030204" pitchFamily="34" charset="0"/>
                          <a:cs typeface="Times New Roman" panose="02020603050405020304" pitchFamily="18" charset="0"/>
                        </a:rPr>
                        <a:t>bills, notes and bonds of all maturities, Government National Mortgage Association (GNMA) mortgage backed securities; and debt securities issued by governments of the world’s leading industrial countries.</a:t>
                      </a:r>
                    </a:p>
                  </a:txBody>
                  <a:tcPr marL="55661" marR="55661"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57971893"/>
                  </a:ext>
                </a:extLst>
              </a:tr>
              <a:tr h="806001">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Times New Roman" panose="02020603050405020304" pitchFamily="18" charset="0"/>
                        </a:rPr>
                        <a:t>20%</a:t>
                      </a:r>
                    </a:p>
                  </a:txBody>
                  <a:tcPr marL="55661" marR="55661" marT="0"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a:noFill/>
                    </a:lnB>
                    <a:solidFill>
                      <a:schemeClr val="bg1"/>
                    </a:solidFill>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Times New Roman" panose="02020603050405020304" pitchFamily="18" charset="0"/>
                        </a:rPr>
                        <a:t>Low credit risk</a:t>
                      </a:r>
                    </a:p>
                  </a:txBody>
                  <a:tcPr marL="55661" marR="55661" marT="0" marB="0" anchor="ctr">
                    <a:lnL>
                      <a:noFill/>
                    </a:lnL>
                    <a:lnR>
                      <a:noFill/>
                    </a:lnR>
                    <a:lnT w="12700" cap="flat" cmpd="sng" algn="ctr">
                      <a:noFill/>
                      <a:prstDash val="solid"/>
                      <a:round/>
                      <a:headEnd type="none" w="med" len="med"/>
                      <a:tailEnd type="none" w="med" len="med"/>
                    </a:lnT>
                    <a:lnB>
                      <a:noFill/>
                    </a:lnB>
                    <a:solidFill>
                      <a:schemeClr val="bg1"/>
                    </a:solidFill>
                  </a:tcPr>
                </a:tc>
                <a:tc>
                  <a:txBody>
                    <a:bodyPr/>
                    <a:lstStyle/>
                    <a:p>
                      <a:pPr algn="just">
                        <a:lnSpc>
                          <a:spcPct val="107000"/>
                        </a:lnSpc>
                        <a:spcBef>
                          <a:spcPts val="600"/>
                        </a:spcBef>
                        <a:spcAft>
                          <a:spcPts val="6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Interbank (correspondent) deposits, general obligation bonds and notes issued by states or backed by </a:t>
                      </a:r>
                      <a:r>
                        <a:rPr lang="en-IN" sz="1200" dirty="0" smtClean="0">
                          <a:effectLst/>
                          <a:latin typeface="Calibri" panose="020F0502020204030204" pitchFamily="34" charset="0"/>
                          <a:ea typeface="Calibri" panose="020F0502020204030204" pitchFamily="34" charset="0"/>
                          <a:cs typeface="Times New Roman" panose="02020603050405020304" pitchFamily="18" charset="0"/>
                        </a:rPr>
                        <a:t>government </a:t>
                      </a:r>
                      <a:r>
                        <a:rPr lang="en-IN" sz="1200" dirty="0">
                          <a:effectLst/>
                          <a:latin typeface="Calibri" panose="020F0502020204030204" pitchFamily="34" charset="0"/>
                          <a:ea typeface="Calibri" panose="020F0502020204030204" pitchFamily="34" charset="0"/>
                          <a:cs typeface="Times New Roman" panose="02020603050405020304" pitchFamily="18" charset="0"/>
                        </a:rPr>
                        <a:t>agencies, and mortgage-backed securities issued or guaranteed by the Federal National Mortgage Association (FNMA) or by the Federal Home Loan Mortgage Corporation (FHLMC)</a:t>
                      </a:r>
                    </a:p>
                  </a:txBody>
                  <a:tcPr marL="55661" marR="55661" marT="0"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solidFill>
                      <a:schemeClr val="bg1"/>
                    </a:solidFill>
                  </a:tcPr>
                </a:tc>
                <a:extLst>
                  <a:ext uri="{0D108BD9-81ED-4DB2-BD59-A6C34878D82A}">
                    <a16:rowId xmlns:a16="http://schemas.microsoft.com/office/drawing/2014/main" val="3990689425"/>
                  </a:ext>
                </a:extLst>
              </a:tr>
              <a:tr h="371405">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Times New Roman" panose="02020603050405020304" pitchFamily="18" charset="0"/>
                        </a:rPr>
                        <a:t>50%</a:t>
                      </a:r>
                    </a:p>
                  </a:txBody>
                  <a:tcPr marL="55661" marR="55661" marT="0" marB="0" anchor="ctr">
                    <a:lnL w="12700" cap="flat" cmpd="sng" algn="ctr">
                      <a:solidFill>
                        <a:schemeClr val="tx1"/>
                      </a:solidFill>
                      <a:prstDash val="solid"/>
                      <a:round/>
                      <a:headEnd type="none" w="med" len="med"/>
                      <a:tailEnd type="none" w="med" len="med"/>
                    </a:lnL>
                    <a:lnR>
                      <a:noFill/>
                    </a:lnR>
                    <a:lnT>
                      <a:noFill/>
                    </a:lnT>
                    <a:lnB>
                      <a:noFill/>
                    </a:lnB>
                    <a:solidFill>
                      <a:schemeClr val="bg1"/>
                    </a:solidFill>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Times New Roman" panose="02020603050405020304" pitchFamily="18" charset="0"/>
                        </a:rPr>
                        <a:t>Moderate credit risk</a:t>
                      </a:r>
                    </a:p>
                  </a:txBody>
                  <a:tcPr marL="55661" marR="55661" marT="0" marB="0" anchor="ctr">
                    <a:lnL>
                      <a:noFill/>
                    </a:lnL>
                    <a:lnR>
                      <a:noFill/>
                    </a:lnR>
                    <a:lnT>
                      <a:noFill/>
                    </a:lnT>
                    <a:lnB>
                      <a:noFill/>
                    </a:lnB>
                    <a:solidFill>
                      <a:schemeClr val="bg1"/>
                    </a:solidFill>
                  </a:tcPr>
                </a:tc>
                <a:tc>
                  <a:txBody>
                    <a:bodyPr/>
                    <a:lstStyle/>
                    <a:p>
                      <a:pPr algn="just">
                        <a:lnSpc>
                          <a:spcPct val="107000"/>
                        </a:lnSpc>
                        <a:spcBef>
                          <a:spcPts val="600"/>
                        </a:spcBef>
                        <a:spcAft>
                          <a:spcPts val="6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Residential mortgage loans and revenue bonds issued by state and local government units or agencies</a:t>
                      </a:r>
                    </a:p>
                  </a:txBody>
                  <a:tcPr marL="55661" marR="55661" marT="0" marB="0" anchor="ctr">
                    <a:lnL>
                      <a:noFill/>
                    </a:lnL>
                    <a:lnR w="12700" cap="flat" cmpd="sng" algn="ctr">
                      <a:solidFill>
                        <a:schemeClr val="tx1"/>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836855791"/>
                  </a:ext>
                </a:extLst>
              </a:tr>
              <a:tr h="458374">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Times New Roman" panose="02020603050405020304" pitchFamily="18" charset="0"/>
                        </a:rPr>
                        <a:t>100%</a:t>
                      </a:r>
                    </a:p>
                  </a:txBody>
                  <a:tcPr marL="55661" marR="55661" marT="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Highest credit risk</a:t>
                      </a:r>
                    </a:p>
                  </a:txBody>
                  <a:tcPr marL="55661" marR="55661" marT="0" marB="0"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Bef>
                          <a:spcPts val="600"/>
                        </a:spcBef>
                        <a:spcAft>
                          <a:spcPts val="6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Commercial and industrial (business) loans, credit card loans, real property, investments in bank subsidiary companies, and all other assets not listed previously</a:t>
                      </a:r>
                    </a:p>
                  </a:txBody>
                  <a:tcPr marL="55661" marR="55661"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4564428"/>
                  </a:ext>
                </a:extLst>
              </a:tr>
            </a:tbl>
          </a:graphicData>
        </a:graphic>
      </p:graphicFrame>
    </p:spTree>
    <p:extLst>
      <p:ext uri="{BB962C8B-B14F-4D97-AF65-F5344CB8AC3E}">
        <p14:creationId xmlns:p14="http://schemas.microsoft.com/office/powerpoint/2010/main" val="4259050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53926" y="1667130"/>
            <a:ext cx="9593842" cy="4318999"/>
          </a:xfrm>
          <a:prstGeom prst="rect">
            <a:avLst/>
          </a:prstGeom>
          <a:noFill/>
          <a:ln>
            <a:noFill/>
          </a:ln>
        </p:spPr>
        <p:txBody>
          <a:bodyPr spcFirstLastPara="1" wrap="square" lIns="91425" tIns="45700" rIns="91425" bIns="45700" anchor="t" anchorCtr="0">
            <a:normAutofit/>
          </a:bodyPr>
          <a:lstStyle/>
          <a:p>
            <a:pPr marL="36000" indent="0" algn="just">
              <a:lnSpc>
                <a:spcPct val="100000"/>
              </a:lnSpc>
              <a:spcBef>
                <a:spcPts val="600"/>
              </a:spcBef>
              <a:buClr>
                <a:srgbClr val="002060"/>
              </a:buClr>
              <a:buSzPts val="2800"/>
              <a:buNone/>
            </a:pPr>
            <a:r>
              <a:rPr lang="en-US" sz="2400" b="1" dirty="0">
                <a:solidFill>
                  <a:srgbClr val="002060"/>
                </a:solidFill>
              </a:rPr>
              <a:t>Requires bank to divide each contract’s risk into two categories:</a:t>
            </a:r>
          </a:p>
          <a:p>
            <a:pPr marL="950400" lvl="1" indent="-457200" algn="just">
              <a:lnSpc>
                <a:spcPct val="100000"/>
              </a:lnSpc>
              <a:spcBef>
                <a:spcPts val="600"/>
              </a:spcBef>
              <a:buClr>
                <a:srgbClr val="002060"/>
              </a:buClr>
              <a:buSzPts val="2800"/>
              <a:buAutoNum type="arabicPeriod"/>
            </a:pPr>
            <a:r>
              <a:rPr lang="en-US" b="1" u="sng" dirty="0">
                <a:solidFill>
                  <a:srgbClr val="002060"/>
                </a:solidFill>
              </a:rPr>
              <a:t>Potential Market Risk Exposure:</a:t>
            </a:r>
            <a:r>
              <a:rPr lang="en-US" b="1" dirty="0">
                <a:solidFill>
                  <a:srgbClr val="002060"/>
                </a:solidFill>
              </a:rPr>
              <a:t>-</a:t>
            </a:r>
          </a:p>
          <a:p>
            <a:pPr marL="493200" lvl="1" indent="0" algn="just">
              <a:lnSpc>
                <a:spcPct val="100000"/>
              </a:lnSpc>
              <a:spcBef>
                <a:spcPts val="600"/>
              </a:spcBef>
              <a:buClr>
                <a:srgbClr val="002060"/>
              </a:buClr>
              <a:buSzPts val="2800"/>
              <a:buNone/>
            </a:pPr>
            <a:r>
              <a:rPr lang="en-US" b="1" dirty="0">
                <a:solidFill>
                  <a:srgbClr val="002060"/>
                </a:solidFill>
              </a:rPr>
              <a:t>Risk exposure refers to the danger of loss at some future time if the customer who earned into a market base contract with the bank fails to perform.</a:t>
            </a:r>
          </a:p>
          <a:p>
            <a:pPr marL="493200" lvl="1" indent="0" algn="just">
              <a:lnSpc>
                <a:spcPct val="100000"/>
              </a:lnSpc>
              <a:spcBef>
                <a:spcPts val="600"/>
              </a:spcBef>
              <a:buClr>
                <a:srgbClr val="002060"/>
              </a:buClr>
              <a:buSzPts val="2800"/>
              <a:buNone/>
            </a:pPr>
            <a:r>
              <a:rPr lang="en-US" b="1" dirty="0">
                <a:solidFill>
                  <a:srgbClr val="002060"/>
                </a:solidFill>
              </a:rPr>
              <a:t> 2.  </a:t>
            </a:r>
            <a:r>
              <a:rPr lang="en-US" b="1" u="sng" dirty="0">
                <a:solidFill>
                  <a:srgbClr val="002060"/>
                </a:solidFill>
              </a:rPr>
              <a:t>Current Market Risk Exposure:</a:t>
            </a:r>
            <a:r>
              <a:rPr lang="en-US" b="1" dirty="0">
                <a:solidFill>
                  <a:srgbClr val="002060"/>
                </a:solidFill>
              </a:rPr>
              <a:t>-</a:t>
            </a:r>
          </a:p>
          <a:p>
            <a:pPr marL="493200" lvl="1" indent="0">
              <a:lnSpc>
                <a:spcPct val="100000"/>
              </a:lnSpc>
              <a:spcBef>
                <a:spcPts val="600"/>
              </a:spcBef>
              <a:buClr>
                <a:srgbClr val="002060"/>
              </a:buClr>
              <a:buSzPts val="2800"/>
              <a:buNone/>
            </a:pPr>
            <a:r>
              <a:rPr lang="en-US" b="1" dirty="0">
                <a:solidFill>
                  <a:srgbClr val="002060"/>
                </a:solidFill>
              </a:rPr>
              <a:t>Risk exposure is designed to measure the risk of loss should a customer default today on its contract, which would compel the bank to replace the failed contract with a new one.</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 Off Balance Sheet</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95959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3"/>
          <p:cNvSpPr txBox="1">
            <a:spLocks noGrp="1"/>
          </p:cNvSpPr>
          <p:nvPr>
            <p:ph type="title"/>
          </p:nvPr>
        </p:nvSpPr>
        <p:spPr>
          <a:xfrm>
            <a:off x="1073114" y="334020"/>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 Risk Weights Applied to Bank Assets &amp; OBS</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ED18D87F-BBB7-4826-914E-A05013A20977}"/>
              </a:ext>
            </a:extLst>
          </p:cNvPr>
          <p:cNvGraphicFramePr>
            <a:graphicFrameLocks noGrp="1"/>
          </p:cNvGraphicFramePr>
          <p:nvPr>
            <p:extLst/>
          </p:nvPr>
        </p:nvGraphicFramePr>
        <p:xfrm>
          <a:off x="666952" y="983810"/>
          <a:ext cx="8435484" cy="4888910"/>
        </p:xfrm>
        <a:graphic>
          <a:graphicData uri="http://schemas.openxmlformats.org/drawingml/2006/table">
            <a:tbl>
              <a:tblPr firstRow="1" firstCol="1" bandRow="1"/>
              <a:tblGrid>
                <a:gridCol w="1433358">
                  <a:extLst>
                    <a:ext uri="{9D8B030D-6E8A-4147-A177-3AD203B41FA5}">
                      <a16:colId xmlns:a16="http://schemas.microsoft.com/office/drawing/2014/main" val="528848232"/>
                    </a:ext>
                  </a:extLst>
                </a:gridCol>
                <a:gridCol w="1550754">
                  <a:extLst>
                    <a:ext uri="{9D8B030D-6E8A-4147-A177-3AD203B41FA5}">
                      <a16:colId xmlns:a16="http://schemas.microsoft.com/office/drawing/2014/main" val="2499630846"/>
                    </a:ext>
                  </a:extLst>
                </a:gridCol>
                <a:gridCol w="1696849">
                  <a:extLst>
                    <a:ext uri="{9D8B030D-6E8A-4147-A177-3AD203B41FA5}">
                      <a16:colId xmlns:a16="http://schemas.microsoft.com/office/drawing/2014/main" val="1778911645"/>
                    </a:ext>
                  </a:extLst>
                </a:gridCol>
                <a:gridCol w="3754523">
                  <a:extLst>
                    <a:ext uri="{9D8B030D-6E8A-4147-A177-3AD203B41FA5}">
                      <a16:colId xmlns:a16="http://schemas.microsoft.com/office/drawing/2014/main" val="933539289"/>
                    </a:ext>
                  </a:extLst>
                </a:gridCol>
              </a:tblGrid>
              <a:tr h="551541">
                <a:tc gridSpan="4">
                  <a:txBody>
                    <a:bodyPr/>
                    <a:lstStyle/>
                    <a:p>
                      <a:pPr marL="0" lvl="0" indent="0">
                        <a:lnSpc>
                          <a:spcPct val="107000"/>
                        </a:lnSpc>
                        <a:spcAft>
                          <a:spcPts val="0"/>
                        </a:spcAft>
                        <a:buSzPct val="100000"/>
                        <a:buFont typeface="+mj-lt"/>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Credit Risk Categories for Off Balance Sheet Items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33951909"/>
                  </a:ext>
                </a:extLst>
              </a:tr>
              <a:tr h="1828796">
                <a:tc>
                  <a:txBody>
                    <a:bodyPr/>
                    <a:lstStyle/>
                    <a:p>
                      <a:pPr>
                        <a:lnSpc>
                          <a:spcPct val="107000"/>
                        </a:lnSpc>
                        <a:spcAft>
                          <a:spcPts val="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Conversion Factor for Converting Off-Balance-Sheet Items into Equivalent Amounts of On-Balance-Sheet Items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07000"/>
                        </a:lnSpc>
                        <a:spcAft>
                          <a:spcPts val="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Credit Risk Weights Used in the Calculation of a Bank’s Risk-Weighted Assets (percentage of amount of each asset)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07000"/>
                        </a:lnSpc>
                        <a:spcAft>
                          <a:spcPts val="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Assumed Amount of Credit Risk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07000"/>
                        </a:lnSpc>
                        <a:spcAft>
                          <a:spcPts val="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Examples of Types of Off-Balance Sheet Items in Each Credit-Risk Category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90782213"/>
                  </a:ext>
                </a:extLst>
              </a:tr>
              <a:tr h="195172">
                <a:tc>
                  <a:txBody>
                    <a:bodyPr/>
                    <a:lstStyle/>
                    <a:p>
                      <a:pPr>
                        <a:lnSpc>
                          <a:spcPct val="107000"/>
                        </a:lnSpc>
                        <a:spcAft>
                          <a:spcPts val="0"/>
                        </a:spcAft>
                      </a:pPr>
                      <a:r>
                        <a:rPr lang="en-IN" sz="1400" b="0" dirty="0">
                          <a:effectLst/>
                          <a:latin typeface="Calibri" panose="020F0502020204030204" pitchFamily="34" charset="0"/>
                          <a:ea typeface="Calibri" panose="020F0502020204030204" pitchFamily="34" charset="0"/>
                          <a:cs typeface="Times New Roman" panose="02020603050405020304" pitchFamily="18" charset="0"/>
                        </a:rPr>
                        <a:t>0.00</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nSpc>
                          <a:spcPct val="107000"/>
                        </a:lnSpc>
                        <a:spcAft>
                          <a:spcPts val="0"/>
                        </a:spcAft>
                      </a:pPr>
                      <a:r>
                        <a:rPr lang="en-IN" sz="1400" b="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nSpc>
                          <a:spcPct val="107000"/>
                        </a:lnSpc>
                        <a:spcAft>
                          <a:spcPts val="0"/>
                        </a:spcAft>
                      </a:pPr>
                      <a:r>
                        <a:rPr lang="en-IN" sz="1400" b="0" dirty="0">
                          <a:effectLst/>
                          <a:latin typeface="Calibri" panose="020F0502020204030204" pitchFamily="34" charset="0"/>
                          <a:ea typeface="Calibri" panose="020F0502020204030204" pitchFamily="34" charset="0"/>
                          <a:cs typeface="Times New Roman" panose="02020603050405020304" pitchFamily="18" charset="0"/>
                        </a:rPr>
                        <a:t>Zero credit risk</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just">
                        <a:lnSpc>
                          <a:spcPct val="107000"/>
                        </a:lnSpc>
                        <a:spcBef>
                          <a:spcPts val="600"/>
                        </a:spcBef>
                        <a:spcAft>
                          <a:spcPts val="600"/>
                        </a:spcAft>
                      </a:pPr>
                      <a:r>
                        <a:rPr lang="en-IN" sz="1400" b="0" dirty="0">
                          <a:effectLst/>
                          <a:latin typeface="Calibri" panose="020F0502020204030204" pitchFamily="34" charset="0"/>
                          <a:ea typeface="Calibri" panose="020F0502020204030204" pitchFamily="34" charset="0"/>
                          <a:cs typeface="Times New Roman" panose="02020603050405020304" pitchFamily="18" charset="0"/>
                        </a:rPr>
                        <a:t>Loan commitments with less than one year to go</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155758979"/>
                  </a:ext>
                </a:extLst>
              </a:tr>
              <a:tr h="399375">
                <a:tc>
                  <a:txBody>
                    <a:bodyPr/>
                    <a:lstStyle/>
                    <a:p>
                      <a:pPr>
                        <a:lnSpc>
                          <a:spcPct val="107000"/>
                        </a:lnSpc>
                        <a:spcAft>
                          <a:spcPts val="0"/>
                        </a:spcAft>
                      </a:pPr>
                      <a:r>
                        <a:rPr lang="en-IN" sz="1400" b="0">
                          <a:effectLst/>
                          <a:latin typeface="Calibri" panose="020F0502020204030204" pitchFamily="34" charset="0"/>
                          <a:ea typeface="Calibri" panose="020F0502020204030204" pitchFamily="34" charset="0"/>
                          <a:cs typeface="Times New Roman" panose="02020603050405020304" pitchFamily="18" charset="0"/>
                        </a:rPr>
                        <a:t>0.20</a:t>
                      </a: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nSpc>
                          <a:spcPct val="107000"/>
                        </a:lnSpc>
                        <a:spcAft>
                          <a:spcPts val="0"/>
                        </a:spcAft>
                      </a:pPr>
                      <a:r>
                        <a:rPr lang="en-IN" sz="1400" b="0" dirty="0">
                          <a:effectLst/>
                          <a:latin typeface="Calibri" panose="020F0502020204030204" pitchFamily="34" charset="0"/>
                          <a:ea typeface="Calibri" panose="020F0502020204030204" pitchFamily="34" charset="0"/>
                          <a:cs typeface="Times New Roman" panose="02020603050405020304" pitchFamily="18" charset="0"/>
                        </a:rPr>
                        <a:t>20%</a:t>
                      </a:r>
                    </a:p>
                  </a:txBody>
                  <a:tcPr marL="68580" marR="68580" marT="0" marB="0" anchor="ctr">
                    <a:lnL>
                      <a:noFill/>
                    </a:lnL>
                    <a:lnR>
                      <a:noFill/>
                    </a:lnR>
                    <a:lnT>
                      <a:noFill/>
                    </a:lnT>
                    <a:lnB>
                      <a:noFill/>
                    </a:lnB>
                    <a:solidFill>
                      <a:schemeClr val="bg1"/>
                    </a:solidFill>
                  </a:tcPr>
                </a:tc>
                <a:tc>
                  <a:txBody>
                    <a:bodyPr/>
                    <a:lstStyle/>
                    <a:p>
                      <a:pPr>
                        <a:lnSpc>
                          <a:spcPct val="107000"/>
                        </a:lnSpc>
                        <a:spcAft>
                          <a:spcPts val="0"/>
                        </a:spcAft>
                      </a:pPr>
                      <a:r>
                        <a:rPr lang="en-IN" sz="1400" b="0" dirty="0">
                          <a:effectLst/>
                          <a:latin typeface="Calibri" panose="020F0502020204030204" pitchFamily="34" charset="0"/>
                          <a:ea typeface="Calibri" panose="020F0502020204030204" pitchFamily="34" charset="0"/>
                          <a:cs typeface="Times New Roman" panose="02020603050405020304" pitchFamily="18" charset="0"/>
                        </a:rPr>
                        <a:t>Low credit risk</a:t>
                      </a:r>
                    </a:p>
                  </a:txBody>
                  <a:tcPr marL="68580" marR="68580" marT="0" marB="0" anchor="ctr">
                    <a:lnL>
                      <a:noFill/>
                    </a:lnL>
                    <a:lnR>
                      <a:noFill/>
                    </a:lnR>
                    <a:lnT>
                      <a:noFill/>
                    </a:lnT>
                    <a:lnB>
                      <a:noFill/>
                    </a:lnB>
                    <a:solidFill>
                      <a:schemeClr val="bg1"/>
                    </a:solidFill>
                  </a:tcPr>
                </a:tc>
                <a:tc>
                  <a:txBody>
                    <a:bodyPr/>
                    <a:lstStyle/>
                    <a:p>
                      <a:pPr algn="just">
                        <a:lnSpc>
                          <a:spcPct val="107000"/>
                        </a:lnSpc>
                        <a:spcBef>
                          <a:spcPts val="600"/>
                        </a:spcBef>
                        <a:spcAft>
                          <a:spcPts val="600"/>
                        </a:spcAft>
                      </a:pPr>
                      <a:r>
                        <a:rPr lang="en-IN" sz="1400" b="0" dirty="0">
                          <a:effectLst/>
                          <a:latin typeface="Calibri" panose="020F0502020204030204" pitchFamily="34" charset="0"/>
                          <a:ea typeface="Calibri" panose="020F0502020204030204" pitchFamily="34" charset="0"/>
                          <a:cs typeface="Times New Roman" panose="02020603050405020304" pitchFamily="18" charset="0"/>
                        </a:rPr>
                        <a:t>Standby credit letters backing the issue of state and local government general obligation bonds</a:t>
                      </a: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013922326"/>
                  </a:ext>
                </a:extLst>
              </a:tr>
              <a:tr h="399375">
                <a:tc>
                  <a:txBody>
                    <a:bodyPr/>
                    <a:lstStyle/>
                    <a:p>
                      <a:pPr>
                        <a:lnSpc>
                          <a:spcPct val="107000"/>
                        </a:lnSpc>
                        <a:spcAft>
                          <a:spcPts val="0"/>
                        </a:spcAft>
                      </a:pPr>
                      <a:r>
                        <a:rPr lang="en-IN" sz="1400" b="0">
                          <a:effectLst/>
                          <a:latin typeface="Calibri" panose="020F0502020204030204" pitchFamily="34" charset="0"/>
                          <a:ea typeface="Calibri" panose="020F0502020204030204" pitchFamily="34" charset="0"/>
                          <a:cs typeface="Times New Roman" panose="02020603050405020304" pitchFamily="18" charset="0"/>
                        </a:rPr>
                        <a:t>0.20</a:t>
                      </a: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nSpc>
                          <a:spcPct val="107000"/>
                        </a:lnSpc>
                        <a:spcAft>
                          <a:spcPts val="0"/>
                        </a:spcAft>
                      </a:pPr>
                      <a:r>
                        <a:rPr lang="en-IN" sz="1400" b="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0" marB="0" anchor="ctr">
                    <a:lnL>
                      <a:noFill/>
                    </a:lnL>
                    <a:lnR>
                      <a:noFill/>
                    </a:lnR>
                    <a:lnT>
                      <a:noFill/>
                    </a:lnT>
                    <a:lnB>
                      <a:noFill/>
                    </a:lnB>
                    <a:solidFill>
                      <a:schemeClr val="bg1"/>
                    </a:solidFill>
                  </a:tcPr>
                </a:tc>
                <a:tc>
                  <a:txBody>
                    <a:bodyPr/>
                    <a:lstStyle/>
                    <a:p>
                      <a:pPr>
                        <a:lnSpc>
                          <a:spcPct val="107000"/>
                        </a:lnSpc>
                        <a:spcAft>
                          <a:spcPts val="0"/>
                        </a:spcAft>
                      </a:pPr>
                      <a:r>
                        <a:rPr lang="en-IN" sz="1400" b="0" dirty="0">
                          <a:effectLst/>
                          <a:latin typeface="Calibri" panose="020F0502020204030204" pitchFamily="34" charset="0"/>
                          <a:ea typeface="Calibri" panose="020F0502020204030204" pitchFamily="34" charset="0"/>
                          <a:cs typeface="Times New Roman" panose="02020603050405020304" pitchFamily="18" charset="0"/>
                        </a:rPr>
                        <a:t>Modest credit risk</a:t>
                      </a:r>
                    </a:p>
                  </a:txBody>
                  <a:tcPr marL="68580" marR="68580" marT="0" marB="0" anchor="ctr">
                    <a:lnL>
                      <a:noFill/>
                    </a:lnL>
                    <a:lnR>
                      <a:noFill/>
                    </a:lnR>
                    <a:lnT>
                      <a:noFill/>
                    </a:lnT>
                    <a:lnB>
                      <a:noFill/>
                    </a:lnB>
                    <a:solidFill>
                      <a:schemeClr val="bg1"/>
                    </a:solidFill>
                  </a:tcPr>
                </a:tc>
                <a:tc>
                  <a:txBody>
                    <a:bodyPr/>
                    <a:lstStyle/>
                    <a:p>
                      <a:pPr algn="just">
                        <a:lnSpc>
                          <a:spcPct val="107000"/>
                        </a:lnSpc>
                        <a:spcBef>
                          <a:spcPts val="600"/>
                        </a:spcBef>
                        <a:spcAft>
                          <a:spcPts val="600"/>
                        </a:spcAft>
                      </a:pPr>
                      <a:r>
                        <a:rPr lang="en-IN" sz="1400" b="0" dirty="0">
                          <a:effectLst/>
                          <a:latin typeface="Calibri" panose="020F0502020204030204" pitchFamily="34" charset="0"/>
                          <a:ea typeface="Calibri" panose="020F0502020204030204" pitchFamily="34" charset="0"/>
                          <a:cs typeface="Times New Roman" panose="02020603050405020304" pitchFamily="18" charset="0"/>
                        </a:rPr>
                        <a:t>Trade based commercial letters of credit and banker’s acceptances</a:t>
                      </a: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174905383"/>
                  </a:ext>
                </a:extLst>
              </a:tr>
              <a:tr h="603578">
                <a:tc>
                  <a:txBody>
                    <a:bodyPr/>
                    <a:lstStyle/>
                    <a:p>
                      <a:pPr>
                        <a:lnSpc>
                          <a:spcPct val="107000"/>
                        </a:lnSpc>
                        <a:spcAft>
                          <a:spcPts val="0"/>
                        </a:spcAft>
                      </a:pPr>
                      <a:r>
                        <a:rPr lang="en-IN" sz="1400" b="0">
                          <a:effectLst/>
                          <a:latin typeface="Calibri" panose="020F0502020204030204" pitchFamily="34" charset="0"/>
                          <a:ea typeface="Calibri" panose="020F0502020204030204" pitchFamily="34" charset="0"/>
                          <a:cs typeface="Times New Roman" panose="02020603050405020304" pitchFamily="18" charset="0"/>
                        </a:rPr>
                        <a:t>0.50</a:t>
                      </a: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nSpc>
                          <a:spcPct val="107000"/>
                        </a:lnSpc>
                        <a:spcAft>
                          <a:spcPts val="0"/>
                        </a:spcAft>
                      </a:pPr>
                      <a:r>
                        <a:rPr lang="en-IN" sz="1400" b="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0" marB="0" anchor="ctr">
                    <a:lnL>
                      <a:noFill/>
                    </a:lnL>
                    <a:lnR>
                      <a:noFill/>
                    </a:lnR>
                    <a:lnT>
                      <a:noFill/>
                    </a:lnT>
                    <a:lnB>
                      <a:noFill/>
                    </a:lnB>
                    <a:solidFill>
                      <a:schemeClr val="bg1"/>
                    </a:solidFill>
                  </a:tcPr>
                </a:tc>
                <a:tc>
                  <a:txBody>
                    <a:bodyPr/>
                    <a:lstStyle/>
                    <a:p>
                      <a:pPr>
                        <a:lnSpc>
                          <a:spcPct val="107000"/>
                        </a:lnSpc>
                        <a:spcAft>
                          <a:spcPts val="0"/>
                        </a:spcAft>
                      </a:pPr>
                      <a:r>
                        <a:rPr lang="en-IN" sz="1400" b="0">
                          <a:effectLst/>
                          <a:latin typeface="Calibri" panose="020F0502020204030204" pitchFamily="34" charset="0"/>
                          <a:ea typeface="Calibri" panose="020F0502020204030204" pitchFamily="34" charset="0"/>
                          <a:cs typeface="Times New Roman" panose="02020603050405020304" pitchFamily="18" charset="0"/>
                        </a:rPr>
                        <a:t>Moderate credit risk</a:t>
                      </a:r>
                    </a:p>
                  </a:txBody>
                  <a:tcPr marL="68580" marR="68580" marT="0" marB="0" anchor="ctr">
                    <a:lnL>
                      <a:noFill/>
                    </a:lnL>
                    <a:lnR>
                      <a:noFill/>
                    </a:lnR>
                    <a:lnT>
                      <a:noFill/>
                    </a:lnT>
                    <a:lnB>
                      <a:noFill/>
                    </a:lnB>
                    <a:solidFill>
                      <a:schemeClr val="bg1"/>
                    </a:solidFill>
                  </a:tcPr>
                </a:tc>
                <a:tc>
                  <a:txBody>
                    <a:bodyPr/>
                    <a:lstStyle/>
                    <a:p>
                      <a:pPr algn="just">
                        <a:lnSpc>
                          <a:spcPct val="107000"/>
                        </a:lnSpc>
                        <a:spcBef>
                          <a:spcPts val="600"/>
                        </a:spcBef>
                        <a:spcAft>
                          <a:spcPts val="600"/>
                        </a:spcAft>
                      </a:pPr>
                      <a:r>
                        <a:rPr lang="en-IN" sz="1400" b="0" dirty="0">
                          <a:effectLst/>
                          <a:latin typeface="Calibri" panose="020F0502020204030204" pitchFamily="34" charset="0"/>
                          <a:ea typeface="Calibri" panose="020F0502020204030204" pitchFamily="34" charset="0"/>
                          <a:cs typeface="Times New Roman" panose="02020603050405020304" pitchFamily="18" charset="0"/>
                        </a:rPr>
                        <a:t>Standby credit letters guaranteeing customer’s future performance and unused bank loan commitments longer than a year</a:t>
                      </a: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952510434"/>
                  </a:ext>
                </a:extLst>
              </a:tr>
              <a:tr h="399375">
                <a:tc>
                  <a:txBody>
                    <a:bodyPr/>
                    <a:lstStyle/>
                    <a:p>
                      <a:pPr>
                        <a:lnSpc>
                          <a:spcPct val="107000"/>
                        </a:lnSpc>
                        <a:spcAft>
                          <a:spcPts val="0"/>
                        </a:spcAft>
                      </a:pPr>
                      <a:r>
                        <a:rPr lang="en-IN" sz="1400" b="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07000"/>
                        </a:lnSpc>
                        <a:spcAft>
                          <a:spcPts val="0"/>
                        </a:spcAft>
                      </a:pPr>
                      <a:r>
                        <a:rPr lang="en-IN" sz="1400" b="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07000"/>
                        </a:lnSpc>
                        <a:spcAft>
                          <a:spcPts val="0"/>
                        </a:spcAft>
                      </a:pPr>
                      <a:r>
                        <a:rPr lang="en-IN" sz="1400" b="0">
                          <a:effectLst/>
                          <a:latin typeface="Calibri" panose="020F0502020204030204" pitchFamily="34" charset="0"/>
                          <a:ea typeface="Calibri" panose="020F0502020204030204" pitchFamily="34" charset="0"/>
                          <a:cs typeface="Times New Roman" panose="02020603050405020304" pitchFamily="18" charset="0"/>
                        </a:rPr>
                        <a:t>Highest credit risk</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7000"/>
                        </a:lnSpc>
                        <a:spcBef>
                          <a:spcPts val="600"/>
                        </a:spcBef>
                        <a:spcAft>
                          <a:spcPts val="600"/>
                        </a:spcAft>
                      </a:pPr>
                      <a:r>
                        <a:rPr lang="en-IN" sz="1400" b="0" dirty="0">
                          <a:effectLst/>
                          <a:latin typeface="Calibri" panose="020F0502020204030204" pitchFamily="34" charset="0"/>
                          <a:ea typeface="Calibri" panose="020F0502020204030204" pitchFamily="34" charset="0"/>
                          <a:cs typeface="Times New Roman" panose="02020603050405020304" pitchFamily="18" charset="0"/>
                        </a:rPr>
                        <a:t>Standby credit letters issued to back repayment of commercial paper</a:t>
                      </a: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021261060"/>
                  </a:ext>
                </a:extLst>
              </a:tr>
            </a:tbl>
          </a:graphicData>
        </a:graphic>
      </p:graphicFrame>
    </p:spTree>
    <p:extLst>
      <p:ext uri="{BB962C8B-B14F-4D97-AF65-F5344CB8AC3E}">
        <p14:creationId xmlns:p14="http://schemas.microsoft.com/office/powerpoint/2010/main" val="3161465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53925" y="1667130"/>
            <a:ext cx="10242428" cy="4318999"/>
          </a:xfrm>
          <a:prstGeom prst="rect">
            <a:avLst/>
          </a:prstGeom>
          <a:noFill/>
          <a:ln>
            <a:noFill/>
          </a:ln>
        </p:spPr>
        <p:txBody>
          <a:bodyPr spcFirstLastPara="1" wrap="square" lIns="91425" tIns="45700" rIns="91425" bIns="45700" anchor="t" anchorCtr="0">
            <a:normAutofit/>
          </a:bodyPr>
          <a:lstStyle/>
          <a:p>
            <a:pPr marL="378900" algn="just">
              <a:lnSpc>
                <a:spcPct val="100000"/>
              </a:lnSpc>
              <a:spcBef>
                <a:spcPts val="600"/>
              </a:spcBef>
              <a:buClr>
                <a:srgbClr val="002060"/>
              </a:buClr>
              <a:buSzPts val="2800"/>
            </a:pPr>
            <a:r>
              <a:rPr lang="en-US" sz="2400" b="1" dirty="0">
                <a:solidFill>
                  <a:srgbClr val="002060"/>
                </a:solidFill>
              </a:rPr>
              <a:t>Basel I adjusted to account for risk from derivatives-futures, options, interest rate and currency swaps, interest cap and floor contracts and other instruments designed to hedge against changing currency prices, interest rates and positions in commodities</a:t>
            </a:r>
          </a:p>
          <a:p>
            <a:pPr marL="378900" algn="just">
              <a:lnSpc>
                <a:spcPct val="100000"/>
              </a:lnSpc>
              <a:spcBef>
                <a:spcPts val="600"/>
              </a:spcBef>
              <a:buClr>
                <a:srgbClr val="002060"/>
              </a:buClr>
              <a:buSzPts val="2800"/>
            </a:pPr>
            <a:r>
              <a:rPr lang="en-US" sz="2400" b="1" dirty="0">
                <a:solidFill>
                  <a:srgbClr val="002060"/>
                </a:solidFill>
              </a:rPr>
              <a:t>Many of these derivatives exposed a bank to counterparty risk.</a:t>
            </a:r>
          </a:p>
          <a:p>
            <a:pPr marL="378900" algn="just">
              <a:lnSpc>
                <a:spcPct val="100000"/>
              </a:lnSpc>
              <a:spcBef>
                <a:spcPts val="600"/>
              </a:spcBef>
              <a:buClr>
                <a:srgbClr val="002060"/>
              </a:buClr>
              <a:buSzPts val="2800"/>
            </a:pPr>
            <a:r>
              <a:rPr lang="en-US" sz="2400" b="1" dirty="0">
                <a:solidFill>
                  <a:srgbClr val="002060"/>
                </a:solidFill>
              </a:rPr>
              <a:t>Risk for many of these instruments is limited because they are traded in organized exchanges.</a:t>
            </a:r>
          </a:p>
          <a:p>
            <a:pPr marL="378900">
              <a:lnSpc>
                <a:spcPct val="100000"/>
              </a:lnSpc>
              <a:spcBef>
                <a:spcPts val="600"/>
              </a:spcBef>
              <a:buClr>
                <a:srgbClr val="002060"/>
              </a:buClr>
              <a:buSzPts val="2800"/>
            </a:pPr>
            <a:r>
              <a:rPr lang="en-US" sz="2400" b="1" dirty="0">
                <a:solidFill>
                  <a:srgbClr val="002060"/>
                </a:solidFill>
              </a:rPr>
              <a:t>Credit-conversion factors for interest rate derivatives are set lower than credit conversion factors for contracts tied to the value of foreign  currencies	</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 Capital Requirements Attached to Derivatives</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7914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 Risk Weights Applied to Bank Assets &amp; OBS</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 name="Table 3">
            <a:extLst>
              <a:ext uri="{FF2B5EF4-FFF2-40B4-BE49-F238E27FC236}">
                <a16:creationId xmlns:a16="http://schemas.microsoft.com/office/drawing/2014/main" id="{066719DC-2687-4601-9206-4847A7CE7178}"/>
              </a:ext>
            </a:extLst>
          </p:cNvPr>
          <p:cNvGraphicFramePr>
            <a:graphicFrameLocks noGrp="1"/>
          </p:cNvGraphicFramePr>
          <p:nvPr>
            <p:extLst/>
          </p:nvPr>
        </p:nvGraphicFramePr>
        <p:xfrm>
          <a:off x="489098" y="1575462"/>
          <a:ext cx="8876575" cy="4049484"/>
        </p:xfrm>
        <a:graphic>
          <a:graphicData uri="http://schemas.openxmlformats.org/drawingml/2006/table">
            <a:tbl>
              <a:tblPr firstRow="1" firstCol="1" bandRow="1"/>
              <a:tblGrid>
                <a:gridCol w="1508309">
                  <a:extLst>
                    <a:ext uri="{9D8B030D-6E8A-4147-A177-3AD203B41FA5}">
                      <a16:colId xmlns:a16="http://schemas.microsoft.com/office/drawing/2014/main" val="1383152727"/>
                    </a:ext>
                  </a:extLst>
                </a:gridCol>
                <a:gridCol w="1484956">
                  <a:extLst>
                    <a:ext uri="{9D8B030D-6E8A-4147-A177-3AD203B41FA5}">
                      <a16:colId xmlns:a16="http://schemas.microsoft.com/office/drawing/2014/main" val="1305912403"/>
                    </a:ext>
                  </a:extLst>
                </a:gridCol>
                <a:gridCol w="1785637">
                  <a:extLst>
                    <a:ext uri="{9D8B030D-6E8A-4147-A177-3AD203B41FA5}">
                      <a16:colId xmlns:a16="http://schemas.microsoft.com/office/drawing/2014/main" val="3987957204"/>
                    </a:ext>
                  </a:extLst>
                </a:gridCol>
                <a:gridCol w="4097673">
                  <a:extLst>
                    <a:ext uri="{9D8B030D-6E8A-4147-A177-3AD203B41FA5}">
                      <a16:colId xmlns:a16="http://schemas.microsoft.com/office/drawing/2014/main" val="3347296177"/>
                    </a:ext>
                  </a:extLst>
                </a:gridCol>
              </a:tblGrid>
              <a:tr h="572913">
                <a:tc gridSpan="4">
                  <a:txBody>
                    <a:bodyPr/>
                    <a:lstStyle/>
                    <a:p>
                      <a:pPr marL="0" lvl="0" indent="0">
                        <a:lnSpc>
                          <a:spcPct val="107000"/>
                        </a:lnSpc>
                        <a:spcAft>
                          <a:spcPts val="0"/>
                        </a:spcAft>
                        <a:buSzPct val="100000"/>
                        <a:buFont typeface="+mj-lt"/>
                        <a:buNone/>
                      </a:pPr>
                      <a:r>
                        <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Credit Risk Categories for Derivatives &amp; Other Market-Based Contracts Not Shown on a Bank’s Balance Sheet</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28289877"/>
                  </a:ext>
                </a:extLst>
              </a:tr>
              <a:tr h="2004987">
                <a:tc>
                  <a:txBody>
                    <a:bodyPr/>
                    <a:lstStyle/>
                    <a:p>
                      <a:pPr>
                        <a:lnSpc>
                          <a:spcPct val="107000"/>
                        </a:lnSpc>
                        <a:spcAft>
                          <a:spcPts val="0"/>
                        </a:spcAft>
                      </a:pPr>
                      <a:r>
                        <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Conversion Factor for Converting Interest Rate and Currency into Equivalent Amounts of On-Balance-Sheet Items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07000"/>
                        </a:lnSpc>
                        <a:spcAft>
                          <a:spcPts val="0"/>
                        </a:spcAft>
                      </a:pPr>
                      <a:r>
                        <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Credit Risk Weights (percentage)</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07000"/>
                        </a:lnSpc>
                        <a:spcAft>
                          <a:spcPts val="0"/>
                        </a:spcAft>
                      </a:pPr>
                      <a:r>
                        <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Assumed Amount of Credit Risk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07000"/>
                        </a:lnSpc>
                        <a:spcAft>
                          <a:spcPts val="0"/>
                        </a:spcAft>
                      </a:pPr>
                      <a:r>
                        <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Categories or Types of Off-Balance Sheet Currency and Interest Rate Contracts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9413428"/>
                  </a:ext>
                </a:extLst>
              </a:tr>
              <a:tr h="367896">
                <a:tc>
                  <a:txBody>
                    <a:bodyPr/>
                    <a:lstStyle/>
                    <a:p>
                      <a:pPr>
                        <a:lnSpc>
                          <a:spcPct val="107000"/>
                        </a:lnSpc>
                        <a:spcAft>
                          <a:spcPts val="0"/>
                        </a:spcAft>
                      </a:pPr>
                      <a:r>
                        <a:rPr lang="en-IN"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0.00</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nSpc>
                          <a:spcPct val="107000"/>
                        </a:lnSpc>
                        <a:spcAft>
                          <a:spcPts val="0"/>
                        </a:spcAft>
                      </a:pPr>
                      <a:r>
                        <a:rPr lang="en-IN"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50%</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nSpc>
                          <a:spcPct val="107000"/>
                        </a:lnSpc>
                        <a:spcAft>
                          <a:spcPts val="0"/>
                        </a:spcAft>
                      </a:pPr>
                      <a:r>
                        <a:rPr lang="en-IN"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Lowest credit risk</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just">
                        <a:lnSpc>
                          <a:spcPct val="107000"/>
                        </a:lnSpc>
                        <a:spcBef>
                          <a:spcPts val="600"/>
                        </a:spcBef>
                        <a:spcAft>
                          <a:spcPts val="600"/>
                        </a:spcAft>
                      </a:pPr>
                      <a:r>
                        <a:rPr lang="en-IN"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Interest rate contracts one year or less to maturity</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313752141"/>
                  </a:ext>
                </a:extLst>
              </a:tr>
              <a:tr h="367896">
                <a:tc>
                  <a:txBody>
                    <a:bodyPr/>
                    <a:lstStyle/>
                    <a:p>
                      <a:pPr>
                        <a:lnSpc>
                          <a:spcPct val="107000"/>
                        </a:lnSpc>
                        <a:spcAft>
                          <a:spcPts val="0"/>
                        </a:spcAft>
                      </a:pPr>
                      <a:r>
                        <a:rPr lang="en-IN" sz="14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0.005</a:t>
                      </a: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nSpc>
                          <a:spcPct val="107000"/>
                        </a:lnSpc>
                        <a:spcAft>
                          <a:spcPts val="0"/>
                        </a:spcAft>
                      </a:pPr>
                      <a:r>
                        <a:rPr lang="en-IN"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50%</a:t>
                      </a:r>
                    </a:p>
                  </a:txBody>
                  <a:tcPr marL="68580" marR="68580" marT="0" marB="0" anchor="ctr">
                    <a:lnL>
                      <a:noFill/>
                    </a:lnL>
                    <a:lnR>
                      <a:noFill/>
                    </a:lnR>
                    <a:lnT>
                      <a:noFill/>
                    </a:lnT>
                    <a:lnB>
                      <a:noFill/>
                    </a:lnB>
                    <a:solidFill>
                      <a:schemeClr val="bg1"/>
                    </a:solidFill>
                  </a:tcPr>
                </a:tc>
                <a:tc>
                  <a:txBody>
                    <a:bodyPr/>
                    <a:lstStyle/>
                    <a:p>
                      <a:pPr>
                        <a:lnSpc>
                          <a:spcPct val="107000"/>
                        </a:lnSpc>
                        <a:spcAft>
                          <a:spcPts val="0"/>
                        </a:spcAft>
                      </a:pPr>
                      <a:r>
                        <a:rPr lang="en-IN"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Modest credit risk</a:t>
                      </a:r>
                    </a:p>
                  </a:txBody>
                  <a:tcPr marL="68580" marR="68580" marT="0" marB="0" anchor="ctr">
                    <a:lnL>
                      <a:noFill/>
                    </a:lnL>
                    <a:lnR>
                      <a:noFill/>
                    </a:lnR>
                    <a:lnT>
                      <a:noFill/>
                    </a:lnT>
                    <a:lnB>
                      <a:noFill/>
                    </a:lnB>
                    <a:solidFill>
                      <a:schemeClr val="bg1"/>
                    </a:solidFill>
                  </a:tcPr>
                </a:tc>
                <a:tc>
                  <a:txBody>
                    <a:bodyPr/>
                    <a:lstStyle/>
                    <a:p>
                      <a:pPr algn="just">
                        <a:lnSpc>
                          <a:spcPct val="107000"/>
                        </a:lnSpc>
                        <a:spcBef>
                          <a:spcPts val="600"/>
                        </a:spcBef>
                        <a:spcAft>
                          <a:spcPts val="600"/>
                        </a:spcAft>
                      </a:pPr>
                      <a:r>
                        <a:rPr lang="en-IN"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Interest rate contracts over one year to maturity</a:t>
                      </a: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919619288"/>
                  </a:ext>
                </a:extLst>
              </a:tr>
              <a:tr h="367896">
                <a:tc>
                  <a:txBody>
                    <a:bodyPr/>
                    <a:lstStyle/>
                    <a:p>
                      <a:pPr>
                        <a:lnSpc>
                          <a:spcPct val="107000"/>
                        </a:lnSpc>
                        <a:spcAft>
                          <a:spcPts val="0"/>
                        </a:spcAft>
                      </a:pPr>
                      <a:r>
                        <a:rPr lang="en-IN" sz="14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0.01</a:t>
                      </a: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nSpc>
                          <a:spcPct val="107000"/>
                        </a:lnSpc>
                        <a:spcAft>
                          <a:spcPts val="0"/>
                        </a:spcAft>
                      </a:pPr>
                      <a:r>
                        <a:rPr lang="en-IN"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50%</a:t>
                      </a:r>
                    </a:p>
                  </a:txBody>
                  <a:tcPr marL="68580" marR="68580" marT="0" marB="0" anchor="ctr">
                    <a:lnL>
                      <a:noFill/>
                    </a:lnL>
                    <a:lnR>
                      <a:noFill/>
                    </a:lnR>
                    <a:lnT>
                      <a:noFill/>
                    </a:lnT>
                    <a:lnB>
                      <a:noFill/>
                    </a:lnB>
                    <a:solidFill>
                      <a:schemeClr val="bg1"/>
                    </a:solidFill>
                  </a:tcPr>
                </a:tc>
                <a:tc>
                  <a:txBody>
                    <a:bodyPr/>
                    <a:lstStyle/>
                    <a:p>
                      <a:pPr>
                        <a:lnSpc>
                          <a:spcPct val="107000"/>
                        </a:lnSpc>
                        <a:spcAft>
                          <a:spcPts val="0"/>
                        </a:spcAft>
                      </a:pPr>
                      <a:r>
                        <a:rPr lang="en-IN"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Moderate credit risk</a:t>
                      </a:r>
                    </a:p>
                  </a:txBody>
                  <a:tcPr marL="68580" marR="68580" marT="0" marB="0" anchor="ctr">
                    <a:lnL>
                      <a:noFill/>
                    </a:lnL>
                    <a:lnR>
                      <a:noFill/>
                    </a:lnR>
                    <a:lnT>
                      <a:noFill/>
                    </a:lnT>
                    <a:lnB>
                      <a:noFill/>
                    </a:lnB>
                    <a:solidFill>
                      <a:schemeClr val="bg1"/>
                    </a:solidFill>
                  </a:tcPr>
                </a:tc>
                <a:tc>
                  <a:txBody>
                    <a:bodyPr/>
                    <a:lstStyle/>
                    <a:p>
                      <a:pPr algn="just">
                        <a:lnSpc>
                          <a:spcPct val="107000"/>
                        </a:lnSpc>
                        <a:spcBef>
                          <a:spcPts val="600"/>
                        </a:spcBef>
                        <a:spcAft>
                          <a:spcPts val="600"/>
                        </a:spcAft>
                      </a:pPr>
                      <a:r>
                        <a:rPr lang="en-IN"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Currency contracts one year or less to maturity</a:t>
                      </a: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547225245"/>
                  </a:ext>
                </a:extLst>
              </a:tr>
              <a:tr h="367896">
                <a:tc>
                  <a:txBody>
                    <a:bodyPr/>
                    <a:lstStyle/>
                    <a:p>
                      <a:pPr>
                        <a:lnSpc>
                          <a:spcPct val="107000"/>
                        </a:lnSpc>
                        <a:spcAft>
                          <a:spcPts val="0"/>
                        </a:spcAft>
                      </a:pPr>
                      <a:r>
                        <a:rPr lang="en-IN" sz="14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07000"/>
                        </a:lnSpc>
                        <a:spcAft>
                          <a:spcPts val="0"/>
                        </a:spcAft>
                      </a:pPr>
                      <a:r>
                        <a:rPr lang="en-IN" sz="14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50%</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07000"/>
                        </a:lnSpc>
                        <a:spcAft>
                          <a:spcPts val="0"/>
                        </a:spcAft>
                      </a:pPr>
                      <a:r>
                        <a:rPr lang="en-IN"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Highest credit risk</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7000"/>
                        </a:lnSpc>
                        <a:spcBef>
                          <a:spcPts val="600"/>
                        </a:spcBef>
                        <a:spcAft>
                          <a:spcPts val="600"/>
                        </a:spcAft>
                      </a:pPr>
                      <a:r>
                        <a:rPr lang="en-IN"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Currency contracts over one year to maturity</a:t>
                      </a: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75007136"/>
                  </a:ext>
                </a:extLst>
              </a:tr>
            </a:tbl>
          </a:graphicData>
        </a:graphic>
      </p:graphicFrame>
    </p:spTree>
    <p:extLst>
      <p:ext uri="{BB962C8B-B14F-4D97-AF65-F5344CB8AC3E}">
        <p14:creationId xmlns:p14="http://schemas.microsoft.com/office/powerpoint/2010/main" val="1803751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53926" y="1667130"/>
            <a:ext cx="9593842" cy="4318999"/>
          </a:xfrm>
          <a:prstGeom prst="rect">
            <a:avLst/>
          </a:prstGeom>
          <a:noFill/>
          <a:ln>
            <a:noFill/>
          </a:ln>
        </p:spPr>
        <p:txBody>
          <a:bodyPr spcFirstLastPara="1" wrap="square" lIns="91425" tIns="45700" rIns="91425" bIns="45700" anchor="t" anchorCtr="0">
            <a:normAutofit/>
          </a:bodyPr>
          <a:lstStyle/>
          <a:p>
            <a:pPr marL="950400" lvl="1" indent="-457200" algn="just">
              <a:lnSpc>
                <a:spcPct val="100000"/>
              </a:lnSpc>
              <a:spcBef>
                <a:spcPts val="600"/>
              </a:spcBef>
              <a:buClr>
                <a:srgbClr val="002060"/>
              </a:buClr>
              <a:buSzPts val="2800"/>
              <a:buAutoNum type="arabicPeriod"/>
            </a:pPr>
            <a:r>
              <a:rPr lang="en-US" b="1" dirty="0">
                <a:solidFill>
                  <a:srgbClr val="002060"/>
                </a:solidFill>
              </a:rPr>
              <a:t>Compute Credit-Equivalent Amount of Each Off-Balance Sheet (OBS) Item</a:t>
            </a:r>
          </a:p>
          <a:p>
            <a:pPr marL="950400" lvl="1" indent="-457200" algn="just">
              <a:lnSpc>
                <a:spcPct val="100000"/>
              </a:lnSpc>
              <a:spcBef>
                <a:spcPts val="600"/>
              </a:spcBef>
              <a:buClr>
                <a:srgbClr val="002060"/>
              </a:buClr>
              <a:buSzPts val="2800"/>
              <a:buAutoNum type="arabicPeriod"/>
            </a:pPr>
            <a:r>
              <a:rPr lang="en-US" b="1" dirty="0">
                <a:solidFill>
                  <a:srgbClr val="002060"/>
                </a:solidFill>
              </a:rPr>
              <a:t>Find the Appropriate Risk-Weight Category for Each Balance Sheet and OBS Item </a:t>
            </a:r>
          </a:p>
          <a:p>
            <a:pPr marL="950400" lvl="1" indent="-457200" algn="just">
              <a:lnSpc>
                <a:spcPct val="100000"/>
              </a:lnSpc>
              <a:spcBef>
                <a:spcPts val="600"/>
              </a:spcBef>
              <a:buClr>
                <a:srgbClr val="002060"/>
              </a:buClr>
              <a:buSzPts val="2800"/>
              <a:buAutoNum type="arabicPeriod"/>
            </a:pPr>
            <a:r>
              <a:rPr lang="en-US" b="1" dirty="0">
                <a:solidFill>
                  <a:srgbClr val="002060"/>
                </a:solidFill>
              </a:rPr>
              <a:t>Multiply Each Balance Sheet and Credit-Equivalent OBS Item By the Correct Risk-Weight</a:t>
            </a:r>
          </a:p>
          <a:p>
            <a:pPr marL="950400" lvl="1" indent="-457200" algn="just">
              <a:lnSpc>
                <a:spcPct val="100000"/>
              </a:lnSpc>
              <a:spcBef>
                <a:spcPts val="600"/>
              </a:spcBef>
              <a:buClr>
                <a:srgbClr val="002060"/>
              </a:buClr>
              <a:buSzPts val="2800"/>
              <a:buAutoNum type="arabicPeriod"/>
            </a:pPr>
            <a:r>
              <a:rPr lang="en-US" b="1" dirty="0">
                <a:solidFill>
                  <a:srgbClr val="002060"/>
                </a:solidFill>
              </a:rPr>
              <a:t>Add to Find the Total Amount of Risk-Weighted Assets </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 Calculating Risk-Weighted Assets</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6955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032" y="1887414"/>
            <a:ext cx="8897814" cy="3974123"/>
          </a:xfrm>
        </p:spPr>
        <p:txBody>
          <a:bodyPr>
            <a:normAutofit/>
          </a:bodyPr>
          <a:lstStyle/>
          <a:p>
            <a:pPr lvl="1" indent="0" algn="just">
              <a:buNone/>
            </a:pPr>
            <a:r>
              <a:rPr lang="en-US" altLang="en-US" b="1" dirty="0" smtClean="0">
                <a:solidFill>
                  <a:srgbClr val="002060"/>
                </a:solidFill>
              </a:rPr>
              <a:t>Capital or net worth equals the cumulative value of assets minus the cumulative value of liabilities and represents the ownership of the firm</a:t>
            </a:r>
          </a:p>
          <a:p>
            <a:pPr lvl="1" indent="0" algn="just">
              <a:buNone/>
            </a:pPr>
            <a:r>
              <a:rPr lang="en-US" altLang="en-US" b="1" dirty="0" smtClean="0">
                <a:solidFill>
                  <a:srgbClr val="002060"/>
                </a:solidFill>
              </a:rPr>
              <a:t>It is traditionally measured on a book value basis where assets and liabilities are listed in terms of historical cost</a:t>
            </a:r>
          </a:p>
          <a:p>
            <a:pPr lvl="1" indent="0" algn="just">
              <a:buNone/>
            </a:pPr>
            <a:r>
              <a:rPr lang="en-US" altLang="en-US" b="1" dirty="0" smtClean="0">
                <a:solidFill>
                  <a:srgbClr val="002060"/>
                </a:solidFill>
              </a:rPr>
              <a:t>In banking regulators include certain forms of debt and loan loss reserves while measuring capital adequacy ratio</a:t>
            </a:r>
          </a:p>
          <a:p>
            <a:pPr lvl="1" indent="0" algn="just">
              <a:buNone/>
            </a:pPr>
            <a:endParaRPr lang="en-US" altLang="en-US" b="1" dirty="0" smtClean="0">
              <a:solidFill>
                <a:srgbClr val="002060"/>
              </a:solidFill>
            </a:endParaRPr>
          </a:p>
          <a:p>
            <a:pPr lvl="1" indent="0" algn="just">
              <a:buNone/>
            </a:pPr>
            <a:endParaRPr lang="en-IN" altLang="en-US" sz="1600" b="1" dirty="0">
              <a:solidFill>
                <a:srgbClr val="002060"/>
              </a:solidFill>
            </a:endParaRPr>
          </a:p>
        </p:txBody>
      </p:sp>
      <p:sp>
        <p:nvSpPr>
          <p:cNvPr id="2" name="Title 1"/>
          <p:cNvSpPr>
            <a:spLocks noGrp="1"/>
          </p:cNvSpPr>
          <p:nvPr>
            <p:ph type="title"/>
          </p:nvPr>
        </p:nvSpPr>
        <p:spPr>
          <a:xfrm>
            <a:off x="1364059" y="685333"/>
            <a:ext cx="10515600" cy="662821"/>
          </a:xfrm>
        </p:spPr>
        <p:txBody>
          <a:bodyPr>
            <a:normAutofit/>
          </a:bodyPr>
          <a:lstStyle/>
          <a:p>
            <a:r>
              <a:rPr lang="en-US" sz="2800" b="1" dirty="0" smtClean="0">
                <a:solidFill>
                  <a:srgbClr val="0070C0"/>
                </a:solidFill>
                <a:latin typeface="+mn-lt"/>
              </a:rPr>
              <a:t>What is bank capital?</a:t>
            </a:r>
            <a:endParaRPr lang="en-IN" dirty="0"/>
          </a:p>
        </p:txBody>
      </p:sp>
      <p:sp>
        <p:nvSpPr>
          <p:cNvPr id="819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46322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11395" y="1433897"/>
            <a:ext cx="9774596" cy="3990206"/>
          </a:xfrm>
          <a:prstGeom prst="rect">
            <a:avLst/>
          </a:prstGeom>
          <a:noFill/>
          <a:ln>
            <a:noFill/>
          </a:ln>
        </p:spPr>
        <p:txBody>
          <a:bodyPr spcFirstLastPara="1" wrap="square" lIns="91425" tIns="45700" rIns="91425" bIns="45700" anchor="t" anchorCtr="0">
            <a:normAutofit/>
          </a:bodyPr>
          <a:lstStyle/>
          <a:p>
            <a:pPr marL="228600" indent="0" algn="just">
              <a:lnSpc>
                <a:spcPct val="110000"/>
              </a:lnSpc>
              <a:spcBef>
                <a:spcPts val="600"/>
              </a:spcBef>
              <a:buClr>
                <a:srgbClr val="002060"/>
              </a:buClr>
              <a:buSzPts val="2800"/>
              <a:buNone/>
            </a:pPr>
            <a:r>
              <a:rPr lang="en-US" sz="2400" b="1" dirty="0">
                <a:solidFill>
                  <a:srgbClr val="002060"/>
                </a:solidFill>
              </a:rPr>
              <a:t>Suppose a bank has </a:t>
            </a:r>
            <a:r>
              <a:rPr lang="en-US" sz="2400" b="1" dirty="0" smtClean="0">
                <a:solidFill>
                  <a:srgbClr val="002060"/>
                </a:solidFill>
              </a:rPr>
              <a:t>Rs.6000 </a:t>
            </a:r>
            <a:r>
              <a:rPr lang="en-US" sz="2400" b="1" dirty="0">
                <a:solidFill>
                  <a:srgbClr val="002060"/>
                </a:solidFill>
              </a:rPr>
              <a:t>in total capital, </a:t>
            </a:r>
            <a:r>
              <a:rPr lang="en-US" sz="2400" b="1" dirty="0" err="1" smtClean="0">
                <a:solidFill>
                  <a:srgbClr val="002060"/>
                </a:solidFill>
              </a:rPr>
              <a:t>Rs</a:t>
            </a:r>
            <a:r>
              <a:rPr lang="en-US" sz="2400" b="1" dirty="0" smtClean="0">
                <a:solidFill>
                  <a:srgbClr val="002060"/>
                </a:solidFill>
              </a:rPr>
              <a:t>. 100,00- </a:t>
            </a:r>
            <a:r>
              <a:rPr lang="en-US" sz="2400" b="1" dirty="0">
                <a:solidFill>
                  <a:srgbClr val="002060"/>
                </a:solidFill>
              </a:rPr>
              <a:t>in total assets, and the following on-balance-sheet and off-balance-sheet (OBS) items</a:t>
            </a:r>
          </a:p>
          <a:p>
            <a:pPr marL="571500" algn="just">
              <a:lnSpc>
                <a:spcPct val="110000"/>
              </a:lnSpc>
              <a:spcBef>
                <a:spcPts val="600"/>
              </a:spcBef>
              <a:buClr>
                <a:srgbClr val="002060"/>
              </a:buClr>
              <a:buSzPts val="2800"/>
            </a:pPr>
            <a:endParaRPr lang="en-US" sz="2400" b="1" dirty="0">
              <a:solidFill>
                <a:srgbClr val="002060"/>
              </a:solidFill>
            </a:endParaRP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Calculating Risk Weighted  Assets Under Basel I</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834C0A08-A2F4-4EA9-B88E-5AAE6510E7E2}"/>
              </a:ext>
            </a:extLst>
          </p:cNvPr>
          <p:cNvGraphicFramePr>
            <a:graphicFrameLocks noGrp="1"/>
          </p:cNvGraphicFramePr>
          <p:nvPr>
            <p:extLst/>
          </p:nvPr>
        </p:nvGraphicFramePr>
        <p:xfrm>
          <a:off x="644055" y="2389440"/>
          <a:ext cx="8925247" cy="3388360"/>
        </p:xfrm>
        <a:graphic>
          <a:graphicData uri="http://schemas.openxmlformats.org/drawingml/2006/table">
            <a:tbl>
              <a:tblPr firstRow="1" bandRow="1"/>
              <a:tblGrid>
                <a:gridCol w="7225387">
                  <a:extLst>
                    <a:ext uri="{9D8B030D-6E8A-4147-A177-3AD203B41FA5}">
                      <a16:colId xmlns:a16="http://schemas.microsoft.com/office/drawing/2014/main" val="1073328126"/>
                    </a:ext>
                  </a:extLst>
                </a:gridCol>
                <a:gridCol w="1699860">
                  <a:extLst>
                    <a:ext uri="{9D8B030D-6E8A-4147-A177-3AD203B41FA5}">
                      <a16:colId xmlns:a16="http://schemas.microsoft.com/office/drawing/2014/main" val="1965463903"/>
                    </a:ext>
                  </a:extLst>
                </a:gridCol>
              </a:tblGrid>
              <a:tr h="370840">
                <a:tc gridSpan="2">
                  <a:txBody>
                    <a:bodyPr/>
                    <a:lstStyle/>
                    <a:p>
                      <a:r>
                        <a:rPr lang="en-IN" sz="1800" dirty="0">
                          <a:solidFill>
                            <a:srgbClr val="002060"/>
                          </a:solidFill>
                        </a:rPr>
                        <a:t>On Balance Sheet Items (Assets)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sz="18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7386043"/>
                  </a:ext>
                </a:extLst>
              </a:tr>
              <a:tr h="370840">
                <a:tc>
                  <a:txBody>
                    <a:bodyPr/>
                    <a:lstStyle/>
                    <a:p>
                      <a:r>
                        <a:rPr lang="en-IN" sz="1800" dirty="0">
                          <a:solidFill>
                            <a:srgbClr val="002060"/>
                          </a:solidFill>
                        </a:rPr>
                        <a:t>Cash</a:t>
                      </a:r>
                    </a:p>
                    <a:p>
                      <a:r>
                        <a:rPr lang="en-IN" sz="1800" dirty="0" smtClean="0">
                          <a:solidFill>
                            <a:srgbClr val="002060"/>
                          </a:solidFill>
                        </a:rPr>
                        <a:t>Treasury </a:t>
                      </a:r>
                      <a:r>
                        <a:rPr lang="en-IN" sz="1800" dirty="0">
                          <a:solidFill>
                            <a:srgbClr val="002060"/>
                          </a:solidFill>
                        </a:rPr>
                        <a:t>securities</a:t>
                      </a:r>
                    </a:p>
                    <a:p>
                      <a:r>
                        <a:rPr lang="en-IN" sz="1800" dirty="0">
                          <a:solidFill>
                            <a:srgbClr val="002060"/>
                          </a:solidFill>
                        </a:rPr>
                        <a:t>Deposit balances held at domestic banks</a:t>
                      </a:r>
                    </a:p>
                    <a:p>
                      <a:r>
                        <a:rPr lang="en-IN" sz="1800" dirty="0">
                          <a:solidFill>
                            <a:srgbClr val="002060"/>
                          </a:solidFill>
                        </a:rPr>
                        <a:t>Loans secured by first liens on 1- to- 4 family residential properties</a:t>
                      </a:r>
                    </a:p>
                    <a:p>
                      <a:r>
                        <a:rPr lang="en-IN" sz="1800" dirty="0">
                          <a:solidFill>
                            <a:srgbClr val="002060"/>
                          </a:solidFill>
                        </a:rPr>
                        <a:t>Loans to private corporations</a:t>
                      </a:r>
                    </a:p>
                    <a:p>
                      <a:pPr marL="216000" lvl="8"/>
                      <a:r>
                        <a:rPr lang="en-IN" sz="1800" dirty="0">
                          <a:solidFill>
                            <a:srgbClr val="002060"/>
                          </a:solidFill>
                        </a:rPr>
                        <a:t>Total balance sheet assets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dirty="0" err="1" smtClean="0">
                          <a:solidFill>
                            <a:srgbClr val="002060"/>
                          </a:solidFill>
                        </a:rPr>
                        <a:t>Rs</a:t>
                      </a:r>
                      <a:r>
                        <a:rPr lang="en-IN" sz="1800" dirty="0" smtClean="0">
                          <a:solidFill>
                            <a:srgbClr val="002060"/>
                          </a:solidFill>
                        </a:rPr>
                        <a:t>. </a:t>
                      </a:r>
                      <a:r>
                        <a:rPr lang="en-IN" sz="1800" dirty="0">
                          <a:solidFill>
                            <a:srgbClr val="002060"/>
                          </a:solidFill>
                        </a:rPr>
                        <a:t>5,000</a:t>
                      </a:r>
                    </a:p>
                    <a:p>
                      <a:pPr algn="r"/>
                      <a:r>
                        <a:rPr lang="en-IN" sz="1800" dirty="0">
                          <a:solidFill>
                            <a:srgbClr val="002060"/>
                          </a:solidFill>
                        </a:rPr>
                        <a:t>20,000</a:t>
                      </a:r>
                    </a:p>
                    <a:p>
                      <a:pPr algn="r"/>
                      <a:r>
                        <a:rPr lang="en-IN" sz="1800" dirty="0">
                          <a:solidFill>
                            <a:srgbClr val="002060"/>
                          </a:solidFill>
                        </a:rPr>
                        <a:t>5,000</a:t>
                      </a:r>
                    </a:p>
                    <a:p>
                      <a:pPr algn="r"/>
                      <a:r>
                        <a:rPr lang="en-IN" sz="1800" dirty="0">
                          <a:solidFill>
                            <a:srgbClr val="002060"/>
                          </a:solidFill>
                        </a:rPr>
                        <a:t>5,000</a:t>
                      </a:r>
                    </a:p>
                    <a:p>
                      <a:pPr algn="r"/>
                      <a:r>
                        <a:rPr lang="en-IN" sz="1800" u="sng" dirty="0">
                          <a:solidFill>
                            <a:srgbClr val="002060"/>
                          </a:solidFill>
                        </a:rPr>
                        <a:t>    65, 000</a:t>
                      </a:r>
                    </a:p>
                    <a:p>
                      <a:pPr algn="r"/>
                      <a:r>
                        <a:rPr lang="en-IN" sz="1800" u="none" dirty="0" err="1" smtClean="0">
                          <a:solidFill>
                            <a:srgbClr val="002060"/>
                          </a:solidFill>
                        </a:rPr>
                        <a:t>Rs</a:t>
                      </a:r>
                      <a:r>
                        <a:rPr lang="en-IN" sz="1800" u="none" dirty="0" smtClean="0">
                          <a:solidFill>
                            <a:srgbClr val="002060"/>
                          </a:solidFill>
                        </a:rPr>
                        <a:t>.</a:t>
                      </a:r>
                      <a:r>
                        <a:rPr lang="en-IN" sz="1800" u="none" baseline="0" dirty="0" smtClean="0">
                          <a:solidFill>
                            <a:srgbClr val="002060"/>
                          </a:solidFill>
                        </a:rPr>
                        <a:t> </a:t>
                      </a:r>
                      <a:r>
                        <a:rPr lang="en-IN" sz="1800" u="none" dirty="0" smtClean="0">
                          <a:solidFill>
                            <a:srgbClr val="002060"/>
                          </a:solidFill>
                        </a:rPr>
                        <a:t>100,000</a:t>
                      </a:r>
                      <a:endParaRPr lang="en-IN" sz="1800" u="none"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8414869"/>
                  </a:ext>
                </a:extLst>
              </a:tr>
              <a:tr h="249289">
                <a:tc gridSpan="2">
                  <a:txBody>
                    <a:bodyPr/>
                    <a:lstStyle/>
                    <a:p>
                      <a:pPr marL="0" lvl="7"/>
                      <a:r>
                        <a:rPr lang="en-IN" sz="1800" b="1" dirty="0">
                          <a:solidFill>
                            <a:srgbClr val="002060"/>
                          </a:solidFill>
                        </a:rPr>
                        <a:t>Off-Balance –Sheet –Items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r"/>
                      <a:endParaRPr lang="en-IN" sz="1800" u="none"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4790629"/>
                  </a:ext>
                </a:extLst>
              </a:tr>
              <a:tr h="370840">
                <a:tc>
                  <a:txBody>
                    <a:bodyPr/>
                    <a:lstStyle/>
                    <a:p>
                      <a:pPr marL="0" lvl="8"/>
                      <a:r>
                        <a:rPr lang="en-IN" sz="1800" dirty="0">
                          <a:solidFill>
                            <a:srgbClr val="002060"/>
                          </a:solidFill>
                        </a:rPr>
                        <a:t>Stand by letter of credit backing municipal and corporate borrowings</a:t>
                      </a:r>
                    </a:p>
                    <a:p>
                      <a:pPr marL="0" lvl="8"/>
                      <a:r>
                        <a:rPr lang="en-IN" sz="1800" dirty="0">
                          <a:solidFill>
                            <a:srgbClr val="002060"/>
                          </a:solidFill>
                        </a:rPr>
                        <a:t>Long-term, legally binding credit commitments to private companies</a:t>
                      </a:r>
                    </a:p>
                    <a:p>
                      <a:pPr marL="0" lvl="8"/>
                      <a:r>
                        <a:rPr lang="en-IN" sz="1800" dirty="0">
                          <a:solidFill>
                            <a:srgbClr val="002060"/>
                          </a:solidFill>
                        </a:rPr>
                        <a:t>Total off-balance-sheet items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u="none" dirty="0" err="1" smtClean="0">
                          <a:solidFill>
                            <a:srgbClr val="002060"/>
                          </a:solidFill>
                        </a:rPr>
                        <a:t>Rs</a:t>
                      </a:r>
                      <a:r>
                        <a:rPr lang="en-IN" sz="1800" u="none" dirty="0" smtClean="0">
                          <a:solidFill>
                            <a:srgbClr val="002060"/>
                          </a:solidFill>
                        </a:rPr>
                        <a:t>.</a:t>
                      </a:r>
                      <a:r>
                        <a:rPr lang="en-IN" sz="1800" u="none" baseline="0" dirty="0" smtClean="0">
                          <a:solidFill>
                            <a:srgbClr val="002060"/>
                          </a:solidFill>
                        </a:rPr>
                        <a:t> </a:t>
                      </a:r>
                      <a:r>
                        <a:rPr lang="en-IN" sz="1800" u="none" dirty="0" smtClean="0">
                          <a:solidFill>
                            <a:srgbClr val="002060"/>
                          </a:solidFill>
                        </a:rPr>
                        <a:t>10,000</a:t>
                      </a:r>
                      <a:endParaRPr lang="en-IN" sz="1800" u="none" dirty="0">
                        <a:solidFill>
                          <a:srgbClr val="002060"/>
                        </a:solidFill>
                      </a:endParaRPr>
                    </a:p>
                    <a:p>
                      <a:pPr algn="r"/>
                      <a:r>
                        <a:rPr lang="en-IN" sz="1800" u="sng" dirty="0">
                          <a:solidFill>
                            <a:srgbClr val="002060"/>
                          </a:solidFill>
                        </a:rPr>
                        <a:t>   20,000</a:t>
                      </a:r>
                    </a:p>
                    <a:p>
                      <a:pPr algn="r"/>
                      <a:r>
                        <a:rPr lang="en-IN" sz="1800" u="none" dirty="0" err="1" smtClean="0">
                          <a:solidFill>
                            <a:srgbClr val="002060"/>
                          </a:solidFill>
                        </a:rPr>
                        <a:t>Rs</a:t>
                      </a:r>
                      <a:r>
                        <a:rPr lang="en-IN" sz="1800" u="none" dirty="0" smtClean="0">
                          <a:solidFill>
                            <a:srgbClr val="002060"/>
                          </a:solidFill>
                        </a:rPr>
                        <a:t>.</a:t>
                      </a:r>
                      <a:r>
                        <a:rPr lang="en-IN" sz="1800" u="none" baseline="0" dirty="0" smtClean="0">
                          <a:solidFill>
                            <a:srgbClr val="002060"/>
                          </a:solidFill>
                        </a:rPr>
                        <a:t> </a:t>
                      </a:r>
                      <a:r>
                        <a:rPr lang="en-IN" sz="1800" u="none" dirty="0" smtClean="0">
                          <a:solidFill>
                            <a:srgbClr val="002060"/>
                          </a:solidFill>
                        </a:rPr>
                        <a:t>30,000</a:t>
                      </a:r>
                      <a:endParaRPr lang="en-IN" sz="1800" u="none"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6810895"/>
                  </a:ext>
                </a:extLst>
              </a:tr>
            </a:tbl>
          </a:graphicData>
        </a:graphic>
      </p:graphicFrame>
    </p:spTree>
    <p:extLst>
      <p:ext uri="{BB962C8B-B14F-4D97-AF65-F5344CB8AC3E}">
        <p14:creationId xmlns:p14="http://schemas.microsoft.com/office/powerpoint/2010/main" val="38983943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9" name="Google Shape;99;p3"/>
              <p:cNvSpPr txBox="1">
                <a:spLocks noGrp="1"/>
              </p:cNvSpPr>
              <p:nvPr>
                <p:ph type="body" idx="1"/>
              </p:nvPr>
            </p:nvSpPr>
            <p:spPr>
              <a:xfrm>
                <a:off x="178444" y="674077"/>
                <a:ext cx="9944717" cy="3990206"/>
              </a:xfrm>
              <a:prstGeom prst="rect">
                <a:avLst/>
              </a:prstGeom>
              <a:noFill/>
              <a:ln>
                <a:noFill/>
              </a:ln>
            </p:spPr>
            <p:txBody>
              <a:bodyPr spcFirstLastPara="1" wrap="square" lIns="91425" tIns="45700" rIns="91425" bIns="45700" anchor="t" anchorCtr="0">
                <a:normAutofit/>
              </a:bodyPr>
              <a:lstStyle/>
              <a:p>
                <a:pPr marL="378900" algn="just">
                  <a:lnSpc>
                    <a:spcPct val="110000"/>
                  </a:lnSpc>
                  <a:spcBef>
                    <a:spcPts val="600"/>
                  </a:spcBef>
                  <a:buClr>
                    <a:srgbClr val="002060"/>
                  </a:buClr>
                  <a:buSzPts val="2800"/>
                </a:pPr>
                <a:r>
                  <a:rPr lang="en-US" sz="2400" b="1" dirty="0">
                    <a:solidFill>
                      <a:srgbClr val="002060"/>
                    </a:solidFill>
                  </a:rPr>
                  <a:t>Banks total capital to total balance sheet asset ratio =     </a:t>
                </a:r>
                <a14:m>
                  <m:oMath xmlns:m="http://schemas.openxmlformats.org/officeDocument/2006/math">
                    <m:f>
                      <m:fPr>
                        <m:ctrlPr>
                          <a:rPr lang="en-US" sz="2400" b="1" i="1" smtClean="0">
                            <a:solidFill>
                              <a:srgbClr val="002060"/>
                            </a:solidFill>
                            <a:latin typeface="Cambria Math" panose="02040503050406030204" pitchFamily="18" charset="0"/>
                          </a:rPr>
                        </m:ctrlPr>
                      </m:fPr>
                      <m:num>
                        <m:r>
                          <m:rPr>
                            <m:nor/>
                          </m:rPr>
                          <a:rPr lang="en-IN" sz="2400" b="1" i="0" dirty="0" smtClean="0">
                            <a:solidFill>
                              <a:srgbClr val="002060"/>
                            </a:solidFill>
                          </a:rPr>
                          <m:t>6000</m:t>
                        </m:r>
                      </m:num>
                      <m:den>
                        <m:r>
                          <m:rPr>
                            <m:nor/>
                          </m:rPr>
                          <a:rPr lang="en-IN" sz="2400" b="1" i="0" dirty="0" smtClean="0">
                            <a:solidFill>
                              <a:srgbClr val="002060"/>
                            </a:solidFill>
                          </a:rPr>
                          <m:t>100000</m:t>
                        </m:r>
                      </m:den>
                    </m:f>
                    <m:r>
                      <a:rPr lang="en-IN" sz="2400" b="1" i="1" smtClean="0">
                        <a:solidFill>
                          <a:srgbClr val="002060"/>
                        </a:solidFill>
                        <a:latin typeface="Cambria Math" panose="02040503050406030204" pitchFamily="18" charset="0"/>
                      </a:rPr>
                      <m:t>=</m:t>
                    </m:r>
                    <m:r>
                      <a:rPr lang="en-IN" sz="2400" b="1" i="1" smtClean="0">
                        <a:solidFill>
                          <a:srgbClr val="002060"/>
                        </a:solidFill>
                        <a:latin typeface="Cambria Math" panose="02040503050406030204" pitchFamily="18" charset="0"/>
                      </a:rPr>
                      <m:t>𝟔</m:t>
                    </m:r>
                    <m:r>
                      <a:rPr lang="en-IN" sz="2400" b="1" i="1" smtClean="0">
                        <a:solidFill>
                          <a:srgbClr val="002060"/>
                        </a:solidFill>
                        <a:latin typeface="Cambria Math" panose="02040503050406030204" pitchFamily="18" charset="0"/>
                      </a:rPr>
                      <m:t>.</m:t>
                    </m:r>
                    <m:r>
                      <a:rPr lang="en-IN" sz="2400" b="1" i="1" smtClean="0">
                        <a:solidFill>
                          <a:srgbClr val="002060"/>
                        </a:solidFill>
                        <a:latin typeface="Cambria Math" panose="02040503050406030204" pitchFamily="18" charset="0"/>
                      </a:rPr>
                      <m:t>𝟎𝟎</m:t>
                    </m:r>
                    <m:r>
                      <a:rPr lang="en-IN" sz="2400" b="1" i="1" smtClean="0">
                        <a:solidFill>
                          <a:srgbClr val="002060"/>
                        </a:solidFill>
                        <a:latin typeface="Cambria Math" panose="02040503050406030204" pitchFamily="18" charset="0"/>
                      </a:rPr>
                      <m:t>%</m:t>
                    </m:r>
                  </m:oMath>
                </a14:m>
                <a:endParaRPr lang="en-IN" sz="2400" b="1" dirty="0">
                  <a:solidFill>
                    <a:srgbClr val="002060"/>
                  </a:solidFill>
                </a:endParaRPr>
              </a:p>
              <a:p>
                <a:pPr marL="378900" algn="just">
                  <a:lnSpc>
                    <a:spcPct val="110000"/>
                  </a:lnSpc>
                  <a:spcBef>
                    <a:spcPts val="600"/>
                  </a:spcBef>
                  <a:buClr>
                    <a:srgbClr val="002060"/>
                  </a:buClr>
                  <a:buSzPts val="2800"/>
                </a:pPr>
                <a:r>
                  <a:rPr lang="en-IN" sz="2400" b="1" dirty="0">
                    <a:solidFill>
                      <a:srgbClr val="002060"/>
                    </a:solidFill>
                  </a:rPr>
                  <a:t>Calculation of risk weighted assets:</a:t>
                </a:r>
              </a:p>
              <a:p>
                <a:pPr marL="378900" algn="just">
                  <a:lnSpc>
                    <a:spcPct val="110000"/>
                  </a:lnSpc>
                  <a:spcBef>
                    <a:spcPts val="600"/>
                  </a:spcBef>
                  <a:buClr>
                    <a:srgbClr val="002060"/>
                  </a:buClr>
                  <a:buSzPts val="2800"/>
                </a:pPr>
                <a:endParaRPr lang="en-IN" sz="2400" b="1" dirty="0">
                  <a:solidFill>
                    <a:srgbClr val="002060"/>
                  </a:solidFill>
                </a:endParaRPr>
              </a:p>
              <a:p>
                <a:pPr marL="36000" indent="0" algn="just">
                  <a:lnSpc>
                    <a:spcPct val="110000"/>
                  </a:lnSpc>
                  <a:spcBef>
                    <a:spcPts val="600"/>
                  </a:spcBef>
                  <a:buClr>
                    <a:srgbClr val="002060"/>
                  </a:buClr>
                  <a:buSzPts val="2800"/>
                  <a:buNone/>
                </a:pPr>
                <a:endParaRPr lang="en-US" sz="2400" b="1" dirty="0">
                  <a:solidFill>
                    <a:srgbClr val="002060"/>
                  </a:solidFill>
                </a:endParaRPr>
              </a:p>
              <a:p>
                <a:pPr marL="571500" algn="just">
                  <a:lnSpc>
                    <a:spcPct val="110000"/>
                  </a:lnSpc>
                  <a:spcBef>
                    <a:spcPts val="600"/>
                  </a:spcBef>
                  <a:buClr>
                    <a:srgbClr val="002060"/>
                  </a:buClr>
                  <a:buSzPts val="2800"/>
                </a:pPr>
                <a:endParaRPr lang="en-US" sz="2400" b="1" dirty="0">
                  <a:solidFill>
                    <a:srgbClr val="002060"/>
                  </a:solidFill>
                </a:endParaRPr>
              </a:p>
              <a:p>
                <a:pPr marL="228600" indent="0" algn="just">
                  <a:lnSpc>
                    <a:spcPct val="110000"/>
                  </a:lnSpc>
                  <a:spcBef>
                    <a:spcPts val="600"/>
                  </a:spcBef>
                  <a:buClr>
                    <a:srgbClr val="002060"/>
                  </a:buClr>
                  <a:buSzPts val="2800"/>
                  <a:buNone/>
                </a:pPr>
                <a:r>
                  <a:rPr lang="en-US" sz="2400" b="1" dirty="0">
                    <a:solidFill>
                      <a:srgbClr val="002060"/>
                    </a:solidFill>
                  </a:rPr>
                  <a:t>			</a:t>
                </a:r>
              </a:p>
            </p:txBody>
          </p:sp>
        </mc:Choice>
        <mc:Fallback xmlns="">
          <p:sp>
            <p:nvSpPr>
              <p:cNvPr id="99" name="Google Shape;99;p3"/>
              <p:cNvSpPr txBox="1">
                <a:spLocks noGrp="1" noRot="1" noChangeAspect="1" noMove="1" noResize="1" noEditPoints="1" noAdjustHandles="1" noChangeArrowheads="1" noChangeShapeType="1" noTextEdit="1"/>
              </p:cNvSpPr>
              <p:nvPr>
                <p:ph type="body" idx="1"/>
              </p:nvPr>
            </p:nvSpPr>
            <p:spPr>
              <a:xfrm>
                <a:off x="178444" y="674077"/>
                <a:ext cx="9944717" cy="3990206"/>
              </a:xfrm>
              <a:prstGeom prst="rect">
                <a:avLst/>
              </a:prstGeom>
              <a:blipFill>
                <a:blip r:embed="rId3"/>
                <a:stretch>
                  <a:fillRect l="-735"/>
                </a:stretch>
              </a:blipFill>
              <a:ln>
                <a:noFill/>
              </a:ln>
            </p:spPr>
            <p:txBody>
              <a:bodyPr/>
              <a:lstStyle/>
              <a:p>
                <a:r>
                  <a:rPr lang="en-IN">
                    <a:noFill/>
                  </a:rPr>
                  <a:t> </a:t>
                </a:r>
              </a:p>
            </p:txBody>
          </p:sp>
        </mc:Fallback>
      </mc:AlternateContent>
      <p:sp>
        <p:nvSpPr>
          <p:cNvPr id="100" name="Google Shape;100;p3"/>
          <p:cNvSpPr txBox="1">
            <a:spLocks noGrp="1"/>
          </p:cNvSpPr>
          <p:nvPr>
            <p:ph type="title"/>
          </p:nvPr>
        </p:nvSpPr>
        <p:spPr>
          <a:xfrm>
            <a:off x="1280931" y="342667"/>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Calculating Risk Weighted  Assets Under Basel I</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51D13DFB-D814-400A-B2B2-66EF3A4CA5B2}"/>
              </a:ext>
            </a:extLst>
          </p:cNvPr>
          <p:cNvGraphicFramePr>
            <a:graphicFrameLocks noGrp="1"/>
          </p:cNvGraphicFramePr>
          <p:nvPr>
            <p:extLst>
              <p:ext uri="{D42A27DB-BD31-4B8C-83A1-F6EECF244321}">
                <p14:modId xmlns:p14="http://schemas.microsoft.com/office/powerpoint/2010/main" val="2530784730"/>
              </p:ext>
            </p:extLst>
          </p:nvPr>
        </p:nvGraphicFramePr>
        <p:xfrm>
          <a:off x="332509" y="2045143"/>
          <a:ext cx="9171709" cy="3835088"/>
        </p:xfrm>
        <a:graphic>
          <a:graphicData uri="http://schemas.openxmlformats.org/drawingml/2006/table">
            <a:tbl>
              <a:tblPr firstRow="1" bandRow="1"/>
              <a:tblGrid>
                <a:gridCol w="4857032">
                  <a:extLst>
                    <a:ext uri="{9D8B030D-6E8A-4147-A177-3AD203B41FA5}">
                      <a16:colId xmlns:a16="http://schemas.microsoft.com/office/drawing/2014/main" val="1533929833"/>
                    </a:ext>
                  </a:extLst>
                </a:gridCol>
                <a:gridCol w="1059056">
                  <a:extLst>
                    <a:ext uri="{9D8B030D-6E8A-4147-A177-3AD203B41FA5}">
                      <a16:colId xmlns:a16="http://schemas.microsoft.com/office/drawing/2014/main" val="2587739899"/>
                    </a:ext>
                  </a:extLst>
                </a:gridCol>
                <a:gridCol w="235347">
                  <a:extLst>
                    <a:ext uri="{9D8B030D-6E8A-4147-A177-3AD203B41FA5}">
                      <a16:colId xmlns:a16="http://schemas.microsoft.com/office/drawing/2014/main" val="1412603237"/>
                    </a:ext>
                  </a:extLst>
                </a:gridCol>
                <a:gridCol w="951190">
                  <a:extLst>
                    <a:ext uri="{9D8B030D-6E8A-4147-A177-3AD203B41FA5}">
                      <a16:colId xmlns:a16="http://schemas.microsoft.com/office/drawing/2014/main" val="3859933804"/>
                    </a:ext>
                  </a:extLst>
                </a:gridCol>
                <a:gridCol w="323600">
                  <a:extLst>
                    <a:ext uri="{9D8B030D-6E8A-4147-A177-3AD203B41FA5}">
                      <a16:colId xmlns:a16="http://schemas.microsoft.com/office/drawing/2014/main" val="695612308"/>
                    </a:ext>
                  </a:extLst>
                </a:gridCol>
                <a:gridCol w="1745484">
                  <a:extLst>
                    <a:ext uri="{9D8B030D-6E8A-4147-A177-3AD203B41FA5}">
                      <a16:colId xmlns:a16="http://schemas.microsoft.com/office/drawing/2014/main" val="294820863"/>
                    </a:ext>
                  </a:extLst>
                </a:gridCol>
              </a:tblGrid>
              <a:tr h="604208">
                <a:tc gridSpan="6">
                  <a:txBody>
                    <a:bodyPr/>
                    <a:lstStyle/>
                    <a:p>
                      <a:r>
                        <a:rPr lang="en-IN" sz="2000" dirty="0">
                          <a:solidFill>
                            <a:srgbClr val="002060"/>
                          </a:solidFill>
                        </a:rPr>
                        <a:t>Step I: Calculate the credit equivalent amount of each off balance sheet (OBS) item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hMerge="1">
                  <a:txBody>
                    <a:bodyPr/>
                    <a:lstStyle/>
                    <a:p>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27530525"/>
                  </a:ext>
                </a:extLst>
              </a:tr>
              <a:tr h="866908">
                <a:tc>
                  <a:txBody>
                    <a:bodyPr/>
                    <a:lstStyle/>
                    <a:p>
                      <a:r>
                        <a:rPr lang="en-IN" sz="2000" dirty="0">
                          <a:solidFill>
                            <a:srgbClr val="002060"/>
                          </a:solidFill>
                        </a:rPr>
                        <a:t>Off-Balance Sheet Item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en-IN" sz="2000" dirty="0">
                          <a:solidFill>
                            <a:srgbClr val="002060"/>
                          </a:solidFill>
                        </a:rPr>
                        <a:t>Face Value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sz="20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lang="en-IN" sz="2000" dirty="0">
                          <a:solidFill>
                            <a:srgbClr val="002060"/>
                          </a:solidFill>
                        </a:rPr>
                        <a:t>Conversion factor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sz="20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solidFill>
                            <a:srgbClr val="002060"/>
                          </a:solidFill>
                        </a:rPr>
                        <a:t>Credit Equivalent Amt.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4959786"/>
                  </a:ext>
                </a:extLst>
              </a:tr>
              <a:tr h="1865165">
                <a:tc>
                  <a:txBody>
                    <a:bodyPr/>
                    <a:lstStyle/>
                    <a:p>
                      <a:pPr marL="0" lvl="8"/>
                      <a:r>
                        <a:rPr lang="en-IN" sz="1800" dirty="0">
                          <a:solidFill>
                            <a:srgbClr val="002060"/>
                          </a:solidFill>
                        </a:rPr>
                        <a:t>Stand by letter of credit backing municipal and corporate borrowings, asset sales with recourse and repurchase agreement, and forward asset purchases</a:t>
                      </a:r>
                    </a:p>
                    <a:p>
                      <a:pPr marL="0" lvl="8">
                        <a:spcBef>
                          <a:spcPts val="1200"/>
                        </a:spcBef>
                      </a:pPr>
                      <a:r>
                        <a:rPr lang="en-IN" sz="1800" dirty="0">
                          <a:solidFill>
                            <a:srgbClr val="002060"/>
                          </a:solidFill>
                        </a:rPr>
                        <a:t>Long-term, legally binding credit commitments to private companies</a:t>
                      </a:r>
                    </a:p>
                    <a:p>
                      <a:pPr marL="0" lvl="8"/>
                      <a:r>
                        <a:rPr lang="en-IN" sz="1800" dirty="0">
                          <a:solidFill>
                            <a:srgbClr val="002060"/>
                          </a:solidFill>
                        </a:rPr>
                        <a:t>Total off-balance-sheet items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IN" sz="2000" dirty="0">
                        <a:solidFill>
                          <a:srgbClr val="002060"/>
                        </a:solidFill>
                      </a:endParaRPr>
                    </a:p>
                    <a:p>
                      <a:pPr algn="ctr"/>
                      <a:endParaRPr lang="en-IN" sz="2000" dirty="0">
                        <a:solidFill>
                          <a:srgbClr val="002060"/>
                        </a:solidFill>
                      </a:endParaRPr>
                    </a:p>
                    <a:p>
                      <a:pPr algn="ctr"/>
                      <a:r>
                        <a:rPr lang="en-IN" sz="2000" dirty="0" err="1" smtClean="0">
                          <a:solidFill>
                            <a:srgbClr val="002060"/>
                          </a:solidFill>
                        </a:rPr>
                        <a:t>Rs</a:t>
                      </a:r>
                      <a:r>
                        <a:rPr lang="en-IN" sz="2000" dirty="0" smtClean="0">
                          <a:solidFill>
                            <a:srgbClr val="002060"/>
                          </a:solidFill>
                        </a:rPr>
                        <a:t>.</a:t>
                      </a:r>
                      <a:r>
                        <a:rPr lang="en-IN" sz="2000" baseline="0" dirty="0" smtClean="0">
                          <a:solidFill>
                            <a:srgbClr val="002060"/>
                          </a:solidFill>
                        </a:rPr>
                        <a:t> </a:t>
                      </a:r>
                      <a:r>
                        <a:rPr lang="en-IN" sz="2000" dirty="0" smtClean="0">
                          <a:solidFill>
                            <a:srgbClr val="002060"/>
                          </a:solidFill>
                        </a:rPr>
                        <a:t>10,000</a:t>
                      </a:r>
                      <a:endParaRPr lang="en-IN" sz="2000" dirty="0">
                        <a:solidFill>
                          <a:srgbClr val="002060"/>
                        </a:solidFill>
                      </a:endParaRPr>
                    </a:p>
                    <a:p>
                      <a:pPr algn="ctr"/>
                      <a:endParaRPr lang="en-IN" sz="2000" dirty="0">
                        <a:solidFill>
                          <a:srgbClr val="002060"/>
                        </a:solidFill>
                      </a:endParaRPr>
                    </a:p>
                    <a:p>
                      <a:pPr algn="ctr"/>
                      <a:r>
                        <a:rPr lang="en-IN" sz="2000" dirty="0" err="1" smtClean="0">
                          <a:solidFill>
                            <a:srgbClr val="002060"/>
                          </a:solidFill>
                        </a:rPr>
                        <a:t>Rs</a:t>
                      </a:r>
                      <a:r>
                        <a:rPr lang="en-IN" sz="2000" dirty="0" smtClean="0">
                          <a:solidFill>
                            <a:srgbClr val="002060"/>
                          </a:solidFill>
                        </a:rPr>
                        <a:t>.</a:t>
                      </a:r>
                      <a:r>
                        <a:rPr lang="en-IN" sz="2000" baseline="0" dirty="0" smtClean="0">
                          <a:solidFill>
                            <a:srgbClr val="002060"/>
                          </a:solidFill>
                        </a:rPr>
                        <a:t> </a:t>
                      </a:r>
                      <a:r>
                        <a:rPr lang="en-IN" sz="2000" dirty="0" smtClean="0">
                          <a:solidFill>
                            <a:srgbClr val="002060"/>
                          </a:solidFill>
                        </a:rPr>
                        <a:t>20,000</a:t>
                      </a:r>
                      <a:endParaRPr lang="en-IN" sz="20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IN" sz="2000" dirty="0">
                        <a:solidFill>
                          <a:srgbClr val="002060"/>
                        </a:solidFill>
                      </a:endParaRPr>
                    </a:p>
                    <a:p>
                      <a:pPr algn="ctr"/>
                      <a:endParaRPr lang="en-IN" sz="2000" dirty="0">
                        <a:solidFill>
                          <a:srgbClr val="002060"/>
                        </a:solidFill>
                      </a:endParaRPr>
                    </a:p>
                    <a:p>
                      <a:pPr algn="ctr"/>
                      <a:r>
                        <a:rPr lang="en-IN" sz="2000" dirty="0">
                          <a:solidFill>
                            <a:srgbClr val="002060"/>
                          </a:solidFill>
                        </a:rPr>
                        <a:t>X</a:t>
                      </a:r>
                    </a:p>
                    <a:p>
                      <a:pPr algn="ctr"/>
                      <a:endParaRPr lang="en-IN" sz="2000" dirty="0">
                        <a:solidFill>
                          <a:srgbClr val="002060"/>
                        </a:solidFill>
                      </a:endParaRPr>
                    </a:p>
                    <a:p>
                      <a:pPr algn="ctr"/>
                      <a:r>
                        <a:rPr lang="en-IN" sz="2000" dirty="0">
                          <a:solidFill>
                            <a:srgbClr val="002060"/>
                          </a:solidFill>
                        </a:rPr>
                        <a:t>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IN" sz="2000" dirty="0">
                        <a:solidFill>
                          <a:srgbClr val="002060"/>
                        </a:solidFill>
                      </a:endParaRPr>
                    </a:p>
                    <a:p>
                      <a:pPr algn="ctr"/>
                      <a:endParaRPr lang="en-IN" sz="2000" dirty="0">
                        <a:solidFill>
                          <a:srgbClr val="002060"/>
                        </a:solidFill>
                      </a:endParaRPr>
                    </a:p>
                    <a:p>
                      <a:pPr algn="ctr"/>
                      <a:r>
                        <a:rPr lang="en-IN" sz="2000" dirty="0">
                          <a:solidFill>
                            <a:srgbClr val="002060"/>
                          </a:solidFill>
                        </a:rPr>
                        <a:t>1.00</a:t>
                      </a:r>
                    </a:p>
                    <a:p>
                      <a:pPr algn="ctr"/>
                      <a:endParaRPr lang="en-IN" sz="2000" dirty="0">
                        <a:solidFill>
                          <a:srgbClr val="002060"/>
                        </a:solidFill>
                      </a:endParaRPr>
                    </a:p>
                    <a:p>
                      <a:pPr algn="ctr"/>
                      <a:r>
                        <a:rPr lang="en-IN" sz="2000" dirty="0">
                          <a:solidFill>
                            <a:srgbClr val="002060"/>
                          </a:solidFill>
                        </a:rPr>
                        <a:t>0.50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IN" sz="2000" dirty="0">
                        <a:solidFill>
                          <a:srgbClr val="002060"/>
                        </a:solidFill>
                      </a:endParaRPr>
                    </a:p>
                    <a:p>
                      <a:pPr algn="ctr"/>
                      <a:endParaRPr lang="en-IN" sz="2000" dirty="0">
                        <a:solidFill>
                          <a:srgbClr val="002060"/>
                        </a:solidFill>
                      </a:endParaRPr>
                    </a:p>
                    <a:p>
                      <a:pPr algn="ctr"/>
                      <a:r>
                        <a:rPr lang="en-IN" sz="2000" dirty="0">
                          <a:solidFill>
                            <a:srgbClr val="002060"/>
                          </a:solidFill>
                        </a:rPr>
                        <a:t>=</a:t>
                      </a:r>
                    </a:p>
                    <a:p>
                      <a:pPr algn="ctr"/>
                      <a:endParaRPr lang="en-IN" sz="2000" dirty="0">
                        <a:solidFill>
                          <a:srgbClr val="002060"/>
                        </a:solidFill>
                      </a:endParaRPr>
                    </a:p>
                    <a:p>
                      <a:pPr algn="ctr"/>
                      <a:r>
                        <a:rPr lang="en-IN" sz="2000" dirty="0">
                          <a:solidFill>
                            <a:srgbClr val="002060"/>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IN" sz="2000" dirty="0">
                        <a:solidFill>
                          <a:srgbClr val="002060"/>
                        </a:solidFill>
                      </a:endParaRPr>
                    </a:p>
                    <a:p>
                      <a:pPr algn="ctr"/>
                      <a:endParaRPr lang="en-IN" sz="2000" dirty="0">
                        <a:solidFill>
                          <a:srgbClr val="002060"/>
                        </a:solidFill>
                      </a:endParaRPr>
                    </a:p>
                    <a:p>
                      <a:pPr algn="ctr"/>
                      <a:r>
                        <a:rPr lang="en-IN" sz="2000" dirty="0" err="1" smtClean="0">
                          <a:solidFill>
                            <a:srgbClr val="002060"/>
                          </a:solidFill>
                        </a:rPr>
                        <a:t>Rs</a:t>
                      </a:r>
                      <a:r>
                        <a:rPr lang="en-IN" sz="2000" dirty="0" smtClean="0">
                          <a:solidFill>
                            <a:srgbClr val="002060"/>
                          </a:solidFill>
                        </a:rPr>
                        <a:t>.</a:t>
                      </a:r>
                      <a:r>
                        <a:rPr lang="en-IN" sz="2000" baseline="0" dirty="0" smtClean="0">
                          <a:solidFill>
                            <a:srgbClr val="002060"/>
                          </a:solidFill>
                        </a:rPr>
                        <a:t> </a:t>
                      </a:r>
                      <a:r>
                        <a:rPr lang="en-IN" sz="2000" dirty="0" smtClean="0">
                          <a:solidFill>
                            <a:srgbClr val="002060"/>
                          </a:solidFill>
                        </a:rPr>
                        <a:t>10,000</a:t>
                      </a:r>
                      <a:endParaRPr lang="en-IN" sz="2000" dirty="0">
                        <a:solidFill>
                          <a:srgbClr val="002060"/>
                        </a:solidFill>
                      </a:endParaRPr>
                    </a:p>
                    <a:p>
                      <a:pPr algn="ctr"/>
                      <a:endParaRPr lang="en-IN" sz="2000" dirty="0">
                        <a:solidFill>
                          <a:srgbClr val="002060"/>
                        </a:solidFill>
                      </a:endParaRPr>
                    </a:p>
                    <a:p>
                      <a:pPr algn="ctr"/>
                      <a:r>
                        <a:rPr lang="en-IN" sz="2000" dirty="0" err="1" smtClean="0">
                          <a:solidFill>
                            <a:srgbClr val="002060"/>
                          </a:solidFill>
                        </a:rPr>
                        <a:t>Rs</a:t>
                      </a:r>
                      <a:r>
                        <a:rPr lang="en-IN" sz="2000" dirty="0" smtClean="0">
                          <a:solidFill>
                            <a:srgbClr val="002060"/>
                          </a:solidFill>
                        </a:rPr>
                        <a:t>.</a:t>
                      </a:r>
                      <a:r>
                        <a:rPr lang="en-IN" sz="2000" baseline="0" dirty="0" smtClean="0">
                          <a:solidFill>
                            <a:srgbClr val="002060"/>
                          </a:solidFill>
                        </a:rPr>
                        <a:t> </a:t>
                      </a:r>
                      <a:r>
                        <a:rPr lang="en-IN" sz="2000" dirty="0" smtClean="0">
                          <a:solidFill>
                            <a:srgbClr val="002060"/>
                          </a:solidFill>
                        </a:rPr>
                        <a:t>10,000</a:t>
                      </a:r>
                      <a:endParaRPr lang="en-IN" sz="20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671248"/>
                  </a:ext>
                </a:extLst>
              </a:tr>
            </a:tbl>
          </a:graphicData>
        </a:graphic>
      </p:graphicFrame>
    </p:spTree>
    <p:extLst>
      <p:ext uri="{BB962C8B-B14F-4D97-AF65-F5344CB8AC3E}">
        <p14:creationId xmlns:p14="http://schemas.microsoft.com/office/powerpoint/2010/main" val="37250504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3"/>
          <p:cNvSpPr txBox="1">
            <a:spLocks noGrp="1"/>
          </p:cNvSpPr>
          <p:nvPr>
            <p:ph type="title"/>
          </p:nvPr>
        </p:nvSpPr>
        <p:spPr>
          <a:xfrm>
            <a:off x="1253222" y="276698"/>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Calculating Risk Weighted  Assets Under Basel I</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51D13DFB-D814-400A-B2B2-66EF3A4CA5B2}"/>
              </a:ext>
            </a:extLst>
          </p:cNvPr>
          <p:cNvGraphicFramePr>
            <a:graphicFrameLocks noGrp="1"/>
          </p:cNvGraphicFramePr>
          <p:nvPr>
            <p:extLst>
              <p:ext uri="{D42A27DB-BD31-4B8C-83A1-F6EECF244321}">
                <p14:modId xmlns:p14="http://schemas.microsoft.com/office/powerpoint/2010/main" val="1531601911"/>
              </p:ext>
            </p:extLst>
          </p:nvPr>
        </p:nvGraphicFramePr>
        <p:xfrm>
          <a:off x="284632" y="814436"/>
          <a:ext cx="9094894" cy="4993207"/>
        </p:xfrm>
        <a:graphic>
          <a:graphicData uri="http://schemas.openxmlformats.org/drawingml/2006/table">
            <a:tbl>
              <a:tblPr firstRow="1" bandRow="1"/>
              <a:tblGrid>
                <a:gridCol w="6198655">
                  <a:extLst>
                    <a:ext uri="{9D8B030D-6E8A-4147-A177-3AD203B41FA5}">
                      <a16:colId xmlns:a16="http://schemas.microsoft.com/office/drawing/2014/main" val="1533929833"/>
                    </a:ext>
                  </a:extLst>
                </a:gridCol>
                <a:gridCol w="826339">
                  <a:extLst>
                    <a:ext uri="{9D8B030D-6E8A-4147-A177-3AD203B41FA5}">
                      <a16:colId xmlns:a16="http://schemas.microsoft.com/office/drawing/2014/main" val="3239744453"/>
                    </a:ext>
                  </a:extLst>
                </a:gridCol>
                <a:gridCol w="129455">
                  <a:extLst>
                    <a:ext uri="{9D8B030D-6E8A-4147-A177-3AD203B41FA5}">
                      <a16:colId xmlns:a16="http://schemas.microsoft.com/office/drawing/2014/main" val="1412603237"/>
                    </a:ext>
                  </a:extLst>
                </a:gridCol>
                <a:gridCol w="251306">
                  <a:extLst>
                    <a:ext uri="{9D8B030D-6E8A-4147-A177-3AD203B41FA5}">
                      <a16:colId xmlns:a16="http://schemas.microsoft.com/office/drawing/2014/main" val="79247827"/>
                    </a:ext>
                  </a:extLst>
                </a:gridCol>
                <a:gridCol w="525367">
                  <a:extLst>
                    <a:ext uri="{9D8B030D-6E8A-4147-A177-3AD203B41FA5}">
                      <a16:colId xmlns:a16="http://schemas.microsoft.com/office/drawing/2014/main" val="1578887984"/>
                    </a:ext>
                  </a:extLst>
                </a:gridCol>
                <a:gridCol w="299632">
                  <a:extLst>
                    <a:ext uri="{9D8B030D-6E8A-4147-A177-3AD203B41FA5}">
                      <a16:colId xmlns:a16="http://schemas.microsoft.com/office/drawing/2014/main" val="294820863"/>
                    </a:ext>
                  </a:extLst>
                </a:gridCol>
                <a:gridCol w="129455">
                  <a:extLst>
                    <a:ext uri="{9D8B030D-6E8A-4147-A177-3AD203B41FA5}">
                      <a16:colId xmlns:a16="http://schemas.microsoft.com/office/drawing/2014/main" val="742077352"/>
                    </a:ext>
                  </a:extLst>
                </a:gridCol>
                <a:gridCol w="734685">
                  <a:extLst>
                    <a:ext uri="{9D8B030D-6E8A-4147-A177-3AD203B41FA5}">
                      <a16:colId xmlns:a16="http://schemas.microsoft.com/office/drawing/2014/main" val="51876658"/>
                    </a:ext>
                  </a:extLst>
                </a:gridCol>
              </a:tblGrid>
              <a:tr h="266163">
                <a:tc gridSpan="8">
                  <a:txBody>
                    <a:bodyPr/>
                    <a:lstStyle/>
                    <a:p>
                      <a:r>
                        <a:rPr lang="en-IN" sz="1200" dirty="0">
                          <a:solidFill>
                            <a:srgbClr val="002060"/>
                          </a:solidFill>
                        </a:rPr>
                        <a:t>Step 2: Multiply each balance sheet item &amp; credit equivalent amount of each OBS item by risk weight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a:p>
                  </a:txBody>
                  <a:tcPr>
                    <a:lnL w="12700" cap="flat" cmpd="sng" algn="ctr">
                      <a:solidFill>
                        <a:schemeClr val="tx1"/>
                      </a:solidFill>
                      <a:prstDash val="solid"/>
                      <a:round/>
                      <a:headEnd type="none" w="med" len="med"/>
                      <a:tailEnd type="none" w="med" len="med"/>
                    </a:lnL>
                  </a:tcPr>
                </a:tc>
                <a:tc hMerge="1">
                  <a:txBody>
                    <a:bodyPr/>
                    <a:lstStyle/>
                    <a:p>
                      <a:endParaRPr lang="en-IN"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7530525"/>
                  </a:ext>
                </a:extLst>
              </a:tr>
              <a:tr h="266163">
                <a:tc gridSpan="8">
                  <a:txBody>
                    <a:bodyPr/>
                    <a:lstStyle/>
                    <a:p>
                      <a:r>
                        <a:rPr lang="en-IN" sz="1200" dirty="0">
                          <a:solidFill>
                            <a:srgbClr val="002060"/>
                          </a:solidFill>
                        </a:rPr>
                        <a:t>0% Risk-weighting 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IN"/>
                    </a:p>
                  </a:txBody>
                  <a:tcPr>
                    <a:lnL w="12700" cap="flat" cmpd="sng" algn="ctr">
                      <a:solidFill>
                        <a:schemeClr val="tx1"/>
                      </a:solidFill>
                      <a:prstDash val="solid"/>
                      <a:round/>
                      <a:headEnd type="none" w="med" len="med"/>
                      <a:tailEnd type="none" w="med" len="med"/>
                    </a:lnL>
                  </a:tcPr>
                </a:tc>
                <a:tc hMerge="1">
                  <a:txBody>
                    <a:bodyPr/>
                    <a:lstStyle/>
                    <a:p>
                      <a:endParaRPr lang="en-IN" sz="20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sz="20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4959786"/>
                  </a:ext>
                </a:extLst>
              </a:tr>
              <a:tr h="806720">
                <a:tc>
                  <a:txBody>
                    <a:bodyPr/>
                    <a:lstStyle/>
                    <a:p>
                      <a:pPr marL="0" lvl="8"/>
                      <a:r>
                        <a:rPr lang="en-IN" sz="1200" dirty="0">
                          <a:solidFill>
                            <a:srgbClr val="002060"/>
                          </a:solidFill>
                        </a:rPr>
                        <a:t>Cash</a:t>
                      </a:r>
                    </a:p>
                    <a:p>
                      <a:pPr marL="0" lvl="8"/>
                      <a:r>
                        <a:rPr lang="en-IN" sz="1200" dirty="0" smtClean="0">
                          <a:solidFill>
                            <a:srgbClr val="002060"/>
                          </a:solidFill>
                        </a:rPr>
                        <a:t>Treasury </a:t>
                      </a:r>
                      <a:r>
                        <a:rPr lang="en-IN" sz="1200" dirty="0">
                          <a:solidFill>
                            <a:srgbClr val="002060"/>
                          </a:solidFill>
                        </a:rPr>
                        <a:t>securities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r"/>
                      <a:r>
                        <a:rPr lang="en-IN" sz="1200" dirty="0">
                          <a:solidFill>
                            <a:srgbClr val="002060"/>
                          </a:solidFill>
                        </a:rPr>
                        <a:t>  </a:t>
                      </a:r>
                      <a:r>
                        <a:rPr lang="en-IN" sz="1200" dirty="0" err="1" smtClean="0">
                          <a:solidFill>
                            <a:srgbClr val="002060"/>
                          </a:solidFill>
                        </a:rPr>
                        <a:t>Rs</a:t>
                      </a:r>
                      <a:r>
                        <a:rPr lang="en-IN" sz="1200" dirty="0" smtClean="0">
                          <a:solidFill>
                            <a:srgbClr val="002060"/>
                          </a:solidFill>
                        </a:rPr>
                        <a:t>. 5000</a:t>
                      </a:r>
                      <a:endParaRPr lang="en-IN" sz="1200" dirty="0">
                        <a:solidFill>
                          <a:srgbClr val="002060"/>
                        </a:solidFill>
                      </a:endParaRPr>
                    </a:p>
                    <a:p>
                      <a:pPr algn="r"/>
                      <a:r>
                        <a:rPr lang="en-IN" sz="1200" u="sng" dirty="0">
                          <a:solidFill>
                            <a:srgbClr val="002060"/>
                          </a:solidFill>
                        </a:rPr>
                        <a:t>      </a:t>
                      </a:r>
                      <a:r>
                        <a:rPr lang="en-IN" sz="1200" u="sng" dirty="0" smtClean="0">
                          <a:solidFill>
                            <a:srgbClr val="002060"/>
                          </a:solidFill>
                        </a:rPr>
                        <a:t>20000 </a:t>
                      </a:r>
                      <a:r>
                        <a:rPr lang="en-IN" sz="1200" u="none" dirty="0" err="1" smtClean="0">
                          <a:solidFill>
                            <a:srgbClr val="002060"/>
                          </a:solidFill>
                        </a:rPr>
                        <a:t>Rs</a:t>
                      </a:r>
                      <a:r>
                        <a:rPr lang="en-IN" sz="1200" u="none" dirty="0" smtClean="0">
                          <a:solidFill>
                            <a:srgbClr val="002060"/>
                          </a:solidFill>
                        </a:rPr>
                        <a:t>.</a:t>
                      </a:r>
                      <a:r>
                        <a:rPr lang="en-IN" sz="1200" u="none" baseline="0" dirty="0" smtClean="0">
                          <a:solidFill>
                            <a:srgbClr val="002060"/>
                          </a:solidFill>
                        </a:rPr>
                        <a:t> </a:t>
                      </a:r>
                      <a:r>
                        <a:rPr lang="en-IN" sz="1200" u="none" dirty="0" smtClean="0">
                          <a:solidFill>
                            <a:srgbClr val="002060"/>
                          </a:solidFill>
                        </a:rPr>
                        <a:t>25,000</a:t>
                      </a:r>
                      <a:endParaRPr lang="en-IN" sz="12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r>
                        <a:rPr lang="en-IN" sz="2000" dirty="0">
                          <a:solidFill>
                            <a:srgbClr val="002060"/>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IN" sz="1200" dirty="0">
                        <a:solidFill>
                          <a:srgbClr val="002060"/>
                        </a:solidFill>
                      </a:endParaRPr>
                    </a:p>
                    <a:p>
                      <a:pPr algn="ctr"/>
                      <a:endParaRPr lang="en-IN" sz="1200" dirty="0">
                        <a:solidFill>
                          <a:srgbClr val="002060"/>
                        </a:solidFill>
                      </a:endParaRPr>
                    </a:p>
                    <a:p>
                      <a:pPr algn="ctr"/>
                      <a:r>
                        <a:rPr lang="en-IN" sz="1200" dirty="0">
                          <a:solidFill>
                            <a:srgbClr val="002060"/>
                          </a:solidFill>
                        </a:rPr>
                        <a:t>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200" dirty="0">
                        <a:solidFill>
                          <a:srgbClr val="002060"/>
                        </a:solidFill>
                      </a:endParaRPr>
                    </a:p>
                    <a:p>
                      <a:endParaRPr lang="en-IN" sz="1200" dirty="0">
                        <a:solidFill>
                          <a:srgbClr val="002060"/>
                        </a:solidFill>
                      </a:endParaRPr>
                    </a:p>
                    <a:p>
                      <a:r>
                        <a:rPr lang="en-IN" sz="1200" dirty="0">
                          <a:solidFill>
                            <a:srgbClr val="002060"/>
                          </a:solidFill>
                        </a:rPr>
                        <a:t>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IN" sz="1200" dirty="0">
                        <a:solidFill>
                          <a:srgbClr val="002060"/>
                        </a:solidFill>
                      </a:endParaRPr>
                    </a:p>
                    <a:p>
                      <a:pPr algn="ctr"/>
                      <a:endParaRPr lang="en-IN" sz="1200" dirty="0">
                        <a:solidFill>
                          <a:srgbClr val="002060"/>
                        </a:solidFill>
                      </a:endParaRPr>
                    </a:p>
                    <a:p>
                      <a:pPr algn="ctr"/>
                      <a:r>
                        <a:rPr lang="en-IN" sz="1200" dirty="0">
                          <a:solidFill>
                            <a:srgbClr val="002060"/>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endParaRPr lang="en-IN" sz="1200" dirty="0">
                        <a:solidFill>
                          <a:srgbClr val="002060"/>
                        </a:solidFill>
                      </a:endParaRPr>
                    </a:p>
                    <a:p>
                      <a:pPr algn="ctr"/>
                      <a:endParaRPr lang="en-IN" sz="1200" dirty="0">
                        <a:solidFill>
                          <a:srgbClr val="002060"/>
                        </a:solidFill>
                      </a:endParaRPr>
                    </a:p>
                    <a:p>
                      <a:pPr algn="ctr"/>
                      <a:r>
                        <a:rPr lang="en-IN" sz="1200" dirty="0" err="1" smtClean="0">
                          <a:solidFill>
                            <a:srgbClr val="002060"/>
                          </a:solidFill>
                        </a:rPr>
                        <a:t>Rs</a:t>
                      </a:r>
                      <a:r>
                        <a:rPr lang="en-IN" sz="1200" dirty="0" smtClean="0">
                          <a:solidFill>
                            <a:srgbClr val="002060"/>
                          </a:solidFill>
                        </a:rPr>
                        <a:t>.</a:t>
                      </a:r>
                      <a:r>
                        <a:rPr lang="en-IN" sz="1200" baseline="0" dirty="0" smtClean="0">
                          <a:solidFill>
                            <a:srgbClr val="002060"/>
                          </a:solidFill>
                        </a:rPr>
                        <a:t> </a:t>
                      </a:r>
                      <a:r>
                        <a:rPr lang="en-IN" sz="1200" dirty="0" smtClean="0">
                          <a:solidFill>
                            <a:srgbClr val="002060"/>
                          </a:solidFill>
                        </a:rPr>
                        <a:t>0</a:t>
                      </a:r>
                      <a:endParaRPr lang="en-IN" sz="12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IN"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95940008"/>
                  </a:ext>
                </a:extLst>
              </a:tr>
              <a:tr h="266163">
                <a:tc>
                  <a:txBody>
                    <a:bodyPr/>
                    <a:lstStyle/>
                    <a:p>
                      <a:pPr marL="0" marR="0" lvl="8"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solidFill>
                            <a:srgbClr val="002060"/>
                          </a:solidFill>
                        </a:rPr>
                        <a:t>20% Risk-weighting 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2">
                  <a:txBody>
                    <a:bodyPr/>
                    <a:lstStyle/>
                    <a:p>
                      <a:endParaRPr lang="en-IN" sz="12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IN" sz="20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IN" sz="12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endParaRPr lang="en-IN" sz="12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2">
                  <a:txBody>
                    <a:bodyPr/>
                    <a:lstStyle/>
                    <a:p>
                      <a:pPr algn="ctr"/>
                      <a:endParaRPr lang="en-IN" sz="12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IN"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25924782"/>
                  </a:ext>
                </a:extLst>
              </a:tr>
              <a:tr h="806720">
                <a:tc>
                  <a:txBody>
                    <a:bodyPr/>
                    <a:lstStyle/>
                    <a:p>
                      <a:pPr marL="0" marR="0" lvl="8"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solidFill>
                            <a:srgbClr val="002060"/>
                          </a:solidFill>
                        </a:rPr>
                        <a:t>Deposits at domestic banks</a:t>
                      </a:r>
                    </a:p>
                    <a:p>
                      <a:pPr marL="0" marR="0" lvl="8"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solidFill>
                            <a:srgbClr val="002060"/>
                          </a:solidFill>
                        </a:rPr>
                        <a:t>Credit equivalent amounts of SLCs backing municipal and corporate borrowings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r"/>
                      <a:r>
                        <a:rPr lang="en-IN" sz="1200" u="none" dirty="0" err="1" smtClean="0">
                          <a:solidFill>
                            <a:srgbClr val="002060"/>
                          </a:solidFill>
                        </a:rPr>
                        <a:t>Rs</a:t>
                      </a:r>
                      <a:r>
                        <a:rPr lang="en-IN" sz="1200" u="none" dirty="0" smtClean="0">
                          <a:solidFill>
                            <a:srgbClr val="002060"/>
                          </a:solidFill>
                        </a:rPr>
                        <a:t> </a:t>
                      </a:r>
                      <a:r>
                        <a:rPr lang="en-IN" sz="1200" u="none" dirty="0">
                          <a:solidFill>
                            <a:srgbClr val="002060"/>
                          </a:solidFill>
                        </a:rPr>
                        <a:t>5000</a:t>
                      </a:r>
                    </a:p>
                    <a:p>
                      <a:pPr algn="r"/>
                      <a:r>
                        <a:rPr lang="en-IN" sz="1200" u="sng" dirty="0">
                          <a:solidFill>
                            <a:srgbClr val="002060"/>
                          </a:solidFill>
                        </a:rPr>
                        <a:t>    10,000 </a:t>
                      </a:r>
                    </a:p>
                    <a:p>
                      <a:pPr algn="r"/>
                      <a:r>
                        <a:rPr lang="en-IN" sz="1200" u="none" dirty="0" smtClean="0">
                          <a:solidFill>
                            <a:srgbClr val="002060"/>
                          </a:solidFill>
                        </a:rPr>
                        <a:t>Rs.15,000</a:t>
                      </a:r>
                      <a:endParaRPr lang="en-IN" sz="12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IN" sz="2000" dirty="0">
                        <a:solidFill>
                          <a:srgbClr val="002060"/>
                        </a:solidFill>
                      </a:endParaRPr>
                    </a:p>
                    <a:p>
                      <a:pPr algn="ctr"/>
                      <a:endParaRPr lang="en-IN" sz="2000" dirty="0">
                        <a:solidFill>
                          <a:srgbClr val="002060"/>
                        </a:solidFill>
                      </a:endParaRPr>
                    </a:p>
                    <a:p>
                      <a:pPr algn="ctr"/>
                      <a:r>
                        <a:rPr lang="en-IN" sz="2000" dirty="0">
                          <a:solidFill>
                            <a:srgbClr val="002060"/>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IN" sz="1200" dirty="0">
                        <a:solidFill>
                          <a:srgbClr val="002060"/>
                        </a:solidFill>
                      </a:endParaRPr>
                    </a:p>
                    <a:p>
                      <a:pPr algn="ctr"/>
                      <a:endParaRPr lang="en-IN" sz="1200" dirty="0">
                        <a:solidFill>
                          <a:srgbClr val="002060"/>
                        </a:solidFill>
                      </a:endParaRPr>
                    </a:p>
                    <a:p>
                      <a:pPr algn="ctr"/>
                      <a:r>
                        <a:rPr lang="en-IN" sz="1200" dirty="0">
                          <a:solidFill>
                            <a:srgbClr val="002060"/>
                          </a:solidFill>
                        </a:rPr>
                        <a:t>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IN" sz="1200" dirty="0">
                        <a:solidFill>
                          <a:srgbClr val="002060"/>
                        </a:solidFill>
                      </a:endParaRPr>
                    </a:p>
                    <a:p>
                      <a:pPr algn="ctr"/>
                      <a:endParaRPr lang="en-IN" sz="1200" dirty="0">
                        <a:solidFill>
                          <a:srgbClr val="002060"/>
                        </a:solidFill>
                      </a:endParaRPr>
                    </a:p>
                    <a:p>
                      <a:pPr algn="ctr"/>
                      <a:r>
                        <a:rPr lang="en-IN" sz="1200" dirty="0" smtClean="0">
                          <a:solidFill>
                            <a:srgbClr val="002060"/>
                          </a:solidFill>
                        </a:rPr>
                        <a:t>0.2</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IN" sz="1200" dirty="0">
                        <a:solidFill>
                          <a:srgbClr val="002060"/>
                        </a:solidFill>
                      </a:endParaRPr>
                    </a:p>
                    <a:p>
                      <a:pPr algn="ctr"/>
                      <a:endParaRPr lang="en-IN" sz="1200" dirty="0">
                        <a:solidFill>
                          <a:srgbClr val="002060"/>
                        </a:solidFill>
                      </a:endParaRPr>
                    </a:p>
                    <a:p>
                      <a:pPr algn="ctr"/>
                      <a:r>
                        <a:rPr lang="en-IN" sz="1200" dirty="0">
                          <a:solidFill>
                            <a:srgbClr val="002060"/>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endParaRPr lang="en-IN" sz="1200" dirty="0">
                        <a:solidFill>
                          <a:srgbClr val="002060"/>
                        </a:solidFill>
                      </a:endParaRPr>
                    </a:p>
                    <a:p>
                      <a:pPr algn="ctr"/>
                      <a:endParaRPr lang="en-IN" sz="1200" dirty="0">
                        <a:solidFill>
                          <a:srgbClr val="002060"/>
                        </a:solidFill>
                      </a:endParaRPr>
                    </a:p>
                    <a:p>
                      <a:pPr algn="ctr"/>
                      <a:r>
                        <a:rPr lang="en-IN" sz="1200" dirty="0" err="1" smtClean="0">
                          <a:solidFill>
                            <a:srgbClr val="002060"/>
                          </a:solidFill>
                        </a:rPr>
                        <a:t>Rs</a:t>
                      </a:r>
                      <a:r>
                        <a:rPr lang="en-IN" sz="1200" dirty="0" smtClean="0">
                          <a:solidFill>
                            <a:srgbClr val="002060"/>
                          </a:solidFill>
                        </a:rPr>
                        <a:t>.</a:t>
                      </a:r>
                      <a:r>
                        <a:rPr lang="en-IN" sz="1200" baseline="0" dirty="0" smtClean="0">
                          <a:solidFill>
                            <a:srgbClr val="002060"/>
                          </a:solidFill>
                        </a:rPr>
                        <a:t> </a:t>
                      </a:r>
                      <a:r>
                        <a:rPr lang="en-IN" sz="1200" dirty="0" smtClean="0">
                          <a:solidFill>
                            <a:srgbClr val="002060"/>
                          </a:solidFill>
                        </a:rPr>
                        <a:t>3,000</a:t>
                      </a:r>
                      <a:endParaRPr lang="en-IN" sz="12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IN"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7792949"/>
                  </a:ext>
                </a:extLst>
              </a:tr>
              <a:tr h="266163">
                <a:tc gridSpan="8">
                  <a:txBody>
                    <a:bodyPr/>
                    <a:lstStyle/>
                    <a:p>
                      <a:pPr marL="0" marR="0" lvl="8"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solidFill>
                            <a:srgbClr val="002060"/>
                          </a:solidFill>
                        </a:rPr>
                        <a:t>50% Risk-weighting 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algn="ctr"/>
                      <a:endParaRPr lang="en-IN" sz="20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IN"/>
                    </a:p>
                  </a:txBody>
                  <a:tcPr/>
                </a:tc>
                <a:tc hMerge="1">
                  <a:txBody>
                    <a:bodyPr/>
                    <a:lstStyle/>
                    <a:p>
                      <a:pPr algn="ctr"/>
                      <a:endParaRPr lang="en-IN" sz="20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8"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8"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54916474"/>
                  </a:ext>
                </a:extLst>
              </a:tr>
              <a:tr h="561900">
                <a:tc>
                  <a:txBody>
                    <a:bodyPr/>
                    <a:lstStyle/>
                    <a:p>
                      <a:pPr marL="0" marR="0" lvl="8"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solidFill>
                            <a:srgbClr val="002060"/>
                          </a:solidFill>
                        </a:rPr>
                        <a:t>Mortgage loans secured by first liens on 1- to- 4 family residential properties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200" u="none" dirty="0" err="1" smtClean="0">
                          <a:solidFill>
                            <a:srgbClr val="002060"/>
                          </a:solidFill>
                        </a:rPr>
                        <a:t>Rs</a:t>
                      </a:r>
                      <a:r>
                        <a:rPr lang="en-IN" sz="1200" u="none" dirty="0" smtClean="0">
                          <a:solidFill>
                            <a:srgbClr val="002060"/>
                          </a:solidFill>
                        </a:rPr>
                        <a:t>. </a:t>
                      </a:r>
                      <a:r>
                        <a:rPr lang="en-IN" sz="1200" u="none" dirty="0">
                          <a:solidFill>
                            <a:srgbClr val="002060"/>
                          </a:solidFill>
                        </a:rPr>
                        <a:t>5000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IN" sz="1200" dirty="0">
                          <a:solidFill>
                            <a:srgbClr val="002060"/>
                          </a:solidFill>
                        </a:rPr>
                        <a:t>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IN" sz="1600" dirty="0">
                        <a:solidFill>
                          <a:srgbClr val="002060"/>
                        </a:solidFill>
                      </a:endParaRPr>
                    </a:p>
                    <a:p>
                      <a:pPr algn="ctr"/>
                      <a:r>
                        <a:rPr lang="en-IN" sz="1600" dirty="0">
                          <a:solidFill>
                            <a:srgbClr val="002060"/>
                          </a:solidFill>
                        </a:rPr>
                        <a:t>0.05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200" dirty="0" smtClean="0">
                          <a:solidFill>
                            <a:srgbClr val="002060"/>
                          </a:solidFill>
                        </a:rPr>
                        <a:t>0.5</a:t>
                      </a:r>
                      <a:endParaRPr lang="en-IN" sz="12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IN" sz="1200" dirty="0">
                          <a:solidFill>
                            <a:srgbClr val="002060"/>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IN" sz="1600" dirty="0">
                        <a:solidFill>
                          <a:srgbClr val="002060"/>
                        </a:solidFill>
                      </a:endParaRPr>
                    </a:p>
                    <a:p>
                      <a:pPr algn="ctr"/>
                      <a:r>
                        <a:rPr lang="en-IN" sz="1600" dirty="0">
                          <a:solidFill>
                            <a:srgbClr val="002060"/>
                          </a:solidFill>
                        </a:rPr>
                        <a:t>$2,500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dirty="0" err="1" smtClean="0">
                          <a:solidFill>
                            <a:srgbClr val="002060"/>
                          </a:solidFill>
                        </a:rPr>
                        <a:t>Rs</a:t>
                      </a:r>
                      <a:r>
                        <a:rPr lang="en-IN" sz="1600" dirty="0" smtClean="0">
                          <a:solidFill>
                            <a:srgbClr val="002060"/>
                          </a:solidFill>
                        </a:rPr>
                        <a:t>. 2,500</a:t>
                      </a:r>
                      <a:endParaRPr lang="en-IN" sz="16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8944539"/>
                  </a:ext>
                </a:extLst>
              </a:tr>
              <a:tr h="266163">
                <a:tc gridSpan="8">
                  <a:txBody>
                    <a:bodyPr/>
                    <a:lstStyle/>
                    <a:p>
                      <a:pPr marL="0" marR="0" lvl="8"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solidFill>
                            <a:srgbClr val="002060"/>
                          </a:solidFill>
                        </a:rPr>
                        <a:t>100% Risk-weighting 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r"/>
                      <a:endParaRPr lang="en-IN" sz="1600" u="none"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IN"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tc hMerge="1">
                  <a:txBody>
                    <a:bodyPr/>
                    <a:lstStyle/>
                    <a:p>
                      <a:pPr algn="ctr"/>
                      <a:endParaRPr lang="en-IN"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IN"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tc hMerge="1">
                  <a:txBody>
                    <a:bodyPr/>
                    <a:lstStyle/>
                    <a:p>
                      <a:pPr algn="ctr"/>
                      <a:endParaRPr lang="en-IN"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9868394"/>
                  </a:ext>
                </a:extLst>
              </a:tr>
              <a:tr h="991113">
                <a:tc>
                  <a:txBody>
                    <a:bodyPr/>
                    <a:lstStyle/>
                    <a:p>
                      <a:pPr marL="0" marR="0" lvl="8"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solidFill>
                            <a:srgbClr val="002060"/>
                          </a:solidFill>
                        </a:rPr>
                        <a:t>Loans to private corporations</a:t>
                      </a:r>
                    </a:p>
                    <a:p>
                      <a:pPr marL="0" marR="0" lvl="8"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solidFill>
                            <a:srgbClr val="002060"/>
                          </a:solidFill>
                        </a:rPr>
                        <a:t>Credit equivalent amount of long term credit commitments to </a:t>
                      </a:r>
                      <a:r>
                        <a:rPr lang="en-IN" sz="1200" dirty="0" err="1">
                          <a:solidFill>
                            <a:srgbClr val="002060"/>
                          </a:solidFill>
                        </a:rPr>
                        <a:t>pvt.</a:t>
                      </a:r>
                      <a:r>
                        <a:rPr lang="en-IN" sz="1200" dirty="0">
                          <a:solidFill>
                            <a:srgbClr val="002060"/>
                          </a:solidFill>
                        </a:rPr>
                        <a:t> Corporations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200" u="none" dirty="0" err="1" smtClean="0">
                          <a:solidFill>
                            <a:srgbClr val="002060"/>
                          </a:solidFill>
                        </a:rPr>
                        <a:t>Rs</a:t>
                      </a:r>
                      <a:r>
                        <a:rPr lang="en-IN" sz="1200" u="none" dirty="0" smtClean="0">
                          <a:solidFill>
                            <a:srgbClr val="002060"/>
                          </a:solidFill>
                        </a:rPr>
                        <a:t>. 65,000</a:t>
                      </a:r>
                      <a:endParaRPr lang="en-IN" sz="1200" u="none" dirty="0">
                        <a:solidFill>
                          <a:srgbClr val="002060"/>
                        </a:solidFill>
                      </a:endParaRPr>
                    </a:p>
                    <a:p>
                      <a:pPr algn="r"/>
                      <a:r>
                        <a:rPr lang="en-IN" sz="1200" u="sng" dirty="0">
                          <a:solidFill>
                            <a:srgbClr val="002060"/>
                          </a:solidFill>
                        </a:rPr>
                        <a:t>   10,000</a:t>
                      </a:r>
                    </a:p>
                    <a:p>
                      <a:pPr algn="r"/>
                      <a:r>
                        <a:rPr lang="en-IN" sz="1200" u="sng" dirty="0" err="1" smtClean="0">
                          <a:solidFill>
                            <a:srgbClr val="002060"/>
                          </a:solidFill>
                        </a:rPr>
                        <a:t>Rs</a:t>
                      </a:r>
                      <a:r>
                        <a:rPr lang="en-IN" sz="1200" u="sng" dirty="0" smtClean="0">
                          <a:solidFill>
                            <a:srgbClr val="002060"/>
                          </a:solidFill>
                        </a:rPr>
                        <a:t>.</a:t>
                      </a:r>
                      <a:r>
                        <a:rPr lang="en-IN" sz="1200" u="sng" baseline="0" dirty="0" smtClean="0">
                          <a:solidFill>
                            <a:srgbClr val="002060"/>
                          </a:solidFill>
                        </a:rPr>
                        <a:t> </a:t>
                      </a:r>
                      <a:r>
                        <a:rPr lang="en-IN" sz="1200" u="sng" dirty="0" smtClean="0">
                          <a:solidFill>
                            <a:srgbClr val="002060"/>
                          </a:solidFill>
                        </a:rPr>
                        <a:t>75,000</a:t>
                      </a:r>
                      <a:endParaRPr lang="en-IN" sz="1200" u="sng"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endParaRPr lang="en-IN" sz="1200" dirty="0">
                        <a:solidFill>
                          <a:srgbClr val="002060"/>
                        </a:solidFill>
                      </a:endParaRPr>
                    </a:p>
                    <a:p>
                      <a:pPr algn="ctr"/>
                      <a:endParaRPr lang="en-IN" sz="1200" dirty="0">
                        <a:solidFill>
                          <a:srgbClr val="002060"/>
                        </a:solidFill>
                      </a:endParaRPr>
                    </a:p>
                    <a:p>
                      <a:pPr algn="ctr"/>
                      <a:r>
                        <a:rPr lang="en-IN" sz="1200" dirty="0">
                          <a:solidFill>
                            <a:srgbClr val="002060"/>
                          </a:solidFill>
                        </a:rPr>
                        <a:t>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tc gridSpan="2">
                  <a:txBody>
                    <a:bodyPr/>
                    <a:lstStyle/>
                    <a:p>
                      <a:pPr algn="ctr"/>
                      <a:endParaRPr lang="en-IN" sz="1200" dirty="0">
                        <a:solidFill>
                          <a:srgbClr val="002060"/>
                        </a:solidFill>
                      </a:endParaRPr>
                    </a:p>
                    <a:p>
                      <a:pPr algn="ctr"/>
                      <a:endParaRPr lang="en-IN" sz="1200" dirty="0">
                        <a:solidFill>
                          <a:srgbClr val="002060"/>
                        </a:solidFill>
                      </a:endParaRPr>
                    </a:p>
                    <a:p>
                      <a:pPr algn="ctr"/>
                      <a:r>
                        <a:rPr lang="en-IN" sz="1200" dirty="0">
                          <a:solidFill>
                            <a:srgbClr val="002060"/>
                          </a:solidFill>
                        </a:rPr>
                        <a:t>1.00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IN"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endParaRPr lang="en-IN" sz="1200" dirty="0">
                        <a:solidFill>
                          <a:srgbClr val="002060"/>
                        </a:solidFill>
                      </a:endParaRPr>
                    </a:p>
                    <a:p>
                      <a:pPr algn="ctr"/>
                      <a:endParaRPr lang="en-IN" sz="1200" dirty="0">
                        <a:solidFill>
                          <a:srgbClr val="002060"/>
                        </a:solidFill>
                      </a:endParaRPr>
                    </a:p>
                    <a:p>
                      <a:pPr algn="ctr"/>
                      <a:r>
                        <a:rPr lang="en-IN" sz="1200" dirty="0" err="1" smtClean="0">
                          <a:solidFill>
                            <a:srgbClr val="002060"/>
                          </a:solidFill>
                        </a:rPr>
                        <a:t>Rs</a:t>
                      </a:r>
                      <a:r>
                        <a:rPr lang="en-IN" sz="1200" dirty="0" smtClean="0">
                          <a:solidFill>
                            <a:srgbClr val="002060"/>
                          </a:solidFill>
                        </a:rPr>
                        <a:t>.</a:t>
                      </a:r>
                      <a:r>
                        <a:rPr lang="en-IN" sz="1200" baseline="0" dirty="0" smtClean="0">
                          <a:solidFill>
                            <a:srgbClr val="002060"/>
                          </a:solidFill>
                        </a:rPr>
                        <a:t> </a:t>
                      </a:r>
                      <a:r>
                        <a:rPr lang="en-IN" sz="1200" dirty="0" smtClean="0">
                          <a:solidFill>
                            <a:srgbClr val="002060"/>
                          </a:solidFill>
                        </a:rPr>
                        <a:t>75,000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IN" sz="1600" dirty="0">
                        <a:solidFill>
                          <a:srgbClr val="002060"/>
                        </a:solidFill>
                      </a:endParaRPr>
                    </a:p>
                    <a:p>
                      <a:pPr algn="ctr"/>
                      <a:endParaRPr lang="en-IN" sz="1600" dirty="0">
                        <a:solidFill>
                          <a:srgbClr val="002060"/>
                        </a:solidFill>
                      </a:endParaRPr>
                    </a:p>
                    <a:p>
                      <a:pPr algn="ctr"/>
                      <a:r>
                        <a:rPr lang="en-IN" sz="1600" dirty="0">
                          <a:solidFill>
                            <a:srgbClr val="002060"/>
                          </a:solidFill>
                        </a:rPr>
                        <a:t>$75,000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96016989"/>
                  </a:ext>
                </a:extLst>
              </a:tr>
              <a:tr h="437934">
                <a:tc>
                  <a:txBody>
                    <a:bodyPr/>
                    <a:lstStyle/>
                    <a:p>
                      <a:pPr marL="0" marR="0" lvl="8"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solidFill>
                            <a:srgbClr val="002060"/>
                          </a:solidFill>
                        </a:rPr>
                        <a:t>Total risk weighted asset held by this bank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IN" sz="1200" u="sng"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endParaRPr lang="en-IN" sz="12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tc gridSpan="2">
                  <a:txBody>
                    <a:bodyPr/>
                    <a:lstStyle/>
                    <a:p>
                      <a:pPr algn="ctr"/>
                      <a:endParaRPr lang="en-IN" sz="12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tc gridSpan="2">
                  <a:txBody>
                    <a:bodyPr/>
                    <a:lstStyle/>
                    <a:p>
                      <a:pPr algn="ctr"/>
                      <a:r>
                        <a:rPr lang="en-IN" sz="1200" dirty="0" err="1" smtClean="0">
                          <a:solidFill>
                            <a:srgbClr val="002060"/>
                          </a:solidFill>
                        </a:rPr>
                        <a:t>Rs</a:t>
                      </a:r>
                      <a:r>
                        <a:rPr lang="en-IN" sz="1200" dirty="0" smtClean="0">
                          <a:solidFill>
                            <a:srgbClr val="002060"/>
                          </a:solidFill>
                        </a:rPr>
                        <a:t>.</a:t>
                      </a:r>
                      <a:r>
                        <a:rPr lang="en-IN" sz="1200" baseline="0" dirty="0" smtClean="0">
                          <a:solidFill>
                            <a:srgbClr val="002060"/>
                          </a:solidFill>
                        </a:rPr>
                        <a:t> </a:t>
                      </a:r>
                      <a:r>
                        <a:rPr lang="en-IN" sz="1200" dirty="0" smtClean="0">
                          <a:solidFill>
                            <a:srgbClr val="002060"/>
                          </a:solidFill>
                        </a:rPr>
                        <a:t>80.500</a:t>
                      </a:r>
                      <a:endParaRPr lang="en-IN" sz="12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extLst>
                  <a:ext uri="{0D108BD9-81ED-4DB2-BD59-A6C34878D82A}">
                    <a16:rowId xmlns:a16="http://schemas.microsoft.com/office/drawing/2014/main" val="610421387"/>
                  </a:ext>
                </a:extLst>
              </a:tr>
            </a:tbl>
          </a:graphicData>
        </a:graphic>
      </p:graphicFrame>
    </p:spTree>
    <p:extLst>
      <p:ext uri="{BB962C8B-B14F-4D97-AF65-F5344CB8AC3E}">
        <p14:creationId xmlns:p14="http://schemas.microsoft.com/office/powerpoint/2010/main" val="3205440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602776" y="1405136"/>
            <a:ext cx="9359931" cy="4655421"/>
          </a:xfrm>
          <a:prstGeom prst="rect">
            <a:avLst/>
          </a:prstGeom>
          <a:noFill/>
          <a:ln>
            <a:noFill/>
          </a:ln>
        </p:spPr>
        <p:txBody>
          <a:bodyPr spcFirstLastPara="1" wrap="square" lIns="91425" tIns="45700" rIns="91425" bIns="45700" anchor="t" anchorCtr="0">
            <a:normAutofit/>
          </a:bodyPr>
          <a:lstStyle/>
          <a:p>
            <a:pPr marL="0" indent="0" algn="just">
              <a:lnSpc>
                <a:spcPct val="110000"/>
              </a:lnSpc>
              <a:spcBef>
                <a:spcPts val="600"/>
              </a:spcBef>
              <a:buClr>
                <a:srgbClr val="002060"/>
              </a:buClr>
              <a:buSzPts val="2800"/>
              <a:buNone/>
            </a:pPr>
            <a:r>
              <a:rPr lang="en-IN" sz="2400" b="1" dirty="0">
                <a:solidFill>
                  <a:srgbClr val="002060"/>
                </a:solidFill>
              </a:rPr>
              <a:t>Calculation of risk weighted assets:</a:t>
            </a:r>
          </a:p>
          <a:p>
            <a:pPr marL="0" indent="0" algn="just">
              <a:lnSpc>
                <a:spcPct val="110000"/>
              </a:lnSpc>
              <a:spcBef>
                <a:spcPts val="600"/>
              </a:spcBef>
              <a:buClr>
                <a:srgbClr val="002060"/>
              </a:buClr>
              <a:buSzPts val="2800"/>
              <a:buNone/>
            </a:pPr>
            <a:endParaRPr lang="en-IN" sz="2000" b="1" dirty="0">
              <a:solidFill>
                <a:srgbClr val="002060"/>
              </a:solidFill>
            </a:endParaRPr>
          </a:p>
          <a:p>
            <a:pPr marL="0" indent="0" algn="just">
              <a:lnSpc>
                <a:spcPct val="110000"/>
              </a:lnSpc>
              <a:spcBef>
                <a:spcPts val="600"/>
              </a:spcBef>
              <a:buClr>
                <a:srgbClr val="002060"/>
              </a:buClr>
              <a:buSzPts val="2800"/>
              <a:buNone/>
            </a:pPr>
            <a:endParaRPr lang="en-IN" sz="2000" b="1" dirty="0">
              <a:solidFill>
                <a:srgbClr val="002060"/>
              </a:solidFill>
            </a:endParaRPr>
          </a:p>
          <a:p>
            <a:pPr marL="0" indent="0" algn="just">
              <a:lnSpc>
                <a:spcPct val="110000"/>
              </a:lnSpc>
              <a:spcBef>
                <a:spcPts val="600"/>
              </a:spcBef>
              <a:buClr>
                <a:srgbClr val="002060"/>
              </a:buClr>
              <a:buSzPts val="2800"/>
              <a:buNone/>
            </a:pPr>
            <a:endParaRPr lang="en-IN" sz="2000" b="1" dirty="0">
              <a:solidFill>
                <a:srgbClr val="002060"/>
              </a:solidFill>
            </a:endParaRPr>
          </a:p>
          <a:p>
            <a:pPr marL="0" indent="0" algn="just">
              <a:lnSpc>
                <a:spcPct val="110000"/>
              </a:lnSpc>
              <a:spcBef>
                <a:spcPts val="600"/>
              </a:spcBef>
              <a:buClr>
                <a:srgbClr val="002060"/>
              </a:buClr>
              <a:buSzPts val="2800"/>
              <a:buNone/>
            </a:pPr>
            <a:endParaRPr lang="en-IN" sz="2000" b="1" dirty="0">
              <a:solidFill>
                <a:srgbClr val="002060"/>
              </a:solidFill>
            </a:endParaRPr>
          </a:p>
          <a:p>
            <a:pPr marL="0" indent="0" algn="just">
              <a:lnSpc>
                <a:spcPct val="110000"/>
              </a:lnSpc>
              <a:spcBef>
                <a:spcPts val="600"/>
              </a:spcBef>
              <a:buClr>
                <a:srgbClr val="002060"/>
              </a:buClr>
              <a:buSzPts val="2800"/>
              <a:buNone/>
            </a:pPr>
            <a:endParaRPr lang="en-IN" sz="2000" b="1" dirty="0">
              <a:solidFill>
                <a:srgbClr val="002060"/>
              </a:solidFill>
            </a:endParaRPr>
          </a:p>
          <a:p>
            <a:pPr marL="0" indent="0" algn="just">
              <a:lnSpc>
                <a:spcPct val="110000"/>
              </a:lnSpc>
              <a:spcBef>
                <a:spcPts val="600"/>
              </a:spcBef>
              <a:buClr>
                <a:srgbClr val="002060"/>
              </a:buClr>
              <a:buSzPts val="2800"/>
              <a:buNone/>
            </a:pPr>
            <a:endParaRPr lang="en-IN" sz="2000" b="1" dirty="0">
              <a:solidFill>
                <a:srgbClr val="002060"/>
              </a:solidFill>
            </a:endParaRPr>
          </a:p>
          <a:p>
            <a:pPr marL="0" indent="0">
              <a:lnSpc>
                <a:spcPct val="110000"/>
              </a:lnSpc>
              <a:spcBef>
                <a:spcPts val="600"/>
              </a:spcBef>
              <a:buClr>
                <a:srgbClr val="002060"/>
              </a:buClr>
              <a:buSzPts val="2800"/>
              <a:buNone/>
            </a:pPr>
            <a:r>
              <a:rPr lang="en-IN" sz="2400" b="1" u="sng" dirty="0">
                <a:solidFill>
                  <a:srgbClr val="002060"/>
                </a:solidFill>
              </a:rPr>
              <a:t>Note: </a:t>
            </a:r>
            <a:r>
              <a:rPr lang="en-IN" sz="2400" b="1" dirty="0">
                <a:solidFill>
                  <a:srgbClr val="002060"/>
                </a:solidFill>
              </a:rPr>
              <a:t>7.45% is more than the required minimum of Tier I capital of 4 % but below  the combined tier I + Tier II capital requirement of 8%</a:t>
            </a:r>
          </a:p>
          <a:p>
            <a:pPr marL="228600" indent="0" algn="just">
              <a:lnSpc>
                <a:spcPct val="110000"/>
              </a:lnSpc>
              <a:spcBef>
                <a:spcPts val="600"/>
              </a:spcBef>
              <a:buClr>
                <a:srgbClr val="002060"/>
              </a:buClr>
              <a:buSzPts val="2800"/>
              <a:buNone/>
            </a:pPr>
            <a:endParaRPr lang="en-US" sz="2400" b="1" dirty="0">
              <a:solidFill>
                <a:srgbClr val="002060"/>
              </a:solidFill>
            </a:endParaRP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Calculating Risk Weighted  Assets Under Basel I</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7F25006C-4870-4486-9A01-A797306099AA}"/>
                  </a:ext>
                </a:extLst>
              </p:cNvPr>
              <p:cNvGraphicFramePr>
                <a:graphicFrameLocks noGrp="1"/>
              </p:cNvGraphicFramePr>
              <p:nvPr>
                <p:extLst/>
              </p:nvPr>
            </p:nvGraphicFramePr>
            <p:xfrm>
              <a:off x="592148" y="2170773"/>
              <a:ext cx="9657639" cy="2263002"/>
            </p:xfrm>
            <a:graphic>
              <a:graphicData uri="http://schemas.openxmlformats.org/drawingml/2006/table">
                <a:tbl>
                  <a:tblPr firstRow="1" bandRow="1"/>
                  <a:tblGrid>
                    <a:gridCol w="1544996">
                      <a:extLst>
                        <a:ext uri="{9D8B030D-6E8A-4147-A177-3AD203B41FA5}">
                          <a16:colId xmlns:a16="http://schemas.microsoft.com/office/drawing/2014/main" val="3123882786"/>
                        </a:ext>
                      </a:extLst>
                    </a:gridCol>
                    <a:gridCol w="340242">
                      <a:extLst>
                        <a:ext uri="{9D8B030D-6E8A-4147-A177-3AD203B41FA5}">
                          <a16:colId xmlns:a16="http://schemas.microsoft.com/office/drawing/2014/main" val="2172849534"/>
                        </a:ext>
                      </a:extLst>
                    </a:gridCol>
                    <a:gridCol w="1913860">
                      <a:extLst>
                        <a:ext uri="{9D8B030D-6E8A-4147-A177-3AD203B41FA5}">
                          <a16:colId xmlns:a16="http://schemas.microsoft.com/office/drawing/2014/main" val="194214388"/>
                        </a:ext>
                      </a:extLst>
                    </a:gridCol>
                    <a:gridCol w="340242">
                      <a:extLst>
                        <a:ext uri="{9D8B030D-6E8A-4147-A177-3AD203B41FA5}">
                          <a16:colId xmlns:a16="http://schemas.microsoft.com/office/drawing/2014/main" val="3966615026"/>
                        </a:ext>
                      </a:extLst>
                    </a:gridCol>
                    <a:gridCol w="5518299">
                      <a:extLst>
                        <a:ext uri="{9D8B030D-6E8A-4147-A177-3AD203B41FA5}">
                          <a16:colId xmlns:a16="http://schemas.microsoft.com/office/drawing/2014/main" val="2786145014"/>
                        </a:ext>
                      </a:extLst>
                    </a:gridCol>
                  </a:tblGrid>
                  <a:tr h="146448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en-US" sz="2000" dirty="0">
                              <a:solidFill>
                                <a:srgbClr val="002060"/>
                              </a:solidFill>
                              <a:latin typeface="Calibri" panose="020F0502020204030204" pitchFamily="34" charset="0"/>
                              <a:cs typeface="Calibri" panose="020F0502020204030204" pitchFamily="34" charset="0"/>
                            </a:rPr>
                            <a:t>Capital adequacy ratio under Basel-I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a:solidFill>
                                <a:srgbClr val="002060"/>
                              </a:solidFill>
                              <a:latin typeface="Calibri" panose="020F0502020204030204" pitchFamily="34" charset="0"/>
                              <a:cs typeface="Calibri" panose="020F050202020403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f>
                                  <m:fPr>
                                    <m:ctrlPr>
                                      <a:rPr lang="en-US" sz="2000" b="1" i="1" smtClean="0">
                                        <a:solidFill>
                                          <a:srgbClr val="002060"/>
                                        </a:solidFill>
                                        <a:latin typeface="Cambria Math" panose="02040503050406030204" pitchFamily="18" charset="0"/>
                                      </a:rPr>
                                    </m:ctrlPr>
                                  </m:fPr>
                                  <m:num>
                                    <m:r>
                                      <m:rPr>
                                        <m:nor/>
                                      </m:rPr>
                                      <a:rPr lang="en-US" sz="2000" b="1" i="0" dirty="0" smtClean="0">
                                        <a:solidFill>
                                          <a:srgbClr val="002060"/>
                                        </a:solidFill>
                                        <a:latin typeface="Calibri" panose="020F0502020204030204" pitchFamily="34" charset="0"/>
                                        <a:cs typeface="Calibri" panose="020F0502020204030204" pitchFamily="34" charset="0"/>
                                      </a:rPr>
                                      <m:t>Total</m:t>
                                    </m:r>
                                    <m:r>
                                      <m:rPr>
                                        <m:nor/>
                                      </m:rPr>
                                      <a:rPr lang="en-US" sz="2000" b="1" i="0" dirty="0" smtClean="0">
                                        <a:solidFill>
                                          <a:srgbClr val="002060"/>
                                        </a:solidFill>
                                        <a:latin typeface="Calibri" panose="020F0502020204030204" pitchFamily="34" charset="0"/>
                                        <a:cs typeface="Calibri" panose="020F0502020204030204" pitchFamily="34" charset="0"/>
                                      </a:rPr>
                                      <m:t> </m:t>
                                    </m:r>
                                    <m:r>
                                      <m:rPr>
                                        <m:nor/>
                                      </m:rPr>
                                      <a:rPr lang="en-US" sz="2000" b="1" i="0" dirty="0" smtClean="0">
                                        <a:solidFill>
                                          <a:srgbClr val="002060"/>
                                        </a:solidFill>
                                        <a:latin typeface="Calibri" panose="020F0502020204030204" pitchFamily="34" charset="0"/>
                                        <a:cs typeface="Calibri" panose="020F0502020204030204" pitchFamily="34" charset="0"/>
                                      </a:rPr>
                                      <m:t>capital</m:t>
                                    </m:r>
                                  </m:num>
                                  <m:den>
                                    <m:eqArr>
                                      <m:eqArrPr>
                                        <m:ctrlPr>
                                          <a:rPr lang="en-IN" sz="2000" b="1" i="1" dirty="0" smtClean="0">
                                            <a:solidFill>
                                              <a:srgbClr val="002060"/>
                                            </a:solidFill>
                                            <a:latin typeface="Cambria Math" panose="02040503050406030204" pitchFamily="18" charset="0"/>
                                            <a:cs typeface="Calibri" panose="020F0502020204030204" pitchFamily="34" charset="0"/>
                                          </a:rPr>
                                        </m:ctrlPr>
                                      </m:eqArrPr>
                                      <m:e>
                                        <m:r>
                                          <m:rPr>
                                            <m:nor/>
                                          </m:rPr>
                                          <a:rPr lang="en-IN" sz="2000" b="1" i="0" dirty="0" smtClean="0">
                                            <a:solidFill>
                                              <a:srgbClr val="002060"/>
                                            </a:solidFill>
                                            <a:latin typeface="Calibri" panose="020F0502020204030204" pitchFamily="34" charset="0"/>
                                            <a:cs typeface="Calibri" panose="020F0502020204030204" pitchFamily="34" charset="0"/>
                                          </a:rPr>
                                          <m:t>Total</m:t>
                                        </m:r>
                                        <m:r>
                                          <m:rPr>
                                            <m:nor/>
                                          </m:rPr>
                                          <a:rPr lang="en-IN" sz="2000" b="1" i="0" dirty="0" smtClean="0">
                                            <a:solidFill>
                                              <a:srgbClr val="002060"/>
                                            </a:solidFill>
                                            <a:latin typeface="Calibri" panose="020F0502020204030204" pitchFamily="34" charset="0"/>
                                            <a:cs typeface="Calibri" panose="020F0502020204030204" pitchFamily="34" charset="0"/>
                                          </a:rPr>
                                          <m:t> </m:t>
                                        </m:r>
                                        <m:r>
                                          <m:rPr>
                                            <m:nor/>
                                          </m:rPr>
                                          <a:rPr lang="en-IN" sz="2000" b="1" i="0" dirty="0" smtClean="0">
                                            <a:solidFill>
                                              <a:srgbClr val="002060"/>
                                            </a:solidFill>
                                            <a:latin typeface="Calibri" panose="020F0502020204030204" pitchFamily="34" charset="0"/>
                                            <a:cs typeface="Calibri" panose="020F0502020204030204" pitchFamily="34" charset="0"/>
                                          </a:rPr>
                                          <m:t>r</m:t>
                                        </m:r>
                                        <m:r>
                                          <m:rPr>
                                            <m:nor/>
                                          </m:rPr>
                                          <a:rPr lang="en-US" sz="2000" b="1" dirty="0">
                                            <a:solidFill>
                                              <a:srgbClr val="002060"/>
                                            </a:solidFill>
                                            <a:latin typeface="Calibri" panose="020F0502020204030204" pitchFamily="34" charset="0"/>
                                            <a:cs typeface="Calibri" panose="020F0502020204030204" pitchFamily="34" charset="0"/>
                                          </a:rPr>
                                          <m:t>isk</m:t>
                                        </m:r>
                                        <m:r>
                                          <m:rPr>
                                            <m:nor/>
                                          </m:rPr>
                                          <a:rPr lang="en-US" sz="2000" b="1" dirty="0">
                                            <a:solidFill>
                                              <a:srgbClr val="002060"/>
                                            </a:solidFill>
                                            <a:latin typeface="Calibri" panose="020F0502020204030204" pitchFamily="34" charset="0"/>
                                            <a:cs typeface="Calibri" panose="020F0502020204030204" pitchFamily="34" charset="0"/>
                                          </a:rPr>
                                          <m:t> </m:t>
                                        </m:r>
                                      </m:e>
                                      <m:e>
                                        <m:r>
                                          <m:rPr>
                                            <m:nor/>
                                          </m:rPr>
                                          <a:rPr lang="en-US" sz="2000" b="1" dirty="0">
                                            <a:solidFill>
                                              <a:srgbClr val="002060"/>
                                            </a:solidFill>
                                            <a:latin typeface="Calibri" panose="020F0502020204030204" pitchFamily="34" charset="0"/>
                                            <a:cs typeface="Calibri" panose="020F0502020204030204" pitchFamily="34" charset="0"/>
                                          </a:rPr>
                                          <m:t>weighted</m:t>
                                        </m:r>
                                        <m:r>
                                          <m:rPr>
                                            <m:nor/>
                                          </m:rPr>
                                          <a:rPr lang="en-IN" sz="2000" b="1" i="0" dirty="0" smtClean="0">
                                            <a:solidFill>
                                              <a:srgbClr val="002060"/>
                                            </a:solidFill>
                                            <a:latin typeface="Calibri" panose="020F0502020204030204" pitchFamily="34" charset="0"/>
                                            <a:cs typeface="Calibri" panose="020F0502020204030204" pitchFamily="34" charset="0"/>
                                          </a:rPr>
                                          <m:t> </m:t>
                                        </m:r>
                                        <m:r>
                                          <m:rPr>
                                            <m:nor/>
                                          </m:rPr>
                                          <a:rPr lang="en-US" sz="2000" b="1" dirty="0" smtClean="0">
                                            <a:solidFill>
                                              <a:srgbClr val="002060"/>
                                            </a:solidFill>
                                            <a:latin typeface="Calibri" panose="020F0502020204030204" pitchFamily="34" charset="0"/>
                                            <a:cs typeface="Calibri" panose="020F0502020204030204" pitchFamily="34" charset="0"/>
                                          </a:rPr>
                                          <m:t>assets</m:t>
                                        </m:r>
                                      </m:e>
                                      <m:e>
                                        <m:r>
                                          <m:rPr>
                                            <m:nor/>
                                          </m:rPr>
                                          <a:rPr lang="en-US" sz="2000" b="1" dirty="0">
                                            <a:solidFill>
                                              <a:srgbClr val="002060"/>
                                            </a:solidFill>
                                            <a:latin typeface="Calibri" panose="020F0502020204030204" pitchFamily="34" charset="0"/>
                                            <a:cs typeface="Calibri" panose="020F0502020204030204" pitchFamily="34" charset="0"/>
                                          </a:rPr>
                                          <m:t> </m:t>
                                        </m:r>
                                      </m:e>
                                    </m:eqArr>
                                  </m:den>
                                </m:f>
                              </m:oMath>
                            </m:oMathPara>
                          </a14:m>
                          <a:endParaRPr lang="en-IN" sz="2000" dirty="0">
                            <a:solidFill>
                              <a:srgbClr val="00206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a:solidFill>
                                <a:srgbClr val="002060"/>
                              </a:solidFill>
                              <a:latin typeface="Calibri" panose="020F0502020204030204" pitchFamily="34" charset="0"/>
                              <a:cs typeface="Calibri" panose="020F050202020403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f>
                                  <m:fPr>
                                    <m:ctrlPr>
                                      <a:rPr lang="en-IN" sz="2000" i="1" smtClean="0">
                                        <a:solidFill>
                                          <a:srgbClr val="002060"/>
                                        </a:solidFill>
                                        <a:latin typeface="Cambria Math" panose="02040503050406030204" pitchFamily="18" charset="0"/>
                                      </a:rPr>
                                    </m:ctrlPr>
                                  </m:fPr>
                                  <m:num>
                                    <m:eqArr>
                                      <m:eqArrPr>
                                        <m:ctrlPr>
                                          <a:rPr lang="es-ES" sz="2000" b="1" i="1" smtClean="0">
                                            <a:solidFill>
                                              <a:srgbClr val="002060"/>
                                            </a:solidFill>
                                            <a:latin typeface="Cambria Math" panose="02040503050406030204" pitchFamily="18" charset="0"/>
                                          </a:rPr>
                                        </m:ctrlPr>
                                      </m:eqArrPr>
                                      <m:e>
                                        <m:r>
                                          <a:rPr lang="es-ES" sz="2000" b="1" i="0" smtClean="0">
                                            <a:solidFill>
                                              <a:srgbClr val="002060"/>
                                            </a:solidFill>
                                            <a:latin typeface="Cambria Math" panose="02040503050406030204" pitchFamily="18" charset="0"/>
                                          </a:rPr>
                                          <m:t>𝐓𝐨𝐭𝐚𝐥</m:t>
                                        </m:r>
                                        <m:r>
                                          <a:rPr lang="es-ES" sz="2000" b="1" i="0" smtClean="0">
                                            <a:solidFill>
                                              <a:srgbClr val="002060"/>
                                            </a:solidFill>
                                            <a:latin typeface="Cambria Math" panose="02040503050406030204" pitchFamily="18" charset="0"/>
                                          </a:rPr>
                                          <m:t> </m:t>
                                        </m:r>
                                        <m:r>
                                          <a:rPr lang="en-IN" sz="2000" b="1" i="0" smtClean="0">
                                            <a:solidFill>
                                              <a:srgbClr val="002060"/>
                                            </a:solidFill>
                                            <a:latin typeface="Cambria Math" panose="02040503050406030204" pitchFamily="18" charset="0"/>
                                          </a:rPr>
                                          <m:t>𝐫𝐞𝐠𝐮𝐥𝐚𝐭𝐨𝐫𝐲</m:t>
                                        </m:r>
                                        <m:r>
                                          <a:rPr lang="en-IN" sz="2000" b="1" i="0" smtClean="0">
                                            <a:solidFill>
                                              <a:srgbClr val="002060"/>
                                            </a:solidFill>
                                            <a:latin typeface="Cambria Math" panose="02040503050406030204" pitchFamily="18" charset="0"/>
                                          </a:rPr>
                                          <m:t> </m:t>
                                        </m:r>
                                        <m:r>
                                          <a:rPr lang="en-IN" sz="2000" b="1" i="0" smtClean="0">
                                            <a:solidFill>
                                              <a:srgbClr val="002060"/>
                                            </a:solidFill>
                                            <a:latin typeface="Cambria Math" panose="02040503050406030204" pitchFamily="18" charset="0"/>
                                          </a:rPr>
                                          <m:t>𝐜𝐚𝐩𝐢𝐭𝐚𝐥</m:t>
                                        </m:r>
                                        <m:r>
                                          <a:rPr lang="en-IN" sz="2000" b="1" i="0" smtClean="0">
                                            <a:solidFill>
                                              <a:srgbClr val="002060"/>
                                            </a:solidFill>
                                            <a:latin typeface="Cambria Math" panose="02040503050406030204" pitchFamily="18" charset="0"/>
                                          </a:rPr>
                                          <m:t> </m:t>
                                        </m:r>
                                        <m:r>
                                          <a:rPr lang="en-IN" sz="2000" b="1" i="0" smtClean="0">
                                            <a:solidFill>
                                              <a:srgbClr val="002060"/>
                                            </a:solidFill>
                                            <a:latin typeface="Cambria Math" panose="02040503050406030204" pitchFamily="18" charset="0"/>
                                          </a:rPr>
                                          <m:t>𝐨𝐫</m:t>
                                        </m:r>
                                        <m:r>
                                          <a:rPr lang="en-IN" sz="2000" b="1" i="0" smtClean="0">
                                            <a:solidFill>
                                              <a:srgbClr val="002060"/>
                                            </a:solidFill>
                                            <a:latin typeface="Cambria Math" panose="02040503050406030204" pitchFamily="18" charset="0"/>
                                          </a:rPr>
                                          <m:t> </m:t>
                                        </m:r>
                                      </m:e>
                                      <m:e>
                                        <m:r>
                                          <a:rPr lang="es-ES" sz="2000" b="1" i="0" smtClean="0">
                                            <a:solidFill>
                                              <a:srgbClr val="002060"/>
                                            </a:solidFill>
                                            <a:latin typeface="Cambria Math" panose="02040503050406030204" pitchFamily="18" charset="0"/>
                                          </a:rPr>
                                          <m:t>(</m:t>
                                        </m:r>
                                        <m:r>
                                          <a:rPr lang="es-ES" sz="2000" b="1" i="0" smtClean="0">
                                            <a:solidFill>
                                              <a:srgbClr val="002060"/>
                                            </a:solidFill>
                                            <a:latin typeface="Cambria Math" panose="02040503050406030204" pitchFamily="18" charset="0"/>
                                          </a:rPr>
                                          <m:t>𝐓𝐢𝐞𝐫</m:t>
                                        </m:r>
                                        <m:r>
                                          <a:rPr lang="es-ES" sz="2000" b="1" i="0" smtClean="0">
                                            <a:solidFill>
                                              <a:srgbClr val="002060"/>
                                            </a:solidFill>
                                            <a:latin typeface="Cambria Math" panose="02040503050406030204" pitchFamily="18" charset="0"/>
                                          </a:rPr>
                                          <m:t> </m:t>
                                        </m:r>
                                        <m:r>
                                          <a:rPr lang="es-ES" sz="2000" b="1" i="0" smtClean="0">
                                            <a:solidFill>
                                              <a:srgbClr val="002060"/>
                                            </a:solidFill>
                                            <a:latin typeface="Cambria Math" panose="02040503050406030204" pitchFamily="18" charset="0"/>
                                          </a:rPr>
                                          <m:t>𝟏</m:t>
                                        </m:r>
                                        <m:r>
                                          <a:rPr lang="es-ES" sz="2000" b="1" i="0" smtClean="0">
                                            <a:solidFill>
                                              <a:srgbClr val="002060"/>
                                            </a:solidFill>
                                            <a:latin typeface="Cambria Math" panose="02040503050406030204" pitchFamily="18" charset="0"/>
                                          </a:rPr>
                                          <m:t> + </m:t>
                                        </m:r>
                                        <m:r>
                                          <a:rPr lang="es-ES" sz="2000" b="1" i="0" smtClean="0">
                                            <a:solidFill>
                                              <a:srgbClr val="002060"/>
                                            </a:solidFill>
                                            <a:latin typeface="Cambria Math" panose="02040503050406030204" pitchFamily="18" charset="0"/>
                                          </a:rPr>
                                          <m:t>𝐓𝐢𝐞𝐫</m:t>
                                        </m:r>
                                        <m:r>
                                          <a:rPr lang="es-ES" sz="2000" b="1" i="0" smtClean="0">
                                            <a:solidFill>
                                              <a:srgbClr val="002060"/>
                                            </a:solidFill>
                                            <a:latin typeface="Cambria Math" panose="02040503050406030204" pitchFamily="18" charset="0"/>
                                          </a:rPr>
                                          <m:t> </m:t>
                                        </m:r>
                                        <m:r>
                                          <a:rPr lang="es-ES" sz="2000" b="1" i="0" smtClean="0">
                                            <a:solidFill>
                                              <a:srgbClr val="002060"/>
                                            </a:solidFill>
                                            <a:latin typeface="Cambria Math" panose="02040503050406030204" pitchFamily="18" charset="0"/>
                                          </a:rPr>
                                          <m:t>𝟐</m:t>
                                        </m:r>
                                        <m:r>
                                          <a:rPr lang="es-ES" sz="2000" b="1" i="0" smtClean="0">
                                            <a:solidFill>
                                              <a:srgbClr val="002060"/>
                                            </a:solidFill>
                                            <a:latin typeface="Cambria Math" panose="02040503050406030204" pitchFamily="18" charset="0"/>
                                          </a:rPr>
                                          <m:t> </m:t>
                                        </m:r>
                                        <m:r>
                                          <a:rPr lang="es-ES" sz="2000" b="1" i="0" smtClean="0">
                                            <a:solidFill>
                                              <a:srgbClr val="002060"/>
                                            </a:solidFill>
                                            <a:latin typeface="Cambria Math" panose="02040503050406030204" pitchFamily="18" charset="0"/>
                                          </a:rPr>
                                          <m:t>𝐜𝐚𝐩𝐢𝐭𝐚𝐥</m:t>
                                        </m:r>
                                        <m:r>
                                          <a:rPr lang="en-IN" sz="2000" b="1" i="0" smtClean="0">
                                            <a:solidFill>
                                              <a:srgbClr val="002060"/>
                                            </a:solidFill>
                                            <a:latin typeface="Cambria Math" panose="02040503050406030204" pitchFamily="18" charset="0"/>
                                          </a:rPr>
                                          <m:t>)</m:t>
                                        </m:r>
                                      </m:e>
                                    </m:eqArr>
                                  </m:num>
                                  <m:den>
                                    <m:eqArr>
                                      <m:eqArrPr>
                                        <m:ctrlPr>
                                          <a:rPr lang="en-IN" sz="2000" b="1" i="1" smtClean="0">
                                            <a:solidFill>
                                              <a:srgbClr val="002060"/>
                                            </a:solidFill>
                                            <a:latin typeface="Cambria Math" panose="02040503050406030204" pitchFamily="18" charset="0"/>
                                          </a:rPr>
                                        </m:ctrlPr>
                                      </m:eqArrPr>
                                      <m:e>
                                        <m:r>
                                          <a:rPr lang="en-IN" sz="2000" b="1" i="0" smtClean="0">
                                            <a:solidFill>
                                              <a:srgbClr val="002060"/>
                                            </a:solidFill>
                                            <a:latin typeface="Cambria Math" panose="02040503050406030204" pitchFamily="18" charset="0"/>
                                          </a:rPr>
                                          <m:t>𝐑𝐢𝐬𝐤</m:t>
                                        </m:r>
                                        <m:r>
                                          <a:rPr lang="en-IN" sz="2000" b="1" i="0" smtClean="0">
                                            <a:solidFill>
                                              <a:srgbClr val="002060"/>
                                            </a:solidFill>
                                            <a:latin typeface="Cambria Math" panose="02040503050406030204" pitchFamily="18" charset="0"/>
                                          </a:rPr>
                                          <m:t> </m:t>
                                        </m:r>
                                        <m:r>
                                          <a:rPr lang="en-IN" sz="2000" b="1" i="0" smtClean="0">
                                            <a:solidFill>
                                              <a:srgbClr val="002060"/>
                                            </a:solidFill>
                                            <a:latin typeface="Cambria Math" panose="02040503050406030204" pitchFamily="18" charset="0"/>
                                          </a:rPr>
                                          <m:t>𝐰𝐞𝐢𝐠𝐡𝐭𝐞𝐝</m:t>
                                        </m:r>
                                        <m:r>
                                          <a:rPr lang="en-IN" sz="2000" b="1" i="0" smtClean="0">
                                            <a:solidFill>
                                              <a:srgbClr val="002060"/>
                                            </a:solidFill>
                                            <a:latin typeface="Cambria Math" panose="02040503050406030204" pitchFamily="18" charset="0"/>
                                          </a:rPr>
                                          <m:t> </m:t>
                                        </m:r>
                                        <m:r>
                                          <a:rPr lang="en-IN" sz="2000" b="1" i="0" smtClean="0">
                                            <a:solidFill>
                                              <a:srgbClr val="002060"/>
                                            </a:solidFill>
                                            <a:latin typeface="Cambria Math" panose="02040503050406030204" pitchFamily="18" charset="0"/>
                                          </a:rPr>
                                          <m:t>𝐨𝐧</m:t>
                                        </m:r>
                                        <m:r>
                                          <a:rPr lang="en-IN" sz="2000" b="1" i="0" smtClean="0">
                                            <a:solidFill>
                                              <a:srgbClr val="002060"/>
                                            </a:solidFill>
                                            <a:latin typeface="Cambria Math" panose="02040503050406030204" pitchFamily="18" charset="0"/>
                                          </a:rPr>
                                          <m:t> </m:t>
                                        </m:r>
                                        <m:r>
                                          <a:rPr lang="en-IN" sz="2000" b="1" i="0" smtClean="0">
                                            <a:solidFill>
                                              <a:srgbClr val="002060"/>
                                            </a:solidFill>
                                            <a:latin typeface="Cambria Math" panose="02040503050406030204" pitchFamily="18" charset="0"/>
                                          </a:rPr>
                                          <m:t>𝐛𝐚𝐥𝐚𝐧𝐜𝐞</m:t>
                                        </m:r>
                                        <m:r>
                                          <a:rPr lang="en-IN" sz="2000" b="1" i="0" smtClean="0">
                                            <a:solidFill>
                                              <a:srgbClr val="002060"/>
                                            </a:solidFill>
                                            <a:latin typeface="Cambria Math" panose="02040503050406030204" pitchFamily="18" charset="0"/>
                                          </a:rPr>
                                          <m:t> </m:t>
                                        </m:r>
                                        <m:r>
                                          <a:rPr lang="en-IN" sz="2000" b="1" i="0" smtClean="0">
                                            <a:solidFill>
                                              <a:srgbClr val="002060"/>
                                            </a:solidFill>
                                            <a:latin typeface="Cambria Math" panose="02040503050406030204" pitchFamily="18" charset="0"/>
                                          </a:rPr>
                                          <m:t>𝐬𝐡𝐞𝐞𝐭</m:t>
                                        </m:r>
                                        <m:r>
                                          <a:rPr lang="en-IN" sz="2000" b="1" i="0" smtClean="0">
                                            <a:solidFill>
                                              <a:srgbClr val="002060"/>
                                            </a:solidFill>
                                            <a:latin typeface="Cambria Math" panose="02040503050406030204" pitchFamily="18" charset="0"/>
                                          </a:rPr>
                                          <m:t>+</m:t>
                                        </m:r>
                                      </m:e>
                                      <m:e>
                                        <m:r>
                                          <a:rPr lang="en-IN" sz="2000" b="1" i="0" smtClean="0">
                                            <a:solidFill>
                                              <a:srgbClr val="002060"/>
                                            </a:solidFill>
                                            <a:latin typeface="Cambria Math" panose="02040503050406030204" pitchFamily="18" charset="0"/>
                                          </a:rPr>
                                          <m:t>𝐑𝐢𝐬𝐤</m:t>
                                        </m:r>
                                        <m:r>
                                          <a:rPr lang="en-IN" sz="2000" b="1" i="0" smtClean="0">
                                            <a:solidFill>
                                              <a:srgbClr val="002060"/>
                                            </a:solidFill>
                                            <a:latin typeface="Cambria Math" panose="02040503050406030204" pitchFamily="18" charset="0"/>
                                          </a:rPr>
                                          <m:t> </m:t>
                                        </m:r>
                                        <m:r>
                                          <a:rPr lang="en-IN" sz="2000" b="1" i="0" smtClean="0">
                                            <a:solidFill>
                                              <a:srgbClr val="002060"/>
                                            </a:solidFill>
                                            <a:latin typeface="Cambria Math" panose="02040503050406030204" pitchFamily="18" charset="0"/>
                                          </a:rPr>
                                          <m:t>𝐰𝐞𝐢𝐠𝐡𝐭𝐞𝐝</m:t>
                                        </m:r>
                                        <m:r>
                                          <a:rPr lang="en-IN" sz="2000" b="1" i="0" smtClean="0">
                                            <a:solidFill>
                                              <a:srgbClr val="002060"/>
                                            </a:solidFill>
                                            <a:latin typeface="Cambria Math" panose="02040503050406030204" pitchFamily="18" charset="0"/>
                                          </a:rPr>
                                          <m:t> </m:t>
                                        </m:r>
                                        <m:r>
                                          <a:rPr lang="en-IN" sz="2000" b="1" i="0" smtClean="0">
                                            <a:solidFill>
                                              <a:srgbClr val="002060"/>
                                            </a:solidFill>
                                            <a:latin typeface="Cambria Math" panose="02040503050406030204" pitchFamily="18" charset="0"/>
                                          </a:rPr>
                                          <m:t>𝐨𝐧</m:t>
                                        </m:r>
                                        <m:r>
                                          <a:rPr lang="en-IN" sz="2000" b="1" i="0" smtClean="0">
                                            <a:solidFill>
                                              <a:srgbClr val="002060"/>
                                            </a:solidFill>
                                            <a:latin typeface="Cambria Math" panose="02040503050406030204" pitchFamily="18" charset="0"/>
                                          </a:rPr>
                                          <m:t> </m:t>
                                        </m:r>
                                        <m:r>
                                          <a:rPr lang="en-IN" sz="2000" b="1" i="0" smtClean="0">
                                            <a:solidFill>
                                              <a:srgbClr val="002060"/>
                                            </a:solidFill>
                                            <a:latin typeface="Cambria Math" panose="02040503050406030204" pitchFamily="18" charset="0"/>
                                          </a:rPr>
                                          <m:t>𝐨𝐟𝐟</m:t>
                                        </m:r>
                                        <m:r>
                                          <a:rPr lang="en-IN" sz="2000" b="1" i="0" smtClean="0">
                                            <a:solidFill>
                                              <a:srgbClr val="002060"/>
                                            </a:solidFill>
                                            <a:latin typeface="Cambria Math" panose="02040503050406030204" pitchFamily="18" charset="0"/>
                                          </a:rPr>
                                          <m:t> </m:t>
                                        </m:r>
                                        <m:r>
                                          <a:rPr lang="en-IN" sz="2000" b="1" i="0" smtClean="0">
                                            <a:solidFill>
                                              <a:srgbClr val="002060"/>
                                            </a:solidFill>
                                            <a:latin typeface="Cambria Math" panose="02040503050406030204" pitchFamily="18" charset="0"/>
                                          </a:rPr>
                                          <m:t>𝐛𝐚𝐥𝐚𝐧𝐜𝐞</m:t>
                                        </m:r>
                                        <m:r>
                                          <a:rPr lang="en-IN" sz="2000" b="1" i="0" smtClean="0">
                                            <a:solidFill>
                                              <a:srgbClr val="002060"/>
                                            </a:solidFill>
                                            <a:latin typeface="Cambria Math" panose="02040503050406030204" pitchFamily="18" charset="0"/>
                                          </a:rPr>
                                          <m:t> </m:t>
                                        </m:r>
                                        <m:r>
                                          <a:rPr lang="en-IN" sz="2000" b="1" i="0" smtClean="0">
                                            <a:solidFill>
                                              <a:srgbClr val="002060"/>
                                            </a:solidFill>
                                            <a:latin typeface="Cambria Math" panose="02040503050406030204" pitchFamily="18" charset="0"/>
                                          </a:rPr>
                                          <m:t>𝐬𝐡𝐞𝐞𝐭</m:t>
                                        </m:r>
                                        <m:r>
                                          <a:rPr lang="en-IN" sz="2000" b="1" i="0" smtClean="0">
                                            <a:solidFill>
                                              <a:srgbClr val="002060"/>
                                            </a:solidFill>
                                            <a:latin typeface="Cambria Math" panose="02040503050406030204" pitchFamily="18" charset="0"/>
                                          </a:rPr>
                                          <m:t> </m:t>
                                        </m:r>
                                        <m:r>
                                          <a:rPr lang="en-IN" sz="2000" b="1" i="0" smtClean="0">
                                            <a:solidFill>
                                              <a:srgbClr val="002060"/>
                                            </a:solidFill>
                                            <a:latin typeface="Cambria Math" panose="02040503050406030204" pitchFamily="18" charset="0"/>
                                          </a:rPr>
                                          <m:t>𝐚𝐬𝐬𝐞𝐭𝐬</m:t>
                                        </m:r>
                                        <m:r>
                                          <a:rPr lang="en-IN" sz="2000" b="1" i="0" smtClean="0">
                                            <a:solidFill>
                                              <a:srgbClr val="002060"/>
                                            </a:solidFill>
                                            <a:latin typeface="Cambria Math" panose="02040503050406030204" pitchFamily="18" charset="0"/>
                                          </a:rPr>
                                          <m:t>  </m:t>
                                        </m:r>
                                      </m:e>
                                    </m:eqArr>
                                  </m:den>
                                </m:f>
                              </m:oMath>
                            </m:oMathPara>
                          </a14:m>
                          <a:endParaRPr lang="en-IN" sz="2000" i="0" dirty="0">
                            <a:solidFill>
                              <a:srgbClr val="00206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714005"/>
                      </a:ext>
                    </a:extLst>
                  </a:tr>
                  <a:tr h="798515">
                    <a:tc>
                      <a:txBody>
                        <a:bodyPr/>
                        <a:lstStyle/>
                        <a:p>
                          <a:endParaRPr lang="en-IN" sz="2000" dirty="0">
                            <a:solidFill>
                              <a:srgbClr val="00206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solidFill>
                              <a:srgbClr val="00206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solidFill>
                              <a:srgbClr val="00206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a:solidFill>
                                <a:srgbClr val="002060"/>
                              </a:solidFill>
                              <a:latin typeface="Calibri" panose="020F0502020204030204" pitchFamily="34" charset="0"/>
                              <a:cs typeface="Calibri" panose="020F050202020403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f>
                                  <m:fPr>
                                    <m:ctrlPr>
                                      <a:rPr lang="en-IN" sz="2000" b="1" i="1" smtClean="0">
                                        <a:solidFill>
                                          <a:srgbClr val="002060"/>
                                        </a:solidFill>
                                        <a:latin typeface="Cambria Math" panose="02040503050406030204" pitchFamily="18" charset="0"/>
                                        <a:cs typeface="Calibri" panose="020F0502020204030204" pitchFamily="34" charset="0"/>
                                      </a:rPr>
                                    </m:ctrlPr>
                                  </m:fPr>
                                  <m:num>
                                    <m:r>
                                      <a:rPr lang="en-US" sz="2000" b="1" i="0" smtClean="0">
                                        <a:solidFill>
                                          <a:srgbClr val="002060"/>
                                        </a:solidFill>
                                        <a:latin typeface="Cambria Math" panose="02040503050406030204" pitchFamily="18" charset="0"/>
                                        <a:cs typeface="Calibri" panose="020F0502020204030204" pitchFamily="34" charset="0"/>
                                      </a:rPr>
                                      <m:t>𝐑𝐬</m:t>
                                    </m:r>
                                    <m:r>
                                      <a:rPr lang="en-US" sz="2000" b="1" i="0" smtClean="0">
                                        <a:solidFill>
                                          <a:srgbClr val="002060"/>
                                        </a:solidFill>
                                        <a:latin typeface="Cambria Math" panose="02040503050406030204" pitchFamily="18" charset="0"/>
                                        <a:cs typeface="Calibri" panose="020F0502020204030204" pitchFamily="34" charset="0"/>
                                      </a:rPr>
                                      <m:t>.</m:t>
                                    </m:r>
                                    <m:r>
                                      <a:rPr lang="en-IN" sz="2000" b="1" i="0" smtClean="0">
                                        <a:solidFill>
                                          <a:srgbClr val="002060"/>
                                        </a:solidFill>
                                        <a:latin typeface="Cambria Math" panose="02040503050406030204" pitchFamily="18" charset="0"/>
                                        <a:cs typeface="Calibri" panose="020F0502020204030204" pitchFamily="34" charset="0"/>
                                      </a:rPr>
                                      <m:t>𝟔𝟎𝟎𝟎</m:t>
                                    </m:r>
                                  </m:num>
                                  <m:den>
                                    <m:r>
                                      <a:rPr lang="en-US" sz="2000" b="1" i="0" smtClean="0">
                                        <a:solidFill>
                                          <a:srgbClr val="002060"/>
                                        </a:solidFill>
                                        <a:latin typeface="Cambria Math" panose="02040503050406030204" pitchFamily="18" charset="0"/>
                                        <a:cs typeface="Calibri" panose="020F0502020204030204" pitchFamily="34" charset="0"/>
                                      </a:rPr>
                                      <m:t>𝐑𝐬</m:t>
                                    </m:r>
                                    <m:r>
                                      <a:rPr lang="en-US" sz="2000" b="1" i="0" smtClean="0">
                                        <a:solidFill>
                                          <a:srgbClr val="002060"/>
                                        </a:solidFill>
                                        <a:latin typeface="Cambria Math" panose="02040503050406030204" pitchFamily="18" charset="0"/>
                                        <a:cs typeface="Calibri" panose="020F0502020204030204" pitchFamily="34" charset="0"/>
                                      </a:rPr>
                                      <m:t>.</m:t>
                                    </m:r>
                                    <m:r>
                                      <a:rPr lang="en-IN" sz="2000" b="1" i="0" smtClean="0">
                                        <a:solidFill>
                                          <a:srgbClr val="002060"/>
                                        </a:solidFill>
                                        <a:latin typeface="Cambria Math" panose="02040503050406030204" pitchFamily="18" charset="0"/>
                                        <a:cs typeface="Calibri" panose="020F0502020204030204" pitchFamily="34" charset="0"/>
                                      </a:rPr>
                                      <m:t>𝟖𝟎</m:t>
                                    </m:r>
                                    <m:r>
                                      <a:rPr lang="en-IN" sz="2000" b="1" i="0" smtClean="0">
                                        <a:solidFill>
                                          <a:srgbClr val="002060"/>
                                        </a:solidFill>
                                        <a:latin typeface="Cambria Math" panose="02040503050406030204" pitchFamily="18" charset="0"/>
                                        <a:cs typeface="Calibri" panose="020F0502020204030204" pitchFamily="34" charset="0"/>
                                      </a:rPr>
                                      <m:t>,</m:t>
                                    </m:r>
                                    <m:r>
                                      <a:rPr lang="en-IN" sz="2000" b="1" i="0" smtClean="0">
                                        <a:solidFill>
                                          <a:srgbClr val="002060"/>
                                        </a:solidFill>
                                        <a:latin typeface="Cambria Math" panose="02040503050406030204" pitchFamily="18" charset="0"/>
                                        <a:cs typeface="Calibri" panose="020F0502020204030204" pitchFamily="34" charset="0"/>
                                      </a:rPr>
                                      <m:t>𝟓𝟎𝟎</m:t>
                                    </m:r>
                                  </m:den>
                                </m:f>
                                <m:r>
                                  <a:rPr lang="en-IN" sz="2000" b="1" i="0" smtClean="0">
                                    <a:solidFill>
                                      <a:srgbClr val="002060"/>
                                    </a:solidFill>
                                    <a:latin typeface="Cambria Math" panose="02040503050406030204" pitchFamily="18" charset="0"/>
                                    <a:cs typeface="Calibri" panose="020F0502020204030204" pitchFamily="34" charset="0"/>
                                  </a:rPr>
                                  <m:t>=</m:t>
                                </m:r>
                                <m:r>
                                  <a:rPr lang="en-IN" sz="2000" b="1" i="0" smtClean="0">
                                    <a:solidFill>
                                      <a:srgbClr val="002060"/>
                                    </a:solidFill>
                                    <a:latin typeface="Cambria Math" panose="02040503050406030204" pitchFamily="18" charset="0"/>
                                    <a:cs typeface="Calibri" panose="020F0502020204030204" pitchFamily="34" charset="0"/>
                                  </a:rPr>
                                  <m:t>𝟎</m:t>
                                </m:r>
                                <m:r>
                                  <a:rPr lang="en-IN" sz="2000" b="1" i="0" smtClean="0">
                                    <a:solidFill>
                                      <a:srgbClr val="002060"/>
                                    </a:solidFill>
                                    <a:latin typeface="Cambria Math" panose="02040503050406030204" pitchFamily="18" charset="0"/>
                                    <a:cs typeface="Calibri" panose="020F0502020204030204" pitchFamily="34" charset="0"/>
                                  </a:rPr>
                                  <m:t>.</m:t>
                                </m:r>
                                <m:r>
                                  <a:rPr lang="en-IN" sz="2000" b="1" i="0" smtClean="0">
                                    <a:solidFill>
                                      <a:srgbClr val="002060"/>
                                    </a:solidFill>
                                    <a:latin typeface="Cambria Math" panose="02040503050406030204" pitchFamily="18" charset="0"/>
                                    <a:cs typeface="Calibri" panose="020F0502020204030204" pitchFamily="34" charset="0"/>
                                  </a:rPr>
                                  <m:t>𝟎𝟕𝟒𝟓</m:t>
                                </m:r>
                                <m:r>
                                  <a:rPr lang="en-IN" sz="2000" b="1" i="0" smtClean="0">
                                    <a:solidFill>
                                      <a:srgbClr val="002060"/>
                                    </a:solidFill>
                                    <a:latin typeface="Cambria Math" panose="02040503050406030204" pitchFamily="18" charset="0"/>
                                    <a:cs typeface="Calibri" panose="020F0502020204030204" pitchFamily="34" charset="0"/>
                                  </a:rPr>
                                  <m:t>, </m:t>
                                </m:r>
                                <m:r>
                                  <a:rPr lang="en-IN" sz="2000" b="1" i="0" smtClean="0">
                                    <a:solidFill>
                                      <a:srgbClr val="002060"/>
                                    </a:solidFill>
                                    <a:latin typeface="Cambria Math" panose="02040503050406030204" pitchFamily="18" charset="0"/>
                                    <a:cs typeface="Calibri" panose="020F0502020204030204" pitchFamily="34" charset="0"/>
                                  </a:rPr>
                                  <m:t>𝐨𝐫</m:t>
                                </m:r>
                                <m:r>
                                  <a:rPr lang="en-IN" sz="2000" b="1" i="0" smtClean="0">
                                    <a:solidFill>
                                      <a:srgbClr val="002060"/>
                                    </a:solidFill>
                                    <a:latin typeface="Cambria Math" panose="02040503050406030204" pitchFamily="18" charset="0"/>
                                    <a:cs typeface="Calibri" panose="020F0502020204030204" pitchFamily="34" charset="0"/>
                                  </a:rPr>
                                  <m:t> </m:t>
                                </m:r>
                                <m:r>
                                  <a:rPr lang="en-IN" sz="2000" b="1" i="0" smtClean="0">
                                    <a:solidFill>
                                      <a:srgbClr val="002060"/>
                                    </a:solidFill>
                                    <a:latin typeface="Cambria Math" panose="02040503050406030204" pitchFamily="18" charset="0"/>
                                    <a:cs typeface="Calibri" panose="020F0502020204030204" pitchFamily="34" charset="0"/>
                                  </a:rPr>
                                  <m:t>𝟕</m:t>
                                </m:r>
                                <m:r>
                                  <a:rPr lang="en-IN" sz="2000" b="1" i="0" smtClean="0">
                                    <a:solidFill>
                                      <a:srgbClr val="002060"/>
                                    </a:solidFill>
                                    <a:latin typeface="Cambria Math" panose="02040503050406030204" pitchFamily="18" charset="0"/>
                                    <a:cs typeface="Calibri" panose="020F0502020204030204" pitchFamily="34" charset="0"/>
                                  </a:rPr>
                                  <m:t>.</m:t>
                                </m:r>
                                <m:r>
                                  <a:rPr lang="en-IN" sz="2000" b="1" i="0" smtClean="0">
                                    <a:solidFill>
                                      <a:srgbClr val="002060"/>
                                    </a:solidFill>
                                    <a:latin typeface="Cambria Math" panose="02040503050406030204" pitchFamily="18" charset="0"/>
                                    <a:cs typeface="Calibri" panose="020F0502020204030204" pitchFamily="34" charset="0"/>
                                  </a:rPr>
                                  <m:t>𝟒𝟓</m:t>
                                </m:r>
                                <m:r>
                                  <a:rPr lang="en-IN" sz="2000" b="1" i="0" smtClean="0">
                                    <a:solidFill>
                                      <a:srgbClr val="002060"/>
                                    </a:solidFill>
                                    <a:latin typeface="Cambria Math" panose="02040503050406030204" pitchFamily="18" charset="0"/>
                                    <a:cs typeface="Calibri" panose="020F0502020204030204" pitchFamily="34" charset="0"/>
                                  </a:rPr>
                                  <m:t>%</m:t>
                                </m:r>
                              </m:oMath>
                            </m:oMathPara>
                          </a14:m>
                          <a:endParaRPr lang="en-IN" sz="2000" b="1" i="0" dirty="0">
                            <a:solidFill>
                              <a:srgbClr val="00206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7071662"/>
                      </a:ext>
                    </a:extLst>
                  </a:tr>
                </a:tbl>
              </a:graphicData>
            </a:graphic>
          </p:graphicFrame>
        </mc:Choice>
        <mc:Fallback xmlns="">
          <p:graphicFrame>
            <p:nvGraphicFramePr>
              <p:cNvPr id="2" name="Table 1">
                <a:extLst>
                  <a:ext uri="{FF2B5EF4-FFF2-40B4-BE49-F238E27FC236}">
                    <a16:creationId xmlns:a16="http://schemas.microsoft.com/office/drawing/2014/main" id="{7F25006C-4870-4486-9A01-A797306099AA}"/>
                  </a:ext>
                </a:extLst>
              </p:cNvPr>
              <p:cNvGraphicFramePr>
                <a:graphicFrameLocks noGrp="1"/>
              </p:cNvGraphicFramePr>
              <p:nvPr>
                <p:extLst>
                  <p:ext uri="{D42A27DB-BD31-4B8C-83A1-F6EECF244321}">
                    <p14:modId xmlns:p14="http://schemas.microsoft.com/office/powerpoint/2010/main" val="2214911342"/>
                  </p:ext>
                </p:extLst>
              </p:nvPr>
            </p:nvGraphicFramePr>
            <p:xfrm>
              <a:off x="592148" y="2170773"/>
              <a:ext cx="9657639" cy="2263002"/>
            </p:xfrm>
            <a:graphic>
              <a:graphicData uri="http://schemas.openxmlformats.org/drawingml/2006/table">
                <a:tbl>
                  <a:tblPr firstRow="1" bandRow="1">
                    <a:tableStyleId>{AB953A1A-1C0F-4E62-AAA2-9A1683BB8780}</a:tableStyleId>
                  </a:tblPr>
                  <a:tblGrid>
                    <a:gridCol w="1544996">
                      <a:extLst>
                        <a:ext uri="{9D8B030D-6E8A-4147-A177-3AD203B41FA5}">
                          <a16:colId xmlns:a16="http://schemas.microsoft.com/office/drawing/2014/main" val="3123882786"/>
                        </a:ext>
                      </a:extLst>
                    </a:gridCol>
                    <a:gridCol w="340242">
                      <a:extLst>
                        <a:ext uri="{9D8B030D-6E8A-4147-A177-3AD203B41FA5}">
                          <a16:colId xmlns:a16="http://schemas.microsoft.com/office/drawing/2014/main" val="2172849534"/>
                        </a:ext>
                      </a:extLst>
                    </a:gridCol>
                    <a:gridCol w="1913860">
                      <a:extLst>
                        <a:ext uri="{9D8B030D-6E8A-4147-A177-3AD203B41FA5}">
                          <a16:colId xmlns:a16="http://schemas.microsoft.com/office/drawing/2014/main" val="194214388"/>
                        </a:ext>
                      </a:extLst>
                    </a:gridCol>
                    <a:gridCol w="340242">
                      <a:extLst>
                        <a:ext uri="{9D8B030D-6E8A-4147-A177-3AD203B41FA5}">
                          <a16:colId xmlns:a16="http://schemas.microsoft.com/office/drawing/2014/main" val="3966615026"/>
                        </a:ext>
                      </a:extLst>
                    </a:gridCol>
                    <a:gridCol w="5518299">
                      <a:extLst>
                        <a:ext uri="{9D8B030D-6E8A-4147-A177-3AD203B41FA5}">
                          <a16:colId xmlns:a16="http://schemas.microsoft.com/office/drawing/2014/main" val="2786145014"/>
                        </a:ext>
                      </a:extLst>
                    </a:gridCol>
                  </a:tblGrid>
                  <a:tr h="146448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en-US" sz="2000" dirty="0">
                              <a:solidFill>
                                <a:srgbClr val="002060"/>
                              </a:solidFill>
                              <a:latin typeface="Calibri" panose="020F0502020204030204" pitchFamily="34" charset="0"/>
                              <a:cs typeface="Calibri" panose="020F0502020204030204" pitchFamily="34" charset="0"/>
                            </a:rPr>
                            <a:t>Capital adequacy ratio under Basel-I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a:solidFill>
                                <a:srgbClr val="002060"/>
                              </a:solidFill>
                              <a:latin typeface="Calibri" panose="020F0502020204030204" pitchFamily="34" charset="0"/>
                              <a:cs typeface="Calibri" panose="020F050202020403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98095" t="-2075" r="-305079" b="-54357"/>
                          </a:stretch>
                        </a:blipFill>
                      </a:tcPr>
                    </a:tc>
                    <a:tc>
                      <a:txBody>
                        <a:bodyPr/>
                        <a:lstStyle/>
                        <a:p>
                          <a:r>
                            <a:rPr lang="en-IN" sz="2000" dirty="0">
                              <a:solidFill>
                                <a:srgbClr val="002060"/>
                              </a:solidFill>
                              <a:latin typeface="Calibri" panose="020F0502020204030204" pitchFamily="34" charset="0"/>
                              <a:cs typeface="Calibri" panose="020F050202020403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74945" t="-2075" b="-54357"/>
                          </a:stretch>
                        </a:blipFill>
                      </a:tcPr>
                    </a:tc>
                    <a:extLst>
                      <a:ext uri="{0D108BD9-81ED-4DB2-BD59-A6C34878D82A}">
                        <a16:rowId xmlns:a16="http://schemas.microsoft.com/office/drawing/2014/main" val="703714005"/>
                      </a:ext>
                    </a:extLst>
                  </a:tr>
                  <a:tr h="798515">
                    <a:tc>
                      <a:txBody>
                        <a:bodyPr/>
                        <a:lstStyle/>
                        <a:p>
                          <a:endParaRPr lang="en-IN" sz="2000" dirty="0">
                            <a:solidFill>
                              <a:srgbClr val="00206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solidFill>
                              <a:srgbClr val="00206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solidFill>
                              <a:srgbClr val="00206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a:solidFill>
                                <a:srgbClr val="002060"/>
                              </a:solidFill>
                              <a:latin typeface="Calibri" panose="020F0502020204030204" pitchFamily="34" charset="0"/>
                              <a:cs typeface="Calibri" panose="020F050202020403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74945" t="-187786"/>
                          </a:stretch>
                        </a:blipFill>
                      </a:tcPr>
                    </a:tc>
                    <a:extLst>
                      <a:ext uri="{0D108BD9-81ED-4DB2-BD59-A6C34878D82A}">
                        <a16:rowId xmlns:a16="http://schemas.microsoft.com/office/drawing/2014/main" val="547071662"/>
                      </a:ext>
                    </a:extLst>
                  </a:tr>
                </a:tbl>
              </a:graphicData>
            </a:graphic>
          </p:graphicFrame>
        </mc:Fallback>
      </mc:AlternateContent>
    </p:spTree>
    <p:extLst>
      <p:ext uri="{BB962C8B-B14F-4D97-AF65-F5344CB8AC3E}">
        <p14:creationId xmlns:p14="http://schemas.microsoft.com/office/powerpoint/2010/main" val="25868912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602785" y="1855516"/>
            <a:ext cx="9817121" cy="3974123"/>
          </a:xfrm>
          <a:prstGeom prst="rect">
            <a:avLst/>
          </a:prstGeom>
          <a:noFill/>
          <a:ln>
            <a:noFill/>
          </a:ln>
        </p:spPr>
        <p:txBody>
          <a:bodyPr spcFirstLastPara="1" wrap="square" lIns="91425" tIns="45700" rIns="91425" bIns="45700" anchor="t" anchorCtr="0">
            <a:normAutofit/>
          </a:bodyPr>
          <a:lstStyle/>
          <a:p>
            <a:pPr marL="571500" algn="just">
              <a:lnSpc>
                <a:spcPct val="110000"/>
              </a:lnSpc>
              <a:spcBef>
                <a:spcPts val="600"/>
              </a:spcBef>
              <a:buClr>
                <a:srgbClr val="002060"/>
              </a:buClr>
              <a:buSzPts val="2800"/>
            </a:pPr>
            <a:r>
              <a:rPr lang="en-US" sz="2400" b="1" dirty="0">
                <a:solidFill>
                  <a:srgbClr val="002060"/>
                </a:solidFill>
              </a:rPr>
              <a:t>Are sensitive to some extent to differences in bank risk taking</a:t>
            </a:r>
          </a:p>
          <a:p>
            <a:pPr marL="571500" algn="just">
              <a:lnSpc>
                <a:spcPct val="110000"/>
              </a:lnSpc>
              <a:spcBef>
                <a:spcPts val="600"/>
              </a:spcBef>
              <a:buClr>
                <a:srgbClr val="002060"/>
              </a:buClr>
              <a:buSzPts val="2800"/>
            </a:pPr>
            <a:r>
              <a:rPr lang="en-US" sz="2400" b="1" dirty="0">
                <a:solidFill>
                  <a:srgbClr val="002060"/>
                </a:solidFill>
              </a:rPr>
              <a:t>Incorporate off-balance sheet activities into risk assessments</a:t>
            </a:r>
          </a:p>
          <a:p>
            <a:pPr marL="571500" algn="just">
              <a:lnSpc>
                <a:spcPct val="110000"/>
              </a:lnSpc>
              <a:spcBef>
                <a:spcPts val="600"/>
              </a:spcBef>
              <a:buClr>
                <a:srgbClr val="002060"/>
              </a:buClr>
              <a:buSzPts val="2800"/>
            </a:pPr>
            <a:r>
              <a:rPr lang="en-US" sz="2400" b="1" dirty="0">
                <a:solidFill>
                  <a:srgbClr val="002060"/>
                </a:solidFill>
              </a:rPr>
              <a:t>Do not penalize banks for holding low-risk, liquid assets</a:t>
            </a:r>
          </a:p>
          <a:p>
            <a:pPr marL="571500" algn="just">
              <a:lnSpc>
                <a:spcPct val="110000"/>
              </a:lnSpc>
              <a:spcBef>
                <a:spcPts val="600"/>
              </a:spcBef>
              <a:buClr>
                <a:srgbClr val="002060"/>
              </a:buClr>
              <a:buSzPts val="2800"/>
            </a:pPr>
            <a:r>
              <a:rPr lang="en-US" sz="2400" b="1" dirty="0">
                <a:solidFill>
                  <a:srgbClr val="002060"/>
                </a:solidFill>
              </a:rPr>
              <a:t>Increase the consistency of rules applied to large banks around the world</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 Positive of Risk Adjusted Assets</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773692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602785" y="1855516"/>
            <a:ext cx="9817121" cy="3974123"/>
          </a:xfrm>
          <a:prstGeom prst="rect">
            <a:avLst/>
          </a:prstGeom>
          <a:noFill/>
          <a:ln>
            <a:noFill/>
          </a:ln>
        </p:spPr>
        <p:txBody>
          <a:bodyPr spcFirstLastPara="1" wrap="square" lIns="91425" tIns="45700" rIns="91425" bIns="45700" anchor="t" anchorCtr="0">
            <a:normAutofit/>
          </a:bodyPr>
          <a:lstStyle/>
          <a:p>
            <a:pPr marL="571500" algn="just">
              <a:lnSpc>
                <a:spcPct val="110000"/>
              </a:lnSpc>
              <a:spcBef>
                <a:spcPts val="600"/>
              </a:spcBef>
              <a:buClr>
                <a:srgbClr val="002060"/>
              </a:buClr>
              <a:buSzPts val="2800"/>
            </a:pPr>
            <a:r>
              <a:rPr lang="en-US" sz="2400" b="1" dirty="0">
                <a:solidFill>
                  <a:srgbClr val="002060"/>
                </a:solidFill>
              </a:rPr>
              <a:t>Only deals explicitly with credit risk.</a:t>
            </a:r>
          </a:p>
          <a:p>
            <a:pPr marL="571500" algn="just">
              <a:lnSpc>
                <a:spcPct val="110000"/>
              </a:lnSpc>
              <a:spcBef>
                <a:spcPts val="600"/>
              </a:spcBef>
              <a:buClr>
                <a:srgbClr val="002060"/>
              </a:buClr>
              <a:buSzPts val="2800"/>
            </a:pPr>
            <a:r>
              <a:rPr lang="en-US" sz="2400" b="1" dirty="0">
                <a:solidFill>
                  <a:srgbClr val="002060"/>
                </a:solidFill>
              </a:rPr>
              <a:t>The concept uses book values rather than market values.</a:t>
            </a:r>
          </a:p>
          <a:p>
            <a:pPr marL="571500" algn="just">
              <a:lnSpc>
                <a:spcPct val="110000"/>
              </a:lnSpc>
              <a:spcBef>
                <a:spcPts val="600"/>
              </a:spcBef>
              <a:buClr>
                <a:srgbClr val="002060"/>
              </a:buClr>
              <a:buSzPts val="2800"/>
            </a:pPr>
            <a:r>
              <a:rPr lang="en-US" sz="2400" b="1" dirty="0">
                <a:solidFill>
                  <a:srgbClr val="002060"/>
                </a:solidFill>
              </a:rPr>
              <a:t>Other types of risk ignored (operating, liquidity, and legal)</a:t>
            </a:r>
          </a:p>
          <a:p>
            <a:pPr marL="571500" algn="just">
              <a:lnSpc>
                <a:spcPct val="110000"/>
              </a:lnSpc>
              <a:spcBef>
                <a:spcPts val="600"/>
              </a:spcBef>
              <a:buClr>
                <a:srgbClr val="002060"/>
              </a:buClr>
              <a:buSzPts val="2800"/>
            </a:pPr>
            <a:r>
              <a:rPr lang="en-US" sz="2400" b="1" dirty="0">
                <a:solidFill>
                  <a:srgbClr val="002060"/>
                </a:solidFill>
              </a:rPr>
              <a:t>Portfolio diversification is ignored</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 Problems With Risk Adjusted Assets</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11427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602785" y="1855516"/>
            <a:ext cx="9817121" cy="3974123"/>
          </a:xfrm>
          <a:prstGeom prst="rect">
            <a:avLst/>
          </a:prstGeom>
          <a:noFill/>
          <a:ln>
            <a:noFill/>
          </a:ln>
        </p:spPr>
        <p:txBody>
          <a:bodyPr spcFirstLastPara="1" wrap="square" lIns="91425" tIns="45700" rIns="91425" bIns="45700" anchor="t" anchorCtr="0">
            <a:normAutofit/>
          </a:bodyPr>
          <a:lstStyle/>
          <a:p>
            <a:pPr marL="571500" algn="just">
              <a:lnSpc>
                <a:spcPct val="110000"/>
              </a:lnSpc>
              <a:spcBef>
                <a:spcPts val="600"/>
              </a:spcBef>
              <a:buClr>
                <a:srgbClr val="002060"/>
              </a:buClr>
              <a:buSzPts val="2800"/>
            </a:pPr>
            <a:r>
              <a:rPr lang="en-US" sz="2400" b="1" dirty="0">
                <a:solidFill>
                  <a:srgbClr val="002060"/>
                </a:solidFill>
              </a:rPr>
              <a:t>Total Risk= Credit Risk+ Market Risk</a:t>
            </a:r>
          </a:p>
          <a:p>
            <a:pPr marL="571500" algn="just">
              <a:lnSpc>
                <a:spcPct val="110000"/>
              </a:lnSpc>
              <a:spcBef>
                <a:spcPts val="600"/>
              </a:spcBef>
              <a:buClr>
                <a:srgbClr val="002060"/>
              </a:buClr>
              <a:buSzPts val="2800"/>
            </a:pPr>
            <a:r>
              <a:rPr lang="en-US" sz="2400" b="1" dirty="0">
                <a:solidFill>
                  <a:srgbClr val="002060"/>
                </a:solidFill>
              </a:rPr>
              <a:t>Market Risk= General Market Risk+ Specific Risk</a:t>
            </a:r>
          </a:p>
          <a:p>
            <a:pPr marL="571500" algn="just">
              <a:lnSpc>
                <a:spcPct val="110000"/>
              </a:lnSpc>
              <a:spcBef>
                <a:spcPts val="600"/>
              </a:spcBef>
              <a:buClr>
                <a:srgbClr val="002060"/>
              </a:buClr>
              <a:buSzPts val="2800"/>
            </a:pPr>
            <a:r>
              <a:rPr lang="en-US" sz="2400" b="1" dirty="0">
                <a:solidFill>
                  <a:srgbClr val="002060"/>
                </a:solidFill>
              </a:rPr>
              <a:t>General Market Risk= Interest Rate Risk+ Currency Risk+ Equity Price Risk + Commodity Price Risk </a:t>
            </a:r>
          </a:p>
          <a:p>
            <a:pPr marL="571500" algn="just">
              <a:lnSpc>
                <a:spcPct val="110000"/>
              </a:lnSpc>
              <a:spcBef>
                <a:spcPts val="600"/>
              </a:spcBef>
              <a:buClr>
                <a:srgbClr val="002060"/>
              </a:buClr>
              <a:buSzPts val="2800"/>
            </a:pPr>
            <a:r>
              <a:rPr lang="en-US" sz="2400" b="1" dirty="0">
                <a:solidFill>
                  <a:srgbClr val="002060"/>
                </a:solidFill>
              </a:rPr>
              <a:t>Specific Risk= Instruments Exposed to Interest Rate Risk and Equity Price Risk</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 1993 Proposal: Standard Model</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648045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602785" y="1855516"/>
            <a:ext cx="9817121" cy="3974123"/>
          </a:xfrm>
          <a:prstGeom prst="rect">
            <a:avLst/>
          </a:prstGeom>
          <a:noFill/>
          <a:ln>
            <a:noFill/>
          </a:ln>
        </p:spPr>
        <p:txBody>
          <a:bodyPr spcFirstLastPara="1" wrap="square" lIns="91425" tIns="45700" rIns="91425" bIns="45700" anchor="t" anchorCtr="0">
            <a:normAutofit/>
          </a:bodyPr>
          <a:lstStyle/>
          <a:p>
            <a:pPr marL="571500" algn="just">
              <a:lnSpc>
                <a:spcPct val="110000"/>
              </a:lnSpc>
              <a:spcBef>
                <a:spcPts val="600"/>
              </a:spcBef>
              <a:buClr>
                <a:srgbClr val="002060"/>
              </a:buClr>
              <a:buSzPts val="2800"/>
            </a:pPr>
            <a:r>
              <a:rPr lang="en-US" sz="2400" b="1" dirty="0">
                <a:solidFill>
                  <a:srgbClr val="002060"/>
                </a:solidFill>
              </a:rPr>
              <a:t>Internal Model → Value at Risk Methodology</a:t>
            </a:r>
          </a:p>
          <a:p>
            <a:pPr marL="571500" algn="just">
              <a:lnSpc>
                <a:spcPct val="110000"/>
              </a:lnSpc>
              <a:spcBef>
                <a:spcPts val="600"/>
              </a:spcBef>
              <a:buClr>
                <a:srgbClr val="002060"/>
              </a:buClr>
              <a:buSzPts val="2800"/>
            </a:pPr>
            <a:r>
              <a:rPr lang="en-US" sz="2400" b="1" dirty="0">
                <a:solidFill>
                  <a:srgbClr val="002060"/>
                </a:solidFill>
              </a:rPr>
              <a:t>Tier III Capital (Only for Market Risk)</a:t>
            </a:r>
          </a:p>
          <a:p>
            <a:pPr marL="571500" algn="just">
              <a:lnSpc>
                <a:spcPct val="110000"/>
              </a:lnSpc>
              <a:spcBef>
                <a:spcPts val="600"/>
              </a:spcBef>
              <a:buClr>
                <a:srgbClr val="002060"/>
              </a:buClr>
              <a:buSzPts val="2800"/>
            </a:pPr>
            <a:r>
              <a:rPr lang="en-US" sz="2400" b="1" dirty="0">
                <a:solidFill>
                  <a:srgbClr val="002060"/>
                </a:solidFill>
              </a:rPr>
              <a:t>    </a:t>
            </a:r>
            <a:r>
              <a:rPr lang="en-US" sz="2400" b="1" dirty="0" err="1">
                <a:solidFill>
                  <a:srgbClr val="002060"/>
                </a:solidFill>
              </a:rPr>
              <a:t>i</a:t>
            </a:r>
            <a:r>
              <a:rPr lang="en-US" sz="2400" b="1" dirty="0">
                <a:solidFill>
                  <a:srgbClr val="002060"/>
                </a:solidFill>
              </a:rPr>
              <a:t>) Long Term subordinated debt</a:t>
            </a:r>
          </a:p>
          <a:p>
            <a:pPr marL="571500" algn="just">
              <a:lnSpc>
                <a:spcPct val="110000"/>
              </a:lnSpc>
              <a:spcBef>
                <a:spcPts val="600"/>
              </a:spcBef>
              <a:buClr>
                <a:srgbClr val="002060"/>
              </a:buClr>
              <a:buSzPts val="2800"/>
            </a:pPr>
            <a:r>
              <a:rPr lang="en-US" sz="2400" b="1" dirty="0">
                <a:solidFill>
                  <a:srgbClr val="002060"/>
                </a:solidFill>
              </a:rPr>
              <a:t>    ii) Option not to pay if minimum required capital is &lt;8%</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 1996 Modification: Internal Model</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725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00762" y="1477926"/>
            <a:ext cx="9006474" cy="4160874"/>
          </a:xfrm>
          <a:prstGeom prst="rect">
            <a:avLst/>
          </a:prstGeom>
          <a:noFill/>
          <a:ln>
            <a:noFill/>
          </a:ln>
        </p:spPr>
        <p:txBody>
          <a:bodyPr spcFirstLastPara="1" wrap="square" lIns="91425" tIns="45700" rIns="91425" bIns="45700" anchor="t" anchorCtr="0">
            <a:normAutofit fontScale="77500" lnSpcReduction="20000"/>
          </a:bodyPr>
          <a:lstStyle/>
          <a:p>
            <a:pPr marL="571500" algn="just">
              <a:lnSpc>
                <a:spcPct val="110000"/>
              </a:lnSpc>
              <a:spcBef>
                <a:spcPts val="600"/>
              </a:spcBef>
              <a:buClr>
                <a:srgbClr val="002060"/>
              </a:buClr>
              <a:buSzPts val="2800"/>
            </a:pPr>
            <a:r>
              <a:rPr lang="en-US" sz="2400" b="1" dirty="0">
                <a:solidFill>
                  <a:srgbClr val="002060"/>
                </a:solidFill>
              </a:rPr>
              <a:t>Suppose a bank estimates its portfolio’s daily average value at risk is $100 million over a 10-day interval with a 99 percent level of confidence.  Then, if this </a:t>
            </a:r>
            <a:r>
              <a:rPr lang="en-US" sz="2400" b="1" dirty="0" err="1">
                <a:solidFill>
                  <a:srgbClr val="002060"/>
                </a:solidFill>
              </a:rPr>
              <a:t>VaR</a:t>
            </a:r>
            <a:r>
              <a:rPr lang="en-US" sz="2400" b="1" dirty="0">
                <a:solidFill>
                  <a:srgbClr val="002060"/>
                </a:solidFill>
              </a:rPr>
              <a:t> estimate of $100 million is correct, losses in portfolio value greater than $100 million should occur less than 1 percent of the time.  More precisely, the bank’s management anticipates losing at most $100 million for 99 out of 100 ten-day intervals.</a:t>
            </a:r>
          </a:p>
          <a:p>
            <a:pPr marL="571500" algn="just">
              <a:lnSpc>
                <a:spcPct val="110000"/>
              </a:lnSpc>
              <a:spcBef>
                <a:spcPts val="600"/>
              </a:spcBef>
              <a:buClr>
                <a:srgbClr val="002060"/>
              </a:buClr>
              <a:buSzPts val="2800"/>
            </a:pPr>
            <a:r>
              <a:rPr lang="en-US" sz="2400" b="1" dirty="0">
                <a:solidFill>
                  <a:srgbClr val="002060"/>
                </a:solidFill>
              </a:rPr>
              <a:t>An analysis of the bank’s historical distribution of losses in its trading portfolio will indicate whether this estimate is reasonable or not.</a:t>
            </a:r>
          </a:p>
          <a:p>
            <a:pPr marL="571500">
              <a:lnSpc>
                <a:spcPct val="110000"/>
              </a:lnSpc>
              <a:spcBef>
                <a:spcPts val="600"/>
              </a:spcBef>
              <a:buClr>
                <a:srgbClr val="002060"/>
              </a:buClr>
              <a:buSzPts val="2800"/>
            </a:pPr>
            <a:r>
              <a:rPr lang="en-US" sz="2400" b="1" dirty="0">
                <a:solidFill>
                  <a:srgbClr val="002060"/>
                </a:solidFill>
              </a:rPr>
              <a:t>Management would want to compare the estimated future loss to the bank’s current level of equity capital to make sure the institution is sufficiently capitalized in order to avoid </a:t>
            </a:r>
            <a:r>
              <a:rPr lang="en-US" sz="2400" b="1" dirty="0" smtClean="0">
                <a:solidFill>
                  <a:srgbClr val="002060"/>
                </a:solidFill>
              </a:rPr>
              <a:t>failure</a:t>
            </a:r>
          </a:p>
          <a:p>
            <a:pPr marL="571500">
              <a:lnSpc>
                <a:spcPct val="110000"/>
              </a:lnSpc>
              <a:spcBef>
                <a:spcPts val="600"/>
              </a:spcBef>
              <a:buClr>
                <a:srgbClr val="002060"/>
              </a:buClr>
              <a:buSzPts val="2800"/>
            </a:pPr>
            <a:r>
              <a:rPr lang="en-US" sz="2400" b="1" dirty="0">
                <a:solidFill>
                  <a:srgbClr val="002060"/>
                </a:solidFill>
              </a:rPr>
              <a:t>If management determines that its </a:t>
            </a:r>
            <a:r>
              <a:rPr lang="en-US" sz="2400" b="1" dirty="0" err="1">
                <a:solidFill>
                  <a:srgbClr val="002060"/>
                </a:solidFill>
              </a:rPr>
              <a:t>VaR</a:t>
            </a:r>
            <a:r>
              <a:rPr lang="en-US" sz="2400" b="1" dirty="0">
                <a:solidFill>
                  <a:srgbClr val="002060"/>
                </a:solidFill>
              </a:rPr>
              <a:t> estimates are rising, the bank must consider either increasing the amount of regulatory define capital it holds in order to absorb the rising level of risk or take steps to reduce its risk exposure.</a:t>
            </a:r>
          </a:p>
          <a:p>
            <a:pPr marL="571500">
              <a:lnSpc>
                <a:spcPct val="110000"/>
              </a:lnSpc>
              <a:spcBef>
                <a:spcPts val="600"/>
              </a:spcBef>
              <a:buClr>
                <a:srgbClr val="002060"/>
              </a:buClr>
              <a:buSzPts val="2800"/>
            </a:pPr>
            <a:endParaRPr lang="en-US" sz="2400" b="1" dirty="0">
              <a:solidFill>
                <a:srgbClr val="002060"/>
              </a:solidFill>
            </a:endParaRP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 Value at Risk (VAR) Models</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310925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241278" y="1467296"/>
            <a:ext cx="10029773" cy="4245386"/>
          </a:xfrm>
          <a:prstGeom prst="rect">
            <a:avLst/>
          </a:prstGeom>
          <a:noFill/>
          <a:ln>
            <a:noFill/>
          </a:ln>
        </p:spPr>
        <p:txBody>
          <a:bodyPr spcFirstLastPara="1" wrap="square" lIns="91425" tIns="45700" rIns="91425" bIns="45700" anchor="t" anchorCtr="0">
            <a:normAutofit/>
          </a:bodyPr>
          <a:lstStyle/>
          <a:p>
            <a:pPr marL="571500" algn="just">
              <a:spcBef>
                <a:spcPts val="0"/>
              </a:spcBef>
              <a:buClr>
                <a:srgbClr val="002060"/>
              </a:buClr>
              <a:buSzPts val="2800"/>
            </a:pPr>
            <a:r>
              <a:rPr lang="en-US" sz="2400" b="1" dirty="0">
                <a:solidFill>
                  <a:srgbClr val="002060"/>
                </a:solidFill>
              </a:rPr>
              <a:t>Aims to correct the weaknesses of Basle I</a:t>
            </a:r>
          </a:p>
          <a:p>
            <a:pPr marL="571500" algn="just">
              <a:spcBef>
                <a:spcPts val="0"/>
              </a:spcBef>
              <a:buClr>
                <a:srgbClr val="002060"/>
              </a:buClr>
              <a:buSzPts val="2800"/>
            </a:pPr>
            <a:r>
              <a:rPr lang="en-US" sz="2400" b="1" dirty="0">
                <a:solidFill>
                  <a:srgbClr val="002060"/>
                </a:solidFill>
              </a:rPr>
              <a:t>Three Pillars of Basel II:</a:t>
            </a:r>
          </a:p>
          <a:p>
            <a:pPr marL="1143000" lvl="1" indent="-457200" algn="just">
              <a:spcBef>
                <a:spcPts val="0"/>
              </a:spcBef>
              <a:buClr>
                <a:srgbClr val="002060"/>
              </a:buClr>
              <a:buSzPct val="100000"/>
              <a:buFont typeface="+mj-lt"/>
              <a:buAutoNum type="arabicPeriod"/>
            </a:pPr>
            <a:r>
              <a:rPr lang="en-US" b="1" dirty="0">
                <a:solidFill>
                  <a:srgbClr val="002060"/>
                </a:solidFill>
              </a:rPr>
              <a:t>Pillar I: Minimum Capital Requirements</a:t>
            </a:r>
          </a:p>
          <a:p>
            <a:pPr marL="1143000" lvl="2" indent="0" algn="just">
              <a:spcBef>
                <a:spcPts val="0"/>
              </a:spcBef>
              <a:buClr>
                <a:srgbClr val="002060"/>
              </a:buClr>
              <a:buSzPct val="100000"/>
              <a:buNone/>
            </a:pPr>
            <a:r>
              <a:rPr lang="en-US" b="1" dirty="0">
                <a:solidFill>
                  <a:srgbClr val="002060"/>
                </a:solidFill>
              </a:rPr>
              <a:t>Capital requirements for each bank are based on their own estimated risk exposure from credit, market and operational risks</a:t>
            </a:r>
          </a:p>
          <a:p>
            <a:pPr marL="1143000" lvl="1" indent="-457200" algn="just">
              <a:spcBef>
                <a:spcPts val="0"/>
              </a:spcBef>
              <a:buClr>
                <a:srgbClr val="002060"/>
              </a:buClr>
              <a:buSzPct val="100000"/>
              <a:buFont typeface="+mj-lt"/>
              <a:buAutoNum type="arabicPeriod"/>
            </a:pPr>
            <a:r>
              <a:rPr lang="en-US" b="1" dirty="0">
                <a:solidFill>
                  <a:srgbClr val="002060"/>
                </a:solidFill>
              </a:rPr>
              <a:t>Pillar II: Supervisory review</a:t>
            </a:r>
          </a:p>
          <a:p>
            <a:pPr marL="1143000" lvl="2" indent="0" algn="just">
              <a:spcBef>
                <a:spcPts val="0"/>
              </a:spcBef>
              <a:buClr>
                <a:srgbClr val="002060"/>
              </a:buClr>
              <a:buSzPct val="100000"/>
              <a:buNone/>
            </a:pPr>
            <a:r>
              <a:rPr lang="en-US" b="1" dirty="0">
                <a:solidFill>
                  <a:srgbClr val="002060"/>
                </a:solidFill>
              </a:rPr>
              <a:t>Supervisory review of each bank’s risk assessment procedures and the adequacy of its capital, solvency reports</a:t>
            </a:r>
          </a:p>
          <a:p>
            <a:pPr marL="1143000" lvl="1" indent="-457200" algn="just">
              <a:spcBef>
                <a:spcPts val="0"/>
              </a:spcBef>
              <a:buClr>
                <a:srgbClr val="002060"/>
              </a:buClr>
              <a:buSzPct val="100000"/>
              <a:buFont typeface="+mj-lt"/>
              <a:buAutoNum type="arabicPeriod"/>
            </a:pPr>
            <a:r>
              <a:rPr lang="en-US" b="1" dirty="0" smtClean="0">
                <a:solidFill>
                  <a:srgbClr val="002060"/>
                </a:solidFill>
              </a:rPr>
              <a:t>Pillar </a:t>
            </a:r>
            <a:r>
              <a:rPr lang="en-US" b="1" dirty="0">
                <a:solidFill>
                  <a:srgbClr val="002060"/>
                </a:solidFill>
              </a:rPr>
              <a:t>III: Market Discipline</a:t>
            </a:r>
          </a:p>
          <a:p>
            <a:pPr marL="1143000" lvl="2" indent="0">
              <a:spcBef>
                <a:spcPts val="0"/>
              </a:spcBef>
              <a:buClr>
                <a:srgbClr val="002060"/>
              </a:buClr>
              <a:buSzPct val="100000"/>
              <a:buNone/>
            </a:pPr>
            <a:r>
              <a:rPr lang="en-US" b="1" dirty="0">
                <a:solidFill>
                  <a:srgbClr val="002060"/>
                </a:solidFill>
              </a:rPr>
              <a:t>Greater disclosure of each bank’s true financial condition (market works),     capital transparency, capital adequacy, risk measurement and management,     risk profiting</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rPr>
              <a:t>Basel II</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00495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Constituents of Bank Capitals</a:t>
            </a:r>
            <a:endParaRPr lang="en-IN" sz="2800" b="1" dirty="0">
              <a:solidFill>
                <a:srgbClr val="0070C0"/>
              </a:solidFill>
              <a:latin typeface="+mn-lt"/>
            </a:endParaRPr>
          </a:p>
        </p:txBody>
      </p:sp>
      <p:sp>
        <p:nvSpPr>
          <p:cNvPr id="3" name="Content Placeholder 2"/>
          <p:cNvSpPr>
            <a:spLocks noGrp="1"/>
          </p:cNvSpPr>
          <p:nvPr>
            <p:ph idx="1"/>
          </p:nvPr>
        </p:nvSpPr>
        <p:spPr/>
        <p:txBody>
          <a:bodyPr/>
          <a:lstStyle/>
          <a:p>
            <a:r>
              <a:rPr lang="en-US" sz="2400" b="1" dirty="0" smtClean="0">
                <a:solidFill>
                  <a:srgbClr val="002060"/>
                </a:solidFill>
              </a:rPr>
              <a:t>Common stocks equal </a:t>
            </a:r>
            <a:r>
              <a:rPr lang="en-US" sz="2400" b="1" dirty="0">
                <a:solidFill>
                  <a:srgbClr val="002060"/>
                </a:solidFill>
              </a:rPr>
              <a:t>t</a:t>
            </a:r>
            <a:r>
              <a:rPr lang="en-US" sz="2400" b="1" dirty="0" smtClean="0">
                <a:solidFill>
                  <a:srgbClr val="002060"/>
                </a:solidFill>
              </a:rPr>
              <a:t>he par value of common stock outstanding</a:t>
            </a:r>
          </a:p>
          <a:p>
            <a:r>
              <a:rPr lang="en-US" sz="2400" b="1" dirty="0" smtClean="0">
                <a:solidFill>
                  <a:srgbClr val="002060"/>
                </a:solidFill>
              </a:rPr>
              <a:t>Preferred stocks measured by the par value of any shares outstanding that promise to pay a fixed rate of return</a:t>
            </a:r>
            <a:endParaRPr lang="en-IN" sz="2400" b="1" dirty="0">
              <a:solidFill>
                <a:srgbClr val="002060"/>
              </a:solidFill>
            </a:endParaRPr>
          </a:p>
          <a:p>
            <a:r>
              <a:rPr lang="en-US" sz="2400" b="1" dirty="0" smtClean="0">
                <a:solidFill>
                  <a:srgbClr val="002060"/>
                </a:solidFill>
              </a:rPr>
              <a:t>Surplus equals the excess amount above each share of stock’s par value paid </a:t>
            </a:r>
          </a:p>
          <a:p>
            <a:r>
              <a:rPr lang="en-US" sz="2400" b="1" dirty="0" smtClean="0">
                <a:solidFill>
                  <a:srgbClr val="002060"/>
                </a:solidFill>
              </a:rPr>
              <a:t>Undivided profit is the net earnings that have been retained in the business rather than being paid out as dividend</a:t>
            </a:r>
          </a:p>
          <a:p>
            <a:r>
              <a:rPr lang="en-US" sz="2400" b="1" dirty="0" smtClean="0">
                <a:solidFill>
                  <a:srgbClr val="002060"/>
                </a:solidFill>
              </a:rPr>
              <a:t>Equity reserves representing funds set aside for contingencies such as legal action against institution, expected dividends to be paid etc.</a:t>
            </a:r>
          </a:p>
          <a:p>
            <a:endParaRPr lang="en-IN" dirty="0"/>
          </a:p>
        </p:txBody>
      </p:sp>
    </p:spTree>
    <p:extLst>
      <p:ext uri="{BB962C8B-B14F-4D97-AF65-F5344CB8AC3E}">
        <p14:creationId xmlns:p14="http://schemas.microsoft.com/office/powerpoint/2010/main" val="2638129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241278" y="1467296"/>
            <a:ext cx="10029773" cy="4245386"/>
          </a:xfrm>
          <a:prstGeom prst="rect">
            <a:avLst/>
          </a:prstGeom>
          <a:noFill/>
          <a:ln>
            <a:noFill/>
          </a:ln>
        </p:spPr>
        <p:txBody>
          <a:bodyPr spcFirstLastPara="1" wrap="square" lIns="91425" tIns="45700" rIns="91425" bIns="45700" anchor="t" anchorCtr="0">
            <a:normAutofit/>
          </a:bodyPr>
          <a:lstStyle/>
          <a:p>
            <a:pPr marL="228600" indent="0" algn="just">
              <a:spcBef>
                <a:spcPts val="1200"/>
              </a:spcBef>
              <a:buClr>
                <a:srgbClr val="002060"/>
              </a:buClr>
              <a:buSzPts val="2800"/>
              <a:buNone/>
            </a:pPr>
            <a:r>
              <a:rPr lang="en-US" sz="2400" b="1" dirty="0" smtClean="0">
                <a:solidFill>
                  <a:srgbClr val="002060"/>
                </a:solidFill>
              </a:rPr>
              <a:t>Deemed </a:t>
            </a:r>
            <a:r>
              <a:rPr lang="en-US" sz="2400" b="1" dirty="0">
                <a:solidFill>
                  <a:srgbClr val="002060"/>
                </a:solidFill>
              </a:rPr>
              <a:t>to have highest capacity to absorbing losses in order to allow banks continue to operate on ongoing basis</a:t>
            </a:r>
          </a:p>
          <a:p>
            <a:pPr marL="571500" algn="just">
              <a:spcBef>
                <a:spcPts val="1200"/>
              </a:spcBef>
              <a:buClr>
                <a:srgbClr val="002060"/>
              </a:buClr>
              <a:buSzPts val="2800"/>
            </a:pPr>
            <a:r>
              <a:rPr lang="en-US" sz="2400" b="1" dirty="0">
                <a:solidFill>
                  <a:srgbClr val="002060"/>
                </a:solidFill>
              </a:rPr>
              <a:t>Common shareholder equity</a:t>
            </a:r>
          </a:p>
          <a:p>
            <a:pPr marL="571500" algn="just">
              <a:spcBef>
                <a:spcPts val="1200"/>
              </a:spcBef>
              <a:buClr>
                <a:srgbClr val="002060"/>
              </a:buClr>
              <a:buSzPts val="2800"/>
            </a:pPr>
            <a:r>
              <a:rPr lang="en-US" sz="2400" b="1" dirty="0" smtClean="0">
                <a:solidFill>
                  <a:srgbClr val="002060"/>
                </a:solidFill>
              </a:rPr>
              <a:t>Disclosed </a:t>
            </a:r>
            <a:r>
              <a:rPr lang="en-US" sz="2400" b="1" dirty="0">
                <a:solidFill>
                  <a:srgbClr val="002060"/>
                </a:solidFill>
              </a:rPr>
              <a:t>Reserves</a:t>
            </a:r>
          </a:p>
          <a:p>
            <a:pPr marL="1028700" lvl="1">
              <a:spcBef>
                <a:spcPts val="1200"/>
              </a:spcBef>
              <a:buClr>
                <a:srgbClr val="002060"/>
              </a:buClr>
              <a:buSzPct val="100000"/>
              <a:buFont typeface="Wingdings" panose="05000000000000000000" pitchFamily="2" charset="2"/>
              <a:buChar char="ü"/>
            </a:pPr>
            <a:r>
              <a:rPr lang="en-US" sz="2000" b="1" dirty="0">
                <a:solidFill>
                  <a:srgbClr val="002060"/>
                </a:solidFill>
              </a:rPr>
              <a:t>Published reserves derived from post-tax retained earnings and after dividend payments</a:t>
            </a:r>
          </a:p>
          <a:p>
            <a:pPr marL="571500" algn="just">
              <a:spcBef>
                <a:spcPts val="1200"/>
              </a:spcBef>
              <a:buClr>
                <a:srgbClr val="002060"/>
              </a:buClr>
              <a:buSzPts val="2800"/>
            </a:pPr>
            <a:r>
              <a:rPr lang="en-US" sz="2400" b="1" dirty="0">
                <a:solidFill>
                  <a:srgbClr val="002060"/>
                </a:solidFill>
              </a:rPr>
              <a:t>Non-cumulative perpetual preferred stock</a:t>
            </a:r>
            <a:endParaRPr lang="en-US" b="1" dirty="0">
              <a:solidFill>
                <a:srgbClr val="002060"/>
              </a:solidFill>
            </a:endParaRPr>
          </a:p>
        </p:txBody>
      </p:sp>
      <p:sp>
        <p:nvSpPr>
          <p:cNvPr id="100" name="Google Shape;100;p3"/>
          <p:cNvSpPr txBox="1">
            <a:spLocks noGrp="1"/>
          </p:cNvSpPr>
          <p:nvPr>
            <p:ph type="title"/>
          </p:nvPr>
        </p:nvSpPr>
        <p:spPr>
          <a:xfrm>
            <a:off x="477368" y="685333"/>
            <a:ext cx="10515600" cy="662821"/>
          </a:xfrm>
          <a:prstGeom prst="rect">
            <a:avLst/>
          </a:prstGeom>
          <a:noFill/>
          <a:ln>
            <a:noFill/>
          </a:ln>
        </p:spPr>
        <p:txBody>
          <a:bodyPr spcFirstLastPara="1" wrap="square" lIns="91425" tIns="45700" rIns="91425" bIns="45700" anchor="ctr" anchorCtr="0">
            <a:noAutofit/>
          </a:bodyPr>
          <a:lstStyle/>
          <a:p>
            <a:pPr>
              <a:buClr>
                <a:srgbClr val="0070C0"/>
              </a:buClr>
              <a:buSzPts val="2800"/>
            </a:pPr>
            <a:r>
              <a:rPr lang="en-US" sz="2800" b="1" dirty="0">
                <a:solidFill>
                  <a:srgbClr val="0070C0"/>
                </a:solidFill>
              </a:rPr>
              <a:t>Tier 1 Capital</a:t>
            </a:r>
            <a:br>
              <a:rPr lang="en-US" sz="2800" b="1" dirty="0">
                <a:solidFill>
                  <a:srgbClr val="0070C0"/>
                </a:solidFill>
              </a:rPr>
            </a:br>
            <a:endParaRPr sz="2800" dirty="0">
              <a:solidFill>
                <a:srgbClr val="0070C0"/>
              </a:solidFill>
            </a:endParaRPr>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5034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145585" y="1233379"/>
            <a:ext cx="10029773" cy="4705371"/>
          </a:xfrm>
          <a:prstGeom prst="rect">
            <a:avLst/>
          </a:prstGeom>
          <a:noFill/>
          <a:ln>
            <a:noFill/>
          </a:ln>
        </p:spPr>
        <p:txBody>
          <a:bodyPr spcFirstLastPara="1" wrap="square" lIns="91425" tIns="45700" rIns="91425" bIns="45700" anchor="t" anchorCtr="0">
            <a:normAutofit/>
          </a:bodyPr>
          <a:lstStyle/>
          <a:p>
            <a:pPr marL="228600" indent="0" algn="just">
              <a:spcBef>
                <a:spcPts val="300"/>
              </a:spcBef>
              <a:buClr>
                <a:srgbClr val="002060"/>
              </a:buClr>
              <a:buSzPts val="2800"/>
              <a:buNone/>
            </a:pPr>
            <a:r>
              <a:rPr lang="en-US" sz="2400" b="1" dirty="0" smtClean="0">
                <a:solidFill>
                  <a:srgbClr val="002060"/>
                </a:solidFill>
              </a:rPr>
              <a:t>Tier </a:t>
            </a:r>
            <a:r>
              <a:rPr lang="en-US" sz="2400" b="1" dirty="0">
                <a:solidFill>
                  <a:srgbClr val="002060"/>
                </a:solidFill>
              </a:rPr>
              <a:t>2 cannot exceed 100% of Tier 1 capital</a:t>
            </a:r>
          </a:p>
          <a:p>
            <a:pPr marL="1028700" lvl="1" algn="just">
              <a:spcBef>
                <a:spcPts val="300"/>
              </a:spcBef>
              <a:buClr>
                <a:srgbClr val="002060"/>
              </a:buClr>
              <a:buSzPts val="2800"/>
              <a:buFont typeface="Wingdings" panose="05000000000000000000" pitchFamily="2" charset="2"/>
              <a:buChar char="ü"/>
            </a:pPr>
            <a:r>
              <a:rPr lang="en-US" sz="2200" b="1" dirty="0">
                <a:solidFill>
                  <a:srgbClr val="002060"/>
                </a:solidFill>
              </a:rPr>
              <a:t>Subordinated debt</a:t>
            </a:r>
          </a:p>
          <a:p>
            <a:pPr marL="1028700" lvl="1" algn="just">
              <a:spcBef>
                <a:spcPts val="300"/>
              </a:spcBef>
              <a:buClr>
                <a:srgbClr val="002060"/>
              </a:buClr>
              <a:buSzPts val="2800"/>
              <a:buFont typeface="Wingdings" panose="05000000000000000000" pitchFamily="2" charset="2"/>
              <a:buChar char="ü"/>
            </a:pPr>
            <a:r>
              <a:rPr lang="en-US" sz="2200" b="1" dirty="0">
                <a:solidFill>
                  <a:srgbClr val="002060"/>
                </a:solidFill>
              </a:rPr>
              <a:t>Undisclosed reserves: availability is more uncertain</a:t>
            </a:r>
          </a:p>
          <a:p>
            <a:pPr marL="1028700" lvl="1" algn="just">
              <a:spcBef>
                <a:spcPts val="300"/>
              </a:spcBef>
              <a:buClr>
                <a:srgbClr val="002060"/>
              </a:buClr>
              <a:buSzPts val="2800"/>
              <a:buFont typeface="Wingdings" panose="05000000000000000000" pitchFamily="2" charset="2"/>
              <a:buChar char="ü"/>
            </a:pPr>
            <a:r>
              <a:rPr lang="en-US" sz="2200" b="1" dirty="0">
                <a:solidFill>
                  <a:srgbClr val="002060"/>
                </a:solidFill>
              </a:rPr>
              <a:t>General loan loss reserves</a:t>
            </a:r>
          </a:p>
          <a:p>
            <a:pPr marL="1028700" lvl="1" algn="just">
              <a:spcBef>
                <a:spcPts val="300"/>
              </a:spcBef>
              <a:buClr>
                <a:srgbClr val="002060"/>
              </a:buClr>
              <a:buSzPts val="2800"/>
              <a:buFont typeface="Wingdings" panose="05000000000000000000" pitchFamily="2" charset="2"/>
              <a:buChar char="ü"/>
            </a:pPr>
            <a:r>
              <a:rPr lang="en-US" sz="2200" b="1" dirty="0">
                <a:solidFill>
                  <a:srgbClr val="002060"/>
                </a:solidFill>
              </a:rPr>
              <a:t>Hybrid debt equity capital instruments</a:t>
            </a:r>
          </a:p>
          <a:p>
            <a:pPr marL="228600" indent="0">
              <a:spcBef>
                <a:spcPts val="300"/>
              </a:spcBef>
              <a:buClr>
                <a:srgbClr val="002060"/>
              </a:buClr>
              <a:buSzPts val="2800"/>
              <a:buNone/>
            </a:pPr>
            <a:r>
              <a:rPr lang="en-US" sz="2400" b="1" dirty="0">
                <a:solidFill>
                  <a:srgbClr val="002060"/>
                </a:solidFill>
              </a:rPr>
              <a:t>Tier 3 can be used to meet a proportion of the capital requirements of market risk</a:t>
            </a:r>
          </a:p>
          <a:p>
            <a:pPr marL="1028700" lvl="1" algn="just">
              <a:spcBef>
                <a:spcPts val="300"/>
              </a:spcBef>
              <a:buClr>
                <a:srgbClr val="002060"/>
              </a:buClr>
              <a:buSzPts val="2800"/>
              <a:buFont typeface="Wingdings" panose="05000000000000000000" pitchFamily="2" charset="2"/>
              <a:buChar char="ü"/>
            </a:pPr>
            <a:r>
              <a:rPr lang="en-US" sz="2200" b="1" dirty="0">
                <a:solidFill>
                  <a:srgbClr val="002060"/>
                </a:solidFill>
              </a:rPr>
              <a:t>Consist of subordinated debt with some limitations</a:t>
            </a:r>
          </a:p>
          <a:p>
            <a:pPr marL="114300" indent="0">
              <a:buNone/>
            </a:pPr>
            <a:r>
              <a:rPr lang="en-US" altLang="en-US" sz="2400" b="1" dirty="0">
                <a:solidFill>
                  <a:srgbClr val="002060"/>
                </a:solidFill>
                <a:latin typeface="Calibri" panose="020F0502020204030204" pitchFamily="34" charset="0"/>
                <a:cs typeface="Calibri" panose="020F0502020204030204" pitchFamily="34" charset="0"/>
              </a:rPr>
              <a:t>Tier II capital restricted to 100% of Tier-I capital; Long term subordinated debt to be &lt; 50 % of tier-I capital</a:t>
            </a:r>
          </a:p>
          <a:p>
            <a:pPr marL="114300" indent="0">
              <a:buNone/>
            </a:pPr>
            <a:r>
              <a:rPr lang="en-US" altLang="en-US" sz="2400" b="1" dirty="0">
                <a:solidFill>
                  <a:srgbClr val="002060"/>
                </a:solidFill>
                <a:latin typeface="Calibri" panose="020F0502020204030204" pitchFamily="34" charset="0"/>
                <a:cs typeface="Calibri" panose="020F0502020204030204" pitchFamily="34" charset="0"/>
              </a:rPr>
              <a:t>Tier III  to be less than 250 %of Tier-I capital assigned to market risk, i.e., a  minimum of 28.5 % of market risk must be covered by tier-I </a:t>
            </a:r>
          </a:p>
          <a:p>
            <a:pPr marL="228600" indent="0" algn="just">
              <a:spcBef>
                <a:spcPts val="300"/>
              </a:spcBef>
              <a:buClr>
                <a:srgbClr val="002060"/>
              </a:buClr>
              <a:buSzPts val="2800"/>
              <a:buNone/>
            </a:pPr>
            <a:endParaRPr lang="en-US" sz="2600" b="1" dirty="0">
              <a:solidFill>
                <a:srgbClr val="002060"/>
              </a:solidFill>
            </a:endParaRPr>
          </a:p>
          <a:p>
            <a:pPr marL="1028700" lvl="1" algn="just">
              <a:spcBef>
                <a:spcPts val="300"/>
              </a:spcBef>
              <a:buClr>
                <a:srgbClr val="002060"/>
              </a:buClr>
              <a:buSzPts val="2800"/>
              <a:buFont typeface="Wingdings" panose="05000000000000000000" pitchFamily="2" charset="2"/>
              <a:buChar char="ü"/>
            </a:pPr>
            <a:endParaRPr lang="en-US" sz="2200" b="1" dirty="0">
              <a:solidFill>
                <a:srgbClr val="002060"/>
              </a:solidFill>
            </a:endParaRPr>
          </a:p>
        </p:txBody>
      </p:sp>
      <p:sp>
        <p:nvSpPr>
          <p:cNvPr id="100" name="Google Shape;100;p3"/>
          <p:cNvSpPr txBox="1">
            <a:spLocks noGrp="1"/>
          </p:cNvSpPr>
          <p:nvPr>
            <p:ph type="title"/>
          </p:nvPr>
        </p:nvSpPr>
        <p:spPr>
          <a:xfrm>
            <a:off x="145585" y="667540"/>
            <a:ext cx="10515600" cy="662821"/>
          </a:xfrm>
          <a:prstGeom prst="rect">
            <a:avLst/>
          </a:prstGeom>
          <a:noFill/>
          <a:ln>
            <a:noFill/>
          </a:ln>
        </p:spPr>
        <p:txBody>
          <a:bodyPr spcFirstLastPara="1" wrap="square" lIns="91425" tIns="45700" rIns="91425" bIns="45700" anchor="ctr" anchorCtr="0">
            <a:noAutofit/>
          </a:bodyPr>
          <a:lstStyle/>
          <a:p>
            <a:pPr>
              <a:buClr>
                <a:srgbClr val="0070C0"/>
              </a:buClr>
              <a:buSzPts val="2800"/>
            </a:pPr>
            <a:r>
              <a:rPr lang="en-US" sz="2800" b="1" dirty="0">
                <a:solidFill>
                  <a:srgbClr val="0070C0"/>
                </a:solidFill>
              </a:rPr>
              <a:t>Tier 2 &amp; 3 Capital</a:t>
            </a:r>
            <a:br>
              <a:rPr lang="en-US" sz="2800" b="1" dirty="0">
                <a:solidFill>
                  <a:srgbClr val="0070C0"/>
                </a:solidFill>
              </a:rPr>
            </a:br>
            <a:endParaRPr sz="2800" dirty="0">
              <a:solidFill>
                <a:srgbClr val="0070C0"/>
              </a:solidFill>
            </a:endParaRPr>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0979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592153" y="1541721"/>
            <a:ext cx="9050612" cy="4512716"/>
          </a:xfrm>
          <a:prstGeom prst="rect">
            <a:avLst/>
          </a:prstGeom>
          <a:noFill/>
          <a:ln>
            <a:noFill/>
          </a:ln>
        </p:spPr>
        <p:txBody>
          <a:bodyPr spcFirstLastPara="1" wrap="square" lIns="91425" tIns="45700" rIns="91425" bIns="45700" anchor="t" anchorCtr="0">
            <a:normAutofit/>
          </a:bodyPr>
          <a:lstStyle/>
          <a:p>
            <a:pPr marL="0" indent="0" algn="just">
              <a:spcBef>
                <a:spcPts val="300"/>
              </a:spcBef>
              <a:buClr>
                <a:srgbClr val="002060"/>
              </a:buClr>
              <a:buSzPts val="2800"/>
              <a:buNone/>
            </a:pPr>
            <a:r>
              <a:rPr lang="en-US" altLang="en-US" b="1" dirty="0">
                <a:solidFill>
                  <a:srgbClr val="002060"/>
                </a:solidFill>
                <a:latin typeface="Calibri" panose="020F0502020204030204" pitchFamily="34" charset="0"/>
                <a:cs typeface="Calibri" panose="020F0502020204030204" pitchFamily="34" charset="0"/>
              </a:rPr>
              <a:t>Minimum capital requirements</a:t>
            </a:r>
          </a:p>
          <a:p>
            <a:pPr marL="571500" algn="just">
              <a:spcBef>
                <a:spcPts val="300"/>
              </a:spcBef>
              <a:spcAft>
                <a:spcPts val="600"/>
              </a:spcAft>
              <a:buClr>
                <a:srgbClr val="002060"/>
              </a:buClr>
              <a:buSzPts val="2800"/>
            </a:pPr>
            <a:r>
              <a:rPr lang="en-US" sz="2400" b="1" dirty="0">
                <a:solidFill>
                  <a:srgbClr val="002060"/>
                </a:solidFill>
              </a:rPr>
              <a:t>Definition of capital is unchanged and the minimum capital requirement remains 8%, but risk-adjusted assets in the denominator will be calculated differently</a:t>
            </a:r>
          </a:p>
          <a:p>
            <a:pPr marL="571500" algn="just">
              <a:spcBef>
                <a:spcPts val="300"/>
              </a:spcBef>
              <a:spcAft>
                <a:spcPts val="600"/>
              </a:spcAft>
              <a:buClr>
                <a:srgbClr val="002060"/>
              </a:buClr>
              <a:buSzPts val="2800"/>
            </a:pPr>
            <a:r>
              <a:rPr lang="en-US" sz="2400" b="1" dirty="0">
                <a:solidFill>
                  <a:srgbClr val="002060"/>
                </a:solidFill>
              </a:rPr>
              <a:t>Denominator of minimum total capital ratio will consist of 3 parts: the sum of all risk-weighted assets for credit risk, plus 12.5 times the sum of the capital charges for market risk and operational risk</a:t>
            </a:r>
          </a:p>
          <a:p>
            <a:pPr marL="1028700" lvl="1">
              <a:spcBef>
                <a:spcPts val="300"/>
              </a:spcBef>
              <a:spcAft>
                <a:spcPts val="600"/>
              </a:spcAft>
              <a:buClr>
                <a:srgbClr val="002060"/>
              </a:buClr>
              <a:buSzPts val="2800"/>
              <a:buFont typeface="Wingdings" panose="05000000000000000000" pitchFamily="2" charset="2"/>
              <a:buChar char="ü"/>
            </a:pPr>
            <a:r>
              <a:rPr lang="en-US" sz="2200" b="1" dirty="0">
                <a:solidFill>
                  <a:srgbClr val="002060"/>
                </a:solidFill>
              </a:rPr>
              <a:t>Assuming that a bank has $875 of risk weighted </a:t>
            </a:r>
            <a:r>
              <a:rPr lang="en-US" sz="2200" b="1" dirty="0" smtClean="0">
                <a:solidFill>
                  <a:srgbClr val="002060"/>
                </a:solidFill>
              </a:rPr>
              <a:t>assets credit risk, </a:t>
            </a:r>
            <a:r>
              <a:rPr lang="en-US" sz="2200" b="1" dirty="0">
                <a:solidFill>
                  <a:srgbClr val="002060"/>
                </a:solidFill>
              </a:rPr>
              <a:t>a market risk capital charge of $10 and an operational risk capital charge of $20, the denominator of the total capital ratio would equal 875 + [(10 + 20) x 12.5)] or $1,250</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rPr>
              <a:t>Basel II: Amends over Basel I</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98421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9" name="Google Shape;99;p3"/>
              <p:cNvSpPr txBox="1">
                <a:spLocks noGrp="1"/>
              </p:cNvSpPr>
              <p:nvPr>
                <p:ph type="body" idx="1"/>
              </p:nvPr>
            </p:nvSpPr>
            <p:spPr>
              <a:xfrm>
                <a:off x="453930" y="2033486"/>
                <a:ext cx="11425729" cy="3974123"/>
              </a:xfrm>
              <a:prstGeom prst="rect">
                <a:avLst/>
              </a:prstGeom>
              <a:noFill/>
              <a:ln>
                <a:noFill/>
              </a:ln>
            </p:spPr>
            <p:txBody>
              <a:bodyPr spcFirstLastPara="1" wrap="square" lIns="91425" tIns="45700" rIns="91425" bIns="45700" anchor="t" anchorCtr="0">
                <a:normAutofit/>
              </a:bodyPr>
              <a:lstStyle/>
              <a:p>
                <a:pPr marL="228600" indent="0" algn="just">
                  <a:spcBef>
                    <a:spcPts val="0"/>
                  </a:spcBef>
                  <a:buClr>
                    <a:srgbClr val="002060"/>
                  </a:buClr>
                  <a:buSzPts val="2800"/>
                  <a:buNone/>
                </a:pPr>
                <a14:m>
                  <m:oMathPara xmlns:m="http://schemas.openxmlformats.org/officeDocument/2006/math">
                    <m:oMathParaPr>
                      <m:jc m:val="centerGroup"/>
                    </m:oMathParaPr>
                    <m:oMath xmlns:m="http://schemas.openxmlformats.org/officeDocument/2006/math">
                      <m:r>
                        <a:rPr lang="en-IN" sz="2000" b="1" i="1" smtClean="0">
                          <a:solidFill>
                            <a:srgbClr val="002060"/>
                          </a:solidFill>
                          <a:latin typeface="Cambria Math" panose="02040503050406030204" pitchFamily="18" charset="0"/>
                        </a:rPr>
                        <m:t>𝑴𝑪𝑹</m:t>
                      </m:r>
                      <m:r>
                        <a:rPr lang="en-IN" sz="2000" b="1" i="1" smtClean="0">
                          <a:solidFill>
                            <a:srgbClr val="002060"/>
                          </a:solidFill>
                          <a:latin typeface="Cambria Math" panose="02040503050406030204" pitchFamily="18" charset="0"/>
                        </a:rPr>
                        <m:t>=</m:t>
                      </m:r>
                      <m:f>
                        <m:fPr>
                          <m:ctrlPr>
                            <a:rPr lang="en-IN" sz="2000" b="1" i="1" smtClean="0">
                              <a:solidFill>
                                <a:srgbClr val="002060"/>
                              </a:solidFill>
                              <a:latin typeface="Cambria Math" panose="02040503050406030204" pitchFamily="18" charset="0"/>
                            </a:rPr>
                          </m:ctrlPr>
                        </m:fPr>
                        <m:num>
                          <m:r>
                            <a:rPr lang="en-IN" sz="2000" b="1" i="1" smtClean="0">
                              <a:solidFill>
                                <a:srgbClr val="002060"/>
                              </a:solidFill>
                              <a:latin typeface="Cambria Math" panose="02040503050406030204" pitchFamily="18" charset="0"/>
                            </a:rPr>
                            <m:t>𝑪𝒂𝒑𝒊𝒕𝒂𝒍</m:t>
                          </m:r>
                        </m:num>
                        <m:den>
                          <m:r>
                            <a:rPr lang="en-IN" sz="2000" b="1" i="1" smtClean="0">
                              <a:solidFill>
                                <a:srgbClr val="002060"/>
                              </a:solidFill>
                              <a:latin typeface="Cambria Math" panose="02040503050406030204" pitchFamily="18" charset="0"/>
                            </a:rPr>
                            <m:t>𝑹𝒊𝒔𝒌</m:t>
                          </m:r>
                          <m:r>
                            <a:rPr lang="en-IN" sz="2000" b="1" i="1" smtClean="0">
                              <a:solidFill>
                                <a:srgbClr val="002060"/>
                              </a:solidFill>
                              <a:latin typeface="Cambria Math" panose="02040503050406030204" pitchFamily="18" charset="0"/>
                            </a:rPr>
                            <m:t> </m:t>
                          </m:r>
                          <m:r>
                            <a:rPr lang="en-IN" sz="2000" b="1" i="1" smtClean="0">
                              <a:solidFill>
                                <a:srgbClr val="002060"/>
                              </a:solidFill>
                              <a:latin typeface="Cambria Math" panose="02040503050406030204" pitchFamily="18" charset="0"/>
                            </a:rPr>
                            <m:t>𝒘𝒆𝒊𝒈𝒉𝒕𝒆𝒅</m:t>
                          </m:r>
                          <m:r>
                            <a:rPr lang="en-IN" sz="2000" b="1" i="1" smtClean="0">
                              <a:solidFill>
                                <a:srgbClr val="002060"/>
                              </a:solidFill>
                              <a:latin typeface="Cambria Math" panose="02040503050406030204" pitchFamily="18" charset="0"/>
                            </a:rPr>
                            <m:t> </m:t>
                          </m:r>
                          <m:r>
                            <a:rPr lang="en-IN" sz="2000" b="1" i="1" smtClean="0">
                              <a:solidFill>
                                <a:srgbClr val="002060"/>
                              </a:solidFill>
                              <a:latin typeface="Cambria Math" panose="02040503050406030204" pitchFamily="18" charset="0"/>
                            </a:rPr>
                            <m:t>𝒂𝒔𝒔𝒆𝒕</m:t>
                          </m:r>
                          <m:r>
                            <a:rPr lang="en-IN" sz="2000" b="1" i="1" smtClean="0">
                              <a:solidFill>
                                <a:srgbClr val="002060"/>
                              </a:solidFill>
                              <a:latin typeface="Cambria Math" panose="02040503050406030204" pitchFamily="18" charset="0"/>
                            </a:rPr>
                            <m:t> </m:t>
                          </m:r>
                          <m:r>
                            <a:rPr lang="en-IN" sz="2000" b="1" i="1" smtClean="0">
                              <a:solidFill>
                                <a:srgbClr val="002060"/>
                              </a:solidFill>
                              <a:latin typeface="Cambria Math" panose="02040503050406030204" pitchFamily="18" charset="0"/>
                            </a:rPr>
                            <m:t>𝑪𝒓𝒆𝒅𝒊𝒕</m:t>
                          </m:r>
                          <m:r>
                            <a:rPr lang="en-IN" sz="2000" b="1" i="1" smtClean="0">
                              <a:solidFill>
                                <a:srgbClr val="002060"/>
                              </a:solidFill>
                              <a:latin typeface="Cambria Math" panose="02040503050406030204" pitchFamily="18" charset="0"/>
                            </a:rPr>
                            <m:t> </m:t>
                          </m:r>
                          <m:r>
                            <a:rPr lang="en-IN" sz="2000" b="1" i="1" smtClean="0">
                              <a:solidFill>
                                <a:srgbClr val="002060"/>
                              </a:solidFill>
                              <a:latin typeface="Cambria Math" panose="02040503050406030204" pitchFamily="18" charset="0"/>
                            </a:rPr>
                            <m:t>𝑹𝒊𝒔𝒌</m:t>
                          </m:r>
                          <m:r>
                            <a:rPr lang="en-IN" sz="2000" b="1" i="1" smtClean="0">
                              <a:solidFill>
                                <a:srgbClr val="002060"/>
                              </a:solidFill>
                              <a:latin typeface="Cambria Math" panose="02040503050406030204" pitchFamily="18" charset="0"/>
                            </a:rPr>
                            <m:t>+</m:t>
                          </m:r>
                          <m:r>
                            <a:rPr lang="en-IN" sz="2000" b="1" i="1" smtClean="0">
                              <a:solidFill>
                                <a:srgbClr val="002060"/>
                              </a:solidFill>
                              <a:latin typeface="Cambria Math" panose="02040503050406030204" pitchFamily="18" charset="0"/>
                            </a:rPr>
                            <m:t>𝟏𝟐</m:t>
                          </m:r>
                          <m:r>
                            <a:rPr lang="en-IN" sz="2000" b="1" i="1" smtClean="0">
                              <a:solidFill>
                                <a:srgbClr val="002060"/>
                              </a:solidFill>
                              <a:latin typeface="Cambria Math" panose="02040503050406030204" pitchFamily="18" charset="0"/>
                            </a:rPr>
                            <m:t>.</m:t>
                          </m:r>
                          <m:r>
                            <a:rPr lang="en-IN" sz="2000" b="1" i="1" smtClean="0">
                              <a:solidFill>
                                <a:srgbClr val="002060"/>
                              </a:solidFill>
                              <a:latin typeface="Cambria Math" panose="02040503050406030204" pitchFamily="18" charset="0"/>
                            </a:rPr>
                            <m:t>𝟓</m:t>
                          </m:r>
                          <m:r>
                            <a:rPr lang="en-IN" sz="2000" b="1" i="1" smtClean="0">
                              <a:solidFill>
                                <a:srgbClr val="002060"/>
                              </a:solidFill>
                              <a:latin typeface="Cambria Math" panose="02040503050406030204" pitchFamily="18" charset="0"/>
                            </a:rPr>
                            <m:t>[</m:t>
                          </m:r>
                          <m:r>
                            <a:rPr lang="en-IN" sz="2000" b="1" i="1" smtClean="0">
                              <a:solidFill>
                                <a:srgbClr val="002060"/>
                              </a:solidFill>
                              <a:latin typeface="Cambria Math" panose="02040503050406030204" pitchFamily="18" charset="0"/>
                            </a:rPr>
                            <m:t>𝑴𝒂𝒓𝒌𝒆𝒕</m:t>
                          </m:r>
                          <m:r>
                            <a:rPr lang="en-IN" sz="2000" b="1" i="1" smtClean="0">
                              <a:solidFill>
                                <a:srgbClr val="002060"/>
                              </a:solidFill>
                              <a:latin typeface="Cambria Math" panose="02040503050406030204" pitchFamily="18" charset="0"/>
                            </a:rPr>
                            <m:t> </m:t>
                          </m:r>
                          <m:r>
                            <a:rPr lang="en-IN" sz="2000" b="1" i="1" smtClean="0">
                              <a:solidFill>
                                <a:srgbClr val="002060"/>
                              </a:solidFill>
                              <a:latin typeface="Cambria Math" panose="02040503050406030204" pitchFamily="18" charset="0"/>
                            </a:rPr>
                            <m:t>𝑹𝒊𝒔𝒌</m:t>
                          </m:r>
                          <m:r>
                            <a:rPr lang="en-IN" sz="2000" b="1" i="1" smtClean="0">
                              <a:solidFill>
                                <a:srgbClr val="002060"/>
                              </a:solidFill>
                              <a:latin typeface="Cambria Math" panose="02040503050406030204" pitchFamily="18" charset="0"/>
                            </a:rPr>
                            <m:t>+</m:t>
                          </m:r>
                          <m:r>
                            <a:rPr lang="en-IN" sz="2000" b="1" i="1" smtClean="0">
                              <a:solidFill>
                                <a:srgbClr val="002060"/>
                              </a:solidFill>
                              <a:latin typeface="Cambria Math" panose="02040503050406030204" pitchFamily="18" charset="0"/>
                            </a:rPr>
                            <m:t>𝑶𝒑𝒆𝒓𝒂𝒕𝒊𝒐𝒏𝒂𝒍</m:t>
                          </m:r>
                          <m:r>
                            <a:rPr lang="en-IN" sz="2000" b="1" i="1" smtClean="0">
                              <a:solidFill>
                                <a:srgbClr val="002060"/>
                              </a:solidFill>
                              <a:latin typeface="Cambria Math" panose="02040503050406030204" pitchFamily="18" charset="0"/>
                            </a:rPr>
                            <m:t> </m:t>
                          </m:r>
                          <m:r>
                            <a:rPr lang="en-IN" sz="2000" b="1" i="1" smtClean="0">
                              <a:solidFill>
                                <a:srgbClr val="002060"/>
                              </a:solidFill>
                              <a:latin typeface="Cambria Math" panose="02040503050406030204" pitchFamily="18" charset="0"/>
                            </a:rPr>
                            <m:t>𝑹𝒊𝒔𝒌</m:t>
                          </m:r>
                          <m:r>
                            <a:rPr lang="en-IN" sz="2000" b="1" i="1" smtClean="0">
                              <a:solidFill>
                                <a:srgbClr val="002060"/>
                              </a:solidFill>
                              <a:latin typeface="Cambria Math" panose="02040503050406030204" pitchFamily="18" charset="0"/>
                            </a:rPr>
                            <m:t>]</m:t>
                          </m:r>
                        </m:den>
                      </m:f>
                      <m:r>
                        <a:rPr lang="en-IN" sz="2000" b="1" i="1" smtClean="0">
                          <a:solidFill>
                            <a:srgbClr val="002060"/>
                          </a:solidFill>
                          <a:latin typeface="Cambria Math" panose="02040503050406030204" pitchFamily="18" charset="0"/>
                          <a:ea typeface="Cambria Math" panose="02040503050406030204" pitchFamily="18" charset="0"/>
                        </a:rPr>
                        <m:t>≥</m:t>
                      </m:r>
                      <m:r>
                        <a:rPr lang="en-IN" sz="2000" b="1" i="1" smtClean="0">
                          <a:solidFill>
                            <a:srgbClr val="002060"/>
                          </a:solidFill>
                          <a:latin typeface="Cambria Math" panose="02040503050406030204" pitchFamily="18" charset="0"/>
                          <a:ea typeface="Cambria Math" panose="02040503050406030204" pitchFamily="18" charset="0"/>
                        </a:rPr>
                        <m:t>𝟖</m:t>
                      </m:r>
                      <m:r>
                        <a:rPr lang="en-IN" sz="2000" b="1" i="1" smtClean="0">
                          <a:solidFill>
                            <a:srgbClr val="002060"/>
                          </a:solidFill>
                          <a:latin typeface="Cambria Math" panose="02040503050406030204" pitchFamily="18" charset="0"/>
                          <a:ea typeface="Cambria Math" panose="02040503050406030204" pitchFamily="18" charset="0"/>
                        </a:rPr>
                        <m:t>%</m:t>
                      </m:r>
                    </m:oMath>
                  </m:oMathPara>
                </a14:m>
                <a:endParaRPr lang="en-IN" sz="2000" b="1" dirty="0">
                  <a:solidFill>
                    <a:srgbClr val="002060"/>
                  </a:solidFill>
                </a:endParaRPr>
              </a:p>
              <a:p>
                <a:pPr marL="228600" indent="0" algn="just">
                  <a:spcBef>
                    <a:spcPts val="0"/>
                  </a:spcBef>
                  <a:buClr>
                    <a:srgbClr val="002060"/>
                  </a:buClr>
                  <a:buSzPts val="2800"/>
                  <a:buNone/>
                </a:pPr>
                <a:endParaRPr lang="en-IN" sz="2400" b="1" dirty="0">
                  <a:solidFill>
                    <a:srgbClr val="002060"/>
                  </a:solidFill>
                </a:endParaRPr>
              </a:p>
              <a:p>
                <a:pPr marL="228600" indent="0" algn="just">
                  <a:spcBef>
                    <a:spcPts val="0"/>
                  </a:spcBef>
                  <a:buClr>
                    <a:srgbClr val="002060"/>
                  </a:buClr>
                  <a:buSzPts val="2800"/>
                  <a:buNone/>
                </a:pPr>
                <a:r>
                  <a:rPr lang="en-US" sz="2400" b="1" dirty="0">
                    <a:solidFill>
                      <a:srgbClr val="002060"/>
                    </a:solidFill>
                  </a:rPr>
                  <a:t>The total capital ratio must not be lower than 8%</a:t>
                </a:r>
              </a:p>
              <a:p>
                <a:pPr marL="228600" indent="0" algn="just">
                  <a:spcBef>
                    <a:spcPts val="1200"/>
                  </a:spcBef>
                  <a:buClr>
                    <a:srgbClr val="002060"/>
                  </a:buClr>
                  <a:buSzPts val="2800"/>
                  <a:buNone/>
                </a:pPr>
                <a:r>
                  <a:rPr lang="en-US" sz="2400" b="1" dirty="0">
                    <a:solidFill>
                      <a:srgbClr val="002060"/>
                    </a:solidFill>
                  </a:rPr>
                  <a:t>Total risk-weighted assets = Risk weighted assets for credit risk</a:t>
                </a:r>
              </a:p>
              <a:p>
                <a:pPr marL="228600" indent="0" algn="just">
                  <a:spcBef>
                    <a:spcPts val="0"/>
                  </a:spcBef>
                  <a:buClr>
                    <a:srgbClr val="002060"/>
                  </a:buClr>
                  <a:buSzPts val="2800"/>
                  <a:buNone/>
                </a:pPr>
                <a:r>
                  <a:rPr lang="en-US" sz="2400" b="1" dirty="0">
                    <a:solidFill>
                      <a:srgbClr val="002060"/>
                    </a:solidFill>
                  </a:rPr>
                  <a:t>                                                                  + 12.5* Capital for market risk</a:t>
                </a:r>
              </a:p>
              <a:p>
                <a:pPr marL="228600" indent="0" algn="just">
                  <a:spcBef>
                    <a:spcPts val="0"/>
                  </a:spcBef>
                  <a:buClr>
                    <a:srgbClr val="002060"/>
                  </a:buClr>
                  <a:buSzPts val="2800"/>
                  <a:buNone/>
                </a:pPr>
                <a:r>
                  <a:rPr lang="en-US" sz="2400" b="1" dirty="0">
                    <a:solidFill>
                      <a:srgbClr val="002060"/>
                    </a:solidFill>
                  </a:rPr>
                  <a:t>                                                                  + </a:t>
                </a:r>
                <a:r>
                  <a:rPr lang="en-US" sz="2400" b="1" dirty="0" smtClean="0">
                    <a:solidFill>
                      <a:srgbClr val="002060"/>
                    </a:solidFill>
                  </a:rPr>
                  <a:t>12.5*Capital </a:t>
                </a:r>
                <a:r>
                  <a:rPr lang="en-US" sz="2400" b="1" dirty="0">
                    <a:solidFill>
                      <a:srgbClr val="002060"/>
                    </a:solidFill>
                  </a:rPr>
                  <a:t>for operational risk</a:t>
                </a:r>
              </a:p>
              <a:p>
                <a:pPr marL="228600" indent="0" algn="just">
                  <a:spcBef>
                    <a:spcPts val="0"/>
                  </a:spcBef>
                  <a:buClr>
                    <a:srgbClr val="002060"/>
                  </a:buClr>
                  <a:buSzPts val="2800"/>
                  <a:buNone/>
                </a:pPr>
                <a:endParaRPr lang="en-US" sz="2400" b="1" dirty="0">
                  <a:solidFill>
                    <a:srgbClr val="002060"/>
                  </a:solidFill>
                </a:endParaRPr>
              </a:p>
              <a:p>
                <a:pPr marL="228600" indent="0" algn="just">
                  <a:spcBef>
                    <a:spcPts val="0"/>
                  </a:spcBef>
                  <a:buClr>
                    <a:srgbClr val="002060"/>
                  </a:buClr>
                  <a:buSzPts val="2800"/>
                  <a:buNone/>
                </a:pPr>
                <a:endParaRPr lang="en-US" sz="2400" b="1" dirty="0">
                  <a:solidFill>
                    <a:srgbClr val="002060"/>
                  </a:solidFill>
                </a:endParaRPr>
              </a:p>
              <a:p>
                <a:pPr marL="228600" indent="0" algn="just">
                  <a:spcBef>
                    <a:spcPts val="0"/>
                  </a:spcBef>
                  <a:buClr>
                    <a:srgbClr val="002060"/>
                  </a:buClr>
                  <a:buSzPts val="2800"/>
                  <a:buNone/>
                </a:pPr>
                <a:endParaRPr sz="2400" b="1" dirty="0">
                  <a:solidFill>
                    <a:srgbClr val="002060"/>
                  </a:solidFill>
                </a:endParaRPr>
              </a:p>
            </p:txBody>
          </p:sp>
        </mc:Choice>
        <mc:Fallback xmlns="">
          <p:sp>
            <p:nvSpPr>
              <p:cNvPr id="99" name="Google Shape;99;p3"/>
              <p:cNvSpPr txBox="1">
                <a:spLocks noGrp="1" noRot="1" noChangeAspect="1" noMove="1" noResize="1" noEditPoints="1" noAdjustHandles="1" noChangeArrowheads="1" noChangeShapeType="1" noTextEdit="1"/>
              </p:cNvSpPr>
              <p:nvPr>
                <p:ph type="body" idx="1"/>
              </p:nvPr>
            </p:nvSpPr>
            <p:spPr>
              <a:xfrm>
                <a:off x="453930" y="2033486"/>
                <a:ext cx="11425729" cy="3974123"/>
              </a:xfrm>
              <a:prstGeom prst="rect">
                <a:avLst/>
              </a:prstGeom>
              <a:blipFill>
                <a:blip r:embed="rId3"/>
                <a:stretch>
                  <a:fillRect/>
                </a:stretch>
              </a:blipFill>
              <a:ln>
                <a:noFill/>
              </a:ln>
            </p:spPr>
            <p:txBody>
              <a:bodyPr/>
              <a:lstStyle/>
              <a:p>
                <a:r>
                  <a:rPr lang="en-IN">
                    <a:noFill/>
                  </a:rPr>
                  <a:t> </a:t>
                </a:r>
              </a:p>
            </p:txBody>
          </p:sp>
        </mc:Fallback>
      </mc:AlternateContent>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II: Minimum Capital Requirement (MCR)</a:t>
            </a:r>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234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297712" y="1616151"/>
            <a:ext cx="9983972" cy="4660056"/>
          </a:xfrm>
          <a:prstGeom prst="rect">
            <a:avLst/>
          </a:prstGeom>
          <a:noFill/>
          <a:ln>
            <a:noFill/>
          </a:ln>
        </p:spPr>
        <p:txBody>
          <a:bodyPr spcFirstLastPara="1" wrap="square" lIns="91425" tIns="45700" rIns="91425" bIns="45700" anchor="t" anchorCtr="0">
            <a:normAutofit/>
          </a:bodyPr>
          <a:lstStyle/>
          <a:p>
            <a:pPr marL="228600" indent="0" algn="just">
              <a:spcBef>
                <a:spcPts val="0"/>
              </a:spcBef>
              <a:buClr>
                <a:srgbClr val="002060"/>
              </a:buClr>
              <a:buSzPct val="100000"/>
              <a:buNone/>
            </a:pPr>
            <a:r>
              <a:rPr lang="en-US" b="1" dirty="0">
                <a:solidFill>
                  <a:srgbClr val="002060"/>
                </a:solidFill>
              </a:rPr>
              <a:t>Capital for credit risk</a:t>
            </a:r>
          </a:p>
          <a:p>
            <a:pPr marL="685800" indent="-457200" algn="just">
              <a:spcBef>
                <a:spcPts val="0"/>
              </a:spcBef>
              <a:buClr>
                <a:srgbClr val="002060"/>
              </a:buClr>
              <a:buSzPct val="100000"/>
            </a:pPr>
            <a:endParaRPr lang="en-US" sz="2400" b="1" dirty="0">
              <a:solidFill>
                <a:srgbClr val="002060"/>
              </a:solidFill>
            </a:endParaRPr>
          </a:p>
          <a:p>
            <a:pPr marL="742950" indent="-514350" algn="just">
              <a:spcBef>
                <a:spcPts val="0"/>
              </a:spcBef>
              <a:buClr>
                <a:srgbClr val="002060"/>
              </a:buClr>
              <a:buSzPct val="100000"/>
              <a:buFont typeface="+mj-lt"/>
              <a:buAutoNum type="romanUcPeriod"/>
            </a:pPr>
            <a:r>
              <a:rPr lang="en-US" b="1" dirty="0">
                <a:solidFill>
                  <a:srgbClr val="002060"/>
                </a:solidFill>
              </a:rPr>
              <a:t>Standardized Approach</a:t>
            </a:r>
          </a:p>
          <a:p>
            <a:pPr marL="742950" indent="-514350" algn="just">
              <a:spcBef>
                <a:spcPts val="0"/>
              </a:spcBef>
              <a:buClr>
                <a:srgbClr val="002060"/>
              </a:buClr>
              <a:buSzPct val="100000"/>
              <a:buFont typeface="+mj-lt"/>
              <a:buAutoNum type="romanUcPeriod"/>
            </a:pPr>
            <a:r>
              <a:rPr lang="en-US" b="1" dirty="0">
                <a:solidFill>
                  <a:srgbClr val="002060"/>
                </a:solidFill>
              </a:rPr>
              <a:t>Internal Ratings Based Approach (IRB)</a:t>
            </a:r>
          </a:p>
          <a:p>
            <a:pPr marL="1028700" lvl="1" algn="just">
              <a:spcBef>
                <a:spcPts val="0"/>
              </a:spcBef>
              <a:buClr>
                <a:srgbClr val="002060"/>
              </a:buClr>
              <a:buSzPct val="100000"/>
              <a:buFont typeface="Wingdings" panose="05000000000000000000" pitchFamily="2" charset="2"/>
              <a:buChar char="ü"/>
            </a:pPr>
            <a:r>
              <a:rPr lang="en-US" b="1" dirty="0">
                <a:solidFill>
                  <a:srgbClr val="002060"/>
                </a:solidFill>
              </a:rPr>
              <a:t>Foundation</a:t>
            </a:r>
          </a:p>
          <a:p>
            <a:pPr marL="1028700" lvl="1" algn="just">
              <a:spcBef>
                <a:spcPts val="0"/>
              </a:spcBef>
              <a:buClr>
                <a:srgbClr val="002060"/>
              </a:buClr>
              <a:buSzPct val="100000"/>
              <a:buFont typeface="Wingdings" panose="05000000000000000000" pitchFamily="2" charset="2"/>
              <a:buChar char="ü"/>
            </a:pPr>
            <a:r>
              <a:rPr lang="en-US" b="1">
                <a:solidFill>
                  <a:srgbClr val="002060"/>
                </a:solidFill>
              </a:rPr>
              <a:t>Advanced</a:t>
            </a:r>
          </a:p>
          <a:p>
            <a:pPr marL="742950" indent="-514350" algn="just">
              <a:spcBef>
                <a:spcPts val="0"/>
              </a:spcBef>
              <a:buClr>
                <a:srgbClr val="002060"/>
              </a:buClr>
              <a:buSzPct val="100000"/>
              <a:buFont typeface="+mj-lt"/>
              <a:buAutoNum type="romanUcPeriod"/>
            </a:pPr>
            <a:r>
              <a:rPr lang="en-US" b="1">
                <a:solidFill>
                  <a:srgbClr val="002060"/>
                </a:solidFill>
              </a:rPr>
              <a:t>Credit risk mitigation</a:t>
            </a:r>
          </a:p>
          <a:p>
            <a:pPr marL="1028700" lvl="1" algn="just">
              <a:spcBef>
                <a:spcPts val="0"/>
              </a:spcBef>
              <a:buClr>
                <a:srgbClr val="002060"/>
              </a:buClr>
              <a:buSzPct val="100000"/>
              <a:buFont typeface="Wingdings" panose="05000000000000000000" pitchFamily="2" charset="2"/>
              <a:buChar char="ü"/>
            </a:pPr>
            <a:r>
              <a:rPr lang="en-US" b="1">
                <a:solidFill>
                  <a:srgbClr val="002060"/>
                </a:solidFill>
              </a:rPr>
              <a:t>CDS &amp; Counterparty risk</a:t>
            </a:r>
          </a:p>
          <a:p>
            <a:pPr marL="1028700" lvl="1" algn="just">
              <a:spcBef>
                <a:spcPts val="0"/>
              </a:spcBef>
              <a:buClr>
                <a:srgbClr val="002060"/>
              </a:buClr>
              <a:buSzPct val="100000"/>
              <a:buFont typeface="Wingdings" panose="05000000000000000000" pitchFamily="2" charset="2"/>
              <a:buChar char="ü"/>
            </a:pPr>
            <a:r>
              <a:rPr lang="en-US" b="1">
                <a:solidFill>
                  <a:srgbClr val="002060"/>
                </a:solidFill>
              </a:rPr>
              <a:t>Securitization</a:t>
            </a:r>
            <a:r>
              <a:rPr lang="en-US" sz="1200" b="1">
                <a:solidFill>
                  <a:srgbClr val="002060"/>
                </a:solidFill>
              </a:rPr>
              <a:t>    </a:t>
            </a:r>
            <a:endParaRPr lang="en-US" sz="2000" b="1" dirty="0">
              <a:solidFill>
                <a:srgbClr val="002060"/>
              </a:solidFill>
            </a:endParaRP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II: Minimum Capital Requirement (MCR)</a:t>
            </a:r>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58834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297712" y="1616151"/>
            <a:ext cx="9983972" cy="4660056"/>
          </a:xfrm>
          <a:prstGeom prst="rect">
            <a:avLst/>
          </a:prstGeom>
          <a:noFill/>
          <a:ln>
            <a:noFill/>
          </a:ln>
        </p:spPr>
        <p:txBody>
          <a:bodyPr spcFirstLastPara="1" wrap="square" lIns="91425" tIns="45700" rIns="91425" bIns="45700" anchor="t" anchorCtr="0">
            <a:normAutofit/>
          </a:bodyPr>
          <a:lstStyle/>
          <a:p>
            <a:pPr marL="228600" indent="0" algn="just">
              <a:spcBef>
                <a:spcPts val="0"/>
              </a:spcBef>
              <a:buClr>
                <a:srgbClr val="002060"/>
              </a:buClr>
              <a:buSzPct val="100000"/>
              <a:buNone/>
            </a:pPr>
            <a:r>
              <a:rPr lang="en-US" b="1" dirty="0">
                <a:solidFill>
                  <a:srgbClr val="002060"/>
                </a:solidFill>
              </a:rPr>
              <a:t>Capital for credit risk</a:t>
            </a:r>
          </a:p>
          <a:p>
            <a:pPr marL="685800" indent="-457200" algn="just">
              <a:spcBef>
                <a:spcPts val="0"/>
              </a:spcBef>
              <a:buClr>
                <a:srgbClr val="002060"/>
              </a:buClr>
              <a:buSzPct val="100000"/>
            </a:pPr>
            <a:endParaRPr lang="en-US" sz="2400" b="1" dirty="0">
              <a:solidFill>
                <a:srgbClr val="002060"/>
              </a:solidFill>
            </a:endParaRPr>
          </a:p>
          <a:p>
            <a:pPr marL="742950" indent="-514350" algn="just">
              <a:spcBef>
                <a:spcPts val="0"/>
              </a:spcBef>
              <a:buClr>
                <a:srgbClr val="002060"/>
              </a:buClr>
              <a:buSzPct val="100000"/>
              <a:buFont typeface="+mj-lt"/>
              <a:buAutoNum type="romanUcPeriod"/>
            </a:pPr>
            <a:r>
              <a:rPr lang="en-US" b="1" dirty="0">
                <a:solidFill>
                  <a:srgbClr val="002060"/>
                </a:solidFill>
              </a:rPr>
              <a:t>Standard approach</a:t>
            </a:r>
          </a:p>
          <a:p>
            <a:pPr marL="685800" lvl="1" indent="0" algn="just">
              <a:spcBef>
                <a:spcPts val="1200"/>
              </a:spcBef>
              <a:buClr>
                <a:srgbClr val="002060"/>
              </a:buClr>
              <a:buSzPct val="100000"/>
              <a:buNone/>
            </a:pPr>
            <a:r>
              <a:rPr lang="en-US" b="1" dirty="0">
                <a:solidFill>
                  <a:srgbClr val="002060"/>
                </a:solidFill>
              </a:rPr>
              <a:t>Based on ratings of  External Credit Assessment Institutions  ( ECAI ), satisfying seven requisite criteria and to be approved by national supervisors. A simplified  standard approach (SSA) is also put in place. </a:t>
            </a:r>
          </a:p>
          <a:p>
            <a:pPr marL="685800" lvl="1" indent="0" algn="just">
              <a:spcBef>
                <a:spcPts val="1200"/>
              </a:spcBef>
              <a:buClr>
                <a:srgbClr val="002060"/>
              </a:buClr>
              <a:buSzPct val="100000"/>
              <a:buNone/>
            </a:pPr>
            <a:r>
              <a:rPr lang="en-US" b="1" dirty="0">
                <a:solidFill>
                  <a:srgbClr val="002060"/>
                </a:solidFill>
              </a:rPr>
              <a:t>Apply fixed risk weighting to assets based on:</a:t>
            </a:r>
          </a:p>
          <a:p>
            <a:pPr marL="1485900" lvl="2">
              <a:spcBef>
                <a:spcPts val="1200"/>
              </a:spcBef>
              <a:buClr>
                <a:srgbClr val="002060"/>
              </a:buClr>
              <a:buSzPct val="100000"/>
              <a:buFont typeface="Wingdings" panose="05000000000000000000" pitchFamily="2" charset="2"/>
              <a:buChar char="ü"/>
            </a:pPr>
            <a:r>
              <a:rPr lang="en-US" sz="2400" b="1" dirty="0">
                <a:solidFill>
                  <a:srgbClr val="002060"/>
                </a:solidFill>
              </a:rPr>
              <a:t>Type of entity (Sovereign, Commercial bank, Corporates, retail, etc.)</a:t>
            </a:r>
          </a:p>
          <a:p>
            <a:pPr marL="1485900" lvl="2" algn="just">
              <a:spcBef>
                <a:spcPts val="1200"/>
              </a:spcBef>
              <a:buClr>
                <a:srgbClr val="002060"/>
              </a:buClr>
              <a:buSzPct val="100000"/>
              <a:buFont typeface="Wingdings" panose="05000000000000000000" pitchFamily="2" charset="2"/>
              <a:buChar char="ü"/>
            </a:pPr>
            <a:r>
              <a:rPr lang="en-US" sz="2400" b="1" dirty="0">
                <a:solidFill>
                  <a:srgbClr val="002060"/>
                </a:solidFill>
              </a:rPr>
              <a:t>Credit rating (AAA, </a:t>
            </a:r>
            <a:r>
              <a:rPr lang="en-US" sz="2400" b="1" dirty="0" err="1">
                <a:solidFill>
                  <a:srgbClr val="002060"/>
                </a:solidFill>
              </a:rPr>
              <a:t>Aaa</a:t>
            </a:r>
            <a:r>
              <a:rPr lang="en-US" sz="2400" b="1" dirty="0">
                <a:solidFill>
                  <a:srgbClr val="002060"/>
                </a:solidFill>
              </a:rPr>
              <a:t>,…, </a:t>
            </a:r>
            <a:r>
              <a:rPr lang="en-US" sz="2400" b="1" dirty="0" err="1">
                <a:solidFill>
                  <a:srgbClr val="002060"/>
                </a:solidFill>
              </a:rPr>
              <a:t>Bbb</a:t>
            </a:r>
            <a:r>
              <a:rPr lang="en-US" sz="2400" b="1" dirty="0">
                <a:solidFill>
                  <a:srgbClr val="002060"/>
                </a:solidFill>
              </a:rPr>
              <a:t>)    </a:t>
            </a:r>
          </a:p>
          <a:p>
            <a:pPr marL="1143000" lvl="2" indent="0" algn="just">
              <a:spcBef>
                <a:spcPts val="0"/>
              </a:spcBef>
              <a:buClr>
                <a:srgbClr val="002060"/>
              </a:buClr>
              <a:buSzPct val="100000"/>
              <a:buNone/>
            </a:pPr>
            <a:r>
              <a:rPr lang="en-US" sz="2800" b="1" dirty="0">
                <a:solidFill>
                  <a:srgbClr val="002060"/>
                </a:solidFill>
              </a:rPr>
              <a:t>   </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II: Minimum Capital Requirement (MCR)</a:t>
            </a:r>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5883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297712" y="1616151"/>
            <a:ext cx="9983972" cy="4660056"/>
          </a:xfrm>
          <a:prstGeom prst="rect">
            <a:avLst/>
          </a:prstGeom>
          <a:noFill/>
          <a:ln>
            <a:noFill/>
          </a:ln>
        </p:spPr>
        <p:txBody>
          <a:bodyPr spcFirstLastPara="1" wrap="square" lIns="91425" tIns="45700" rIns="91425" bIns="45700" anchor="t" anchorCtr="0">
            <a:normAutofit lnSpcReduction="10000"/>
          </a:bodyPr>
          <a:lstStyle/>
          <a:p>
            <a:pPr marL="228600" indent="0" algn="just">
              <a:spcBef>
                <a:spcPts val="0"/>
              </a:spcBef>
              <a:buClr>
                <a:srgbClr val="002060"/>
              </a:buClr>
              <a:buSzPct val="100000"/>
              <a:buNone/>
            </a:pPr>
            <a:r>
              <a:rPr lang="en-US" b="1" dirty="0">
                <a:solidFill>
                  <a:srgbClr val="002060"/>
                </a:solidFill>
              </a:rPr>
              <a:t>Capital for credit risk</a:t>
            </a:r>
          </a:p>
          <a:p>
            <a:pPr marL="800100" indent="-571500" algn="just">
              <a:spcBef>
                <a:spcPts val="1200"/>
              </a:spcBef>
              <a:spcAft>
                <a:spcPts val="600"/>
              </a:spcAft>
              <a:buClr>
                <a:srgbClr val="002060"/>
              </a:buClr>
              <a:buSzPct val="100000"/>
              <a:buFont typeface="+mj-lt"/>
              <a:buAutoNum type="romanUcPeriod" startAt="2"/>
            </a:pPr>
            <a:r>
              <a:rPr lang="en-US" b="1" dirty="0">
                <a:solidFill>
                  <a:srgbClr val="002060"/>
                </a:solidFill>
              </a:rPr>
              <a:t>Internal rating based (IRB) approaches :</a:t>
            </a:r>
          </a:p>
          <a:p>
            <a:pPr marL="685800" lvl="1" indent="0">
              <a:spcBef>
                <a:spcPts val="0"/>
              </a:spcBef>
              <a:spcAft>
                <a:spcPts val="1200"/>
              </a:spcAft>
              <a:buClr>
                <a:srgbClr val="002060"/>
              </a:buClr>
              <a:buSzPct val="100000"/>
              <a:buNone/>
            </a:pPr>
            <a:r>
              <a:rPr lang="en-US" b="1" dirty="0">
                <a:solidFill>
                  <a:srgbClr val="002060"/>
                </a:solidFill>
              </a:rPr>
              <a:t>Based on the bank’s internal assessment of key risk parameters such  as, probability of default (PD), loss given at default (LGD), exposure      at default ( ED), and effective maturity ( M ) etc.</a:t>
            </a:r>
          </a:p>
          <a:p>
            <a:pPr marL="685800" lvl="1" indent="0">
              <a:spcBef>
                <a:spcPts val="0"/>
              </a:spcBef>
              <a:spcAft>
                <a:spcPts val="1200"/>
              </a:spcAft>
              <a:buClr>
                <a:srgbClr val="002060"/>
              </a:buClr>
              <a:buSzPct val="100000"/>
              <a:buNone/>
            </a:pPr>
            <a:r>
              <a:rPr lang="en-US" b="1" dirty="0">
                <a:solidFill>
                  <a:srgbClr val="002060"/>
                </a:solidFill>
              </a:rPr>
              <a:t>Two approaches</a:t>
            </a:r>
          </a:p>
          <a:p>
            <a:pPr marL="1028700" lvl="1">
              <a:spcBef>
                <a:spcPts val="0"/>
              </a:spcBef>
              <a:spcAft>
                <a:spcPts val="1200"/>
              </a:spcAft>
              <a:buClr>
                <a:srgbClr val="002060"/>
              </a:buClr>
              <a:buSzPct val="100000"/>
              <a:buFont typeface="Wingdings" panose="05000000000000000000" pitchFamily="2" charset="2"/>
              <a:buChar char="ü"/>
            </a:pPr>
            <a:r>
              <a:rPr lang="en-US" b="1" dirty="0">
                <a:solidFill>
                  <a:srgbClr val="002060"/>
                </a:solidFill>
              </a:rPr>
              <a:t>Foundation: Bank produces own loss probability models (i.e. own credit ratings), but uses prescribed estimates of Loss Given Default (LGD) based on ratings</a:t>
            </a:r>
          </a:p>
          <a:p>
            <a:pPr marL="1028700" lvl="1">
              <a:spcBef>
                <a:spcPts val="0"/>
              </a:spcBef>
              <a:spcAft>
                <a:spcPts val="1200"/>
              </a:spcAft>
              <a:buClr>
                <a:srgbClr val="002060"/>
              </a:buClr>
              <a:buSzPct val="100000"/>
              <a:buFont typeface="Wingdings" panose="05000000000000000000" pitchFamily="2" charset="2"/>
              <a:buChar char="ü"/>
            </a:pPr>
            <a:r>
              <a:rPr lang="en-US" b="1" dirty="0">
                <a:solidFill>
                  <a:srgbClr val="002060"/>
                </a:solidFill>
              </a:rPr>
              <a:t>Advanced: Bank uses own loss probability models and LGD models</a:t>
            </a:r>
          </a:p>
          <a:p>
            <a:pPr marL="1143000" lvl="2" indent="0" algn="just">
              <a:spcBef>
                <a:spcPts val="0"/>
              </a:spcBef>
              <a:buClr>
                <a:srgbClr val="002060"/>
              </a:buClr>
              <a:buSzPct val="100000"/>
              <a:buNone/>
            </a:pPr>
            <a:r>
              <a:rPr lang="en-US" sz="2400" b="1" dirty="0">
                <a:solidFill>
                  <a:srgbClr val="002060"/>
                </a:solidFill>
              </a:rPr>
              <a:t>    </a:t>
            </a:r>
          </a:p>
          <a:p>
            <a:pPr marL="1143000" lvl="2" indent="0" algn="just">
              <a:spcBef>
                <a:spcPts val="0"/>
              </a:spcBef>
              <a:buClr>
                <a:srgbClr val="002060"/>
              </a:buClr>
              <a:buSzPct val="100000"/>
              <a:buNone/>
            </a:pPr>
            <a:r>
              <a:rPr lang="en-US" sz="2400" b="1" dirty="0">
                <a:solidFill>
                  <a:srgbClr val="002060"/>
                </a:solidFill>
              </a:rPr>
              <a:t>   </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II: Minimum Capital Requirement (MCR)</a:t>
            </a:r>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21067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53930" y="1616151"/>
            <a:ext cx="9668266" cy="4660056"/>
          </a:xfrm>
          <a:prstGeom prst="rect">
            <a:avLst/>
          </a:prstGeom>
          <a:noFill/>
          <a:ln>
            <a:noFill/>
          </a:ln>
        </p:spPr>
        <p:txBody>
          <a:bodyPr spcFirstLastPara="1" wrap="square" lIns="91425" tIns="45700" rIns="91425" bIns="45700" anchor="t" anchorCtr="0">
            <a:normAutofit/>
          </a:bodyPr>
          <a:lstStyle/>
          <a:p>
            <a:pPr marL="228600" indent="0" algn="just">
              <a:spcBef>
                <a:spcPts val="0"/>
              </a:spcBef>
              <a:buClr>
                <a:srgbClr val="002060"/>
              </a:buClr>
              <a:buSzPct val="100000"/>
              <a:buNone/>
            </a:pPr>
            <a:r>
              <a:rPr lang="en-US" b="1" dirty="0">
                <a:solidFill>
                  <a:srgbClr val="002060"/>
                </a:solidFill>
              </a:rPr>
              <a:t>Capital for market risk</a:t>
            </a:r>
          </a:p>
          <a:p>
            <a:pPr marL="685800" indent="-457200" algn="just">
              <a:spcBef>
                <a:spcPts val="0"/>
              </a:spcBef>
              <a:buClr>
                <a:srgbClr val="002060"/>
              </a:buClr>
              <a:buSzPct val="100000"/>
            </a:pPr>
            <a:endParaRPr lang="en-US" sz="2400" b="1" dirty="0">
              <a:solidFill>
                <a:srgbClr val="002060"/>
              </a:solidFill>
            </a:endParaRPr>
          </a:p>
          <a:p>
            <a:pPr marL="685800" indent="-457200" algn="just">
              <a:spcBef>
                <a:spcPts val="0"/>
              </a:spcBef>
              <a:buClr>
                <a:srgbClr val="002060"/>
              </a:buClr>
              <a:buSzPct val="100000"/>
            </a:pPr>
            <a:r>
              <a:rPr lang="en-US" sz="2400" b="1" dirty="0">
                <a:solidFill>
                  <a:srgbClr val="002060"/>
                </a:solidFill>
              </a:rPr>
              <a:t>The risk of losses in on-balance sheet and off-balance sheet positions  arising from movements in market prices.</a:t>
            </a:r>
          </a:p>
          <a:p>
            <a:pPr marL="685800" indent="-457200" algn="just">
              <a:spcBef>
                <a:spcPts val="0"/>
              </a:spcBef>
              <a:buClr>
                <a:srgbClr val="002060"/>
              </a:buClr>
              <a:buSzPct val="100000"/>
            </a:pPr>
            <a:endParaRPr lang="en-US" sz="2400" b="1" dirty="0">
              <a:solidFill>
                <a:srgbClr val="002060"/>
              </a:solidFill>
            </a:endParaRPr>
          </a:p>
          <a:p>
            <a:pPr marL="685800" indent="-457200" algn="just">
              <a:spcBef>
                <a:spcPts val="0"/>
              </a:spcBef>
              <a:buClr>
                <a:srgbClr val="002060"/>
              </a:buClr>
              <a:buSzPct val="100000"/>
            </a:pPr>
            <a:r>
              <a:rPr lang="en-US" sz="2400" b="1" dirty="0">
                <a:solidFill>
                  <a:srgbClr val="002060"/>
                </a:solidFill>
              </a:rPr>
              <a:t>  Following Market risk positions require capital charge:</a:t>
            </a:r>
          </a:p>
          <a:p>
            <a:pPr marL="1143000" lvl="1" indent="-457200" algn="just">
              <a:spcBef>
                <a:spcPts val="0"/>
              </a:spcBef>
              <a:buClr>
                <a:srgbClr val="002060"/>
              </a:buClr>
              <a:buSzPct val="100000"/>
              <a:buFont typeface="+mj-lt"/>
              <a:buAutoNum type="arabicPeriod"/>
            </a:pPr>
            <a:r>
              <a:rPr lang="en-US" b="1" dirty="0">
                <a:solidFill>
                  <a:srgbClr val="002060"/>
                </a:solidFill>
              </a:rPr>
              <a:t>Interest rate related instruments in trading book</a:t>
            </a:r>
          </a:p>
          <a:p>
            <a:pPr marL="1143000" lvl="1" indent="-457200" algn="just">
              <a:spcBef>
                <a:spcPts val="0"/>
              </a:spcBef>
              <a:buClr>
                <a:srgbClr val="002060"/>
              </a:buClr>
              <a:buSzPct val="100000"/>
              <a:buFont typeface="+mj-lt"/>
              <a:buAutoNum type="arabicPeriod"/>
            </a:pPr>
            <a:r>
              <a:rPr lang="en-US" b="1" dirty="0">
                <a:solidFill>
                  <a:srgbClr val="002060"/>
                </a:solidFill>
              </a:rPr>
              <a:t>Equities in trading book</a:t>
            </a:r>
          </a:p>
          <a:p>
            <a:pPr marL="1143000" lvl="1" indent="-457200" algn="just">
              <a:spcBef>
                <a:spcPts val="0"/>
              </a:spcBef>
              <a:buClr>
                <a:srgbClr val="002060"/>
              </a:buClr>
              <a:buSzPct val="100000"/>
              <a:buFont typeface="+mj-lt"/>
              <a:buAutoNum type="arabicPeriod"/>
            </a:pPr>
            <a:r>
              <a:rPr lang="en-US" b="1" dirty="0">
                <a:solidFill>
                  <a:srgbClr val="002060"/>
                </a:solidFill>
              </a:rPr>
              <a:t>Forex open positions</a:t>
            </a:r>
          </a:p>
          <a:p>
            <a:pPr marL="685800" indent="-457200" algn="just">
              <a:spcBef>
                <a:spcPts val="0"/>
              </a:spcBef>
              <a:buClr>
                <a:srgbClr val="002060"/>
              </a:buClr>
              <a:buSzPct val="100000"/>
            </a:pPr>
            <a:endParaRPr lang="en-US" sz="2400" b="1" dirty="0">
              <a:solidFill>
                <a:srgbClr val="002060"/>
              </a:solidFill>
            </a:endParaRPr>
          </a:p>
          <a:p>
            <a:pPr marL="1143000" lvl="2" indent="0" algn="just">
              <a:spcBef>
                <a:spcPts val="0"/>
              </a:spcBef>
              <a:buClr>
                <a:srgbClr val="002060"/>
              </a:buClr>
              <a:buSzPct val="100000"/>
              <a:buNone/>
            </a:pPr>
            <a:r>
              <a:rPr lang="en-US" sz="1600" b="1" dirty="0">
                <a:solidFill>
                  <a:srgbClr val="002060"/>
                </a:solidFill>
              </a:rPr>
              <a:t>    </a:t>
            </a:r>
            <a:endParaRPr lang="en-US" sz="2400" b="1" dirty="0">
              <a:solidFill>
                <a:srgbClr val="002060"/>
              </a:solidFill>
            </a:endParaRPr>
          </a:p>
          <a:p>
            <a:pPr marL="1143000" lvl="2" indent="0" algn="just">
              <a:spcBef>
                <a:spcPts val="0"/>
              </a:spcBef>
              <a:buClr>
                <a:srgbClr val="002060"/>
              </a:buClr>
              <a:buSzPct val="100000"/>
              <a:buNone/>
            </a:pPr>
            <a:r>
              <a:rPr lang="en-US" sz="2400" b="1" dirty="0">
                <a:solidFill>
                  <a:srgbClr val="002060"/>
                </a:solidFill>
              </a:rPr>
              <a:t>   </a:t>
            </a:r>
          </a:p>
          <a:p>
            <a:pPr marL="1143000" lvl="2" indent="0" algn="just">
              <a:spcBef>
                <a:spcPts val="0"/>
              </a:spcBef>
              <a:buClr>
                <a:srgbClr val="002060"/>
              </a:buClr>
              <a:buSzPct val="100000"/>
              <a:buNone/>
            </a:pPr>
            <a:r>
              <a:rPr lang="en-US" sz="2400" b="1" dirty="0">
                <a:solidFill>
                  <a:srgbClr val="002060"/>
                </a:solidFill>
              </a:rPr>
              <a:t>   </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II: Minimum Capital Requirement (MCR)</a:t>
            </a:r>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51529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53930" y="1616151"/>
            <a:ext cx="9668266" cy="4660056"/>
          </a:xfrm>
          <a:prstGeom prst="rect">
            <a:avLst/>
          </a:prstGeom>
          <a:noFill/>
          <a:ln>
            <a:noFill/>
          </a:ln>
        </p:spPr>
        <p:txBody>
          <a:bodyPr spcFirstLastPara="1" wrap="square" lIns="91425" tIns="45700" rIns="91425" bIns="45700" anchor="t" anchorCtr="0">
            <a:normAutofit/>
          </a:bodyPr>
          <a:lstStyle/>
          <a:p>
            <a:pPr marL="228600" indent="0" algn="just">
              <a:spcBef>
                <a:spcPts val="0"/>
              </a:spcBef>
              <a:buClr>
                <a:srgbClr val="002060"/>
              </a:buClr>
              <a:buSzPct val="100000"/>
              <a:buNone/>
            </a:pPr>
            <a:r>
              <a:rPr lang="en-US" b="1" dirty="0">
                <a:solidFill>
                  <a:srgbClr val="002060"/>
                </a:solidFill>
              </a:rPr>
              <a:t>Capital for market risk</a:t>
            </a:r>
          </a:p>
          <a:p>
            <a:pPr marL="685800" indent="-457200" algn="just">
              <a:spcBef>
                <a:spcPts val="0"/>
              </a:spcBef>
              <a:buClr>
                <a:srgbClr val="002060"/>
              </a:buClr>
              <a:buSzPct val="100000"/>
            </a:pPr>
            <a:endParaRPr lang="en-US" sz="2400" b="1" dirty="0">
              <a:solidFill>
                <a:srgbClr val="002060"/>
              </a:solidFill>
            </a:endParaRPr>
          </a:p>
          <a:p>
            <a:pPr marL="685800" indent="-457200" algn="just">
              <a:spcBef>
                <a:spcPts val="0"/>
              </a:spcBef>
              <a:buClr>
                <a:srgbClr val="002060"/>
              </a:buClr>
              <a:buSzPct val="100000"/>
            </a:pPr>
            <a:r>
              <a:rPr lang="en-US" sz="2400" b="1" dirty="0">
                <a:solidFill>
                  <a:srgbClr val="002060"/>
                </a:solidFill>
              </a:rPr>
              <a:t>The capital requirement is</a:t>
            </a:r>
          </a:p>
          <a:p>
            <a:pPr marL="685800" indent="-457200" algn="just">
              <a:spcBef>
                <a:spcPts val="0"/>
              </a:spcBef>
              <a:buClr>
                <a:srgbClr val="002060"/>
              </a:buClr>
              <a:buSzPct val="100000"/>
            </a:pPr>
            <a:endParaRPr lang="en-US" sz="2400" b="1" dirty="0">
              <a:solidFill>
                <a:srgbClr val="002060"/>
              </a:solidFill>
            </a:endParaRPr>
          </a:p>
          <a:p>
            <a:pPr marL="685800" indent="-457200" algn="just">
              <a:spcBef>
                <a:spcPts val="0"/>
              </a:spcBef>
              <a:buClr>
                <a:srgbClr val="002060"/>
              </a:buClr>
              <a:buSzPct val="100000"/>
            </a:pPr>
            <a:endParaRPr lang="en-US" sz="2400" b="1" dirty="0">
              <a:solidFill>
                <a:srgbClr val="002060"/>
              </a:solidFill>
            </a:endParaRPr>
          </a:p>
          <a:p>
            <a:pPr marL="685800" indent="-457200" algn="just">
              <a:spcBef>
                <a:spcPts val="0"/>
              </a:spcBef>
              <a:buClr>
                <a:srgbClr val="002060"/>
              </a:buClr>
              <a:buSzPct val="100000"/>
            </a:pPr>
            <a:endParaRPr lang="en-US" sz="2400" b="1" dirty="0">
              <a:solidFill>
                <a:srgbClr val="002060"/>
              </a:solidFill>
            </a:endParaRPr>
          </a:p>
          <a:p>
            <a:pPr marL="228600" indent="0" algn="just">
              <a:spcBef>
                <a:spcPts val="0"/>
              </a:spcBef>
              <a:buClr>
                <a:srgbClr val="002060"/>
              </a:buClr>
              <a:buSzPct val="100000"/>
              <a:buNone/>
            </a:pPr>
            <a:r>
              <a:rPr lang="en-US" sz="2400" b="1" dirty="0">
                <a:solidFill>
                  <a:srgbClr val="002060"/>
                </a:solidFill>
              </a:rPr>
              <a:t>where k is a multiplicative factor chosen by regulators (at least 3), </a:t>
            </a:r>
            <a:r>
              <a:rPr lang="en-US" sz="2400" b="1" dirty="0" err="1">
                <a:solidFill>
                  <a:srgbClr val="002060"/>
                </a:solidFill>
              </a:rPr>
              <a:t>VaR</a:t>
            </a:r>
            <a:r>
              <a:rPr lang="en-US" sz="2400" b="1" dirty="0">
                <a:solidFill>
                  <a:srgbClr val="002060"/>
                </a:solidFill>
              </a:rPr>
              <a:t> is the 99% 10-day value at risk, and SRC is the specific risk charge for idiosyncratic risk related to specific companies</a:t>
            </a:r>
          </a:p>
          <a:p>
            <a:pPr marL="685800" indent="-457200" algn="just">
              <a:spcBef>
                <a:spcPts val="0"/>
              </a:spcBef>
              <a:buClr>
                <a:srgbClr val="002060"/>
              </a:buClr>
              <a:buSzPct val="100000"/>
            </a:pPr>
            <a:endParaRPr lang="en-US" sz="2400" b="1" dirty="0">
              <a:solidFill>
                <a:srgbClr val="002060"/>
              </a:solidFill>
            </a:endParaRPr>
          </a:p>
          <a:p>
            <a:pPr marL="1143000" lvl="2" indent="0" algn="just">
              <a:spcBef>
                <a:spcPts val="0"/>
              </a:spcBef>
              <a:buClr>
                <a:srgbClr val="002060"/>
              </a:buClr>
              <a:buSzPct val="100000"/>
              <a:buNone/>
            </a:pPr>
            <a:r>
              <a:rPr lang="en-US" sz="1600" b="1" dirty="0">
                <a:solidFill>
                  <a:srgbClr val="002060"/>
                </a:solidFill>
              </a:rPr>
              <a:t>    </a:t>
            </a:r>
            <a:endParaRPr lang="en-US" sz="2400" b="1" dirty="0">
              <a:solidFill>
                <a:srgbClr val="002060"/>
              </a:solidFill>
            </a:endParaRPr>
          </a:p>
          <a:p>
            <a:pPr marL="1143000" lvl="2" indent="0" algn="just">
              <a:spcBef>
                <a:spcPts val="0"/>
              </a:spcBef>
              <a:buClr>
                <a:srgbClr val="002060"/>
              </a:buClr>
              <a:buSzPct val="100000"/>
              <a:buNone/>
            </a:pPr>
            <a:r>
              <a:rPr lang="en-US" sz="2400" b="1" dirty="0">
                <a:solidFill>
                  <a:srgbClr val="002060"/>
                </a:solidFill>
              </a:rPr>
              <a:t>   </a:t>
            </a:r>
          </a:p>
          <a:p>
            <a:pPr marL="1143000" lvl="2" indent="0" algn="just">
              <a:spcBef>
                <a:spcPts val="0"/>
              </a:spcBef>
              <a:buClr>
                <a:srgbClr val="002060"/>
              </a:buClr>
              <a:buSzPct val="100000"/>
              <a:buNone/>
            </a:pPr>
            <a:r>
              <a:rPr lang="en-US" sz="2400" b="1" dirty="0">
                <a:solidFill>
                  <a:srgbClr val="002060"/>
                </a:solidFill>
              </a:rPr>
              <a:t>   </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II: Minimum Capital Requirement (MCR)</a:t>
            </a:r>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5" name="Object 4">
            <a:extLst>
              <a:ext uri="{FF2B5EF4-FFF2-40B4-BE49-F238E27FC236}">
                <a16:creationId xmlns:a16="http://schemas.microsoft.com/office/drawing/2014/main" id="{D44A7945-51D3-46B1-A5F4-1D3D26CF6CBB}"/>
              </a:ext>
            </a:extLst>
          </p:cNvPr>
          <p:cNvGraphicFramePr>
            <a:graphicFrameLocks noChangeAspect="1"/>
          </p:cNvGraphicFramePr>
          <p:nvPr>
            <p:extLst/>
          </p:nvPr>
        </p:nvGraphicFramePr>
        <p:xfrm>
          <a:off x="3019647" y="2781301"/>
          <a:ext cx="3193828" cy="596634"/>
        </p:xfrm>
        <a:graphic>
          <a:graphicData uri="http://schemas.openxmlformats.org/presentationml/2006/ole">
            <mc:AlternateContent xmlns:mc="http://schemas.openxmlformats.org/markup-compatibility/2006">
              <mc:Choice xmlns:v="urn:schemas-microsoft-com:vml" Requires="v">
                <p:oleObj spid="_x0000_s1027" name="Equation" r:id="rId4" imgW="952087" imgH="177723" progId="Equation.3">
                  <p:embed/>
                </p:oleObj>
              </mc:Choice>
              <mc:Fallback>
                <p:oleObj name="Equation" r:id="rId4" imgW="952087" imgH="177723" progId="Equation.3">
                  <p:embed/>
                  <p:pic>
                    <p:nvPicPr>
                      <p:cNvPr id="5" name="Object 4">
                        <a:extLst>
                          <a:ext uri="{FF2B5EF4-FFF2-40B4-BE49-F238E27FC236}">
                            <a16:creationId xmlns:a16="http://schemas.microsoft.com/office/drawing/2014/main" id="{D44A7945-51D3-46B1-A5F4-1D3D26CF6C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9647" y="2781301"/>
                        <a:ext cx="3193828" cy="59663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48329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53930" y="1616151"/>
            <a:ext cx="9668266" cy="4660056"/>
          </a:xfrm>
          <a:prstGeom prst="rect">
            <a:avLst/>
          </a:prstGeom>
          <a:noFill/>
          <a:ln>
            <a:noFill/>
          </a:ln>
        </p:spPr>
        <p:txBody>
          <a:bodyPr spcFirstLastPara="1" wrap="square" lIns="91425" tIns="45700" rIns="91425" bIns="45700" anchor="t" anchorCtr="0">
            <a:normAutofit/>
          </a:bodyPr>
          <a:lstStyle/>
          <a:p>
            <a:pPr marL="228600" indent="0" algn="just">
              <a:spcBef>
                <a:spcPts val="0"/>
              </a:spcBef>
              <a:spcAft>
                <a:spcPts val="1200"/>
              </a:spcAft>
              <a:buClr>
                <a:srgbClr val="002060"/>
              </a:buClr>
              <a:buSzPct val="100000"/>
              <a:buNone/>
            </a:pPr>
            <a:r>
              <a:rPr lang="en-US" b="1" dirty="0">
                <a:solidFill>
                  <a:srgbClr val="002060"/>
                </a:solidFill>
              </a:rPr>
              <a:t>Capital for market risk cont..</a:t>
            </a:r>
          </a:p>
          <a:p>
            <a:pPr marL="685800" indent="-457200" algn="just">
              <a:spcBef>
                <a:spcPts val="0"/>
              </a:spcBef>
              <a:buClr>
                <a:srgbClr val="002060"/>
              </a:buClr>
              <a:buSzPct val="100000"/>
            </a:pPr>
            <a:r>
              <a:rPr lang="en-US" sz="2400" b="1" dirty="0">
                <a:solidFill>
                  <a:srgbClr val="002060"/>
                </a:solidFill>
              </a:rPr>
              <a:t>The minimum capital required comprises two components:</a:t>
            </a:r>
          </a:p>
          <a:p>
            <a:pPr marL="1143000" lvl="1" indent="-457200" algn="just">
              <a:spcBef>
                <a:spcPts val="0"/>
              </a:spcBef>
              <a:buClr>
                <a:srgbClr val="002060"/>
              </a:buClr>
              <a:buSzPct val="100000"/>
              <a:buFont typeface="+mj-lt"/>
              <a:buAutoNum type="arabicPeriod"/>
            </a:pPr>
            <a:r>
              <a:rPr lang="en-US" sz="2000" b="1" dirty="0">
                <a:solidFill>
                  <a:srgbClr val="002060"/>
                </a:solidFill>
              </a:rPr>
              <a:t>Specific charge for each security</a:t>
            </a:r>
          </a:p>
          <a:p>
            <a:pPr marL="1143000" lvl="1" indent="-457200" algn="just">
              <a:spcBef>
                <a:spcPts val="0"/>
              </a:spcBef>
              <a:buClr>
                <a:srgbClr val="002060"/>
              </a:buClr>
              <a:buSzPct val="100000"/>
              <a:buFont typeface="+mj-lt"/>
              <a:buAutoNum type="arabicPeriod"/>
            </a:pPr>
            <a:r>
              <a:rPr lang="en-US" sz="2000" b="1" dirty="0">
                <a:solidFill>
                  <a:srgbClr val="002060"/>
                </a:solidFill>
              </a:rPr>
              <a:t>General  market risk charge towards interest rate risk in the portfolio</a:t>
            </a:r>
          </a:p>
          <a:p>
            <a:pPr marL="685800" lvl="1" indent="0" algn="just">
              <a:spcBef>
                <a:spcPts val="0"/>
              </a:spcBef>
              <a:buClr>
                <a:srgbClr val="002060"/>
              </a:buClr>
              <a:buSzPct val="100000"/>
              <a:buNone/>
            </a:pPr>
            <a:endParaRPr lang="en-US" sz="2000" b="1" dirty="0">
              <a:solidFill>
                <a:srgbClr val="002060"/>
              </a:solidFill>
            </a:endParaRPr>
          </a:p>
          <a:p>
            <a:pPr marL="685800" indent="-457200" algn="just">
              <a:spcBef>
                <a:spcPts val="0"/>
              </a:spcBef>
              <a:buClr>
                <a:srgbClr val="002060"/>
              </a:buClr>
              <a:buSzPct val="100000"/>
            </a:pPr>
            <a:r>
              <a:rPr lang="en-US" sz="2400" b="1" u="sng" dirty="0">
                <a:solidFill>
                  <a:srgbClr val="002060"/>
                </a:solidFill>
              </a:rPr>
              <a:t>Capital charge for interest rate related instruments</a:t>
            </a:r>
          </a:p>
          <a:p>
            <a:pPr marL="228600" indent="0" algn="just">
              <a:spcBef>
                <a:spcPts val="600"/>
              </a:spcBef>
              <a:buClr>
                <a:srgbClr val="002060"/>
              </a:buClr>
              <a:buSzPct val="100000"/>
              <a:buNone/>
            </a:pPr>
            <a:r>
              <a:rPr lang="en-US" sz="2200" dirty="0">
                <a:solidFill>
                  <a:srgbClr val="002060"/>
                </a:solidFill>
              </a:rPr>
              <a:t>Banks have to follow specific  capital charges prescribed by RBI for interest rate related </a:t>
            </a:r>
            <a:r>
              <a:rPr lang="en-US" sz="2200" dirty="0" smtClean="0">
                <a:solidFill>
                  <a:srgbClr val="002060"/>
                </a:solidFill>
              </a:rPr>
              <a:t>instruments. </a:t>
            </a:r>
            <a:r>
              <a:rPr lang="en-US" sz="2200" dirty="0">
                <a:solidFill>
                  <a:srgbClr val="002060"/>
                </a:solidFill>
              </a:rPr>
              <a:t>These charges range from 0 % to 9 % for different   instruments and for different  maturities.</a:t>
            </a:r>
          </a:p>
          <a:p>
            <a:pPr marL="228600" indent="0">
              <a:spcBef>
                <a:spcPts val="600"/>
              </a:spcBef>
              <a:buClr>
                <a:srgbClr val="002060"/>
              </a:buClr>
              <a:buSzPct val="100000"/>
              <a:buNone/>
            </a:pPr>
            <a:r>
              <a:rPr lang="en-US" sz="2200" dirty="0">
                <a:solidFill>
                  <a:srgbClr val="002060"/>
                </a:solidFill>
              </a:rPr>
              <a:t>As regards general market risk, RBI has prescribed ‘duration ’ method to  arrive  at the capital charge for market risk ( modified  duration ).</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II: Minimum Capital Requirement (MCR)</a:t>
            </a:r>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1382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mn-lt"/>
              </a:rPr>
              <a:t>Constituents of Bank </a:t>
            </a:r>
            <a:r>
              <a:rPr lang="en-US" sz="2800" b="1" dirty="0" smtClean="0">
                <a:solidFill>
                  <a:srgbClr val="0070C0"/>
                </a:solidFill>
                <a:latin typeface="+mn-lt"/>
              </a:rPr>
              <a:t>Capitals …</a:t>
            </a:r>
            <a:endParaRPr lang="en-IN" sz="2800" dirty="0">
              <a:latin typeface="+mn-lt"/>
            </a:endParaRPr>
          </a:p>
        </p:txBody>
      </p:sp>
      <p:sp>
        <p:nvSpPr>
          <p:cNvPr id="3" name="Content Placeholder 2"/>
          <p:cNvSpPr>
            <a:spLocks noGrp="1"/>
          </p:cNvSpPr>
          <p:nvPr>
            <p:ph idx="1"/>
          </p:nvPr>
        </p:nvSpPr>
        <p:spPr>
          <a:xfrm>
            <a:off x="838200" y="1825625"/>
            <a:ext cx="8462554" cy="3556272"/>
          </a:xfrm>
        </p:spPr>
        <p:txBody>
          <a:bodyPr/>
          <a:lstStyle/>
          <a:p>
            <a:pPr algn="just"/>
            <a:r>
              <a:rPr lang="en-US" sz="2400" b="1" dirty="0" smtClean="0">
                <a:solidFill>
                  <a:srgbClr val="002060"/>
                </a:solidFill>
              </a:rPr>
              <a:t>Subordinated debentures represent long-term debt capital contributed by outside investors. This instrument may carry a convertible feature, permitting their future exchanges for shares of stock.</a:t>
            </a:r>
          </a:p>
          <a:p>
            <a:pPr algn="just"/>
            <a:r>
              <a:rPr lang="en-US" sz="2400" b="1" dirty="0" smtClean="0">
                <a:solidFill>
                  <a:srgbClr val="002060"/>
                </a:solidFill>
              </a:rPr>
              <a:t>Minority interest in consolidated subsidiaries where the financial firm holds ownership shares in other businesses</a:t>
            </a:r>
          </a:p>
          <a:p>
            <a:pPr algn="just"/>
            <a:r>
              <a:rPr lang="en-US" sz="2400" b="1" dirty="0" smtClean="0">
                <a:solidFill>
                  <a:srgbClr val="002060"/>
                </a:solidFill>
              </a:rPr>
              <a:t>Equity commitment notes, which are debt securities repayable from the sale of the stock</a:t>
            </a:r>
          </a:p>
          <a:p>
            <a:endParaRPr lang="en-IN" dirty="0"/>
          </a:p>
        </p:txBody>
      </p:sp>
    </p:spTree>
    <p:extLst>
      <p:ext uri="{BB962C8B-B14F-4D97-AF65-F5344CB8AC3E}">
        <p14:creationId xmlns:p14="http://schemas.microsoft.com/office/powerpoint/2010/main" val="840836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53930" y="1616151"/>
            <a:ext cx="9668266" cy="4660056"/>
          </a:xfrm>
          <a:prstGeom prst="rect">
            <a:avLst/>
          </a:prstGeom>
          <a:noFill/>
          <a:ln>
            <a:noFill/>
          </a:ln>
        </p:spPr>
        <p:txBody>
          <a:bodyPr spcFirstLastPara="1" wrap="square" lIns="91425" tIns="45700" rIns="91425" bIns="45700" anchor="t" anchorCtr="0">
            <a:normAutofit/>
          </a:bodyPr>
          <a:lstStyle/>
          <a:p>
            <a:pPr marL="228600" indent="0" algn="just">
              <a:spcBef>
                <a:spcPts val="0"/>
              </a:spcBef>
              <a:spcAft>
                <a:spcPts val="1200"/>
              </a:spcAft>
              <a:buClr>
                <a:srgbClr val="002060"/>
              </a:buClr>
              <a:buSzPct val="100000"/>
              <a:buNone/>
            </a:pPr>
            <a:r>
              <a:rPr lang="en-US" b="1" dirty="0">
                <a:solidFill>
                  <a:srgbClr val="002060"/>
                </a:solidFill>
              </a:rPr>
              <a:t>Capital for operational risk</a:t>
            </a:r>
          </a:p>
          <a:p>
            <a:pPr marL="742950" indent="-514350" algn="just">
              <a:spcBef>
                <a:spcPts val="0"/>
              </a:spcBef>
              <a:spcAft>
                <a:spcPts val="1200"/>
              </a:spcAft>
              <a:buClr>
                <a:srgbClr val="002060"/>
              </a:buClr>
              <a:buSzPct val="100000"/>
              <a:buFont typeface="+mj-lt"/>
              <a:buAutoNum type="romanUcPeriod"/>
            </a:pPr>
            <a:r>
              <a:rPr lang="en-US" sz="2400" b="1" dirty="0">
                <a:solidFill>
                  <a:srgbClr val="002060"/>
                </a:solidFill>
              </a:rPr>
              <a:t>Basic Indicator Approach</a:t>
            </a:r>
          </a:p>
          <a:p>
            <a:pPr marL="742950" indent="-514350" algn="just">
              <a:spcBef>
                <a:spcPts val="0"/>
              </a:spcBef>
              <a:spcAft>
                <a:spcPts val="1200"/>
              </a:spcAft>
              <a:buClr>
                <a:srgbClr val="002060"/>
              </a:buClr>
              <a:buSzPct val="100000"/>
              <a:buFont typeface="+mj-lt"/>
              <a:buAutoNum type="romanUcPeriod"/>
            </a:pPr>
            <a:r>
              <a:rPr lang="en-US" sz="2400" b="1" dirty="0">
                <a:solidFill>
                  <a:srgbClr val="002060"/>
                </a:solidFill>
              </a:rPr>
              <a:t>Standardized Approach</a:t>
            </a:r>
          </a:p>
          <a:p>
            <a:pPr marL="742950" indent="-514350" algn="just">
              <a:spcBef>
                <a:spcPts val="0"/>
              </a:spcBef>
              <a:spcAft>
                <a:spcPts val="1200"/>
              </a:spcAft>
              <a:buClr>
                <a:srgbClr val="002060"/>
              </a:buClr>
              <a:buSzPct val="100000"/>
              <a:buFont typeface="+mj-lt"/>
              <a:buAutoNum type="romanUcPeriod"/>
            </a:pPr>
            <a:r>
              <a:rPr lang="en-US" sz="2400" b="1" dirty="0">
                <a:solidFill>
                  <a:srgbClr val="002060"/>
                </a:solidFill>
              </a:rPr>
              <a:t>Advanced Management Approach</a:t>
            </a:r>
          </a:p>
          <a:p>
            <a:pPr marL="742950" indent="-514350" algn="just">
              <a:spcBef>
                <a:spcPts val="0"/>
              </a:spcBef>
              <a:spcAft>
                <a:spcPts val="1200"/>
              </a:spcAft>
              <a:buClr>
                <a:srgbClr val="002060"/>
              </a:buClr>
              <a:buSzPct val="100000"/>
              <a:buFont typeface="+mj-lt"/>
              <a:buAutoNum type="romanUcPeriod"/>
            </a:pPr>
            <a:endParaRPr lang="en-US" sz="2400" b="1" dirty="0">
              <a:solidFill>
                <a:srgbClr val="002060"/>
              </a:solidFill>
            </a:endParaRPr>
          </a:p>
          <a:p>
            <a:pPr marL="742950" indent="-514350" algn="just">
              <a:spcBef>
                <a:spcPts val="0"/>
              </a:spcBef>
              <a:spcAft>
                <a:spcPts val="1200"/>
              </a:spcAft>
              <a:buClr>
                <a:srgbClr val="002060"/>
              </a:buClr>
              <a:buSzPct val="100000"/>
              <a:buFont typeface="+mj-lt"/>
              <a:buAutoNum type="romanUcPeriod"/>
            </a:pPr>
            <a:endParaRPr lang="en-US" sz="2400" b="1" dirty="0">
              <a:solidFill>
                <a:srgbClr val="002060"/>
              </a:solidFill>
            </a:endParaRP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II: Minimum Capital Requirement (MCR)</a:t>
            </a:r>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7686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9" name="Google Shape;99;p3"/>
              <p:cNvSpPr txBox="1">
                <a:spLocks noGrp="1"/>
              </p:cNvSpPr>
              <p:nvPr>
                <p:ph type="body" idx="1"/>
              </p:nvPr>
            </p:nvSpPr>
            <p:spPr>
              <a:xfrm>
                <a:off x="453930" y="1616151"/>
                <a:ext cx="9668266" cy="4660056"/>
              </a:xfrm>
              <a:prstGeom prst="rect">
                <a:avLst/>
              </a:prstGeom>
              <a:noFill/>
              <a:ln>
                <a:noFill/>
              </a:ln>
            </p:spPr>
            <p:txBody>
              <a:bodyPr spcFirstLastPara="1" wrap="square" lIns="91425" tIns="45700" rIns="91425" bIns="45700" anchor="t" anchorCtr="0">
                <a:normAutofit/>
              </a:bodyPr>
              <a:lstStyle/>
              <a:p>
                <a:pPr marL="228600" indent="0" algn="just">
                  <a:spcBef>
                    <a:spcPts val="0"/>
                  </a:spcBef>
                  <a:spcAft>
                    <a:spcPts val="1200"/>
                  </a:spcAft>
                  <a:buClr>
                    <a:srgbClr val="002060"/>
                  </a:buClr>
                  <a:buSzPct val="100000"/>
                  <a:buNone/>
                </a:pPr>
                <a:r>
                  <a:rPr lang="en-US" b="1" dirty="0">
                    <a:solidFill>
                      <a:srgbClr val="002060"/>
                    </a:solidFill>
                  </a:rPr>
                  <a:t>Capital for operational risk</a:t>
                </a:r>
              </a:p>
              <a:p>
                <a:pPr marL="742950" indent="-514350" algn="just">
                  <a:spcBef>
                    <a:spcPts val="0"/>
                  </a:spcBef>
                  <a:spcAft>
                    <a:spcPts val="1200"/>
                  </a:spcAft>
                  <a:buClr>
                    <a:srgbClr val="002060"/>
                  </a:buClr>
                  <a:buSzPct val="100000"/>
                  <a:buFont typeface="+mj-lt"/>
                  <a:buAutoNum type="romanUcPeriod"/>
                </a:pPr>
                <a:r>
                  <a:rPr lang="en-US" sz="2400" b="1" dirty="0">
                    <a:solidFill>
                      <a:srgbClr val="002060"/>
                    </a:solidFill>
                  </a:rPr>
                  <a:t>Basic Indicator Approach:</a:t>
                </a:r>
              </a:p>
              <a:p>
                <a:pPr marL="1028700" lvl="1" algn="just">
                  <a:spcBef>
                    <a:spcPts val="600"/>
                  </a:spcBef>
                  <a:spcAft>
                    <a:spcPts val="600"/>
                  </a:spcAft>
                  <a:buClr>
                    <a:srgbClr val="002060"/>
                  </a:buClr>
                  <a:buSzPct val="100000"/>
                  <a:buFont typeface="Wingdings" panose="05000000000000000000" pitchFamily="2" charset="2"/>
                  <a:buChar char="ü"/>
                </a:pPr>
                <a:r>
                  <a:rPr lang="en-US" b="1" dirty="0">
                    <a:solidFill>
                      <a:srgbClr val="002060"/>
                    </a:solidFill>
                  </a:rPr>
                  <a:t>Average over the three years of a fixed percentage (denoted by </a:t>
                </a:r>
                <a14:m>
                  <m:oMath xmlns:m="http://schemas.openxmlformats.org/officeDocument/2006/math">
                    <m:r>
                      <a:rPr lang="en-US" b="1" i="1" smtClean="0">
                        <a:solidFill>
                          <a:srgbClr val="002060"/>
                        </a:solidFill>
                        <a:latin typeface="Cambria Math" panose="02040503050406030204" pitchFamily="18" charset="0"/>
                        <a:ea typeface="Cambria Math" panose="02040503050406030204" pitchFamily="18" charset="0"/>
                      </a:rPr>
                      <m:t>𝜶</m:t>
                    </m:r>
                  </m:oMath>
                </a14:m>
                <a:r>
                  <a:rPr lang="en-US" b="1" dirty="0">
                    <a:solidFill>
                      <a:srgbClr val="002060"/>
                    </a:solidFill>
                  </a:rPr>
                  <a:t> = 15% ) of positive annual gross income</a:t>
                </a:r>
              </a:p>
              <a:p>
                <a:pPr marL="1028700" lvl="1" algn="just">
                  <a:spcBef>
                    <a:spcPts val="600"/>
                  </a:spcBef>
                  <a:spcAft>
                    <a:spcPts val="600"/>
                  </a:spcAft>
                  <a:buClr>
                    <a:srgbClr val="002060"/>
                  </a:buClr>
                  <a:buSzPct val="100000"/>
                  <a:buFont typeface="Wingdings" panose="05000000000000000000" pitchFamily="2" charset="2"/>
                  <a:buChar char="ü"/>
                </a:pPr>
                <a:r>
                  <a:rPr lang="en-US" b="1" dirty="0">
                    <a:solidFill>
                      <a:srgbClr val="002060"/>
                    </a:solidFill>
                  </a:rPr>
                  <a:t>Operational Risk Capital= α* Gross Revenue</a:t>
                </a:r>
              </a:p>
              <a:p>
                <a:pPr marL="1028700" lvl="1" algn="just">
                  <a:spcBef>
                    <a:spcPts val="600"/>
                  </a:spcBef>
                  <a:spcAft>
                    <a:spcPts val="600"/>
                  </a:spcAft>
                  <a:buClr>
                    <a:srgbClr val="002060"/>
                  </a:buClr>
                  <a:buSzPct val="100000"/>
                  <a:buFont typeface="Wingdings" panose="05000000000000000000" pitchFamily="2" charset="2"/>
                  <a:buChar char="ü"/>
                </a:pPr>
                <a:r>
                  <a:rPr lang="en-US" b="1" dirty="0">
                    <a:solidFill>
                      <a:srgbClr val="002060"/>
                    </a:solidFill>
                  </a:rPr>
                  <a:t>where α is a percentage set by regulator</a:t>
                </a:r>
              </a:p>
            </p:txBody>
          </p:sp>
        </mc:Choice>
        <mc:Fallback xmlns="">
          <p:sp>
            <p:nvSpPr>
              <p:cNvPr id="99" name="Google Shape;99;p3"/>
              <p:cNvSpPr txBox="1">
                <a:spLocks noGrp="1" noRot="1" noChangeAspect="1" noMove="1" noResize="1" noEditPoints="1" noAdjustHandles="1" noChangeArrowheads="1" noChangeShapeType="1" noTextEdit="1"/>
              </p:cNvSpPr>
              <p:nvPr>
                <p:ph type="body" idx="1"/>
              </p:nvPr>
            </p:nvSpPr>
            <p:spPr>
              <a:xfrm>
                <a:off x="453930" y="1616151"/>
                <a:ext cx="9668266" cy="4660056"/>
              </a:xfrm>
              <a:prstGeom prst="rect">
                <a:avLst/>
              </a:prstGeom>
              <a:blipFill>
                <a:blip r:embed="rId3"/>
                <a:stretch>
                  <a:fillRect t="-2092"/>
                </a:stretch>
              </a:blipFill>
              <a:ln>
                <a:noFill/>
              </a:ln>
            </p:spPr>
            <p:txBody>
              <a:bodyPr/>
              <a:lstStyle/>
              <a:p>
                <a:r>
                  <a:rPr lang="en-IN">
                    <a:noFill/>
                  </a:rPr>
                  <a:t> </a:t>
                </a:r>
              </a:p>
            </p:txBody>
          </p:sp>
        </mc:Fallback>
      </mc:AlternateContent>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II: Minimum Capital Requirement (MCR)</a:t>
            </a:r>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50426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9" name="Google Shape;99;p3"/>
              <p:cNvSpPr txBox="1">
                <a:spLocks noGrp="1"/>
              </p:cNvSpPr>
              <p:nvPr>
                <p:ph type="body" idx="1"/>
              </p:nvPr>
            </p:nvSpPr>
            <p:spPr>
              <a:xfrm>
                <a:off x="453930" y="1616151"/>
                <a:ext cx="9668266" cy="4660056"/>
              </a:xfrm>
              <a:prstGeom prst="rect">
                <a:avLst/>
              </a:prstGeom>
              <a:noFill/>
              <a:ln>
                <a:noFill/>
              </a:ln>
            </p:spPr>
            <p:txBody>
              <a:bodyPr spcFirstLastPara="1" wrap="square" lIns="91425" tIns="45700" rIns="91425" bIns="45700" anchor="t" anchorCtr="0">
                <a:normAutofit/>
              </a:bodyPr>
              <a:lstStyle/>
              <a:p>
                <a:pPr marL="228600" indent="0" algn="just">
                  <a:spcBef>
                    <a:spcPts val="0"/>
                  </a:spcBef>
                  <a:spcAft>
                    <a:spcPts val="1200"/>
                  </a:spcAft>
                  <a:buClr>
                    <a:srgbClr val="002060"/>
                  </a:buClr>
                  <a:buSzPct val="100000"/>
                  <a:buNone/>
                </a:pPr>
                <a:r>
                  <a:rPr lang="en-US" b="1" dirty="0">
                    <a:solidFill>
                      <a:srgbClr val="002060"/>
                    </a:solidFill>
                  </a:rPr>
                  <a:t>Capital for operational risk</a:t>
                </a:r>
              </a:p>
              <a:p>
                <a:pPr marL="742950" indent="-514350" algn="just">
                  <a:spcBef>
                    <a:spcPts val="600"/>
                  </a:spcBef>
                  <a:spcAft>
                    <a:spcPts val="1200"/>
                  </a:spcAft>
                  <a:buClr>
                    <a:srgbClr val="002060"/>
                  </a:buClr>
                  <a:buSzPct val="100000"/>
                  <a:buFont typeface="+mj-lt"/>
                  <a:buAutoNum type="romanUcPeriod" startAt="2"/>
                </a:pPr>
                <a:r>
                  <a:rPr lang="en-US" sz="2400" b="1" dirty="0">
                    <a:solidFill>
                      <a:srgbClr val="002060"/>
                    </a:solidFill>
                  </a:rPr>
                  <a:t>Standardized Approach:</a:t>
                </a:r>
              </a:p>
              <a:p>
                <a:pPr marL="1028700" lvl="1" algn="just">
                  <a:spcBef>
                    <a:spcPts val="600"/>
                  </a:spcBef>
                  <a:spcAft>
                    <a:spcPts val="600"/>
                  </a:spcAft>
                  <a:buClr>
                    <a:srgbClr val="002060"/>
                  </a:buClr>
                  <a:buSzPct val="100000"/>
                  <a:buFont typeface="Wingdings" panose="05000000000000000000" pitchFamily="2" charset="2"/>
                  <a:buChar char="ü"/>
                </a:pPr>
                <a:r>
                  <a:rPr lang="en-US" b="1" dirty="0">
                    <a:solidFill>
                      <a:srgbClr val="002060"/>
                    </a:solidFill>
                  </a:rPr>
                  <a:t>Bank’s activities are divided into 8 business lines such as corporate finance, retail banking, asset management etc. </a:t>
                </a:r>
              </a:p>
              <a:p>
                <a:pPr marL="1028700" lvl="1" algn="just">
                  <a:spcBef>
                    <a:spcPts val="600"/>
                  </a:spcBef>
                  <a:spcAft>
                    <a:spcPts val="600"/>
                  </a:spcAft>
                  <a:buClr>
                    <a:srgbClr val="002060"/>
                  </a:buClr>
                  <a:buSzPct val="100000"/>
                  <a:buFont typeface="Wingdings" panose="05000000000000000000" pitchFamily="2" charset="2"/>
                  <a:buChar char="ü"/>
                </a:pPr>
                <a:r>
                  <a:rPr lang="en-US" b="1" dirty="0">
                    <a:solidFill>
                      <a:srgbClr val="002060"/>
                    </a:solidFill>
                  </a:rPr>
                  <a:t>Each business line is assigned a factor say, </a:t>
                </a:r>
                <a14:m>
                  <m:oMath xmlns:m="http://schemas.openxmlformats.org/officeDocument/2006/math">
                    <m:r>
                      <a:rPr lang="en-US" b="1" i="1" dirty="0" smtClean="0">
                        <a:solidFill>
                          <a:srgbClr val="002060"/>
                        </a:solidFill>
                        <a:latin typeface="Cambria Math" panose="02040503050406030204" pitchFamily="18" charset="0"/>
                        <a:ea typeface="Cambria Math" panose="02040503050406030204" pitchFamily="18" charset="0"/>
                      </a:rPr>
                      <m:t>𝜷</m:t>
                    </m:r>
                  </m:oMath>
                </a14:m>
                <a:r>
                  <a:rPr lang="en-US" b="1" dirty="0">
                    <a:solidFill>
                      <a:srgbClr val="002060"/>
                    </a:solidFill>
                  </a:rPr>
                  <a:t>,  which determines the capital requirement for that business line. </a:t>
                </a:r>
              </a:p>
              <a:p>
                <a:pPr marL="1028700" lvl="1" algn="just">
                  <a:spcBef>
                    <a:spcPts val="600"/>
                  </a:spcBef>
                  <a:spcAft>
                    <a:spcPts val="600"/>
                  </a:spcAft>
                  <a:buClr>
                    <a:srgbClr val="002060"/>
                  </a:buClr>
                  <a:buSzPct val="100000"/>
                  <a:buFont typeface="Wingdings" panose="05000000000000000000" pitchFamily="2" charset="2"/>
                  <a:buChar char="ü"/>
                </a:pPr>
                <a:r>
                  <a:rPr lang="en-US" b="1" dirty="0">
                    <a:solidFill>
                      <a:srgbClr val="002060"/>
                    </a:solidFill>
                  </a:rPr>
                  <a:t>Average for three years gives capital for operational risks</a:t>
                </a:r>
              </a:p>
              <a:p>
                <a:pPr marL="1028700" lvl="1" algn="just">
                  <a:spcBef>
                    <a:spcPts val="600"/>
                  </a:spcBef>
                  <a:spcAft>
                    <a:spcPts val="600"/>
                  </a:spcAft>
                  <a:buClr>
                    <a:srgbClr val="002060"/>
                  </a:buClr>
                  <a:buSzPct val="100000"/>
                  <a:buFont typeface="Wingdings" panose="05000000000000000000" pitchFamily="2" charset="2"/>
                  <a:buChar char="ü"/>
                </a:pPr>
                <a:r>
                  <a:rPr lang="en-US" b="1" dirty="0">
                    <a:solidFill>
                      <a:srgbClr val="002060"/>
                    </a:solidFill>
                  </a:rPr>
                  <a:t>Operational Risk Capital= β* Gross Revenue per Business Line</a:t>
                </a:r>
              </a:p>
            </p:txBody>
          </p:sp>
        </mc:Choice>
        <mc:Fallback xmlns="">
          <p:sp>
            <p:nvSpPr>
              <p:cNvPr id="99" name="Google Shape;99;p3"/>
              <p:cNvSpPr txBox="1">
                <a:spLocks noGrp="1" noRot="1" noChangeAspect="1" noMove="1" noResize="1" noEditPoints="1" noAdjustHandles="1" noChangeArrowheads="1" noChangeShapeType="1" noTextEdit="1"/>
              </p:cNvSpPr>
              <p:nvPr>
                <p:ph type="body" idx="1"/>
              </p:nvPr>
            </p:nvSpPr>
            <p:spPr>
              <a:xfrm>
                <a:off x="453930" y="1616151"/>
                <a:ext cx="9668266" cy="4660056"/>
              </a:xfrm>
              <a:prstGeom prst="rect">
                <a:avLst/>
              </a:prstGeom>
              <a:blipFill>
                <a:blip r:embed="rId3"/>
                <a:stretch>
                  <a:fillRect t="-2092" r="-1009"/>
                </a:stretch>
              </a:blipFill>
              <a:ln>
                <a:noFill/>
              </a:ln>
            </p:spPr>
            <p:txBody>
              <a:bodyPr/>
              <a:lstStyle/>
              <a:p>
                <a:r>
                  <a:rPr lang="en-IN">
                    <a:noFill/>
                  </a:rPr>
                  <a:t> </a:t>
                </a:r>
              </a:p>
            </p:txBody>
          </p:sp>
        </mc:Fallback>
      </mc:AlternateContent>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II: Minimum Capital Requirement (MCR)</a:t>
            </a:r>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5446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53930" y="1616151"/>
            <a:ext cx="9668266" cy="4660056"/>
          </a:xfrm>
          <a:prstGeom prst="rect">
            <a:avLst/>
          </a:prstGeom>
          <a:noFill/>
          <a:ln>
            <a:noFill/>
          </a:ln>
        </p:spPr>
        <p:txBody>
          <a:bodyPr spcFirstLastPara="1" wrap="square" lIns="91425" tIns="45700" rIns="91425" bIns="45700" anchor="t" anchorCtr="0">
            <a:normAutofit/>
          </a:bodyPr>
          <a:lstStyle/>
          <a:p>
            <a:pPr marL="228600" indent="0" algn="just">
              <a:spcBef>
                <a:spcPts val="0"/>
              </a:spcBef>
              <a:spcAft>
                <a:spcPts val="1200"/>
              </a:spcAft>
              <a:buClr>
                <a:srgbClr val="002060"/>
              </a:buClr>
              <a:buSzPct val="100000"/>
              <a:buNone/>
            </a:pPr>
            <a:r>
              <a:rPr lang="en-US" b="1" dirty="0">
                <a:solidFill>
                  <a:srgbClr val="002060"/>
                </a:solidFill>
              </a:rPr>
              <a:t>Capital for operational risk</a:t>
            </a:r>
            <a:endParaRPr lang="en-US" sz="2000" b="1" dirty="0">
              <a:solidFill>
                <a:srgbClr val="002060"/>
              </a:solidFill>
            </a:endParaRPr>
          </a:p>
          <a:p>
            <a:pPr marL="800100" indent="-571500" algn="just">
              <a:spcBef>
                <a:spcPts val="0"/>
              </a:spcBef>
              <a:buClr>
                <a:srgbClr val="002060"/>
              </a:buClr>
              <a:buSzPct val="100000"/>
              <a:buFont typeface="+mj-lt"/>
              <a:buAutoNum type="romanUcPeriod" startAt="3"/>
            </a:pPr>
            <a:r>
              <a:rPr lang="en-US" sz="2400" b="1" dirty="0">
                <a:solidFill>
                  <a:srgbClr val="002060"/>
                </a:solidFill>
              </a:rPr>
              <a:t>Advanced Management Approach</a:t>
            </a:r>
          </a:p>
          <a:p>
            <a:pPr marL="1028700" lvl="1" algn="just">
              <a:spcBef>
                <a:spcPts val="1200"/>
              </a:spcBef>
              <a:spcAft>
                <a:spcPts val="600"/>
              </a:spcAft>
              <a:buClr>
                <a:srgbClr val="002060"/>
              </a:buClr>
              <a:buSzPct val="100000"/>
              <a:buFont typeface="Wingdings" panose="05000000000000000000" pitchFamily="2" charset="2"/>
              <a:buChar char="ü"/>
            </a:pPr>
            <a:r>
              <a:rPr lang="en-US" b="1" dirty="0">
                <a:solidFill>
                  <a:srgbClr val="002060"/>
                </a:solidFill>
              </a:rPr>
              <a:t>Bank’s internal risk measurement system is used  after due vetting by the supervisor. As a minimum five year observation period of internal loss data is required this method may evolve over a period of time</a:t>
            </a:r>
          </a:p>
          <a:p>
            <a:pPr marL="1028700" lvl="1" algn="just">
              <a:spcBef>
                <a:spcPts val="1200"/>
              </a:spcBef>
              <a:spcAft>
                <a:spcPts val="600"/>
              </a:spcAft>
              <a:buClr>
                <a:srgbClr val="002060"/>
              </a:buClr>
              <a:buSzPct val="100000"/>
              <a:buFont typeface="Wingdings" panose="05000000000000000000" pitchFamily="2" charset="2"/>
              <a:buChar char="ü"/>
            </a:pPr>
            <a:r>
              <a:rPr lang="en-US" b="1" dirty="0">
                <a:solidFill>
                  <a:srgbClr val="002060"/>
                </a:solidFill>
              </a:rPr>
              <a:t>Operational Risk Capital= the risk measure generated by the bank’s own operational risk measurement system</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II: Minimum Capital Requirement (MCR)</a:t>
            </a:r>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6896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839972" y="1844883"/>
            <a:ext cx="9675628" cy="3974123"/>
          </a:xfrm>
          <a:prstGeom prst="rect">
            <a:avLst/>
          </a:prstGeom>
          <a:noFill/>
          <a:ln>
            <a:noFill/>
          </a:ln>
        </p:spPr>
        <p:txBody>
          <a:bodyPr spcFirstLastPara="1" wrap="square" lIns="91425" tIns="45700" rIns="91425" bIns="45700" anchor="t" anchorCtr="0">
            <a:normAutofit/>
          </a:bodyPr>
          <a:lstStyle/>
          <a:p>
            <a:pPr marL="0" indent="0" fontAlgn="base">
              <a:lnSpc>
                <a:spcPct val="80000"/>
              </a:lnSpc>
              <a:spcBef>
                <a:spcPct val="20000"/>
              </a:spcBef>
              <a:spcAft>
                <a:spcPct val="0"/>
              </a:spcAft>
              <a:buClrTx/>
              <a:buSzTx/>
              <a:buNone/>
            </a:pPr>
            <a:r>
              <a:rPr lang="en-US" altLang="en-US" b="1" kern="1200" dirty="0">
                <a:solidFill>
                  <a:srgbClr val="002060"/>
                </a:solidFill>
                <a:latin typeface="Calibri" panose="020F0502020204030204" pitchFamily="34" charset="0"/>
                <a:ea typeface="+mn-ea"/>
                <a:cs typeface="Calibri" panose="020F0502020204030204" pitchFamily="34" charset="0"/>
              </a:rPr>
              <a:t>Banks are classified as being </a:t>
            </a:r>
          </a:p>
          <a:p>
            <a:pPr lvl="1" indent="-457200" fontAlgn="base">
              <a:lnSpc>
                <a:spcPct val="80000"/>
              </a:lnSpc>
              <a:spcBef>
                <a:spcPct val="20000"/>
              </a:spcBef>
              <a:spcAft>
                <a:spcPct val="0"/>
              </a:spcAft>
              <a:buClrTx/>
              <a:buSzTx/>
              <a:buFont typeface="+mj-lt"/>
              <a:buAutoNum type="arabicPeriod"/>
            </a:pPr>
            <a:r>
              <a:rPr lang="en-US" altLang="en-US" b="1" kern="1200" dirty="0">
                <a:solidFill>
                  <a:srgbClr val="002060"/>
                </a:solidFill>
                <a:latin typeface="Calibri" panose="020F0502020204030204" pitchFamily="34" charset="0"/>
                <a:ea typeface="+mn-ea"/>
                <a:cs typeface="Calibri" panose="020F0502020204030204" pitchFamily="34" charset="0"/>
              </a:rPr>
              <a:t>Well Capitalized</a:t>
            </a:r>
          </a:p>
          <a:p>
            <a:pPr lvl="1" indent="-457200" fontAlgn="base">
              <a:lnSpc>
                <a:spcPct val="80000"/>
              </a:lnSpc>
              <a:spcBef>
                <a:spcPct val="20000"/>
              </a:spcBef>
              <a:spcAft>
                <a:spcPct val="0"/>
              </a:spcAft>
              <a:buClrTx/>
              <a:buSzTx/>
              <a:buFont typeface="+mj-lt"/>
              <a:buAutoNum type="arabicPeriod"/>
            </a:pPr>
            <a:r>
              <a:rPr lang="en-US" altLang="en-US" b="1" kern="1200" dirty="0">
                <a:solidFill>
                  <a:srgbClr val="002060"/>
                </a:solidFill>
                <a:latin typeface="Calibri" panose="020F0502020204030204" pitchFamily="34" charset="0"/>
                <a:ea typeface="+mn-ea"/>
                <a:cs typeface="Calibri" panose="020F0502020204030204" pitchFamily="34" charset="0"/>
              </a:rPr>
              <a:t>Adequately Capitalized</a:t>
            </a:r>
          </a:p>
          <a:p>
            <a:pPr lvl="1" indent="-457200" fontAlgn="base">
              <a:lnSpc>
                <a:spcPct val="80000"/>
              </a:lnSpc>
              <a:spcBef>
                <a:spcPct val="20000"/>
              </a:spcBef>
              <a:spcAft>
                <a:spcPct val="0"/>
              </a:spcAft>
              <a:buClrTx/>
              <a:buSzTx/>
              <a:buFont typeface="+mj-lt"/>
              <a:buAutoNum type="arabicPeriod"/>
            </a:pPr>
            <a:r>
              <a:rPr lang="en-US" altLang="en-US" b="1" kern="1200" dirty="0">
                <a:solidFill>
                  <a:srgbClr val="002060"/>
                </a:solidFill>
                <a:latin typeface="Calibri" panose="020F0502020204030204" pitchFamily="34" charset="0"/>
                <a:ea typeface="+mn-ea"/>
                <a:cs typeface="Calibri" panose="020F0502020204030204" pitchFamily="34" charset="0"/>
              </a:rPr>
              <a:t>Under Capitalized</a:t>
            </a:r>
          </a:p>
          <a:p>
            <a:pPr lvl="1" indent="-457200" fontAlgn="base">
              <a:lnSpc>
                <a:spcPct val="80000"/>
              </a:lnSpc>
              <a:spcBef>
                <a:spcPct val="20000"/>
              </a:spcBef>
              <a:spcAft>
                <a:spcPct val="0"/>
              </a:spcAft>
              <a:buClrTx/>
              <a:buSzTx/>
              <a:buFont typeface="+mj-lt"/>
              <a:buAutoNum type="arabicPeriod"/>
            </a:pPr>
            <a:r>
              <a:rPr lang="en-US" altLang="en-US" b="1" kern="1200" dirty="0">
                <a:solidFill>
                  <a:srgbClr val="002060"/>
                </a:solidFill>
                <a:latin typeface="Calibri" panose="020F0502020204030204" pitchFamily="34" charset="0"/>
                <a:ea typeface="+mn-ea"/>
                <a:cs typeface="Calibri" panose="020F0502020204030204" pitchFamily="34" charset="0"/>
              </a:rPr>
              <a:t>Significantly Undercapitalized </a:t>
            </a:r>
          </a:p>
          <a:p>
            <a:pPr lvl="1" indent="-457200" fontAlgn="base">
              <a:lnSpc>
                <a:spcPct val="80000"/>
              </a:lnSpc>
              <a:spcBef>
                <a:spcPct val="20000"/>
              </a:spcBef>
              <a:spcAft>
                <a:spcPct val="0"/>
              </a:spcAft>
              <a:buClrTx/>
              <a:buSzTx/>
              <a:buFont typeface="+mj-lt"/>
              <a:buAutoNum type="arabicPeriod"/>
            </a:pPr>
            <a:r>
              <a:rPr lang="en-US" altLang="en-US" b="1" kern="1200" dirty="0">
                <a:solidFill>
                  <a:srgbClr val="002060"/>
                </a:solidFill>
                <a:latin typeface="Calibri" panose="020F0502020204030204" pitchFamily="34" charset="0"/>
                <a:ea typeface="+mn-ea"/>
                <a:cs typeface="Calibri" panose="020F0502020204030204" pitchFamily="34" charset="0"/>
              </a:rPr>
              <a:t>Critically Undercapitalized</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II: Capital Standards</a:t>
            </a:r>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92191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570889" y="1778424"/>
            <a:ext cx="9997874" cy="4394243"/>
          </a:xfrm>
          <a:prstGeom prst="rect">
            <a:avLst/>
          </a:prstGeom>
          <a:noFill/>
          <a:ln>
            <a:noFill/>
          </a:ln>
        </p:spPr>
        <p:txBody>
          <a:bodyPr spcFirstLastPara="1" wrap="square" lIns="91425" tIns="45700" rIns="91425" bIns="45700" anchor="t" anchorCtr="0">
            <a:normAutofit/>
          </a:bodyPr>
          <a:lstStyle/>
          <a:p>
            <a:pPr marL="342900" lvl="0" fontAlgn="base">
              <a:lnSpc>
                <a:spcPct val="80000"/>
              </a:lnSpc>
              <a:spcBef>
                <a:spcPct val="20000"/>
              </a:spcBef>
              <a:spcAft>
                <a:spcPts val="600"/>
              </a:spcAft>
              <a:buClrTx/>
              <a:buSzTx/>
              <a:buNone/>
            </a:pPr>
            <a:r>
              <a:rPr lang="en-US" altLang="en-US" sz="2000" b="1" kern="1200" dirty="0">
                <a:solidFill>
                  <a:srgbClr val="002060"/>
                </a:solidFill>
                <a:latin typeface="Calibri" panose="020F0502020204030204" pitchFamily="34" charset="0"/>
                <a:ea typeface="+mn-ea"/>
                <a:cs typeface="Calibri" panose="020F0502020204030204" pitchFamily="34" charset="0"/>
              </a:rPr>
              <a:t>A</a:t>
            </a:r>
            <a:r>
              <a:rPr lang="en-US" altLang="en-US" sz="2200" b="1" kern="1200" dirty="0">
                <a:solidFill>
                  <a:srgbClr val="002060"/>
                </a:solidFill>
                <a:latin typeface="Calibri" panose="020F0502020204030204" pitchFamily="34" charset="0"/>
                <a:ea typeface="+mn-ea"/>
                <a:cs typeface="Calibri" panose="020F0502020204030204" pitchFamily="34" charset="0"/>
              </a:rPr>
              <a:t>.  Well Capitalized</a:t>
            </a:r>
          </a:p>
          <a:p>
            <a:pPr marL="342900" lvl="0" fontAlgn="base">
              <a:lnSpc>
                <a:spcPct val="80000"/>
              </a:lnSpc>
              <a:spcBef>
                <a:spcPts val="0"/>
              </a:spcBef>
              <a:buClrTx/>
              <a:buSzTx/>
              <a:buNone/>
            </a:pPr>
            <a:r>
              <a:rPr lang="en-US" altLang="en-US" sz="2200" b="1" kern="1200" dirty="0">
                <a:solidFill>
                  <a:srgbClr val="002060"/>
                </a:solidFill>
                <a:latin typeface="Calibri" panose="020F0502020204030204" pitchFamily="34" charset="0"/>
                <a:ea typeface="+mn-ea"/>
                <a:cs typeface="Calibri" panose="020F0502020204030204" pitchFamily="34" charset="0"/>
              </a:rPr>
              <a:t>		Total Capital to Risk Adjusted Assets  </a:t>
            </a:r>
            <a:r>
              <a:rPr lang="en-US" altLang="en-US" sz="2200" b="1" kern="1200" dirty="0">
                <a:solidFill>
                  <a:srgbClr val="002060"/>
                </a:solidFill>
                <a:latin typeface="Calibri" panose="020F0502020204030204" pitchFamily="34" charset="0"/>
                <a:ea typeface="+mn-ea"/>
                <a:cs typeface="Calibri" panose="020F0502020204030204" pitchFamily="34" charset="0"/>
                <a:sym typeface="Symbol" panose="05050102010706020507" pitchFamily="18" charset="2"/>
              </a:rPr>
              <a:t></a:t>
            </a:r>
            <a:r>
              <a:rPr lang="en-US" altLang="en-US" sz="2200" b="1" kern="1200" dirty="0">
                <a:solidFill>
                  <a:srgbClr val="002060"/>
                </a:solidFill>
                <a:latin typeface="Calibri" panose="020F0502020204030204" pitchFamily="34" charset="0"/>
                <a:ea typeface="+mn-ea"/>
                <a:cs typeface="Calibri" panose="020F0502020204030204" pitchFamily="34" charset="0"/>
              </a:rPr>
              <a:t> 0.10</a:t>
            </a:r>
          </a:p>
          <a:p>
            <a:pPr marL="342900" lvl="0" fontAlgn="base">
              <a:lnSpc>
                <a:spcPct val="80000"/>
              </a:lnSpc>
              <a:spcBef>
                <a:spcPts val="0"/>
              </a:spcBef>
              <a:buClrTx/>
              <a:buSzTx/>
              <a:buNone/>
            </a:pPr>
            <a:r>
              <a:rPr lang="en-US" altLang="en-US" sz="2200" b="1" kern="1200" dirty="0">
                <a:solidFill>
                  <a:srgbClr val="002060"/>
                </a:solidFill>
                <a:latin typeface="Calibri" panose="020F0502020204030204" pitchFamily="34" charset="0"/>
                <a:ea typeface="+mn-ea"/>
                <a:cs typeface="Calibri" panose="020F0502020204030204" pitchFamily="34" charset="0"/>
              </a:rPr>
              <a:t>		Tier 1 Capital to Risk Adjusted Assets </a:t>
            </a:r>
            <a:r>
              <a:rPr lang="en-US" altLang="en-US" sz="2200" b="1" kern="1200" dirty="0">
                <a:solidFill>
                  <a:srgbClr val="002060"/>
                </a:solidFill>
                <a:latin typeface="Calibri" panose="020F0502020204030204" pitchFamily="34" charset="0"/>
                <a:ea typeface="+mn-ea"/>
                <a:cs typeface="Calibri" panose="020F0502020204030204" pitchFamily="34" charset="0"/>
                <a:sym typeface="Symbol" panose="05050102010706020507" pitchFamily="18" charset="2"/>
              </a:rPr>
              <a:t></a:t>
            </a:r>
            <a:r>
              <a:rPr lang="en-US" altLang="en-US" sz="2200" b="1" kern="1200" dirty="0">
                <a:solidFill>
                  <a:srgbClr val="002060"/>
                </a:solidFill>
                <a:latin typeface="Calibri" panose="020F0502020204030204" pitchFamily="34" charset="0"/>
                <a:ea typeface="+mn-ea"/>
                <a:cs typeface="Calibri" panose="020F0502020204030204" pitchFamily="34" charset="0"/>
              </a:rPr>
              <a:t> 0.06</a:t>
            </a:r>
          </a:p>
          <a:p>
            <a:pPr marL="342900" lvl="0" fontAlgn="base">
              <a:lnSpc>
                <a:spcPct val="80000"/>
              </a:lnSpc>
              <a:spcBef>
                <a:spcPts val="0"/>
              </a:spcBef>
              <a:buClrTx/>
              <a:buSzTx/>
              <a:buNone/>
            </a:pPr>
            <a:r>
              <a:rPr lang="en-US" altLang="en-US" sz="2200" b="1" kern="1200" dirty="0">
                <a:solidFill>
                  <a:srgbClr val="002060"/>
                </a:solidFill>
                <a:latin typeface="Calibri" panose="020F0502020204030204" pitchFamily="34" charset="0"/>
                <a:ea typeface="+mn-ea"/>
                <a:cs typeface="Calibri" panose="020F0502020204030204" pitchFamily="34" charset="0"/>
              </a:rPr>
              <a:t>		Tier 1 Capital to Total Assets </a:t>
            </a:r>
            <a:r>
              <a:rPr lang="en-US" altLang="en-US" sz="2200" b="1" kern="1200" dirty="0">
                <a:solidFill>
                  <a:srgbClr val="002060"/>
                </a:solidFill>
                <a:latin typeface="Calibri" panose="020F0502020204030204" pitchFamily="34" charset="0"/>
                <a:ea typeface="+mn-ea"/>
                <a:cs typeface="Calibri" panose="020F0502020204030204" pitchFamily="34" charset="0"/>
                <a:sym typeface="Symbol" panose="05050102010706020507" pitchFamily="18" charset="2"/>
              </a:rPr>
              <a:t></a:t>
            </a:r>
            <a:r>
              <a:rPr lang="en-US" altLang="en-US" sz="2200" b="1" kern="1200" dirty="0">
                <a:solidFill>
                  <a:srgbClr val="002060"/>
                </a:solidFill>
                <a:latin typeface="Calibri" panose="020F0502020204030204" pitchFamily="34" charset="0"/>
                <a:ea typeface="+mn-ea"/>
                <a:cs typeface="Calibri" panose="020F0502020204030204" pitchFamily="34" charset="0"/>
              </a:rPr>
              <a:t> 0.05  (Leverage Ratio)</a:t>
            </a:r>
          </a:p>
          <a:p>
            <a:pPr marL="342900" lvl="0" fontAlgn="base">
              <a:lnSpc>
                <a:spcPct val="80000"/>
              </a:lnSpc>
              <a:spcBef>
                <a:spcPct val="20000"/>
              </a:spcBef>
              <a:spcAft>
                <a:spcPts val="600"/>
              </a:spcAft>
              <a:buClrTx/>
              <a:buSzTx/>
              <a:buNone/>
            </a:pPr>
            <a:r>
              <a:rPr lang="en-US" altLang="en-US" sz="2200" b="1" kern="1200" dirty="0">
                <a:solidFill>
                  <a:srgbClr val="002060"/>
                </a:solidFill>
                <a:latin typeface="Calibri" panose="020F0502020204030204" pitchFamily="34" charset="0"/>
                <a:ea typeface="+mn-ea"/>
                <a:cs typeface="Calibri" panose="020F0502020204030204" pitchFamily="34" charset="0"/>
              </a:rPr>
              <a:t>B.  Adequately Capitalized</a:t>
            </a:r>
          </a:p>
          <a:p>
            <a:pPr marL="342900" lvl="0" fontAlgn="base">
              <a:lnSpc>
                <a:spcPct val="80000"/>
              </a:lnSpc>
              <a:spcBef>
                <a:spcPts val="0"/>
              </a:spcBef>
              <a:buClrTx/>
              <a:buSzTx/>
              <a:buNone/>
            </a:pPr>
            <a:r>
              <a:rPr lang="en-US" altLang="en-US" sz="2200" b="1" kern="1200" dirty="0">
                <a:solidFill>
                  <a:srgbClr val="002060"/>
                </a:solidFill>
                <a:latin typeface="Calibri" panose="020F0502020204030204" pitchFamily="34" charset="0"/>
                <a:ea typeface="+mn-ea"/>
                <a:cs typeface="Calibri" panose="020F0502020204030204" pitchFamily="34" charset="0"/>
              </a:rPr>
              <a:t>		Total Capital to Risk Adjusted Assets  </a:t>
            </a:r>
            <a:r>
              <a:rPr lang="en-US" altLang="en-US" sz="2200" b="1" kern="1200" dirty="0">
                <a:solidFill>
                  <a:srgbClr val="002060"/>
                </a:solidFill>
                <a:latin typeface="Calibri" panose="020F0502020204030204" pitchFamily="34" charset="0"/>
                <a:ea typeface="+mn-ea"/>
                <a:cs typeface="Calibri" panose="020F0502020204030204" pitchFamily="34" charset="0"/>
                <a:sym typeface="Symbol" panose="05050102010706020507" pitchFamily="18" charset="2"/>
              </a:rPr>
              <a:t></a:t>
            </a:r>
            <a:r>
              <a:rPr lang="en-US" altLang="en-US" sz="2200" b="1" kern="1200" dirty="0">
                <a:solidFill>
                  <a:srgbClr val="002060"/>
                </a:solidFill>
                <a:latin typeface="Calibri" panose="020F0502020204030204" pitchFamily="34" charset="0"/>
                <a:ea typeface="+mn-ea"/>
                <a:cs typeface="Calibri" panose="020F0502020204030204" pitchFamily="34" charset="0"/>
              </a:rPr>
              <a:t> 0.08</a:t>
            </a:r>
          </a:p>
          <a:p>
            <a:pPr marL="342900" lvl="0" fontAlgn="base">
              <a:lnSpc>
                <a:spcPct val="80000"/>
              </a:lnSpc>
              <a:spcBef>
                <a:spcPts val="0"/>
              </a:spcBef>
              <a:buClrTx/>
              <a:buSzTx/>
              <a:buNone/>
            </a:pPr>
            <a:r>
              <a:rPr lang="en-US" altLang="en-US" sz="2200" b="1" kern="1200" dirty="0">
                <a:solidFill>
                  <a:srgbClr val="002060"/>
                </a:solidFill>
                <a:latin typeface="Calibri" panose="020F0502020204030204" pitchFamily="34" charset="0"/>
                <a:ea typeface="+mn-ea"/>
                <a:cs typeface="Calibri" panose="020F0502020204030204" pitchFamily="34" charset="0"/>
              </a:rPr>
              <a:t>		Tier 1 Capital to Risk Adjusted Assets </a:t>
            </a:r>
            <a:r>
              <a:rPr lang="en-US" altLang="en-US" sz="2200" b="1" kern="1200" dirty="0">
                <a:solidFill>
                  <a:srgbClr val="002060"/>
                </a:solidFill>
                <a:latin typeface="Calibri" panose="020F0502020204030204" pitchFamily="34" charset="0"/>
                <a:ea typeface="+mn-ea"/>
                <a:cs typeface="Calibri" panose="020F0502020204030204" pitchFamily="34" charset="0"/>
                <a:sym typeface="Symbol" panose="05050102010706020507" pitchFamily="18" charset="2"/>
              </a:rPr>
              <a:t></a:t>
            </a:r>
            <a:r>
              <a:rPr lang="en-US" altLang="en-US" sz="2200" b="1" kern="1200" dirty="0">
                <a:solidFill>
                  <a:srgbClr val="002060"/>
                </a:solidFill>
                <a:latin typeface="Calibri" panose="020F0502020204030204" pitchFamily="34" charset="0"/>
                <a:ea typeface="+mn-ea"/>
                <a:cs typeface="Calibri" panose="020F0502020204030204" pitchFamily="34" charset="0"/>
              </a:rPr>
              <a:t> 0.04</a:t>
            </a:r>
          </a:p>
          <a:p>
            <a:pPr marL="342900" lvl="0" fontAlgn="base">
              <a:lnSpc>
                <a:spcPct val="80000"/>
              </a:lnSpc>
              <a:spcBef>
                <a:spcPts val="0"/>
              </a:spcBef>
              <a:buClrTx/>
              <a:buSzTx/>
              <a:buNone/>
            </a:pPr>
            <a:r>
              <a:rPr lang="en-US" altLang="en-US" sz="2200" b="1" kern="1200" dirty="0">
                <a:solidFill>
                  <a:srgbClr val="002060"/>
                </a:solidFill>
                <a:latin typeface="Calibri" panose="020F0502020204030204" pitchFamily="34" charset="0"/>
                <a:ea typeface="+mn-ea"/>
                <a:cs typeface="Calibri" panose="020F0502020204030204" pitchFamily="34" charset="0"/>
              </a:rPr>
              <a:t>		Tier 1 Capital to Total Assets </a:t>
            </a:r>
            <a:r>
              <a:rPr lang="en-US" altLang="en-US" sz="2200" b="1" kern="1200" dirty="0">
                <a:solidFill>
                  <a:srgbClr val="002060"/>
                </a:solidFill>
                <a:latin typeface="Calibri" panose="020F0502020204030204" pitchFamily="34" charset="0"/>
                <a:ea typeface="+mn-ea"/>
                <a:cs typeface="Calibri" panose="020F0502020204030204" pitchFamily="34" charset="0"/>
                <a:sym typeface="Symbol" panose="05050102010706020507" pitchFamily="18" charset="2"/>
              </a:rPr>
              <a:t></a:t>
            </a:r>
            <a:r>
              <a:rPr lang="en-US" altLang="en-US" sz="2200" b="1" kern="1200" dirty="0">
                <a:solidFill>
                  <a:srgbClr val="002060"/>
                </a:solidFill>
                <a:latin typeface="Calibri" panose="020F0502020204030204" pitchFamily="34" charset="0"/>
                <a:ea typeface="+mn-ea"/>
                <a:cs typeface="Calibri" panose="020F0502020204030204" pitchFamily="34" charset="0"/>
              </a:rPr>
              <a:t> 0.04  (Leverage Ratio)</a:t>
            </a:r>
          </a:p>
          <a:p>
            <a:pPr marL="342900" lvl="0" fontAlgn="base">
              <a:lnSpc>
                <a:spcPct val="80000"/>
              </a:lnSpc>
              <a:spcBef>
                <a:spcPct val="20000"/>
              </a:spcBef>
              <a:spcAft>
                <a:spcPct val="0"/>
              </a:spcAft>
              <a:buClrTx/>
              <a:buSzTx/>
              <a:buNone/>
            </a:pPr>
            <a:endParaRPr lang="en-US" altLang="en-US" sz="2000" b="1" kern="1200" dirty="0">
              <a:solidFill>
                <a:srgbClr val="002060"/>
              </a:solidFill>
              <a:latin typeface="Calibri" panose="020F0502020204030204" pitchFamily="34" charset="0"/>
              <a:ea typeface="+mn-ea"/>
              <a:cs typeface="Calibri" panose="020F0502020204030204" pitchFamily="34" charset="0"/>
            </a:endParaRP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II: Capital Standards</a:t>
            </a:r>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0631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368870" y="1717292"/>
            <a:ext cx="9997874" cy="3974123"/>
          </a:xfrm>
          <a:prstGeom prst="rect">
            <a:avLst/>
          </a:prstGeom>
          <a:noFill/>
          <a:ln>
            <a:noFill/>
          </a:ln>
        </p:spPr>
        <p:txBody>
          <a:bodyPr spcFirstLastPara="1" wrap="square" lIns="91425" tIns="45700" rIns="91425" bIns="45700" anchor="t" anchorCtr="0">
            <a:noAutofit/>
          </a:bodyPr>
          <a:lstStyle/>
          <a:p>
            <a:pPr lvl="0" indent="-457200" fontAlgn="base">
              <a:lnSpc>
                <a:spcPct val="80000"/>
              </a:lnSpc>
              <a:spcBef>
                <a:spcPts val="600"/>
              </a:spcBef>
              <a:spcAft>
                <a:spcPts val="600"/>
              </a:spcAft>
              <a:buClrTx/>
              <a:buSzTx/>
              <a:buFont typeface="+mj-lt"/>
              <a:buAutoNum type="alphaUcPeriod" startAt="3"/>
            </a:pPr>
            <a:r>
              <a:rPr lang="en-US" altLang="en-US" sz="2200" b="1" kern="1200" dirty="0">
                <a:solidFill>
                  <a:srgbClr val="002060"/>
                </a:solidFill>
                <a:latin typeface="Calibri" panose="020F0502020204030204" pitchFamily="34" charset="0"/>
                <a:cs typeface="Calibri" panose="020F0502020204030204" pitchFamily="34" charset="0"/>
              </a:rPr>
              <a:t>Under Capitalized: </a:t>
            </a:r>
          </a:p>
          <a:p>
            <a:pPr marL="457200" lvl="1" indent="0" fontAlgn="base">
              <a:lnSpc>
                <a:spcPct val="80000"/>
              </a:lnSpc>
              <a:spcBef>
                <a:spcPts val="600"/>
              </a:spcBef>
              <a:spcAft>
                <a:spcPts val="600"/>
              </a:spcAft>
              <a:buClrTx/>
              <a:buSzTx/>
              <a:buNone/>
            </a:pPr>
            <a:r>
              <a:rPr lang="en-US" altLang="en-US" sz="2200" b="1" kern="1200" dirty="0">
                <a:solidFill>
                  <a:srgbClr val="002060"/>
                </a:solidFill>
                <a:latin typeface="Calibri" panose="020F0502020204030204" pitchFamily="34" charset="0"/>
                <a:cs typeface="Calibri" panose="020F0502020204030204" pitchFamily="34" charset="0"/>
              </a:rPr>
              <a:t>(Depository institution that fails to meet one or more of the capital minimums for an adequately capitalized institution)</a:t>
            </a:r>
          </a:p>
          <a:p>
            <a:pPr marL="342900" lvl="0" fontAlgn="base">
              <a:lnSpc>
                <a:spcPct val="80000"/>
              </a:lnSpc>
              <a:spcBef>
                <a:spcPts val="0"/>
              </a:spcBef>
              <a:buClrTx/>
              <a:buSzTx/>
              <a:buNone/>
            </a:pPr>
            <a:r>
              <a:rPr lang="en-US" altLang="en-US" sz="2200" b="1" kern="1200" dirty="0">
                <a:solidFill>
                  <a:srgbClr val="002060"/>
                </a:solidFill>
                <a:latin typeface="Calibri" panose="020F0502020204030204" pitchFamily="34" charset="0"/>
                <a:cs typeface="Calibri" panose="020F0502020204030204" pitchFamily="34" charset="0"/>
              </a:rPr>
              <a:t>		Total Capital to Risk Adjusted Assets </a:t>
            </a:r>
            <a:r>
              <a:rPr lang="en-US" altLang="en-US" sz="2200" b="1" kern="1200" dirty="0">
                <a:solidFill>
                  <a:srgbClr val="002060"/>
                </a:solidFill>
                <a:latin typeface="Calibri" panose="020F0502020204030204" pitchFamily="34" charset="0"/>
                <a:cs typeface="Calibri" panose="020F0502020204030204" pitchFamily="34" charset="0"/>
                <a:sym typeface="Symbol" panose="05050102010706020507" pitchFamily="18" charset="2"/>
              </a:rPr>
              <a:t></a:t>
            </a:r>
            <a:r>
              <a:rPr lang="en-US" altLang="en-US" sz="2200" b="1" kern="1200" dirty="0">
                <a:solidFill>
                  <a:srgbClr val="002060"/>
                </a:solidFill>
                <a:latin typeface="Calibri" panose="020F0502020204030204" pitchFamily="34" charset="0"/>
                <a:cs typeface="Calibri" panose="020F0502020204030204" pitchFamily="34" charset="0"/>
              </a:rPr>
              <a:t> 0.08</a:t>
            </a:r>
          </a:p>
          <a:p>
            <a:pPr marL="342900" lvl="0" fontAlgn="base">
              <a:lnSpc>
                <a:spcPct val="80000"/>
              </a:lnSpc>
              <a:spcBef>
                <a:spcPts val="0"/>
              </a:spcBef>
              <a:buClrTx/>
              <a:buSzTx/>
              <a:buNone/>
            </a:pPr>
            <a:r>
              <a:rPr lang="en-US" altLang="en-US" sz="2200" b="1" kern="1200" dirty="0">
                <a:solidFill>
                  <a:srgbClr val="002060"/>
                </a:solidFill>
                <a:latin typeface="Calibri" panose="020F0502020204030204" pitchFamily="34" charset="0"/>
                <a:cs typeface="Calibri" panose="020F0502020204030204" pitchFamily="34" charset="0"/>
              </a:rPr>
              <a:t>		Tier 1 Capital to Risk Adjusted Assets </a:t>
            </a:r>
            <a:r>
              <a:rPr lang="en-US" altLang="en-US" sz="2200" b="1" kern="1200" dirty="0">
                <a:solidFill>
                  <a:srgbClr val="002060"/>
                </a:solidFill>
                <a:latin typeface="Calibri" panose="020F0502020204030204" pitchFamily="34" charset="0"/>
                <a:cs typeface="Calibri" panose="020F0502020204030204" pitchFamily="34" charset="0"/>
                <a:sym typeface="Symbol" panose="05050102010706020507" pitchFamily="18" charset="2"/>
              </a:rPr>
              <a:t></a:t>
            </a:r>
            <a:r>
              <a:rPr lang="en-US" altLang="en-US" sz="2200" b="1" kern="1200" dirty="0">
                <a:solidFill>
                  <a:srgbClr val="002060"/>
                </a:solidFill>
                <a:latin typeface="Calibri" panose="020F0502020204030204" pitchFamily="34" charset="0"/>
                <a:cs typeface="Calibri" panose="020F0502020204030204" pitchFamily="34" charset="0"/>
              </a:rPr>
              <a:t> 0.04</a:t>
            </a:r>
          </a:p>
          <a:p>
            <a:pPr marL="342900" lvl="0" fontAlgn="base">
              <a:lnSpc>
                <a:spcPct val="80000"/>
              </a:lnSpc>
              <a:spcBef>
                <a:spcPts val="0"/>
              </a:spcBef>
              <a:buClrTx/>
              <a:buSzTx/>
              <a:buNone/>
            </a:pPr>
            <a:r>
              <a:rPr lang="en-US" altLang="en-US" sz="2200" b="1" kern="1200" dirty="0">
                <a:solidFill>
                  <a:srgbClr val="002060"/>
                </a:solidFill>
                <a:latin typeface="Calibri" panose="020F0502020204030204" pitchFamily="34" charset="0"/>
                <a:cs typeface="Calibri" panose="020F0502020204030204" pitchFamily="34" charset="0"/>
              </a:rPr>
              <a:t>		Tier 1 Capital to Total Assets </a:t>
            </a:r>
            <a:r>
              <a:rPr lang="en-US" altLang="en-US" sz="2200" b="1" kern="1200" dirty="0">
                <a:solidFill>
                  <a:srgbClr val="002060"/>
                </a:solidFill>
                <a:latin typeface="Calibri" panose="020F0502020204030204" pitchFamily="34" charset="0"/>
                <a:cs typeface="Calibri" panose="020F0502020204030204" pitchFamily="34" charset="0"/>
                <a:sym typeface="Symbol" panose="05050102010706020507" pitchFamily="18" charset="2"/>
              </a:rPr>
              <a:t></a:t>
            </a:r>
            <a:r>
              <a:rPr lang="en-US" altLang="en-US" sz="2200" b="1" kern="1200" dirty="0">
                <a:solidFill>
                  <a:srgbClr val="002060"/>
                </a:solidFill>
                <a:latin typeface="Calibri" panose="020F0502020204030204" pitchFamily="34" charset="0"/>
                <a:cs typeface="Calibri" panose="020F0502020204030204" pitchFamily="34" charset="0"/>
              </a:rPr>
              <a:t> 0.04  (Leverage Ratio)</a:t>
            </a:r>
          </a:p>
          <a:p>
            <a:pPr lvl="0" indent="-457200" fontAlgn="base">
              <a:lnSpc>
                <a:spcPct val="80000"/>
              </a:lnSpc>
              <a:spcBef>
                <a:spcPts val="600"/>
              </a:spcBef>
              <a:spcAft>
                <a:spcPts val="600"/>
              </a:spcAft>
              <a:buClrTx/>
              <a:buSzTx/>
              <a:buFont typeface="+mj-lt"/>
              <a:buAutoNum type="alphaUcPeriod" startAt="4"/>
            </a:pPr>
            <a:r>
              <a:rPr lang="en-US" altLang="en-US" sz="2200" b="1" kern="1200" dirty="0">
                <a:solidFill>
                  <a:srgbClr val="002060"/>
                </a:solidFill>
                <a:latin typeface="Calibri" panose="020F0502020204030204" pitchFamily="34" charset="0"/>
                <a:ea typeface="+mn-ea"/>
                <a:cs typeface="Calibri" panose="020F0502020204030204" pitchFamily="34" charset="0"/>
              </a:rPr>
              <a:t>Significantly Undercapitalized:</a:t>
            </a:r>
          </a:p>
          <a:p>
            <a:pPr marL="914400" lvl="2" indent="0" fontAlgn="base">
              <a:lnSpc>
                <a:spcPct val="80000"/>
              </a:lnSpc>
              <a:spcBef>
                <a:spcPts val="0"/>
              </a:spcBef>
              <a:buClrTx/>
              <a:buSzTx/>
              <a:buNone/>
            </a:pPr>
            <a:r>
              <a:rPr lang="en-US" altLang="en-US" sz="2200" b="1" kern="1200" dirty="0">
                <a:solidFill>
                  <a:srgbClr val="002060"/>
                </a:solidFill>
                <a:latin typeface="Calibri" panose="020F0502020204030204" pitchFamily="34" charset="0"/>
                <a:ea typeface="+mn-ea"/>
                <a:cs typeface="Calibri" panose="020F0502020204030204" pitchFamily="34" charset="0"/>
              </a:rPr>
              <a:t>Total capital ratio &lt; 0.06</a:t>
            </a:r>
          </a:p>
          <a:p>
            <a:pPr marL="914400" lvl="2" indent="0" fontAlgn="base">
              <a:lnSpc>
                <a:spcPct val="80000"/>
              </a:lnSpc>
              <a:spcBef>
                <a:spcPts val="0"/>
              </a:spcBef>
              <a:buClrTx/>
              <a:buSzTx/>
              <a:buNone/>
            </a:pPr>
            <a:r>
              <a:rPr lang="en-US" altLang="en-US" sz="2200" b="1" kern="1200" dirty="0">
                <a:solidFill>
                  <a:srgbClr val="002060"/>
                </a:solidFill>
                <a:latin typeface="Calibri" panose="020F0502020204030204" pitchFamily="34" charset="0"/>
                <a:ea typeface="+mn-ea"/>
                <a:cs typeface="Calibri" panose="020F0502020204030204" pitchFamily="34" charset="0"/>
              </a:rPr>
              <a:t>Tier I Capital &lt; 0.03</a:t>
            </a:r>
          </a:p>
          <a:p>
            <a:pPr marL="914400" lvl="2" indent="0" fontAlgn="base">
              <a:lnSpc>
                <a:spcPct val="80000"/>
              </a:lnSpc>
              <a:spcBef>
                <a:spcPts val="0"/>
              </a:spcBef>
              <a:buClrTx/>
              <a:buSzTx/>
              <a:buNone/>
            </a:pPr>
            <a:r>
              <a:rPr lang="en-US" altLang="en-US" sz="2200" b="1" kern="1200" dirty="0">
                <a:solidFill>
                  <a:srgbClr val="002060"/>
                </a:solidFill>
                <a:latin typeface="Calibri" panose="020F0502020204030204" pitchFamily="34" charset="0"/>
                <a:ea typeface="+mn-ea"/>
                <a:cs typeface="Calibri" panose="020F0502020204030204" pitchFamily="34" charset="0"/>
              </a:rPr>
              <a:t>No pay raises for senior officers, limits on deposit interest rates</a:t>
            </a:r>
          </a:p>
          <a:p>
            <a:pPr lvl="0" indent="-457200" fontAlgn="base">
              <a:lnSpc>
                <a:spcPct val="80000"/>
              </a:lnSpc>
              <a:spcBef>
                <a:spcPts val="600"/>
              </a:spcBef>
              <a:spcAft>
                <a:spcPts val="600"/>
              </a:spcAft>
              <a:buClrTx/>
              <a:buSzTx/>
              <a:buFont typeface="+mj-lt"/>
              <a:buAutoNum type="alphaUcPeriod" startAt="5"/>
            </a:pPr>
            <a:r>
              <a:rPr lang="en-US" altLang="en-US" sz="2200" b="1" kern="1200" dirty="0">
                <a:solidFill>
                  <a:srgbClr val="002060"/>
                </a:solidFill>
                <a:latin typeface="Calibri" panose="020F0502020204030204" pitchFamily="34" charset="0"/>
                <a:ea typeface="+mn-ea"/>
                <a:cs typeface="Calibri" panose="020F0502020204030204" pitchFamily="34" charset="0"/>
              </a:rPr>
              <a:t> Critically Undercapitalized:</a:t>
            </a:r>
          </a:p>
          <a:p>
            <a:pPr marL="914400" lvl="2" indent="0" fontAlgn="base">
              <a:lnSpc>
                <a:spcPct val="80000"/>
              </a:lnSpc>
              <a:spcBef>
                <a:spcPts val="600"/>
              </a:spcBef>
              <a:spcAft>
                <a:spcPts val="600"/>
              </a:spcAft>
              <a:buClrTx/>
              <a:buSzTx/>
              <a:buNone/>
            </a:pPr>
            <a:r>
              <a:rPr lang="en-US" altLang="en-US" sz="2200" b="1" kern="1200" dirty="0">
                <a:solidFill>
                  <a:srgbClr val="002060"/>
                </a:solidFill>
                <a:latin typeface="Calibri" panose="020F0502020204030204" pitchFamily="34" charset="0"/>
                <a:ea typeface="+mn-ea"/>
                <a:cs typeface="Calibri" panose="020F0502020204030204" pitchFamily="34" charset="0"/>
              </a:rPr>
              <a:t>Tangible equity capital to total assets is ≤ .02</a:t>
            </a:r>
          </a:p>
          <a:p>
            <a:pPr lvl="0" indent="-457200" fontAlgn="base">
              <a:lnSpc>
                <a:spcPct val="80000"/>
              </a:lnSpc>
              <a:spcBef>
                <a:spcPts val="600"/>
              </a:spcBef>
              <a:spcAft>
                <a:spcPts val="600"/>
              </a:spcAft>
              <a:buClrTx/>
              <a:buSzTx/>
              <a:buFont typeface="+mj-lt"/>
              <a:buAutoNum type="alphaUcPeriod" startAt="5"/>
            </a:pPr>
            <a:endParaRPr lang="en-US" altLang="en-US" sz="2200" b="1" kern="1200" dirty="0">
              <a:solidFill>
                <a:srgbClr val="002060"/>
              </a:solidFill>
              <a:latin typeface="Calibri" panose="020F0502020204030204" pitchFamily="34" charset="0"/>
              <a:ea typeface="+mn-ea"/>
              <a:cs typeface="Calibri" panose="020F0502020204030204" pitchFamily="34" charset="0"/>
            </a:endParaRP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II: Capital Standards</a:t>
            </a:r>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81106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358238" y="1557803"/>
            <a:ext cx="9774590" cy="3974123"/>
          </a:xfrm>
          <a:prstGeom prst="rect">
            <a:avLst/>
          </a:prstGeom>
          <a:noFill/>
          <a:ln>
            <a:noFill/>
          </a:ln>
        </p:spPr>
        <p:txBody>
          <a:bodyPr spcFirstLastPara="1" wrap="square" lIns="91425" tIns="45700" rIns="91425" bIns="45700" anchor="t" anchorCtr="0">
            <a:normAutofit fontScale="92500" lnSpcReduction="10000"/>
          </a:bodyPr>
          <a:lstStyle/>
          <a:p>
            <a:r>
              <a:rPr lang="en-US" altLang="en-US" b="1" dirty="0">
                <a:solidFill>
                  <a:srgbClr val="002060"/>
                </a:solidFill>
                <a:latin typeface="Calibri" panose="020F0502020204030204" pitchFamily="34" charset="0"/>
                <a:cs typeface="Calibri" panose="020F0502020204030204" pitchFamily="34" charset="0"/>
              </a:rPr>
              <a:t>Raising Capital Internally</a:t>
            </a:r>
          </a:p>
          <a:p>
            <a:pPr lvl="1"/>
            <a:r>
              <a:rPr lang="en-US" altLang="en-US" b="1" dirty="0">
                <a:solidFill>
                  <a:srgbClr val="002060"/>
                </a:solidFill>
                <a:latin typeface="Calibri" panose="020F0502020204030204" pitchFamily="34" charset="0"/>
                <a:cs typeface="Calibri" panose="020F0502020204030204" pitchFamily="34" charset="0"/>
              </a:rPr>
              <a:t>Dividend Policy</a:t>
            </a:r>
          </a:p>
          <a:p>
            <a:pPr lvl="1"/>
            <a:r>
              <a:rPr lang="en-US" altLang="en-US" b="1" dirty="0">
                <a:solidFill>
                  <a:srgbClr val="002060"/>
                </a:solidFill>
                <a:latin typeface="Calibri" panose="020F0502020204030204" pitchFamily="34" charset="0"/>
                <a:cs typeface="Calibri" panose="020F0502020204030204" pitchFamily="34" charset="0"/>
              </a:rPr>
              <a:t>Internal Capital Growth Rate </a:t>
            </a:r>
          </a:p>
          <a:p>
            <a:r>
              <a:rPr lang="en-US" altLang="en-US" b="1" dirty="0">
                <a:solidFill>
                  <a:srgbClr val="002060"/>
                </a:solidFill>
                <a:latin typeface="Calibri" panose="020F0502020204030204" pitchFamily="34" charset="0"/>
                <a:cs typeface="Calibri" panose="020F0502020204030204" pitchFamily="34" charset="0"/>
              </a:rPr>
              <a:t>Raising Capital Externally</a:t>
            </a:r>
          </a:p>
          <a:p>
            <a:pPr lvl="1"/>
            <a:r>
              <a:rPr lang="en-US" altLang="en-US" b="1" dirty="0">
                <a:solidFill>
                  <a:srgbClr val="002060"/>
                </a:solidFill>
                <a:latin typeface="Calibri" panose="020F0502020204030204" pitchFamily="34" charset="0"/>
                <a:cs typeface="Calibri" panose="020F0502020204030204" pitchFamily="34" charset="0"/>
              </a:rPr>
              <a:t>Issuing Common Stock-most expensive</a:t>
            </a:r>
          </a:p>
          <a:p>
            <a:pPr lvl="1"/>
            <a:r>
              <a:rPr lang="en-US" altLang="en-US" b="1" dirty="0">
                <a:solidFill>
                  <a:srgbClr val="002060"/>
                </a:solidFill>
                <a:latin typeface="Calibri" panose="020F0502020204030204" pitchFamily="34" charset="0"/>
                <a:cs typeface="Calibri" panose="020F0502020204030204" pitchFamily="34" charset="0"/>
              </a:rPr>
              <a:t>Issuing Preferred Stock</a:t>
            </a:r>
          </a:p>
          <a:p>
            <a:pPr lvl="1"/>
            <a:r>
              <a:rPr lang="en-US" altLang="en-US" b="1" dirty="0">
                <a:solidFill>
                  <a:srgbClr val="002060"/>
                </a:solidFill>
                <a:latin typeface="Calibri" panose="020F0502020204030204" pitchFamily="34" charset="0"/>
                <a:cs typeface="Calibri" panose="020F0502020204030204" pitchFamily="34" charset="0"/>
              </a:rPr>
              <a:t>Issuing Subordinated Notes and Debentures</a:t>
            </a:r>
          </a:p>
          <a:p>
            <a:pPr lvl="1"/>
            <a:r>
              <a:rPr lang="en-US" altLang="en-US" b="1" dirty="0">
                <a:solidFill>
                  <a:srgbClr val="002060"/>
                </a:solidFill>
                <a:latin typeface="Calibri" panose="020F0502020204030204" pitchFamily="34" charset="0"/>
                <a:cs typeface="Calibri" panose="020F0502020204030204" pitchFamily="34" charset="0"/>
              </a:rPr>
              <a:t>Selling Assets and Leasing Facilities-often creates a substantial inflow of cash</a:t>
            </a:r>
          </a:p>
          <a:p>
            <a:pPr lvl="1"/>
            <a:r>
              <a:rPr lang="en-US" altLang="en-US" b="1" dirty="0">
                <a:solidFill>
                  <a:srgbClr val="002060"/>
                </a:solidFill>
                <a:latin typeface="Calibri" panose="020F0502020204030204" pitchFamily="34" charset="0"/>
                <a:cs typeface="Calibri" panose="020F0502020204030204" pitchFamily="34" charset="0"/>
              </a:rPr>
              <a:t>Swapping Stock for Debt Securities-may get rid of sinking fund provisions</a:t>
            </a:r>
          </a:p>
          <a:p>
            <a:pPr lvl="1"/>
            <a:r>
              <a:rPr lang="en-US" altLang="en-US" b="1" dirty="0">
                <a:solidFill>
                  <a:srgbClr val="002060"/>
                </a:solidFill>
                <a:latin typeface="Calibri" panose="020F0502020204030204" pitchFamily="34" charset="0"/>
                <a:cs typeface="Calibri" panose="020F0502020204030204" pitchFamily="34" charset="0"/>
              </a:rPr>
              <a:t>Choosing the Best Alternative</a:t>
            </a:r>
            <a:endParaRPr lang="en-US" altLang="en-US" sz="2400" b="1" kern="1200" dirty="0">
              <a:solidFill>
                <a:srgbClr val="002060"/>
              </a:solidFill>
              <a:latin typeface="Calibri" panose="020F0502020204030204" pitchFamily="34" charset="0"/>
              <a:ea typeface="+mn-ea"/>
              <a:cs typeface="Calibri" panose="020F0502020204030204" pitchFamily="34" charset="0"/>
            </a:endParaRP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II: Strategies to Meet a Bank’s Capital Needs</a:t>
            </a:r>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75763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22032" y="1594886"/>
            <a:ext cx="8897814" cy="4266652"/>
          </a:xfrm>
          <a:prstGeom prst="rect">
            <a:avLst/>
          </a:prstGeom>
          <a:noFill/>
          <a:ln>
            <a:noFill/>
          </a:ln>
        </p:spPr>
        <p:txBody>
          <a:bodyPr spcFirstLastPara="1" wrap="square" lIns="91425" tIns="45700" rIns="91425" bIns="45700" anchor="t" anchorCtr="0">
            <a:normAutofit/>
          </a:bodyPr>
          <a:lstStyle/>
          <a:p>
            <a:pPr algn="just">
              <a:buSzPct val="100000"/>
              <a:defRPr/>
            </a:pPr>
            <a:r>
              <a:rPr lang="en-US" sz="2400" b="1" dirty="0">
                <a:solidFill>
                  <a:srgbClr val="002060"/>
                </a:solidFill>
              </a:rPr>
              <a:t>Capital charge framework for market risk did not keep pace with new market developments and practices</a:t>
            </a:r>
          </a:p>
          <a:p>
            <a:pPr algn="just">
              <a:buSzPct val="100000"/>
              <a:defRPr/>
            </a:pPr>
            <a:r>
              <a:rPr lang="en-US" sz="2400" b="1" dirty="0">
                <a:solidFill>
                  <a:srgbClr val="002060"/>
                </a:solidFill>
              </a:rPr>
              <a:t>Capital charge for market risk in trading book calibrated much lower compared to banking book positions on the assumption that markets are liquid and positions can be wound up or hedged quickly</a:t>
            </a:r>
          </a:p>
          <a:p>
            <a:pPr algn="just">
              <a:buSzPct val="100000"/>
              <a:defRPr/>
            </a:pPr>
            <a:r>
              <a:rPr lang="en-US" sz="2400" b="1" dirty="0">
                <a:solidFill>
                  <a:srgbClr val="002060"/>
                </a:solidFill>
              </a:rPr>
              <a:t>Capital charge for specific risk (credit risk) in market risk framework (trading book) was lower than capital charge for credit risk in banking book</a:t>
            </a:r>
          </a:p>
          <a:p>
            <a:pPr algn="just">
              <a:buSzPct val="100000"/>
              <a:defRPr/>
            </a:pPr>
            <a:endParaRPr lang="en-US" b="1" dirty="0">
              <a:solidFill>
                <a:srgbClr val="002060"/>
              </a:solidFill>
            </a:endParaRP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smtClean="0">
                <a:solidFill>
                  <a:srgbClr val="0070C0"/>
                </a:solidFill>
              </a:rPr>
              <a:t>Why Basel-III?</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45894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22032" y="1594886"/>
            <a:ext cx="8897814" cy="4266652"/>
          </a:xfrm>
          <a:prstGeom prst="rect">
            <a:avLst/>
          </a:prstGeom>
          <a:noFill/>
          <a:ln>
            <a:noFill/>
          </a:ln>
        </p:spPr>
        <p:txBody>
          <a:bodyPr spcFirstLastPara="1" wrap="square" lIns="91425" tIns="45700" rIns="91425" bIns="45700" anchor="t" anchorCtr="0">
            <a:normAutofit/>
          </a:bodyPr>
          <a:lstStyle/>
          <a:p>
            <a:pPr algn="just">
              <a:buSzPct val="100000"/>
              <a:defRPr/>
            </a:pPr>
            <a:r>
              <a:rPr lang="en-US" sz="2400" b="1" dirty="0" smtClean="0">
                <a:solidFill>
                  <a:srgbClr val="002060"/>
                </a:solidFill>
              </a:rPr>
              <a:t>Capital </a:t>
            </a:r>
            <a:r>
              <a:rPr lang="en-US" sz="2400" b="1" dirty="0">
                <a:solidFill>
                  <a:srgbClr val="002060"/>
                </a:solidFill>
              </a:rPr>
              <a:t>charge for counterparty credit risk for derivative positions also covered only the default risk and migration risk was not captured</a:t>
            </a:r>
          </a:p>
          <a:p>
            <a:pPr algn="just">
              <a:buSzPct val="100000"/>
              <a:defRPr/>
            </a:pPr>
            <a:r>
              <a:rPr lang="en-US" sz="2400" b="1" dirty="0">
                <a:solidFill>
                  <a:srgbClr val="002060"/>
                </a:solidFill>
              </a:rPr>
              <a:t>The global financial crisis mostly happened in the areas of trading book /off balance sheet derivatives / market risk and inadequate liquidity risk management </a:t>
            </a:r>
          </a:p>
          <a:p>
            <a:pPr algn="just">
              <a:buSzPct val="100000"/>
              <a:defRPr/>
            </a:pPr>
            <a:r>
              <a:rPr lang="en-US" sz="2400" b="1" dirty="0">
                <a:solidFill>
                  <a:srgbClr val="002060"/>
                </a:solidFill>
              </a:rPr>
              <a:t>Banks suffered heavy losses in their trading book</a:t>
            </a:r>
          </a:p>
          <a:p>
            <a:pPr algn="just">
              <a:buSzPct val="100000"/>
              <a:defRPr/>
            </a:pPr>
            <a:r>
              <a:rPr lang="en-US" sz="2400" b="1" dirty="0">
                <a:solidFill>
                  <a:srgbClr val="002060"/>
                </a:solidFill>
              </a:rPr>
              <a:t>Banks did not have adequate capital to cover the </a:t>
            </a:r>
            <a:r>
              <a:rPr lang="en-US" sz="2400" b="1" dirty="0" smtClean="0">
                <a:solidFill>
                  <a:srgbClr val="002060"/>
                </a:solidFill>
              </a:rPr>
              <a:t>losses</a:t>
            </a:r>
          </a:p>
          <a:p>
            <a:pPr algn="just">
              <a:buSzPct val="100000"/>
              <a:defRPr/>
            </a:pPr>
            <a:r>
              <a:rPr lang="en-US" sz="2400" b="1" dirty="0">
                <a:solidFill>
                  <a:srgbClr val="002060"/>
                </a:solidFill>
              </a:rPr>
              <a:t>Insufficient liquidity assets to raise finance during stressed period</a:t>
            </a:r>
          </a:p>
          <a:p>
            <a:pPr algn="just">
              <a:buSzPct val="100000"/>
              <a:defRPr/>
            </a:pPr>
            <a:endParaRPr lang="en-US" sz="2400" b="1" dirty="0">
              <a:solidFill>
                <a:srgbClr val="002060"/>
              </a:solidFill>
            </a:endParaRPr>
          </a:p>
          <a:p>
            <a:pPr>
              <a:buSzPct val="100000"/>
              <a:defRPr/>
            </a:pPr>
            <a:endParaRPr lang="en-US" b="1" dirty="0">
              <a:solidFill>
                <a:srgbClr val="002060"/>
              </a:solidFill>
            </a:endParaRPr>
          </a:p>
        </p:txBody>
      </p:sp>
      <p:sp>
        <p:nvSpPr>
          <p:cNvPr id="100" name="Google Shape;100;p3"/>
          <p:cNvSpPr txBox="1">
            <a:spLocks noGrp="1"/>
          </p:cNvSpPr>
          <p:nvPr>
            <p:ph type="title"/>
          </p:nvPr>
        </p:nvSpPr>
        <p:spPr>
          <a:xfrm>
            <a:off x="283404" y="713042"/>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smtClean="0">
                <a:solidFill>
                  <a:srgbClr val="0070C0"/>
                </a:solidFill>
              </a:rPr>
              <a:t>Why Basel-III?...</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319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Importance of Bank Capital</a:t>
            </a:r>
            <a:endParaRPr lang="en-IN" sz="2800" b="1" dirty="0">
              <a:solidFill>
                <a:srgbClr val="0070C0"/>
              </a:solidFill>
              <a:latin typeface="+mn-lt"/>
            </a:endParaRPr>
          </a:p>
        </p:txBody>
      </p:sp>
      <p:sp>
        <p:nvSpPr>
          <p:cNvPr id="3" name="Content Placeholder 2"/>
          <p:cNvSpPr>
            <a:spLocks noGrp="1"/>
          </p:cNvSpPr>
          <p:nvPr>
            <p:ph idx="1"/>
          </p:nvPr>
        </p:nvSpPr>
        <p:spPr/>
        <p:txBody>
          <a:bodyPr>
            <a:normAutofit/>
          </a:bodyPr>
          <a:lstStyle/>
          <a:p>
            <a:r>
              <a:rPr lang="en-US" sz="2400" b="1" dirty="0" smtClean="0">
                <a:solidFill>
                  <a:srgbClr val="002060"/>
                </a:solidFill>
              </a:rPr>
              <a:t>Provides cushion for banks to absorb losses and remain solvent</a:t>
            </a:r>
          </a:p>
          <a:p>
            <a:r>
              <a:rPr lang="en-US" sz="2400" b="1" dirty="0" smtClean="0">
                <a:solidFill>
                  <a:srgbClr val="002060"/>
                </a:solidFill>
              </a:rPr>
              <a:t>Provides ready access to financial markets</a:t>
            </a:r>
          </a:p>
          <a:p>
            <a:r>
              <a:rPr lang="en-US" sz="2400" b="1" dirty="0" smtClean="0">
                <a:solidFill>
                  <a:srgbClr val="002060"/>
                </a:solidFill>
              </a:rPr>
              <a:t>Guards against liquidity problems caused by the deposit outflows</a:t>
            </a:r>
          </a:p>
          <a:p>
            <a:r>
              <a:rPr lang="en-US" sz="2400" b="1" dirty="0" smtClean="0">
                <a:solidFill>
                  <a:srgbClr val="002060"/>
                </a:solidFill>
              </a:rPr>
              <a:t>Reduces risk of failure</a:t>
            </a:r>
          </a:p>
          <a:p>
            <a:r>
              <a:rPr lang="en-US" sz="2400" b="1" dirty="0" smtClean="0">
                <a:solidFill>
                  <a:srgbClr val="002060"/>
                </a:solidFill>
              </a:rPr>
              <a:t>Increases the public confidence</a:t>
            </a:r>
            <a:endParaRPr lang="en-IN" sz="2400" b="1" dirty="0">
              <a:solidFill>
                <a:srgbClr val="002060"/>
              </a:solidFill>
            </a:endParaRPr>
          </a:p>
        </p:txBody>
      </p:sp>
    </p:spTree>
    <p:extLst>
      <p:ext uri="{BB962C8B-B14F-4D97-AF65-F5344CB8AC3E}">
        <p14:creationId xmlns:p14="http://schemas.microsoft.com/office/powerpoint/2010/main" val="34598664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22032" y="1690580"/>
            <a:ext cx="9859652" cy="4170958"/>
          </a:xfrm>
          <a:prstGeom prst="rect">
            <a:avLst/>
          </a:prstGeom>
          <a:noFill/>
          <a:ln>
            <a:noFill/>
          </a:ln>
        </p:spPr>
        <p:txBody>
          <a:bodyPr spcFirstLastPara="1" wrap="square" lIns="91425" tIns="45700" rIns="91425" bIns="45700" anchor="t" anchorCtr="0">
            <a:normAutofit fontScale="92500"/>
          </a:bodyPr>
          <a:lstStyle/>
          <a:p>
            <a:pPr marL="228600" indent="0" algn="just">
              <a:spcBef>
                <a:spcPts val="0"/>
              </a:spcBef>
              <a:buClr>
                <a:srgbClr val="002060"/>
              </a:buClr>
              <a:buSzPts val="2800"/>
              <a:buNone/>
            </a:pPr>
            <a:r>
              <a:rPr lang="en-US" sz="2600" b="1" dirty="0">
                <a:solidFill>
                  <a:srgbClr val="002060"/>
                </a:solidFill>
              </a:rPr>
              <a:t>During Pittsburgh summit in September 2009, the G20 leaders committed to </a:t>
            </a:r>
          </a:p>
          <a:p>
            <a:pPr marL="1028700" lvl="1" algn="just">
              <a:spcBef>
                <a:spcPts val="0"/>
              </a:spcBef>
              <a:buClr>
                <a:srgbClr val="002060"/>
              </a:buClr>
              <a:buSzPts val="2800"/>
            </a:pPr>
            <a:r>
              <a:rPr lang="en-US" b="1" dirty="0">
                <a:solidFill>
                  <a:srgbClr val="002060"/>
                </a:solidFill>
              </a:rPr>
              <a:t>Strengthen the regulatory system for banks and other financial firms</a:t>
            </a:r>
          </a:p>
          <a:p>
            <a:pPr marL="1028700" lvl="1" algn="just">
              <a:spcBef>
                <a:spcPts val="0"/>
              </a:spcBef>
              <a:buClr>
                <a:srgbClr val="002060"/>
              </a:buClr>
              <a:buSzPts val="2800"/>
            </a:pPr>
            <a:r>
              <a:rPr lang="en-US" b="1" dirty="0">
                <a:solidFill>
                  <a:srgbClr val="002060"/>
                </a:solidFill>
              </a:rPr>
              <a:t>Act together to raise capital standards</a:t>
            </a:r>
          </a:p>
          <a:p>
            <a:pPr marL="1028700" lvl="1" algn="just">
              <a:spcBef>
                <a:spcPts val="0"/>
              </a:spcBef>
              <a:buClr>
                <a:srgbClr val="002060"/>
              </a:buClr>
              <a:buSzPts val="2800"/>
            </a:pPr>
            <a:r>
              <a:rPr lang="en-US" b="1" dirty="0">
                <a:solidFill>
                  <a:srgbClr val="002060"/>
                </a:solidFill>
              </a:rPr>
              <a:t>Implement strong international compensation standards aimed at ending practices that lead to excessive risk-taking</a:t>
            </a:r>
          </a:p>
          <a:p>
            <a:pPr marL="1028700" lvl="1" algn="just">
              <a:spcBef>
                <a:spcPts val="0"/>
              </a:spcBef>
              <a:buClr>
                <a:srgbClr val="002060"/>
              </a:buClr>
              <a:buSzPts val="2800"/>
            </a:pPr>
            <a:r>
              <a:rPr lang="en-US" b="1" dirty="0">
                <a:solidFill>
                  <a:srgbClr val="002060"/>
                </a:solidFill>
              </a:rPr>
              <a:t>Improve the over-the-counter derivatives market and to create more powerful tools to hold large global firms to account for the risks they take</a:t>
            </a:r>
          </a:p>
          <a:p>
            <a:pPr marL="228600" indent="0">
              <a:spcBef>
                <a:spcPts val="1200"/>
              </a:spcBef>
              <a:buClr>
                <a:srgbClr val="002060"/>
              </a:buClr>
              <a:buSzPts val="2800"/>
              <a:buNone/>
            </a:pPr>
            <a:r>
              <a:rPr lang="en-US" sz="2600" b="1" dirty="0">
                <a:solidFill>
                  <a:srgbClr val="002060"/>
                </a:solidFill>
              </a:rPr>
              <a:t>Consequently, the Basel Committee on Banking Supervision (BCBS) released comprehensive reform package entitled “Basel III: A global regulatory framework for more resilient banks and banking systems” (known as Basel III capital regulations) in December 2010</a:t>
            </a:r>
            <a:endParaRPr sz="2600" b="1" dirty="0">
              <a:solidFill>
                <a:srgbClr val="002060"/>
              </a:solidFill>
            </a:endParaRP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Basel III: Enhancement to Basel II</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91099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613417" y="1669315"/>
            <a:ext cx="9732061" cy="4383609"/>
          </a:xfrm>
          <a:prstGeom prst="rect">
            <a:avLst/>
          </a:prstGeom>
          <a:noFill/>
          <a:ln>
            <a:noFill/>
          </a:ln>
        </p:spPr>
        <p:txBody>
          <a:bodyPr spcFirstLastPara="1" wrap="square" lIns="91425" tIns="45700" rIns="91425" bIns="45700" anchor="t" anchorCtr="0">
            <a:normAutofit/>
          </a:bodyPr>
          <a:lstStyle/>
          <a:p>
            <a:pPr marL="342900" algn="just" fontAlgn="base">
              <a:lnSpc>
                <a:spcPct val="100000"/>
              </a:lnSpc>
              <a:spcBef>
                <a:spcPct val="20000"/>
              </a:spcBef>
              <a:spcAft>
                <a:spcPct val="0"/>
              </a:spcAft>
              <a:buClrTx/>
              <a:buSzTx/>
              <a:buFont typeface="Arial" panose="020B0604020202020204" pitchFamily="34" charset="0"/>
              <a:buChar char="•"/>
            </a:pPr>
            <a:r>
              <a:rPr lang="en-CA" sz="2400" b="1" dirty="0" smtClean="0">
                <a:solidFill>
                  <a:srgbClr val="002060"/>
                </a:solidFill>
              </a:rPr>
              <a:t>Originally published in December 2010 in response to the global financial crisis and is expected to be phased in between 2013 and 2019</a:t>
            </a:r>
          </a:p>
          <a:p>
            <a:pPr marL="342900" algn="just" fontAlgn="base">
              <a:lnSpc>
                <a:spcPct val="100000"/>
              </a:lnSpc>
              <a:spcBef>
                <a:spcPct val="20000"/>
              </a:spcBef>
              <a:spcAft>
                <a:spcPct val="0"/>
              </a:spcAft>
              <a:buClrTx/>
              <a:buSzTx/>
              <a:buFont typeface="Arial" panose="020B0604020202020204" pitchFamily="34" charset="0"/>
              <a:buChar char="•"/>
            </a:pPr>
            <a:r>
              <a:rPr lang="en-US" altLang="en-US" sz="2400" b="1" kern="1200" dirty="0" smtClean="0">
                <a:solidFill>
                  <a:srgbClr val="002060"/>
                </a:solidFill>
                <a:ea typeface="+mn-ea"/>
                <a:cs typeface="+mn-cs"/>
              </a:rPr>
              <a:t>Raises </a:t>
            </a:r>
            <a:r>
              <a:rPr lang="en-US" altLang="en-US" sz="2400" b="1" kern="1200" dirty="0">
                <a:solidFill>
                  <a:srgbClr val="002060"/>
                </a:solidFill>
                <a:ea typeface="+mn-ea"/>
                <a:cs typeface="+mn-cs"/>
              </a:rPr>
              <a:t>both the quality and quantity of required regulatory capital bases </a:t>
            </a:r>
          </a:p>
          <a:p>
            <a:pPr marL="342900" lvl="0" algn="just" fontAlgn="base">
              <a:lnSpc>
                <a:spcPct val="100000"/>
              </a:lnSpc>
              <a:spcBef>
                <a:spcPct val="20000"/>
              </a:spcBef>
              <a:spcAft>
                <a:spcPct val="0"/>
              </a:spcAft>
              <a:buClrTx/>
              <a:buSzTx/>
              <a:buFont typeface="Arial" panose="020B0604020202020204" pitchFamily="34" charset="0"/>
              <a:buChar char="•"/>
            </a:pPr>
            <a:r>
              <a:rPr lang="en-US" altLang="en-US" b="1" kern="1200" dirty="0">
                <a:solidFill>
                  <a:srgbClr val="002060"/>
                </a:solidFill>
                <a:ea typeface="+mn-ea"/>
                <a:cs typeface="+mn-cs"/>
              </a:rPr>
              <a:t>Objectives</a:t>
            </a:r>
          </a:p>
          <a:p>
            <a:pPr marL="742950" lvl="1" indent="-285750" algn="just" fontAlgn="base">
              <a:lnSpc>
                <a:spcPct val="100000"/>
              </a:lnSpc>
              <a:spcBef>
                <a:spcPct val="20000"/>
              </a:spcBef>
              <a:spcAft>
                <a:spcPct val="0"/>
              </a:spcAft>
              <a:buClrTx/>
              <a:buSzTx/>
              <a:buFont typeface="Arial" panose="020B0604020202020204" pitchFamily="34" charset="0"/>
              <a:buChar char="–"/>
            </a:pPr>
            <a:r>
              <a:rPr lang="en-US" altLang="en-US" b="1" kern="1200" dirty="0">
                <a:solidFill>
                  <a:srgbClr val="002060"/>
                </a:solidFill>
                <a:ea typeface="+mn-ea"/>
                <a:cs typeface="+mn-cs"/>
              </a:rPr>
              <a:t>Improving banking sector’s ability to absorb shocks</a:t>
            </a:r>
          </a:p>
          <a:p>
            <a:pPr marL="742950" lvl="1" indent="-285750" algn="just" fontAlgn="base">
              <a:lnSpc>
                <a:spcPct val="100000"/>
              </a:lnSpc>
              <a:spcBef>
                <a:spcPct val="20000"/>
              </a:spcBef>
              <a:spcAft>
                <a:spcPct val="0"/>
              </a:spcAft>
              <a:buClrTx/>
              <a:buSzTx/>
              <a:buFont typeface="Arial" panose="020B0604020202020204" pitchFamily="34" charset="0"/>
              <a:buChar char="–"/>
            </a:pPr>
            <a:r>
              <a:rPr lang="en-US" altLang="en-US" b="1" kern="1200" dirty="0">
                <a:solidFill>
                  <a:srgbClr val="002060"/>
                </a:solidFill>
                <a:ea typeface="+mn-ea"/>
                <a:cs typeface="+mn-cs"/>
              </a:rPr>
              <a:t>Reducing risk spillover to the real economy</a:t>
            </a:r>
          </a:p>
          <a:p>
            <a:pPr marL="342900" lvl="0" algn="just" fontAlgn="base">
              <a:lnSpc>
                <a:spcPct val="100000"/>
              </a:lnSpc>
              <a:spcBef>
                <a:spcPct val="20000"/>
              </a:spcBef>
              <a:spcAft>
                <a:spcPct val="0"/>
              </a:spcAft>
              <a:buClrTx/>
              <a:buSzTx/>
              <a:buFont typeface="Arial" panose="020B0604020202020204" pitchFamily="34" charset="0"/>
              <a:buChar char="•"/>
            </a:pPr>
            <a:r>
              <a:rPr lang="en-US" altLang="en-US" b="1" kern="1200" dirty="0">
                <a:solidFill>
                  <a:srgbClr val="002060"/>
                </a:solidFill>
                <a:ea typeface="+mn-ea"/>
                <a:cs typeface="+mn-cs"/>
              </a:rPr>
              <a:t>Fundamental reforms proposed in the areas of</a:t>
            </a:r>
          </a:p>
          <a:p>
            <a:pPr marL="742950" lvl="1" indent="-285750" algn="just" fontAlgn="base">
              <a:lnSpc>
                <a:spcPct val="100000"/>
              </a:lnSpc>
              <a:spcBef>
                <a:spcPct val="20000"/>
              </a:spcBef>
              <a:spcAft>
                <a:spcPct val="0"/>
              </a:spcAft>
              <a:buClrTx/>
              <a:buSzTx/>
              <a:buFont typeface="Arial" panose="020B0604020202020204" pitchFamily="34" charset="0"/>
              <a:buChar char="–"/>
            </a:pPr>
            <a:r>
              <a:rPr lang="en-US" altLang="en-US" b="1" kern="1200" dirty="0">
                <a:solidFill>
                  <a:srgbClr val="002060"/>
                </a:solidFill>
                <a:ea typeface="+mn-ea"/>
                <a:cs typeface="+mn-cs"/>
              </a:rPr>
              <a:t>Micro prudential regulation – at individual bank level</a:t>
            </a:r>
          </a:p>
          <a:p>
            <a:pPr marL="742950" lvl="1" indent="-285750" algn="just" fontAlgn="base">
              <a:lnSpc>
                <a:spcPct val="100000"/>
              </a:lnSpc>
              <a:spcBef>
                <a:spcPct val="20000"/>
              </a:spcBef>
              <a:spcAft>
                <a:spcPct val="0"/>
              </a:spcAft>
              <a:buClrTx/>
              <a:buSzTx/>
              <a:buFont typeface="Arial" panose="020B0604020202020204" pitchFamily="34" charset="0"/>
              <a:buChar char="–"/>
            </a:pPr>
            <a:r>
              <a:rPr lang="en-US" altLang="en-US" b="1" kern="1200" dirty="0">
                <a:solidFill>
                  <a:srgbClr val="002060"/>
                </a:solidFill>
                <a:ea typeface="+mn-ea"/>
                <a:cs typeface="+mn-cs"/>
              </a:rPr>
              <a:t>Macro prudential regulation – at system wide basis</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rPr>
              <a:t>Basel III</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391788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0" y="1348154"/>
            <a:ext cx="9487512" cy="4383609"/>
          </a:xfrm>
          <a:prstGeom prst="rect">
            <a:avLst/>
          </a:prstGeom>
          <a:noFill/>
          <a:ln>
            <a:noFill/>
          </a:ln>
        </p:spPr>
        <p:txBody>
          <a:bodyPr spcFirstLastPara="1" wrap="square" lIns="91425" tIns="45700" rIns="91425" bIns="45700" anchor="t" anchorCtr="0">
            <a:normAutofit/>
          </a:bodyPr>
          <a:lstStyle/>
          <a:p>
            <a:pPr marL="571500" algn="just">
              <a:spcBef>
                <a:spcPts val="1200"/>
              </a:spcBef>
              <a:buClr>
                <a:srgbClr val="002060"/>
              </a:buClr>
              <a:buSzPts val="2800"/>
            </a:pPr>
            <a:r>
              <a:rPr lang="en-US" sz="2400" b="1" dirty="0">
                <a:solidFill>
                  <a:srgbClr val="002060"/>
                </a:solidFill>
              </a:rPr>
              <a:t>Basel III reforms strengthen the bank-level i.e. micro prudential regulation, with the intention to raise the resilience of individual banking institutions in periods of stress</a:t>
            </a:r>
          </a:p>
          <a:p>
            <a:pPr marL="571500" algn="just">
              <a:spcBef>
                <a:spcPts val="1200"/>
              </a:spcBef>
              <a:buClr>
                <a:srgbClr val="002060"/>
              </a:buClr>
              <a:buSzPts val="2800"/>
            </a:pPr>
            <a:r>
              <a:rPr lang="en-US" sz="2400" b="1" dirty="0">
                <a:solidFill>
                  <a:srgbClr val="002060"/>
                </a:solidFill>
              </a:rPr>
              <a:t>The reforms have a macro prudential focus- addressing system wide risks, which can build up across the banking sector, as well as the procyclical amplification of these risks over time</a:t>
            </a:r>
          </a:p>
          <a:p>
            <a:pPr marL="571500" algn="just">
              <a:spcBef>
                <a:spcPts val="1200"/>
              </a:spcBef>
              <a:buClr>
                <a:srgbClr val="002060"/>
              </a:buClr>
              <a:buSzPts val="2800"/>
            </a:pPr>
            <a:r>
              <a:rPr lang="en-US" sz="2400" b="1" dirty="0">
                <a:solidFill>
                  <a:srgbClr val="002060"/>
                </a:solidFill>
              </a:rPr>
              <a:t>The macro prudential aspects of Basel III are largely enshrined in the capital buffers</a:t>
            </a:r>
          </a:p>
          <a:p>
            <a:pPr marL="571500" algn="just">
              <a:spcBef>
                <a:spcPts val="1200"/>
              </a:spcBef>
              <a:buClr>
                <a:srgbClr val="002060"/>
              </a:buClr>
              <a:buSzPts val="2800"/>
            </a:pPr>
            <a:r>
              <a:rPr lang="en-US" sz="2400" b="1" dirty="0">
                <a:solidFill>
                  <a:srgbClr val="002060"/>
                </a:solidFill>
              </a:rPr>
              <a:t>Both the buffers i.e. the capital conservation buffer and the countercyclical buffer are intended to protect the banking sector from periods of excess credit growth</a:t>
            </a:r>
            <a:endParaRPr sz="2400" b="1" dirty="0">
              <a:solidFill>
                <a:srgbClr val="002060"/>
              </a:solidFill>
            </a:endParaRP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rPr>
              <a:t>Basel III</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263133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336971" y="1796904"/>
            <a:ext cx="9785224" cy="4574998"/>
          </a:xfrm>
          <a:prstGeom prst="rect">
            <a:avLst/>
          </a:prstGeom>
          <a:noFill/>
          <a:ln>
            <a:noFill/>
          </a:ln>
        </p:spPr>
        <p:txBody>
          <a:bodyPr spcFirstLastPara="1" wrap="square" lIns="91425" tIns="45700" rIns="91425" bIns="45700" anchor="t" anchorCtr="0">
            <a:normAutofit/>
          </a:bodyPr>
          <a:lstStyle/>
          <a:p>
            <a:pPr marL="571500" algn="just">
              <a:spcBef>
                <a:spcPts val="600"/>
              </a:spcBef>
              <a:buClr>
                <a:srgbClr val="002060"/>
              </a:buClr>
              <a:buSzPts val="2800"/>
            </a:pPr>
            <a:r>
              <a:rPr lang="en-US" sz="2400" b="1" dirty="0" smtClean="0">
                <a:solidFill>
                  <a:srgbClr val="002060"/>
                </a:solidFill>
              </a:rPr>
              <a:t>Basel </a:t>
            </a:r>
            <a:r>
              <a:rPr lang="en-US" sz="2400" b="1" dirty="0">
                <a:solidFill>
                  <a:srgbClr val="002060"/>
                </a:solidFill>
              </a:rPr>
              <a:t>III strengthens the Basel II framework rather than replaces it</a:t>
            </a:r>
          </a:p>
          <a:p>
            <a:pPr marL="571500" algn="just">
              <a:spcBef>
                <a:spcPts val="600"/>
              </a:spcBef>
              <a:buClr>
                <a:srgbClr val="002060"/>
              </a:buClr>
              <a:buSzPts val="2800"/>
            </a:pPr>
            <a:r>
              <a:rPr lang="en-US" sz="2400" b="1" dirty="0">
                <a:solidFill>
                  <a:srgbClr val="002060"/>
                </a:solidFill>
              </a:rPr>
              <a:t>Whereas Basel II focused on the asset side of the balance sheet, Basel III mostly addresses the liabilities, i.e. capital and liquidity</a:t>
            </a:r>
          </a:p>
          <a:p>
            <a:pPr marL="571500" algn="just">
              <a:spcBef>
                <a:spcPts val="600"/>
              </a:spcBef>
              <a:buClr>
                <a:srgbClr val="002060"/>
              </a:buClr>
              <a:buSzPts val="2800"/>
            </a:pPr>
            <a:r>
              <a:rPr lang="en-US" sz="2400" b="1" dirty="0">
                <a:solidFill>
                  <a:srgbClr val="002060"/>
                </a:solidFill>
              </a:rPr>
              <a:t>The new framework will </a:t>
            </a:r>
          </a:p>
          <a:p>
            <a:pPr marL="1143000" lvl="1" indent="-457200">
              <a:spcBef>
                <a:spcPts val="600"/>
              </a:spcBef>
              <a:buClr>
                <a:srgbClr val="002060"/>
              </a:buClr>
              <a:buSzPct val="100000"/>
              <a:buFont typeface="+mj-lt"/>
              <a:buAutoNum type="alphaLcPeriod"/>
            </a:pPr>
            <a:r>
              <a:rPr lang="en-US" b="1" dirty="0">
                <a:solidFill>
                  <a:srgbClr val="002060"/>
                </a:solidFill>
              </a:rPr>
              <a:t>Impose higher capital ratios, including a new ratio focusing on common equity</a:t>
            </a:r>
          </a:p>
          <a:p>
            <a:pPr marL="1143000" lvl="1" indent="-457200">
              <a:spcBef>
                <a:spcPts val="600"/>
              </a:spcBef>
              <a:buClr>
                <a:srgbClr val="002060"/>
              </a:buClr>
              <a:buSzPct val="100000"/>
              <a:buFont typeface="+mj-lt"/>
              <a:buAutoNum type="alphaLcPeriod"/>
            </a:pPr>
            <a:r>
              <a:rPr lang="en-US" b="1" dirty="0">
                <a:solidFill>
                  <a:srgbClr val="002060"/>
                </a:solidFill>
              </a:rPr>
              <a:t>Increase capital charges for many activities, particularly involving counterparty risk </a:t>
            </a:r>
          </a:p>
          <a:p>
            <a:pPr marL="1143000" lvl="1" indent="-457200">
              <a:spcBef>
                <a:spcPts val="600"/>
              </a:spcBef>
              <a:buClr>
                <a:srgbClr val="002060"/>
              </a:buClr>
              <a:buSzPct val="100000"/>
              <a:buFont typeface="+mj-lt"/>
              <a:buAutoNum type="alphaLcPeriod"/>
            </a:pPr>
            <a:r>
              <a:rPr lang="en-US" b="1" dirty="0">
                <a:solidFill>
                  <a:srgbClr val="002060"/>
                </a:solidFill>
              </a:rPr>
              <a:t>Narrow the scope of what constitutes tier 1 (T1) and tier 2 (T2) capital</a:t>
            </a:r>
          </a:p>
          <a:p>
            <a:pPr marL="571500" algn="just">
              <a:spcBef>
                <a:spcPts val="600"/>
              </a:spcBef>
              <a:buClr>
                <a:srgbClr val="002060"/>
              </a:buClr>
              <a:buSzPts val="2800"/>
            </a:pPr>
            <a:endParaRPr sz="2400" b="1" dirty="0">
              <a:solidFill>
                <a:srgbClr val="002060"/>
              </a:solidFill>
            </a:endParaRP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rPr>
              <a:t>Basel III</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44897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241278" y="1390689"/>
            <a:ext cx="9965978" cy="4872708"/>
          </a:xfrm>
          <a:prstGeom prst="rect">
            <a:avLst/>
          </a:prstGeom>
          <a:noFill/>
          <a:ln>
            <a:noFill/>
          </a:ln>
        </p:spPr>
        <p:txBody>
          <a:bodyPr spcFirstLastPara="1" wrap="square" lIns="91425" tIns="45700" rIns="91425" bIns="45700" anchor="t" anchorCtr="0">
            <a:normAutofit/>
          </a:bodyPr>
          <a:lstStyle/>
          <a:p>
            <a:pPr marL="228600" indent="0" algn="just">
              <a:spcBef>
                <a:spcPts val="600"/>
              </a:spcBef>
              <a:buClr>
                <a:srgbClr val="002060"/>
              </a:buClr>
              <a:buSzPts val="2800"/>
              <a:buNone/>
            </a:pPr>
            <a:r>
              <a:rPr lang="en-US" sz="2400" b="1" dirty="0">
                <a:solidFill>
                  <a:srgbClr val="002060"/>
                </a:solidFill>
              </a:rPr>
              <a:t>The Basel framework (continues to) consists of three pillars:</a:t>
            </a:r>
          </a:p>
          <a:p>
            <a:pPr marL="685800" indent="-457200" algn="just">
              <a:spcBef>
                <a:spcPts val="600"/>
              </a:spcBef>
              <a:buClr>
                <a:srgbClr val="002060"/>
              </a:buClr>
              <a:buSzPts val="2800"/>
              <a:buFont typeface="+mj-lt"/>
              <a:buAutoNum type="arabicPeriod"/>
            </a:pPr>
            <a:r>
              <a:rPr lang="en-US" sz="2400" b="1" u="sng" dirty="0">
                <a:solidFill>
                  <a:srgbClr val="002060"/>
                </a:solidFill>
              </a:rPr>
              <a:t>Pillar 1 </a:t>
            </a:r>
            <a:r>
              <a:rPr lang="en-US" sz="2400" b="1" dirty="0">
                <a:solidFill>
                  <a:srgbClr val="002060"/>
                </a:solidFill>
              </a:rPr>
              <a:t>: Calculations of regulatory capital requirements for credit, market and operational risk.</a:t>
            </a:r>
          </a:p>
          <a:p>
            <a:pPr marL="685800" indent="-457200" algn="just">
              <a:spcBef>
                <a:spcPts val="600"/>
              </a:spcBef>
              <a:buClr>
                <a:srgbClr val="002060"/>
              </a:buClr>
              <a:buSzPts val="2800"/>
              <a:buFont typeface="+mj-lt"/>
              <a:buAutoNum type="arabicPeriod"/>
            </a:pPr>
            <a:r>
              <a:rPr lang="en-US" sz="2400" b="1" u="sng" dirty="0">
                <a:solidFill>
                  <a:srgbClr val="002060"/>
                </a:solidFill>
              </a:rPr>
              <a:t>Pillar 2 </a:t>
            </a:r>
            <a:r>
              <a:rPr lang="en-US" sz="2400" b="1" dirty="0">
                <a:solidFill>
                  <a:srgbClr val="002060"/>
                </a:solidFill>
              </a:rPr>
              <a:t>: Process by which a bank should review its overall capital adequacy and the process under which the supervisors evaluate how well financial institutions are assessing their risks and take appropriate actions in response to the assessments</a:t>
            </a:r>
          </a:p>
          <a:p>
            <a:pPr marL="685800" indent="-457200">
              <a:spcBef>
                <a:spcPts val="600"/>
              </a:spcBef>
              <a:buClr>
                <a:srgbClr val="002060"/>
              </a:buClr>
              <a:buSzPts val="2800"/>
              <a:buFont typeface="+mj-lt"/>
              <a:buAutoNum type="arabicPeriod"/>
            </a:pPr>
            <a:r>
              <a:rPr lang="en-US" sz="2400" b="1" u="sng" dirty="0">
                <a:solidFill>
                  <a:srgbClr val="002060"/>
                </a:solidFill>
              </a:rPr>
              <a:t>Pillar 3: </a:t>
            </a:r>
            <a:r>
              <a:rPr lang="en-US" sz="2400" b="1" dirty="0">
                <a:solidFill>
                  <a:srgbClr val="002060"/>
                </a:solidFill>
              </a:rPr>
              <a:t>Disclosure requirements for banks to publish certain details of their risks, capital and risk management, with the aim of strengthening market discipline. This is intended to improve effective risk management by allowing for comparison of the performance across sectors through these disclosure requirements.</a:t>
            </a:r>
          </a:p>
          <a:p>
            <a:pPr marL="571500" algn="just">
              <a:spcBef>
                <a:spcPts val="600"/>
              </a:spcBef>
              <a:buClr>
                <a:srgbClr val="002060"/>
              </a:buClr>
              <a:buSzPts val="2800"/>
            </a:pPr>
            <a:endParaRPr lang="en-US" sz="2400" b="1" dirty="0">
              <a:solidFill>
                <a:srgbClr val="002060"/>
              </a:solidFill>
            </a:endParaRP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rPr>
              <a:t>Basel III: Framework</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278718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368869" y="1784094"/>
            <a:ext cx="9965978" cy="4872708"/>
          </a:xfrm>
          <a:prstGeom prst="rect">
            <a:avLst/>
          </a:prstGeom>
          <a:noFill/>
          <a:ln>
            <a:noFill/>
          </a:ln>
        </p:spPr>
        <p:txBody>
          <a:bodyPr spcFirstLastPara="1" wrap="square" lIns="91425" tIns="45700" rIns="91425" bIns="45700" anchor="t" anchorCtr="0">
            <a:normAutofit/>
          </a:bodyPr>
          <a:lstStyle/>
          <a:p>
            <a:pPr marL="228600" indent="0" algn="just">
              <a:spcBef>
                <a:spcPts val="600"/>
              </a:spcBef>
              <a:buClr>
                <a:srgbClr val="002060"/>
              </a:buClr>
              <a:buSzPts val="2800"/>
              <a:buNone/>
            </a:pPr>
            <a:r>
              <a:rPr lang="en-US" sz="2400" b="1" dirty="0">
                <a:solidFill>
                  <a:srgbClr val="002060"/>
                </a:solidFill>
              </a:rPr>
              <a:t>To improve the quality, consistency and transparency of the capital base the following changes are proposed under the new Basel III framework:</a:t>
            </a:r>
          </a:p>
          <a:p>
            <a:pPr marL="685800" indent="-457200" algn="just">
              <a:spcBef>
                <a:spcPts val="600"/>
              </a:spcBef>
              <a:buClr>
                <a:srgbClr val="002060"/>
              </a:buClr>
              <a:buSzPts val="2800"/>
              <a:buFont typeface="+mj-lt"/>
              <a:buAutoNum type="arabicPeriod"/>
            </a:pPr>
            <a:r>
              <a:rPr lang="en-US" sz="2400" b="1" dirty="0">
                <a:solidFill>
                  <a:srgbClr val="002060"/>
                </a:solidFill>
              </a:rPr>
              <a:t>Increase of requirements on minimum Tier 1 (T1) capital</a:t>
            </a:r>
          </a:p>
          <a:p>
            <a:pPr marL="685800" indent="-457200" algn="just">
              <a:spcBef>
                <a:spcPts val="600"/>
              </a:spcBef>
              <a:buClr>
                <a:srgbClr val="002060"/>
              </a:buClr>
              <a:buSzPts val="2800"/>
              <a:buFont typeface="+mj-lt"/>
              <a:buAutoNum type="arabicPeriod"/>
            </a:pPr>
            <a:r>
              <a:rPr lang="en-US" sz="2400" b="1" dirty="0">
                <a:solidFill>
                  <a:srgbClr val="002060"/>
                </a:solidFill>
              </a:rPr>
              <a:t>Increase in the standards for instruments to qualify as T1 capital</a:t>
            </a:r>
          </a:p>
          <a:p>
            <a:pPr marL="685800" indent="-457200" algn="just">
              <a:spcBef>
                <a:spcPts val="600"/>
              </a:spcBef>
              <a:buClr>
                <a:srgbClr val="002060"/>
              </a:buClr>
              <a:buSzPts val="2800"/>
              <a:buFont typeface="+mj-lt"/>
              <a:buAutoNum type="arabicPeriod"/>
            </a:pPr>
            <a:r>
              <a:rPr lang="en-US" sz="2400" b="1" dirty="0">
                <a:solidFill>
                  <a:srgbClr val="002060"/>
                </a:solidFill>
              </a:rPr>
              <a:t>Harmonization of Tier 2 (T2) capital instruments and the elimination of Tier 3 (T3) capital</a:t>
            </a:r>
          </a:p>
          <a:p>
            <a:pPr marL="685800" indent="-457200">
              <a:spcBef>
                <a:spcPts val="600"/>
              </a:spcBef>
              <a:buClr>
                <a:srgbClr val="002060"/>
              </a:buClr>
              <a:buSzPts val="2800"/>
              <a:buFont typeface="+mj-lt"/>
              <a:buAutoNum type="arabicPeriod"/>
            </a:pPr>
            <a:r>
              <a:rPr lang="en-US" sz="2400" b="1" dirty="0">
                <a:solidFill>
                  <a:srgbClr val="002060"/>
                </a:solidFill>
              </a:rPr>
              <a:t>Revision of appropriate capital deductions such as minority interests and deferred tax assets</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rPr>
              <a:t>Basel III: Framework-Capital</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783856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379502" y="1528912"/>
            <a:ext cx="9083154" cy="3999052"/>
          </a:xfrm>
          <a:prstGeom prst="rect">
            <a:avLst/>
          </a:prstGeom>
          <a:noFill/>
          <a:ln>
            <a:noFill/>
          </a:ln>
        </p:spPr>
        <p:txBody>
          <a:bodyPr spcFirstLastPara="1" wrap="square" lIns="91425" tIns="45700" rIns="91425" bIns="45700" anchor="t" anchorCtr="0">
            <a:normAutofit fontScale="92500" lnSpcReduction="10000"/>
          </a:bodyPr>
          <a:lstStyle/>
          <a:p>
            <a:pPr marL="228600" indent="0" algn="just">
              <a:spcBef>
                <a:spcPts val="600"/>
              </a:spcBef>
              <a:buClr>
                <a:srgbClr val="002060"/>
              </a:buClr>
              <a:buSzPts val="2800"/>
              <a:buNone/>
            </a:pPr>
            <a:r>
              <a:rPr lang="en-US" sz="2400" b="1" dirty="0">
                <a:solidFill>
                  <a:srgbClr val="002060"/>
                </a:solidFill>
              </a:rPr>
              <a:t>The new minimum capital </a:t>
            </a:r>
            <a:r>
              <a:rPr lang="en-US" sz="2400" b="1" dirty="0" smtClean="0">
                <a:solidFill>
                  <a:srgbClr val="002060"/>
                </a:solidFill>
              </a:rPr>
              <a:t>ratio:</a:t>
            </a:r>
            <a:endParaRPr lang="en-US" sz="2400" b="1" dirty="0">
              <a:solidFill>
                <a:srgbClr val="002060"/>
              </a:solidFill>
            </a:endParaRPr>
          </a:p>
          <a:p>
            <a:pPr marL="571500" algn="just">
              <a:spcBef>
                <a:spcPts val="600"/>
              </a:spcBef>
              <a:buClr>
                <a:srgbClr val="002060"/>
              </a:buClr>
              <a:buSzPts val="2800"/>
            </a:pPr>
            <a:r>
              <a:rPr lang="en-US" sz="2400" b="1" dirty="0">
                <a:solidFill>
                  <a:srgbClr val="002060"/>
                </a:solidFill>
              </a:rPr>
              <a:t>The minimum requirement for common equity will be raised from the current 2% level to 4.5%</a:t>
            </a:r>
          </a:p>
          <a:p>
            <a:pPr marL="571500" algn="just">
              <a:spcBef>
                <a:spcPts val="600"/>
              </a:spcBef>
              <a:buClr>
                <a:srgbClr val="002060"/>
              </a:buClr>
              <a:buSzPts val="2800"/>
            </a:pPr>
            <a:r>
              <a:rPr lang="en-US" sz="2400" b="1" dirty="0">
                <a:solidFill>
                  <a:srgbClr val="002060"/>
                </a:solidFill>
              </a:rPr>
              <a:t>T1 capital requirement will increase from 4% to 6%</a:t>
            </a:r>
          </a:p>
          <a:p>
            <a:pPr marL="571500" algn="just">
              <a:spcBef>
                <a:spcPts val="600"/>
              </a:spcBef>
              <a:buClr>
                <a:srgbClr val="002060"/>
              </a:buClr>
              <a:buSzPts val="2800"/>
            </a:pPr>
            <a:r>
              <a:rPr lang="en-US" sz="2400" b="1" dirty="0">
                <a:solidFill>
                  <a:srgbClr val="002060"/>
                </a:solidFill>
              </a:rPr>
              <a:t>The capital conservation buffer above the regulatory minimum requirement must be calibrated at 2.5% and be met with common equity countercyclical buffer within a range of 0-2.5% of common equity or other fully loss-absorbing capital is implemented according to national circumstances. </a:t>
            </a:r>
          </a:p>
          <a:p>
            <a:pPr marL="1028700" lvl="1" algn="just">
              <a:spcBef>
                <a:spcPts val="600"/>
              </a:spcBef>
              <a:buClr>
                <a:srgbClr val="002060"/>
              </a:buClr>
              <a:buSzPts val="2800"/>
              <a:buFont typeface="Wingdings" panose="05000000000000000000" pitchFamily="2" charset="2"/>
              <a:buChar char="ü"/>
            </a:pPr>
            <a:r>
              <a:rPr lang="en-US" sz="2000" b="1" dirty="0">
                <a:solidFill>
                  <a:srgbClr val="002060"/>
                </a:solidFill>
              </a:rPr>
              <a:t>This buffer is to be implemented by the national supervisor </a:t>
            </a:r>
            <a:r>
              <a:rPr lang="en-US" sz="2000" b="1" dirty="0" smtClean="0">
                <a:solidFill>
                  <a:srgbClr val="002060"/>
                </a:solidFill>
              </a:rPr>
              <a:t>when </a:t>
            </a:r>
            <a:r>
              <a:rPr lang="en-US" sz="2000" b="1" dirty="0">
                <a:solidFill>
                  <a:srgbClr val="002060"/>
                </a:solidFill>
              </a:rPr>
              <a:t>there is excessive credit growth in the economy</a:t>
            </a:r>
          </a:p>
          <a:p>
            <a:pPr marL="1028700" lvl="1" algn="just">
              <a:spcBef>
                <a:spcPts val="600"/>
              </a:spcBef>
              <a:buClr>
                <a:srgbClr val="002060"/>
              </a:buClr>
              <a:buSzPts val="2800"/>
              <a:buFont typeface="Wingdings" panose="05000000000000000000" pitchFamily="2" charset="2"/>
              <a:buChar char="ü"/>
            </a:pPr>
            <a:r>
              <a:rPr lang="en-US" sz="2000" b="1" dirty="0">
                <a:solidFill>
                  <a:srgbClr val="002060"/>
                </a:solidFill>
              </a:rPr>
              <a:t>These buffers are designed to restrict the bank’s ability to distribute its                   earnings until the buffers are rebuilt</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rPr>
              <a:t>Basel III: Framework-Capital</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59081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379502" y="1528912"/>
            <a:ext cx="10263690" cy="4276465"/>
          </a:xfrm>
          <a:prstGeom prst="rect">
            <a:avLst/>
          </a:prstGeom>
          <a:solidFill>
            <a:schemeClr val="bg1"/>
          </a:solidFill>
          <a:ln>
            <a:noFill/>
          </a:ln>
        </p:spPr>
        <p:txBody>
          <a:bodyPr spcFirstLastPara="1" wrap="square" lIns="91425" tIns="45700" rIns="91425" bIns="45700" anchor="t" anchorCtr="0">
            <a:normAutofit/>
          </a:bodyPr>
          <a:lstStyle/>
          <a:p>
            <a:pPr marL="571500" algn="just">
              <a:spcBef>
                <a:spcPts val="600"/>
              </a:spcBef>
              <a:buClr>
                <a:srgbClr val="002060"/>
              </a:buClr>
              <a:buSzPts val="2800"/>
            </a:pPr>
            <a:r>
              <a:rPr lang="en-US" sz="2400" b="1" dirty="0">
                <a:solidFill>
                  <a:srgbClr val="002060"/>
                </a:solidFill>
              </a:rPr>
              <a:t>Systematically important financial institutions (SIFIs): global financial services firms - almost exclusively banks - so big that governments believe they will be forced to rescue these institutions rather than risk lasting damage to the world financial system</a:t>
            </a:r>
          </a:p>
          <a:p>
            <a:pPr marL="571500" algn="just">
              <a:spcBef>
                <a:spcPts val="600"/>
              </a:spcBef>
              <a:buClr>
                <a:srgbClr val="002060"/>
              </a:buClr>
              <a:buSzPts val="2800"/>
            </a:pPr>
            <a:r>
              <a:rPr lang="en-US" sz="2400" b="1" dirty="0">
                <a:solidFill>
                  <a:srgbClr val="002060"/>
                </a:solidFill>
              </a:rPr>
              <a:t>SIFIs should have loss absorbing capacity beyond the standards announced</a:t>
            </a:r>
          </a:p>
          <a:p>
            <a:pPr marL="571500" algn="just">
              <a:spcBef>
                <a:spcPts val="600"/>
              </a:spcBef>
              <a:buClr>
                <a:srgbClr val="002060"/>
              </a:buClr>
              <a:buSzPts val="2800"/>
            </a:pPr>
            <a:r>
              <a:rPr lang="en-US" sz="2400" b="1" dirty="0">
                <a:solidFill>
                  <a:srgbClr val="002060"/>
                </a:solidFill>
              </a:rPr>
              <a:t>The additional loss absorbency requirements are to be met with a progressive Common Equity Tier 1 (CET1) capital requirement ranging from 1% to 2.5%, depending on a bank’s systemic importance</a:t>
            </a:r>
          </a:p>
          <a:p>
            <a:pPr marL="571500">
              <a:spcBef>
                <a:spcPts val="600"/>
              </a:spcBef>
              <a:buClr>
                <a:srgbClr val="002060"/>
              </a:buClr>
              <a:buSzPts val="2800"/>
            </a:pPr>
            <a:r>
              <a:rPr lang="en-US" sz="2400" b="1" dirty="0">
                <a:solidFill>
                  <a:srgbClr val="002060"/>
                </a:solidFill>
              </a:rPr>
              <a:t>For banks facing the highest SIB (systemically important bank) surcharge, an additional loss absorbency of 1% could be applied as a disincentive to increase materially their global systemic importance in the future</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rPr>
              <a:t>Basel III: Framework-Capital</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4435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103054" y="1603340"/>
            <a:ext cx="9923447" cy="4872708"/>
          </a:xfrm>
          <a:prstGeom prst="rect">
            <a:avLst/>
          </a:prstGeom>
          <a:noFill/>
          <a:ln>
            <a:noFill/>
          </a:ln>
        </p:spPr>
        <p:txBody>
          <a:bodyPr spcFirstLastPara="1" wrap="square" lIns="91425" tIns="45700" rIns="91425" bIns="45700" anchor="t" anchorCtr="0">
            <a:normAutofit/>
          </a:bodyPr>
          <a:lstStyle/>
          <a:p>
            <a:pPr marL="228600" indent="0" algn="just">
              <a:spcBef>
                <a:spcPts val="600"/>
              </a:spcBef>
              <a:buClr>
                <a:srgbClr val="002060"/>
              </a:buClr>
              <a:buSzPts val="2800"/>
              <a:buNone/>
            </a:pPr>
            <a:r>
              <a:rPr lang="en-US" b="1" dirty="0">
                <a:solidFill>
                  <a:srgbClr val="002060"/>
                </a:solidFill>
              </a:rPr>
              <a:t>Tier 1 capital: intended to ensure that each bank remains a “going-concern”</a:t>
            </a:r>
          </a:p>
          <a:p>
            <a:pPr marL="1028700" lvl="1" algn="just">
              <a:spcBef>
                <a:spcPts val="600"/>
              </a:spcBef>
              <a:buClr>
                <a:srgbClr val="002060"/>
              </a:buClr>
              <a:buSzPts val="2800"/>
              <a:buFont typeface="Wingdings" panose="05000000000000000000" pitchFamily="2" charset="2"/>
              <a:buChar char="ü"/>
            </a:pPr>
            <a:r>
              <a:rPr lang="en-US" b="1" dirty="0">
                <a:solidFill>
                  <a:srgbClr val="002060"/>
                </a:solidFill>
              </a:rPr>
              <a:t>Highest quality form of a bank’s capital as it can be used to write off losses</a:t>
            </a:r>
          </a:p>
          <a:p>
            <a:pPr marL="1028700" lvl="1" algn="just">
              <a:spcBef>
                <a:spcPts val="600"/>
              </a:spcBef>
              <a:buClr>
                <a:srgbClr val="002060"/>
              </a:buClr>
              <a:buSzPts val="2800"/>
              <a:buFont typeface="Wingdings" panose="05000000000000000000" pitchFamily="2" charset="2"/>
              <a:buChar char="ü"/>
            </a:pPr>
            <a:r>
              <a:rPr lang="en-US" b="1" dirty="0">
                <a:solidFill>
                  <a:srgbClr val="002060"/>
                </a:solidFill>
              </a:rPr>
              <a:t>Innovative hybrid capital instruments with step-up clauses are being phased out</a:t>
            </a:r>
          </a:p>
          <a:p>
            <a:pPr marL="1028700" lvl="1">
              <a:spcBef>
                <a:spcPts val="600"/>
              </a:spcBef>
              <a:buClr>
                <a:srgbClr val="002060"/>
              </a:buClr>
              <a:buSzPts val="2800"/>
              <a:buFont typeface="Wingdings" panose="05000000000000000000" pitchFamily="2" charset="2"/>
              <a:buChar char="ü"/>
            </a:pPr>
            <a:r>
              <a:rPr lang="en-US" b="1" dirty="0">
                <a:solidFill>
                  <a:srgbClr val="002060"/>
                </a:solidFill>
              </a:rPr>
              <a:t>Not included (i.e. deductions) in common equity are among others goodwill, minority interest, deferred tax assets, provisioning shortfalls, bank investments in its own shares and bank investments in other banks, financial institutions and insurance companies (to avoid double counting of equity)</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rPr>
              <a:t>Basel III: Framework-Capital</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69911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64563" y="1709665"/>
            <a:ext cx="10051038" cy="4872708"/>
          </a:xfrm>
          <a:prstGeom prst="rect">
            <a:avLst/>
          </a:prstGeom>
          <a:noFill/>
          <a:ln>
            <a:noFill/>
          </a:ln>
        </p:spPr>
        <p:txBody>
          <a:bodyPr spcFirstLastPara="1" wrap="square" lIns="91425" tIns="45700" rIns="91425" bIns="45700" anchor="t" anchorCtr="0">
            <a:normAutofit/>
          </a:bodyPr>
          <a:lstStyle/>
          <a:p>
            <a:pPr marL="228600" indent="0" algn="just">
              <a:spcBef>
                <a:spcPts val="600"/>
              </a:spcBef>
              <a:buClr>
                <a:srgbClr val="002060"/>
              </a:buClr>
              <a:buSzPts val="2800"/>
              <a:buNone/>
            </a:pPr>
            <a:r>
              <a:rPr lang="en-US" b="1" dirty="0">
                <a:solidFill>
                  <a:srgbClr val="002060"/>
                </a:solidFill>
              </a:rPr>
              <a:t>Tier 2 capital: intended to protect depositors in the event of insolvency; re-categorized as a “gone-concern” reserve</a:t>
            </a:r>
          </a:p>
          <a:p>
            <a:pPr marL="1028700" lvl="1" algn="just">
              <a:spcBef>
                <a:spcPts val="600"/>
              </a:spcBef>
              <a:buClr>
                <a:srgbClr val="002060"/>
              </a:buClr>
              <a:buSzPts val="2800"/>
              <a:buFont typeface="Wingdings" panose="05000000000000000000" pitchFamily="2" charset="2"/>
              <a:buChar char="ü"/>
            </a:pPr>
            <a:r>
              <a:rPr lang="en-US" b="1" dirty="0">
                <a:solidFill>
                  <a:srgbClr val="002060"/>
                </a:solidFill>
              </a:rPr>
              <a:t>Subordinated debt remains eligible as T2 capital</a:t>
            </a:r>
          </a:p>
          <a:p>
            <a:pPr marL="228600" indent="0" algn="just">
              <a:spcBef>
                <a:spcPts val="600"/>
              </a:spcBef>
              <a:buClr>
                <a:srgbClr val="002060"/>
              </a:buClr>
              <a:buSzPts val="2800"/>
              <a:buNone/>
            </a:pPr>
            <a:endParaRPr lang="en-US" b="1" dirty="0">
              <a:solidFill>
                <a:srgbClr val="002060"/>
              </a:solidFill>
            </a:endParaRPr>
          </a:p>
          <a:p>
            <a:pPr marL="228600" indent="0" algn="just">
              <a:spcBef>
                <a:spcPts val="600"/>
              </a:spcBef>
              <a:buClr>
                <a:srgbClr val="002060"/>
              </a:buClr>
              <a:buSzPts val="2800"/>
              <a:buNone/>
            </a:pPr>
            <a:r>
              <a:rPr lang="en-US" b="1" dirty="0">
                <a:solidFill>
                  <a:srgbClr val="002060"/>
                </a:solidFill>
              </a:rPr>
              <a:t>Tier 3 capital is to be completely abolished</a:t>
            </a:r>
          </a:p>
          <a:p>
            <a:pPr marL="1143000" lvl="1" indent="-457200">
              <a:spcBef>
                <a:spcPts val="600"/>
              </a:spcBef>
              <a:buClr>
                <a:srgbClr val="002060"/>
              </a:buClr>
              <a:buSzPts val="2800"/>
              <a:buFont typeface="Wingdings" panose="05000000000000000000" pitchFamily="2" charset="2"/>
              <a:buChar char="ü"/>
            </a:pPr>
            <a:r>
              <a:rPr lang="en-US" b="1" dirty="0">
                <a:solidFill>
                  <a:srgbClr val="002060"/>
                </a:solidFill>
              </a:rPr>
              <a:t>T3 capital is short-term subordinated debt and was used under Basel II to support market risk from trading activities</a:t>
            </a:r>
          </a:p>
          <a:p>
            <a:pPr marL="1028700" lvl="1" algn="just">
              <a:spcBef>
                <a:spcPts val="600"/>
              </a:spcBef>
              <a:buClr>
                <a:srgbClr val="002060"/>
              </a:buClr>
              <a:buSzPts val="2800"/>
              <a:buFont typeface="Wingdings" panose="05000000000000000000" pitchFamily="2" charset="2"/>
              <a:buChar char="ü"/>
            </a:pPr>
            <a:endParaRPr lang="en-US" b="1" dirty="0">
              <a:solidFill>
                <a:srgbClr val="002060"/>
              </a:solidFill>
            </a:endParaRP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rPr>
              <a:t>Basel III: Framework-Capital</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574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Relative importance of Different Sources of Capital</a:t>
            </a:r>
            <a:endParaRPr lang="en-IN" sz="2800" b="1" dirty="0">
              <a:solidFill>
                <a:srgbClr val="0070C0"/>
              </a:solidFill>
              <a:latin typeface="+mn-lt"/>
            </a:endParaRPr>
          </a:p>
        </p:txBody>
      </p:sp>
      <p:sp>
        <p:nvSpPr>
          <p:cNvPr id="3" name="Content Placeholder 2"/>
          <p:cNvSpPr>
            <a:spLocks noGrp="1"/>
          </p:cNvSpPr>
          <p:nvPr>
            <p:ph idx="1"/>
          </p:nvPr>
        </p:nvSpPr>
        <p:spPr>
          <a:xfrm>
            <a:off x="838200" y="1825625"/>
            <a:ext cx="8841377" cy="3595461"/>
          </a:xfrm>
        </p:spPr>
        <p:txBody>
          <a:bodyPr>
            <a:normAutofit/>
          </a:bodyPr>
          <a:lstStyle/>
          <a:p>
            <a:r>
              <a:rPr lang="en-US" sz="2400" b="1" dirty="0" smtClean="0">
                <a:solidFill>
                  <a:srgbClr val="002060"/>
                </a:solidFill>
              </a:rPr>
              <a:t>Surplus market value of common and preferred stocks</a:t>
            </a:r>
          </a:p>
          <a:p>
            <a:r>
              <a:rPr lang="en-US" sz="2400" b="1" dirty="0" smtClean="0">
                <a:solidFill>
                  <a:srgbClr val="002060"/>
                </a:solidFill>
              </a:rPr>
              <a:t>Retained earnings</a:t>
            </a:r>
          </a:p>
          <a:p>
            <a:r>
              <a:rPr lang="en-US" sz="2400" b="1" dirty="0" smtClean="0">
                <a:solidFill>
                  <a:srgbClr val="002060"/>
                </a:solidFill>
              </a:rPr>
              <a:t>Long term debt</a:t>
            </a:r>
          </a:p>
          <a:p>
            <a:r>
              <a:rPr lang="en-US" sz="2400" b="1" dirty="0" smtClean="0">
                <a:solidFill>
                  <a:srgbClr val="002060"/>
                </a:solidFill>
              </a:rPr>
              <a:t>The relative importance of different components varies across the size of banks</a:t>
            </a:r>
            <a:endParaRPr lang="en-IN" sz="2400" b="1" dirty="0">
              <a:solidFill>
                <a:srgbClr val="002060"/>
              </a:solidFill>
            </a:endParaRPr>
          </a:p>
        </p:txBody>
      </p:sp>
    </p:spTree>
    <p:extLst>
      <p:ext uri="{BB962C8B-B14F-4D97-AF65-F5344CB8AC3E}">
        <p14:creationId xmlns:p14="http://schemas.microsoft.com/office/powerpoint/2010/main" val="1415626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64563" y="1709665"/>
            <a:ext cx="10051038" cy="4872708"/>
          </a:xfrm>
          <a:prstGeom prst="rect">
            <a:avLst/>
          </a:prstGeom>
          <a:noFill/>
          <a:ln>
            <a:noFill/>
          </a:ln>
        </p:spPr>
        <p:txBody>
          <a:bodyPr spcFirstLastPara="1" wrap="square" lIns="91425" tIns="45700" rIns="91425" bIns="45700" anchor="t" anchorCtr="0">
            <a:normAutofit/>
          </a:bodyPr>
          <a:lstStyle/>
          <a:p>
            <a:pPr marL="228600" indent="0" algn="just">
              <a:spcBef>
                <a:spcPts val="600"/>
              </a:spcBef>
              <a:buClr>
                <a:srgbClr val="002060"/>
              </a:buClr>
              <a:buSzPts val="2800"/>
              <a:buNone/>
            </a:pPr>
            <a:r>
              <a:rPr lang="en-US" b="1" dirty="0">
                <a:solidFill>
                  <a:srgbClr val="002060"/>
                </a:solidFill>
              </a:rPr>
              <a:t>Counterparty credit risk:</a:t>
            </a:r>
          </a:p>
          <a:p>
            <a:pPr marL="228600" indent="0" algn="just">
              <a:spcBef>
                <a:spcPts val="600"/>
              </a:spcBef>
              <a:buClr>
                <a:srgbClr val="002060"/>
              </a:buClr>
              <a:buSzPts val="2800"/>
              <a:buNone/>
            </a:pPr>
            <a:r>
              <a:rPr lang="en-US" sz="2400" b="1" dirty="0">
                <a:solidFill>
                  <a:srgbClr val="002060"/>
                </a:solidFill>
              </a:rPr>
              <a:t>(Measures intended to address perceived deficiencies in Basel II during periods of acute market volatility)</a:t>
            </a:r>
          </a:p>
          <a:p>
            <a:pPr marL="685800" indent="-457200" algn="just">
              <a:spcBef>
                <a:spcPts val="600"/>
              </a:spcBef>
              <a:buClr>
                <a:srgbClr val="002060"/>
              </a:buClr>
              <a:buSzPts val="2800"/>
              <a:buFont typeface="Wingdings" panose="05000000000000000000" pitchFamily="2" charset="2"/>
              <a:buChar char="ü"/>
            </a:pPr>
            <a:r>
              <a:rPr lang="en-US" sz="2400" b="1" dirty="0">
                <a:solidFill>
                  <a:srgbClr val="002060"/>
                </a:solidFill>
              </a:rPr>
              <a:t>Capital requirements must be determined using “stressed” inputs when calculating counterparty credit risk</a:t>
            </a:r>
          </a:p>
          <a:p>
            <a:pPr marL="685800" indent="-457200">
              <a:spcBef>
                <a:spcPts val="600"/>
              </a:spcBef>
              <a:buClr>
                <a:srgbClr val="002060"/>
              </a:buClr>
              <a:buSzPts val="2800"/>
              <a:buFont typeface="Wingdings" panose="05000000000000000000" pitchFamily="2" charset="2"/>
              <a:buChar char="ü"/>
            </a:pPr>
            <a:r>
              <a:rPr lang="en-US" sz="2400" b="1" dirty="0">
                <a:solidFill>
                  <a:srgbClr val="002060"/>
                </a:solidFill>
              </a:rPr>
              <a:t>Banks must implement a new capital charge - credit value adjustment (CVA) - to cover the risk of mark-to-market losses on the expected counterparty risk to OTC derivatives; this is additional to default risk capital charge</a:t>
            </a:r>
          </a:p>
          <a:p>
            <a:pPr marL="1028700" lvl="1" algn="just">
              <a:spcBef>
                <a:spcPts val="600"/>
              </a:spcBef>
              <a:buClr>
                <a:srgbClr val="002060"/>
              </a:buClr>
              <a:buSzPts val="2800"/>
              <a:buFont typeface="Wingdings" panose="05000000000000000000" pitchFamily="2" charset="2"/>
              <a:buChar char="ü"/>
            </a:pPr>
            <a:endParaRPr lang="en-US" b="1" dirty="0">
              <a:solidFill>
                <a:srgbClr val="002060"/>
              </a:solidFill>
            </a:endParaRP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rPr>
              <a:t>Basel III: Framework-Risk Coverage </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0714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315707" y="1677768"/>
            <a:ext cx="10051038" cy="4872708"/>
          </a:xfrm>
          <a:prstGeom prst="rect">
            <a:avLst/>
          </a:prstGeom>
          <a:noFill/>
          <a:ln>
            <a:noFill/>
          </a:ln>
        </p:spPr>
        <p:txBody>
          <a:bodyPr spcFirstLastPara="1" wrap="square" lIns="91425" tIns="45700" rIns="91425" bIns="45700" anchor="t" anchorCtr="0">
            <a:normAutofit/>
          </a:bodyPr>
          <a:lstStyle/>
          <a:p>
            <a:pPr marL="685800" indent="-457200" algn="just">
              <a:spcBef>
                <a:spcPts val="600"/>
              </a:spcBef>
              <a:buClr>
                <a:srgbClr val="002060"/>
              </a:buClr>
              <a:buSzPts val="2800"/>
            </a:pPr>
            <a:r>
              <a:rPr lang="en-US" sz="2400" b="1" dirty="0">
                <a:solidFill>
                  <a:srgbClr val="002060"/>
                </a:solidFill>
              </a:rPr>
              <a:t>Banks must implement a new capital charge for wrong-way risk. </a:t>
            </a:r>
          </a:p>
          <a:p>
            <a:pPr marL="1143000" lvl="1" indent="-457200" algn="just">
              <a:spcBef>
                <a:spcPts val="600"/>
              </a:spcBef>
              <a:buClr>
                <a:srgbClr val="002060"/>
              </a:buClr>
              <a:buSzPts val="2800"/>
            </a:pPr>
            <a:r>
              <a:rPr lang="en-US" sz="2000" b="1" dirty="0">
                <a:solidFill>
                  <a:srgbClr val="002060"/>
                </a:solidFill>
              </a:rPr>
              <a:t>Wrong-way risk: risk that arises when (credit) exposure at default is positively (adversely) correlated with the probability of default (i.e. the credit quality of the counterparty)</a:t>
            </a:r>
            <a:r>
              <a:rPr lang="en-US" sz="2000" b="1" dirty="0">
                <a:solidFill>
                  <a:srgbClr val="002060"/>
                </a:solidFill>
                <a:sym typeface="Wingdings" panose="05000000000000000000" pitchFamily="2" charset="2"/>
              </a:rPr>
              <a:t></a:t>
            </a:r>
            <a:r>
              <a:rPr lang="en-US" sz="2000" b="1" dirty="0">
                <a:solidFill>
                  <a:srgbClr val="002060"/>
                </a:solidFill>
              </a:rPr>
              <a:t>when default risk and credit exposure increase together</a:t>
            </a:r>
          </a:p>
          <a:p>
            <a:pPr marL="1143000" lvl="1" indent="-457200" algn="just">
              <a:spcBef>
                <a:spcPts val="600"/>
              </a:spcBef>
              <a:buClr>
                <a:srgbClr val="002060"/>
              </a:buClr>
              <a:buSzPts val="2800"/>
            </a:pPr>
            <a:r>
              <a:rPr lang="en-US" sz="2000" b="1" dirty="0">
                <a:solidFill>
                  <a:srgbClr val="002060"/>
                </a:solidFill>
              </a:rPr>
              <a:t>This will be achieved by adjusting the multiplier applied to the exposure amount identified as wrong way risk.</a:t>
            </a:r>
          </a:p>
          <a:p>
            <a:pPr marL="685800" indent="-457200" algn="just">
              <a:spcBef>
                <a:spcPts val="600"/>
              </a:spcBef>
              <a:buClr>
                <a:srgbClr val="002060"/>
              </a:buClr>
              <a:buSzPts val="2800"/>
            </a:pPr>
            <a:r>
              <a:rPr lang="en-US" sz="2400" b="1" dirty="0">
                <a:solidFill>
                  <a:srgbClr val="002060"/>
                </a:solidFill>
              </a:rPr>
              <a:t>Apply a multiplier of 1.25 to the asset value correlation (AVC) of exposures to regulated financial firms with assets of at least $25 bn., since AVC’s were 25% higher during the crisis for financial versus non-financial firms</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rPr>
              <a:t>Basel III: Framework-Risk Coverage </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313533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64563" y="1709665"/>
            <a:ext cx="10051038" cy="4872708"/>
          </a:xfrm>
          <a:prstGeom prst="rect">
            <a:avLst/>
          </a:prstGeom>
          <a:noFill/>
          <a:ln>
            <a:noFill/>
          </a:ln>
        </p:spPr>
        <p:txBody>
          <a:bodyPr spcFirstLastPara="1" wrap="square" lIns="91425" tIns="45700" rIns="91425" bIns="45700" anchor="t" anchorCtr="0">
            <a:normAutofit/>
          </a:bodyPr>
          <a:lstStyle/>
          <a:p>
            <a:pPr marL="685800" indent="-457200" algn="just">
              <a:spcBef>
                <a:spcPts val="600"/>
              </a:spcBef>
              <a:buClr>
                <a:srgbClr val="002060"/>
              </a:buClr>
              <a:buSzPts val="2800"/>
            </a:pPr>
            <a:r>
              <a:rPr lang="en-US" sz="2400" b="1" dirty="0" smtClean="0">
                <a:solidFill>
                  <a:srgbClr val="002060"/>
                </a:solidFill>
              </a:rPr>
              <a:t>Banks </a:t>
            </a:r>
            <a:r>
              <a:rPr lang="en-US" sz="2400" b="1" dirty="0">
                <a:solidFill>
                  <a:srgbClr val="002060"/>
                </a:solidFill>
              </a:rPr>
              <a:t>will be required to apply tougher (longer) margining periods (potential losses may occur over a longer specified period of time) to determine capital requirements when they have large and illiquid derivative exposures to a counterparty</a:t>
            </a:r>
          </a:p>
          <a:p>
            <a:pPr marL="685800" indent="-457200" algn="just">
              <a:spcBef>
                <a:spcPts val="600"/>
              </a:spcBef>
              <a:buClr>
                <a:srgbClr val="002060"/>
              </a:buClr>
              <a:buSzPts val="2800"/>
            </a:pPr>
            <a:r>
              <a:rPr lang="en-US" sz="2400" b="1" dirty="0">
                <a:solidFill>
                  <a:srgbClr val="002060"/>
                </a:solidFill>
              </a:rPr>
              <a:t>Lower risk weightings (even zero weights) for counter-party risk exposure may be applied if they deal with centralized exchanges         that meet certain criteria</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rPr>
              <a:t>Basel III: Framework-Risk Coverage </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0926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9" name="Google Shape;99;p3"/>
              <p:cNvSpPr txBox="1">
                <a:spLocks noGrp="1"/>
              </p:cNvSpPr>
              <p:nvPr>
                <p:ph type="body" idx="1"/>
              </p:nvPr>
            </p:nvSpPr>
            <p:spPr>
              <a:xfrm>
                <a:off x="464563" y="1709665"/>
                <a:ext cx="10051038" cy="4872708"/>
              </a:xfrm>
              <a:prstGeom prst="rect">
                <a:avLst/>
              </a:prstGeom>
              <a:noFill/>
              <a:ln>
                <a:noFill/>
              </a:ln>
            </p:spPr>
            <p:txBody>
              <a:bodyPr spcFirstLastPara="1" wrap="square" lIns="91425" tIns="45700" rIns="91425" bIns="45700" anchor="t" anchorCtr="0">
                <a:normAutofit/>
              </a:bodyPr>
              <a:lstStyle/>
              <a:p>
                <a:pPr marL="228600" indent="0" algn="just">
                  <a:spcBef>
                    <a:spcPts val="600"/>
                  </a:spcBef>
                  <a:buClr>
                    <a:srgbClr val="002060"/>
                  </a:buClr>
                  <a:buSzPts val="2800"/>
                  <a:buNone/>
                </a:pPr>
                <a:r>
                  <a:rPr lang="en-US" sz="2400" b="1" dirty="0">
                    <a:solidFill>
                      <a:srgbClr val="002060"/>
                    </a:solidFill>
                  </a:rPr>
                  <a:t>Leverage ratio is intended to serve as a simple non-risk based metric to supplement risk-based requirements</a:t>
                </a:r>
              </a:p>
              <a:p>
                <a:pPr marL="685800" indent="-457200" algn="just">
                  <a:spcBef>
                    <a:spcPts val="600"/>
                  </a:spcBef>
                  <a:buClr>
                    <a:srgbClr val="002060"/>
                  </a:buClr>
                  <a:buSzPts val="2800"/>
                </a:pPr>
                <a:endParaRPr lang="en-US" sz="2400" b="1" dirty="0">
                  <a:solidFill>
                    <a:srgbClr val="002060"/>
                  </a:solidFill>
                </a:endParaRPr>
              </a:p>
              <a:p>
                <a:pPr marL="228600" indent="0" algn="just">
                  <a:spcBef>
                    <a:spcPts val="600"/>
                  </a:spcBef>
                  <a:buClr>
                    <a:srgbClr val="002060"/>
                  </a:buClr>
                  <a:buSzPts val="2800"/>
                  <a:buNone/>
                </a:pPr>
                <a14:m>
                  <m:oMathPara xmlns:m="http://schemas.openxmlformats.org/officeDocument/2006/math">
                    <m:oMathParaPr>
                      <m:jc m:val="centerGroup"/>
                    </m:oMathParaPr>
                    <m:oMath xmlns:m="http://schemas.openxmlformats.org/officeDocument/2006/math">
                      <m:f>
                        <m:fPr>
                          <m:ctrlPr>
                            <a:rPr lang="en-US" sz="2400" b="1" i="1" smtClean="0">
                              <a:solidFill>
                                <a:srgbClr val="002060"/>
                              </a:solidFill>
                              <a:latin typeface="Cambria Math" panose="02040503050406030204" pitchFamily="18" charset="0"/>
                            </a:rPr>
                          </m:ctrlPr>
                        </m:fPr>
                        <m:num>
                          <m:r>
                            <a:rPr lang="en-IN" sz="2400" b="1" i="1" smtClean="0">
                              <a:solidFill>
                                <a:srgbClr val="002060"/>
                              </a:solidFill>
                              <a:latin typeface="Cambria Math" panose="02040503050406030204" pitchFamily="18" charset="0"/>
                            </a:rPr>
                            <m:t>𝑻𝒊𝒆𝒓</m:t>
                          </m:r>
                          <m:r>
                            <a:rPr lang="en-IN" sz="2400" b="1" i="1" smtClean="0">
                              <a:solidFill>
                                <a:srgbClr val="002060"/>
                              </a:solidFill>
                              <a:latin typeface="Cambria Math" panose="02040503050406030204" pitchFamily="18" charset="0"/>
                            </a:rPr>
                            <m:t> </m:t>
                          </m:r>
                          <m:r>
                            <a:rPr lang="en-IN" sz="2400" b="1" i="1" smtClean="0">
                              <a:solidFill>
                                <a:srgbClr val="002060"/>
                              </a:solidFill>
                              <a:latin typeface="Cambria Math" panose="02040503050406030204" pitchFamily="18" charset="0"/>
                            </a:rPr>
                            <m:t>𝟏</m:t>
                          </m:r>
                          <m:r>
                            <a:rPr lang="en-IN" sz="2400" b="1" i="1" smtClean="0">
                              <a:solidFill>
                                <a:srgbClr val="002060"/>
                              </a:solidFill>
                              <a:latin typeface="Cambria Math" panose="02040503050406030204" pitchFamily="18" charset="0"/>
                            </a:rPr>
                            <m:t> </m:t>
                          </m:r>
                          <m:r>
                            <a:rPr lang="en-IN" sz="2400" b="1" i="1" smtClean="0">
                              <a:solidFill>
                                <a:srgbClr val="002060"/>
                              </a:solidFill>
                              <a:latin typeface="Cambria Math" panose="02040503050406030204" pitchFamily="18" charset="0"/>
                            </a:rPr>
                            <m:t>𝒄𝒂𝒑𝒊𝒕𝒂𝒍</m:t>
                          </m:r>
                          <m:r>
                            <a:rPr lang="en-IN" sz="2400" b="1" i="1" smtClean="0">
                              <a:solidFill>
                                <a:srgbClr val="002060"/>
                              </a:solidFill>
                              <a:latin typeface="Cambria Math" panose="02040503050406030204" pitchFamily="18" charset="0"/>
                            </a:rPr>
                            <m:t> </m:t>
                          </m:r>
                        </m:num>
                        <m:den>
                          <m:r>
                            <a:rPr lang="en-IN" sz="2400" b="1" i="1" smtClean="0">
                              <a:solidFill>
                                <a:srgbClr val="002060"/>
                              </a:solidFill>
                              <a:latin typeface="Cambria Math" panose="02040503050406030204" pitchFamily="18" charset="0"/>
                            </a:rPr>
                            <m:t>𝑬𝒙𝒑𝒐𝒔𝒖𝒓𝒆</m:t>
                          </m:r>
                          <m:r>
                            <a:rPr lang="en-IN" sz="2400" b="1" i="1" smtClean="0">
                              <a:solidFill>
                                <a:srgbClr val="002060"/>
                              </a:solidFill>
                              <a:latin typeface="Cambria Math" panose="02040503050406030204" pitchFamily="18" charset="0"/>
                            </a:rPr>
                            <m:t> </m:t>
                          </m:r>
                          <m:r>
                            <a:rPr lang="en-IN" sz="2400" b="1" i="1" smtClean="0">
                              <a:solidFill>
                                <a:srgbClr val="002060"/>
                              </a:solidFill>
                              <a:latin typeface="Cambria Math" panose="02040503050406030204" pitchFamily="18" charset="0"/>
                            </a:rPr>
                            <m:t>𝒎𝒆𝒂𝒔𝒖𝒓𝒆</m:t>
                          </m:r>
                        </m:den>
                      </m:f>
                      <m:r>
                        <a:rPr lang="en-US" sz="2400" b="1" i="1" smtClean="0">
                          <a:solidFill>
                            <a:srgbClr val="002060"/>
                          </a:solidFill>
                          <a:latin typeface="Cambria Math" panose="02040503050406030204" pitchFamily="18" charset="0"/>
                          <a:ea typeface="Cambria Math" panose="02040503050406030204" pitchFamily="18" charset="0"/>
                        </a:rPr>
                        <m:t>≥</m:t>
                      </m:r>
                      <m:r>
                        <a:rPr lang="en-IN" sz="2400" b="1" i="1" smtClean="0">
                          <a:solidFill>
                            <a:srgbClr val="002060"/>
                          </a:solidFill>
                          <a:latin typeface="Cambria Math" panose="02040503050406030204" pitchFamily="18" charset="0"/>
                          <a:ea typeface="Cambria Math" panose="02040503050406030204" pitchFamily="18" charset="0"/>
                        </a:rPr>
                        <m:t>𝟑</m:t>
                      </m:r>
                      <m:r>
                        <a:rPr lang="en-IN" sz="2400" b="1" i="1" smtClean="0">
                          <a:solidFill>
                            <a:srgbClr val="002060"/>
                          </a:solidFill>
                          <a:latin typeface="Cambria Math" panose="02040503050406030204" pitchFamily="18" charset="0"/>
                          <a:ea typeface="Cambria Math" panose="02040503050406030204" pitchFamily="18" charset="0"/>
                        </a:rPr>
                        <m:t>%</m:t>
                      </m:r>
                    </m:oMath>
                  </m:oMathPara>
                </a14:m>
                <a:endParaRPr lang="en-US" sz="2400" b="1" dirty="0">
                  <a:solidFill>
                    <a:srgbClr val="002060"/>
                  </a:solidFill>
                </a:endParaRPr>
              </a:p>
              <a:p>
                <a:pPr>
                  <a:spcBef>
                    <a:spcPts val="1800"/>
                  </a:spcBef>
                  <a:defRPr/>
                </a:pPr>
                <a:r>
                  <a:rPr lang="en-US" sz="2400" b="1" dirty="0">
                    <a:solidFill>
                      <a:srgbClr val="002060"/>
                    </a:solidFill>
                  </a:rPr>
                  <a:t>As a Pillar 2 measure to start with but will be integrated with Pillar 1</a:t>
                </a:r>
              </a:p>
              <a:p>
                <a:pPr>
                  <a:defRPr/>
                </a:pPr>
                <a:r>
                  <a:rPr lang="en-US" sz="2400" b="1" dirty="0">
                    <a:solidFill>
                      <a:srgbClr val="002060"/>
                    </a:solidFill>
                  </a:rPr>
                  <a:t>Leverage ratio will be tracked from January 1, 2011 to see the result of   the above definition and parallel run from January 1, 2013 to 2017 and       final adjustment in 2017 – Disclosure from January 2015</a:t>
                </a:r>
              </a:p>
              <a:p>
                <a:pPr>
                  <a:defRPr/>
                </a:pPr>
                <a:r>
                  <a:rPr lang="en-US" sz="2400" b="1" dirty="0">
                    <a:solidFill>
                      <a:srgbClr val="002060"/>
                    </a:solidFill>
                  </a:rPr>
                  <a:t>As Pillar 1 ratio from January 1, 2018</a:t>
                </a:r>
              </a:p>
              <a:p>
                <a:pPr marL="228600" indent="0" algn="just">
                  <a:spcBef>
                    <a:spcPts val="600"/>
                  </a:spcBef>
                  <a:buClr>
                    <a:srgbClr val="002060"/>
                  </a:buClr>
                  <a:buSzPts val="2800"/>
                  <a:buNone/>
                </a:pPr>
                <a:endParaRPr lang="en-US" sz="2400" b="1" dirty="0">
                  <a:solidFill>
                    <a:srgbClr val="002060"/>
                  </a:solidFill>
                </a:endParaRPr>
              </a:p>
            </p:txBody>
          </p:sp>
        </mc:Choice>
        <mc:Fallback xmlns="">
          <p:sp>
            <p:nvSpPr>
              <p:cNvPr id="99" name="Google Shape;99;p3"/>
              <p:cNvSpPr txBox="1">
                <a:spLocks noGrp="1" noRot="1" noChangeAspect="1" noMove="1" noResize="1" noEditPoints="1" noAdjustHandles="1" noChangeArrowheads="1" noChangeShapeType="1" noTextEdit="1"/>
              </p:cNvSpPr>
              <p:nvPr>
                <p:ph type="body" idx="1"/>
              </p:nvPr>
            </p:nvSpPr>
            <p:spPr>
              <a:xfrm>
                <a:off x="464563" y="1709665"/>
                <a:ext cx="10051038" cy="4872708"/>
              </a:xfrm>
              <a:prstGeom prst="rect">
                <a:avLst/>
              </a:prstGeom>
              <a:blipFill>
                <a:blip r:embed="rId3"/>
                <a:stretch>
                  <a:fillRect t="-250" r="-970"/>
                </a:stretch>
              </a:blipFill>
              <a:ln>
                <a:noFill/>
              </a:ln>
            </p:spPr>
            <p:txBody>
              <a:bodyPr/>
              <a:lstStyle/>
              <a:p>
                <a:r>
                  <a:rPr lang="en-IN">
                    <a:noFill/>
                  </a:rPr>
                  <a:t> </a:t>
                </a:r>
              </a:p>
            </p:txBody>
          </p:sp>
        </mc:Fallback>
      </mc:AlternateContent>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rPr>
              <a:t>Basel III: Capital Leverage Ratio</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975289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rPr>
              <a:t>Capital Regulations in India</a:t>
            </a:r>
            <a:endParaRPr lang="en-IN" sz="2800" b="1" dirty="0">
              <a:solidFill>
                <a:srgbClr val="0070C0"/>
              </a:solidFill>
            </a:endParaRPr>
          </a:p>
        </p:txBody>
      </p:sp>
      <p:pic>
        <p:nvPicPr>
          <p:cNvPr id="4" name="Picture 3"/>
          <p:cNvPicPr>
            <a:picLocks noChangeAspect="1"/>
          </p:cNvPicPr>
          <p:nvPr/>
        </p:nvPicPr>
        <p:blipFill>
          <a:blip r:embed="rId2"/>
          <a:stretch>
            <a:fillRect/>
          </a:stretch>
        </p:blipFill>
        <p:spPr>
          <a:xfrm>
            <a:off x="942109" y="1690688"/>
            <a:ext cx="8659091" cy="4155930"/>
          </a:xfrm>
          <a:prstGeom prst="rect">
            <a:avLst/>
          </a:prstGeom>
        </p:spPr>
      </p:pic>
      <p:sp>
        <p:nvSpPr>
          <p:cNvPr id="3" name="Text Placeholder 2"/>
          <p:cNvSpPr>
            <a:spLocks noGrp="1"/>
          </p:cNvSpPr>
          <p:nvPr>
            <p:ph type="body" idx="1"/>
          </p:nvPr>
        </p:nvSpPr>
        <p:spPr>
          <a:xfrm>
            <a:off x="838200" y="1468582"/>
            <a:ext cx="10515600" cy="3851563"/>
          </a:xfrm>
        </p:spPr>
        <p:txBody>
          <a:bodyPr/>
          <a:lstStyle/>
          <a:p>
            <a:endParaRPr lang="en-IN" dirty="0"/>
          </a:p>
        </p:txBody>
      </p:sp>
    </p:spTree>
    <p:extLst>
      <p:ext uri="{BB962C8B-B14F-4D97-AF65-F5344CB8AC3E}">
        <p14:creationId xmlns:p14="http://schemas.microsoft.com/office/powerpoint/2010/main" val="34255391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741010" y="1985292"/>
            <a:ext cx="9997874" cy="4872708"/>
          </a:xfrm>
          <a:prstGeom prst="rect">
            <a:avLst/>
          </a:prstGeom>
          <a:noFill/>
          <a:ln>
            <a:noFill/>
          </a:ln>
        </p:spPr>
        <p:txBody>
          <a:bodyPr spcFirstLastPara="1" wrap="square" lIns="91425" tIns="45700" rIns="91425" bIns="45700" anchor="t" anchorCtr="0">
            <a:normAutofit/>
          </a:bodyPr>
          <a:lstStyle/>
          <a:p>
            <a:pPr eaLnBrk="1" hangingPunct="1"/>
            <a:r>
              <a:rPr lang="en-US" altLang="en-US" sz="2400" b="1" dirty="0">
                <a:solidFill>
                  <a:srgbClr val="002060"/>
                </a:solidFill>
              </a:rPr>
              <a:t>Key characteristic of the financial crisis was inaccurate and ineffective management of liquidity risk</a:t>
            </a:r>
          </a:p>
          <a:p>
            <a:pPr eaLnBrk="1" hangingPunct="1"/>
            <a:r>
              <a:rPr lang="en-US" altLang="en-US" sz="2400" b="1" dirty="0">
                <a:solidFill>
                  <a:srgbClr val="002060"/>
                </a:solidFill>
              </a:rPr>
              <a:t>Two standards/ratios proposed</a:t>
            </a:r>
          </a:p>
          <a:p>
            <a:pPr lvl="1" eaLnBrk="1" hangingPunct="1"/>
            <a:r>
              <a:rPr lang="en-US" altLang="en-US" b="1" dirty="0">
                <a:solidFill>
                  <a:srgbClr val="002060"/>
                </a:solidFill>
              </a:rPr>
              <a:t>Liquidity Coverage Ratio (LCR) for short term (30 days) liquidity risk management under stress scenario</a:t>
            </a:r>
          </a:p>
          <a:p>
            <a:pPr lvl="1" eaLnBrk="1" hangingPunct="1"/>
            <a:r>
              <a:rPr lang="en-US" altLang="en-US" b="1" dirty="0">
                <a:solidFill>
                  <a:srgbClr val="002060"/>
                </a:solidFill>
              </a:rPr>
              <a:t>Net Stable Funding Ratio (NSFR) for longer term structural liquidity mismatches</a:t>
            </a:r>
            <a:endParaRPr lang="en-IN" altLang="en-US" b="1" dirty="0">
              <a:solidFill>
                <a:srgbClr val="002060"/>
              </a:solidFill>
            </a:endParaRP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rPr>
              <a:t>Basel III: Liquidity Metrics</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67604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9" name="Google Shape;99;p3"/>
              <p:cNvSpPr txBox="1">
                <a:spLocks noGrp="1"/>
              </p:cNvSpPr>
              <p:nvPr>
                <p:ph type="body" idx="1"/>
              </p:nvPr>
            </p:nvSpPr>
            <p:spPr>
              <a:xfrm>
                <a:off x="464563" y="1709665"/>
                <a:ext cx="9997874" cy="4872708"/>
              </a:xfrm>
              <a:prstGeom prst="rect">
                <a:avLst/>
              </a:prstGeom>
              <a:noFill/>
              <a:ln>
                <a:noFill/>
              </a:ln>
            </p:spPr>
            <p:txBody>
              <a:bodyPr spcFirstLastPara="1" wrap="square" lIns="91425" tIns="45700" rIns="91425" bIns="45700" anchor="t" anchorCtr="0">
                <a:normAutofit/>
              </a:bodyPr>
              <a:lstStyle/>
              <a:p>
                <a:pPr marL="114300" indent="0">
                  <a:buNone/>
                </a:pPr>
                <a:r>
                  <a:rPr lang="en-US" altLang="en-US" b="1" dirty="0">
                    <a:solidFill>
                      <a:srgbClr val="002060"/>
                    </a:solidFill>
                  </a:rPr>
                  <a:t>Liquidity </a:t>
                </a:r>
                <a:r>
                  <a:rPr lang="en-US" altLang="en-US" sz="3200" b="1" dirty="0">
                    <a:solidFill>
                      <a:srgbClr val="002060"/>
                    </a:solidFill>
                  </a:rPr>
                  <a:t>Coverage</a:t>
                </a:r>
                <a:r>
                  <a:rPr lang="en-US" altLang="en-US" b="1" dirty="0">
                    <a:solidFill>
                      <a:srgbClr val="002060"/>
                    </a:solidFill>
                  </a:rPr>
                  <a:t> Ratio (LCR)</a:t>
                </a:r>
              </a:p>
              <a:p>
                <a:pPr marL="571500" lvl="1" indent="0" algn="just" eaLnBrk="1" hangingPunct="1">
                  <a:spcAft>
                    <a:spcPts val="1200"/>
                  </a:spcAft>
                  <a:buNone/>
                </a:pPr>
                <a:r>
                  <a:rPr lang="en-US" altLang="en-US" b="1" dirty="0">
                    <a:solidFill>
                      <a:srgbClr val="002060"/>
                    </a:solidFill>
                  </a:rPr>
                  <a:t>Designed to ensure that a bank maintains an adequate level of unencumbered assets that can meet its liquidity needs for a 30-day period under a severe stress scenario</a:t>
                </a:r>
              </a:p>
              <a:p>
                <a:pPr marL="571500" lvl="1" indent="0" algn="just" eaLnBrk="1" hangingPunct="1">
                  <a:buNone/>
                </a:pPr>
                <a14:m>
                  <m:oMathPara xmlns:m="http://schemas.openxmlformats.org/officeDocument/2006/math">
                    <m:oMathParaPr>
                      <m:jc m:val="centerGroup"/>
                    </m:oMathParaPr>
                    <m:oMath xmlns:m="http://schemas.openxmlformats.org/officeDocument/2006/math">
                      <m:r>
                        <a:rPr lang="en-IN" altLang="en-US" b="1" i="1" smtClean="0">
                          <a:solidFill>
                            <a:srgbClr val="002060"/>
                          </a:solidFill>
                          <a:latin typeface="Cambria Math" panose="02040503050406030204" pitchFamily="18" charset="0"/>
                        </a:rPr>
                        <m:t>𝑳𝑪𝑹</m:t>
                      </m:r>
                      <m:r>
                        <a:rPr lang="en-IN" altLang="en-US" b="1" i="1" smtClean="0">
                          <a:solidFill>
                            <a:srgbClr val="002060"/>
                          </a:solidFill>
                          <a:latin typeface="Cambria Math" panose="02040503050406030204" pitchFamily="18" charset="0"/>
                        </a:rPr>
                        <m:t>=</m:t>
                      </m:r>
                      <m:d>
                        <m:dPr>
                          <m:ctrlPr>
                            <a:rPr lang="en-IN" altLang="en-US" b="1" i="1" smtClean="0">
                              <a:solidFill>
                                <a:srgbClr val="002060"/>
                              </a:solidFill>
                              <a:latin typeface="Cambria Math" panose="02040503050406030204" pitchFamily="18" charset="0"/>
                            </a:rPr>
                          </m:ctrlPr>
                        </m:dPr>
                        <m:e>
                          <m:f>
                            <m:fPr>
                              <m:ctrlPr>
                                <a:rPr lang="en-IN" altLang="en-US" b="1" i="1" smtClean="0">
                                  <a:solidFill>
                                    <a:srgbClr val="002060"/>
                                  </a:solidFill>
                                  <a:latin typeface="Cambria Math" panose="02040503050406030204" pitchFamily="18" charset="0"/>
                                </a:rPr>
                              </m:ctrlPr>
                            </m:fPr>
                            <m:num>
                              <m:r>
                                <a:rPr lang="en-IN" altLang="en-US" b="1" i="1" smtClean="0">
                                  <a:solidFill>
                                    <a:srgbClr val="002060"/>
                                  </a:solidFill>
                                  <a:latin typeface="Cambria Math" panose="02040503050406030204" pitchFamily="18" charset="0"/>
                                </a:rPr>
                                <m:t>𝑯𝒊𝒈𝒉</m:t>
                              </m:r>
                              <m:r>
                                <a:rPr lang="en-IN" altLang="en-US" b="1" i="1" smtClean="0">
                                  <a:solidFill>
                                    <a:srgbClr val="002060"/>
                                  </a:solidFill>
                                  <a:latin typeface="Cambria Math" panose="02040503050406030204" pitchFamily="18" charset="0"/>
                                </a:rPr>
                                <m:t> </m:t>
                              </m:r>
                              <m:r>
                                <a:rPr lang="en-IN" altLang="en-US" b="1" i="1" smtClean="0">
                                  <a:solidFill>
                                    <a:srgbClr val="002060"/>
                                  </a:solidFill>
                                  <a:latin typeface="Cambria Math" panose="02040503050406030204" pitchFamily="18" charset="0"/>
                                </a:rPr>
                                <m:t>𝑸𝒖𝒂𝒍𝒊𝒕𝒚</m:t>
                              </m:r>
                              <m:r>
                                <a:rPr lang="en-IN" altLang="en-US" b="1" i="1" smtClean="0">
                                  <a:solidFill>
                                    <a:srgbClr val="002060"/>
                                  </a:solidFill>
                                  <a:latin typeface="Cambria Math" panose="02040503050406030204" pitchFamily="18" charset="0"/>
                                </a:rPr>
                                <m:t> </m:t>
                              </m:r>
                              <m:r>
                                <a:rPr lang="en-IN" altLang="en-US" b="1" i="1" smtClean="0">
                                  <a:solidFill>
                                    <a:srgbClr val="002060"/>
                                  </a:solidFill>
                                  <a:latin typeface="Cambria Math" panose="02040503050406030204" pitchFamily="18" charset="0"/>
                                </a:rPr>
                                <m:t>𝑨𝒔𝒔𝒆𝒕𝒔</m:t>
                              </m:r>
                              <m:r>
                                <a:rPr lang="en-IN" altLang="en-US" b="1" i="1" smtClean="0">
                                  <a:solidFill>
                                    <a:srgbClr val="002060"/>
                                  </a:solidFill>
                                  <a:latin typeface="Cambria Math" panose="02040503050406030204" pitchFamily="18" charset="0"/>
                                </a:rPr>
                                <m:t> </m:t>
                              </m:r>
                            </m:num>
                            <m:den>
                              <m:r>
                                <a:rPr lang="en-IN" altLang="en-US" b="1" i="1" smtClean="0">
                                  <a:solidFill>
                                    <a:srgbClr val="002060"/>
                                  </a:solidFill>
                                  <a:latin typeface="Cambria Math" panose="02040503050406030204" pitchFamily="18" charset="0"/>
                                </a:rPr>
                                <m:t>𝑵𝒆𝒕</m:t>
                              </m:r>
                              <m:r>
                                <a:rPr lang="en-IN" altLang="en-US" b="1" i="1" smtClean="0">
                                  <a:solidFill>
                                    <a:srgbClr val="002060"/>
                                  </a:solidFill>
                                  <a:latin typeface="Cambria Math" panose="02040503050406030204" pitchFamily="18" charset="0"/>
                                </a:rPr>
                                <m:t> </m:t>
                              </m:r>
                              <m:r>
                                <a:rPr lang="en-IN" altLang="en-US" b="1" i="1" smtClean="0">
                                  <a:solidFill>
                                    <a:srgbClr val="002060"/>
                                  </a:solidFill>
                                  <a:latin typeface="Cambria Math" panose="02040503050406030204" pitchFamily="18" charset="0"/>
                                </a:rPr>
                                <m:t>𝒄𝒂𝒔𝒉</m:t>
                              </m:r>
                              <m:r>
                                <a:rPr lang="en-IN" altLang="en-US" b="1" i="1" smtClean="0">
                                  <a:solidFill>
                                    <a:srgbClr val="002060"/>
                                  </a:solidFill>
                                  <a:latin typeface="Cambria Math" panose="02040503050406030204" pitchFamily="18" charset="0"/>
                                </a:rPr>
                                <m:t> </m:t>
                              </m:r>
                              <m:r>
                                <a:rPr lang="en-IN" altLang="en-US" b="1" i="1" smtClean="0">
                                  <a:solidFill>
                                    <a:srgbClr val="002060"/>
                                  </a:solidFill>
                                  <a:latin typeface="Cambria Math" panose="02040503050406030204" pitchFamily="18" charset="0"/>
                                </a:rPr>
                                <m:t>𝒇𝒍𝒐𝒘</m:t>
                              </m:r>
                              <m:r>
                                <a:rPr lang="en-IN" altLang="en-US" b="1" i="1" smtClean="0">
                                  <a:solidFill>
                                    <a:srgbClr val="002060"/>
                                  </a:solidFill>
                                  <a:latin typeface="Cambria Math" panose="02040503050406030204" pitchFamily="18" charset="0"/>
                                </a:rPr>
                                <m:t> </m:t>
                              </m:r>
                              <m:r>
                                <a:rPr lang="en-IN" altLang="en-US" b="1" i="1" smtClean="0">
                                  <a:solidFill>
                                    <a:srgbClr val="002060"/>
                                  </a:solidFill>
                                  <a:latin typeface="Cambria Math" panose="02040503050406030204" pitchFamily="18" charset="0"/>
                                </a:rPr>
                                <m:t>𝒐𝒗𝒆𝒓</m:t>
                              </m:r>
                              <m:r>
                                <a:rPr lang="en-IN" altLang="en-US" b="1" i="1" smtClean="0">
                                  <a:solidFill>
                                    <a:srgbClr val="002060"/>
                                  </a:solidFill>
                                  <a:latin typeface="Cambria Math" panose="02040503050406030204" pitchFamily="18" charset="0"/>
                                </a:rPr>
                                <m:t> </m:t>
                              </m:r>
                              <m:r>
                                <a:rPr lang="en-IN" altLang="en-US" b="1" i="1" smtClean="0">
                                  <a:solidFill>
                                    <a:srgbClr val="002060"/>
                                  </a:solidFill>
                                  <a:latin typeface="Cambria Math" panose="02040503050406030204" pitchFamily="18" charset="0"/>
                                </a:rPr>
                                <m:t>𝒂</m:t>
                              </m:r>
                              <m:r>
                                <a:rPr lang="en-IN" altLang="en-US" b="1" i="1" smtClean="0">
                                  <a:solidFill>
                                    <a:srgbClr val="002060"/>
                                  </a:solidFill>
                                  <a:latin typeface="Cambria Math" panose="02040503050406030204" pitchFamily="18" charset="0"/>
                                </a:rPr>
                                <m:t> </m:t>
                              </m:r>
                              <m:r>
                                <a:rPr lang="en-IN" altLang="en-US" b="1" i="1" smtClean="0">
                                  <a:solidFill>
                                    <a:srgbClr val="002060"/>
                                  </a:solidFill>
                                  <a:latin typeface="Cambria Math" panose="02040503050406030204" pitchFamily="18" charset="0"/>
                                </a:rPr>
                                <m:t>𝟑𝟎</m:t>
                              </m:r>
                              <m:r>
                                <a:rPr lang="en-IN" altLang="en-US" b="1" i="1" smtClean="0">
                                  <a:solidFill>
                                    <a:srgbClr val="002060"/>
                                  </a:solidFill>
                                  <a:latin typeface="Cambria Math" panose="02040503050406030204" pitchFamily="18" charset="0"/>
                                </a:rPr>
                                <m:t>−</m:t>
                              </m:r>
                              <m:r>
                                <a:rPr lang="en-IN" altLang="en-US" b="1" i="1" smtClean="0">
                                  <a:solidFill>
                                    <a:srgbClr val="002060"/>
                                  </a:solidFill>
                                  <a:latin typeface="Cambria Math" panose="02040503050406030204" pitchFamily="18" charset="0"/>
                                </a:rPr>
                                <m:t>𝒅𝒂𝒚</m:t>
                              </m:r>
                              <m:r>
                                <a:rPr lang="en-IN" altLang="en-US" b="1" i="1" smtClean="0">
                                  <a:solidFill>
                                    <a:srgbClr val="002060"/>
                                  </a:solidFill>
                                  <a:latin typeface="Cambria Math" panose="02040503050406030204" pitchFamily="18" charset="0"/>
                                </a:rPr>
                                <m:t> </m:t>
                              </m:r>
                              <m:r>
                                <a:rPr lang="en-IN" altLang="en-US" b="1" i="1" smtClean="0">
                                  <a:solidFill>
                                    <a:srgbClr val="002060"/>
                                  </a:solidFill>
                                  <a:latin typeface="Cambria Math" panose="02040503050406030204" pitchFamily="18" charset="0"/>
                                </a:rPr>
                                <m:t>𝒔𝒕𝒓𝒆𝒔𝒔</m:t>
                              </m:r>
                              <m:r>
                                <a:rPr lang="en-IN" altLang="en-US" b="1" i="1" smtClean="0">
                                  <a:solidFill>
                                    <a:srgbClr val="002060"/>
                                  </a:solidFill>
                                  <a:latin typeface="Cambria Math" panose="02040503050406030204" pitchFamily="18" charset="0"/>
                                </a:rPr>
                                <m:t> </m:t>
                              </m:r>
                              <m:r>
                                <a:rPr lang="en-IN" altLang="en-US" b="1" i="1" smtClean="0">
                                  <a:solidFill>
                                    <a:srgbClr val="002060"/>
                                  </a:solidFill>
                                  <a:latin typeface="Cambria Math" panose="02040503050406030204" pitchFamily="18" charset="0"/>
                                </a:rPr>
                                <m:t>𝒑𝒆𝒓𝒊𝒐𝒅</m:t>
                              </m:r>
                            </m:den>
                          </m:f>
                        </m:e>
                      </m:d>
                      <m:r>
                        <a:rPr lang="en-IN" altLang="en-US" b="1" i="1" smtClean="0">
                          <a:solidFill>
                            <a:srgbClr val="002060"/>
                          </a:solidFill>
                          <a:latin typeface="Cambria Math" panose="02040503050406030204" pitchFamily="18" charset="0"/>
                          <a:ea typeface="Cambria Math" panose="02040503050406030204" pitchFamily="18" charset="0"/>
                        </a:rPr>
                        <m:t>≥</m:t>
                      </m:r>
                      <m:r>
                        <a:rPr lang="en-IN" altLang="en-US" b="1" i="1" smtClean="0">
                          <a:solidFill>
                            <a:srgbClr val="002060"/>
                          </a:solidFill>
                          <a:latin typeface="Cambria Math" panose="02040503050406030204" pitchFamily="18" charset="0"/>
                          <a:ea typeface="Cambria Math" panose="02040503050406030204" pitchFamily="18" charset="0"/>
                        </a:rPr>
                        <m:t>𝟏𝟎𝟎</m:t>
                      </m:r>
                      <m:r>
                        <a:rPr lang="en-IN" altLang="en-US" b="1" i="1" smtClean="0">
                          <a:solidFill>
                            <a:srgbClr val="002060"/>
                          </a:solidFill>
                          <a:latin typeface="Cambria Math" panose="02040503050406030204" pitchFamily="18" charset="0"/>
                          <a:ea typeface="Cambria Math" panose="02040503050406030204" pitchFamily="18" charset="0"/>
                        </a:rPr>
                        <m:t>%</m:t>
                      </m:r>
                    </m:oMath>
                  </m:oMathPara>
                </a14:m>
                <a:endParaRPr lang="en-IN" altLang="en-US" b="1" dirty="0">
                  <a:solidFill>
                    <a:srgbClr val="002060"/>
                  </a:solidFill>
                  <a:ea typeface="Cambria Math" panose="02040503050406030204" pitchFamily="18" charset="0"/>
                </a:endParaRPr>
              </a:p>
              <a:p>
                <a:pPr marL="571500" lvl="1" indent="0" algn="just" eaLnBrk="1" hangingPunct="1">
                  <a:buNone/>
                </a:pPr>
                <a:endParaRPr lang="en-US" altLang="en-US" baseline="30000" dirty="0">
                  <a:solidFill>
                    <a:srgbClr val="002060"/>
                  </a:solidFill>
                </a:endParaRPr>
              </a:p>
              <a:p>
                <a:pPr marL="571500" lvl="1" indent="0" eaLnBrk="1" hangingPunct="1">
                  <a:buNone/>
                </a:pPr>
                <a:r>
                  <a:rPr lang="en-US" altLang="en-US" baseline="30000" dirty="0">
                    <a:solidFill>
                      <a:srgbClr val="002060"/>
                    </a:solidFill>
                  </a:rPr>
                  <a:t>*</a:t>
                </a:r>
                <a:r>
                  <a:rPr lang="en-US" altLang="en-US" dirty="0">
                    <a:solidFill>
                      <a:srgbClr val="002060"/>
                    </a:solidFill>
                  </a:rPr>
                  <a:t>High quality assets include those that can easily be converted into         cash in stressed markets</a:t>
                </a:r>
              </a:p>
              <a:p>
                <a:pPr marL="571500" lvl="1" indent="0" algn="just" eaLnBrk="1" hangingPunct="1">
                  <a:buNone/>
                </a:pPr>
                <a:endParaRPr lang="en-IN" altLang="en-US" b="1" dirty="0">
                  <a:solidFill>
                    <a:srgbClr val="002060"/>
                  </a:solidFill>
                </a:endParaRPr>
              </a:p>
            </p:txBody>
          </p:sp>
        </mc:Choice>
        <mc:Fallback xmlns="">
          <p:sp>
            <p:nvSpPr>
              <p:cNvPr id="99" name="Google Shape;99;p3"/>
              <p:cNvSpPr txBox="1">
                <a:spLocks noGrp="1" noRot="1" noChangeAspect="1" noMove="1" noResize="1" noEditPoints="1" noAdjustHandles="1" noChangeArrowheads="1" noChangeShapeType="1" noTextEdit="1"/>
              </p:cNvSpPr>
              <p:nvPr>
                <p:ph type="body" idx="1"/>
              </p:nvPr>
            </p:nvSpPr>
            <p:spPr>
              <a:xfrm>
                <a:off x="464563" y="1709665"/>
                <a:ext cx="9997874" cy="4872708"/>
              </a:xfrm>
              <a:prstGeom prst="rect">
                <a:avLst/>
              </a:prstGeom>
              <a:blipFill>
                <a:blip r:embed="rId3"/>
                <a:stretch>
                  <a:fillRect l="-61" r="-976"/>
                </a:stretch>
              </a:blipFill>
              <a:ln>
                <a:noFill/>
              </a:ln>
            </p:spPr>
            <p:txBody>
              <a:bodyPr/>
              <a:lstStyle/>
              <a:p>
                <a:r>
                  <a:rPr lang="en-IN">
                    <a:noFill/>
                  </a:rPr>
                  <a:t> </a:t>
                </a:r>
              </a:p>
            </p:txBody>
          </p:sp>
        </mc:Fallback>
      </mc:AlternateContent>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rPr>
              <a:t>Basel III: Liquidity Metrics</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242013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64563" y="1709665"/>
            <a:ext cx="9997874" cy="4872708"/>
          </a:xfrm>
          <a:prstGeom prst="rect">
            <a:avLst/>
          </a:prstGeom>
          <a:noFill/>
          <a:ln>
            <a:noFill/>
          </a:ln>
        </p:spPr>
        <p:txBody>
          <a:bodyPr spcFirstLastPara="1" wrap="square" lIns="91425" tIns="45700" rIns="91425" bIns="45700" anchor="t" anchorCtr="0">
            <a:normAutofit/>
          </a:bodyPr>
          <a:lstStyle/>
          <a:p>
            <a:r>
              <a:rPr lang="en-US" altLang="en-US" sz="2400" b="1" dirty="0">
                <a:solidFill>
                  <a:srgbClr val="002060"/>
                </a:solidFill>
              </a:rPr>
              <a:t>Fundamental characteristics of liquid assets</a:t>
            </a:r>
          </a:p>
          <a:p>
            <a:pPr lvl="1">
              <a:buFont typeface="Wingdings" panose="05000000000000000000" pitchFamily="2" charset="2"/>
              <a:buChar char="ü"/>
            </a:pPr>
            <a:r>
              <a:rPr lang="en-US" altLang="en-US" sz="2000" b="1" dirty="0">
                <a:solidFill>
                  <a:srgbClr val="002060"/>
                </a:solidFill>
              </a:rPr>
              <a:t>Low credit and market risk</a:t>
            </a:r>
          </a:p>
          <a:p>
            <a:pPr lvl="1">
              <a:buFont typeface="Wingdings" panose="05000000000000000000" pitchFamily="2" charset="2"/>
              <a:buChar char="ü"/>
            </a:pPr>
            <a:r>
              <a:rPr lang="en-US" altLang="en-US" sz="2000" b="1" dirty="0">
                <a:solidFill>
                  <a:srgbClr val="002060"/>
                </a:solidFill>
              </a:rPr>
              <a:t>Ease and certainty of valuation</a:t>
            </a:r>
          </a:p>
          <a:p>
            <a:pPr lvl="1">
              <a:buFont typeface="Wingdings" panose="05000000000000000000" pitchFamily="2" charset="2"/>
              <a:buChar char="ü"/>
            </a:pPr>
            <a:r>
              <a:rPr lang="en-US" altLang="en-US" sz="2000" b="1" dirty="0">
                <a:solidFill>
                  <a:srgbClr val="002060"/>
                </a:solidFill>
              </a:rPr>
              <a:t>Low correlation with risky assets</a:t>
            </a:r>
          </a:p>
          <a:p>
            <a:pPr lvl="1">
              <a:buFont typeface="Wingdings" panose="05000000000000000000" pitchFamily="2" charset="2"/>
              <a:buChar char="ü"/>
            </a:pPr>
            <a:r>
              <a:rPr lang="en-US" altLang="en-US" sz="2000" b="1" dirty="0">
                <a:solidFill>
                  <a:srgbClr val="002060"/>
                </a:solidFill>
              </a:rPr>
              <a:t>Listed in a developed and recognized exchange</a:t>
            </a:r>
          </a:p>
          <a:p>
            <a:r>
              <a:rPr lang="en-US" altLang="en-US" sz="2400" b="1" dirty="0">
                <a:solidFill>
                  <a:srgbClr val="002060"/>
                </a:solidFill>
              </a:rPr>
              <a:t>Market-related characteristics</a:t>
            </a:r>
          </a:p>
          <a:p>
            <a:pPr lvl="1">
              <a:buFont typeface="Wingdings" panose="05000000000000000000" pitchFamily="2" charset="2"/>
              <a:buChar char="ü"/>
            </a:pPr>
            <a:r>
              <a:rPr lang="en-US" altLang="en-US" sz="2000" b="1" dirty="0">
                <a:solidFill>
                  <a:srgbClr val="002060"/>
                </a:solidFill>
              </a:rPr>
              <a:t>Active and sizable market</a:t>
            </a:r>
          </a:p>
          <a:p>
            <a:pPr lvl="1">
              <a:buFont typeface="Wingdings" panose="05000000000000000000" pitchFamily="2" charset="2"/>
              <a:buChar char="ü"/>
            </a:pPr>
            <a:r>
              <a:rPr lang="en-US" altLang="en-US" sz="2000" b="1" dirty="0">
                <a:solidFill>
                  <a:srgbClr val="002060"/>
                </a:solidFill>
              </a:rPr>
              <a:t>Presence of committed market makers</a:t>
            </a:r>
          </a:p>
          <a:p>
            <a:pPr lvl="1">
              <a:buFont typeface="Wingdings" panose="05000000000000000000" pitchFamily="2" charset="2"/>
              <a:buChar char="ü"/>
            </a:pPr>
            <a:r>
              <a:rPr lang="en-US" altLang="en-US" sz="2000" b="1" dirty="0">
                <a:solidFill>
                  <a:srgbClr val="002060"/>
                </a:solidFill>
              </a:rPr>
              <a:t>Low market concentration</a:t>
            </a:r>
          </a:p>
          <a:p>
            <a:pPr lvl="1">
              <a:buFont typeface="Wingdings" panose="05000000000000000000" pitchFamily="2" charset="2"/>
              <a:buChar char="ü"/>
            </a:pPr>
            <a:r>
              <a:rPr lang="en-US" altLang="en-US" sz="2000" b="1" dirty="0">
                <a:solidFill>
                  <a:srgbClr val="002060"/>
                </a:solidFill>
              </a:rPr>
              <a:t>Flight to quality </a:t>
            </a:r>
          </a:p>
          <a:p>
            <a:pPr marL="571500" lvl="1" indent="0" algn="just" eaLnBrk="1" hangingPunct="1">
              <a:buNone/>
            </a:pPr>
            <a:endParaRPr lang="en-IN" altLang="en-US" sz="2000" b="1" dirty="0">
              <a:solidFill>
                <a:srgbClr val="002060"/>
              </a:solidFill>
            </a:endParaRP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rPr>
              <a:t>Basel III: Liquidity Metrics</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41006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9" name="Google Shape;99;p3"/>
              <p:cNvSpPr txBox="1">
                <a:spLocks noGrp="1"/>
              </p:cNvSpPr>
              <p:nvPr>
                <p:ph type="body" idx="1"/>
              </p:nvPr>
            </p:nvSpPr>
            <p:spPr>
              <a:xfrm>
                <a:off x="464563" y="1709665"/>
                <a:ext cx="9997874" cy="4872708"/>
              </a:xfrm>
              <a:prstGeom prst="rect">
                <a:avLst/>
              </a:prstGeom>
              <a:noFill/>
              <a:ln>
                <a:noFill/>
              </a:ln>
            </p:spPr>
            <p:txBody>
              <a:bodyPr spcFirstLastPara="1" wrap="square" lIns="91425" tIns="45700" rIns="91425" bIns="45700" anchor="t" anchorCtr="0">
                <a:normAutofit/>
              </a:bodyPr>
              <a:lstStyle/>
              <a:p>
                <a:pPr marL="114300" indent="0">
                  <a:buNone/>
                </a:pPr>
                <a:r>
                  <a:rPr lang="en-US" altLang="en-US" b="1" dirty="0">
                    <a:solidFill>
                      <a:srgbClr val="002060"/>
                    </a:solidFill>
                  </a:rPr>
                  <a:t>Net Stable Funding Ratio (NSFR)</a:t>
                </a:r>
              </a:p>
              <a:p>
                <a:pPr marL="571500" lvl="1" indent="0">
                  <a:buNone/>
                </a:pPr>
                <a:r>
                  <a:rPr lang="en-US" altLang="en-US" b="1" dirty="0">
                    <a:solidFill>
                      <a:srgbClr val="002060"/>
                    </a:solidFill>
                  </a:rPr>
                  <a:t>Designed to ensure that a bank holds an amount of long-term funding at least equal to its long-term assets, such as lending</a:t>
                </a:r>
              </a:p>
              <a:p>
                <a:endParaRPr lang="en-IN" altLang="en-US" sz="2000" b="1" dirty="0">
                  <a:solidFill>
                    <a:srgbClr val="002060"/>
                  </a:solidFill>
                </a:endParaRPr>
              </a:p>
              <a:p>
                <a:pPr marL="114300" indent="0">
                  <a:buNone/>
                </a:pPr>
                <a14:m>
                  <m:oMathPara xmlns:m="http://schemas.openxmlformats.org/officeDocument/2006/math">
                    <m:oMathParaPr>
                      <m:jc m:val="centerGroup"/>
                    </m:oMathParaPr>
                    <m:oMath xmlns:m="http://schemas.openxmlformats.org/officeDocument/2006/math">
                      <m:r>
                        <a:rPr lang="en-IN" altLang="en-US" sz="2000" b="1" i="1" smtClean="0">
                          <a:solidFill>
                            <a:srgbClr val="002060"/>
                          </a:solidFill>
                          <a:latin typeface="Cambria Math" panose="02040503050406030204" pitchFamily="18" charset="0"/>
                        </a:rPr>
                        <m:t>𝑵𝑺𝑭𝑹</m:t>
                      </m:r>
                      <m:r>
                        <a:rPr lang="en-IN" altLang="en-US" sz="2000" b="1" i="1" smtClean="0">
                          <a:solidFill>
                            <a:srgbClr val="002060"/>
                          </a:solidFill>
                          <a:latin typeface="Cambria Math" panose="02040503050406030204" pitchFamily="18" charset="0"/>
                        </a:rPr>
                        <m:t>=</m:t>
                      </m:r>
                      <m:f>
                        <m:fPr>
                          <m:ctrlPr>
                            <a:rPr lang="en-IN" altLang="en-US" sz="2000" b="1" i="1" smtClean="0">
                              <a:solidFill>
                                <a:srgbClr val="002060"/>
                              </a:solidFill>
                              <a:latin typeface="Cambria Math" panose="02040503050406030204" pitchFamily="18" charset="0"/>
                            </a:rPr>
                          </m:ctrlPr>
                        </m:fPr>
                        <m:num>
                          <m:r>
                            <a:rPr lang="en-IN" altLang="en-US" sz="2000" b="1" i="1" smtClean="0">
                              <a:solidFill>
                                <a:srgbClr val="002060"/>
                              </a:solidFill>
                              <a:latin typeface="Cambria Math" panose="02040503050406030204" pitchFamily="18" charset="0"/>
                            </a:rPr>
                            <m:t>𝑨𝒗𝒂𝒊𝒍𝒂𝒃𝒍𝒆</m:t>
                          </m:r>
                          <m:r>
                            <a:rPr lang="en-IN" altLang="en-US" sz="2000" b="1" i="1" smtClean="0">
                              <a:solidFill>
                                <a:srgbClr val="002060"/>
                              </a:solidFill>
                              <a:latin typeface="Cambria Math" panose="02040503050406030204" pitchFamily="18" charset="0"/>
                            </a:rPr>
                            <m:t> </m:t>
                          </m:r>
                          <m:r>
                            <a:rPr lang="en-IN" altLang="en-US" sz="2000" b="1" i="1" smtClean="0">
                              <a:solidFill>
                                <a:srgbClr val="002060"/>
                              </a:solidFill>
                              <a:latin typeface="Cambria Math" panose="02040503050406030204" pitchFamily="18" charset="0"/>
                            </a:rPr>
                            <m:t>𝑺𝒕𝒂𝒃𝒍𝒆</m:t>
                          </m:r>
                          <m:r>
                            <a:rPr lang="en-IN" altLang="en-US" sz="2000" b="1" i="1" smtClean="0">
                              <a:solidFill>
                                <a:srgbClr val="002060"/>
                              </a:solidFill>
                              <a:latin typeface="Cambria Math" panose="02040503050406030204" pitchFamily="18" charset="0"/>
                            </a:rPr>
                            <m:t> </m:t>
                          </m:r>
                          <m:r>
                            <a:rPr lang="en-IN" altLang="en-US" sz="2000" b="1" i="1" smtClean="0">
                              <a:solidFill>
                                <a:srgbClr val="002060"/>
                              </a:solidFill>
                              <a:latin typeface="Cambria Math" panose="02040503050406030204" pitchFamily="18" charset="0"/>
                            </a:rPr>
                            <m:t>𝑭𝒖𝒏𝒅𝒊𝒏𝒈</m:t>
                          </m:r>
                        </m:num>
                        <m:den>
                          <m:r>
                            <a:rPr lang="en-IN" altLang="en-US" sz="2000" b="1" i="1" smtClean="0">
                              <a:solidFill>
                                <a:srgbClr val="002060"/>
                              </a:solidFill>
                              <a:latin typeface="Cambria Math" panose="02040503050406030204" pitchFamily="18" charset="0"/>
                            </a:rPr>
                            <m:t>𝑹𝒆𝒒𝒖𝒊𝒓𝒆𝒅</m:t>
                          </m:r>
                          <m:r>
                            <a:rPr lang="en-IN" altLang="en-US" sz="2000" b="1" i="1" smtClean="0">
                              <a:solidFill>
                                <a:srgbClr val="002060"/>
                              </a:solidFill>
                              <a:latin typeface="Cambria Math" panose="02040503050406030204" pitchFamily="18" charset="0"/>
                            </a:rPr>
                            <m:t> </m:t>
                          </m:r>
                          <m:r>
                            <a:rPr lang="en-IN" altLang="en-US" sz="2000" b="1" i="1" smtClean="0">
                              <a:solidFill>
                                <a:srgbClr val="002060"/>
                              </a:solidFill>
                              <a:latin typeface="Cambria Math" panose="02040503050406030204" pitchFamily="18" charset="0"/>
                            </a:rPr>
                            <m:t>𝑺𝒕𝒂𝒃𝒍𝒆</m:t>
                          </m:r>
                          <m:r>
                            <a:rPr lang="en-IN" altLang="en-US" sz="2000" b="1" i="1" smtClean="0">
                              <a:solidFill>
                                <a:srgbClr val="002060"/>
                              </a:solidFill>
                              <a:latin typeface="Cambria Math" panose="02040503050406030204" pitchFamily="18" charset="0"/>
                            </a:rPr>
                            <m:t> </m:t>
                          </m:r>
                          <m:r>
                            <a:rPr lang="en-IN" altLang="en-US" sz="2000" b="1" i="1" smtClean="0">
                              <a:solidFill>
                                <a:srgbClr val="002060"/>
                              </a:solidFill>
                              <a:latin typeface="Cambria Math" panose="02040503050406030204" pitchFamily="18" charset="0"/>
                            </a:rPr>
                            <m:t>𝑭𝒖𝒏𝒅𝒊𝒏𝒈</m:t>
                          </m:r>
                        </m:den>
                      </m:f>
                      <m:r>
                        <a:rPr lang="en-IN" altLang="en-US" sz="2000" b="1" i="1" smtClean="0">
                          <a:solidFill>
                            <a:srgbClr val="002060"/>
                          </a:solidFill>
                          <a:latin typeface="Cambria Math" panose="02040503050406030204" pitchFamily="18" charset="0"/>
                          <a:ea typeface="Cambria Math" panose="02040503050406030204" pitchFamily="18" charset="0"/>
                        </a:rPr>
                        <m:t>≥</m:t>
                      </m:r>
                      <m:r>
                        <a:rPr lang="en-IN" altLang="en-US" sz="2000" b="1" i="1" smtClean="0">
                          <a:solidFill>
                            <a:srgbClr val="002060"/>
                          </a:solidFill>
                          <a:latin typeface="Cambria Math" panose="02040503050406030204" pitchFamily="18" charset="0"/>
                          <a:ea typeface="Cambria Math" panose="02040503050406030204" pitchFamily="18" charset="0"/>
                        </a:rPr>
                        <m:t>𝟏𝟎𝟎</m:t>
                      </m:r>
                      <m:r>
                        <a:rPr lang="en-IN" altLang="en-US" sz="2000" b="1" i="1" smtClean="0">
                          <a:solidFill>
                            <a:srgbClr val="002060"/>
                          </a:solidFill>
                          <a:latin typeface="Cambria Math" panose="02040503050406030204" pitchFamily="18" charset="0"/>
                          <a:ea typeface="Cambria Math" panose="02040503050406030204" pitchFamily="18" charset="0"/>
                        </a:rPr>
                        <m:t>%</m:t>
                      </m:r>
                    </m:oMath>
                  </m:oMathPara>
                </a14:m>
                <a:endParaRPr lang="en-IN" altLang="en-US" sz="2000" b="1" dirty="0">
                  <a:solidFill>
                    <a:srgbClr val="002060"/>
                  </a:solidFill>
                  <a:ea typeface="Cambria Math" panose="02040503050406030204" pitchFamily="18" charset="0"/>
                </a:endParaRPr>
              </a:p>
              <a:p>
                <a:pPr marL="114300" indent="0">
                  <a:buNone/>
                </a:pPr>
                <a:r>
                  <a:rPr lang="en-US" altLang="en-US" sz="2400" b="1" dirty="0">
                    <a:solidFill>
                      <a:srgbClr val="002060"/>
                    </a:solidFill>
                  </a:rPr>
                  <a:t>This measure depends on the ability of firms and supervisors to model investor behavior, which is “stable” or “unstable” in a crisis situation</a:t>
                </a:r>
                <a:endParaRPr lang="en-IN" altLang="en-US" sz="2400" b="1" dirty="0">
                  <a:solidFill>
                    <a:srgbClr val="002060"/>
                  </a:solidFill>
                </a:endParaRPr>
              </a:p>
            </p:txBody>
          </p:sp>
        </mc:Choice>
        <mc:Fallback xmlns="">
          <p:sp>
            <p:nvSpPr>
              <p:cNvPr id="99" name="Google Shape;99;p3"/>
              <p:cNvSpPr txBox="1">
                <a:spLocks noGrp="1" noRot="1" noChangeAspect="1" noMove="1" noResize="1" noEditPoints="1" noAdjustHandles="1" noChangeArrowheads="1" noChangeShapeType="1" noTextEdit="1"/>
              </p:cNvSpPr>
              <p:nvPr>
                <p:ph type="body" idx="1"/>
              </p:nvPr>
            </p:nvSpPr>
            <p:spPr>
              <a:xfrm>
                <a:off x="464563" y="1709665"/>
                <a:ext cx="9997874" cy="4872708"/>
              </a:xfrm>
              <a:prstGeom prst="rect">
                <a:avLst/>
              </a:prstGeom>
              <a:blipFill>
                <a:blip r:embed="rId3"/>
                <a:stretch>
                  <a:fillRect l="-61" r="-915"/>
                </a:stretch>
              </a:blipFill>
              <a:ln>
                <a:noFill/>
              </a:ln>
            </p:spPr>
            <p:txBody>
              <a:bodyPr/>
              <a:lstStyle/>
              <a:p>
                <a:r>
                  <a:rPr lang="en-IN">
                    <a:noFill/>
                  </a:rPr>
                  <a:t> </a:t>
                </a:r>
              </a:p>
            </p:txBody>
          </p:sp>
        </mc:Fallback>
      </mc:AlternateContent>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800"/>
              <a:buFont typeface="Calibri"/>
              <a:buNone/>
            </a:pPr>
            <a:r>
              <a:rPr lang="en-US" sz="2800" b="1" dirty="0">
                <a:solidFill>
                  <a:srgbClr val="0070C0"/>
                </a:solidFill>
              </a:rPr>
              <a:t>Basel III: Liquidity Metrics</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4578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How much capital a bank should hold?</a:t>
            </a:r>
            <a:endParaRPr lang="en-IN" sz="2800" b="1" dirty="0">
              <a:solidFill>
                <a:srgbClr val="0070C0"/>
              </a:solidFill>
              <a:latin typeface="+mn-lt"/>
            </a:endParaRPr>
          </a:p>
        </p:txBody>
      </p:sp>
      <p:sp>
        <p:nvSpPr>
          <p:cNvPr id="3" name="Content Placeholder 2"/>
          <p:cNvSpPr>
            <a:spLocks noGrp="1"/>
          </p:cNvSpPr>
          <p:nvPr>
            <p:ph idx="1"/>
          </p:nvPr>
        </p:nvSpPr>
        <p:spPr/>
        <p:txBody>
          <a:bodyPr>
            <a:normAutofit/>
          </a:bodyPr>
          <a:lstStyle/>
          <a:p>
            <a:r>
              <a:rPr lang="en-US" sz="2400" b="1" dirty="0" smtClean="0">
                <a:solidFill>
                  <a:srgbClr val="002060"/>
                </a:solidFill>
              </a:rPr>
              <a:t>Who should set capital standards, market or regulatory agencies?</a:t>
            </a:r>
          </a:p>
          <a:p>
            <a:r>
              <a:rPr lang="en-US" sz="2400" b="1" dirty="0" smtClean="0">
                <a:solidFill>
                  <a:srgbClr val="002060"/>
                </a:solidFill>
              </a:rPr>
              <a:t>What is a reasonable standard for the proper amount of capital?</a:t>
            </a:r>
          </a:p>
          <a:p>
            <a:r>
              <a:rPr lang="en-US" sz="2400" b="1" dirty="0" smtClean="0">
                <a:solidFill>
                  <a:srgbClr val="002060"/>
                </a:solidFill>
              </a:rPr>
              <a:t>Bank capital is regulated</a:t>
            </a:r>
          </a:p>
          <a:p>
            <a:r>
              <a:rPr lang="en-US" sz="2400" b="1" dirty="0" smtClean="0">
                <a:solidFill>
                  <a:srgbClr val="002060"/>
                </a:solidFill>
              </a:rPr>
              <a:t>To limit the risk of failures</a:t>
            </a:r>
          </a:p>
          <a:p>
            <a:r>
              <a:rPr lang="en-US" sz="2400" b="1" dirty="0" smtClean="0">
                <a:solidFill>
                  <a:srgbClr val="002060"/>
                </a:solidFill>
              </a:rPr>
              <a:t>To preserve public confidence</a:t>
            </a:r>
          </a:p>
          <a:p>
            <a:r>
              <a:rPr lang="en-US" sz="2400" b="1" dirty="0" smtClean="0">
                <a:solidFill>
                  <a:srgbClr val="002060"/>
                </a:solidFill>
              </a:rPr>
              <a:t>To limit losses to the government arising from deposit insurance claim</a:t>
            </a:r>
            <a:endParaRPr lang="en-IN" sz="2400" b="1" dirty="0">
              <a:solidFill>
                <a:srgbClr val="002060"/>
              </a:solidFill>
            </a:endParaRPr>
          </a:p>
        </p:txBody>
      </p:sp>
    </p:spTree>
    <p:extLst>
      <p:ext uri="{BB962C8B-B14F-4D97-AF65-F5344CB8AC3E}">
        <p14:creationId xmlns:p14="http://schemas.microsoft.com/office/powerpoint/2010/main" val="234357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422031" y="1642861"/>
            <a:ext cx="9817121" cy="3974123"/>
          </a:xfrm>
          <a:prstGeom prst="rect">
            <a:avLst/>
          </a:prstGeom>
          <a:noFill/>
          <a:ln>
            <a:noFill/>
          </a:ln>
        </p:spPr>
        <p:txBody>
          <a:bodyPr spcFirstLastPara="1" wrap="square" lIns="91425" tIns="45700" rIns="91425" bIns="45700" anchor="t" anchorCtr="0">
            <a:normAutofit lnSpcReduction="10000"/>
          </a:bodyPr>
          <a:lstStyle/>
          <a:p>
            <a:pPr marL="571500" algn="just">
              <a:lnSpc>
                <a:spcPct val="110000"/>
              </a:lnSpc>
              <a:spcBef>
                <a:spcPts val="600"/>
              </a:spcBef>
              <a:buClr>
                <a:srgbClr val="002060"/>
              </a:buClr>
              <a:buSzPts val="2800"/>
            </a:pPr>
            <a:r>
              <a:rPr lang="en-US" sz="2400" b="1" dirty="0">
                <a:solidFill>
                  <a:srgbClr val="002060"/>
                </a:solidFill>
              </a:rPr>
              <a:t>The Basel Agreement  of 1988 includes risk-based capital standards </a:t>
            </a:r>
            <a:r>
              <a:rPr lang="en-US" sz="2400" b="1" dirty="0" smtClean="0">
                <a:solidFill>
                  <a:srgbClr val="002060"/>
                </a:solidFill>
              </a:rPr>
              <a:t>designed </a:t>
            </a:r>
            <a:r>
              <a:rPr lang="en-US" sz="2400" b="1" dirty="0">
                <a:solidFill>
                  <a:srgbClr val="002060"/>
                </a:solidFill>
              </a:rPr>
              <a:t>to:</a:t>
            </a:r>
          </a:p>
          <a:p>
            <a:pPr marL="571500" algn="just">
              <a:lnSpc>
                <a:spcPct val="110000"/>
              </a:lnSpc>
              <a:spcBef>
                <a:spcPts val="600"/>
              </a:spcBef>
              <a:buClr>
                <a:srgbClr val="002060"/>
              </a:buClr>
              <a:buSzPts val="2800"/>
            </a:pPr>
            <a:r>
              <a:rPr lang="en-US" sz="2400" b="1" dirty="0">
                <a:solidFill>
                  <a:srgbClr val="002060"/>
                </a:solidFill>
              </a:rPr>
              <a:t>Encourage banks to keep their capital positions strong</a:t>
            </a:r>
          </a:p>
          <a:p>
            <a:pPr marL="571500" algn="just">
              <a:lnSpc>
                <a:spcPct val="110000"/>
              </a:lnSpc>
              <a:spcBef>
                <a:spcPts val="600"/>
              </a:spcBef>
              <a:buClr>
                <a:srgbClr val="002060"/>
              </a:buClr>
              <a:buSzPts val="2800"/>
            </a:pPr>
            <a:r>
              <a:rPr lang="en-US" sz="2400" b="1" dirty="0">
                <a:solidFill>
                  <a:srgbClr val="002060"/>
                </a:solidFill>
              </a:rPr>
              <a:t>Reduce inequalities in capital requirements between countries</a:t>
            </a:r>
          </a:p>
          <a:p>
            <a:pPr marL="571500" algn="just">
              <a:lnSpc>
                <a:spcPct val="110000"/>
              </a:lnSpc>
              <a:spcBef>
                <a:spcPts val="600"/>
              </a:spcBef>
              <a:buClr>
                <a:srgbClr val="002060"/>
              </a:buClr>
              <a:buSzPts val="2800"/>
            </a:pPr>
            <a:r>
              <a:rPr lang="en-US" sz="2400" b="1" dirty="0">
                <a:solidFill>
                  <a:srgbClr val="002060"/>
                </a:solidFill>
              </a:rPr>
              <a:t>Promote fair competition</a:t>
            </a:r>
          </a:p>
          <a:p>
            <a:pPr marL="571500" algn="just">
              <a:lnSpc>
                <a:spcPct val="110000"/>
              </a:lnSpc>
              <a:spcBef>
                <a:spcPts val="600"/>
              </a:spcBef>
              <a:buClr>
                <a:srgbClr val="002060"/>
              </a:buClr>
              <a:buSzPts val="2800"/>
            </a:pPr>
            <a:r>
              <a:rPr lang="en-US" sz="2400" b="1" dirty="0">
                <a:solidFill>
                  <a:srgbClr val="002060"/>
                </a:solidFill>
              </a:rPr>
              <a:t>Account for financial innovations (OBS, etc.)</a:t>
            </a:r>
          </a:p>
          <a:p>
            <a:pPr marL="571500">
              <a:lnSpc>
                <a:spcPct val="110000"/>
              </a:lnSpc>
              <a:spcBef>
                <a:spcPts val="600"/>
              </a:spcBef>
              <a:buClr>
                <a:srgbClr val="002060"/>
              </a:buClr>
              <a:buSzPts val="2800"/>
            </a:pPr>
            <a:r>
              <a:rPr lang="en-US" sz="2400" b="1" dirty="0">
                <a:solidFill>
                  <a:srgbClr val="002060"/>
                </a:solidFill>
              </a:rPr>
              <a:t>Stockholders' equity is deemed to be the most valuable type of capital</a:t>
            </a:r>
          </a:p>
          <a:p>
            <a:pPr marL="571500">
              <a:lnSpc>
                <a:spcPct val="110000"/>
              </a:lnSpc>
              <a:spcBef>
                <a:spcPts val="600"/>
              </a:spcBef>
              <a:buClr>
                <a:srgbClr val="002060"/>
              </a:buClr>
              <a:buSzPts val="2800"/>
            </a:pPr>
            <a:r>
              <a:rPr lang="en-US" sz="2400" b="1" dirty="0">
                <a:solidFill>
                  <a:srgbClr val="002060"/>
                </a:solidFill>
              </a:rPr>
              <a:t>Minimum capital requirement increased to 8% total capital to risk-adjusted assets</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The Basel Agreement: Basel I</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74054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719739" y="1573616"/>
            <a:ext cx="9508781" cy="3990206"/>
          </a:xfrm>
          <a:prstGeom prst="rect">
            <a:avLst/>
          </a:prstGeom>
          <a:noFill/>
          <a:ln>
            <a:noFill/>
          </a:ln>
        </p:spPr>
        <p:txBody>
          <a:bodyPr spcFirstLastPara="1" wrap="square" lIns="91425" tIns="45700" rIns="91425" bIns="45700" anchor="t" anchorCtr="0">
            <a:normAutofit/>
          </a:bodyPr>
          <a:lstStyle/>
          <a:p>
            <a:pPr marL="571500" algn="just">
              <a:lnSpc>
                <a:spcPct val="110000"/>
              </a:lnSpc>
              <a:spcBef>
                <a:spcPts val="600"/>
              </a:spcBef>
              <a:buClr>
                <a:srgbClr val="002060"/>
              </a:buClr>
              <a:buSzPts val="2800"/>
            </a:pPr>
            <a:r>
              <a:rPr lang="en-US" sz="2400" b="1" dirty="0">
                <a:solidFill>
                  <a:srgbClr val="002060"/>
                </a:solidFill>
              </a:rPr>
              <a:t>A Bank’s Minimum Capital Requirement is Linked to its Credit Risk</a:t>
            </a:r>
          </a:p>
          <a:p>
            <a:pPr marL="1028700" lvl="1" algn="just">
              <a:lnSpc>
                <a:spcPct val="110000"/>
              </a:lnSpc>
              <a:spcBef>
                <a:spcPts val="600"/>
              </a:spcBef>
              <a:buClr>
                <a:srgbClr val="002060"/>
              </a:buClr>
              <a:buSzPts val="2800"/>
            </a:pPr>
            <a:r>
              <a:rPr lang="en-US" sz="2000" b="1" dirty="0">
                <a:solidFill>
                  <a:srgbClr val="002060"/>
                </a:solidFill>
              </a:rPr>
              <a:t>The greater the credit risk, the greater the required capital</a:t>
            </a:r>
          </a:p>
          <a:p>
            <a:pPr marL="571500" algn="just">
              <a:lnSpc>
                <a:spcPct val="110000"/>
              </a:lnSpc>
              <a:spcBef>
                <a:spcPts val="600"/>
              </a:spcBef>
              <a:buClr>
                <a:srgbClr val="002060"/>
              </a:buClr>
              <a:buSzPts val="2800"/>
            </a:pPr>
            <a:r>
              <a:rPr lang="en-US" sz="2400" b="1" dirty="0" smtClean="0">
                <a:solidFill>
                  <a:srgbClr val="002060"/>
                </a:solidFill>
              </a:rPr>
              <a:t>Capital </a:t>
            </a:r>
            <a:r>
              <a:rPr lang="en-US" sz="2400" b="1" dirty="0">
                <a:solidFill>
                  <a:srgbClr val="002060"/>
                </a:solidFill>
              </a:rPr>
              <a:t>is divided into Two Tiers</a:t>
            </a:r>
          </a:p>
          <a:p>
            <a:pPr marL="571500">
              <a:lnSpc>
                <a:spcPct val="110000"/>
              </a:lnSpc>
              <a:spcBef>
                <a:spcPts val="600"/>
              </a:spcBef>
              <a:buClr>
                <a:srgbClr val="002060"/>
              </a:buClr>
              <a:buSzPts val="2800"/>
            </a:pPr>
            <a:r>
              <a:rPr lang="en-US" sz="2400" b="1" dirty="0">
                <a:solidFill>
                  <a:srgbClr val="002060"/>
                </a:solidFill>
              </a:rPr>
              <a:t>Basel I required bankers to determine the current market value for a contract that is similar to the contract they have actually made with a customer in order to figure out the latter’s replacement cost. </a:t>
            </a:r>
          </a:p>
        </p:txBody>
      </p:sp>
      <p:sp>
        <p:nvSpPr>
          <p:cNvPr id="100" name="Google Shape;100;p3"/>
          <p:cNvSpPr txBox="1">
            <a:spLocks noGrp="1"/>
          </p:cNvSpPr>
          <p:nvPr>
            <p:ph type="title"/>
          </p:nvPr>
        </p:nvSpPr>
        <p:spPr>
          <a:xfrm>
            <a:off x="1364059" y="685333"/>
            <a:ext cx="10515600" cy="662821"/>
          </a:xfrm>
          <a:prstGeom prst="rect">
            <a:avLst/>
          </a:prstGeom>
          <a:noFill/>
          <a:ln>
            <a:noFill/>
          </a:ln>
        </p:spPr>
        <p:txBody>
          <a:bodyPr spcFirstLastPara="1" wrap="square" lIns="91425" tIns="45700" rIns="91425" bIns="45700" anchor="ctr" anchorCtr="0">
            <a:normAutofit/>
          </a:bodyPr>
          <a:lstStyle/>
          <a:p>
            <a:pPr lvl="0">
              <a:buClr>
                <a:srgbClr val="0070C0"/>
              </a:buClr>
              <a:buSzPts val="2800"/>
            </a:pPr>
            <a:r>
              <a:rPr lang="en-US" sz="2800" b="1" dirty="0">
                <a:solidFill>
                  <a:srgbClr val="0070C0"/>
                </a:solidFill>
              </a:rPr>
              <a:t>The Basel Agreement: Basel I</a:t>
            </a:r>
            <a:endParaRPr dirty="0"/>
          </a:p>
        </p:txBody>
      </p:sp>
      <p:sp>
        <p:nvSpPr>
          <p:cNvPr id="101" name="Google Shape;101;p3"/>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3082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5092</Words>
  <Application>Microsoft Office PowerPoint</Application>
  <PresentationFormat>Widescreen</PresentationFormat>
  <Paragraphs>617</Paragraphs>
  <Slides>68</Slides>
  <Notes>60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7" baseType="lpstr">
      <vt:lpstr>Arial</vt:lpstr>
      <vt:lpstr>Calibri</vt:lpstr>
      <vt:lpstr>Calibri Light</vt:lpstr>
      <vt:lpstr>Cambria Math</vt:lpstr>
      <vt:lpstr>Symbol</vt:lpstr>
      <vt:lpstr>Times New Roman</vt:lpstr>
      <vt:lpstr>Wingdings</vt:lpstr>
      <vt:lpstr>Office Theme</vt:lpstr>
      <vt:lpstr>Equation</vt:lpstr>
      <vt:lpstr>Bank Capital</vt:lpstr>
      <vt:lpstr>What is bank capital?</vt:lpstr>
      <vt:lpstr>Constituents of Bank Capitals</vt:lpstr>
      <vt:lpstr>Constituents of Bank Capitals …</vt:lpstr>
      <vt:lpstr>Importance of Bank Capital</vt:lpstr>
      <vt:lpstr>Relative importance of Different Sources of Capital</vt:lpstr>
      <vt:lpstr>How much capital a bank should hold?</vt:lpstr>
      <vt:lpstr>The Basel Agreement: Basel I</vt:lpstr>
      <vt:lpstr>The Basel Agreement: Basel I</vt:lpstr>
      <vt:lpstr>The Basel Agreement: Basel I</vt:lpstr>
      <vt:lpstr>Basel I: Capital Requirements</vt:lpstr>
      <vt:lpstr>Basel I: Capital Requirements</vt:lpstr>
      <vt:lpstr>Basel I: Capital Requirements</vt:lpstr>
      <vt:lpstr>Basel I: Risk Weights Applied to Bank Assets &amp; OBS</vt:lpstr>
      <vt:lpstr>Basel I: Off Balance Sheet</vt:lpstr>
      <vt:lpstr>Basel I: Risk Weights Applied to Bank Assets &amp; OBS</vt:lpstr>
      <vt:lpstr>Basel I: Capital Requirements Attached to Derivatives</vt:lpstr>
      <vt:lpstr>Basel I: Risk Weights Applied to Bank Assets &amp; OBS</vt:lpstr>
      <vt:lpstr>Basel I: Calculating Risk-Weighted Assets</vt:lpstr>
      <vt:lpstr>Calculating Risk Weighted  Assets Under Basel I</vt:lpstr>
      <vt:lpstr>Calculating Risk Weighted  Assets Under Basel I</vt:lpstr>
      <vt:lpstr>Calculating Risk Weighted  Assets Under Basel I</vt:lpstr>
      <vt:lpstr>Calculating Risk Weighted  Assets Under Basel I</vt:lpstr>
      <vt:lpstr>Basel I: Positive of Risk Adjusted Assets</vt:lpstr>
      <vt:lpstr>Basel I: Problems With Risk Adjusted Assets</vt:lpstr>
      <vt:lpstr>Basel I: 1993 Proposal: Standard Model</vt:lpstr>
      <vt:lpstr>Basel I: 1996 Modification: Internal Model</vt:lpstr>
      <vt:lpstr>Basel I: Value at Risk (VAR) Models</vt:lpstr>
      <vt:lpstr>Basel II</vt:lpstr>
      <vt:lpstr>Tier 1 Capital </vt:lpstr>
      <vt:lpstr>Tier 2 &amp; 3 Capital </vt:lpstr>
      <vt:lpstr>Basel II: Amends over Basel I</vt:lpstr>
      <vt:lpstr>Basel II: Minimum Capital Requirement (MCR)</vt:lpstr>
      <vt:lpstr>Basel II: Minimum Capital Requirement (MCR)</vt:lpstr>
      <vt:lpstr>Basel II: Minimum Capital Requirement (MCR)</vt:lpstr>
      <vt:lpstr>Basel II: Minimum Capital Requirement (MCR)</vt:lpstr>
      <vt:lpstr>Basel II: Minimum Capital Requirement (MCR)</vt:lpstr>
      <vt:lpstr>Basel II: Minimum Capital Requirement (MCR)</vt:lpstr>
      <vt:lpstr>Basel II: Minimum Capital Requirement (MCR)</vt:lpstr>
      <vt:lpstr>Basel II: Minimum Capital Requirement (MCR)</vt:lpstr>
      <vt:lpstr>Basel II: Minimum Capital Requirement (MCR)</vt:lpstr>
      <vt:lpstr>Basel II: Minimum Capital Requirement (MCR)</vt:lpstr>
      <vt:lpstr>Basel II: Minimum Capital Requirement (MCR)</vt:lpstr>
      <vt:lpstr>Basel II: Capital Standards</vt:lpstr>
      <vt:lpstr>Basel II: Capital Standards</vt:lpstr>
      <vt:lpstr>Basel II: Capital Standards</vt:lpstr>
      <vt:lpstr>Basel II: Strategies to Meet a Bank’s Capital Needs</vt:lpstr>
      <vt:lpstr>Why Basel-III?</vt:lpstr>
      <vt:lpstr>Why Basel-III?...</vt:lpstr>
      <vt:lpstr>Basel III: Enhancement to Basel II</vt:lpstr>
      <vt:lpstr>Basel III</vt:lpstr>
      <vt:lpstr>Basel III</vt:lpstr>
      <vt:lpstr>Basel III</vt:lpstr>
      <vt:lpstr>Basel III: Framework</vt:lpstr>
      <vt:lpstr>Basel III: Framework-Capital</vt:lpstr>
      <vt:lpstr>Basel III: Framework-Capital</vt:lpstr>
      <vt:lpstr>Basel III: Framework-Capital</vt:lpstr>
      <vt:lpstr>Basel III: Framework-Capital</vt:lpstr>
      <vt:lpstr>Basel III: Framework-Capital</vt:lpstr>
      <vt:lpstr>Basel III: Framework-Risk Coverage </vt:lpstr>
      <vt:lpstr>Basel III: Framework-Risk Coverage </vt:lpstr>
      <vt:lpstr>Basel III: Framework-Risk Coverage </vt:lpstr>
      <vt:lpstr>Basel III: Capital Leverage Ratio</vt:lpstr>
      <vt:lpstr>Capital Regulations in India</vt:lpstr>
      <vt:lpstr>Basel III: Liquidity Metrics</vt:lpstr>
      <vt:lpstr>Basel III: Liquidity Metrics</vt:lpstr>
      <vt:lpstr>Basel III: Liquidity Metrics</vt:lpstr>
      <vt:lpstr>Basel III: Liquidity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Capital</dc:title>
  <dc:creator>Jitendra Mahakud</dc:creator>
  <cp:lastModifiedBy>Jitendra Mahakud</cp:lastModifiedBy>
  <cp:revision>3</cp:revision>
  <dcterms:created xsi:type="dcterms:W3CDTF">2023-03-23T02:25:54Z</dcterms:created>
  <dcterms:modified xsi:type="dcterms:W3CDTF">2023-04-09T07:01:24Z</dcterms:modified>
</cp:coreProperties>
</file>