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743EA5-7B16-4BA7-8393-8A94F08FD612}" type="datetimeFigureOut">
              <a:rPr lang="en-IN" smtClean="0"/>
              <a:t>29-03-2023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506B07-F8B4-40D7-A286-20E4EBAE0B0F}" type="slidenum">
              <a:rPr lang="en-IN" smtClean="0"/>
              <a:t>‹#›</a:t>
            </a:fld>
            <a:endParaRPr lang="en-IN"/>
          </a:p>
        </p:txBody>
      </p:sp>
    </p:spTree>
    <p:extLst>
      <p:ext uri="{BB962C8B-B14F-4D97-AF65-F5344CB8AC3E}">
        <p14:creationId xmlns:p14="http://schemas.microsoft.com/office/powerpoint/2010/main" val="2814888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E72FCEE-8019-4709-8842-761DEA2DAFF7}" type="slidenum">
              <a:rPr lang="en-US" altLang="en-US">
                <a:latin typeface="Times New Roman" panose="02020603050405020304" pitchFamily="18" charset="0"/>
              </a:rPr>
              <a:pPr/>
              <a:t>3</a:t>
            </a:fld>
            <a:endParaRPr lang="en-US" altLang="en-US">
              <a:latin typeface="Times New Roman" panose="02020603050405020304" pitchFamily="18"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9713544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7b72499489_0_3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g7b72499489_0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6962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81376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7b72499489_0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g7b72499489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612348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47" name="Google Shape;147;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020862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457273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168605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7b72499489_0_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g7b72499489_0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13405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7b72499489_0_3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g7b72499489_0_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18375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7b72499489_0_1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g7b72499489_0_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86314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1086D45-7520-454A-AD5D-BBAB03A1AB67}" type="datetimeFigureOut">
              <a:rPr lang="en-IN" smtClean="0"/>
              <a:t>29-03-2023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8B316C-E794-4DE6-B265-5A5DC6A1F51C}" type="slidenum">
              <a:rPr lang="en-IN" smtClean="0"/>
              <a:t>‹#›</a:t>
            </a:fld>
            <a:endParaRPr lang="en-IN"/>
          </a:p>
        </p:txBody>
      </p:sp>
    </p:spTree>
    <p:extLst>
      <p:ext uri="{BB962C8B-B14F-4D97-AF65-F5344CB8AC3E}">
        <p14:creationId xmlns:p14="http://schemas.microsoft.com/office/powerpoint/2010/main" val="3314608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1086D45-7520-454A-AD5D-BBAB03A1AB67}" type="datetimeFigureOut">
              <a:rPr lang="en-IN" smtClean="0"/>
              <a:t>29-03-2023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8B316C-E794-4DE6-B265-5A5DC6A1F51C}" type="slidenum">
              <a:rPr lang="en-IN" smtClean="0"/>
              <a:t>‹#›</a:t>
            </a:fld>
            <a:endParaRPr lang="en-IN"/>
          </a:p>
        </p:txBody>
      </p:sp>
    </p:spTree>
    <p:extLst>
      <p:ext uri="{BB962C8B-B14F-4D97-AF65-F5344CB8AC3E}">
        <p14:creationId xmlns:p14="http://schemas.microsoft.com/office/powerpoint/2010/main" val="3446568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1086D45-7520-454A-AD5D-BBAB03A1AB67}" type="datetimeFigureOut">
              <a:rPr lang="en-IN" smtClean="0"/>
              <a:t>29-03-2023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8B316C-E794-4DE6-B265-5A5DC6A1F51C}" type="slidenum">
              <a:rPr lang="en-IN" smtClean="0"/>
              <a:t>‹#›</a:t>
            </a:fld>
            <a:endParaRPr lang="en-IN"/>
          </a:p>
        </p:txBody>
      </p:sp>
    </p:spTree>
    <p:extLst>
      <p:ext uri="{BB962C8B-B14F-4D97-AF65-F5344CB8AC3E}">
        <p14:creationId xmlns:p14="http://schemas.microsoft.com/office/powerpoint/2010/main" val="1525424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1086D45-7520-454A-AD5D-BBAB03A1AB67}" type="datetimeFigureOut">
              <a:rPr lang="en-IN" smtClean="0"/>
              <a:t>29-03-2023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8B316C-E794-4DE6-B265-5A5DC6A1F51C}" type="slidenum">
              <a:rPr lang="en-IN" smtClean="0"/>
              <a:t>‹#›</a:t>
            </a:fld>
            <a:endParaRPr lang="en-IN"/>
          </a:p>
        </p:txBody>
      </p:sp>
    </p:spTree>
    <p:extLst>
      <p:ext uri="{BB962C8B-B14F-4D97-AF65-F5344CB8AC3E}">
        <p14:creationId xmlns:p14="http://schemas.microsoft.com/office/powerpoint/2010/main" val="2092583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1086D45-7520-454A-AD5D-BBAB03A1AB67}" type="datetimeFigureOut">
              <a:rPr lang="en-IN" smtClean="0"/>
              <a:t>29-03-2023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8B316C-E794-4DE6-B265-5A5DC6A1F51C}" type="slidenum">
              <a:rPr lang="en-IN" smtClean="0"/>
              <a:t>‹#›</a:t>
            </a:fld>
            <a:endParaRPr lang="en-IN"/>
          </a:p>
        </p:txBody>
      </p:sp>
    </p:spTree>
    <p:extLst>
      <p:ext uri="{BB962C8B-B14F-4D97-AF65-F5344CB8AC3E}">
        <p14:creationId xmlns:p14="http://schemas.microsoft.com/office/powerpoint/2010/main" val="2515709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1086D45-7520-454A-AD5D-BBAB03A1AB67}" type="datetimeFigureOut">
              <a:rPr lang="en-IN" smtClean="0"/>
              <a:t>29-03-2023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8B316C-E794-4DE6-B265-5A5DC6A1F51C}" type="slidenum">
              <a:rPr lang="en-IN" smtClean="0"/>
              <a:t>‹#›</a:t>
            </a:fld>
            <a:endParaRPr lang="en-IN"/>
          </a:p>
        </p:txBody>
      </p:sp>
    </p:spTree>
    <p:extLst>
      <p:ext uri="{BB962C8B-B14F-4D97-AF65-F5344CB8AC3E}">
        <p14:creationId xmlns:p14="http://schemas.microsoft.com/office/powerpoint/2010/main" val="2915324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1086D45-7520-454A-AD5D-BBAB03A1AB67}" type="datetimeFigureOut">
              <a:rPr lang="en-IN" smtClean="0"/>
              <a:t>29-03-2023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D8B316C-E794-4DE6-B265-5A5DC6A1F51C}" type="slidenum">
              <a:rPr lang="en-IN" smtClean="0"/>
              <a:t>‹#›</a:t>
            </a:fld>
            <a:endParaRPr lang="en-IN"/>
          </a:p>
        </p:txBody>
      </p:sp>
    </p:spTree>
    <p:extLst>
      <p:ext uri="{BB962C8B-B14F-4D97-AF65-F5344CB8AC3E}">
        <p14:creationId xmlns:p14="http://schemas.microsoft.com/office/powerpoint/2010/main" val="2456271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1086D45-7520-454A-AD5D-BBAB03A1AB67}" type="datetimeFigureOut">
              <a:rPr lang="en-IN" smtClean="0"/>
              <a:t>29-03-2023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D8B316C-E794-4DE6-B265-5A5DC6A1F51C}" type="slidenum">
              <a:rPr lang="en-IN" smtClean="0"/>
              <a:t>‹#›</a:t>
            </a:fld>
            <a:endParaRPr lang="en-IN"/>
          </a:p>
        </p:txBody>
      </p:sp>
    </p:spTree>
    <p:extLst>
      <p:ext uri="{BB962C8B-B14F-4D97-AF65-F5344CB8AC3E}">
        <p14:creationId xmlns:p14="http://schemas.microsoft.com/office/powerpoint/2010/main" val="1374440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086D45-7520-454A-AD5D-BBAB03A1AB67}" type="datetimeFigureOut">
              <a:rPr lang="en-IN" smtClean="0"/>
              <a:t>29-03-2023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D8B316C-E794-4DE6-B265-5A5DC6A1F51C}" type="slidenum">
              <a:rPr lang="en-IN" smtClean="0"/>
              <a:t>‹#›</a:t>
            </a:fld>
            <a:endParaRPr lang="en-IN"/>
          </a:p>
        </p:txBody>
      </p:sp>
    </p:spTree>
    <p:extLst>
      <p:ext uri="{BB962C8B-B14F-4D97-AF65-F5344CB8AC3E}">
        <p14:creationId xmlns:p14="http://schemas.microsoft.com/office/powerpoint/2010/main" val="3149759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1086D45-7520-454A-AD5D-BBAB03A1AB67}" type="datetimeFigureOut">
              <a:rPr lang="en-IN" smtClean="0"/>
              <a:t>29-03-2023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8B316C-E794-4DE6-B265-5A5DC6A1F51C}" type="slidenum">
              <a:rPr lang="en-IN" smtClean="0"/>
              <a:t>‹#›</a:t>
            </a:fld>
            <a:endParaRPr lang="en-IN"/>
          </a:p>
        </p:txBody>
      </p:sp>
    </p:spTree>
    <p:extLst>
      <p:ext uri="{BB962C8B-B14F-4D97-AF65-F5344CB8AC3E}">
        <p14:creationId xmlns:p14="http://schemas.microsoft.com/office/powerpoint/2010/main" val="472693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1086D45-7520-454A-AD5D-BBAB03A1AB67}" type="datetimeFigureOut">
              <a:rPr lang="en-IN" smtClean="0"/>
              <a:t>29-03-2023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8B316C-E794-4DE6-B265-5A5DC6A1F51C}" type="slidenum">
              <a:rPr lang="en-IN" smtClean="0"/>
              <a:t>‹#›</a:t>
            </a:fld>
            <a:endParaRPr lang="en-IN"/>
          </a:p>
        </p:txBody>
      </p:sp>
    </p:spTree>
    <p:extLst>
      <p:ext uri="{BB962C8B-B14F-4D97-AF65-F5344CB8AC3E}">
        <p14:creationId xmlns:p14="http://schemas.microsoft.com/office/powerpoint/2010/main" val="655150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086D45-7520-454A-AD5D-BBAB03A1AB67}" type="datetimeFigureOut">
              <a:rPr lang="en-IN" smtClean="0"/>
              <a:t>29-03-2023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8B316C-E794-4DE6-B265-5A5DC6A1F51C}" type="slidenum">
              <a:rPr lang="en-IN" smtClean="0"/>
              <a:t>‹#›</a:t>
            </a:fld>
            <a:endParaRPr lang="en-IN"/>
          </a:p>
        </p:txBody>
      </p:sp>
    </p:spTree>
    <p:extLst>
      <p:ext uri="{BB962C8B-B14F-4D97-AF65-F5344CB8AC3E}">
        <p14:creationId xmlns:p14="http://schemas.microsoft.com/office/powerpoint/2010/main" val="11411395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Deposit Management</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37550098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059" y="685333"/>
            <a:ext cx="10515600" cy="662821"/>
          </a:xfrm>
        </p:spPr>
        <p:txBody>
          <a:bodyPr>
            <a:normAutofit/>
          </a:bodyPr>
          <a:lstStyle/>
          <a:p>
            <a:r>
              <a:rPr lang="en-US" altLang="en-US" sz="2800" b="1" dirty="0">
                <a:solidFill>
                  <a:srgbClr val="0070C0"/>
                </a:solidFill>
                <a:latin typeface="+mn-lt"/>
              </a:rPr>
              <a:t>Reinvestment Scheme</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22032" y="1887415"/>
                <a:ext cx="8897814" cy="3585922"/>
              </a:xfrm>
            </p:spPr>
            <p:txBody>
              <a:bodyPr>
                <a:normAutofit/>
              </a:bodyPr>
              <a:lstStyle/>
              <a:p>
                <a:pPr marL="457200" lvl="1" indent="0" algn="just">
                  <a:buNone/>
                </a:pPr>
                <a:r>
                  <a:rPr lang="en-US" b="1" dirty="0">
                    <a:solidFill>
                      <a:srgbClr val="002060"/>
                    </a:solidFill>
                  </a:rPr>
                  <a:t>To ascertain maturity amount in a re-investment scheme, the following expression can be used:</a:t>
                </a:r>
              </a:p>
              <a:p>
                <a:pPr marL="457200" lvl="1" indent="0" algn="just">
                  <a:buNone/>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𝑅𝐼</m:t>
                          </m:r>
                        </m:e>
                        <m:sub>
                          <m:r>
                            <a:rPr lang="en-IN" b="0" i="1" smtClean="0">
                              <a:latin typeface="Cambria Math" panose="02040503050406030204" pitchFamily="18" charset="0"/>
                            </a:rPr>
                            <m:t>𝑚</m:t>
                          </m:r>
                        </m:sub>
                      </m:sSub>
                      <m:r>
                        <a:rPr lang="en-IN" b="0" i="1" smtClean="0">
                          <a:latin typeface="Cambria Math" panose="02040503050406030204" pitchFamily="18" charset="0"/>
                        </a:rPr>
                        <m:t>=</m:t>
                      </m:r>
                      <m:r>
                        <a:rPr lang="en-IN" b="0" i="1" smtClean="0">
                          <a:latin typeface="Cambria Math" panose="02040503050406030204" pitchFamily="18" charset="0"/>
                        </a:rPr>
                        <m:t>𝑅𝐼</m:t>
                      </m:r>
                      <m:d>
                        <m:dPr>
                          <m:ctrlPr>
                            <a:rPr lang="en-IN" b="0" i="1" smtClean="0">
                              <a:latin typeface="Cambria Math" panose="02040503050406030204" pitchFamily="18" charset="0"/>
                            </a:rPr>
                          </m:ctrlPr>
                        </m:dPr>
                        <m:e>
                          <m:r>
                            <a:rPr lang="en-IN" b="0" i="1" smtClean="0">
                              <a:latin typeface="Cambria Math" panose="02040503050406030204" pitchFamily="18" charset="0"/>
                            </a:rPr>
                            <m:t>1+</m:t>
                          </m:r>
                          <m:r>
                            <a:rPr lang="en-IN" b="0" i="1" smtClean="0">
                              <a:latin typeface="Cambria Math" panose="02040503050406030204" pitchFamily="18" charset="0"/>
                            </a:rPr>
                            <m:t>𝑟</m:t>
                          </m:r>
                        </m:e>
                      </m:d>
                      <m:r>
                        <a:rPr lang="en-IN" b="0" i="1" smtClean="0">
                          <a:latin typeface="Cambria Math" panose="02040503050406030204" pitchFamily="18" charset="0"/>
                        </a:rPr>
                        <m:t>𝑛</m:t>
                      </m:r>
                    </m:oMath>
                  </m:oMathPara>
                </a14:m>
                <a:endParaRPr lang="en-IN" b="0" dirty="0"/>
              </a:p>
              <a:p>
                <a:pPr marL="457200" lvl="1" indent="0" algn="just">
                  <a:lnSpc>
                    <a:spcPct val="100000"/>
                  </a:lnSpc>
                  <a:spcBef>
                    <a:spcPts val="0"/>
                  </a:spcBef>
                  <a:buNone/>
                </a:pPr>
                <a:r>
                  <a:rPr lang="en-IN" sz="2000" dirty="0">
                    <a:solidFill>
                      <a:srgbClr val="002060"/>
                    </a:solidFill>
                  </a:rPr>
                  <a:t>where,</a:t>
                </a:r>
              </a:p>
              <a:p>
                <a:pPr marL="457200" lvl="1" indent="0" algn="just">
                  <a:lnSpc>
                    <a:spcPct val="100000"/>
                  </a:lnSpc>
                  <a:spcBef>
                    <a:spcPts val="0"/>
                  </a:spcBef>
                  <a:buNone/>
                </a:pPr>
                <a:r>
                  <a:rPr lang="en-IN" sz="2000" dirty="0" err="1">
                    <a:solidFill>
                      <a:srgbClr val="002060"/>
                    </a:solidFill>
                  </a:rPr>
                  <a:t>RI</a:t>
                </a:r>
                <a:r>
                  <a:rPr lang="en-IN" sz="2000" baseline="-25000" dirty="0" err="1">
                    <a:solidFill>
                      <a:srgbClr val="002060"/>
                    </a:solidFill>
                  </a:rPr>
                  <a:t>m</a:t>
                </a:r>
                <a:r>
                  <a:rPr lang="en-IN" sz="2000" baseline="-25000" dirty="0">
                    <a:solidFill>
                      <a:srgbClr val="002060"/>
                    </a:solidFill>
                  </a:rPr>
                  <a:t> </a:t>
                </a:r>
                <a:r>
                  <a:rPr lang="en-IN" sz="2000" dirty="0">
                    <a:solidFill>
                      <a:srgbClr val="002060"/>
                    </a:solidFill>
                  </a:rPr>
                  <a:t>= Deposit amount at the end of the reinvestment period</a:t>
                </a:r>
              </a:p>
              <a:p>
                <a:pPr marL="457200" lvl="1" indent="0" algn="just">
                  <a:lnSpc>
                    <a:spcPct val="100000"/>
                  </a:lnSpc>
                  <a:spcBef>
                    <a:spcPts val="0"/>
                  </a:spcBef>
                  <a:buNone/>
                </a:pPr>
                <a:r>
                  <a:rPr lang="en-IN" sz="2000" dirty="0">
                    <a:solidFill>
                      <a:srgbClr val="002060"/>
                    </a:solidFill>
                  </a:rPr>
                  <a:t>RI   = Initial deposit amount</a:t>
                </a:r>
              </a:p>
              <a:p>
                <a:pPr marL="457200" lvl="1" indent="0" algn="just">
                  <a:lnSpc>
                    <a:spcPct val="100000"/>
                  </a:lnSpc>
                  <a:spcBef>
                    <a:spcPts val="0"/>
                  </a:spcBef>
                  <a:buNone/>
                </a:pPr>
                <a:r>
                  <a:rPr lang="en-IN" sz="2000" dirty="0">
                    <a:solidFill>
                      <a:srgbClr val="002060"/>
                    </a:solidFill>
                  </a:rPr>
                  <a:t>r     = Effective rate = </a:t>
                </a:r>
                <a14:m>
                  <m:oMath xmlns:m="http://schemas.openxmlformats.org/officeDocument/2006/math">
                    <m:sSup>
                      <m:sSupPr>
                        <m:ctrlPr>
                          <a:rPr lang="en-IN" sz="2000" i="1" smtClean="0">
                            <a:solidFill>
                              <a:srgbClr val="002060"/>
                            </a:solidFill>
                            <a:latin typeface="Cambria Math" panose="02040503050406030204" pitchFamily="18" charset="0"/>
                          </a:rPr>
                        </m:ctrlPr>
                      </m:sSupPr>
                      <m:e>
                        <m:d>
                          <m:dPr>
                            <m:ctrlPr>
                              <a:rPr lang="en-IN" sz="2000" i="1">
                                <a:solidFill>
                                  <a:srgbClr val="002060"/>
                                </a:solidFill>
                                <a:latin typeface="Cambria Math" panose="02040503050406030204" pitchFamily="18" charset="0"/>
                              </a:rPr>
                            </m:ctrlPr>
                          </m:dPr>
                          <m:e>
                            <m:r>
                              <a:rPr lang="en-IN" sz="2000" i="1">
                                <a:solidFill>
                                  <a:srgbClr val="002060"/>
                                </a:solidFill>
                                <a:latin typeface="Cambria Math" panose="02040503050406030204" pitchFamily="18" charset="0"/>
                              </a:rPr>
                              <m:t>1+</m:t>
                            </m:r>
                            <m:f>
                              <m:fPr>
                                <m:ctrlPr>
                                  <a:rPr lang="en-IN" sz="2000" i="1">
                                    <a:solidFill>
                                      <a:srgbClr val="002060"/>
                                    </a:solidFill>
                                    <a:latin typeface="Cambria Math" panose="02040503050406030204" pitchFamily="18" charset="0"/>
                                  </a:rPr>
                                </m:ctrlPr>
                              </m:fPr>
                              <m:num>
                                <m:r>
                                  <a:rPr lang="en-IN" sz="2000" i="1">
                                    <a:solidFill>
                                      <a:srgbClr val="002060"/>
                                    </a:solidFill>
                                    <a:latin typeface="Cambria Math" panose="02040503050406030204" pitchFamily="18" charset="0"/>
                                  </a:rPr>
                                  <m:t>𝑘</m:t>
                                </m:r>
                              </m:num>
                              <m:den>
                                <m:r>
                                  <a:rPr lang="en-IN" sz="2000" i="1">
                                    <a:solidFill>
                                      <a:srgbClr val="002060"/>
                                    </a:solidFill>
                                    <a:latin typeface="Cambria Math" panose="02040503050406030204" pitchFamily="18" charset="0"/>
                                  </a:rPr>
                                  <m:t>𝑚</m:t>
                                </m:r>
                              </m:den>
                            </m:f>
                          </m:e>
                        </m:d>
                      </m:e>
                      <m:sup>
                        <m:r>
                          <a:rPr lang="en-IN" sz="2000" b="0" i="1" smtClean="0">
                            <a:solidFill>
                              <a:srgbClr val="002060"/>
                            </a:solidFill>
                            <a:latin typeface="Cambria Math" panose="02040503050406030204" pitchFamily="18" charset="0"/>
                          </a:rPr>
                          <m:t>𝑚</m:t>
                        </m:r>
                      </m:sup>
                    </m:sSup>
                    <m:r>
                      <a:rPr lang="en-IN" sz="2000" b="0" i="1" smtClean="0">
                        <a:solidFill>
                          <a:srgbClr val="002060"/>
                        </a:solidFill>
                        <a:latin typeface="Cambria Math" panose="02040503050406030204" pitchFamily="18" charset="0"/>
                      </a:rPr>
                      <m:t>−1</m:t>
                    </m:r>
                  </m:oMath>
                </a14:m>
                <a:endParaRPr lang="en-IN" sz="2000" dirty="0">
                  <a:solidFill>
                    <a:srgbClr val="002060"/>
                  </a:solidFill>
                </a:endParaRPr>
              </a:p>
              <a:p>
                <a:pPr marL="457200" lvl="1" indent="0" algn="just">
                  <a:lnSpc>
                    <a:spcPct val="100000"/>
                  </a:lnSpc>
                  <a:spcBef>
                    <a:spcPts val="0"/>
                  </a:spcBef>
                  <a:buNone/>
                </a:pPr>
                <a:r>
                  <a:rPr lang="en-IN" sz="2000" dirty="0">
                    <a:solidFill>
                      <a:srgbClr val="002060"/>
                    </a:solidFill>
                  </a:rPr>
                  <a:t>n    = Number of years</a:t>
                </a:r>
              </a:p>
              <a:p>
                <a:pPr marL="457200" lvl="1" indent="0" algn="just">
                  <a:buNone/>
                </a:pPr>
                <a:r>
                  <a:rPr lang="en-IN"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22032" y="1887415"/>
                <a:ext cx="8897814" cy="3585922"/>
              </a:xfrm>
              <a:blipFill>
                <a:blip r:embed="rId2"/>
                <a:stretch>
                  <a:fillRect t="-2381" r="-1027"/>
                </a:stretch>
              </a:blipFill>
            </p:spPr>
            <p:txBody>
              <a:bodyPr/>
              <a:lstStyle/>
              <a:p>
                <a:r>
                  <a:rPr lang="en-IN">
                    <a:noFill/>
                  </a:rPr>
                  <a:t> </a:t>
                </a:r>
              </a:p>
            </p:txBody>
          </p:sp>
        </mc:Fallback>
      </mc:AlternateContent>
    </p:spTree>
    <p:extLst>
      <p:ext uri="{BB962C8B-B14F-4D97-AF65-F5344CB8AC3E}">
        <p14:creationId xmlns:p14="http://schemas.microsoft.com/office/powerpoint/2010/main" val="3878302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059" y="685333"/>
            <a:ext cx="10515600" cy="662821"/>
          </a:xfrm>
        </p:spPr>
        <p:txBody>
          <a:bodyPr>
            <a:normAutofit/>
          </a:bodyPr>
          <a:lstStyle/>
          <a:p>
            <a:r>
              <a:rPr lang="en-US" altLang="en-US" sz="2800" b="1" dirty="0">
                <a:solidFill>
                  <a:srgbClr val="0070C0"/>
                </a:solidFill>
                <a:latin typeface="+mn-lt"/>
              </a:rPr>
              <a:t>Reinvestment Scheme: Example</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22032" y="1887415"/>
                <a:ext cx="8897814" cy="3585922"/>
              </a:xfrm>
            </p:spPr>
            <p:txBody>
              <a:bodyPr>
                <a:normAutofit fontScale="92500" lnSpcReduction="20000"/>
              </a:bodyPr>
              <a:lstStyle/>
              <a:p>
                <a:pPr marL="457200" lvl="1" indent="0" algn="just">
                  <a:buNone/>
                </a:pPr>
                <a:r>
                  <a:rPr lang="en-IN" sz="2000" b="1" dirty="0">
                    <a:solidFill>
                      <a:srgbClr val="002060"/>
                    </a:solidFill>
                  </a:rPr>
                  <a:t>If a depositor opens a re-investment account at ABC Bank Ltd. the interest rate offered will be 10% for 1 year scheme, 11% for 2 years scheme and 12 % for 3 year scheme. Find the maturity amount for a quarterly re-investment of INR 20,000 for a period of 2 years</a:t>
                </a:r>
              </a:p>
              <a:p>
                <a:pPr marL="457200" lvl="1" indent="0" algn="just">
                  <a:spcBef>
                    <a:spcPts val="1200"/>
                  </a:spcBef>
                  <a:buNone/>
                </a:pPr>
                <a:r>
                  <a:rPr lang="en-IN" sz="2000" b="1" dirty="0">
                    <a:solidFill>
                      <a:srgbClr val="002060"/>
                    </a:solidFill>
                  </a:rPr>
                  <a:t>Solution:</a:t>
                </a:r>
              </a:p>
              <a:p>
                <a:pPr marL="457200" lvl="1" indent="0" algn="just">
                  <a:spcBef>
                    <a:spcPts val="1200"/>
                  </a:spcBef>
                  <a:buNone/>
                </a:pPr>
                <a:r>
                  <a:rPr lang="en-IN" sz="2000" b="1" dirty="0">
                    <a:solidFill>
                      <a:srgbClr val="002060"/>
                    </a:solidFill>
                  </a:rPr>
                  <a:t>The amount at the end of re-investment period can be assessed as follows:</a:t>
                </a:r>
              </a:p>
              <a:p>
                <a:pPr marL="457200" lvl="1" indent="0" algn="just">
                  <a:spcBef>
                    <a:spcPts val="1200"/>
                  </a:spcBef>
                  <a:buNone/>
                </a:pPr>
                <a:r>
                  <a:rPr lang="en-IN" sz="2000" b="1" dirty="0" err="1">
                    <a:solidFill>
                      <a:srgbClr val="002060"/>
                    </a:solidFill>
                  </a:rPr>
                  <a:t>RI</a:t>
                </a:r>
                <a:r>
                  <a:rPr lang="en-IN" sz="2000" b="1" baseline="-25000" dirty="0" err="1">
                    <a:solidFill>
                      <a:srgbClr val="002060"/>
                    </a:solidFill>
                  </a:rPr>
                  <a:t>m</a:t>
                </a:r>
                <a:r>
                  <a:rPr lang="en-IN" sz="2000" b="1" baseline="-25000" dirty="0">
                    <a:solidFill>
                      <a:srgbClr val="002060"/>
                    </a:solidFill>
                  </a:rPr>
                  <a:t> </a:t>
                </a:r>
                <a:r>
                  <a:rPr lang="en-IN" sz="2000" b="1" dirty="0">
                    <a:solidFill>
                      <a:srgbClr val="002060"/>
                    </a:solidFill>
                  </a:rPr>
                  <a:t>= RI(1 + r)</a:t>
                </a:r>
                <a:r>
                  <a:rPr lang="en-IN" sz="2000" b="1" baseline="30000" dirty="0">
                    <a:solidFill>
                      <a:srgbClr val="002060"/>
                    </a:solidFill>
                  </a:rPr>
                  <a:t>n</a:t>
                </a:r>
              </a:p>
              <a:p>
                <a:pPr marL="457200" lvl="1" indent="0" algn="just">
                  <a:spcBef>
                    <a:spcPts val="1200"/>
                  </a:spcBef>
                  <a:buNone/>
                </a:pPr>
                <a:r>
                  <a:rPr lang="en-IN" sz="2000" b="1" baseline="-25000" dirty="0">
                    <a:solidFill>
                      <a:srgbClr val="002060"/>
                    </a:solidFill>
                  </a:rPr>
                  <a:t>          </a:t>
                </a:r>
                <a:r>
                  <a:rPr lang="en-IN" sz="2000" b="1" dirty="0">
                    <a:solidFill>
                      <a:srgbClr val="002060"/>
                    </a:solidFill>
                  </a:rPr>
                  <a:t> = 20000(1+r)</a:t>
                </a:r>
                <a:r>
                  <a:rPr lang="en-IN" sz="2000" b="1" baseline="30000" dirty="0">
                    <a:solidFill>
                      <a:srgbClr val="002060"/>
                    </a:solidFill>
                  </a:rPr>
                  <a:t>2</a:t>
                </a:r>
              </a:p>
              <a:p>
                <a:pPr marL="457200" lvl="1" indent="0" algn="just">
                  <a:spcBef>
                    <a:spcPts val="1200"/>
                  </a:spcBef>
                  <a:buNone/>
                </a:pPr>
                <a:r>
                  <a:rPr lang="en-IN" sz="2000" b="1" dirty="0">
                    <a:solidFill>
                      <a:srgbClr val="002060"/>
                    </a:solidFill>
                  </a:rPr>
                  <a:t>Since the quarterly re-investment ,</a:t>
                </a:r>
              </a:p>
              <a:p>
                <a:pPr marL="457200" lvl="1" indent="0" algn="just">
                  <a:spcBef>
                    <a:spcPts val="1200"/>
                  </a:spcBef>
                  <a:buNone/>
                </a:pPr>
                <a:r>
                  <a:rPr lang="en-IN" sz="2000" b="1" dirty="0">
                    <a:solidFill>
                      <a:srgbClr val="002060"/>
                    </a:solidFill>
                  </a:rPr>
                  <a:t>r= </a:t>
                </a:r>
                <a14:m>
                  <m:oMath xmlns:m="http://schemas.openxmlformats.org/officeDocument/2006/math">
                    <m:sSup>
                      <m:sSupPr>
                        <m:ctrlPr>
                          <a:rPr lang="en-IN" sz="2000" b="1" i="1" smtClean="0">
                            <a:solidFill>
                              <a:srgbClr val="002060"/>
                            </a:solidFill>
                            <a:latin typeface="Cambria Math" panose="02040503050406030204" pitchFamily="18" charset="0"/>
                          </a:rPr>
                        </m:ctrlPr>
                      </m:sSupPr>
                      <m:e>
                        <m:r>
                          <a:rPr lang="en-IN" sz="2000" b="1" i="1">
                            <a:solidFill>
                              <a:srgbClr val="002060"/>
                            </a:solidFill>
                            <a:latin typeface="Cambria Math" panose="02040503050406030204" pitchFamily="18" charset="0"/>
                          </a:rPr>
                          <m:t>(</m:t>
                        </m:r>
                        <m:r>
                          <a:rPr lang="en-IN" sz="2000" b="1" i="1">
                            <a:solidFill>
                              <a:srgbClr val="002060"/>
                            </a:solidFill>
                            <a:latin typeface="Cambria Math" panose="02040503050406030204" pitchFamily="18" charset="0"/>
                          </a:rPr>
                          <m:t>𝟏</m:t>
                        </m:r>
                        <m:r>
                          <a:rPr lang="en-IN" sz="2000" b="1" i="1">
                            <a:solidFill>
                              <a:srgbClr val="002060"/>
                            </a:solidFill>
                            <a:latin typeface="Cambria Math" panose="02040503050406030204" pitchFamily="18" charset="0"/>
                          </a:rPr>
                          <m:t>+</m:t>
                        </m:r>
                        <m:f>
                          <m:fPr>
                            <m:ctrlPr>
                              <a:rPr lang="en-IN" sz="2000" b="1" i="1">
                                <a:solidFill>
                                  <a:srgbClr val="002060"/>
                                </a:solidFill>
                                <a:latin typeface="Cambria Math" panose="02040503050406030204" pitchFamily="18" charset="0"/>
                              </a:rPr>
                            </m:ctrlPr>
                          </m:fPr>
                          <m:num>
                            <m:r>
                              <a:rPr lang="en-IN" sz="2000" b="1" i="1">
                                <a:solidFill>
                                  <a:srgbClr val="002060"/>
                                </a:solidFill>
                                <a:latin typeface="Cambria Math" panose="02040503050406030204" pitchFamily="18" charset="0"/>
                              </a:rPr>
                              <m:t>𝟎</m:t>
                            </m:r>
                            <m:r>
                              <a:rPr lang="en-IN" sz="2000" b="1" i="1">
                                <a:solidFill>
                                  <a:srgbClr val="002060"/>
                                </a:solidFill>
                                <a:latin typeface="Cambria Math" panose="02040503050406030204" pitchFamily="18" charset="0"/>
                              </a:rPr>
                              <m:t>.</m:t>
                            </m:r>
                            <m:r>
                              <a:rPr lang="en-IN" sz="2000" b="1" i="1">
                                <a:solidFill>
                                  <a:srgbClr val="002060"/>
                                </a:solidFill>
                                <a:latin typeface="Cambria Math" panose="02040503050406030204" pitchFamily="18" charset="0"/>
                              </a:rPr>
                              <m:t>𝟏𝟏</m:t>
                            </m:r>
                          </m:num>
                          <m:den>
                            <m:r>
                              <a:rPr lang="en-IN" sz="2000" b="1" i="1">
                                <a:solidFill>
                                  <a:srgbClr val="002060"/>
                                </a:solidFill>
                                <a:latin typeface="Cambria Math" panose="02040503050406030204" pitchFamily="18" charset="0"/>
                              </a:rPr>
                              <m:t>𝟒</m:t>
                            </m:r>
                          </m:den>
                        </m:f>
                        <m:r>
                          <a:rPr lang="en-IN" sz="2000" b="1" i="1">
                            <a:solidFill>
                              <a:srgbClr val="002060"/>
                            </a:solidFill>
                            <a:latin typeface="Cambria Math" panose="02040503050406030204" pitchFamily="18" charset="0"/>
                          </a:rPr>
                          <m:t>)</m:t>
                        </m:r>
                      </m:e>
                      <m:sup>
                        <m:r>
                          <a:rPr lang="en-IN" sz="2000" b="1" i="1" smtClean="0">
                            <a:solidFill>
                              <a:srgbClr val="002060"/>
                            </a:solidFill>
                            <a:latin typeface="Cambria Math" panose="02040503050406030204" pitchFamily="18" charset="0"/>
                          </a:rPr>
                          <m:t>𝟒</m:t>
                        </m:r>
                      </m:sup>
                    </m:sSup>
                    <m:r>
                      <a:rPr lang="en-IN" sz="2000" b="1" i="1" smtClean="0">
                        <a:solidFill>
                          <a:srgbClr val="002060"/>
                        </a:solidFill>
                        <a:latin typeface="Cambria Math" panose="02040503050406030204" pitchFamily="18" charset="0"/>
                      </a:rPr>
                      <m:t>−</m:t>
                    </m:r>
                    <m:r>
                      <a:rPr lang="en-IN" sz="2000" b="1" i="1" smtClean="0">
                        <a:solidFill>
                          <a:srgbClr val="002060"/>
                        </a:solidFill>
                        <a:latin typeface="Cambria Math" panose="02040503050406030204" pitchFamily="18" charset="0"/>
                      </a:rPr>
                      <m:t>𝟏</m:t>
                    </m:r>
                    <m:r>
                      <a:rPr lang="en-IN" sz="2000" b="1" i="1" smtClean="0">
                        <a:solidFill>
                          <a:srgbClr val="002060"/>
                        </a:solidFill>
                        <a:latin typeface="Cambria Math" panose="02040503050406030204" pitchFamily="18" charset="0"/>
                      </a:rPr>
                      <m:t>=</m:t>
                    </m:r>
                    <m:r>
                      <a:rPr lang="en-IN" sz="2000" b="1" i="1" smtClean="0">
                        <a:solidFill>
                          <a:srgbClr val="002060"/>
                        </a:solidFill>
                        <a:latin typeface="Cambria Math" panose="02040503050406030204" pitchFamily="18" charset="0"/>
                      </a:rPr>
                      <m:t>𝟏𝟏</m:t>
                    </m:r>
                    <m:r>
                      <a:rPr lang="en-IN" sz="2000" b="1" i="1" smtClean="0">
                        <a:solidFill>
                          <a:srgbClr val="002060"/>
                        </a:solidFill>
                        <a:latin typeface="Cambria Math" panose="02040503050406030204" pitchFamily="18" charset="0"/>
                      </a:rPr>
                      <m:t>.</m:t>
                    </m:r>
                    <m:r>
                      <a:rPr lang="en-IN" sz="2000" b="1" i="1" smtClean="0">
                        <a:solidFill>
                          <a:srgbClr val="002060"/>
                        </a:solidFill>
                        <a:latin typeface="Cambria Math" panose="02040503050406030204" pitchFamily="18" charset="0"/>
                      </a:rPr>
                      <m:t>𝟒𝟔</m:t>
                    </m:r>
                    <m:r>
                      <a:rPr lang="en-IN" sz="2000" b="1" i="1" smtClean="0">
                        <a:solidFill>
                          <a:srgbClr val="002060"/>
                        </a:solidFill>
                        <a:latin typeface="Cambria Math" panose="02040503050406030204" pitchFamily="18" charset="0"/>
                      </a:rPr>
                      <m:t>%</m:t>
                    </m:r>
                  </m:oMath>
                </a14:m>
                <a:endParaRPr lang="en-IN" sz="2000" b="1" dirty="0">
                  <a:solidFill>
                    <a:srgbClr val="002060"/>
                  </a:solidFill>
                </a:endParaRPr>
              </a:p>
              <a:p>
                <a:pPr marL="457200" lvl="1" indent="0" algn="just">
                  <a:spcBef>
                    <a:spcPts val="1200"/>
                  </a:spcBef>
                  <a:buNone/>
                </a:pPr>
                <a:r>
                  <a:rPr lang="en-IN" sz="2000" b="1" dirty="0" err="1">
                    <a:solidFill>
                      <a:srgbClr val="002060"/>
                    </a:solidFill>
                  </a:rPr>
                  <a:t>RI</a:t>
                </a:r>
                <a:r>
                  <a:rPr lang="en-IN" sz="2000" b="1" baseline="-25000" dirty="0" err="1">
                    <a:solidFill>
                      <a:srgbClr val="002060"/>
                    </a:solidFill>
                  </a:rPr>
                  <a:t>m</a:t>
                </a:r>
                <a:r>
                  <a:rPr lang="en-IN" sz="2000" b="1" dirty="0">
                    <a:solidFill>
                      <a:srgbClr val="002060"/>
                    </a:solidFill>
                  </a:rPr>
                  <a:t>=20000(1+0.1146)</a:t>
                </a:r>
                <a:r>
                  <a:rPr lang="en-IN" sz="2000" b="1" baseline="30000" dirty="0">
                    <a:solidFill>
                      <a:srgbClr val="002060"/>
                    </a:solidFill>
                  </a:rPr>
                  <a:t>2</a:t>
                </a:r>
                <a:r>
                  <a:rPr lang="en-IN" sz="2000" b="1" dirty="0">
                    <a:solidFill>
                      <a:srgbClr val="002060"/>
                    </a:solidFill>
                  </a:rPr>
                  <a:t>= 24846.66</a:t>
                </a:r>
              </a:p>
              <a:p>
                <a:pPr marL="457200" lvl="1" indent="0" algn="just">
                  <a:buNone/>
                </a:pPr>
                <a:endParaRPr lang="en-IN" sz="2000" dirty="0">
                  <a:solidFill>
                    <a:srgbClr val="002060"/>
                  </a:solidFill>
                </a:endParaRPr>
              </a:p>
              <a:p>
                <a:pPr marL="457200" lvl="1" indent="0" algn="just">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22032" y="1887415"/>
                <a:ext cx="8897814" cy="3585922"/>
              </a:xfrm>
              <a:blipFill>
                <a:blip r:embed="rId2"/>
                <a:stretch>
                  <a:fillRect t="-2891" r="-616" b="-340"/>
                </a:stretch>
              </a:blipFill>
            </p:spPr>
            <p:txBody>
              <a:bodyPr/>
              <a:lstStyle/>
              <a:p>
                <a:r>
                  <a:rPr lang="en-IN">
                    <a:noFill/>
                  </a:rPr>
                  <a:t> </a:t>
                </a:r>
              </a:p>
            </p:txBody>
          </p:sp>
        </mc:Fallback>
      </mc:AlternateContent>
    </p:spTree>
    <p:extLst>
      <p:ext uri="{BB962C8B-B14F-4D97-AF65-F5344CB8AC3E}">
        <p14:creationId xmlns:p14="http://schemas.microsoft.com/office/powerpoint/2010/main" val="5135669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059" y="685333"/>
            <a:ext cx="10515600" cy="662821"/>
          </a:xfrm>
        </p:spPr>
        <p:txBody>
          <a:bodyPr>
            <a:normAutofit/>
          </a:bodyPr>
          <a:lstStyle/>
          <a:p>
            <a:r>
              <a:rPr lang="en-US" altLang="en-US" sz="2800" b="1">
                <a:solidFill>
                  <a:srgbClr val="0070C0"/>
                </a:solidFill>
                <a:latin typeface="+mn-lt"/>
              </a:rPr>
              <a:t>Cash Certificate</a:t>
            </a:r>
            <a:endParaRPr lang="en-IN" dirty="0"/>
          </a:p>
        </p:txBody>
      </p:sp>
      <p:sp>
        <p:nvSpPr>
          <p:cNvPr id="3" name="Content Placeholder 2"/>
          <p:cNvSpPr>
            <a:spLocks noGrp="1"/>
          </p:cNvSpPr>
          <p:nvPr>
            <p:ph idx="1"/>
          </p:nvPr>
        </p:nvSpPr>
        <p:spPr>
          <a:xfrm>
            <a:off x="422032" y="1887415"/>
            <a:ext cx="8897814" cy="3585922"/>
          </a:xfrm>
        </p:spPr>
        <p:txBody>
          <a:bodyPr>
            <a:normAutofit/>
          </a:bodyPr>
          <a:lstStyle/>
          <a:p>
            <a:pPr marL="457200" lvl="1" indent="0" algn="just">
              <a:buNone/>
            </a:pPr>
            <a:r>
              <a:rPr lang="en-US" b="1" dirty="0">
                <a:solidFill>
                  <a:srgbClr val="002060"/>
                </a:solidFill>
              </a:rPr>
              <a:t>Issue Price= PV = Face Value(</a:t>
            </a:r>
            <a:r>
              <a:rPr lang="en-US" b="1" dirty="0" err="1">
                <a:solidFill>
                  <a:srgbClr val="002060"/>
                </a:solidFill>
              </a:rPr>
              <a:t>PIVFA</a:t>
            </a:r>
            <a:r>
              <a:rPr lang="en-US" b="1" baseline="-25000" dirty="0" err="1">
                <a:solidFill>
                  <a:srgbClr val="002060"/>
                </a:solidFill>
              </a:rPr>
              <a:t>n,k</a:t>
            </a:r>
            <a:r>
              <a:rPr lang="en-US" b="1" dirty="0">
                <a:solidFill>
                  <a:srgbClr val="002060"/>
                </a:solidFill>
              </a:rPr>
              <a:t>)</a:t>
            </a:r>
          </a:p>
          <a:p>
            <a:pPr marL="457200" lvl="1" indent="0" algn="just">
              <a:buNone/>
            </a:pPr>
            <a:r>
              <a:rPr lang="en-US" b="1" dirty="0">
                <a:solidFill>
                  <a:srgbClr val="002060"/>
                </a:solidFill>
              </a:rPr>
              <a:t>where,</a:t>
            </a:r>
          </a:p>
          <a:p>
            <a:pPr marL="457200" lvl="1" indent="0" algn="just">
              <a:buNone/>
            </a:pPr>
            <a:r>
              <a:rPr lang="en-US" b="1" dirty="0">
                <a:solidFill>
                  <a:srgbClr val="002060"/>
                </a:solidFill>
              </a:rPr>
              <a:t>N = Tenor</a:t>
            </a:r>
          </a:p>
          <a:p>
            <a:pPr marL="457200" lvl="1" indent="0" algn="just">
              <a:buNone/>
            </a:pPr>
            <a:r>
              <a:rPr lang="en-US" b="1" dirty="0">
                <a:solidFill>
                  <a:srgbClr val="002060"/>
                </a:solidFill>
              </a:rPr>
              <a:t>K = Interest rate</a:t>
            </a:r>
            <a:endParaRPr lang="en-IN" dirty="0"/>
          </a:p>
        </p:txBody>
      </p:sp>
    </p:spTree>
    <p:extLst>
      <p:ext uri="{BB962C8B-B14F-4D97-AF65-F5344CB8AC3E}">
        <p14:creationId xmlns:p14="http://schemas.microsoft.com/office/powerpoint/2010/main" val="3724882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059" y="685333"/>
            <a:ext cx="10515600" cy="662821"/>
          </a:xfrm>
        </p:spPr>
        <p:txBody>
          <a:bodyPr>
            <a:normAutofit/>
          </a:bodyPr>
          <a:lstStyle/>
          <a:p>
            <a:r>
              <a:rPr lang="en-US" altLang="en-US" sz="2800" b="1">
                <a:solidFill>
                  <a:srgbClr val="0070C0"/>
                </a:solidFill>
                <a:latin typeface="+mn-lt"/>
              </a:rPr>
              <a:t>Cash Certificate</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22031" y="1887415"/>
                <a:ext cx="10007843" cy="3585922"/>
              </a:xfrm>
            </p:spPr>
            <p:txBody>
              <a:bodyPr>
                <a:normAutofit/>
              </a:bodyPr>
              <a:lstStyle/>
              <a:p>
                <a:pPr marL="457200" lvl="1" indent="0" algn="just">
                  <a:buNone/>
                </a:pPr>
                <a:r>
                  <a:rPr lang="en-US" b="1" dirty="0">
                    <a:solidFill>
                      <a:srgbClr val="002060"/>
                    </a:solidFill>
                  </a:rPr>
                  <a:t>Given that interest rate is 14% p.a. on a certificate having a value of INR 100 after 1 year, calculate the issue price of the cash certificate</a:t>
                </a:r>
              </a:p>
              <a:p>
                <a:pPr marL="457200" lvl="1" indent="0" algn="just">
                  <a:buNone/>
                </a:pPr>
                <a:r>
                  <a:rPr lang="en-US" b="1" dirty="0">
                    <a:solidFill>
                      <a:srgbClr val="002060"/>
                    </a:solidFill>
                  </a:rPr>
                  <a:t>Solution:</a:t>
                </a:r>
              </a:p>
              <a:p>
                <a:pPr marL="457200" lvl="1" indent="0" algn="just">
                  <a:buNone/>
                </a:pPr>
                <a:r>
                  <a:rPr lang="en-US" b="1" dirty="0">
                    <a:solidFill>
                      <a:srgbClr val="002060"/>
                    </a:solidFill>
                  </a:rPr>
                  <a:t>Since it is reinvested quarterly;</a:t>
                </a:r>
              </a:p>
              <a:p>
                <a:pPr marL="457200" lvl="1" indent="0" algn="just">
                  <a:buNone/>
                </a:pPr>
                <a:r>
                  <a:rPr lang="en-US" b="1" dirty="0">
                    <a:solidFill>
                      <a:srgbClr val="002060"/>
                    </a:solidFill>
                  </a:rPr>
                  <a:t>Effective rate (r) = </a:t>
                </a:r>
                <a14:m>
                  <m:oMath xmlns:m="http://schemas.openxmlformats.org/officeDocument/2006/math">
                    <m:sSup>
                      <m:sSupPr>
                        <m:ctrlPr>
                          <a:rPr lang="en-US" b="1" i="1" smtClean="0">
                            <a:solidFill>
                              <a:srgbClr val="002060"/>
                            </a:solidFill>
                            <a:latin typeface="Cambria Math" panose="02040503050406030204" pitchFamily="18" charset="0"/>
                          </a:rPr>
                        </m:ctrlPr>
                      </m:sSupPr>
                      <m:e>
                        <m:d>
                          <m:dPr>
                            <m:ctrlPr>
                              <a:rPr lang="en-US" b="1" i="1" smtClean="0">
                                <a:solidFill>
                                  <a:srgbClr val="002060"/>
                                </a:solidFill>
                                <a:latin typeface="Cambria Math" panose="02040503050406030204" pitchFamily="18" charset="0"/>
                              </a:rPr>
                            </m:ctrlPr>
                          </m:dPr>
                          <m:e>
                            <m:r>
                              <a:rPr lang="en-IN" b="1" i="1" smtClean="0">
                                <a:solidFill>
                                  <a:srgbClr val="002060"/>
                                </a:solidFill>
                                <a:latin typeface="Cambria Math" panose="02040503050406030204" pitchFamily="18" charset="0"/>
                              </a:rPr>
                              <m:t>𝟏</m:t>
                            </m:r>
                            <m:r>
                              <a:rPr lang="en-IN" b="1" i="1" smtClean="0">
                                <a:solidFill>
                                  <a:srgbClr val="002060"/>
                                </a:solidFill>
                                <a:latin typeface="Cambria Math" panose="02040503050406030204" pitchFamily="18" charset="0"/>
                              </a:rPr>
                              <m:t>+</m:t>
                            </m:r>
                            <m:f>
                              <m:fPr>
                                <m:ctrlPr>
                                  <a:rPr lang="en-IN" b="1" i="1" smtClean="0">
                                    <a:solidFill>
                                      <a:srgbClr val="002060"/>
                                    </a:solidFill>
                                    <a:latin typeface="Cambria Math" panose="02040503050406030204" pitchFamily="18" charset="0"/>
                                  </a:rPr>
                                </m:ctrlPr>
                              </m:fPr>
                              <m:num>
                                <m:r>
                                  <a:rPr lang="en-IN" b="1" i="1" smtClean="0">
                                    <a:solidFill>
                                      <a:srgbClr val="002060"/>
                                    </a:solidFill>
                                    <a:latin typeface="Cambria Math" panose="02040503050406030204" pitchFamily="18" charset="0"/>
                                  </a:rPr>
                                  <m:t>𝒌</m:t>
                                </m:r>
                              </m:num>
                              <m:den>
                                <m:r>
                                  <a:rPr lang="en-IN" b="1" i="1" smtClean="0">
                                    <a:solidFill>
                                      <a:srgbClr val="002060"/>
                                    </a:solidFill>
                                    <a:latin typeface="Cambria Math" panose="02040503050406030204" pitchFamily="18" charset="0"/>
                                  </a:rPr>
                                  <m:t>𝒎</m:t>
                                </m:r>
                              </m:den>
                            </m:f>
                          </m:e>
                        </m:d>
                      </m:e>
                      <m:sup>
                        <m:r>
                          <a:rPr lang="en-IN" b="1" i="1" smtClean="0">
                            <a:solidFill>
                              <a:srgbClr val="002060"/>
                            </a:solidFill>
                            <a:latin typeface="Cambria Math" panose="02040503050406030204" pitchFamily="18" charset="0"/>
                          </a:rPr>
                          <m:t>𝒎</m:t>
                        </m:r>
                      </m:sup>
                    </m:sSup>
                    <m:r>
                      <a:rPr lang="en-IN" b="1" i="1" smtClean="0">
                        <a:solidFill>
                          <a:srgbClr val="002060"/>
                        </a:solidFill>
                        <a:latin typeface="Cambria Math" panose="02040503050406030204" pitchFamily="18" charset="0"/>
                      </a:rPr>
                      <m:t>−</m:t>
                    </m:r>
                    <m:r>
                      <a:rPr lang="en-IN" b="1" i="1" smtClean="0">
                        <a:solidFill>
                          <a:srgbClr val="002060"/>
                        </a:solidFill>
                        <a:latin typeface="Cambria Math" panose="02040503050406030204" pitchFamily="18" charset="0"/>
                      </a:rPr>
                      <m:t>𝟏</m:t>
                    </m:r>
                    <m:r>
                      <a:rPr lang="en-IN" b="1" i="1" smtClean="0">
                        <a:solidFill>
                          <a:srgbClr val="002060"/>
                        </a:solidFill>
                        <a:latin typeface="Cambria Math" panose="02040503050406030204" pitchFamily="18" charset="0"/>
                      </a:rPr>
                      <m:t>=</m:t>
                    </m:r>
                    <m:sSup>
                      <m:sSupPr>
                        <m:ctrlPr>
                          <a:rPr lang="en-US" b="1" i="1">
                            <a:solidFill>
                              <a:srgbClr val="002060"/>
                            </a:solidFill>
                            <a:latin typeface="Cambria Math" panose="02040503050406030204" pitchFamily="18" charset="0"/>
                          </a:rPr>
                        </m:ctrlPr>
                      </m:sSupPr>
                      <m:e>
                        <m:d>
                          <m:dPr>
                            <m:ctrlPr>
                              <a:rPr lang="en-US" b="1" i="1">
                                <a:solidFill>
                                  <a:srgbClr val="002060"/>
                                </a:solidFill>
                                <a:latin typeface="Cambria Math" panose="02040503050406030204" pitchFamily="18" charset="0"/>
                              </a:rPr>
                            </m:ctrlPr>
                          </m:dPr>
                          <m:e>
                            <m:r>
                              <a:rPr lang="en-IN" b="1" i="1">
                                <a:solidFill>
                                  <a:srgbClr val="002060"/>
                                </a:solidFill>
                                <a:latin typeface="Cambria Math" panose="02040503050406030204" pitchFamily="18" charset="0"/>
                              </a:rPr>
                              <m:t>𝟏</m:t>
                            </m:r>
                            <m:r>
                              <a:rPr lang="en-IN" b="1" i="1">
                                <a:solidFill>
                                  <a:srgbClr val="002060"/>
                                </a:solidFill>
                                <a:latin typeface="Cambria Math" panose="02040503050406030204" pitchFamily="18" charset="0"/>
                              </a:rPr>
                              <m:t>+</m:t>
                            </m:r>
                            <m:f>
                              <m:fPr>
                                <m:ctrlPr>
                                  <a:rPr lang="en-IN" b="1" i="1">
                                    <a:solidFill>
                                      <a:srgbClr val="002060"/>
                                    </a:solidFill>
                                    <a:latin typeface="Cambria Math" panose="02040503050406030204" pitchFamily="18" charset="0"/>
                                  </a:rPr>
                                </m:ctrlPr>
                              </m:fPr>
                              <m:num>
                                <m:r>
                                  <a:rPr lang="en-IN" b="1" i="1" smtClean="0">
                                    <a:solidFill>
                                      <a:srgbClr val="002060"/>
                                    </a:solidFill>
                                    <a:latin typeface="Cambria Math" panose="02040503050406030204" pitchFamily="18" charset="0"/>
                                  </a:rPr>
                                  <m:t>𝟎</m:t>
                                </m:r>
                                <m:r>
                                  <a:rPr lang="en-IN" b="1" i="1" smtClean="0">
                                    <a:solidFill>
                                      <a:srgbClr val="002060"/>
                                    </a:solidFill>
                                    <a:latin typeface="Cambria Math" panose="02040503050406030204" pitchFamily="18" charset="0"/>
                                  </a:rPr>
                                  <m:t>.</m:t>
                                </m:r>
                                <m:r>
                                  <a:rPr lang="en-IN" b="1" i="1" smtClean="0">
                                    <a:solidFill>
                                      <a:srgbClr val="002060"/>
                                    </a:solidFill>
                                    <a:latin typeface="Cambria Math" panose="02040503050406030204" pitchFamily="18" charset="0"/>
                                  </a:rPr>
                                  <m:t>𝟏𝟒</m:t>
                                </m:r>
                              </m:num>
                              <m:den>
                                <m:r>
                                  <a:rPr lang="en-IN" b="1" i="1" smtClean="0">
                                    <a:solidFill>
                                      <a:srgbClr val="002060"/>
                                    </a:solidFill>
                                    <a:latin typeface="Cambria Math" panose="02040503050406030204" pitchFamily="18" charset="0"/>
                                  </a:rPr>
                                  <m:t>𝟒</m:t>
                                </m:r>
                              </m:den>
                            </m:f>
                          </m:e>
                        </m:d>
                      </m:e>
                      <m:sup>
                        <m:r>
                          <a:rPr lang="en-IN" b="1" i="1" smtClean="0">
                            <a:solidFill>
                              <a:srgbClr val="002060"/>
                            </a:solidFill>
                            <a:latin typeface="Cambria Math" panose="02040503050406030204" pitchFamily="18" charset="0"/>
                          </a:rPr>
                          <m:t>𝟒</m:t>
                        </m:r>
                      </m:sup>
                    </m:sSup>
                    <m:r>
                      <a:rPr lang="en-IN" b="1" i="1">
                        <a:solidFill>
                          <a:srgbClr val="002060"/>
                        </a:solidFill>
                        <a:latin typeface="Cambria Math" panose="02040503050406030204" pitchFamily="18" charset="0"/>
                      </a:rPr>
                      <m:t>−</m:t>
                    </m:r>
                    <m:r>
                      <a:rPr lang="en-IN" b="1" i="1">
                        <a:solidFill>
                          <a:srgbClr val="002060"/>
                        </a:solidFill>
                        <a:latin typeface="Cambria Math" panose="02040503050406030204" pitchFamily="18" charset="0"/>
                      </a:rPr>
                      <m:t>𝟏</m:t>
                    </m:r>
                  </m:oMath>
                </a14:m>
                <a:r>
                  <a:rPr lang="en-IN" b="1" dirty="0">
                    <a:solidFill>
                      <a:srgbClr val="002060"/>
                    </a:solidFill>
                  </a:rPr>
                  <a:t>= 14.75%</a:t>
                </a:r>
              </a:p>
              <a:p>
                <a:pPr marL="457200" lvl="1" indent="0" algn="just">
                  <a:buNone/>
                </a:pPr>
                <a:r>
                  <a:rPr lang="en-US" b="1" dirty="0">
                    <a:solidFill>
                      <a:srgbClr val="002060"/>
                    </a:solidFill>
                  </a:rPr>
                  <a:t>Issue Price= PV = Face Value(</a:t>
                </a:r>
                <a:r>
                  <a:rPr lang="en-US" b="1" dirty="0" err="1">
                    <a:solidFill>
                      <a:srgbClr val="002060"/>
                    </a:solidFill>
                  </a:rPr>
                  <a:t>PIVFA</a:t>
                </a:r>
                <a:r>
                  <a:rPr lang="en-US" b="1" baseline="-25000" dirty="0" err="1">
                    <a:solidFill>
                      <a:srgbClr val="002060"/>
                    </a:solidFill>
                  </a:rPr>
                  <a:t>n,k</a:t>
                </a:r>
                <a:r>
                  <a:rPr lang="en-US" b="1" dirty="0">
                    <a:solidFill>
                      <a:srgbClr val="002060"/>
                    </a:solidFill>
                  </a:rPr>
                  <a:t>)</a:t>
                </a:r>
              </a:p>
              <a:p>
                <a:pPr marL="457200" lvl="1" indent="0" algn="just">
                  <a:buNone/>
                </a:pPr>
                <a:r>
                  <a:rPr lang="en-US" b="1" dirty="0">
                    <a:solidFill>
                      <a:srgbClr val="002060"/>
                    </a:solidFill>
                  </a:rPr>
                  <a:t>=</a:t>
                </a:r>
                <a14:m>
                  <m:oMath xmlns:m="http://schemas.openxmlformats.org/officeDocument/2006/math">
                    <m:f>
                      <m:fPr>
                        <m:ctrlPr>
                          <a:rPr lang="en-US" b="1" i="1" smtClean="0">
                            <a:solidFill>
                              <a:srgbClr val="002060"/>
                            </a:solidFill>
                            <a:latin typeface="Cambria Math" panose="02040503050406030204" pitchFamily="18" charset="0"/>
                          </a:rPr>
                        </m:ctrlPr>
                      </m:fPr>
                      <m:num>
                        <m:r>
                          <a:rPr lang="en-IN" b="1" i="1" smtClean="0">
                            <a:solidFill>
                              <a:srgbClr val="002060"/>
                            </a:solidFill>
                            <a:latin typeface="Cambria Math" panose="02040503050406030204" pitchFamily="18" charset="0"/>
                          </a:rPr>
                          <m:t>𝟏𝟎𝟎</m:t>
                        </m:r>
                      </m:num>
                      <m:den>
                        <m:sSup>
                          <m:sSupPr>
                            <m:ctrlPr>
                              <a:rPr lang="en-US" b="1" i="1" smtClean="0">
                                <a:solidFill>
                                  <a:srgbClr val="002060"/>
                                </a:solidFill>
                                <a:latin typeface="Cambria Math" panose="02040503050406030204" pitchFamily="18" charset="0"/>
                              </a:rPr>
                            </m:ctrlPr>
                          </m:sSupPr>
                          <m:e>
                            <m:r>
                              <a:rPr lang="en-IN" b="1" i="1" smtClean="0">
                                <a:solidFill>
                                  <a:srgbClr val="002060"/>
                                </a:solidFill>
                                <a:latin typeface="Cambria Math" panose="02040503050406030204" pitchFamily="18" charset="0"/>
                              </a:rPr>
                              <m:t>(</m:t>
                            </m:r>
                            <m:r>
                              <a:rPr lang="en-IN" b="1" i="1" smtClean="0">
                                <a:solidFill>
                                  <a:srgbClr val="002060"/>
                                </a:solidFill>
                                <a:latin typeface="Cambria Math" panose="02040503050406030204" pitchFamily="18" charset="0"/>
                              </a:rPr>
                              <m:t>𝟏</m:t>
                            </m:r>
                            <m:r>
                              <a:rPr lang="en-IN" b="1" i="1" smtClean="0">
                                <a:solidFill>
                                  <a:srgbClr val="002060"/>
                                </a:solidFill>
                                <a:latin typeface="Cambria Math" panose="02040503050406030204" pitchFamily="18" charset="0"/>
                              </a:rPr>
                              <m:t>+</m:t>
                            </m:r>
                            <m:r>
                              <a:rPr lang="en-IN" b="1" i="1" smtClean="0">
                                <a:solidFill>
                                  <a:srgbClr val="002060"/>
                                </a:solidFill>
                                <a:latin typeface="Cambria Math" panose="02040503050406030204" pitchFamily="18" charset="0"/>
                              </a:rPr>
                              <m:t>𝒌</m:t>
                            </m:r>
                            <m:r>
                              <a:rPr lang="en-IN" b="1" i="1" smtClean="0">
                                <a:solidFill>
                                  <a:srgbClr val="002060"/>
                                </a:solidFill>
                                <a:latin typeface="Cambria Math" panose="02040503050406030204" pitchFamily="18" charset="0"/>
                              </a:rPr>
                              <m:t>)</m:t>
                            </m:r>
                          </m:e>
                          <m:sup>
                            <m:r>
                              <a:rPr lang="en-IN" b="1" i="1" smtClean="0">
                                <a:solidFill>
                                  <a:srgbClr val="002060"/>
                                </a:solidFill>
                                <a:latin typeface="Cambria Math" panose="02040503050406030204" pitchFamily="18" charset="0"/>
                              </a:rPr>
                              <m:t>𝒏</m:t>
                            </m:r>
                          </m:sup>
                        </m:sSup>
                      </m:den>
                    </m:f>
                    <m:r>
                      <a:rPr lang="en-IN" b="1" i="1" smtClean="0">
                        <a:solidFill>
                          <a:srgbClr val="002060"/>
                        </a:solidFill>
                        <a:latin typeface="Cambria Math" panose="02040503050406030204" pitchFamily="18" charset="0"/>
                      </a:rPr>
                      <m:t>=</m:t>
                    </m:r>
                    <m:f>
                      <m:fPr>
                        <m:ctrlPr>
                          <a:rPr lang="en-US" b="1" i="1">
                            <a:solidFill>
                              <a:srgbClr val="002060"/>
                            </a:solidFill>
                            <a:latin typeface="Cambria Math" panose="02040503050406030204" pitchFamily="18" charset="0"/>
                          </a:rPr>
                        </m:ctrlPr>
                      </m:fPr>
                      <m:num>
                        <m:r>
                          <a:rPr lang="en-IN" b="1" i="1">
                            <a:solidFill>
                              <a:srgbClr val="002060"/>
                            </a:solidFill>
                            <a:latin typeface="Cambria Math" panose="02040503050406030204" pitchFamily="18" charset="0"/>
                          </a:rPr>
                          <m:t>𝟏𝟎𝟎</m:t>
                        </m:r>
                      </m:num>
                      <m:den>
                        <m:sSup>
                          <m:sSupPr>
                            <m:ctrlPr>
                              <a:rPr lang="en-US" b="1" i="1">
                                <a:solidFill>
                                  <a:srgbClr val="002060"/>
                                </a:solidFill>
                                <a:latin typeface="Cambria Math" panose="02040503050406030204" pitchFamily="18" charset="0"/>
                              </a:rPr>
                            </m:ctrlPr>
                          </m:sSupPr>
                          <m:e>
                            <m:r>
                              <a:rPr lang="en-IN" b="1" i="1">
                                <a:solidFill>
                                  <a:srgbClr val="002060"/>
                                </a:solidFill>
                                <a:latin typeface="Cambria Math" panose="02040503050406030204" pitchFamily="18" charset="0"/>
                              </a:rPr>
                              <m:t>(</m:t>
                            </m:r>
                            <m:r>
                              <a:rPr lang="en-IN" b="1" i="1">
                                <a:solidFill>
                                  <a:srgbClr val="002060"/>
                                </a:solidFill>
                                <a:latin typeface="Cambria Math" panose="02040503050406030204" pitchFamily="18" charset="0"/>
                              </a:rPr>
                              <m:t>𝟏</m:t>
                            </m:r>
                            <m:r>
                              <a:rPr lang="en-IN" b="1" i="1">
                                <a:solidFill>
                                  <a:srgbClr val="002060"/>
                                </a:solidFill>
                                <a:latin typeface="Cambria Math" panose="02040503050406030204" pitchFamily="18" charset="0"/>
                              </a:rPr>
                              <m:t>+</m:t>
                            </m:r>
                            <m:r>
                              <a:rPr lang="en-IN" b="1" i="1" smtClean="0">
                                <a:solidFill>
                                  <a:srgbClr val="002060"/>
                                </a:solidFill>
                                <a:latin typeface="Cambria Math" panose="02040503050406030204" pitchFamily="18" charset="0"/>
                              </a:rPr>
                              <m:t>𝟎</m:t>
                            </m:r>
                            <m:r>
                              <a:rPr lang="en-IN" b="1" i="1" smtClean="0">
                                <a:solidFill>
                                  <a:srgbClr val="002060"/>
                                </a:solidFill>
                                <a:latin typeface="Cambria Math" panose="02040503050406030204" pitchFamily="18" charset="0"/>
                              </a:rPr>
                              <m:t>.</m:t>
                            </m:r>
                            <m:r>
                              <a:rPr lang="en-IN" b="1" i="1" smtClean="0">
                                <a:solidFill>
                                  <a:srgbClr val="002060"/>
                                </a:solidFill>
                                <a:latin typeface="Cambria Math" panose="02040503050406030204" pitchFamily="18" charset="0"/>
                              </a:rPr>
                              <m:t>𝟏𝟒𝟕𝟓</m:t>
                            </m:r>
                            <m:r>
                              <a:rPr lang="en-IN" b="1" i="1">
                                <a:solidFill>
                                  <a:srgbClr val="002060"/>
                                </a:solidFill>
                                <a:latin typeface="Cambria Math" panose="02040503050406030204" pitchFamily="18" charset="0"/>
                              </a:rPr>
                              <m:t>)</m:t>
                            </m:r>
                          </m:e>
                          <m:sup>
                            <m:r>
                              <a:rPr lang="en-IN" b="1" i="1" smtClean="0">
                                <a:solidFill>
                                  <a:srgbClr val="002060"/>
                                </a:solidFill>
                                <a:latin typeface="Cambria Math" panose="02040503050406030204" pitchFamily="18" charset="0"/>
                              </a:rPr>
                              <m:t>𝟏</m:t>
                            </m:r>
                          </m:sup>
                        </m:sSup>
                      </m:den>
                    </m:f>
                    <m:r>
                      <a:rPr lang="en-IN" b="1" i="1" smtClean="0">
                        <a:solidFill>
                          <a:srgbClr val="002060"/>
                        </a:solidFill>
                        <a:latin typeface="Cambria Math" panose="02040503050406030204" pitchFamily="18" charset="0"/>
                      </a:rPr>
                      <m:t>=</m:t>
                    </m:r>
                    <m:r>
                      <a:rPr lang="en-IN" b="1" i="1" smtClean="0">
                        <a:solidFill>
                          <a:srgbClr val="002060"/>
                        </a:solidFill>
                        <a:latin typeface="Cambria Math" panose="02040503050406030204" pitchFamily="18" charset="0"/>
                      </a:rPr>
                      <m:t>𝑰𝑵𝑹</m:t>
                    </m:r>
                    <m:r>
                      <a:rPr lang="en-IN" b="1" i="1" smtClean="0">
                        <a:solidFill>
                          <a:srgbClr val="002060"/>
                        </a:solidFill>
                        <a:latin typeface="Cambria Math" panose="02040503050406030204" pitchFamily="18" charset="0"/>
                      </a:rPr>
                      <m:t> </m:t>
                    </m:r>
                    <m:r>
                      <a:rPr lang="en-IN" b="1" i="1" smtClean="0">
                        <a:solidFill>
                          <a:srgbClr val="002060"/>
                        </a:solidFill>
                        <a:latin typeface="Cambria Math" panose="02040503050406030204" pitchFamily="18" charset="0"/>
                      </a:rPr>
                      <m:t>𝟖𝟕</m:t>
                    </m:r>
                    <m:r>
                      <a:rPr lang="en-IN" b="1" i="1" smtClean="0">
                        <a:solidFill>
                          <a:srgbClr val="002060"/>
                        </a:solidFill>
                        <a:latin typeface="Cambria Math" panose="02040503050406030204" pitchFamily="18" charset="0"/>
                      </a:rPr>
                      <m:t>.</m:t>
                    </m:r>
                    <m:r>
                      <a:rPr lang="en-IN" b="1" i="1" smtClean="0">
                        <a:solidFill>
                          <a:srgbClr val="002060"/>
                        </a:solidFill>
                        <a:latin typeface="Cambria Math" panose="02040503050406030204" pitchFamily="18" charset="0"/>
                      </a:rPr>
                      <m:t>𝟏𝟒</m:t>
                    </m:r>
                  </m:oMath>
                </a14:m>
                <a:endParaRPr lang="en-IN" b="1" dirty="0">
                  <a:solidFill>
                    <a:srgbClr val="002060"/>
                  </a:solidFill>
                </a:endParaRPr>
              </a:p>
              <a:p>
                <a:pPr marL="457200" lvl="1" indent="0" algn="just">
                  <a:buNone/>
                </a:pPr>
                <a:r>
                  <a:rPr lang="en-IN" b="1" dirty="0">
                    <a:solidFill>
                      <a:srgbClr val="002060"/>
                    </a:solidFill>
                  </a:rPr>
                  <a:t> </a:t>
                </a:r>
              </a:p>
              <a:p>
                <a:pPr marL="457200" lvl="1" indent="0" algn="just">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22031" y="1887415"/>
                <a:ext cx="10007843" cy="3585922"/>
              </a:xfrm>
              <a:blipFill>
                <a:blip r:embed="rId2"/>
                <a:stretch>
                  <a:fillRect t="-2381" r="-914"/>
                </a:stretch>
              </a:blipFill>
            </p:spPr>
            <p:txBody>
              <a:bodyPr/>
              <a:lstStyle/>
              <a:p>
                <a:r>
                  <a:rPr lang="en-IN">
                    <a:noFill/>
                  </a:rPr>
                  <a:t> </a:t>
                </a:r>
              </a:p>
            </p:txBody>
          </p:sp>
        </mc:Fallback>
      </mc:AlternateContent>
    </p:spTree>
    <p:extLst>
      <p:ext uri="{BB962C8B-B14F-4D97-AF65-F5344CB8AC3E}">
        <p14:creationId xmlns:p14="http://schemas.microsoft.com/office/powerpoint/2010/main" val="31739949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059" y="685333"/>
            <a:ext cx="10515600" cy="662821"/>
          </a:xfrm>
        </p:spPr>
        <p:txBody>
          <a:bodyPr>
            <a:normAutofit/>
          </a:bodyPr>
          <a:lstStyle/>
          <a:p>
            <a:r>
              <a:rPr lang="en-US" altLang="en-US" sz="2800" b="1" dirty="0">
                <a:solidFill>
                  <a:srgbClr val="0070C0"/>
                </a:solidFill>
                <a:latin typeface="+mn-lt"/>
              </a:rPr>
              <a:t>Recurring Deposit Scheme</a:t>
            </a:r>
            <a:endParaRPr lang="en-IN" dirty="0"/>
          </a:p>
        </p:txBody>
      </p:sp>
      <p:sp>
        <p:nvSpPr>
          <p:cNvPr id="3" name="Content Placeholder 2"/>
          <p:cNvSpPr>
            <a:spLocks noGrp="1"/>
          </p:cNvSpPr>
          <p:nvPr>
            <p:ph idx="1"/>
          </p:nvPr>
        </p:nvSpPr>
        <p:spPr>
          <a:xfrm>
            <a:off x="422032" y="1887415"/>
            <a:ext cx="8897814" cy="3585922"/>
          </a:xfrm>
        </p:spPr>
        <p:txBody>
          <a:bodyPr>
            <a:normAutofit/>
          </a:bodyPr>
          <a:lstStyle/>
          <a:p>
            <a:pPr marL="457200" lvl="1" indent="0" algn="just">
              <a:buNone/>
            </a:pPr>
            <a:r>
              <a:rPr lang="en-US" b="1" dirty="0">
                <a:solidFill>
                  <a:srgbClr val="002060"/>
                </a:solidFill>
              </a:rPr>
              <a:t>To arrive at the amount on maturity, the future value of annuity is be calculated as:</a:t>
            </a:r>
          </a:p>
          <a:p>
            <a:pPr marL="457200" lvl="1" indent="0" algn="just">
              <a:buNone/>
            </a:pPr>
            <a:r>
              <a:rPr lang="en-US" b="1" dirty="0" err="1">
                <a:solidFill>
                  <a:srgbClr val="002060"/>
                </a:solidFill>
              </a:rPr>
              <a:t>RD</a:t>
            </a:r>
            <a:r>
              <a:rPr lang="en-US" b="1" baseline="-25000" dirty="0" err="1">
                <a:solidFill>
                  <a:srgbClr val="002060"/>
                </a:solidFill>
              </a:rPr>
              <a:t>m</a:t>
            </a:r>
            <a:r>
              <a:rPr lang="en-US" b="1" dirty="0">
                <a:solidFill>
                  <a:srgbClr val="002060"/>
                </a:solidFill>
              </a:rPr>
              <a:t>=RD(</a:t>
            </a:r>
            <a:r>
              <a:rPr lang="en-US" b="1" dirty="0" err="1">
                <a:solidFill>
                  <a:srgbClr val="002060"/>
                </a:solidFill>
              </a:rPr>
              <a:t>FVIFA</a:t>
            </a:r>
            <a:r>
              <a:rPr lang="en-US" b="1" baseline="-25000" dirty="0" err="1">
                <a:solidFill>
                  <a:srgbClr val="002060"/>
                </a:solidFill>
              </a:rPr>
              <a:t>n,k</a:t>
            </a:r>
            <a:r>
              <a:rPr lang="en-US" b="1" dirty="0">
                <a:solidFill>
                  <a:srgbClr val="002060"/>
                </a:solidFill>
              </a:rPr>
              <a:t>)</a:t>
            </a:r>
          </a:p>
          <a:p>
            <a:pPr marL="457200" lvl="1" indent="0" algn="just">
              <a:buNone/>
            </a:pPr>
            <a:r>
              <a:rPr lang="en-US" b="1" dirty="0">
                <a:solidFill>
                  <a:srgbClr val="002060"/>
                </a:solidFill>
              </a:rPr>
              <a:t>where,</a:t>
            </a:r>
          </a:p>
          <a:p>
            <a:pPr marL="457200" lvl="1" indent="0" algn="just">
              <a:buNone/>
            </a:pPr>
            <a:r>
              <a:rPr lang="en-US" b="1" dirty="0" err="1">
                <a:solidFill>
                  <a:srgbClr val="002060"/>
                </a:solidFill>
              </a:rPr>
              <a:t>RD</a:t>
            </a:r>
            <a:r>
              <a:rPr lang="en-US" b="1" baseline="-25000" dirty="0" err="1">
                <a:solidFill>
                  <a:srgbClr val="002060"/>
                </a:solidFill>
              </a:rPr>
              <a:t>m</a:t>
            </a:r>
            <a:r>
              <a:rPr lang="en-US" b="1" dirty="0">
                <a:solidFill>
                  <a:srgbClr val="002060"/>
                </a:solidFill>
              </a:rPr>
              <a:t> = Maturity value of deposit</a:t>
            </a:r>
          </a:p>
          <a:p>
            <a:pPr marL="457200" lvl="1" indent="0" algn="just">
              <a:buNone/>
            </a:pPr>
            <a:r>
              <a:rPr lang="en-US" b="1" dirty="0">
                <a:solidFill>
                  <a:srgbClr val="002060"/>
                </a:solidFill>
              </a:rPr>
              <a:t>RD    = Installment amount</a:t>
            </a:r>
            <a:endParaRPr lang="en-IN" dirty="0"/>
          </a:p>
        </p:txBody>
      </p:sp>
    </p:spTree>
    <p:extLst>
      <p:ext uri="{BB962C8B-B14F-4D97-AF65-F5344CB8AC3E}">
        <p14:creationId xmlns:p14="http://schemas.microsoft.com/office/powerpoint/2010/main" val="34387468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059" y="685333"/>
            <a:ext cx="10515600" cy="662821"/>
          </a:xfrm>
        </p:spPr>
        <p:txBody>
          <a:bodyPr>
            <a:normAutofit/>
          </a:bodyPr>
          <a:lstStyle/>
          <a:p>
            <a:r>
              <a:rPr lang="en-US" altLang="en-US" sz="2800" b="1" dirty="0">
                <a:solidFill>
                  <a:srgbClr val="0070C0"/>
                </a:solidFill>
                <a:latin typeface="+mn-lt"/>
              </a:rPr>
              <a:t>Recurring Deposit Scheme</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22032" y="1887415"/>
                <a:ext cx="9693518" cy="3585922"/>
              </a:xfrm>
            </p:spPr>
            <p:txBody>
              <a:bodyPr>
                <a:normAutofit lnSpcReduction="10000"/>
              </a:bodyPr>
              <a:lstStyle/>
              <a:p>
                <a:pPr marL="457200" lvl="1" indent="0" algn="just">
                  <a:buNone/>
                </a:pPr>
                <a:r>
                  <a:rPr lang="en-US" b="1" dirty="0">
                    <a:solidFill>
                      <a:srgbClr val="002060"/>
                    </a:solidFill>
                  </a:rPr>
                  <a:t>Compute the maturity value of a monthly installment of INR 1000 for 12 months, if the interest rate applied is 8 percent p.a. and computed quarterly</a:t>
                </a:r>
              </a:p>
              <a:p>
                <a:pPr marL="457200" lvl="1" indent="0" algn="just">
                  <a:buNone/>
                </a:pPr>
                <a:endParaRPr lang="en-US" b="1" dirty="0">
                  <a:solidFill>
                    <a:srgbClr val="002060"/>
                  </a:solidFill>
                </a:endParaRPr>
              </a:p>
              <a:p>
                <a:pPr marL="457200" lvl="1" indent="0" algn="just">
                  <a:buNone/>
                </a:pPr>
                <a:r>
                  <a:rPr lang="en-US" b="1" dirty="0">
                    <a:solidFill>
                      <a:srgbClr val="002060"/>
                    </a:solidFill>
                  </a:rPr>
                  <a:t>Effective rate (r) = </a:t>
                </a:r>
                <a14:m>
                  <m:oMath xmlns:m="http://schemas.openxmlformats.org/officeDocument/2006/math">
                    <m:sSup>
                      <m:sSupPr>
                        <m:ctrlPr>
                          <a:rPr lang="en-US" b="1" i="1">
                            <a:solidFill>
                              <a:srgbClr val="002060"/>
                            </a:solidFill>
                            <a:latin typeface="Cambria Math" panose="02040503050406030204" pitchFamily="18" charset="0"/>
                          </a:rPr>
                        </m:ctrlPr>
                      </m:sSupPr>
                      <m:e>
                        <m:d>
                          <m:dPr>
                            <m:ctrlPr>
                              <a:rPr lang="en-US" b="1" i="1">
                                <a:solidFill>
                                  <a:srgbClr val="002060"/>
                                </a:solidFill>
                                <a:latin typeface="Cambria Math" panose="02040503050406030204" pitchFamily="18" charset="0"/>
                              </a:rPr>
                            </m:ctrlPr>
                          </m:dPr>
                          <m:e>
                            <m:r>
                              <a:rPr lang="en-IN" b="1" i="1">
                                <a:solidFill>
                                  <a:srgbClr val="002060"/>
                                </a:solidFill>
                                <a:latin typeface="Cambria Math" panose="02040503050406030204" pitchFamily="18" charset="0"/>
                              </a:rPr>
                              <m:t>𝟏</m:t>
                            </m:r>
                            <m:r>
                              <a:rPr lang="en-IN" b="1" i="1">
                                <a:solidFill>
                                  <a:srgbClr val="002060"/>
                                </a:solidFill>
                                <a:latin typeface="Cambria Math" panose="02040503050406030204" pitchFamily="18" charset="0"/>
                              </a:rPr>
                              <m:t>+</m:t>
                            </m:r>
                            <m:f>
                              <m:fPr>
                                <m:ctrlPr>
                                  <a:rPr lang="en-IN" b="1" i="1">
                                    <a:solidFill>
                                      <a:srgbClr val="002060"/>
                                    </a:solidFill>
                                    <a:latin typeface="Cambria Math" panose="02040503050406030204" pitchFamily="18" charset="0"/>
                                  </a:rPr>
                                </m:ctrlPr>
                              </m:fPr>
                              <m:num>
                                <m:r>
                                  <a:rPr lang="en-IN" b="1" i="1">
                                    <a:solidFill>
                                      <a:srgbClr val="002060"/>
                                    </a:solidFill>
                                    <a:latin typeface="Cambria Math" panose="02040503050406030204" pitchFamily="18" charset="0"/>
                                  </a:rPr>
                                  <m:t>𝒌</m:t>
                                </m:r>
                              </m:num>
                              <m:den>
                                <m:r>
                                  <a:rPr lang="en-IN" b="1" i="1">
                                    <a:solidFill>
                                      <a:srgbClr val="002060"/>
                                    </a:solidFill>
                                    <a:latin typeface="Cambria Math" panose="02040503050406030204" pitchFamily="18" charset="0"/>
                                  </a:rPr>
                                  <m:t>𝒎</m:t>
                                </m:r>
                              </m:den>
                            </m:f>
                          </m:e>
                        </m:d>
                      </m:e>
                      <m:sup>
                        <m:r>
                          <a:rPr lang="en-IN" b="1" i="1">
                            <a:solidFill>
                              <a:srgbClr val="002060"/>
                            </a:solidFill>
                            <a:latin typeface="Cambria Math" panose="02040503050406030204" pitchFamily="18" charset="0"/>
                          </a:rPr>
                          <m:t>𝒎</m:t>
                        </m:r>
                      </m:sup>
                    </m:sSup>
                    <m:r>
                      <a:rPr lang="en-IN" b="1" i="1">
                        <a:solidFill>
                          <a:srgbClr val="002060"/>
                        </a:solidFill>
                        <a:latin typeface="Cambria Math" panose="02040503050406030204" pitchFamily="18" charset="0"/>
                      </a:rPr>
                      <m:t>−</m:t>
                    </m:r>
                    <m:r>
                      <a:rPr lang="en-IN" b="1" i="1">
                        <a:solidFill>
                          <a:srgbClr val="002060"/>
                        </a:solidFill>
                        <a:latin typeface="Cambria Math" panose="02040503050406030204" pitchFamily="18" charset="0"/>
                      </a:rPr>
                      <m:t>𝟏</m:t>
                    </m:r>
                    <m:r>
                      <a:rPr lang="en-IN" b="1" i="1">
                        <a:solidFill>
                          <a:srgbClr val="002060"/>
                        </a:solidFill>
                        <a:latin typeface="Cambria Math" panose="02040503050406030204" pitchFamily="18" charset="0"/>
                      </a:rPr>
                      <m:t>=</m:t>
                    </m:r>
                    <m:sSup>
                      <m:sSupPr>
                        <m:ctrlPr>
                          <a:rPr lang="en-US" b="1" i="1">
                            <a:solidFill>
                              <a:srgbClr val="002060"/>
                            </a:solidFill>
                            <a:latin typeface="Cambria Math" panose="02040503050406030204" pitchFamily="18" charset="0"/>
                          </a:rPr>
                        </m:ctrlPr>
                      </m:sSupPr>
                      <m:e>
                        <m:d>
                          <m:dPr>
                            <m:ctrlPr>
                              <a:rPr lang="en-US" b="1" i="1">
                                <a:solidFill>
                                  <a:srgbClr val="002060"/>
                                </a:solidFill>
                                <a:latin typeface="Cambria Math" panose="02040503050406030204" pitchFamily="18" charset="0"/>
                              </a:rPr>
                            </m:ctrlPr>
                          </m:dPr>
                          <m:e>
                            <m:r>
                              <a:rPr lang="en-IN" b="1" i="1">
                                <a:solidFill>
                                  <a:srgbClr val="002060"/>
                                </a:solidFill>
                                <a:latin typeface="Cambria Math" panose="02040503050406030204" pitchFamily="18" charset="0"/>
                              </a:rPr>
                              <m:t>𝟏</m:t>
                            </m:r>
                            <m:r>
                              <a:rPr lang="en-IN" b="1" i="1">
                                <a:solidFill>
                                  <a:srgbClr val="002060"/>
                                </a:solidFill>
                                <a:latin typeface="Cambria Math" panose="02040503050406030204" pitchFamily="18" charset="0"/>
                              </a:rPr>
                              <m:t>+</m:t>
                            </m:r>
                            <m:f>
                              <m:fPr>
                                <m:ctrlPr>
                                  <a:rPr lang="en-IN" b="1" i="1">
                                    <a:solidFill>
                                      <a:srgbClr val="002060"/>
                                    </a:solidFill>
                                    <a:latin typeface="Cambria Math" panose="02040503050406030204" pitchFamily="18" charset="0"/>
                                  </a:rPr>
                                </m:ctrlPr>
                              </m:fPr>
                              <m:num>
                                <m:r>
                                  <a:rPr lang="en-IN" b="1" i="1">
                                    <a:solidFill>
                                      <a:srgbClr val="002060"/>
                                    </a:solidFill>
                                    <a:latin typeface="Cambria Math" panose="02040503050406030204" pitchFamily="18" charset="0"/>
                                  </a:rPr>
                                  <m:t>𝟎</m:t>
                                </m:r>
                                <m:r>
                                  <a:rPr lang="en-IN" b="1" i="1">
                                    <a:solidFill>
                                      <a:srgbClr val="002060"/>
                                    </a:solidFill>
                                    <a:latin typeface="Cambria Math" panose="02040503050406030204" pitchFamily="18" charset="0"/>
                                  </a:rPr>
                                  <m:t>.</m:t>
                                </m:r>
                                <m:r>
                                  <a:rPr lang="en-IN" b="1" i="1" smtClean="0">
                                    <a:solidFill>
                                      <a:srgbClr val="002060"/>
                                    </a:solidFill>
                                    <a:latin typeface="Cambria Math" panose="02040503050406030204" pitchFamily="18" charset="0"/>
                                  </a:rPr>
                                  <m:t>𝟎𝟖</m:t>
                                </m:r>
                              </m:num>
                              <m:den>
                                <m:r>
                                  <a:rPr lang="en-IN" b="1" i="1">
                                    <a:solidFill>
                                      <a:srgbClr val="002060"/>
                                    </a:solidFill>
                                    <a:latin typeface="Cambria Math" panose="02040503050406030204" pitchFamily="18" charset="0"/>
                                  </a:rPr>
                                  <m:t>𝟒</m:t>
                                </m:r>
                              </m:den>
                            </m:f>
                          </m:e>
                        </m:d>
                      </m:e>
                      <m:sup>
                        <m:r>
                          <a:rPr lang="en-IN" b="1" i="1">
                            <a:solidFill>
                              <a:srgbClr val="002060"/>
                            </a:solidFill>
                            <a:latin typeface="Cambria Math" panose="02040503050406030204" pitchFamily="18" charset="0"/>
                          </a:rPr>
                          <m:t>𝟒</m:t>
                        </m:r>
                      </m:sup>
                    </m:sSup>
                    <m:r>
                      <a:rPr lang="en-IN" b="1" i="1">
                        <a:solidFill>
                          <a:srgbClr val="002060"/>
                        </a:solidFill>
                        <a:latin typeface="Cambria Math" panose="02040503050406030204" pitchFamily="18" charset="0"/>
                      </a:rPr>
                      <m:t>−</m:t>
                    </m:r>
                    <m:r>
                      <a:rPr lang="en-IN" b="1" i="1">
                        <a:solidFill>
                          <a:srgbClr val="002060"/>
                        </a:solidFill>
                        <a:latin typeface="Cambria Math" panose="02040503050406030204" pitchFamily="18" charset="0"/>
                      </a:rPr>
                      <m:t>𝟏</m:t>
                    </m:r>
                  </m:oMath>
                </a14:m>
                <a:r>
                  <a:rPr lang="en-IN" b="1" dirty="0">
                    <a:solidFill>
                      <a:srgbClr val="002060"/>
                    </a:solidFill>
                  </a:rPr>
                  <a:t>= 8.24%</a:t>
                </a:r>
              </a:p>
              <a:p>
                <a:pPr marL="457200" lvl="1" indent="0" algn="just">
                  <a:buNone/>
                </a:pPr>
                <a:r>
                  <a:rPr lang="en-IN" b="1" dirty="0">
                    <a:solidFill>
                      <a:srgbClr val="002060"/>
                    </a:solidFill>
                  </a:rPr>
                  <a:t>Rate of interest per month = 0.69%</a:t>
                </a:r>
              </a:p>
              <a:p>
                <a:pPr marL="457200" lvl="1" indent="0" algn="just">
                  <a:buNone/>
                </a:pPr>
                <a:r>
                  <a:rPr lang="en-IN" b="1" dirty="0">
                    <a:solidFill>
                      <a:srgbClr val="002060"/>
                    </a:solidFill>
                  </a:rPr>
                  <a:t>Maturity value = </a:t>
                </a:r>
                <a:r>
                  <a:rPr lang="en-IN" b="1" dirty="0" err="1">
                    <a:solidFill>
                      <a:srgbClr val="002060"/>
                    </a:solidFill>
                  </a:rPr>
                  <a:t>FVA</a:t>
                </a:r>
                <a:r>
                  <a:rPr lang="en-IN" b="1" baseline="-25000" dirty="0" err="1">
                    <a:solidFill>
                      <a:srgbClr val="002060"/>
                    </a:solidFill>
                  </a:rPr>
                  <a:t>n</a:t>
                </a:r>
                <a:r>
                  <a:rPr lang="en-IN" b="1" dirty="0">
                    <a:solidFill>
                      <a:srgbClr val="002060"/>
                    </a:solidFill>
                  </a:rPr>
                  <a:t>= A[</a:t>
                </a:r>
                <a:r>
                  <a:rPr lang="en-IN" b="1" dirty="0" err="1">
                    <a:solidFill>
                      <a:srgbClr val="002060"/>
                    </a:solidFill>
                  </a:rPr>
                  <a:t>FVIFA</a:t>
                </a:r>
                <a:r>
                  <a:rPr lang="en-IN" b="1" baseline="-25000" dirty="0" err="1">
                    <a:solidFill>
                      <a:srgbClr val="002060"/>
                    </a:solidFill>
                  </a:rPr>
                  <a:t>n,k</a:t>
                </a:r>
                <a:r>
                  <a:rPr lang="en-IN" b="1" dirty="0">
                    <a:solidFill>
                      <a:srgbClr val="002060"/>
                    </a:solidFill>
                  </a:rPr>
                  <a:t>] = A</a:t>
                </a:r>
                <a14:m>
                  <m:oMath xmlns:m="http://schemas.openxmlformats.org/officeDocument/2006/math">
                    <m:d>
                      <m:dPr>
                        <m:begChr m:val="["/>
                        <m:endChr m:val="]"/>
                        <m:ctrlPr>
                          <a:rPr lang="en-IN" b="1" i="1" smtClean="0">
                            <a:solidFill>
                              <a:srgbClr val="002060"/>
                            </a:solidFill>
                            <a:latin typeface="Cambria Math" panose="02040503050406030204" pitchFamily="18" charset="0"/>
                          </a:rPr>
                        </m:ctrlPr>
                      </m:dPr>
                      <m:e>
                        <m:f>
                          <m:fPr>
                            <m:ctrlPr>
                              <a:rPr lang="en-IN" b="1" i="1" smtClean="0">
                                <a:solidFill>
                                  <a:srgbClr val="002060"/>
                                </a:solidFill>
                                <a:latin typeface="Cambria Math" panose="02040503050406030204" pitchFamily="18" charset="0"/>
                              </a:rPr>
                            </m:ctrlPr>
                          </m:fPr>
                          <m:num>
                            <m:r>
                              <a:rPr lang="en-IN" b="1" i="1" smtClean="0">
                                <a:solidFill>
                                  <a:srgbClr val="002060"/>
                                </a:solidFill>
                                <a:latin typeface="Cambria Math" panose="02040503050406030204" pitchFamily="18" charset="0"/>
                              </a:rPr>
                              <m:t>(</m:t>
                            </m:r>
                            <m:sSup>
                              <m:sSupPr>
                                <m:ctrlPr>
                                  <a:rPr lang="en-IN" b="1" i="1" smtClean="0">
                                    <a:solidFill>
                                      <a:srgbClr val="002060"/>
                                    </a:solidFill>
                                    <a:latin typeface="Cambria Math" panose="02040503050406030204" pitchFamily="18" charset="0"/>
                                  </a:rPr>
                                </m:ctrlPr>
                              </m:sSupPr>
                              <m:e>
                                <m:r>
                                  <a:rPr lang="en-IN" b="1" i="1" smtClean="0">
                                    <a:solidFill>
                                      <a:srgbClr val="002060"/>
                                    </a:solidFill>
                                    <a:latin typeface="Cambria Math" panose="02040503050406030204" pitchFamily="18" charset="0"/>
                                  </a:rPr>
                                  <m:t>𝟏</m:t>
                                </m:r>
                                <m:r>
                                  <a:rPr lang="en-IN" b="1" i="1" smtClean="0">
                                    <a:solidFill>
                                      <a:srgbClr val="002060"/>
                                    </a:solidFill>
                                    <a:latin typeface="Cambria Math" panose="02040503050406030204" pitchFamily="18" charset="0"/>
                                  </a:rPr>
                                  <m:t>+</m:t>
                                </m:r>
                                <m:r>
                                  <a:rPr lang="en-IN" b="1" i="1" smtClean="0">
                                    <a:solidFill>
                                      <a:srgbClr val="002060"/>
                                    </a:solidFill>
                                    <a:latin typeface="Cambria Math" panose="02040503050406030204" pitchFamily="18" charset="0"/>
                                  </a:rPr>
                                  <m:t>𝒌</m:t>
                                </m:r>
                                <m:r>
                                  <a:rPr lang="en-IN" b="1" i="1" smtClean="0">
                                    <a:solidFill>
                                      <a:srgbClr val="002060"/>
                                    </a:solidFill>
                                    <a:latin typeface="Cambria Math" panose="02040503050406030204" pitchFamily="18" charset="0"/>
                                  </a:rPr>
                                  <m:t>)</m:t>
                                </m:r>
                              </m:e>
                              <m:sup>
                                <m:r>
                                  <a:rPr lang="en-IN" b="1" i="1" smtClean="0">
                                    <a:solidFill>
                                      <a:srgbClr val="002060"/>
                                    </a:solidFill>
                                    <a:latin typeface="Cambria Math" panose="02040503050406030204" pitchFamily="18" charset="0"/>
                                  </a:rPr>
                                  <m:t>𝒏</m:t>
                                </m:r>
                              </m:sup>
                            </m:sSup>
                            <m:r>
                              <a:rPr lang="en-IN" b="1" i="1" smtClean="0">
                                <a:solidFill>
                                  <a:srgbClr val="002060"/>
                                </a:solidFill>
                                <a:latin typeface="Cambria Math" panose="02040503050406030204" pitchFamily="18" charset="0"/>
                              </a:rPr>
                              <m:t>−</m:t>
                            </m:r>
                            <m:r>
                              <a:rPr lang="en-IN" b="1" i="1" smtClean="0">
                                <a:solidFill>
                                  <a:srgbClr val="002060"/>
                                </a:solidFill>
                                <a:latin typeface="Cambria Math" panose="02040503050406030204" pitchFamily="18" charset="0"/>
                              </a:rPr>
                              <m:t>𝟏</m:t>
                            </m:r>
                          </m:num>
                          <m:den>
                            <m:r>
                              <a:rPr lang="en-IN" b="1" i="1" smtClean="0">
                                <a:solidFill>
                                  <a:srgbClr val="002060"/>
                                </a:solidFill>
                                <a:latin typeface="Cambria Math" panose="02040503050406030204" pitchFamily="18" charset="0"/>
                              </a:rPr>
                              <m:t>𝒌</m:t>
                            </m:r>
                          </m:den>
                        </m:f>
                      </m:e>
                    </m:d>
                  </m:oMath>
                </a14:m>
                <a:r>
                  <a:rPr lang="en-IN" b="1" dirty="0">
                    <a:solidFill>
                      <a:srgbClr val="002060"/>
                    </a:solidFill>
                  </a:rPr>
                  <a:t> = </a:t>
                </a:r>
                <a14:m>
                  <m:oMath xmlns:m="http://schemas.openxmlformats.org/officeDocument/2006/math">
                    <m:r>
                      <a:rPr lang="en-IN" b="1" i="0" smtClean="0">
                        <a:solidFill>
                          <a:srgbClr val="002060"/>
                        </a:solidFill>
                        <a:latin typeface="Cambria Math" panose="02040503050406030204" pitchFamily="18" charset="0"/>
                      </a:rPr>
                      <m:t>𝟏𝟎𝟎𝟎</m:t>
                    </m:r>
                    <m:d>
                      <m:dPr>
                        <m:begChr m:val="["/>
                        <m:endChr m:val="]"/>
                        <m:ctrlPr>
                          <a:rPr lang="en-IN" b="1" i="1">
                            <a:solidFill>
                              <a:srgbClr val="002060"/>
                            </a:solidFill>
                            <a:latin typeface="Cambria Math" panose="02040503050406030204" pitchFamily="18" charset="0"/>
                          </a:rPr>
                        </m:ctrlPr>
                      </m:dPr>
                      <m:e>
                        <m:f>
                          <m:fPr>
                            <m:ctrlPr>
                              <a:rPr lang="en-IN" b="1" i="1">
                                <a:solidFill>
                                  <a:srgbClr val="002060"/>
                                </a:solidFill>
                                <a:latin typeface="Cambria Math" panose="02040503050406030204" pitchFamily="18" charset="0"/>
                              </a:rPr>
                            </m:ctrlPr>
                          </m:fPr>
                          <m:num>
                            <m:r>
                              <a:rPr lang="en-IN" b="1" i="1" smtClean="0">
                                <a:solidFill>
                                  <a:srgbClr val="002060"/>
                                </a:solidFill>
                                <a:latin typeface="Cambria Math" panose="02040503050406030204" pitchFamily="18" charset="0"/>
                              </a:rPr>
                              <m:t>(</m:t>
                            </m:r>
                            <m:sSup>
                              <m:sSupPr>
                                <m:ctrlPr>
                                  <a:rPr lang="en-IN" b="1" i="1">
                                    <a:solidFill>
                                      <a:srgbClr val="002060"/>
                                    </a:solidFill>
                                    <a:latin typeface="Cambria Math" panose="02040503050406030204" pitchFamily="18" charset="0"/>
                                  </a:rPr>
                                </m:ctrlPr>
                              </m:sSupPr>
                              <m:e>
                                <m:r>
                                  <a:rPr lang="en-IN" b="1" i="1">
                                    <a:solidFill>
                                      <a:srgbClr val="002060"/>
                                    </a:solidFill>
                                    <a:latin typeface="Cambria Math" panose="02040503050406030204" pitchFamily="18" charset="0"/>
                                  </a:rPr>
                                  <m:t>𝟏</m:t>
                                </m:r>
                                <m:r>
                                  <a:rPr lang="en-IN" b="1" i="1">
                                    <a:solidFill>
                                      <a:srgbClr val="002060"/>
                                    </a:solidFill>
                                    <a:latin typeface="Cambria Math" panose="02040503050406030204" pitchFamily="18" charset="0"/>
                                  </a:rPr>
                                  <m:t>+</m:t>
                                </m:r>
                                <m:r>
                                  <a:rPr lang="en-IN" b="1" i="1" smtClean="0">
                                    <a:solidFill>
                                      <a:srgbClr val="002060"/>
                                    </a:solidFill>
                                    <a:latin typeface="Cambria Math" panose="02040503050406030204" pitchFamily="18" charset="0"/>
                                  </a:rPr>
                                  <m:t>𝟎</m:t>
                                </m:r>
                                <m:r>
                                  <a:rPr lang="en-IN" b="1" i="1" smtClean="0">
                                    <a:solidFill>
                                      <a:srgbClr val="002060"/>
                                    </a:solidFill>
                                    <a:latin typeface="Cambria Math" panose="02040503050406030204" pitchFamily="18" charset="0"/>
                                  </a:rPr>
                                  <m:t>.</m:t>
                                </m:r>
                                <m:r>
                                  <a:rPr lang="en-IN" b="1" i="1" smtClean="0">
                                    <a:solidFill>
                                      <a:srgbClr val="002060"/>
                                    </a:solidFill>
                                    <a:latin typeface="Cambria Math" panose="02040503050406030204" pitchFamily="18" charset="0"/>
                                  </a:rPr>
                                  <m:t>𝟎𝟎𝟔𝟗</m:t>
                                </m:r>
                                <m:r>
                                  <a:rPr lang="en-IN" b="1" i="1" smtClean="0">
                                    <a:solidFill>
                                      <a:srgbClr val="002060"/>
                                    </a:solidFill>
                                    <a:latin typeface="Cambria Math" panose="02040503050406030204" pitchFamily="18" charset="0"/>
                                  </a:rPr>
                                  <m:t>)</m:t>
                                </m:r>
                              </m:e>
                              <m:sup>
                                <m:r>
                                  <a:rPr lang="en-IN" b="1" i="1" smtClean="0">
                                    <a:solidFill>
                                      <a:srgbClr val="002060"/>
                                    </a:solidFill>
                                    <a:latin typeface="Cambria Math" panose="02040503050406030204" pitchFamily="18" charset="0"/>
                                  </a:rPr>
                                  <m:t>𝟏𝟐</m:t>
                                </m:r>
                              </m:sup>
                            </m:sSup>
                            <m:r>
                              <a:rPr lang="en-IN" b="1" i="1">
                                <a:solidFill>
                                  <a:srgbClr val="002060"/>
                                </a:solidFill>
                                <a:latin typeface="Cambria Math" panose="02040503050406030204" pitchFamily="18" charset="0"/>
                              </a:rPr>
                              <m:t>−</m:t>
                            </m:r>
                            <m:r>
                              <a:rPr lang="en-IN" b="1" i="1">
                                <a:solidFill>
                                  <a:srgbClr val="002060"/>
                                </a:solidFill>
                                <a:latin typeface="Cambria Math" panose="02040503050406030204" pitchFamily="18" charset="0"/>
                              </a:rPr>
                              <m:t>𝟏</m:t>
                            </m:r>
                          </m:num>
                          <m:den>
                            <m:r>
                              <a:rPr lang="en-IN" b="1" i="1" smtClean="0">
                                <a:solidFill>
                                  <a:srgbClr val="002060"/>
                                </a:solidFill>
                                <a:latin typeface="Cambria Math" panose="02040503050406030204" pitchFamily="18" charset="0"/>
                              </a:rPr>
                              <m:t>𝟎</m:t>
                            </m:r>
                            <m:r>
                              <a:rPr lang="en-IN" b="1" i="1" smtClean="0">
                                <a:solidFill>
                                  <a:srgbClr val="002060"/>
                                </a:solidFill>
                                <a:latin typeface="Cambria Math" panose="02040503050406030204" pitchFamily="18" charset="0"/>
                              </a:rPr>
                              <m:t>.</m:t>
                            </m:r>
                            <m:r>
                              <a:rPr lang="en-IN" b="1" i="1" smtClean="0">
                                <a:solidFill>
                                  <a:srgbClr val="002060"/>
                                </a:solidFill>
                                <a:latin typeface="Cambria Math" panose="02040503050406030204" pitchFamily="18" charset="0"/>
                              </a:rPr>
                              <m:t>𝟎𝟎𝟔𝟗</m:t>
                            </m:r>
                          </m:den>
                        </m:f>
                      </m:e>
                    </m:d>
                  </m:oMath>
                </a14:m>
                <a:r>
                  <a:rPr lang="en-IN" b="1" dirty="0">
                    <a:solidFill>
                      <a:srgbClr val="002060"/>
                    </a:solidFill>
                  </a:rPr>
                  <a:t> </a:t>
                </a:r>
              </a:p>
              <a:p>
                <a:pPr marL="457200" lvl="1" indent="0" algn="just">
                  <a:buNone/>
                </a:pPr>
                <a:r>
                  <a:rPr lang="en-IN" b="1" dirty="0">
                    <a:solidFill>
                      <a:srgbClr val="002060"/>
                    </a:solidFill>
                  </a:rPr>
                  <a:t>= </a:t>
                </a:r>
                <a:r>
                  <a:rPr lang="en-IN" b="1">
                    <a:solidFill>
                      <a:srgbClr val="002060"/>
                    </a:solidFill>
                  </a:rPr>
                  <a:t>INR 12463.77</a:t>
                </a:r>
                <a:endParaRPr lang="en-IN" b="1" dirty="0">
                  <a:solidFill>
                    <a:srgbClr val="00206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22032" y="1887415"/>
                <a:ext cx="9693518" cy="3585922"/>
              </a:xfrm>
              <a:blipFill>
                <a:blip r:embed="rId2"/>
                <a:stretch>
                  <a:fillRect t="-3231" r="-1006" b="-4082"/>
                </a:stretch>
              </a:blipFill>
            </p:spPr>
            <p:txBody>
              <a:bodyPr/>
              <a:lstStyle/>
              <a:p>
                <a:r>
                  <a:rPr lang="en-IN">
                    <a:noFill/>
                  </a:rPr>
                  <a:t> </a:t>
                </a:r>
              </a:p>
            </p:txBody>
          </p:sp>
        </mc:Fallback>
      </mc:AlternateContent>
    </p:spTree>
    <p:extLst>
      <p:ext uri="{BB962C8B-B14F-4D97-AF65-F5344CB8AC3E}">
        <p14:creationId xmlns:p14="http://schemas.microsoft.com/office/powerpoint/2010/main" val="14989357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2032" y="1887414"/>
            <a:ext cx="8897814" cy="3974123"/>
          </a:xfrm>
        </p:spPr>
        <p:txBody>
          <a:bodyPr>
            <a:normAutofit/>
          </a:bodyPr>
          <a:lstStyle/>
          <a:p>
            <a:pPr marL="1028700" lvl="1" indent="-342900" algn="just"/>
            <a:r>
              <a:rPr lang="en-IN" altLang="en-US" b="1" dirty="0" smtClean="0">
                <a:solidFill>
                  <a:srgbClr val="002060"/>
                </a:solidFill>
              </a:rPr>
              <a:t>Management </a:t>
            </a:r>
            <a:r>
              <a:rPr lang="en-IN" altLang="en-US" b="1" dirty="0">
                <a:solidFill>
                  <a:srgbClr val="002060"/>
                </a:solidFill>
              </a:rPr>
              <a:t>needs to pay a high enough interest rate to customers to attract </a:t>
            </a:r>
          </a:p>
          <a:p>
            <a:pPr marL="1028700" lvl="1" indent="-342900" algn="just"/>
            <a:r>
              <a:rPr lang="en-IN" altLang="en-US" b="1" dirty="0">
                <a:solidFill>
                  <a:srgbClr val="002060"/>
                </a:solidFill>
              </a:rPr>
              <a:t>But must avoid paying interest rate so costly that it erodes the potential profit margin from using customer funds</a:t>
            </a:r>
          </a:p>
          <a:p>
            <a:pPr lvl="1" indent="0" algn="just">
              <a:buNone/>
            </a:pPr>
            <a:endParaRPr lang="en-IN" altLang="en-US" sz="1600" b="1" dirty="0">
              <a:solidFill>
                <a:srgbClr val="002060"/>
              </a:solidFill>
            </a:endParaRPr>
          </a:p>
        </p:txBody>
      </p:sp>
      <p:sp>
        <p:nvSpPr>
          <p:cNvPr id="2" name="Title 1"/>
          <p:cNvSpPr>
            <a:spLocks noGrp="1"/>
          </p:cNvSpPr>
          <p:nvPr>
            <p:ph type="title"/>
          </p:nvPr>
        </p:nvSpPr>
        <p:spPr>
          <a:xfrm>
            <a:off x="1364059" y="685333"/>
            <a:ext cx="10515600" cy="662821"/>
          </a:xfrm>
        </p:spPr>
        <p:txBody>
          <a:bodyPr>
            <a:normAutofit/>
          </a:bodyPr>
          <a:lstStyle/>
          <a:p>
            <a:r>
              <a:rPr lang="en-US" altLang="en-US" sz="2800" b="1" dirty="0">
                <a:solidFill>
                  <a:srgbClr val="0070C0"/>
                </a:solidFill>
                <a:latin typeface="+mn-lt"/>
              </a:rPr>
              <a:t>Pricing </a:t>
            </a:r>
            <a:r>
              <a:rPr lang="en-US" altLang="en-US" sz="2800" b="1" dirty="0" smtClean="0">
                <a:solidFill>
                  <a:srgbClr val="0070C0"/>
                </a:solidFill>
                <a:latin typeface="+mn-lt"/>
              </a:rPr>
              <a:t>of Deposits </a:t>
            </a:r>
            <a:endParaRPr lang="en-IN" dirty="0"/>
          </a:p>
        </p:txBody>
      </p:sp>
      <p:sp>
        <p:nvSpPr>
          <p:cNvPr id="8194"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2483316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119" y="1887414"/>
            <a:ext cx="9598269" cy="3974123"/>
          </a:xfrm>
        </p:spPr>
        <p:txBody>
          <a:bodyPr>
            <a:normAutofit/>
          </a:bodyPr>
          <a:lstStyle/>
          <a:p>
            <a:pPr marL="1028700" lvl="1" indent="-342900" algn="just"/>
            <a:r>
              <a:rPr lang="en-US" altLang="en-US" b="1" dirty="0" smtClean="0">
                <a:solidFill>
                  <a:srgbClr val="002060"/>
                </a:solidFill>
              </a:rPr>
              <a:t>Development </a:t>
            </a:r>
            <a:r>
              <a:rPr lang="en-US" altLang="en-US" b="1" dirty="0">
                <a:solidFill>
                  <a:srgbClr val="002060"/>
                </a:solidFill>
              </a:rPr>
              <a:t>of interest bearing </a:t>
            </a:r>
            <a:r>
              <a:rPr lang="en-US" altLang="en-US" b="1" dirty="0" err="1" smtClean="0">
                <a:solidFill>
                  <a:srgbClr val="002060"/>
                </a:solidFill>
              </a:rPr>
              <a:t>chequable</a:t>
            </a:r>
            <a:r>
              <a:rPr lang="en-US" altLang="en-US" b="1" dirty="0" smtClean="0">
                <a:solidFill>
                  <a:srgbClr val="002060"/>
                </a:solidFill>
              </a:rPr>
              <a:t> </a:t>
            </a:r>
            <a:r>
              <a:rPr lang="en-US" altLang="en-US" b="1" dirty="0">
                <a:solidFill>
                  <a:srgbClr val="002060"/>
                </a:solidFill>
              </a:rPr>
              <a:t>deposits offered financial managers the opportunity to consider the pricing of deposit services : </a:t>
            </a:r>
            <a:r>
              <a:rPr lang="en-US" altLang="en-US" b="1" i="1" dirty="0">
                <a:solidFill>
                  <a:srgbClr val="002060"/>
                </a:solidFill>
              </a:rPr>
              <a:t>below cost pricing</a:t>
            </a:r>
          </a:p>
          <a:p>
            <a:pPr marL="1485900" lvl="2" indent="-342900" algn="just"/>
            <a:r>
              <a:rPr lang="en-US" altLang="en-US" b="1" dirty="0">
                <a:solidFill>
                  <a:srgbClr val="002060"/>
                </a:solidFill>
              </a:rPr>
              <a:t>Customer charges were set below the true level of operating and overhead costs associated with providing deposit services</a:t>
            </a:r>
          </a:p>
          <a:p>
            <a:pPr marL="1485900" lvl="2" indent="-342900"/>
            <a:r>
              <a:rPr lang="en-US" altLang="en-US" b="1" dirty="0">
                <a:solidFill>
                  <a:srgbClr val="002060"/>
                </a:solidFill>
              </a:rPr>
              <a:t>Substantially increased rate of return to customer known as </a:t>
            </a:r>
            <a:r>
              <a:rPr lang="en-US" altLang="en-US" b="1" i="1" dirty="0">
                <a:solidFill>
                  <a:srgbClr val="002060"/>
                </a:solidFill>
              </a:rPr>
              <a:t>implicit interest rate</a:t>
            </a:r>
            <a:r>
              <a:rPr lang="en-US" altLang="en-US" b="1" dirty="0">
                <a:solidFill>
                  <a:srgbClr val="002060"/>
                </a:solidFill>
              </a:rPr>
              <a:t> – the difference between the true cost of supplying fund-raising services and the service change actually assessed to customer</a:t>
            </a:r>
            <a:endParaRPr lang="en-US" altLang="en-US" b="1" i="1" dirty="0">
              <a:solidFill>
                <a:srgbClr val="002060"/>
              </a:solidFill>
            </a:endParaRPr>
          </a:p>
          <a:p>
            <a:pPr marL="1028700" lvl="1" indent="-342900" algn="just"/>
            <a:endParaRPr lang="en-US" altLang="en-US" b="1" dirty="0">
              <a:solidFill>
                <a:srgbClr val="002060"/>
              </a:solidFill>
            </a:endParaRPr>
          </a:p>
          <a:p>
            <a:pPr marL="1028700" lvl="1" indent="-342900" algn="just"/>
            <a:endParaRPr lang="en-US" altLang="en-US" b="1" dirty="0">
              <a:solidFill>
                <a:srgbClr val="002060"/>
              </a:solidFill>
            </a:endParaRPr>
          </a:p>
          <a:p>
            <a:pPr marL="1028700" lvl="1" indent="-342900" algn="just"/>
            <a:endParaRPr lang="en-US" altLang="en-US" b="1" dirty="0">
              <a:solidFill>
                <a:srgbClr val="002060"/>
              </a:solidFill>
            </a:endParaRPr>
          </a:p>
          <a:p>
            <a:pPr marL="1485900" lvl="2" indent="-342900" algn="just"/>
            <a:endParaRPr lang="en-IN" altLang="en-US" b="1" dirty="0">
              <a:solidFill>
                <a:srgbClr val="002060"/>
              </a:solidFill>
            </a:endParaRPr>
          </a:p>
        </p:txBody>
      </p:sp>
      <p:sp>
        <p:nvSpPr>
          <p:cNvPr id="2" name="Title 1"/>
          <p:cNvSpPr>
            <a:spLocks noGrp="1"/>
          </p:cNvSpPr>
          <p:nvPr>
            <p:ph type="title"/>
          </p:nvPr>
        </p:nvSpPr>
        <p:spPr>
          <a:xfrm>
            <a:off x="1364059" y="685333"/>
            <a:ext cx="10515600" cy="662821"/>
          </a:xfrm>
        </p:spPr>
        <p:txBody>
          <a:bodyPr>
            <a:normAutofit/>
          </a:bodyPr>
          <a:lstStyle/>
          <a:p>
            <a:r>
              <a:rPr lang="en-US" altLang="en-US" sz="2800" b="1" dirty="0">
                <a:solidFill>
                  <a:srgbClr val="0070C0"/>
                </a:solidFill>
                <a:latin typeface="+mn-lt"/>
              </a:rPr>
              <a:t>Pricing </a:t>
            </a:r>
            <a:r>
              <a:rPr lang="en-US" altLang="en-US" sz="2800" b="1" dirty="0" smtClean="0">
                <a:solidFill>
                  <a:srgbClr val="0070C0"/>
                </a:solidFill>
                <a:latin typeface="+mn-lt"/>
              </a:rPr>
              <a:t>Deposits</a:t>
            </a:r>
            <a:endParaRPr lang="en-IN" dirty="0"/>
          </a:p>
        </p:txBody>
      </p:sp>
      <p:sp>
        <p:nvSpPr>
          <p:cNvPr id="8194"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822354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5" y="1944564"/>
            <a:ext cx="10239375" cy="3974123"/>
          </a:xfrm>
        </p:spPr>
        <p:txBody>
          <a:bodyPr>
            <a:normAutofit/>
          </a:bodyPr>
          <a:lstStyle/>
          <a:p>
            <a:pPr marL="1028700" lvl="1" indent="-342900" algn="just"/>
            <a:r>
              <a:rPr lang="en-US" altLang="en-US" b="1" dirty="0">
                <a:solidFill>
                  <a:srgbClr val="002060"/>
                </a:solidFill>
              </a:rPr>
              <a:t>Deregulation increased competition, and raised the average real cost of a deposit for deposit service providers</a:t>
            </a:r>
          </a:p>
          <a:p>
            <a:pPr marL="1028700" lvl="1" indent="-342900" algn="just"/>
            <a:r>
              <a:rPr lang="en-US" altLang="en-US" b="1" dirty="0">
                <a:solidFill>
                  <a:srgbClr val="002060"/>
                </a:solidFill>
              </a:rPr>
              <a:t>More frequent use of unbundled service pricing </a:t>
            </a:r>
          </a:p>
          <a:p>
            <a:pPr marL="1485900" lvl="2" indent="-342900" algn="just"/>
            <a:r>
              <a:rPr lang="en-US" altLang="en-US" b="1" dirty="0">
                <a:solidFill>
                  <a:srgbClr val="002060"/>
                </a:solidFill>
              </a:rPr>
              <a:t>Deposits were priced separate from other services</a:t>
            </a:r>
          </a:p>
          <a:p>
            <a:pPr marL="1028700" lvl="1" indent="-342900" algn="just"/>
            <a:r>
              <a:rPr lang="en-US" altLang="en-US" b="1" dirty="0">
                <a:solidFill>
                  <a:srgbClr val="002060"/>
                </a:solidFill>
              </a:rPr>
              <a:t>Each deposit service is often priced high enough to recover all or most of cost of providing that service using the cost-plus pricing method:</a:t>
            </a:r>
          </a:p>
          <a:p>
            <a:pPr marL="1028700" lvl="1" indent="-342900" algn="just"/>
            <a:endParaRPr lang="en-US" altLang="en-US" b="1" dirty="0">
              <a:solidFill>
                <a:srgbClr val="002060"/>
              </a:solidFill>
            </a:endParaRPr>
          </a:p>
          <a:p>
            <a:pPr marL="1028700" lvl="1" indent="-342900" algn="just"/>
            <a:endParaRPr lang="en-US" altLang="en-US" b="1" dirty="0">
              <a:solidFill>
                <a:srgbClr val="002060"/>
              </a:solidFill>
            </a:endParaRPr>
          </a:p>
          <a:p>
            <a:pPr marL="1028700" lvl="1" indent="-342900" algn="just"/>
            <a:endParaRPr lang="en-US" altLang="en-US" b="1" dirty="0">
              <a:solidFill>
                <a:srgbClr val="002060"/>
              </a:solidFill>
            </a:endParaRPr>
          </a:p>
          <a:p>
            <a:pPr marL="1028700" lvl="1" indent="-342900" algn="just"/>
            <a:endParaRPr lang="en-US" altLang="en-US" b="1" dirty="0">
              <a:solidFill>
                <a:srgbClr val="002060"/>
              </a:solidFill>
            </a:endParaRPr>
          </a:p>
          <a:p>
            <a:pPr marL="1028700" lvl="1" indent="-342900" algn="just"/>
            <a:endParaRPr lang="en-US" altLang="en-US" b="1" dirty="0">
              <a:solidFill>
                <a:srgbClr val="002060"/>
              </a:solidFill>
            </a:endParaRPr>
          </a:p>
          <a:p>
            <a:pPr marL="1485900" lvl="2" indent="-342900" algn="just"/>
            <a:endParaRPr lang="en-IN" altLang="en-US" b="1" dirty="0">
              <a:solidFill>
                <a:srgbClr val="002060"/>
              </a:solidFill>
            </a:endParaRPr>
          </a:p>
        </p:txBody>
      </p:sp>
      <p:sp>
        <p:nvSpPr>
          <p:cNvPr id="2" name="Title 1"/>
          <p:cNvSpPr>
            <a:spLocks noGrp="1"/>
          </p:cNvSpPr>
          <p:nvPr>
            <p:ph type="title"/>
          </p:nvPr>
        </p:nvSpPr>
        <p:spPr>
          <a:xfrm>
            <a:off x="1364059" y="685333"/>
            <a:ext cx="10515600" cy="662821"/>
          </a:xfrm>
        </p:spPr>
        <p:txBody>
          <a:bodyPr>
            <a:normAutofit/>
          </a:bodyPr>
          <a:lstStyle/>
          <a:p>
            <a:r>
              <a:rPr lang="en-US" altLang="en-US" sz="2800" b="1" dirty="0">
                <a:solidFill>
                  <a:srgbClr val="0070C0"/>
                </a:solidFill>
                <a:latin typeface="+mn-lt"/>
              </a:rPr>
              <a:t>Pricing Deposits at Cost Plus Profit Margin</a:t>
            </a:r>
            <a:endParaRPr lang="en-IN" dirty="0"/>
          </a:p>
        </p:txBody>
      </p:sp>
      <p:sp>
        <p:nvSpPr>
          <p:cNvPr id="8194"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4" name="Table 3">
            <a:extLst>
              <a:ext uri="{FF2B5EF4-FFF2-40B4-BE49-F238E27FC236}">
                <a16:creationId xmlns:a16="http://schemas.microsoft.com/office/drawing/2014/main" id="{8F1A0A71-4DB0-44C9-B865-42CE96DE7DEE}"/>
              </a:ext>
            </a:extLst>
          </p:cNvPr>
          <p:cNvGraphicFramePr>
            <a:graphicFrameLocks noGrp="1"/>
          </p:cNvGraphicFramePr>
          <p:nvPr>
            <p:extLst/>
          </p:nvPr>
        </p:nvGraphicFramePr>
        <p:xfrm>
          <a:off x="1133475" y="4190997"/>
          <a:ext cx="8353424" cy="1188720"/>
        </p:xfrm>
        <a:graphic>
          <a:graphicData uri="http://schemas.openxmlformats.org/drawingml/2006/table">
            <a:tbl>
              <a:tblPr firstRow="1" bandRow="1">
                <a:tableStyleId>{5C22544A-7EE6-4342-B048-85BDC9FD1C3A}</a:tableStyleId>
              </a:tblPr>
              <a:tblGrid>
                <a:gridCol w="1981200">
                  <a:extLst>
                    <a:ext uri="{9D8B030D-6E8A-4147-A177-3AD203B41FA5}">
                      <a16:colId xmlns:a16="http://schemas.microsoft.com/office/drawing/2014/main" val="1387669599"/>
                    </a:ext>
                  </a:extLst>
                </a:gridCol>
                <a:gridCol w="295275">
                  <a:extLst>
                    <a:ext uri="{9D8B030D-6E8A-4147-A177-3AD203B41FA5}">
                      <a16:colId xmlns:a16="http://schemas.microsoft.com/office/drawing/2014/main" val="2661451876"/>
                    </a:ext>
                  </a:extLst>
                </a:gridCol>
                <a:gridCol w="1647825">
                  <a:extLst>
                    <a:ext uri="{9D8B030D-6E8A-4147-A177-3AD203B41FA5}">
                      <a16:colId xmlns:a16="http://schemas.microsoft.com/office/drawing/2014/main" val="2120407284"/>
                    </a:ext>
                  </a:extLst>
                </a:gridCol>
                <a:gridCol w="227330">
                  <a:extLst>
                    <a:ext uri="{9D8B030D-6E8A-4147-A177-3AD203B41FA5}">
                      <a16:colId xmlns:a16="http://schemas.microsoft.com/office/drawing/2014/main" val="1147557806"/>
                    </a:ext>
                  </a:extLst>
                </a:gridCol>
                <a:gridCol w="2179681">
                  <a:extLst>
                    <a:ext uri="{9D8B030D-6E8A-4147-A177-3AD203B41FA5}">
                      <a16:colId xmlns:a16="http://schemas.microsoft.com/office/drawing/2014/main" val="2003090303"/>
                    </a:ext>
                  </a:extLst>
                </a:gridCol>
                <a:gridCol w="208280">
                  <a:extLst>
                    <a:ext uri="{9D8B030D-6E8A-4147-A177-3AD203B41FA5}">
                      <a16:colId xmlns:a16="http://schemas.microsoft.com/office/drawing/2014/main" val="912384829"/>
                    </a:ext>
                  </a:extLst>
                </a:gridCol>
                <a:gridCol w="1813833">
                  <a:extLst>
                    <a:ext uri="{9D8B030D-6E8A-4147-A177-3AD203B41FA5}">
                      <a16:colId xmlns:a16="http://schemas.microsoft.com/office/drawing/2014/main" val="859622549"/>
                    </a:ext>
                  </a:extLst>
                </a:gridCol>
              </a:tblGrid>
              <a:tr h="370840">
                <a:tc>
                  <a:txBody>
                    <a:bodyPr/>
                    <a:lstStyle/>
                    <a:p>
                      <a:pPr algn="ctr"/>
                      <a:r>
                        <a:rPr lang="en-US" dirty="0">
                          <a:solidFill>
                            <a:srgbClr val="002060"/>
                          </a:solidFill>
                        </a:rPr>
                        <a:t>Unit price charged the customer for each deposit service </a:t>
                      </a:r>
                      <a:endParaRPr lang="en-IN"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rgbClr val="002060"/>
                          </a:solidFill>
                        </a:rPr>
                        <a:t>=</a:t>
                      </a:r>
                      <a:endParaRPr lang="en-IN" dirty="0">
                        <a:solidFill>
                          <a:srgbClr val="00206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rgbClr val="002060"/>
                          </a:solidFill>
                        </a:rPr>
                        <a:t>Operating expense per unit of deposit service</a:t>
                      </a:r>
                      <a:endParaRPr lang="en-IN"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rgbClr val="002060"/>
                          </a:solidFill>
                        </a:rPr>
                        <a:t>+</a:t>
                      </a:r>
                      <a:endParaRPr lang="en-IN" dirty="0">
                        <a:solidFill>
                          <a:srgbClr val="00206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rgbClr val="002060"/>
                          </a:solidFill>
                        </a:rPr>
                        <a:t>Estimated overhead expense allocated to deposit service function</a:t>
                      </a:r>
                      <a:endParaRPr lang="en-IN"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rgbClr val="002060"/>
                          </a:solidFill>
                        </a:rPr>
                        <a:t>+</a:t>
                      </a:r>
                      <a:endParaRPr lang="en-IN" dirty="0">
                        <a:solidFill>
                          <a:srgbClr val="00206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rgbClr val="002060"/>
                          </a:solidFill>
                        </a:rPr>
                        <a:t>Planned profit margin from each service unit sold</a:t>
                      </a:r>
                      <a:endParaRPr lang="en-IN"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91129724"/>
                  </a:ext>
                </a:extLst>
              </a:tr>
            </a:tbl>
          </a:graphicData>
        </a:graphic>
      </p:graphicFrame>
    </p:spTree>
    <p:extLst>
      <p:ext uri="{BB962C8B-B14F-4D97-AF65-F5344CB8AC3E}">
        <p14:creationId xmlns:p14="http://schemas.microsoft.com/office/powerpoint/2010/main" val="42032242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4856" y="1600203"/>
            <a:ext cx="9531593" cy="4289910"/>
          </a:xfrm>
        </p:spPr>
        <p:txBody>
          <a:bodyPr>
            <a:normAutofit fontScale="92500" lnSpcReduction="20000"/>
          </a:bodyPr>
          <a:lstStyle/>
          <a:p>
            <a:pPr lvl="1" indent="0" algn="just">
              <a:buNone/>
            </a:pPr>
            <a:r>
              <a:rPr lang="en-US" altLang="en-US" b="1" dirty="0">
                <a:solidFill>
                  <a:srgbClr val="002060"/>
                </a:solidFill>
              </a:rPr>
              <a:t>Estimating deposit services cost:</a:t>
            </a:r>
          </a:p>
          <a:p>
            <a:pPr marL="1028700" lvl="1" indent="-342900" algn="just"/>
            <a:r>
              <a:rPr lang="en-US" altLang="en-US" b="1" dirty="0">
                <a:solidFill>
                  <a:srgbClr val="002060"/>
                </a:solidFill>
              </a:rPr>
              <a:t>Tying deposit prices to cost of deposit –service production has encouraged service providers to match prices and costs more closely and eliminate many formerly free services</a:t>
            </a:r>
          </a:p>
          <a:p>
            <a:pPr marL="1028700" lvl="1" indent="-342900" algn="just"/>
            <a:r>
              <a:rPr lang="en-US" altLang="en-US" b="1" dirty="0">
                <a:solidFill>
                  <a:srgbClr val="002060"/>
                </a:solidFill>
              </a:rPr>
              <a:t>Cost plus pricing demands an accurate calculation of the cost of each deposit service</a:t>
            </a:r>
          </a:p>
          <a:p>
            <a:pPr marL="1028700" lvl="1" indent="-342900" algn="just"/>
            <a:r>
              <a:rPr lang="en-US" altLang="en-US" b="1" dirty="0">
                <a:solidFill>
                  <a:srgbClr val="002060"/>
                </a:solidFill>
              </a:rPr>
              <a:t>This requires management to</a:t>
            </a:r>
          </a:p>
          <a:p>
            <a:pPr marL="1600200" lvl="2" indent="-457200" algn="just">
              <a:buFont typeface="+mj-lt"/>
              <a:buAutoNum type="arabicPeriod"/>
            </a:pPr>
            <a:r>
              <a:rPr lang="en-US" altLang="en-US" b="1" dirty="0">
                <a:solidFill>
                  <a:srgbClr val="002060"/>
                </a:solidFill>
              </a:rPr>
              <a:t>Calculate the cost rate of each source of funds (adjusted for reserves required by the central bank, deposit insurance fees, and float)</a:t>
            </a:r>
          </a:p>
          <a:p>
            <a:pPr marL="1600200" lvl="2" indent="-457200" algn="just">
              <a:buFont typeface="+mj-lt"/>
              <a:buAutoNum type="arabicPeriod"/>
            </a:pPr>
            <a:r>
              <a:rPr lang="en-US" altLang="en-US" b="1" dirty="0">
                <a:solidFill>
                  <a:srgbClr val="002060"/>
                </a:solidFill>
              </a:rPr>
              <a:t>Multiplying each cost rate by the relative proportion of all funds coming from the popular sources</a:t>
            </a:r>
          </a:p>
          <a:p>
            <a:pPr marL="1600200" lvl="2" indent="-457200" algn="just">
              <a:buFont typeface="+mj-lt"/>
              <a:buAutoNum type="arabicPeriod"/>
            </a:pPr>
            <a:r>
              <a:rPr lang="en-US" altLang="en-US" b="1" dirty="0">
                <a:solidFill>
                  <a:srgbClr val="002060"/>
                </a:solidFill>
              </a:rPr>
              <a:t>Sum of all resulting products to drive the weighted average cost of all funds raised	</a:t>
            </a:r>
          </a:p>
          <a:p>
            <a:pPr marL="1143000" lvl="1" indent="-457200" algn="just"/>
            <a:r>
              <a:rPr lang="en-US" altLang="en-US" b="1" dirty="0">
                <a:solidFill>
                  <a:srgbClr val="002060"/>
                </a:solidFill>
              </a:rPr>
              <a:t>This pooled-funds cost approach is based on assumption that it is not the cost of each type of deposits that matter, rather the weighted average cost of all funding sources for each depository institution</a:t>
            </a:r>
          </a:p>
          <a:p>
            <a:pPr marL="1028700" lvl="1" indent="-342900" algn="just"/>
            <a:endParaRPr lang="en-US" altLang="en-US" b="1" dirty="0">
              <a:solidFill>
                <a:srgbClr val="002060"/>
              </a:solidFill>
            </a:endParaRPr>
          </a:p>
          <a:p>
            <a:pPr marL="1028700" lvl="1" indent="-342900" algn="just"/>
            <a:endParaRPr lang="en-US" altLang="en-US" b="1" dirty="0">
              <a:solidFill>
                <a:srgbClr val="002060"/>
              </a:solidFill>
            </a:endParaRPr>
          </a:p>
          <a:p>
            <a:pPr marL="1485900" lvl="2" indent="-342900" algn="just"/>
            <a:endParaRPr lang="en-IN" altLang="en-US" b="1" dirty="0">
              <a:solidFill>
                <a:srgbClr val="002060"/>
              </a:solidFill>
            </a:endParaRPr>
          </a:p>
        </p:txBody>
      </p:sp>
      <p:sp>
        <p:nvSpPr>
          <p:cNvPr id="2" name="Title 1"/>
          <p:cNvSpPr>
            <a:spLocks noGrp="1"/>
          </p:cNvSpPr>
          <p:nvPr>
            <p:ph type="title"/>
          </p:nvPr>
        </p:nvSpPr>
        <p:spPr>
          <a:xfrm>
            <a:off x="1364059" y="685333"/>
            <a:ext cx="10515600" cy="662821"/>
          </a:xfrm>
        </p:spPr>
        <p:txBody>
          <a:bodyPr>
            <a:normAutofit/>
          </a:bodyPr>
          <a:lstStyle/>
          <a:p>
            <a:r>
              <a:rPr lang="en-US" altLang="en-US" sz="2800" b="1" dirty="0">
                <a:solidFill>
                  <a:srgbClr val="0070C0"/>
                </a:solidFill>
                <a:latin typeface="+mn-lt"/>
              </a:rPr>
              <a:t>Pricing Deposits at Cost Plus Profit Margin</a:t>
            </a:r>
            <a:endParaRPr lang="en-IN" dirty="0"/>
          </a:p>
        </p:txBody>
      </p:sp>
      <p:sp>
        <p:nvSpPr>
          <p:cNvPr id="8194"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743565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9194" y="129994"/>
            <a:ext cx="10515600" cy="1325563"/>
          </a:xfrm>
        </p:spPr>
        <p:txBody>
          <a:bodyPr/>
          <a:lstStyle/>
          <a:p>
            <a:r>
              <a:rPr lang="en-US" sz="2800" b="1" dirty="0" smtClean="0">
                <a:solidFill>
                  <a:srgbClr val="0070C0"/>
                </a:solidFill>
                <a:latin typeface="+mn-lt"/>
              </a:rPr>
              <a:t>Introduction</a:t>
            </a:r>
            <a:endParaRPr lang="en-IN" dirty="0"/>
          </a:p>
        </p:txBody>
      </p:sp>
      <p:sp>
        <p:nvSpPr>
          <p:cNvPr id="3" name="Content Placeholder 2"/>
          <p:cNvSpPr>
            <a:spLocks noGrp="1"/>
          </p:cNvSpPr>
          <p:nvPr>
            <p:ph idx="1"/>
          </p:nvPr>
        </p:nvSpPr>
        <p:spPr>
          <a:xfrm>
            <a:off x="733697" y="1094106"/>
            <a:ext cx="7874726" cy="3308078"/>
          </a:xfrm>
        </p:spPr>
        <p:txBody>
          <a:bodyPr>
            <a:noAutofit/>
          </a:bodyPr>
          <a:lstStyle/>
          <a:p>
            <a:pPr marL="365760" indent="-256032" algn="just">
              <a:lnSpc>
                <a:spcPct val="110000"/>
              </a:lnSpc>
              <a:buClr>
                <a:schemeClr val="accent3"/>
              </a:buClr>
              <a:buFont typeface="Georgia"/>
              <a:buChar char="•"/>
              <a:defRPr/>
            </a:pPr>
            <a:r>
              <a:rPr lang="en-US" sz="2200" b="1" dirty="0">
                <a:solidFill>
                  <a:srgbClr val="002060"/>
                </a:solidFill>
                <a:cs typeface="Times New Roman" pitchFamily="18" charset="0"/>
              </a:rPr>
              <a:t>Deposits are a key element in defining what a banking firm really does and what critical roles it really plays in the economy</a:t>
            </a:r>
          </a:p>
          <a:p>
            <a:pPr marL="365760" indent="-256032" algn="just">
              <a:lnSpc>
                <a:spcPct val="110000"/>
              </a:lnSpc>
              <a:buClr>
                <a:schemeClr val="accent3"/>
              </a:buClr>
              <a:buFont typeface="Georgia"/>
              <a:buChar char="•"/>
              <a:defRPr/>
            </a:pPr>
            <a:r>
              <a:rPr lang="en-US" sz="2200" b="1" dirty="0">
                <a:solidFill>
                  <a:srgbClr val="002060"/>
                </a:solidFill>
                <a:cs typeface="Times New Roman" pitchFamily="18" charset="0"/>
              </a:rPr>
              <a:t>Moreover, deposits provide much of the raw material for making loans and, thus, may represent the ultimate source of profits and growth for a depository institution</a:t>
            </a:r>
          </a:p>
          <a:p>
            <a:pPr marL="365760" indent="-256032" algn="just">
              <a:lnSpc>
                <a:spcPct val="110000"/>
              </a:lnSpc>
              <a:buClr>
                <a:schemeClr val="accent3"/>
              </a:buClr>
              <a:buFont typeface="Georgia"/>
              <a:buChar char="•"/>
              <a:defRPr/>
            </a:pPr>
            <a:r>
              <a:rPr lang="en-US" sz="2200" b="1" dirty="0">
                <a:solidFill>
                  <a:srgbClr val="002060"/>
                </a:solidFill>
                <a:cs typeface="Times New Roman" pitchFamily="18" charset="0"/>
              </a:rPr>
              <a:t>Two key issues every depository institution must deal with in managing the public’s deposits</a:t>
            </a:r>
          </a:p>
          <a:p>
            <a:pPr marL="868680" lvl="1" indent="-457200" algn="just">
              <a:lnSpc>
                <a:spcPct val="110000"/>
              </a:lnSpc>
              <a:buFont typeface="+mj-lt"/>
              <a:buAutoNum type="arabicPeriod"/>
              <a:defRPr/>
            </a:pPr>
            <a:r>
              <a:rPr lang="en-US" sz="2000" b="1" dirty="0">
                <a:solidFill>
                  <a:srgbClr val="002060"/>
                </a:solidFill>
                <a:cs typeface="Times New Roman" pitchFamily="18" charset="0"/>
              </a:rPr>
              <a:t>Where can funds be raised at lowest possible cost?</a:t>
            </a:r>
          </a:p>
          <a:p>
            <a:pPr marL="868680" lvl="1" indent="-457200" algn="just">
              <a:lnSpc>
                <a:spcPct val="110000"/>
              </a:lnSpc>
              <a:buFont typeface="+mj-lt"/>
              <a:buAutoNum type="arabicPeriod"/>
              <a:defRPr/>
            </a:pPr>
            <a:r>
              <a:rPr lang="en-US" sz="2000" b="1" dirty="0">
                <a:solidFill>
                  <a:srgbClr val="002060"/>
                </a:solidFill>
                <a:cs typeface="Times New Roman" pitchFamily="18" charset="0"/>
              </a:rPr>
              <a:t>How can management ensure that the institution always has enough deposits to support lending and other services the public demands?</a:t>
            </a:r>
          </a:p>
        </p:txBody>
      </p:sp>
    </p:spTree>
    <p:extLst>
      <p:ext uri="{BB962C8B-B14F-4D97-AF65-F5344CB8AC3E}">
        <p14:creationId xmlns:p14="http://schemas.microsoft.com/office/powerpoint/2010/main" val="7361489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8"/>
          <p:cNvSpPr txBox="1">
            <a:spLocks noGrp="1"/>
          </p:cNvSpPr>
          <p:nvPr>
            <p:ph type="body" idx="1"/>
          </p:nvPr>
        </p:nvSpPr>
        <p:spPr>
          <a:xfrm>
            <a:off x="422023" y="1499193"/>
            <a:ext cx="9710805" cy="4082900"/>
          </a:xfrm>
          <a:prstGeom prst="rect">
            <a:avLst/>
          </a:prstGeom>
          <a:noFill/>
          <a:ln>
            <a:noFill/>
          </a:ln>
        </p:spPr>
        <p:txBody>
          <a:bodyPr spcFirstLastPara="1" wrap="square" lIns="91425" tIns="45700" rIns="91425" bIns="45700" anchor="t" anchorCtr="0">
            <a:noAutofit/>
          </a:bodyPr>
          <a:lstStyle/>
          <a:p>
            <a:pPr marL="228600" indent="0" algn="just">
              <a:spcBef>
                <a:spcPts val="0"/>
              </a:spcBef>
              <a:buNone/>
            </a:pPr>
            <a:r>
              <a:rPr lang="en-US" sz="2400" b="1" dirty="0">
                <a:solidFill>
                  <a:srgbClr val="002060"/>
                </a:solidFill>
              </a:rPr>
              <a:t>Problem:</a:t>
            </a:r>
          </a:p>
          <a:p>
            <a:pPr marL="571500" algn="just">
              <a:spcBef>
                <a:spcPts val="200"/>
              </a:spcBef>
            </a:pPr>
            <a:r>
              <a:rPr lang="en-US" sz="2000" b="1" dirty="0">
                <a:solidFill>
                  <a:srgbClr val="002060"/>
                </a:solidFill>
              </a:rPr>
              <a:t>Suppose a depository institution has raised a total of $800 million</a:t>
            </a:r>
          </a:p>
          <a:p>
            <a:pPr marL="1028700" lvl="1" algn="just">
              <a:spcBef>
                <a:spcPts val="0"/>
              </a:spcBef>
              <a:buFont typeface="Wingdings" panose="05000000000000000000" pitchFamily="2" charset="2"/>
              <a:buChar char="ü"/>
            </a:pPr>
            <a:r>
              <a:rPr lang="en-US" sz="1800" b="1" dirty="0">
                <a:solidFill>
                  <a:srgbClr val="002060"/>
                </a:solidFill>
              </a:rPr>
              <a:t>Amount as checkable deposits $200 million</a:t>
            </a:r>
          </a:p>
          <a:p>
            <a:pPr marL="1028700" lvl="1" algn="just">
              <a:spcBef>
                <a:spcPts val="0"/>
              </a:spcBef>
              <a:buFont typeface="Wingdings" panose="05000000000000000000" pitchFamily="2" charset="2"/>
              <a:buChar char="ü"/>
            </a:pPr>
            <a:r>
              <a:rPr lang="en-US" sz="1800" b="1" dirty="0">
                <a:solidFill>
                  <a:srgbClr val="002060"/>
                </a:solidFill>
              </a:rPr>
              <a:t>Amount in saving  and time deposit $400 million</a:t>
            </a:r>
          </a:p>
          <a:p>
            <a:pPr marL="1028700" lvl="1" algn="just">
              <a:spcBef>
                <a:spcPts val="0"/>
              </a:spcBef>
              <a:buFont typeface="Wingdings" panose="05000000000000000000" pitchFamily="2" charset="2"/>
              <a:buChar char="ü"/>
            </a:pPr>
            <a:r>
              <a:rPr lang="en-US" sz="1800" b="1" dirty="0">
                <a:solidFill>
                  <a:srgbClr val="002060"/>
                </a:solidFill>
              </a:rPr>
              <a:t>Amount borrowed from money market $100 million</a:t>
            </a:r>
          </a:p>
          <a:p>
            <a:pPr marL="1028700" lvl="1" algn="just">
              <a:spcBef>
                <a:spcPts val="200"/>
              </a:spcBef>
              <a:buFont typeface="Wingdings" panose="05000000000000000000" pitchFamily="2" charset="2"/>
              <a:buChar char="ü"/>
            </a:pPr>
            <a:r>
              <a:rPr lang="en-US" sz="1800" b="1" dirty="0">
                <a:solidFill>
                  <a:srgbClr val="002060"/>
                </a:solidFill>
              </a:rPr>
              <a:t>Amount from owners in form of equity capital $100 million</a:t>
            </a:r>
          </a:p>
          <a:p>
            <a:pPr marL="571500" algn="just">
              <a:spcBef>
                <a:spcPts val="200"/>
              </a:spcBef>
            </a:pPr>
            <a:r>
              <a:rPr lang="en-US" sz="2000" b="1" dirty="0">
                <a:solidFill>
                  <a:srgbClr val="002060"/>
                </a:solidFill>
              </a:rPr>
              <a:t>Equity capital costs an estimated 22% of any new capital raised</a:t>
            </a:r>
          </a:p>
          <a:p>
            <a:pPr marL="571500" algn="just">
              <a:spcBef>
                <a:spcPts val="200"/>
              </a:spcBef>
            </a:pPr>
            <a:r>
              <a:rPr lang="en-US" sz="2000" b="1" dirty="0">
                <a:solidFill>
                  <a:srgbClr val="002060"/>
                </a:solidFill>
              </a:rPr>
              <a:t>Interest and non interest costs spent to attract :</a:t>
            </a:r>
          </a:p>
          <a:p>
            <a:pPr marL="1028700" lvl="1" algn="just">
              <a:spcBef>
                <a:spcPts val="0"/>
              </a:spcBef>
              <a:buFont typeface="Wingdings" panose="05000000000000000000" pitchFamily="2" charset="2"/>
              <a:buChar char="ü"/>
            </a:pPr>
            <a:r>
              <a:rPr lang="en-US" sz="1800" b="1" dirty="0">
                <a:solidFill>
                  <a:srgbClr val="002060"/>
                </a:solidFill>
              </a:rPr>
              <a:t>Checkable deposit: 10% of checkable deposit</a:t>
            </a:r>
          </a:p>
          <a:p>
            <a:pPr marL="1028700" lvl="1" algn="just">
              <a:spcBef>
                <a:spcPts val="0"/>
              </a:spcBef>
              <a:buFont typeface="Wingdings" panose="05000000000000000000" pitchFamily="2" charset="2"/>
              <a:buChar char="ü"/>
            </a:pPr>
            <a:r>
              <a:rPr lang="en-US" sz="1800" b="1" dirty="0">
                <a:solidFill>
                  <a:srgbClr val="002060"/>
                </a:solidFill>
              </a:rPr>
              <a:t>Thrift deposit: 11% of thrift deposit</a:t>
            </a:r>
          </a:p>
          <a:p>
            <a:pPr marL="1028700" lvl="1" algn="just">
              <a:spcBef>
                <a:spcPts val="0"/>
              </a:spcBef>
              <a:buFont typeface="Wingdings" panose="05000000000000000000" pitchFamily="2" charset="2"/>
              <a:buChar char="ü"/>
            </a:pPr>
            <a:r>
              <a:rPr lang="en-US" sz="1800" b="1" dirty="0">
                <a:solidFill>
                  <a:srgbClr val="002060"/>
                </a:solidFill>
              </a:rPr>
              <a:t>Money market borrowing: 11% of money market borrowing</a:t>
            </a:r>
          </a:p>
          <a:p>
            <a:pPr marL="571500">
              <a:spcBef>
                <a:spcPts val="200"/>
              </a:spcBef>
            </a:pPr>
            <a:r>
              <a:rPr lang="en-US" sz="2000" b="1" dirty="0">
                <a:solidFill>
                  <a:srgbClr val="002060"/>
                </a:solidFill>
              </a:rPr>
              <a:t>Reserve requirements, deposit insurance fees and uncollected balances reduce amount of money by:</a:t>
            </a:r>
          </a:p>
          <a:p>
            <a:pPr marL="971550" lvl="1" indent="-285750" algn="just">
              <a:spcBef>
                <a:spcPts val="0"/>
              </a:spcBef>
              <a:buFont typeface="Wingdings" panose="05000000000000000000" pitchFamily="2" charset="2"/>
              <a:buChar char="ü"/>
            </a:pPr>
            <a:r>
              <a:rPr lang="en-US" sz="1800" b="1" dirty="0">
                <a:solidFill>
                  <a:srgbClr val="002060"/>
                </a:solidFill>
              </a:rPr>
              <a:t>15% for checkable deposits</a:t>
            </a:r>
          </a:p>
          <a:p>
            <a:pPr marL="971550" lvl="1" indent="-285750" algn="just">
              <a:spcBef>
                <a:spcPts val="0"/>
              </a:spcBef>
              <a:buFont typeface="Wingdings" panose="05000000000000000000" pitchFamily="2" charset="2"/>
              <a:buChar char="ü"/>
            </a:pPr>
            <a:r>
              <a:rPr lang="en-US" sz="1800" b="1" dirty="0">
                <a:solidFill>
                  <a:srgbClr val="002060"/>
                </a:solidFill>
              </a:rPr>
              <a:t>5% for thrift deposits </a:t>
            </a:r>
          </a:p>
          <a:p>
            <a:pPr marL="971550" lvl="1" indent="-285750" algn="just">
              <a:spcBef>
                <a:spcPts val="0"/>
              </a:spcBef>
              <a:buFont typeface="Wingdings" panose="05000000000000000000" pitchFamily="2" charset="2"/>
              <a:buChar char="ü"/>
            </a:pPr>
            <a:r>
              <a:rPr lang="en-US" sz="2000" b="1" dirty="0">
                <a:solidFill>
                  <a:srgbClr val="002060"/>
                </a:solidFill>
              </a:rPr>
              <a:t>2% for borrowing in the money market</a:t>
            </a:r>
          </a:p>
          <a:p>
            <a:pPr marL="228600" lvl="0" indent="0" algn="just" rtl="0">
              <a:spcBef>
                <a:spcPts val="0"/>
              </a:spcBef>
              <a:spcAft>
                <a:spcPts val="0"/>
              </a:spcAft>
              <a:buNone/>
            </a:pPr>
            <a:r>
              <a:rPr lang="en-US" sz="1600" b="1" dirty="0">
                <a:solidFill>
                  <a:srgbClr val="002060"/>
                </a:solidFill>
              </a:rPr>
              <a:t> </a:t>
            </a:r>
          </a:p>
          <a:p>
            <a:pPr marL="571500" lvl="1" indent="-190500" algn="just" rtl="0">
              <a:lnSpc>
                <a:spcPct val="90000"/>
              </a:lnSpc>
              <a:spcBef>
                <a:spcPts val="0"/>
              </a:spcBef>
              <a:spcAft>
                <a:spcPts val="0"/>
              </a:spcAft>
              <a:buClr>
                <a:schemeClr val="dk1"/>
              </a:buClr>
              <a:buSzPts val="2400"/>
              <a:buNone/>
            </a:pPr>
            <a:endParaRPr lang="en-US" sz="2000" b="1" dirty="0">
              <a:solidFill>
                <a:srgbClr val="002060"/>
              </a:solidFill>
            </a:endParaRPr>
          </a:p>
          <a:p>
            <a:pPr marL="571500" lvl="1" indent="-190500" algn="just" rtl="0">
              <a:lnSpc>
                <a:spcPct val="90000"/>
              </a:lnSpc>
              <a:spcBef>
                <a:spcPts val="0"/>
              </a:spcBef>
              <a:spcAft>
                <a:spcPts val="0"/>
              </a:spcAft>
              <a:buClr>
                <a:schemeClr val="dk1"/>
              </a:buClr>
              <a:buSzPts val="2400"/>
              <a:buNone/>
            </a:pPr>
            <a:endParaRPr lang="en-US" sz="2000" b="1" dirty="0">
              <a:solidFill>
                <a:srgbClr val="002060"/>
              </a:solidFill>
            </a:endParaRPr>
          </a:p>
          <a:p>
            <a:pPr marL="1028700" lvl="2" indent="-215900" algn="just" rtl="0">
              <a:lnSpc>
                <a:spcPct val="90000"/>
              </a:lnSpc>
              <a:spcBef>
                <a:spcPts val="0"/>
              </a:spcBef>
              <a:spcAft>
                <a:spcPts val="0"/>
              </a:spcAft>
              <a:buClr>
                <a:schemeClr val="dk1"/>
              </a:buClr>
              <a:buSzPts val="2000"/>
              <a:buNone/>
            </a:pPr>
            <a:endParaRPr sz="1800" b="1" dirty="0">
              <a:solidFill>
                <a:srgbClr val="002060"/>
              </a:solidFill>
            </a:endParaRPr>
          </a:p>
        </p:txBody>
      </p:sp>
      <p:sp>
        <p:nvSpPr>
          <p:cNvPr id="136" name="Google Shape;136;p8"/>
          <p:cNvSpPr txBox="1">
            <a:spLocks noGrp="1"/>
          </p:cNvSpPr>
          <p:nvPr>
            <p:ph type="title"/>
          </p:nvPr>
        </p:nvSpPr>
        <p:spPr>
          <a:xfrm>
            <a:off x="1364059" y="685333"/>
            <a:ext cx="10515600" cy="66282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800"/>
              <a:buFont typeface="Calibri"/>
              <a:buNone/>
            </a:pPr>
            <a:r>
              <a:rPr lang="en-US" sz="2800" b="1" dirty="0">
                <a:solidFill>
                  <a:srgbClr val="0070C0"/>
                </a:solidFill>
                <a:latin typeface="Calibri"/>
                <a:ea typeface="Calibri"/>
                <a:cs typeface="Calibri"/>
                <a:sym typeface="Calibri"/>
              </a:rPr>
              <a:t>Pricing Deposits at Cost Plus Profit Margin: Example</a:t>
            </a:r>
            <a:endParaRPr dirty="0"/>
          </a:p>
        </p:txBody>
      </p:sp>
      <p:sp>
        <p:nvSpPr>
          <p:cNvPr id="137" name="Google Shape;137;p8"/>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19196649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42" name="Google Shape;142;g7b72499489_0_1"/>
              <p:cNvSpPr txBox="1">
                <a:spLocks noGrp="1"/>
              </p:cNvSpPr>
              <p:nvPr>
                <p:ph type="body" idx="1"/>
              </p:nvPr>
            </p:nvSpPr>
            <p:spPr>
              <a:xfrm>
                <a:off x="426720" y="1714705"/>
                <a:ext cx="10434320" cy="3974100"/>
              </a:xfrm>
              <a:prstGeom prst="rect">
                <a:avLst/>
              </a:prstGeom>
              <a:noFill/>
              <a:ln>
                <a:noFill/>
              </a:ln>
            </p:spPr>
            <p:txBody>
              <a:bodyPr spcFirstLastPara="1" wrap="square" lIns="91425" tIns="45700" rIns="91425" bIns="45700" anchor="t" anchorCtr="0">
                <a:noAutofit/>
              </a:bodyPr>
              <a:lstStyle/>
              <a:p>
                <a:pPr marL="228600" lvl="0" indent="0" algn="just" rtl="0">
                  <a:spcBef>
                    <a:spcPts val="0"/>
                  </a:spcBef>
                  <a:spcAft>
                    <a:spcPts val="0"/>
                  </a:spcAft>
                  <a:buNone/>
                </a:pPr>
                <a:r>
                  <a:rPr lang="en-US" sz="1800" b="1" dirty="0">
                    <a:solidFill>
                      <a:srgbClr val="002060"/>
                    </a:solidFill>
                  </a:rPr>
                  <a:t>Solution:  </a:t>
                </a:r>
              </a:p>
              <a:p>
                <a:pPr marL="228600" lvl="0" indent="0" algn="just">
                  <a:spcBef>
                    <a:spcPts val="0"/>
                  </a:spcBef>
                  <a:buNone/>
                </a:pPr>
                <a:r>
                  <a:rPr lang="en-US" sz="2000" b="1" dirty="0">
                    <a:solidFill>
                      <a:srgbClr val="002060"/>
                    </a:solidFill>
                  </a:rPr>
                  <a:t>Institutions weighted average before-tax cost of funds would be:</a:t>
                </a:r>
              </a:p>
              <a:p>
                <a:pPr marL="228600" lvl="0" indent="0" algn="just">
                  <a:spcBef>
                    <a:spcPts val="0"/>
                  </a:spcBef>
                  <a:buNone/>
                </a:pPr>
                <a14:m>
                  <m:oMathPara xmlns:m="http://schemas.openxmlformats.org/officeDocument/2006/math">
                    <m:oMathParaPr>
                      <m:jc m:val="centerGroup"/>
                    </m:oMathParaPr>
                    <m:oMath xmlns:m="http://schemas.openxmlformats.org/officeDocument/2006/math">
                      <m:d>
                        <m:dPr>
                          <m:ctrlPr>
                            <a:rPr lang="ar-AE" sz="1600" b="1" i="1" smtClean="0">
                              <a:solidFill>
                                <a:srgbClr val="002060"/>
                              </a:solidFill>
                              <a:latin typeface="Cambria Math" panose="02040503050406030204" pitchFamily="18" charset="0"/>
                            </a:rPr>
                          </m:ctrlPr>
                        </m:dPr>
                        <m:e>
                          <m:r>
                            <a:rPr lang="ar-AE" sz="1600" b="1" i="1">
                              <a:solidFill>
                                <a:srgbClr val="002060"/>
                              </a:solidFill>
                              <a:latin typeface="Cambria Math" panose="02040503050406030204" pitchFamily="18" charset="0"/>
                            </a:rPr>
                            <m:t>𝑪𝒉𝒆𝒄𝒌𝒃𝒐𝒐𝒌</m:t>
                          </m:r>
                          <m:r>
                            <a:rPr lang="ar-AE" sz="1600" b="1" i="1">
                              <a:solidFill>
                                <a:srgbClr val="002060"/>
                              </a:solidFill>
                              <a:latin typeface="Cambria Math" panose="02040503050406030204" pitchFamily="18" charset="0"/>
                            </a:rPr>
                            <m:t> </m:t>
                          </m:r>
                          <m:r>
                            <a:rPr lang="ar-AE" sz="1600" b="1" i="1">
                              <a:solidFill>
                                <a:srgbClr val="002060"/>
                              </a:solidFill>
                              <a:latin typeface="Cambria Math" panose="02040503050406030204" pitchFamily="18" charset="0"/>
                            </a:rPr>
                            <m:t>𝒅𝒆𝒑𝒐𝒔𝒊𝒕𝒔</m:t>
                          </m:r>
                          <m:r>
                            <a:rPr lang="ar-AE" sz="1600" b="1" i="1">
                              <a:solidFill>
                                <a:srgbClr val="002060"/>
                              </a:solidFill>
                              <a:latin typeface="Cambria Math" panose="02040503050406030204" pitchFamily="18" charset="0"/>
                              <a:ea typeface="Cambria Math" panose="02040503050406030204" pitchFamily="18" charset="0"/>
                            </a:rPr>
                            <m:t>÷</m:t>
                          </m:r>
                          <m:r>
                            <a:rPr lang="ar-AE" sz="1600" b="1" i="1">
                              <a:solidFill>
                                <a:srgbClr val="002060"/>
                              </a:solidFill>
                              <a:latin typeface="Cambria Math" panose="02040503050406030204" pitchFamily="18" charset="0"/>
                              <a:ea typeface="Cambria Math" panose="02040503050406030204" pitchFamily="18" charset="0"/>
                            </a:rPr>
                            <m:t>𝑻𝒐𝒕𝒂𝒍</m:t>
                          </m:r>
                          <m:r>
                            <a:rPr lang="ar-AE" sz="1600" b="1" i="1">
                              <a:solidFill>
                                <a:srgbClr val="002060"/>
                              </a:solidFill>
                              <a:latin typeface="Cambria Math" panose="02040503050406030204" pitchFamily="18" charset="0"/>
                              <a:ea typeface="Cambria Math" panose="02040503050406030204" pitchFamily="18" charset="0"/>
                            </a:rPr>
                            <m:t> </m:t>
                          </m:r>
                          <m:r>
                            <a:rPr lang="ar-AE" sz="1600" b="1" i="1">
                              <a:solidFill>
                                <a:srgbClr val="002060"/>
                              </a:solidFill>
                              <a:latin typeface="Cambria Math" panose="02040503050406030204" pitchFamily="18" charset="0"/>
                              <a:ea typeface="Cambria Math" panose="02040503050406030204" pitchFamily="18" charset="0"/>
                            </a:rPr>
                            <m:t>𝒇𝒖𝒏𝒅𝒔</m:t>
                          </m:r>
                          <m:r>
                            <a:rPr lang="ar-AE" sz="1600" b="1" i="1">
                              <a:solidFill>
                                <a:srgbClr val="002060"/>
                              </a:solidFill>
                              <a:latin typeface="Cambria Math" panose="02040503050406030204" pitchFamily="18" charset="0"/>
                              <a:ea typeface="Cambria Math" panose="02040503050406030204" pitchFamily="18" charset="0"/>
                            </a:rPr>
                            <m:t> </m:t>
                          </m:r>
                          <m:r>
                            <a:rPr lang="ar-AE" sz="1600" b="1" i="1">
                              <a:solidFill>
                                <a:srgbClr val="002060"/>
                              </a:solidFill>
                              <a:latin typeface="Cambria Math" panose="02040503050406030204" pitchFamily="18" charset="0"/>
                              <a:ea typeface="Cambria Math" panose="02040503050406030204" pitchFamily="18" charset="0"/>
                            </a:rPr>
                            <m:t>𝒓𝒂𝒊𝒔𝒆𝒅</m:t>
                          </m:r>
                        </m:e>
                      </m:d>
                      <m:r>
                        <a:rPr lang="ar-AE" sz="1600" b="1" i="1">
                          <a:solidFill>
                            <a:srgbClr val="002060"/>
                          </a:solidFill>
                          <a:latin typeface="Cambria Math" panose="02040503050406030204" pitchFamily="18" charset="0"/>
                          <a:ea typeface="Cambria Math" panose="02040503050406030204" pitchFamily="18" charset="0"/>
                        </a:rPr>
                        <m:t>×</m:t>
                      </m:r>
                      <m:d>
                        <m:dPr>
                          <m:ctrlPr>
                            <a:rPr lang="ar-AE" sz="1600" b="1" i="1">
                              <a:solidFill>
                                <a:srgbClr val="002060"/>
                              </a:solidFill>
                              <a:latin typeface="Cambria Math" panose="02040503050406030204" pitchFamily="18" charset="0"/>
                              <a:ea typeface="Cambria Math" panose="02040503050406030204" pitchFamily="18" charset="0"/>
                            </a:rPr>
                          </m:ctrlPr>
                        </m:dPr>
                        <m:e>
                          <m:f>
                            <m:fPr>
                              <m:ctrlPr>
                                <a:rPr lang="ar-AE" sz="1600" b="1" i="1">
                                  <a:solidFill>
                                    <a:srgbClr val="002060"/>
                                  </a:solidFill>
                                  <a:latin typeface="Cambria Math" panose="02040503050406030204" pitchFamily="18" charset="0"/>
                                  <a:ea typeface="Cambria Math" panose="02040503050406030204" pitchFamily="18" charset="0"/>
                                </a:rPr>
                              </m:ctrlPr>
                            </m:fPr>
                            <m:num>
                              <m:r>
                                <a:rPr lang="ar-AE" sz="1600" b="1" i="1">
                                  <a:solidFill>
                                    <a:srgbClr val="002060"/>
                                  </a:solidFill>
                                  <a:latin typeface="Cambria Math" panose="02040503050406030204" pitchFamily="18" charset="0"/>
                                  <a:ea typeface="Cambria Math" panose="02040503050406030204" pitchFamily="18" charset="0"/>
                                </a:rPr>
                                <m:t>𝑰𝒏𝒕𝒆𝒓𝒆𝒔𝒕</m:t>
                              </m:r>
                              <m:r>
                                <a:rPr lang="ar-AE" sz="1600" b="1" i="1">
                                  <a:solidFill>
                                    <a:srgbClr val="002060"/>
                                  </a:solidFill>
                                  <a:latin typeface="Cambria Math" panose="02040503050406030204" pitchFamily="18" charset="0"/>
                                  <a:ea typeface="Cambria Math" panose="02040503050406030204" pitchFamily="18" charset="0"/>
                                </a:rPr>
                                <m:t> </m:t>
                              </m:r>
                              <m:r>
                                <a:rPr lang="ar-AE" sz="1600" b="1" i="1">
                                  <a:solidFill>
                                    <a:srgbClr val="002060"/>
                                  </a:solidFill>
                                  <a:latin typeface="Cambria Math" panose="02040503050406030204" pitchFamily="18" charset="0"/>
                                  <a:ea typeface="Cambria Math" panose="02040503050406030204" pitchFamily="18" charset="0"/>
                                </a:rPr>
                                <m:t>𝒂𝒏𝒅</m:t>
                              </m:r>
                              <m:r>
                                <a:rPr lang="ar-AE" sz="1600" b="1" i="1">
                                  <a:solidFill>
                                    <a:srgbClr val="002060"/>
                                  </a:solidFill>
                                  <a:latin typeface="Cambria Math" panose="02040503050406030204" pitchFamily="18" charset="0"/>
                                  <a:ea typeface="Cambria Math" panose="02040503050406030204" pitchFamily="18" charset="0"/>
                                </a:rPr>
                                <m:t> </m:t>
                              </m:r>
                              <m:r>
                                <a:rPr lang="ar-AE" sz="1600" b="1" i="1">
                                  <a:solidFill>
                                    <a:srgbClr val="002060"/>
                                  </a:solidFill>
                                  <a:latin typeface="Cambria Math" panose="02040503050406030204" pitchFamily="18" charset="0"/>
                                  <a:ea typeface="Cambria Math" panose="02040503050406030204" pitchFamily="18" charset="0"/>
                                </a:rPr>
                                <m:t>𝒏𝒐𝒏𝒊𝒏𝒕𝒆𝒓𝒆𝒔𝒕</m:t>
                              </m:r>
                              <m:r>
                                <a:rPr lang="ar-AE" sz="1600" b="1" i="1">
                                  <a:solidFill>
                                    <a:srgbClr val="002060"/>
                                  </a:solidFill>
                                  <a:latin typeface="Cambria Math" panose="02040503050406030204" pitchFamily="18" charset="0"/>
                                  <a:ea typeface="Cambria Math" panose="02040503050406030204" pitchFamily="18" charset="0"/>
                                </a:rPr>
                                <m:t> </m:t>
                              </m:r>
                              <m:r>
                                <a:rPr lang="ar-AE" sz="1600" b="1" i="1">
                                  <a:solidFill>
                                    <a:srgbClr val="002060"/>
                                  </a:solidFill>
                                  <a:latin typeface="Cambria Math" panose="02040503050406030204" pitchFamily="18" charset="0"/>
                                  <a:ea typeface="Cambria Math" panose="02040503050406030204" pitchFamily="18" charset="0"/>
                                </a:rPr>
                                <m:t>𝒇𝒖𝒏𝒅</m:t>
                              </m:r>
                              <m:r>
                                <a:rPr lang="ar-AE" sz="1600" b="1" i="1">
                                  <a:solidFill>
                                    <a:srgbClr val="002060"/>
                                  </a:solidFill>
                                  <a:latin typeface="Cambria Math" panose="02040503050406030204" pitchFamily="18" charset="0"/>
                                  <a:ea typeface="Cambria Math" panose="02040503050406030204" pitchFamily="18" charset="0"/>
                                </a:rPr>
                                <m:t> </m:t>
                              </m:r>
                              <m:r>
                                <a:rPr lang="ar-AE" sz="1600" b="1" i="1">
                                  <a:solidFill>
                                    <a:srgbClr val="002060"/>
                                  </a:solidFill>
                                  <a:latin typeface="Cambria Math" panose="02040503050406030204" pitchFamily="18" charset="0"/>
                                  <a:ea typeface="Cambria Math" panose="02040503050406030204" pitchFamily="18" charset="0"/>
                                </a:rPr>
                                <m:t>𝒓𝒂𝒊𝒔𝒊𝒏𝒈</m:t>
                              </m:r>
                              <m:r>
                                <a:rPr lang="ar-AE" sz="1600" b="1" i="1">
                                  <a:solidFill>
                                    <a:srgbClr val="002060"/>
                                  </a:solidFill>
                                  <a:latin typeface="Cambria Math" panose="02040503050406030204" pitchFamily="18" charset="0"/>
                                  <a:ea typeface="Cambria Math" panose="02040503050406030204" pitchFamily="18" charset="0"/>
                                </a:rPr>
                                <m:t> </m:t>
                              </m:r>
                              <m:r>
                                <a:rPr lang="ar-AE" sz="1600" b="1" i="1">
                                  <a:solidFill>
                                    <a:srgbClr val="002060"/>
                                  </a:solidFill>
                                  <a:latin typeface="Cambria Math" panose="02040503050406030204" pitchFamily="18" charset="0"/>
                                  <a:ea typeface="Cambria Math" panose="02040503050406030204" pitchFamily="18" charset="0"/>
                                </a:rPr>
                                <m:t>𝒄𝒐𝒔𝒕𝒔</m:t>
                              </m:r>
                              <m:r>
                                <a:rPr lang="ar-AE" sz="1600" b="1" i="1">
                                  <a:solidFill>
                                    <a:srgbClr val="002060"/>
                                  </a:solidFill>
                                  <a:latin typeface="Cambria Math" panose="02040503050406030204" pitchFamily="18" charset="0"/>
                                  <a:ea typeface="Cambria Math" panose="02040503050406030204" pitchFamily="18" charset="0"/>
                                </a:rPr>
                                <m:t> </m:t>
                              </m:r>
                            </m:num>
                            <m:den>
                              <m:r>
                                <a:rPr lang="ar-AE" sz="1600" b="1" i="1">
                                  <a:solidFill>
                                    <a:srgbClr val="002060"/>
                                  </a:solidFill>
                                  <a:latin typeface="Cambria Math" panose="02040503050406030204" pitchFamily="18" charset="0"/>
                                  <a:ea typeface="Cambria Math" panose="02040503050406030204" pitchFamily="18" charset="0"/>
                                </a:rPr>
                                <m:t>𝟏𝟎𝟎</m:t>
                              </m:r>
                              <m:r>
                                <a:rPr lang="ar-AE" sz="1600" b="1" i="1">
                                  <a:solidFill>
                                    <a:srgbClr val="002060"/>
                                  </a:solidFill>
                                  <a:latin typeface="Cambria Math" panose="02040503050406030204" pitchFamily="18" charset="0"/>
                                  <a:ea typeface="Cambria Math" panose="02040503050406030204" pitchFamily="18" charset="0"/>
                                </a:rPr>
                                <m:t>%−%</m:t>
                              </m:r>
                              <m:r>
                                <a:rPr lang="ar-AE" sz="1600" b="1" i="1">
                                  <a:solidFill>
                                    <a:srgbClr val="002060"/>
                                  </a:solidFill>
                                  <a:latin typeface="Cambria Math" panose="02040503050406030204" pitchFamily="18" charset="0"/>
                                  <a:ea typeface="Cambria Math" panose="02040503050406030204" pitchFamily="18" charset="0"/>
                                </a:rPr>
                                <m:t>𝒓𝒆𝒔𝒆𝒓𝒗𝒆</m:t>
                              </m:r>
                              <m:r>
                                <a:rPr lang="ar-AE" sz="1600" b="1" i="1">
                                  <a:solidFill>
                                    <a:srgbClr val="002060"/>
                                  </a:solidFill>
                                  <a:latin typeface="Cambria Math" panose="02040503050406030204" pitchFamily="18" charset="0"/>
                                  <a:ea typeface="Cambria Math" panose="02040503050406030204" pitchFamily="18" charset="0"/>
                                </a:rPr>
                                <m:t> </m:t>
                              </m:r>
                              <m:r>
                                <a:rPr lang="ar-AE" sz="1600" b="1" i="1">
                                  <a:solidFill>
                                    <a:srgbClr val="002060"/>
                                  </a:solidFill>
                                  <a:latin typeface="Cambria Math" panose="02040503050406030204" pitchFamily="18" charset="0"/>
                                  <a:ea typeface="Cambria Math" panose="02040503050406030204" pitchFamily="18" charset="0"/>
                                </a:rPr>
                                <m:t>𝒓𝒆𝒒𝒖𝒊𝒓𝒆𝒎𝒆𝒏𝒕𝒔</m:t>
                              </m:r>
                              <m:r>
                                <a:rPr lang="ar-AE" sz="1600" b="1" i="1">
                                  <a:solidFill>
                                    <a:srgbClr val="002060"/>
                                  </a:solidFill>
                                  <a:latin typeface="Cambria Math" panose="02040503050406030204" pitchFamily="18" charset="0"/>
                                  <a:ea typeface="Cambria Math" panose="02040503050406030204" pitchFamily="18" charset="0"/>
                                </a:rPr>
                                <m:t> </m:t>
                              </m:r>
                              <m:r>
                                <a:rPr lang="ar-AE" sz="1600" b="1" i="1">
                                  <a:solidFill>
                                    <a:srgbClr val="002060"/>
                                  </a:solidFill>
                                  <a:latin typeface="Cambria Math" panose="02040503050406030204" pitchFamily="18" charset="0"/>
                                  <a:ea typeface="Cambria Math" panose="02040503050406030204" pitchFamily="18" charset="0"/>
                                </a:rPr>
                                <m:t>𝒂𝒏𝒅</m:t>
                              </m:r>
                              <m:r>
                                <a:rPr lang="ar-AE" sz="1600" b="1" i="1">
                                  <a:solidFill>
                                    <a:srgbClr val="002060"/>
                                  </a:solidFill>
                                  <a:latin typeface="Cambria Math" panose="02040503050406030204" pitchFamily="18" charset="0"/>
                                  <a:ea typeface="Cambria Math" panose="02040503050406030204" pitchFamily="18" charset="0"/>
                                </a:rPr>
                                <m:t> </m:t>
                              </m:r>
                              <m:r>
                                <a:rPr lang="ar-AE" sz="1600" b="1" i="1">
                                  <a:solidFill>
                                    <a:srgbClr val="002060"/>
                                  </a:solidFill>
                                  <a:latin typeface="Cambria Math" panose="02040503050406030204" pitchFamily="18" charset="0"/>
                                  <a:ea typeface="Cambria Math" panose="02040503050406030204" pitchFamily="18" charset="0"/>
                                </a:rPr>
                                <m:t>𝒇𝒍𝒐𝒂𝒕</m:t>
                              </m:r>
                            </m:den>
                          </m:f>
                        </m:e>
                      </m:d>
                      <m:r>
                        <a:rPr lang="ar-AE" sz="1600" b="1" i="1">
                          <a:solidFill>
                            <a:srgbClr val="002060"/>
                          </a:solidFill>
                          <a:latin typeface="Cambria Math" panose="02040503050406030204" pitchFamily="18" charset="0"/>
                          <a:ea typeface="Cambria Math" panose="02040503050406030204" pitchFamily="18" charset="0"/>
                        </a:rPr>
                        <m:t>+</m:t>
                      </m:r>
                      <m:d>
                        <m:dPr>
                          <m:ctrlPr>
                            <a:rPr lang="ar-AE" sz="1600" b="1" i="1">
                              <a:solidFill>
                                <a:srgbClr val="002060"/>
                              </a:solidFill>
                              <a:latin typeface="Cambria Math" panose="02040503050406030204" pitchFamily="18" charset="0"/>
                            </a:rPr>
                          </m:ctrlPr>
                        </m:dPr>
                        <m:e>
                          <m:r>
                            <a:rPr lang="ar-AE" sz="1600" b="1" i="1" smtClean="0">
                              <a:solidFill>
                                <a:srgbClr val="002060"/>
                              </a:solidFill>
                              <a:latin typeface="Cambria Math" panose="02040503050406030204" pitchFamily="18" charset="0"/>
                            </a:rPr>
                            <m:t>𝑻</m:t>
                          </m:r>
                          <m:r>
                            <a:rPr lang="en-US" sz="1600" b="1" i="1" smtClean="0">
                              <a:solidFill>
                                <a:srgbClr val="002060"/>
                              </a:solidFill>
                              <a:latin typeface="Cambria Math" panose="02040503050406030204" pitchFamily="18" charset="0"/>
                            </a:rPr>
                            <m:t>𝒊𝒎𝒆</m:t>
                          </m:r>
                          <m:r>
                            <a:rPr lang="en-US" sz="1600" b="1" i="1" smtClean="0">
                              <a:solidFill>
                                <a:srgbClr val="002060"/>
                              </a:solidFill>
                              <a:latin typeface="Cambria Math" panose="02040503050406030204" pitchFamily="18" charset="0"/>
                            </a:rPr>
                            <m:t> &amp;</m:t>
                          </m:r>
                          <m:r>
                            <a:rPr lang="en-US" sz="1600" b="1" i="1" smtClean="0">
                              <a:solidFill>
                                <a:srgbClr val="002060"/>
                              </a:solidFill>
                              <a:latin typeface="Cambria Math" panose="02040503050406030204" pitchFamily="18" charset="0"/>
                            </a:rPr>
                            <m:t>𝒔𝒂𝒗𝒊𝒏𝒈𝒔</m:t>
                          </m:r>
                          <m:r>
                            <a:rPr lang="en-US" sz="1600" b="1" i="1" smtClean="0">
                              <a:solidFill>
                                <a:srgbClr val="002060"/>
                              </a:solidFill>
                              <a:latin typeface="Cambria Math" panose="02040503050406030204" pitchFamily="18" charset="0"/>
                            </a:rPr>
                            <m:t> </m:t>
                          </m:r>
                          <m:r>
                            <a:rPr lang="ar-AE" sz="1600" b="1" i="1">
                              <a:solidFill>
                                <a:srgbClr val="002060"/>
                              </a:solidFill>
                              <a:latin typeface="Cambria Math" panose="02040503050406030204" pitchFamily="18" charset="0"/>
                            </a:rPr>
                            <m:t>𝒅𝒆𝒑𝒐𝒔𝒊𝒕𝒔</m:t>
                          </m:r>
                          <m:r>
                            <a:rPr lang="ar-AE" sz="1600" b="1" i="1">
                              <a:solidFill>
                                <a:srgbClr val="002060"/>
                              </a:solidFill>
                              <a:latin typeface="Cambria Math" panose="02040503050406030204" pitchFamily="18" charset="0"/>
                              <a:ea typeface="Cambria Math" panose="02040503050406030204" pitchFamily="18" charset="0"/>
                            </a:rPr>
                            <m:t>÷</m:t>
                          </m:r>
                          <m:r>
                            <a:rPr lang="ar-AE" sz="1600" b="1" i="1">
                              <a:solidFill>
                                <a:srgbClr val="002060"/>
                              </a:solidFill>
                              <a:latin typeface="Cambria Math" panose="02040503050406030204" pitchFamily="18" charset="0"/>
                              <a:ea typeface="Cambria Math" panose="02040503050406030204" pitchFamily="18" charset="0"/>
                            </a:rPr>
                            <m:t>𝑻𝒐𝒕𝒂𝒍</m:t>
                          </m:r>
                          <m:r>
                            <a:rPr lang="ar-AE" sz="1600" b="1" i="1">
                              <a:solidFill>
                                <a:srgbClr val="002060"/>
                              </a:solidFill>
                              <a:latin typeface="Cambria Math" panose="02040503050406030204" pitchFamily="18" charset="0"/>
                              <a:ea typeface="Cambria Math" panose="02040503050406030204" pitchFamily="18" charset="0"/>
                            </a:rPr>
                            <m:t> </m:t>
                          </m:r>
                          <m:r>
                            <a:rPr lang="ar-AE" sz="1600" b="1" i="1">
                              <a:solidFill>
                                <a:srgbClr val="002060"/>
                              </a:solidFill>
                              <a:latin typeface="Cambria Math" panose="02040503050406030204" pitchFamily="18" charset="0"/>
                              <a:ea typeface="Cambria Math" panose="02040503050406030204" pitchFamily="18" charset="0"/>
                            </a:rPr>
                            <m:t>𝒇𝒖𝒏𝒅𝒔</m:t>
                          </m:r>
                          <m:r>
                            <a:rPr lang="ar-AE" sz="1600" b="1" i="1">
                              <a:solidFill>
                                <a:srgbClr val="002060"/>
                              </a:solidFill>
                              <a:latin typeface="Cambria Math" panose="02040503050406030204" pitchFamily="18" charset="0"/>
                              <a:ea typeface="Cambria Math" panose="02040503050406030204" pitchFamily="18" charset="0"/>
                            </a:rPr>
                            <m:t> </m:t>
                          </m:r>
                          <m:r>
                            <a:rPr lang="ar-AE" sz="1600" b="1" i="1">
                              <a:solidFill>
                                <a:srgbClr val="002060"/>
                              </a:solidFill>
                              <a:latin typeface="Cambria Math" panose="02040503050406030204" pitchFamily="18" charset="0"/>
                              <a:ea typeface="Cambria Math" panose="02040503050406030204" pitchFamily="18" charset="0"/>
                            </a:rPr>
                            <m:t>𝒓𝒂𝒊𝒔𝒆𝒅</m:t>
                          </m:r>
                        </m:e>
                      </m:d>
                      <m:r>
                        <a:rPr lang="ar-AE" sz="1600" b="1" i="1">
                          <a:solidFill>
                            <a:srgbClr val="002060"/>
                          </a:solidFill>
                          <a:latin typeface="Cambria Math" panose="02040503050406030204" pitchFamily="18" charset="0"/>
                          <a:ea typeface="Cambria Math" panose="02040503050406030204" pitchFamily="18" charset="0"/>
                        </a:rPr>
                        <m:t>×</m:t>
                      </m:r>
                      <m:d>
                        <m:dPr>
                          <m:ctrlPr>
                            <a:rPr lang="ar-AE" sz="1600" b="1" i="1">
                              <a:solidFill>
                                <a:srgbClr val="002060"/>
                              </a:solidFill>
                              <a:latin typeface="Cambria Math" panose="02040503050406030204" pitchFamily="18" charset="0"/>
                              <a:ea typeface="Cambria Math" panose="02040503050406030204" pitchFamily="18" charset="0"/>
                            </a:rPr>
                          </m:ctrlPr>
                        </m:dPr>
                        <m:e>
                          <m:f>
                            <m:fPr>
                              <m:ctrlPr>
                                <a:rPr lang="ar-AE" sz="1600" b="1" i="1">
                                  <a:solidFill>
                                    <a:srgbClr val="002060"/>
                                  </a:solidFill>
                                  <a:latin typeface="Cambria Math" panose="02040503050406030204" pitchFamily="18" charset="0"/>
                                  <a:ea typeface="Cambria Math" panose="02040503050406030204" pitchFamily="18" charset="0"/>
                                </a:rPr>
                              </m:ctrlPr>
                            </m:fPr>
                            <m:num>
                              <m:r>
                                <a:rPr lang="ar-AE" sz="1600" b="1" i="1">
                                  <a:solidFill>
                                    <a:srgbClr val="002060"/>
                                  </a:solidFill>
                                  <a:latin typeface="Cambria Math" panose="02040503050406030204" pitchFamily="18" charset="0"/>
                                  <a:ea typeface="Cambria Math" panose="02040503050406030204" pitchFamily="18" charset="0"/>
                                </a:rPr>
                                <m:t>𝑰𝒏𝒕𝒆𝒓𝒆𝒔𝒕</m:t>
                              </m:r>
                              <m:r>
                                <a:rPr lang="ar-AE" sz="1600" b="1" i="1">
                                  <a:solidFill>
                                    <a:srgbClr val="002060"/>
                                  </a:solidFill>
                                  <a:latin typeface="Cambria Math" panose="02040503050406030204" pitchFamily="18" charset="0"/>
                                  <a:ea typeface="Cambria Math" panose="02040503050406030204" pitchFamily="18" charset="0"/>
                                </a:rPr>
                                <m:t> </m:t>
                              </m:r>
                              <m:r>
                                <a:rPr lang="ar-AE" sz="1600" b="1" i="1">
                                  <a:solidFill>
                                    <a:srgbClr val="002060"/>
                                  </a:solidFill>
                                  <a:latin typeface="Cambria Math" panose="02040503050406030204" pitchFamily="18" charset="0"/>
                                  <a:ea typeface="Cambria Math" panose="02040503050406030204" pitchFamily="18" charset="0"/>
                                </a:rPr>
                                <m:t>𝒂𝒏𝒅</m:t>
                              </m:r>
                              <m:r>
                                <a:rPr lang="ar-AE" sz="1600" b="1" i="1">
                                  <a:solidFill>
                                    <a:srgbClr val="002060"/>
                                  </a:solidFill>
                                  <a:latin typeface="Cambria Math" panose="02040503050406030204" pitchFamily="18" charset="0"/>
                                  <a:ea typeface="Cambria Math" panose="02040503050406030204" pitchFamily="18" charset="0"/>
                                </a:rPr>
                                <m:t> </m:t>
                              </m:r>
                              <m:r>
                                <a:rPr lang="ar-AE" sz="1600" b="1" i="1">
                                  <a:solidFill>
                                    <a:srgbClr val="002060"/>
                                  </a:solidFill>
                                  <a:latin typeface="Cambria Math" panose="02040503050406030204" pitchFamily="18" charset="0"/>
                                  <a:ea typeface="Cambria Math" panose="02040503050406030204" pitchFamily="18" charset="0"/>
                                </a:rPr>
                                <m:t>𝒏𝒐𝒏𝒊𝒏𝒕𝒆𝒓𝒆𝒔𝒕</m:t>
                              </m:r>
                              <m:r>
                                <a:rPr lang="ar-AE" sz="1600" b="1" i="1">
                                  <a:solidFill>
                                    <a:srgbClr val="002060"/>
                                  </a:solidFill>
                                  <a:latin typeface="Cambria Math" panose="02040503050406030204" pitchFamily="18" charset="0"/>
                                  <a:ea typeface="Cambria Math" panose="02040503050406030204" pitchFamily="18" charset="0"/>
                                </a:rPr>
                                <m:t> </m:t>
                              </m:r>
                              <m:r>
                                <a:rPr lang="ar-AE" sz="1600" b="1" i="1">
                                  <a:solidFill>
                                    <a:srgbClr val="002060"/>
                                  </a:solidFill>
                                  <a:latin typeface="Cambria Math" panose="02040503050406030204" pitchFamily="18" charset="0"/>
                                  <a:ea typeface="Cambria Math" panose="02040503050406030204" pitchFamily="18" charset="0"/>
                                </a:rPr>
                                <m:t>𝒇𝒖𝒏𝒅</m:t>
                              </m:r>
                              <m:r>
                                <a:rPr lang="ar-AE" sz="1600" b="1" i="1">
                                  <a:solidFill>
                                    <a:srgbClr val="002060"/>
                                  </a:solidFill>
                                  <a:latin typeface="Cambria Math" panose="02040503050406030204" pitchFamily="18" charset="0"/>
                                  <a:ea typeface="Cambria Math" panose="02040503050406030204" pitchFamily="18" charset="0"/>
                                </a:rPr>
                                <m:t> </m:t>
                              </m:r>
                              <m:r>
                                <a:rPr lang="ar-AE" sz="1600" b="1" i="1">
                                  <a:solidFill>
                                    <a:srgbClr val="002060"/>
                                  </a:solidFill>
                                  <a:latin typeface="Cambria Math" panose="02040503050406030204" pitchFamily="18" charset="0"/>
                                  <a:ea typeface="Cambria Math" panose="02040503050406030204" pitchFamily="18" charset="0"/>
                                </a:rPr>
                                <m:t>𝒓𝒂𝒊𝒔𝒊𝒏𝒈</m:t>
                              </m:r>
                              <m:r>
                                <a:rPr lang="ar-AE" sz="1600" b="1" i="1">
                                  <a:solidFill>
                                    <a:srgbClr val="002060"/>
                                  </a:solidFill>
                                  <a:latin typeface="Cambria Math" panose="02040503050406030204" pitchFamily="18" charset="0"/>
                                  <a:ea typeface="Cambria Math" panose="02040503050406030204" pitchFamily="18" charset="0"/>
                                </a:rPr>
                                <m:t> </m:t>
                              </m:r>
                              <m:r>
                                <a:rPr lang="ar-AE" sz="1600" b="1" i="1">
                                  <a:solidFill>
                                    <a:srgbClr val="002060"/>
                                  </a:solidFill>
                                  <a:latin typeface="Cambria Math" panose="02040503050406030204" pitchFamily="18" charset="0"/>
                                  <a:ea typeface="Cambria Math" panose="02040503050406030204" pitchFamily="18" charset="0"/>
                                </a:rPr>
                                <m:t>𝒄𝒐𝒔𝒕𝒔</m:t>
                              </m:r>
                              <m:r>
                                <a:rPr lang="ar-AE" sz="1600" b="1" i="1">
                                  <a:solidFill>
                                    <a:srgbClr val="002060"/>
                                  </a:solidFill>
                                  <a:latin typeface="Cambria Math" panose="02040503050406030204" pitchFamily="18" charset="0"/>
                                  <a:ea typeface="Cambria Math" panose="02040503050406030204" pitchFamily="18" charset="0"/>
                                </a:rPr>
                                <m:t> </m:t>
                              </m:r>
                            </m:num>
                            <m:den>
                              <m:r>
                                <a:rPr lang="ar-AE" sz="1600" b="1" i="1">
                                  <a:solidFill>
                                    <a:srgbClr val="002060"/>
                                  </a:solidFill>
                                  <a:latin typeface="Cambria Math" panose="02040503050406030204" pitchFamily="18" charset="0"/>
                                  <a:ea typeface="Cambria Math" panose="02040503050406030204" pitchFamily="18" charset="0"/>
                                </a:rPr>
                                <m:t>𝟏𝟎𝟎</m:t>
                              </m:r>
                              <m:r>
                                <a:rPr lang="ar-AE" sz="1600" b="1" i="1">
                                  <a:solidFill>
                                    <a:srgbClr val="002060"/>
                                  </a:solidFill>
                                  <a:latin typeface="Cambria Math" panose="02040503050406030204" pitchFamily="18" charset="0"/>
                                  <a:ea typeface="Cambria Math" panose="02040503050406030204" pitchFamily="18" charset="0"/>
                                </a:rPr>
                                <m:t>%−%</m:t>
                              </m:r>
                              <m:r>
                                <a:rPr lang="ar-AE" sz="1600" b="1" i="1">
                                  <a:solidFill>
                                    <a:srgbClr val="002060"/>
                                  </a:solidFill>
                                  <a:latin typeface="Cambria Math" panose="02040503050406030204" pitchFamily="18" charset="0"/>
                                  <a:ea typeface="Cambria Math" panose="02040503050406030204" pitchFamily="18" charset="0"/>
                                </a:rPr>
                                <m:t>𝒓𝒆𝒔𝒆𝒓𝒗𝒆</m:t>
                              </m:r>
                              <m:r>
                                <a:rPr lang="ar-AE" sz="1600" b="1" i="1">
                                  <a:solidFill>
                                    <a:srgbClr val="002060"/>
                                  </a:solidFill>
                                  <a:latin typeface="Cambria Math" panose="02040503050406030204" pitchFamily="18" charset="0"/>
                                  <a:ea typeface="Cambria Math" panose="02040503050406030204" pitchFamily="18" charset="0"/>
                                </a:rPr>
                                <m:t> </m:t>
                              </m:r>
                              <m:r>
                                <a:rPr lang="ar-AE" sz="1600" b="1" i="1">
                                  <a:solidFill>
                                    <a:srgbClr val="002060"/>
                                  </a:solidFill>
                                  <a:latin typeface="Cambria Math" panose="02040503050406030204" pitchFamily="18" charset="0"/>
                                  <a:ea typeface="Cambria Math" panose="02040503050406030204" pitchFamily="18" charset="0"/>
                                </a:rPr>
                                <m:t>𝒓𝒆𝒒𝒖𝒊𝒓𝒆𝒎𝒆𝒏𝒕𝒔</m:t>
                              </m:r>
                              <m:r>
                                <a:rPr lang="ar-AE" sz="1600" b="1" i="1">
                                  <a:solidFill>
                                    <a:srgbClr val="002060"/>
                                  </a:solidFill>
                                  <a:latin typeface="Cambria Math" panose="02040503050406030204" pitchFamily="18" charset="0"/>
                                  <a:ea typeface="Cambria Math" panose="02040503050406030204" pitchFamily="18" charset="0"/>
                                </a:rPr>
                                <m:t> </m:t>
                              </m:r>
                              <m:r>
                                <a:rPr lang="ar-AE" sz="1600" b="1" i="1">
                                  <a:solidFill>
                                    <a:srgbClr val="002060"/>
                                  </a:solidFill>
                                  <a:latin typeface="Cambria Math" panose="02040503050406030204" pitchFamily="18" charset="0"/>
                                  <a:ea typeface="Cambria Math" panose="02040503050406030204" pitchFamily="18" charset="0"/>
                                </a:rPr>
                                <m:t>𝒂𝒏𝒅</m:t>
                              </m:r>
                              <m:r>
                                <a:rPr lang="ar-AE" sz="1600" b="1" i="1">
                                  <a:solidFill>
                                    <a:srgbClr val="002060"/>
                                  </a:solidFill>
                                  <a:latin typeface="Cambria Math" panose="02040503050406030204" pitchFamily="18" charset="0"/>
                                  <a:ea typeface="Cambria Math" panose="02040503050406030204" pitchFamily="18" charset="0"/>
                                </a:rPr>
                                <m:t> </m:t>
                              </m:r>
                              <m:r>
                                <a:rPr lang="ar-AE" sz="1600" b="1" i="1">
                                  <a:solidFill>
                                    <a:srgbClr val="002060"/>
                                  </a:solidFill>
                                  <a:latin typeface="Cambria Math" panose="02040503050406030204" pitchFamily="18" charset="0"/>
                                  <a:ea typeface="Cambria Math" panose="02040503050406030204" pitchFamily="18" charset="0"/>
                                </a:rPr>
                                <m:t>𝒇𝒍𝒐𝒂𝒕</m:t>
                              </m:r>
                            </m:den>
                          </m:f>
                        </m:e>
                      </m:d>
                      <m:r>
                        <a:rPr lang="en-US" sz="1600" b="1" i="1" smtClean="0">
                          <a:solidFill>
                            <a:srgbClr val="002060"/>
                          </a:solidFill>
                          <a:latin typeface="Cambria Math" panose="02040503050406030204" pitchFamily="18" charset="0"/>
                          <a:ea typeface="Cambria Math" panose="02040503050406030204" pitchFamily="18" charset="0"/>
                        </a:rPr>
                        <m:t>+</m:t>
                      </m:r>
                      <m:d>
                        <m:dPr>
                          <m:ctrlPr>
                            <a:rPr lang="ar-AE" sz="1600" b="1" i="1">
                              <a:solidFill>
                                <a:srgbClr val="002060"/>
                              </a:solidFill>
                              <a:latin typeface="Cambria Math" panose="02040503050406030204" pitchFamily="18" charset="0"/>
                            </a:rPr>
                          </m:ctrlPr>
                        </m:dPr>
                        <m:e>
                          <m:r>
                            <a:rPr lang="en-US" sz="1600" b="1" i="1" smtClean="0">
                              <a:solidFill>
                                <a:srgbClr val="002060"/>
                              </a:solidFill>
                              <a:latin typeface="Cambria Math" panose="02040503050406030204" pitchFamily="18" charset="0"/>
                            </a:rPr>
                            <m:t>𝑶𝒘𝒏𝒆</m:t>
                          </m:r>
                          <m:sSup>
                            <m:sSupPr>
                              <m:ctrlPr>
                                <a:rPr lang="en-US" sz="1600" b="1" i="1" smtClean="0">
                                  <a:solidFill>
                                    <a:srgbClr val="002060"/>
                                  </a:solidFill>
                                  <a:latin typeface="Cambria Math" panose="02040503050406030204" pitchFamily="18" charset="0"/>
                                </a:rPr>
                              </m:ctrlPr>
                            </m:sSupPr>
                            <m:e>
                              <m:r>
                                <a:rPr lang="en-US" sz="1600" b="1" i="1" smtClean="0">
                                  <a:solidFill>
                                    <a:srgbClr val="002060"/>
                                  </a:solidFill>
                                  <a:latin typeface="Cambria Math" panose="02040503050406030204" pitchFamily="18" charset="0"/>
                                </a:rPr>
                                <m:t>𝒓</m:t>
                              </m:r>
                            </m:e>
                            <m:sup>
                              <m:r>
                                <a:rPr lang="en-US" sz="1600" b="1" i="1" smtClean="0">
                                  <a:solidFill>
                                    <a:srgbClr val="002060"/>
                                  </a:solidFill>
                                  <a:latin typeface="Cambria Math" panose="02040503050406030204" pitchFamily="18" charset="0"/>
                                </a:rPr>
                                <m:t>′</m:t>
                              </m:r>
                            </m:sup>
                          </m:sSup>
                          <m:r>
                            <a:rPr lang="en-US" sz="1600" b="1" i="1" smtClean="0">
                              <a:solidFill>
                                <a:srgbClr val="002060"/>
                              </a:solidFill>
                              <a:latin typeface="Cambria Math" panose="02040503050406030204" pitchFamily="18" charset="0"/>
                            </a:rPr>
                            <m:t>𝒔</m:t>
                          </m:r>
                          <m:r>
                            <a:rPr lang="en-US" sz="1600" b="1" i="1" smtClean="0">
                              <a:solidFill>
                                <a:srgbClr val="002060"/>
                              </a:solidFill>
                              <a:latin typeface="Cambria Math" panose="02040503050406030204" pitchFamily="18" charset="0"/>
                            </a:rPr>
                            <m:t> </m:t>
                          </m:r>
                          <m:r>
                            <a:rPr lang="en-US" sz="1600" b="1" i="1" smtClean="0">
                              <a:solidFill>
                                <a:srgbClr val="002060"/>
                              </a:solidFill>
                              <a:latin typeface="Cambria Math" panose="02040503050406030204" pitchFamily="18" charset="0"/>
                            </a:rPr>
                            <m:t>𝒄𝒂𝒑𝒊𝒕𝒂𝒍</m:t>
                          </m:r>
                          <m:r>
                            <a:rPr lang="ar-AE" sz="1600" b="1" i="1">
                              <a:solidFill>
                                <a:srgbClr val="002060"/>
                              </a:solidFill>
                              <a:latin typeface="Cambria Math" panose="02040503050406030204" pitchFamily="18" charset="0"/>
                              <a:ea typeface="Cambria Math" panose="02040503050406030204" pitchFamily="18" charset="0"/>
                            </a:rPr>
                            <m:t>÷</m:t>
                          </m:r>
                          <m:r>
                            <a:rPr lang="ar-AE" sz="1600" b="1" i="1">
                              <a:solidFill>
                                <a:srgbClr val="002060"/>
                              </a:solidFill>
                              <a:latin typeface="Cambria Math" panose="02040503050406030204" pitchFamily="18" charset="0"/>
                              <a:ea typeface="Cambria Math" panose="02040503050406030204" pitchFamily="18" charset="0"/>
                            </a:rPr>
                            <m:t>𝑻𝒐𝒕𝒂𝒍</m:t>
                          </m:r>
                          <m:r>
                            <a:rPr lang="ar-AE" sz="1600" b="1" i="1">
                              <a:solidFill>
                                <a:srgbClr val="002060"/>
                              </a:solidFill>
                              <a:latin typeface="Cambria Math" panose="02040503050406030204" pitchFamily="18" charset="0"/>
                              <a:ea typeface="Cambria Math" panose="02040503050406030204" pitchFamily="18" charset="0"/>
                            </a:rPr>
                            <m:t> </m:t>
                          </m:r>
                          <m:r>
                            <a:rPr lang="ar-AE" sz="1600" b="1" i="1">
                              <a:solidFill>
                                <a:srgbClr val="002060"/>
                              </a:solidFill>
                              <a:latin typeface="Cambria Math" panose="02040503050406030204" pitchFamily="18" charset="0"/>
                              <a:ea typeface="Cambria Math" panose="02040503050406030204" pitchFamily="18" charset="0"/>
                            </a:rPr>
                            <m:t>𝒇𝒖𝒏𝒅𝒔</m:t>
                          </m:r>
                          <m:r>
                            <a:rPr lang="ar-AE" sz="1600" b="1" i="1">
                              <a:solidFill>
                                <a:srgbClr val="002060"/>
                              </a:solidFill>
                              <a:latin typeface="Cambria Math" panose="02040503050406030204" pitchFamily="18" charset="0"/>
                              <a:ea typeface="Cambria Math" panose="02040503050406030204" pitchFamily="18" charset="0"/>
                            </a:rPr>
                            <m:t> </m:t>
                          </m:r>
                          <m:r>
                            <a:rPr lang="ar-AE" sz="1600" b="1" i="1">
                              <a:solidFill>
                                <a:srgbClr val="002060"/>
                              </a:solidFill>
                              <a:latin typeface="Cambria Math" panose="02040503050406030204" pitchFamily="18" charset="0"/>
                              <a:ea typeface="Cambria Math" panose="02040503050406030204" pitchFamily="18" charset="0"/>
                            </a:rPr>
                            <m:t>𝒓𝒂𝒊𝒔𝒆𝒅</m:t>
                          </m:r>
                        </m:e>
                      </m:d>
                      <m:r>
                        <a:rPr lang="ar-AE" sz="1600" b="1" i="1">
                          <a:solidFill>
                            <a:srgbClr val="002060"/>
                          </a:solidFill>
                          <a:latin typeface="Cambria Math" panose="02040503050406030204" pitchFamily="18" charset="0"/>
                          <a:ea typeface="Cambria Math" panose="02040503050406030204" pitchFamily="18" charset="0"/>
                        </a:rPr>
                        <m:t>×</m:t>
                      </m:r>
                      <m:d>
                        <m:dPr>
                          <m:ctrlPr>
                            <a:rPr lang="ar-AE" sz="1600" b="1" i="1">
                              <a:solidFill>
                                <a:srgbClr val="002060"/>
                              </a:solidFill>
                              <a:latin typeface="Cambria Math" panose="02040503050406030204" pitchFamily="18" charset="0"/>
                              <a:ea typeface="Cambria Math" panose="02040503050406030204" pitchFamily="18" charset="0"/>
                            </a:rPr>
                          </m:ctrlPr>
                        </m:dPr>
                        <m:e>
                          <m:f>
                            <m:fPr>
                              <m:ctrlPr>
                                <a:rPr lang="ar-AE" sz="1600" b="1" i="1">
                                  <a:solidFill>
                                    <a:srgbClr val="002060"/>
                                  </a:solidFill>
                                  <a:latin typeface="Cambria Math" panose="02040503050406030204" pitchFamily="18" charset="0"/>
                                  <a:ea typeface="Cambria Math" panose="02040503050406030204" pitchFamily="18" charset="0"/>
                                </a:rPr>
                              </m:ctrlPr>
                            </m:fPr>
                            <m:num>
                              <m:r>
                                <a:rPr lang="ar-AE" sz="1600" b="1" i="1">
                                  <a:solidFill>
                                    <a:srgbClr val="002060"/>
                                  </a:solidFill>
                                  <a:latin typeface="Cambria Math" panose="02040503050406030204" pitchFamily="18" charset="0"/>
                                  <a:ea typeface="Cambria Math" panose="02040503050406030204" pitchFamily="18" charset="0"/>
                                </a:rPr>
                                <m:t>𝑰𝒏𝒕𝒆𝒓𝒆𝒔𝒕</m:t>
                              </m:r>
                              <m:r>
                                <a:rPr lang="ar-AE" sz="1600" b="1" i="1">
                                  <a:solidFill>
                                    <a:srgbClr val="002060"/>
                                  </a:solidFill>
                                  <a:latin typeface="Cambria Math" panose="02040503050406030204" pitchFamily="18" charset="0"/>
                                  <a:ea typeface="Cambria Math" panose="02040503050406030204" pitchFamily="18" charset="0"/>
                                </a:rPr>
                                <m:t> </m:t>
                              </m:r>
                              <m:r>
                                <a:rPr lang="ar-AE" sz="1600" b="1" i="1">
                                  <a:solidFill>
                                    <a:srgbClr val="002060"/>
                                  </a:solidFill>
                                  <a:latin typeface="Cambria Math" panose="02040503050406030204" pitchFamily="18" charset="0"/>
                                  <a:ea typeface="Cambria Math" panose="02040503050406030204" pitchFamily="18" charset="0"/>
                                </a:rPr>
                                <m:t>𝒂𝒏𝒅</m:t>
                              </m:r>
                              <m:r>
                                <a:rPr lang="ar-AE" sz="1600" b="1" i="1">
                                  <a:solidFill>
                                    <a:srgbClr val="002060"/>
                                  </a:solidFill>
                                  <a:latin typeface="Cambria Math" panose="02040503050406030204" pitchFamily="18" charset="0"/>
                                  <a:ea typeface="Cambria Math" panose="02040503050406030204" pitchFamily="18" charset="0"/>
                                </a:rPr>
                                <m:t> </m:t>
                              </m:r>
                              <m:r>
                                <a:rPr lang="ar-AE" sz="1600" b="1" i="1">
                                  <a:solidFill>
                                    <a:srgbClr val="002060"/>
                                  </a:solidFill>
                                  <a:latin typeface="Cambria Math" panose="02040503050406030204" pitchFamily="18" charset="0"/>
                                  <a:ea typeface="Cambria Math" panose="02040503050406030204" pitchFamily="18" charset="0"/>
                                </a:rPr>
                                <m:t>𝒏𝒐𝒏𝒊𝒏𝒕𝒆𝒓𝒆𝒔𝒕</m:t>
                              </m:r>
                              <m:r>
                                <a:rPr lang="ar-AE" sz="1600" b="1" i="1">
                                  <a:solidFill>
                                    <a:srgbClr val="002060"/>
                                  </a:solidFill>
                                  <a:latin typeface="Cambria Math" panose="02040503050406030204" pitchFamily="18" charset="0"/>
                                  <a:ea typeface="Cambria Math" panose="02040503050406030204" pitchFamily="18" charset="0"/>
                                </a:rPr>
                                <m:t> </m:t>
                              </m:r>
                              <m:r>
                                <a:rPr lang="ar-AE" sz="1600" b="1" i="1">
                                  <a:solidFill>
                                    <a:srgbClr val="002060"/>
                                  </a:solidFill>
                                  <a:latin typeface="Cambria Math" panose="02040503050406030204" pitchFamily="18" charset="0"/>
                                  <a:ea typeface="Cambria Math" panose="02040503050406030204" pitchFamily="18" charset="0"/>
                                </a:rPr>
                                <m:t>𝒄𝒐𝒔𝒕𝒔</m:t>
                              </m:r>
                              <m:r>
                                <a:rPr lang="ar-AE" sz="1600" b="1" i="1">
                                  <a:solidFill>
                                    <a:srgbClr val="002060"/>
                                  </a:solidFill>
                                  <a:latin typeface="Cambria Math" panose="02040503050406030204" pitchFamily="18" charset="0"/>
                                  <a:ea typeface="Cambria Math" panose="02040503050406030204" pitchFamily="18" charset="0"/>
                                </a:rPr>
                                <m:t> </m:t>
                              </m:r>
                            </m:num>
                            <m:den>
                              <m:r>
                                <a:rPr lang="ar-AE" sz="1600" b="1" i="1">
                                  <a:solidFill>
                                    <a:srgbClr val="002060"/>
                                  </a:solidFill>
                                  <a:latin typeface="Cambria Math" panose="02040503050406030204" pitchFamily="18" charset="0"/>
                                  <a:ea typeface="Cambria Math" panose="02040503050406030204" pitchFamily="18" charset="0"/>
                                </a:rPr>
                                <m:t>𝟏𝟎𝟎</m:t>
                              </m:r>
                              <m:r>
                                <a:rPr lang="ar-AE" sz="1600" b="1" i="1">
                                  <a:solidFill>
                                    <a:srgbClr val="002060"/>
                                  </a:solidFill>
                                  <a:latin typeface="Cambria Math" panose="02040503050406030204" pitchFamily="18" charset="0"/>
                                  <a:ea typeface="Cambria Math" panose="02040503050406030204" pitchFamily="18" charset="0"/>
                                </a:rPr>
                                <m:t>%</m:t>
                              </m:r>
                            </m:den>
                          </m:f>
                        </m:e>
                      </m:d>
                    </m:oMath>
                  </m:oMathPara>
                </a14:m>
                <a:endParaRPr lang="ar-AE" sz="1600" b="1" dirty="0">
                  <a:solidFill>
                    <a:srgbClr val="002060"/>
                  </a:solidFill>
                </a:endParaRPr>
              </a:p>
              <a:p>
                <a:pPr marL="228600" lvl="0" indent="0" algn="just" rtl="0">
                  <a:spcBef>
                    <a:spcPts val="0"/>
                  </a:spcBef>
                  <a:spcAft>
                    <a:spcPts val="0"/>
                  </a:spcAft>
                  <a:buNone/>
                </a:pPr>
                <a:endParaRPr lang="ar-AE" sz="2000" b="1" dirty="0">
                  <a:solidFill>
                    <a:srgbClr val="002060"/>
                  </a:solidFill>
                </a:endParaRPr>
              </a:p>
              <a:p>
                <a:pPr marL="228600" lvl="0" indent="0" rtl="0">
                  <a:spcBef>
                    <a:spcPts val="0"/>
                  </a:spcBef>
                  <a:spcAft>
                    <a:spcPts val="0"/>
                  </a:spcAft>
                  <a:buNone/>
                </a:pPr>
                <a:r>
                  <a:rPr lang="en-US" sz="2300" b="1" dirty="0">
                    <a:solidFill>
                      <a:srgbClr val="002060"/>
                    </a:solidFill>
                  </a:rPr>
                  <a:t>=$200 million/$800 million  X 10% /( 100% - 15%) </a:t>
                </a:r>
              </a:p>
              <a:p>
                <a:pPr marL="228600" lvl="0" indent="0" rtl="0">
                  <a:spcBef>
                    <a:spcPts val="0"/>
                  </a:spcBef>
                  <a:spcAft>
                    <a:spcPts val="0"/>
                  </a:spcAft>
                  <a:buNone/>
                </a:pPr>
                <a:r>
                  <a:rPr lang="en-US" sz="2300" b="1" dirty="0">
                    <a:solidFill>
                      <a:srgbClr val="002060"/>
                    </a:solidFill>
                  </a:rPr>
                  <a:t>+$400 million/$800 million X 11% /(100% - 5%)</a:t>
                </a:r>
              </a:p>
              <a:p>
                <a:pPr marL="228600" lvl="0" indent="0" rtl="0">
                  <a:spcBef>
                    <a:spcPts val="0"/>
                  </a:spcBef>
                  <a:spcAft>
                    <a:spcPts val="0"/>
                  </a:spcAft>
                  <a:buNone/>
                </a:pPr>
                <a:r>
                  <a:rPr lang="en-US" sz="2300" b="1" dirty="0">
                    <a:solidFill>
                      <a:srgbClr val="002060"/>
                    </a:solidFill>
                  </a:rPr>
                  <a:t>+$100 million/$800 million X 11% / (100% - 2%) </a:t>
                </a:r>
              </a:p>
              <a:p>
                <a:pPr marL="228600" lvl="0" indent="0" rtl="0">
                  <a:spcBef>
                    <a:spcPts val="0"/>
                  </a:spcBef>
                  <a:spcAft>
                    <a:spcPts val="0"/>
                  </a:spcAft>
                  <a:buNone/>
                </a:pPr>
                <a:r>
                  <a:rPr lang="en-US" sz="2300" b="1" dirty="0">
                    <a:solidFill>
                      <a:srgbClr val="002060"/>
                    </a:solidFill>
                  </a:rPr>
                  <a:t>+$100 million/$800 million X 22% / 100%</a:t>
                </a:r>
              </a:p>
              <a:p>
                <a:pPr marL="228600" lvl="0" indent="0" rtl="0">
                  <a:spcBef>
                    <a:spcPts val="0"/>
                  </a:spcBef>
                  <a:spcAft>
                    <a:spcPts val="0"/>
                  </a:spcAft>
                  <a:buNone/>
                </a:pPr>
                <a:r>
                  <a:rPr lang="en-US" sz="2300" b="1" dirty="0">
                    <a:solidFill>
                      <a:srgbClr val="002060"/>
                    </a:solidFill>
                  </a:rPr>
                  <a:t>=12.88</a:t>
                </a:r>
                <a:r>
                  <a:rPr lang="en-US" sz="2300" b="1" dirty="0" smtClean="0">
                    <a:solidFill>
                      <a:srgbClr val="002060"/>
                    </a:solidFill>
                  </a:rPr>
                  <a:t>%</a:t>
                </a:r>
                <a:endParaRPr lang="en-US" sz="1800" b="1" dirty="0">
                  <a:solidFill>
                    <a:srgbClr val="002060"/>
                  </a:solidFill>
                </a:endParaRPr>
              </a:p>
              <a:p>
                <a:pPr marL="228600" lvl="0" indent="0" algn="just" rtl="0">
                  <a:lnSpc>
                    <a:spcPct val="90000"/>
                  </a:lnSpc>
                  <a:spcBef>
                    <a:spcPts val="0"/>
                  </a:spcBef>
                  <a:spcAft>
                    <a:spcPts val="0"/>
                  </a:spcAft>
                  <a:buNone/>
                </a:pPr>
                <a:endParaRPr lang="en-US" sz="2400" b="1" dirty="0">
                  <a:solidFill>
                    <a:srgbClr val="002060"/>
                  </a:solidFill>
                </a:endParaRPr>
              </a:p>
              <a:p>
                <a:pPr marL="571500" lvl="1" indent="-190500" algn="just" rtl="0">
                  <a:lnSpc>
                    <a:spcPct val="90000"/>
                  </a:lnSpc>
                  <a:spcBef>
                    <a:spcPts val="500"/>
                  </a:spcBef>
                  <a:spcAft>
                    <a:spcPts val="0"/>
                  </a:spcAft>
                  <a:buClr>
                    <a:schemeClr val="dk1"/>
                  </a:buClr>
                  <a:buSzPts val="2400"/>
                  <a:buNone/>
                </a:pPr>
                <a:endParaRPr lang="en-US" b="1" dirty="0">
                  <a:solidFill>
                    <a:srgbClr val="002060"/>
                  </a:solidFill>
                </a:endParaRPr>
              </a:p>
              <a:p>
                <a:pPr marL="571500" lvl="1" indent="-190500" algn="just" rtl="0">
                  <a:lnSpc>
                    <a:spcPct val="90000"/>
                  </a:lnSpc>
                  <a:spcBef>
                    <a:spcPts val="500"/>
                  </a:spcBef>
                  <a:spcAft>
                    <a:spcPts val="0"/>
                  </a:spcAft>
                  <a:buClr>
                    <a:schemeClr val="dk1"/>
                  </a:buClr>
                  <a:buSzPts val="2400"/>
                  <a:buNone/>
                </a:pPr>
                <a:endParaRPr lang="en-US" b="1" dirty="0">
                  <a:solidFill>
                    <a:srgbClr val="002060"/>
                  </a:solidFill>
                </a:endParaRPr>
              </a:p>
              <a:p>
                <a:pPr marL="571500" lvl="1" indent="-190500" algn="just" rtl="0">
                  <a:lnSpc>
                    <a:spcPct val="90000"/>
                  </a:lnSpc>
                  <a:spcBef>
                    <a:spcPts val="500"/>
                  </a:spcBef>
                  <a:spcAft>
                    <a:spcPts val="0"/>
                  </a:spcAft>
                  <a:buClr>
                    <a:schemeClr val="dk1"/>
                  </a:buClr>
                  <a:buSzPts val="2400"/>
                  <a:buNone/>
                </a:pPr>
                <a:endParaRPr lang="en-US" b="1" dirty="0">
                  <a:solidFill>
                    <a:srgbClr val="002060"/>
                  </a:solidFill>
                </a:endParaRPr>
              </a:p>
              <a:p>
                <a:pPr marL="1028700" lvl="2" indent="-215900" algn="just" rtl="0">
                  <a:lnSpc>
                    <a:spcPct val="90000"/>
                  </a:lnSpc>
                  <a:spcBef>
                    <a:spcPts val="500"/>
                  </a:spcBef>
                  <a:spcAft>
                    <a:spcPts val="0"/>
                  </a:spcAft>
                  <a:buClr>
                    <a:schemeClr val="dk1"/>
                  </a:buClr>
                  <a:buSzPts val="2000"/>
                  <a:buNone/>
                </a:pPr>
                <a:endParaRPr b="1" dirty="0">
                  <a:solidFill>
                    <a:srgbClr val="002060"/>
                  </a:solidFill>
                </a:endParaRPr>
              </a:p>
            </p:txBody>
          </p:sp>
        </mc:Choice>
        <mc:Fallback xmlns="">
          <p:sp>
            <p:nvSpPr>
              <p:cNvPr id="142" name="Google Shape;142;g7b72499489_0_1"/>
              <p:cNvSpPr txBox="1">
                <a:spLocks noGrp="1" noRot="1" noChangeAspect="1" noMove="1" noResize="1" noEditPoints="1" noAdjustHandles="1" noChangeArrowheads="1" noChangeShapeType="1" noTextEdit="1"/>
              </p:cNvSpPr>
              <p:nvPr>
                <p:ph type="body" idx="1"/>
              </p:nvPr>
            </p:nvSpPr>
            <p:spPr>
              <a:xfrm>
                <a:off x="426720" y="1714705"/>
                <a:ext cx="10434320" cy="3974100"/>
              </a:xfrm>
              <a:prstGeom prst="rect">
                <a:avLst/>
              </a:prstGeom>
              <a:blipFill>
                <a:blip r:embed="rId3"/>
                <a:stretch>
                  <a:fillRect t="-1380" b="-2607"/>
                </a:stretch>
              </a:blipFill>
              <a:ln>
                <a:noFill/>
              </a:ln>
            </p:spPr>
            <p:txBody>
              <a:bodyPr/>
              <a:lstStyle/>
              <a:p>
                <a:r>
                  <a:rPr lang="en-IN">
                    <a:noFill/>
                  </a:rPr>
                  <a:t> </a:t>
                </a:r>
              </a:p>
            </p:txBody>
          </p:sp>
        </mc:Fallback>
      </mc:AlternateContent>
      <p:sp>
        <p:nvSpPr>
          <p:cNvPr id="143" name="Google Shape;143;g7b72499489_0_1"/>
          <p:cNvSpPr txBox="1">
            <a:spLocks noGrp="1"/>
          </p:cNvSpPr>
          <p:nvPr>
            <p:ph type="title"/>
          </p:nvPr>
        </p:nvSpPr>
        <p:spPr>
          <a:xfrm>
            <a:off x="1364059" y="685333"/>
            <a:ext cx="10515600" cy="662700"/>
          </a:xfrm>
          <a:prstGeom prst="rect">
            <a:avLst/>
          </a:prstGeom>
          <a:noFill/>
          <a:ln>
            <a:noFill/>
          </a:ln>
        </p:spPr>
        <p:txBody>
          <a:bodyPr spcFirstLastPara="1" wrap="square" lIns="91425" tIns="45700" rIns="91425" bIns="45700" anchor="ctr" anchorCtr="0">
            <a:noAutofit/>
          </a:bodyPr>
          <a:lstStyle/>
          <a:p>
            <a:pPr lvl="0">
              <a:buClr>
                <a:srgbClr val="0070C0"/>
              </a:buClr>
              <a:buSzPts val="2800"/>
            </a:pPr>
            <a:r>
              <a:rPr lang="en-US" sz="2800" b="1" dirty="0">
                <a:solidFill>
                  <a:srgbClr val="0070C0"/>
                </a:solidFill>
                <a:latin typeface="+mn-lt"/>
                <a:ea typeface="Calibri"/>
                <a:cs typeface="Calibri"/>
                <a:sym typeface="Calibri"/>
              </a:rPr>
              <a:t>Pricing Deposits at Cost Plus Profit </a:t>
            </a:r>
            <a:r>
              <a:rPr lang="en-US" sz="2800" b="1" dirty="0">
                <a:solidFill>
                  <a:srgbClr val="0070C0"/>
                </a:solidFill>
                <a:latin typeface="+mn-lt"/>
              </a:rPr>
              <a:t>Margin: Example</a:t>
            </a:r>
            <a:endParaRPr dirty="0">
              <a:latin typeface="+mn-lt"/>
            </a:endParaRPr>
          </a:p>
        </p:txBody>
      </p:sp>
      <p:sp>
        <p:nvSpPr>
          <p:cNvPr id="144" name="Google Shape;144;g7b72499489_0_1"/>
          <p:cNvSpPr/>
          <p:nvPr/>
        </p:nvSpPr>
        <p:spPr>
          <a:xfrm>
            <a:off x="0" y="0"/>
            <a:ext cx="12192000" cy="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309864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0"/>
          <p:cNvSpPr txBox="1">
            <a:spLocks noGrp="1"/>
          </p:cNvSpPr>
          <p:nvPr>
            <p:ph type="body" idx="1"/>
          </p:nvPr>
        </p:nvSpPr>
        <p:spPr>
          <a:xfrm>
            <a:off x="422032" y="1887414"/>
            <a:ext cx="8897814" cy="3974123"/>
          </a:xfrm>
          <a:prstGeom prst="rect">
            <a:avLst/>
          </a:prstGeom>
          <a:noFill/>
          <a:ln>
            <a:noFill/>
          </a:ln>
        </p:spPr>
        <p:txBody>
          <a:bodyPr spcFirstLastPara="1" wrap="square" lIns="91425" tIns="45700" rIns="91425" bIns="45700" anchor="t" anchorCtr="0">
            <a:normAutofit/>
          </a:bodyPr>
          <a:lstStyle/>
          <a:p>
            <a:pPr marL="228600" lvl="0" indent="0" algn="just" rtl="0">
              <a:lnSpc>
                <a:spcPct val="90000"/>
              </a:lnSpc>
              <a:spcBef>
                <a:spcPts val="0"/>
              </a:spcBef>
              <a:spcAft>
                <a:spcPts val="0"/>
              </a:spcAft>
              <a:buNone/>
            </a:pPr>
            <a:r>
              <a:rPr lang="en-US" b="1">
                <a:solidFill>
                  <a:srgbClr val="002060"/>
                </a:solidFill>
              </a:rPr>
              <a:t>Marginal Cost Approach:</a:t>
            </a:r>
            <a:endParaRPr b="1">
              <a:solidFill>
                <a:srgbClr val="002060"/>
              </a:solidFill>
            </a:endParaRPr>
          </a:p>
          <a:p>
            <a:pPr marL="685800" lvl="1" indent="-266700" algn="just" rtl="0">
              <a:spcBef>
                <a:spcPts val="0"/>
              </a:spcBef>
              <a:spcAft>
                <a:spcPts val="0"/>
              </a:spcAft>
              <a:buClr>
                <a:srgbClr val="002060"/>
              </a:buClr>
              <a:buSzPts val="2400"/>
              <a:buChar char="•"/>
            </a:pPr>
            <a:r>
              <a:rPr lang="en-US" b="1">
                <a:solidFill>
                  <a:srgbClr val="002060"/>
                </a:solidFill>
              </a:rPr>
              <a:t>Marginal cost: added cost of bringing new funds</a:t>
            </a:r>
            <a:endParaRPr b="1">
              <a:solidFill>
                <a:srgbClr val="002060"/>
              </a:solidFill>
            </a:endParaRPr>
          </a:p>
          <a:p>
            <a:pPr marL="685800" lvl="1" indent="-228600" algn="just" rtl="0">
              <a:spcBef>
                <a:spcPts val="0"/>
              </a:spcBef>
              <a:spcAft>
                <a:spcPts val="0"/>
              </a:spcAft>
              <a:buClr>
                <a:srgbClr val="002060"/>
              </a:buClr>
              <a:buSzPts val="1800"/>
              <a:buChar char="•"/>
            </a:pPr>
            <a:r>
              <a:rPr lang="en-US" b="1">
                <a:solidFill>
                  <a:srgbClr val="002060"/>
                </a:solidFill>
              </a:rPr>
              <a:t>Marginal and not historical average cost should be used to to help price funds </a:t>
            </a:r>
            <a:endParaRPr b="1">
              <a:solidFill>
                <a:srgbClr val="002060"/>
              </a:solidFill>
            </a:endParaRPr>
          </a:p>
          <a:p>
            <a:pPr marL="685800" lvl="1" indent="-228600" algn="just" rtl="0">
              <a:spcBef>
                <a:spcPts val="0"/>
              </a:spcBef>
              <a:spcAft>
                <a:spcPts val="0"/>
              </a:spcAft>
              <a:buClr>
                <a:srgbClr val="002060"/>
              </a:buClr>
              <a:buSzPts val="1800"/>
              <a:buChar char="•"/>
            </a:pPr>
            <a:r>
              <a:rPr lang="en-US" b="1">
                <a:solidFill>
                  <a:srgbClr val="002060"/>
                </a:solidFill>
              </a:rPr>
              <a:t>Frequent changes in interest rate makes historical average costs a treacherous standard for pricing</a:t>
            </a:r>
            <a:endParaRPr b="1">
              <a:solidFill>
                <a:srgbClr val="002060"/>
              </a:solidFill>
            </a:endParaRPr>
          </a:p>
          <a:p>
            <a:pPr marL="1143000" lvl="2" indent="-228600" algn="just" rtl="0">
              <a:spcBef>
                <a:spcPts val="0"/>
              </a:spcBef>
              <a:spcAft>
                <a:spcPts val="0"/>
              </a:spcAft>
              <a:buClr>
                <a:srgbClr val="002060"/>
              </a:buClr>
              <a:buSzPts val="1800"/>
              <a:buChar char="•"/>
            </a:pPr>
            <a:r>
              <a:rPr lang="en-US" b="1">
                <a:solidFill>
                  <a:srgbClr val="002060"/>
                </a:solidFill>
              </a:rPr>
              <a:t>If interest rates are declining, marginal cost of raising new funds may fall below historical average cost over all funds used</a:t>
            </a:r>
            <a:endParaRPr b="1">
              <a:solidFill>
                <a:srgbClr val="002060"/>
              </a:solidFill>
            </a:endParaRPr>
          </a:p>
          <a:p>
            <a:pPr marL="1143000" lvl="2" indent="-228600" algn="just" rtl="0">
              <a:spcBef>
                <a:spcPts val="0"/>
              </a:spcBef>
              <a:spcAft>
                <a:spcPts val="0"/>
              </a:spcAft>
              <a:buClr>
                <a:srgbClr val="002060"/>
              </a:buClr>
              <a:buSzPts val="1800"/>
              <a:buChar char="•"/>
            </a:pPr>
            <a:r>
              <a:rPr lang="en-US" b="1">
                <a:solidFill>
                  <a:srgbClr val="002060"/>
                </a:solidFill>
              </a:rPr>
              <a:t>If interest rates increase, marginal cost of today’s new money may substantially exceed the historical cost</a:t>
            </a:r>
            <a:endParaRPr b="1">
              <a:solidFill>
                <a:srgbClr val="002060"/>
              </a:solidFill>
            </a:endParaRPr>
          </a:p>
          <a:p>
            <a:pPr marL="685800" lvl="0" indent="0" algn="just" rtl="0">
              <a:spcBef>
                <a:spcPts val="0"/>
              </a:spcBef>
              <a:spcAft>
                <a:spcPts val="0"/>
              </a:spcAft>
              <a:buNone/>
            </a:pPr>
            <a:endParaRPr b="1">
              <a:solidFill>
                <a:srgbClr val="002060"/>
              </a:solidFill>
            </a:endParaRPr>
          </a:p>
          <a:p>
            <a:pPr marL="1028700" lvl="1" indent="-190500" algn="just" rtl="0">
              <a:lnSpc>
                <a:spcPct val="90000"/>
              </a:lnSpc>
              <a:spcBef>
                <a:spcPts val="500"/>
              </a:spcBef>
              <a:spcAft>
                <a:spcPts val="0"/>
              </a:spcAft>
              <a:buClr>
                <a:schemeClr val="dk1"/>
              </a:buClr>
              <a:buSzPts val="2400"/>
              <a:buNone/>
            </a:pPr>
            <a:endParaRPr b="1">
              <a:solidFill>
                <a:srgbClr val="002060"/>
              </a:solidFill>
            </a:endParaRPr>
          </a:p>
          <a:p>
            <a:pPr marL="1028700" lvl="1" indent="-190500" algn="just" rtl="0">
              <a:lnSpc>
                <a:spcPct val="90000"/>
              </a:lnSpc>
              <a:spcBef>
                <a:spcPts val="500"/>
              </a:spcBef>
              <a:spcAft>
                <a:spcPts val="0"/>
              </a:spcAft>
              <a:buClr>
                <a:schemeClr val="dk1"/>
              </a:buClr>
              <a:buSzPts val="2400"/>
              <a:buNone/>
            </a:pPr>
            <a:endParaRPr b="1">
              <a:solidFill>
                <a:srgbClr val="002060"/>
              </a:solidFill>
            </a:endParaRPr>
          </a:p>
          <a:p>
            <a:pPr marL="1485900" lvl="2" indent="-215900" algn="just" rtl="0">
              <a:lnSpc>
                <a:spcPct val="90000"/>
              </a:lnSpc>
              <a:spcBef>
                <a:spcPts val="500"/>
              </a:spcBef>
              <a:spcAft>
                <a:spcPts val="0"/>
              </a:spcAft>
              <a:buClr>
                <a:schemeClr val="dk1"/>
              </a:buClr>
              <a:buSzPts val="2000"/>
              <a:buNone/>
            </a:pPr>
            <a:endParaRPr b="1">
              <a:solidFill>
                <a:srgbClr val="002060"/>
              </a:solidFill>
            </a:endParaRPr>
          </a:p>
        </p:txBody>
      </p:sp>
      <p:sp>
        <p:nvSpPr>
          <p:cNvPr id="150" name="Google Shape;150;p10"/>
          <p:cNvSpPr txBox="1">
            <a:spLocks noGrp="1"/>
          </p:cNvSpPr>
          <p:nvPr>
            <p:ph type="title"/>
          </p:nvPr>
        </p:nvSpPr>
        <p:spPr>
          <a:xfrm>
            <a:off x="1364059" y="685333"/>
            <a:ext cx="10515600" cy="66282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800"/>
              <a:buFont typeface="Calibri"/>
              <a:buNone/>
            </a:pPr>
            <a:r>
              <a:rPr lang="en-US" sz="2800" b="1" dirty="0">
                <a:solidFill>
                  <a:srgbClr val="0070C0"/>
                </a:solidFill>
                <a:latin typeface="+mn-lt"/>
              </a:rPr>
              <a:t>Using Marginal Cost to Set Interest Rates on Deposits</a:t>
            </a:r>
            <a:endParaRPr dirty="0">
              <a:latin typeface="+mn-lt"/>
            </a:endParaRPr>
          </a:p>
        </p:txBody>
      </p:sp>
      <p:sp>
        <p:nvSpPr>
          <p:cNvPr id="151" name="Google Shape;151;p10"/>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135602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49" name="Google Shape;149;p10"/>
              <p:cNvSpPr txBox="1">
                <a:spLocks noGrp="1"/>
              </p:cNvSpPr>
              <p:nvPr>
                <p:ph type="body" idx="1"/>
              </p:nvPr>
            </p:nvSpPr>
            <p:spPr>
              <a:xfrm>
                <a:off x="422032" y="1887414"/>
                <a:ext cx="8897814" cy="3974123"/>
              </a:xfrm>
              <a:prstGeom prst="rect">
                <a:avLst/>
              </a:prstGeom>
              <a:noFill/>
              <a:ln>
                <a:noFill/>
              </a:ln>
            </p:spPr>
            <p:txBody>
              <a:bodyPr spcFirstLastPara="1" wrap="square" lIns="91425" tIns="45700" rIns="91425" bIns="45700" anchor="t" anchorCtr="0">
                <a:normAutofit/>
              </a:bodyPr>
              <a:lstStyle/>
              <a:p>
                <a:pPr marL="228600" lvl="0" indent="0" algn="just" rtl="0">
                  <a:lnSpc>
                    <a:spcPct val="90000"/>
                  </a:lnSpc>
                  <a:spcBef>
                    <a:spcPts val="0"/>
                  </a:spcBef>
                  <a:spcAft>
                    <a:spcPts val="0"/>
                  </a:spcAft>
                  <a:buNone/>
                </a:pPr>
                <a:r>
                  <a:rPr lang="en-US" sz="2400" b="1" dirty="0">
                    <a:solidFill>
                      <a:srgbClr val="002060"/>
                    </a:solidFill>
                  </a:rPr>
                  <a:t>Marginal cost= Change in total cost = (New interest rate X Total funds raised at new rate) – (Old interest rate X total funds raised at old rate)</a:t>
                </a:r>
              </a:p>
              <a:p>
                <a:pPr marL="228600" lvl="0" indent="0" algn="just" rtl="0">
                  <a:lnSpc>
                    <a:spcPct val="90000"/>
                  </a:lnSpc>
                  <a:spcBef>
                    <a:spcPts val="1200"/>
                  </a:spcBef>
                  <a:spcAft>
                    <a:spcPts val="1200"/>
                  </a:spcAft>
                  <a:buNone/>
                </a:pPr>
                <a:r>
                  <a:rPr lang="en-US" b="1" dirty="0">
                    <a:solidFill>
                      <a:srgbClr val="002060"/>
                    </a:solidFill>
                  </a:rPr>
                  <a:t>and</a:t>
                </a:r>
              </a:p>
              <a:p>
                <a:pPr marL="228600" lvl="0" indent="0" algn="just" rtl="0">
                  <a:lnSpc>
                    <a:spcPct val="90000"/>
                  </a:lnSpc>
                  <a:spcBef>
                    <a:spcPts val="0"/>
                  </a:spcBef>
                  <a:spcAft>
                    <a:spcPts val="0"/>
                  </a:spcAft>
                  <a:buNone/>
                </a:pPr>
                <a14:m>
                  <m:oMathPara xmlns:m="http://schemas.openxmlformats.org/officeDocument/2006/math">
                    <m:oMathParaPr>
                      <m:jc m:val="centerGroup"/>
                    </m:oMathParaPr>
                    <m:oMath xmlns:m="http://schemas.openxmlformats.org/officeDocument/2006/math">
                      <m:r>
                        <a:rPr lang="en-US" sz="2400" b="1" i="1" smtClean="0">
                          <a:solidFill>
                            <a:srgbClr val="002060"/>
                          </a:solidFill>
                          <a:latin typeface="Cambria Math" panose="02040503050406030204" pitchFamily="18" charset="0"/>
                        </a:rPr>
                        <m:t>𝑴𝒂𝒓𝒈𝒊𝒏𝒂𝒍</m:t>
                      </m:r>
                      <m:r>
                        <a:rPr lang="en-US" sz="2400" b="1" i="1" smtClean="0">
                          <a:solidFill>
                            <a:srgbClr val="002060"/>
                          </a:solidFill>
                          <a:latin typeface="Cambria Math" panose="02040503050406030204" pitchFamily="18" charset="0"/>
                        </a:rPr>
                        <m:t> </m:t>
                      </m:r>
                      <m:r>
                        <a:rPr lang="en-US" sz="2400" b="1" i="1" smtClean="0">
                          <a:solidFill>
                            <a:srgbClr val="002060"/>
                          </a:solidFill>
                          <a:latin typeface="Cambria Math" panose="02040503050406030204" pitchFamily="18" charset="0"/>
                        </a:rPr>
                        <m:t>𝒄𝒐𝒔𝒕</m:t>
                      </m:r>
                      <m:r>
                        <a:rPr lang="en-US" sz="2400" b="1" i="1" smtClean="0">
                          <a:solidFill>
                            <a:srgbClr val="002060"/>
                          </a:solidFill>
                          <a:latin typeface="Cambria Math" panose="02040503050406030204" pitchFamily="18" charset="0"/>
                        </a:rPr>
                        <m:t> </m:t>
                      </m:r>
                      <m:r>
                        <a:rPr lang="en-US" sz="2400" b="1" i="1" smtClean="0">
                          <a:solidFill>
                            <a:srgbClr val="002060"/>
                          </a:solidFill>
                          <a:latin typeface="Cambria Math" panose="02040503050406030204" pitchFamily="18" charset="0"/>
                        </a:rPr>
                        <m:t>𝒓𝒂𝒕𝒆</m:t>
                      </m:r>
                      <m:r>
                        <a:rPr lang="en-US" sz="2400" b="1" i="1" smtClean="0">
                          <a:solidFill>
                            <a:srgbClr val="002060"/>
                          </a:solidFill>
                          <a:latin typeface="Cambria Math" panose="02040503050406030204" pitchFamily="18" charset="0"/>
                        </a:rPr>
                        <m:t>= </m:t>
                      </m:r>
                      <m:f>
                        <m:fPr>
                          <m:ctrlPr>
                            <a:rPr lang="en-US" sz="2400" b="1" i="1" smtClean="0">
                              <a:solidFill>
                                <a:srgbClr val="002060"/>
                              </a:solidFill>
                              <a:latin typeface="Cambria Math" panose="02040503050406030204" pitchFamily="18" charset="0"/>
                            </a:rPr>
                          </m:ctrlPr>
                        </m:fPr>
                        <m:num>
                          <m:r>
                            <a:rPr lang="en-US" sz="2400" b="1" i="1" smtClean="0">
                              <a:solidFill>
                                <a:srgbClr val="002060"/>
                              </a:solidFill>
                              <a:latin typeface="Cambria Math" panose="02040503050406030204" pitchFamily="18" charset="0"/>
                            </a:rPr>
                            <m:t>𝑪𝒉𝒂𝒏𝒈𝒆</m:t>
                          </m:r>
                          <m:r>
                            <a:rPr lang="en-US" sz="2400" b="1" i="1" smtClean="0">
                              <a:solidFill>
                                <a:srgbClr val="002060"/>
                              </a:solidFill>
                              <a:latin typeface="Cambria Math" panose="02040503050406030204" pitchFamily="18" charset="0"/>
                            </a:rPr>
                            <m:t> </m:t>
                          </m:r>
                          <m:r>
                            <a:rPr lang="en-US" sz="2400" b="1" i="1" smtClean="0">
                              <a:solidFill>
                                <a:srgbClr val="002060"/>
                              </a:solidFill>
                              <a:latin typeface="Cambria Math" panose="02040503050406030204" pitchFamily="18" charset="0"/>
                            </a:rPr>
                            <m:t>𝒊𝒏</m:t>
                          </m:r>
                          <m:r>
                            <a:rPr lang="en-US" sz="2400" b="1" i="1" smtClean="0">
                              <a:solidFill>
                                <a:srgbClr val="002060"/>
                              </a:solidFill>
                              <a:latin typeface="Cambria Math" panose="02040503050406030204" pitchFamily="18" charset="0"/>
                            </a:rPr>
                            <m:t> </m:t>
                          </m:r>
                          <m:r>
                            <a:rPr lang="en-US" sz="2400" b="1" i="1" smtClean="0">
                              <a:solidFill>
                                <a:srgbClr val="002060"/>
                              </a:solidFill>
                              <a:latin typeface="Cambria Math" panose="02040503050406030204" pitchFamily="18" charset="0"/>
                            </a:rPr>
                            <m:t>𝒕𝒐𝒕𝒂𝒍</m:t>
                          </m:r>
                          <m:r>
                            <a:rPr lang="en-US" sz="2400" b="1" i="1" smtClean="0">
                              <a:solidFill>
                                <a:srgbClr val="002060"/>
                              </a:solidFill>
                              <a:latin typeface="Cambria Math" panose="02040503050406030204" pitchFamily="18" charset="0"/>
                            </a:rPr>
                            <m:t> </m:t>
                          </m:r>
                          <m:r>
                            <a:rPr lang="en-US" sz="2400" b="1" i="1" smtClean="0">
                              <a:solidFill>
                                <a:srgbClr val="002060"/>
                              </a:solidFill>
                              <a:latin typeface="Cambria Math" panose="02040503050406030204" pitchFamily="18" charset="0"/>
                            </a:rPr>
                            <m:t>𝒄𝒐𝒔𝒕</m:t>
                          </m:r>
                        </m:num>
                        <m:den>
                          <m:r>
                            <a:rPr lang="en-US" sz="2400" b="1" i="1" smtClean="0">
                              <a:solidFill>
                                <a:srgbClr val="002060"/>
                              </a:solidFill>
                              <a:latin typeface="Cambria Math" panose="02040503050406030204" pitchFamily="18" charset="0"/>
                            </a:rPr>
                            <m:t>𝑨𝒅𝒅𝒊𝒕𝒊𝒐𝒏𝒂𝒍</m:t>
                          </m:r>
                          <m:r>
                            <a:rPr lang="en-US" sz="2400" b="1" i="1" smtClean="0">
                              <a:solidFill>
                                <a:srgbClr val="002060"/>
                              </a:solidFill>
                              <a:latin typeface="Cambria Math" panose="02040503050406030204" pitchFamily="18" charset="0"/>
                            </a:rPr>
                            <m:t> </m:t>
                          </m:r>
                          <m:r>
                            <a:rPr lang="en-US" sz="2400" b="1" i="1" smtClean="0">
                              <a:solidFill>
                                <a:srgbClr val="002060"/>
                              </a:solidFill>
                              <a:latin typeface="Cambria Math" panose="02040503050406030204" pitchFamily="18" charset="0"/>
                            </a:rPr>
                            <m:t>𝒇𝒖𝒏𝒅𝒔</m:t>
                          </m:r>
                          <m:r>
                            <a:rPr lang="en-US" sz="2400" b="1" i="1" smtClean="0">
                              <a:solidFill>
                                <a:srgbClr val="002060"/>
                              </a:solidFill>
                              <a:latin typeface="Cambria Math" panose="02040503050406030204" pitchFamily="18" charset="0"/>
                            </a:rPr>
                            <m:t> </m:t>
                          </m:r>
                          <m:r>
                            <a:rPr lang="en-US" sz="2400" b="1" i="1" smtClean="0">
                              <a:solidFill>
                                <a:srgbClr val="002060"/>
                              </a:solidFill>
                              <a:latin typeface="Cambria Math" panose="02040503050406030204" pitchFamily="18" charset="0"/>
                            </a:rPr>
                            <m:t>𝒓𝒂𝒊𝒔𝒆𝒅</m:t>
                          </m:r>
                        </m:den>
                      </m:f>
                    </m:oMath>
                  </m:oMathPara>
                </a14:m>
                <a:endParaRPr lang="en-US" b="1" dirty="0">
                  <a:solidFill>
                    <a:srgbClr val="002060"/>
                  </a:solidFill>
                </a:endParaRPr>
              </a:p>
              <a:p>
                <a:pPr marL="228600" lvl="0" indent="0" algn="just" rtl="0">
                  <a:lnSpc>
                    <a:spcPct val="90000"/>
                  </a:lnSpc>
                  <a:spcBef>
                    <a:spcPts val="0"/>
                  </a:spcBef>
                  <a:spcAft>
                    <a:spcPts val="0"/>
                  </a:spcAft>
                  <a:buNone/>
                </a:pPr>
                <a:endParaRPr lang="en-US" b="1" dirty="0">
                  <a:solidFill>
                    <a:srgbClr val="002060"/>
                  </a:solidFill>
                </a:endParaRPr>
              </a:p>
              <a:p>
                <a:pPr marL="685800" lvl="0" indent="0" algn="just" rtl="0">
                  <a:spcBef>
                    <a:spcPts val="0"/>
                  </a:spcBef>
                  <a:spcAft>
                    <a:spcPts val="0"/>
                  </a:spcAft>
                  <a:buNone/>
                </a:pPr>
                <a:endParaRPr lang="en-US" b="1" dirty="0">
                  <a:solidFill>
                    <a:srgbClr val="002060"/>
                  </a:solidFill>
                </a:endParaRPr>
              </a:p>
              <a:p>
                <a:pPr marL="1028700" lvl="1" indent="-190500" algn="just" rtl="0">
                  <a:lnSpc>
                    <a:spcPct val="90000"/>
                  </a:lnSpc>
                  <a:spcBef>
                    <a:spcPts val="500"/>
                  </a:spcBef>
                  <a:spcAft>
                    <a:spcPts val="0"/>
                  </a:spcAft>
                  <a:buClr>
                    <a:schemeClr val="dk1"/>
                  </a:buClr>
                  <a:buSzPts val="2400"/>
                  <a:buNone/>
                </a:pPr>
                <a:endParaRPr lang="en-US" b="1" dirty="0">
                  <a:solidFill>
                    <a:srgbClr val="002060"/>
                  </a:solidFill>
                </a:endParaRPr>
              </a:p>
              <a:p>
                <a:pPr marL="1028700" lvl="1" indent="-190500" algn="just" rtl="0">
                  <a:lnSpc>
                    <a:spcPct val="90000"/>
                  </a:lnSpc>
                  <a:spcBef>
                    <a:spcPts val="500"/>
                  </a:spcBef>
                  <a:spcAft>
                    <a:spcPts val="0"/>
                  </a:spcAft>
                  <a:buClr>
                    <a:schemeClr val="dk1"/>
                  </a:buClr>
                  <a:buSzPts val="2400"/>
                  <a:buNone/>
                </a:pPr>
                <a:endParaRPr lang="en-US" b="1" dirty="0">
                  <a:solidFill>
                    <a:srgbClr val="002060"/>
                  </a:solidFill>
                </a:endParaRPr>
              </a:p>
              <a:p>
                <a:pPr marL="1485900" lvl="2" indent="-215900" algn="just" rtl="0">
                  <a:lnSpc>
                    <a:spcPct val="90000"/>
                  </a:lnSpc>
                  <a:spcBef>
                    <a:spcPts val="500"/>
                  </a:spcBef>
                  <a:spcAft>
                    <a:spcPts val="0"/>
                  </a:spcAft>
                  <a:buClr>
                    <a:schemeClr val="dk1"/>
                  </a:buClr>
                  <a:buSzPts val="2000"/>
                  <a:buNone/>
                </a:pPr>
                <a:endParaRPr b="1" dirty="0">
                  <a:solidFill>
                    <a:srgbClr val="002060"/>
                  </a:solidFill>
                </a:endParaRPr>
              </a:p>
            </p:txBody>
          </p:sp>
        </mc:Choice>
        <mc:Fallback xmlns="">
          <p:sp>
            <p:nvSpPr>
              <p:cNvPr id="149" name="Google Shape;149;p10"/>
              <p:cNvSpPr txBox="1">
                <a:spLocks noGrp="1" noRot="1" noChangeAspect="1" noMove="1" noResize="1" noEditPoints="1" noAdjustHandles="1" noChangeArrowheads="1" noChangeShapeType="1" noTextEdit="1"/>
              </p:cNvSpPr>
              <p:nvPr>
                <p:ph type="body" idx="1"/>
              </p:nvPr>
            </p:nvSpPr>
            <p:spPr>
              <a:xfrm>
                <a:off x="422032" y="1887414"/>
                <a:ext cx="8897814" cy="3974123"/>
              </a:xfrm>
              <a:prstGeom prst="rect">
                <a:avLst/>
              </a:prstGeom>
              <a:blipFill>
                <a:blip r:embed="rId3"/>
                <a:stretch>
                  <a:fillRect t="-2147" r="-1027"/>
                </a:stretch>
              </a:blipFill>
              <a:ln>
                <a:noFill/>
              </a:ln>
            </p:spPr>
            <p:txBody>
              <a:bodyPr/>
              <a:lstStyle/>
              <a:p>
                <a:r>
                  <a:rPr lang="en-IN">
                    <a:noFill/>
                  </a:rPr>
                  <a:t> </a:t>
                </a:r>
              </a:p>
            </p:txBody>
          </p:sp>
        </mc:Fallback>
      </mc:AlternateContent>
      <p:sp>
        <p:nvSpPr>
          <p:cNvPr id="150" name="Google Shape;150;p10"/>
          <p:cNvSpPr txBox="1">
            <a:spLocks noGrp="1"/>
          </p:cNvSpPr>
          <p:nvPr>
            <p:ph type="title"/>
          </p:nvPr>
        </p:nvSpPr>
        <p:spPr>
          <a:xfrm>
            <a:off x="1364059" y="685333"/>
            <a:ext cx="10515600" cy="66282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800"/>
              <a:buFont typeface="Calibri"/>
              <a:buNone/>
            </a:pPr>
            <a:r>
              <a:rPr lang="en-US" sz="2800" b="1" dirty="0">
                <a:solidFill>
                  <a:srgbClr val="0070C0"/>
                </a:solidFill>
                <a:latin typeface="+mn-lt"/>
              </a:rPr>
              <a:t>Using Marginal Cost to Set Interest Rates on Deposits</a:t>
            </a:r>
            <a:endParaRPr dirty="0">
              <a:latin typeface="+mn-lt"/>
            </a:endParaRPr>
          </a:p>
        </p:txBody>
      </p:sp>
      <p:sp>
        <p:nvSpPr>
          <p:cNvPr id="151" name="Google Shape;151;p10"/>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139193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2032" y="1182020"/>
            <a:ext cx="8897814" cy="3974123"/>
          </a:xfrm>
        </p:spPr>
        <p:txBody>
          <a:bodyPr>
            <a:normAutofit/>
          </a:bodyPr>
          <a:lstStyle/>
          <a:p>
            <a:pPr lvl="1" indent="0" algn="just">
              <a:buNone/>
            </a:pPr>
            <a:endParaRPr lang="en-US" altLang="en-US" b="1" dirty="0">
              <a:solidFill>
                <a:srgbClr val="002060"/>
              </a:solidFill>
            </a:endParaRPr>
          </a:p>
          <a:p>
            <a:pPr marL="1028700" lvl="1" indent="-342900" algn="just"/>
            <a:endParaRPr lang="en-US" altLang="en-US" b="1" dirty="0">
              <a:solidFill>
                <a:srgbClr val="002060"/>
              </a:solidFill>
            </a:endParaRPr>
          </a:p>
          <a:p>
            <a:pPr marL="1028700" lvl="1" indent="-342900" algn="just"/>
            <a:endParaRPr lang="en-US" altLang="en-US" b="1" dirty="0">
              <a:solidFill>
                <a:srgbClr val="002060"/>
              </a:solidFill>
            </a:endParaRPr>
          </a:p>
          <a:p>
            <a:pPr marL="1028700" lvl="1" indent="-342900" algn="just"/>
            <a:endParaRPr lang="en-US" altLang="en-US" b="1" dirty="0">
              <a:solidFill>
                <a:srgbClr val="002060"/>
              </a:solidFill>
            </a:endParaRPr>
          </a:p>
          <a:p>
            <a:pPr marL="1485900" lvl="2" indent="-342900" algn="just"/>
            <a:endParaRPr lang="en-IN" altLang="en-US" b="1" dirty="0">
              <a:solidFill>
                <a:srgbClr val="002060"/>
              </a:solidFill>
            </a:endParaRPr>
          </a:p>
        </p:txBody>
      </p:sp>
      <p:sp>
        <p:nvSpPr>
          <p:cNvPr id="2" name="Title 1"/>
          <p:cNvSpPr>
            <a:spLocks noGrp="1"/>
          </p:cNvSpPr>
          <p:nvPr>
            <p:ph type="title"/>
          </p:nvPr>
        </p:nvSpPr>
        <p:spPr>
          <a:xfrm>
            <a:off x="1364059" y="685333"/>
            <a:ext cx="10515600" cy="662821"/>
          </a:xfrm>
        </p:spPr>
        <p:txBody>
          <a:bodyPr>
            <a:normAutofit/>
          </a:bodyPr>
          <a:lstStyle/>
          <a:p>
            <a:r>
              <a:rPr lang="en-US" altLang="en-US" sz="2800" b="1" dirty="0" smtClean="0">
                <a:solidFill>
                  <a:srgbClr val="0070C0"/>
                </a:solidFill>
                <a:latin typeface="+mn-lt"/>
              </a:rPr>
              <a:t>Marginal cost approach Example</a:t>
            </a:r>
            <a:endParaRPr lang="en-IN" dirty="0"/>
          </a:p>
        </p:txBody>
      </p:sp>
      <p:sp>
        <p:nvSpPr>
          <p:cNvPr id="8194"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4" name="Table 3"/>
          <p:cNvGraphicFramePr>
            <a:graphicFrameLocks noGrp="1"/>
          </p:cNvGraphicFramePr>
          <p:nvPr>
            <p:extLst/>
          </p:nvPr>
        </p:nvGraphicFramePr>
        <p:xfrm>
          <a:off x="422031" y="1476104"/>
          <a:ext cx="9113854" cy="4176728"/>
        </p:xfrm>
        <a:graphic>
          <a:graphicData uri="http://schemas.openxmlformats.org/drawingml/2006/table">
            <a:tbl>
              <a:tblPr>
                <a:tableStyleId>{5C22544A-7EE6-4342-B048-85BDC9FD1C3A}</a:tableStyleId>
              </a:tblPr>
              <a:tblGrid>
                <a:gridCol w="1635308">
                  <a:extLst>
                    <a:ext uri="{9D8B030D-6E8A-4147-A177-3AD203B41FA5}">
                      <a16:colId xmlns:a16="http://schemas.microsoft.com/office/drawing/2014/main" val="414213188"/>
                    </a:ext>
                  </a:extLst>
                </a:gridCol>
                <a:gridCol w="957254">
                  <a:extLst>
                    <a:ext uri="{9D8B030D-6E8A-4147-A177-3AD203B41FA5}">
                      <a16:colId xmlns:a16="http://schemas.microsoft.com/office/drawing/2014/main" val="559664595"/>
                    </a:ext>
                  </a:extLst>
                </a:gridCol>
                <a:gridCol w="957254">
                  <a:extLst>
                    <a:ext uri="{9D8B030D-6E8A-4147-A177-3AD203B41FA5}">
                      <a16:colId xmlns:a16="http://schemas.microsoft.com/office/drawing/2014/main" val="1132077210"/>
                    </a:ext>
                  </a:extLst>
                </a:gridCol>
                <a:gridCol w="1735022">
                  <a:extLst>
                    <a:ext uri="{9D8B030D-6E8A-4147-A177-3AD203B41FA5}">
                      <a16:colId xmlns:a16="http://schemas.microsoft.com/office/drawing/2014/main" val="29244940"/>
                    </a:ext>
                  </a:extLst>
                </a:gridCol>
                <a:gridCol w="957254">
                  <a:extLst>
                    <a:ext uri="{9D8B030D-6E8A-4147-A177-3AD203B41FA5}">
                      <a16:colId xmlns:a16="http://schemas.microsoft.com/office/drawing/2014/main" val="2160193805"/>
                    </a:ext>
                  </a:extLst>
                </a:gridCol>
                <a:gridCol w="957254">
                  <a:extLst>
                    <a:ext uri="{9D8B030D-6E8A-4147-A177-3AD203B41FA5}">
                      <a16:colId xmlns:a16="http://schemas.microsoft.com/office/drawing/2014/main" val="3848867771"/>
                    </a:ext>
                  </a:extLst>
                </a:gridCol>
                <a:gridCol w="957254">
                  <a:extLst>
                    <a:ext uri="{9D8B030D-6E8A-4147-A177-3AD203B41FA5}">
                      <a16:colId xmlns:a16="http://schemas.microsoft.com/office/drawing/2014/main" val="2734433067"/>
                    </a:ext>
                  </a:extLst>
                </a:gridCol>
                <a:gridCol w="957254">
                  <a:extLst>
                    <a:ext uri="{9D8B030D-6E8A-4147-A177-3AD203B41FA5}">
                      <a16:colId xmlns:a16="http://schemas.microsoft.com/office/drawing/2014/main" val="2835246832"/>
                    </a:ext>
                  </a:extLst>
                </a:gridCol>
              </a:tblGrid>
              <a:tr h="2103248">
                <a:tc>
                  <a:txBody>
                    <a:bodyPr/>
                    <a:lstStyle/>
                    <a:p>
                      <a:pPr algn="l" fontAlgn="b"/>
                      <a:r>
                        <a:rPr lang="en-US" sz="1600" u="none" strike="noStrike" dirty="0">
                          <a:effectLst/>
                        </a:rPr>
                        <a:t>Expected amounts of deposits that will flow in</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dirty="0">
                          <a:effectLst/>
                        </a:rPr>
                        <a:t>Average interest the bank will pay on new funds</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dirty="0">
                          <a:effectLst/>
                        </a:rPr>
                        <a:t>Total interest cost of new funds ($)</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dirty="0">
                          <a:effectLst/>
                        </a:rPr>
                        <a:t>Marginal cost of new deposit money ($)</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dirty="0">
                          <a:effectLst/>
                        </a:rPr>
                        <a:t>Marginal cost as a percentage of new funds attracted (%)</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dirty="0">
                          <a:effectLst/>
                        </a:rPr>
                        <a:t>Expected marginal revenue (return) from investing the new funds</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dirty="0">
                          <a:effectLst/>
                        </a:rPr>
                        <a:t>Difference between marginal revenue and marginal cost rate</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dirty="0">
                          <a:effectLst/>
                        </a:rPr>
                        <a:t>Total profits earned (after interest cost) ($)</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7953271"/>
                  </a:ext>
                </a:extLst>
              </a:tr>
              <a:tr h="414696">
                <a:tc>
                  <a:txBody>
                    <a:bodyPr/>
                    <a:lstStyle/>
                    <a:p>
                      <a:pPr algn="r" fontAlgn="b"/>
                      <a:r>
                        <a:rPr lang="en-IN" sz="1600" u="none" strike="noStrike">
                          <a:effectLst/>
                        </a:rPr>
                        <a:t>30</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u="none" strike="noStrike">
                          <a:effectLst/>
                        </a:rPr>
                        <a:t>7%</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u="none" strike="noStrike">
                          <a:effectLst/>
                        </a:rPr>
                        <a:t>2.10</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u="none" strike="noStrike">
                          <a:effectLst/>
                        </a:rPr>
                        <a:t>2.1</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u="none" strike="noStrike">
                          <a:effectLst/>
                        </a:rPr>
                        <a:t>8.4%</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u="none" strike="noStrike" dirty="0">
                          <a:effectLst/>
                        </a:rPr>
                        <a:t>10%</a:t>
                      </a:r>
                      <a:endParaRPr lang="en-IN"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600" u="none" strike="noStrike" dirty="0">
                          <a:effectLst/>
                        </a:rPr>
                        <a:t>2%</a:t>
                      </a:r>
                      <a:endParaRPr lang="en-IN"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600" u="none" strike="noStrike" dirty="0">
                          <a:effectLst/>
                        </a:rPr>
                        <a:t>0.900</a:t>
                      </a:r>
                      <a:endParaRPr lang="en-IN"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1835242"/>
                  </a:ext>
                </a:extLst>
              </a:tr>
              <a:tr h="414696">
                <a:tc>
                  <a:txBody>
                    <a:bodyPr/>
                    <a:lstStyle/>
                    <a:p>
                      <a:pPr algn="r" fontAlgn="b"/>
                      <a:r>
                        <a:rPr lang="en-IN" sz="1600" u="none" strike="noStrike">
                          <a:effectLst/>
                        </a:rPr>
                        <a:t>60</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u="none" strike="noStrike">
                          <a:effectLst/>
                        </a:rPr>
                        <a:t>7.50%</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u="none" strike="noStrike">
                          <a:effectLst/>
                        </a:rPr>
                        <a:t>4.50</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u="none" strike="noStrike">
                          <a:effectLst/>
                        </a:rPr>
                        <a:t>2.4</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u="none" strike="noStrike">
                          <a:effectLst/>
                        </a:rPr>
                        <a:t>9.6%</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u="none" strike="noStrike">
                          <a:effectLst/>
                        </a:rPr>
                        <a:t>10%</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u="none" strike="noStrike" dirty="0">
                          <a:effectLst/>
                        </a:rPr>
                        <a:t>0%</a:t>
                      </a:r>
                      <a:endParaRPr lang="en-IN"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600" u="none" strike="noStrike" dirty="0">
                          <a:effectLst/>
                        </a:rPr>
                        <a:t>1.500</a:t>
                      </a:r>
                      <a:endParaRPr lang="en-IN"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299295"/>
                  </a:ext>
                </a:extLst>
              </a:tr>
              <a:tr h="414696">
                <a:tc>
                  <a:txBody>
                    <a:bodyPr/>
                    <a:lstStyle/>
                    <a:p>
                      <a:pPr algn="r" fontAlgn="b"/>
                      <a:r>
                        <a:rPr lang="en-IN" sz="1600" u="none" strike="noStrike">
                          <a:effectLst/>
                        </a:rPr>
                        <a:t>90</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u="none" strike="noStrike">
                          <a:effectLst/>
                        </a:rPr>
                        <a:t>8%</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u="none" strike="noStrike">
                          <a:effectLst/>
                        </a:rPr>
                        <a:t>7.20</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u="none" strike="noStrike">
                          <a:effectLst/>
                        </a:rPr>
                        <a:t>2.7</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u="none" strike="noStrike">
                          <a:effectLst/>
                        </a:rPr>
                        <a:t>10.8%</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u="none" strike="noStrike">
                          <a:effectLst/>
                        </a:rPr>
                        <a:t>10%</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u="none" strike="noStrike" dirty="0">
                          <a:effectLst/>
                        </a:rPr>
                        <a:t>-1%</a:t>
                      </a:r>
                      <a:endParaRPr lang="en-IN"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600" u="none" strike="noStrike" dirty="0">
                          <a:effectLst/>
                        </a:rPr>
                        <a:t>1.800</a:t>
                      </a:r>
                      <a:endParaRPr lang="en-IN"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65110707"/>
                  </a:ext>
                </a:extLst>
              </a:tr>
              <a:tr h="414696">
                <a:tc>
                  <a:txBody>
                    <a:bodyPr/>
                    <a:lstStyle/>
                    <a:p>
                      <a:pPr algn="r" fontAlgn="b"/>
                      <a:r>
                        <a:rPr lang="en-IN" sz="1600" u="none" strike="noStrike">
                          <a:effectLst/>
                        </a:rPr>
                        <a:t>120</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u="none" strike="noStrike">
                          <a:effectLst/>
                        </a:rPr>
                        <a:t>8.50%</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u="none" strike="noStrike">
                          <a:effectLst/>
                        </a:rPr>
                        <a:t>10.20</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u="none" strike="noStrike">
                          <a:effectLst/>
                        </a:rPr>
                        <a:t>3</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u="none" strike="noStrike" dirty="0">
                          <a:effectLst/>
                        </a:rPr>
                        <a:t>12.0%</a:t>
                      </a:r>
                      <a:endParaRPr lang="en-IN"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600" u="none" strike="noStrike">
                          <a:effectLst/>
                        </a:rPr>
                        <a:t>10%</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u="none" strike="noStrike" dirty="0">
                          <a:effectLst/>
                        </a:rPr>
                        <a:t>-2%</a:t>
                      </a:r>
                      <a:endParaRPr lang="en-IN"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600" u="none" strike="noStrike" dirty="0">
                          <a:effectLst/>
                        </a:rPr>
                        <a:t>1.800</a:t>
                      </a:r>
                      <a:endParaRPr lang="en-IN"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08763141"/>
                  </a:ext>
                </a:extLst>
              </a:tr>
              <a:tr h="414696">
                <a:tc>
                  <a:txBody>
                    <a:bodyPr/>
                    <a:lstStyle/>
                    <a:p>
                      <a:pPr algn="r" fontAlgn="b"/>
                      <a:r>
                        <a:rPr lang="en-IN" sz="1600" u="none" strike="noStrike">
                          <a:effectLst/>
                        </a:rPr>
                        <a:t>150</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u="none" strike="noStrike">
                          <a:effectLst/>
                        </a:rPr>
                        <a:t>9%</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u="none" strike="noStrike">
                          <a:effectLst/>
                        </a:rPr>
                        <a:t>13.50</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u="none" strike="noStrike">
                          <a:effectLst/>
                        </a:rPr>
                        <a:t>3.3</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u="none" strike="noStrike">
                          <a:effectLst/>
                        </a:rPr>
                        <a:t>13.2%</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u="none" strike="noStrike">
                          <a:effectLst/>
                        </a:rPr>
                        <a:t>10%</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u="none" strike="noStrike" dirty="0">
                          <a:effectLst/>
                        </a:rPr>
                        <a:t>-3%</a:t>
                      </a:r>
                      <a:endParaRPr lang="en-IN"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600" u="none" strike="noStrike" dirty="0">
                          <a:effectLst/>
                        </a:rPr>
                        <a:t>1.500</a:t>
                      </a:r>
                      <a:endParaRPr lang="en-IN"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31074010"/>
                  </a:ext>
                </a:extLst>
              </a:tr>
            </a:tbl>
          </a:graphicData>
        </a:graphic>
      </p:graphicFrame>
    </p:spTree>
    <p:extLst>
      <p:ext uri="{BB962C8B-B14F-4D97-AF65-F5344CB8AC3E}">
        <p14:creationId xmlns:p14="http://schemas.microsoft.com/office/powerpoint/2010/main" val="33636453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9"/>
          <p:cNvSpPr txBox="1">
            <a:spLocks noGrp="1"/>
          </p:cNvSpPr>
          <p:nvPr>
            <p:ph type="body" idx="1"/>
          </p:nvPr>
        </p:nvSpPr>
        <p:spPr>
          <a:xfrm>
            <a:off x="422032" y="1887414"/>
            <a:ext cx="8897814" cy="3974123"/>
          </a:xfrm>
          <a:prstGeom prst="rect">
            <a:avLst/>
          </a:prstGeom>
          <a:noFill/>
          <a:ln>
            <a:noFill/>
          </a:ln>
        </p:spPr>
        <p:txBody>
          <a:bodyPr spcFirstLastPara="1" wrap="square" lIns="91425" tIns="45700" rIns="91425" bIns="45700" anchor="t" anchorCtr="0">
            <a:normAutofit/>
          </a:bodyPr>
          <a:lstStyle/>
          <a:p>
            <a:pPr marL="457200" lvl="0" indent="-381000" algn="just" rtl="0">
              <a:lnSpc>
                <a:spcPct val="90000"/>
              </a:lnSpc>
              <a:spcBef>
                <a:spcPts val="0"/>
              </a:spcBef>
              <a:spcAft>
                <a:spcPts val="0"/>
              </a:spcAft>
              <a:buClr>
                <a:srgbClr val="002060"/>
              </a:buClr>
              <a:buSzPts val="2400"/>
              <a:buChar char="•"/>
            </a:pPr>
            <a:r>
              <a:rPr lang="en-US" sz="2400" b="1">
                <a:solidFill>
                  <a:srgbClr val="002060"/>
                </a:solidFill>
              </a:rPr>
              <a:t>Marginal cost approach provides information on</a:t>
            </a:r>
            <a:endParaRPr sz="2400" b="1">
              <a:solidFill>
                <a:srgbClr val="002060"/>
              </a:solidFill>
            </a:endParaRPr>
          </a:p>
          <a:p>
            <a:pPr marL="914400" lvl="1" indent="-381000" algn="just" rtl="0">
              <a:lnSpc>
                <a:spcPct val="90000"/>
              </a:lnSpc>
              <a:spcBef>
                <a:spcPts val="0"/>
              </a:spcBef>
              <a:spcAft>
                <a:spcPts val="0"/>
              </a:spcAft>
              <a:buClr>
                <a:srgbClr val="002060"/>
              </a:buClr>
              <a:buSzPts val="2400"/>
              <a:buChar char="•"/>
            </a:pPr>
            <a:r>
              <a:rPr lang="en-US" b="1">
                <a:solidFill>
                  <a:srgbClr val="002060"/>
                </a:solidFill>
              </a:rPr>
              <a:t>Setting deposit interest rate</a:t>
            </a:r>
            <a:endParaRPr b="1">
              <a:solidFill>
                <a:srgbClr val="002060"/>
              </a:solidFill>
            </a:endParaRPr>
          </a:p>
          <a:p>
            <a:pPr marL="914400" lvl="1" indent="-381000" algn="just" rtl="0">
              <a:lnSpc>
                <a:spcPct val="90000"/>
              </a:lnSpc>
              <a:spcBef>
                <a:spcPts val="0"/>
              </a:spcBef>
              <a:spcAft>
                <a:spcPts val="0"/>
              </a:spcAft>
              <a:buClr>
                <a:srgbClr val="002060"/>
              </a:buClr>
              <a:buSzPts val="2400"/>
              <a:buChar char="•"/>
            </a:pPr>
            <a:r>
              <a:rPr lang="en-US" b="1">
                <a:solidFill>
                  <a:srgbClr val="002060"/>
                </a:solidFill>
              </a:rPr>
              <a:t>Deciding how far institution should go in expanding its deposit base before the added cost of deposit growth catches up with additional revenues and total profits begin to decline</a:t>
            </a:r>
            <a:endParaRPr b="1">
              <a:solidFill>
                <a:srgbClr val="002060"/>
              </a:solidFill>
            </a:endParaRPr>
          </a:p>
          <a:p>
            <a:pPr marL="457200" lvl="0" indent="-381000" algn="just" rtl="0">
              <a:lnSpc>
                <a:spcPct val="90000"/>
              </a:lnSpc>
              <a:spcBef>
                <a:spcPts val="0"/>
              </a:spcBef>
              <a:spcAft>
                <a:spcPts val="0"/>
              </a:spcAft>
              <a:buClr>
                <a:srgbClr val="002060"/>
              </a:buClr>
              <a:buSzPts val="2400"/>
              <a:buChar char="•"/>
            </a:pPr>
            <a:r>
              <a:rPr lang="en-US" sz="2400" b="1">
                <a:solidFill>
                  <a:srgbClr val="002060"/>
                </a:solidFill>
              </a:rPr>
              <a:t>When profits start to fall: either find new sources of funding with lower marginal costs or identify new assets promising greater marginal revenue, or both</a:t>
            </a:r>
            <a:endParaRPr sz="2400" b="1">
              <a:solidFill>
                <a:srgbClr val="002060"/>
              </a:solidFill>
            </a:endParaRPr>
          </a:p>
          <a:p>
            <a:pPr marL="1028700" lvl="1" indent="-190500" algn="just" rtl="0">
              <a:lnSpc>
                <a:spcPct val="90000"/>
              </a:lnSpc>
              <a:spcBef>
                <a:spcPts val="500"/>
              </a:spcBef>
              <a:spcAft>
                <a:spcPts val="0"/>
              </a:spcAft>
              <a:buClr>
                <a:schemeClr val="dk1"/>
              </a:buClr>
              <a:buSzPts val="2400"/>
              <a:buNone/>
            </a:pPr>
            <a:endParaRPr b="1">
              <a:solidFill>
                <a:srgbClr val="002060"/>
              </a:solidFill>
            </a:endParaRPr>
          </a:p>
          <a:p>
            <a:pPr marL="1028700" lvl="1" indent="-190500" algn="just" rtl="0">
              <a:lnSpc>
                <a:spcPct val="90000"/>
              </a:lnSpc>
              <a:spcBef>
                <a:spcPts val="500"/>
              </a:spcBef>
              <a:spcAft>
                <a:spcPts val="0"/>
              </a:spcAft>
              <a:buClr>
                <a:schemeClr val="dk1"/>
              </a:buClr>
              <a:buSzPts val="2400"/>
              <a:buNone/>
            </a:pPr>
            <a:endParaRPr b="1">
              <a:solidFill>
                <a:srgbClr val="002060"/>
              </a:solidFill>
            </a:endParaRPr>
          </a:p>
          <a:p>
            <a:pPr marL="1028700" lvl="1" indent="-190500" algn="just" rtl="0">
              <a:lnSpc>
                <a:spcPct val="90000"/>
              </a:lnSpc>
              <a:spcBef>
                <a:spcPts val="500"/>
              </a:spcBef>
              <a:spcAft>
                <a:spcPts val="0"/>
              </a:spcAft>
              <a:buClr>
                <a:schemeClr val="dk1"/>
              </a:buClr>
              <a:buSzPts val="2400"/>
              <a:buNone/>
            </a:pPr>
            <a:endParaRPr b="1">
              <a:solidFill>
                <a:srgbClr val="002060"/>
              </a:solidFill>
            </a:endParaRPr>
          </a:p>
          <a:p>
            <a:pPr marL="1485900" lvl="2" indent="-215900" algn="just" rtl="0">
              <a:lnSpc>
                <a:spcPct val="90000"/>
              </a:lnSpc>
              <a:spcBef>
                <a:spcPts val="500"/>
              </a:spcBef>
              <a:spcAft>
                <a:spcPts val="0"/>
              </a:spcAft>
              <a:buClr>
                <a:schemeClr val="dk1"/>
              </a:buClr>
              <a:buSzPts val="2000"/>
              <a:buNone/>
            </a:pPr>
            <a:endParaRPr b="1">
              <a:solidFill>
                <a:srgbClr val="002060"/>
              </a:solidFill>
            </a:endParaRPr>
          </a:p>
        </p:txBody>
      </p:sp>
      <p:sp>
        <p:nvSpPr>
          <p:cNvPr id="157" name="Google Shape;157;p9"/>
          <p:cNvSpPr txBox="1">
            <a:spLocks noGrp="1"/>
          </p:cNvSpPr>
          <p:nvPr>
            <p:ph type="title"/>
          </p:nvPr>
        </p:nvSpPr>
        <p:spPr>
          <a:xfrm>
            <a:off x="1364059" y="685333"/>
            <a:ext cx="10515600" cy="662821"/>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0070C0"/>
              </a:buClr>
              <a:buSzPts val="2800"/>
              <a:buFont typeface="Calibri"/>
              <a:buNone/>
            </a:pPr>
            <a:r>
              <a:rPr lang="en-US" sz="2800" b="1" dirty="0">
                <a:solidFill>
                  <a:srgbClr val="0070C0"/>
                </a:solidFill>
                <a:latin typeface="+mn-lt"/>
              </a:rPr>
              <a:t>Using Marginal Cost to Set Interest Rates on Deposits</a:t>
            </a:r>
            <a:endParaRPr dirty="0">
              <a:latin typeface="+mn-lt"/>
            </a:endParaRPr>
          </a:p>
        </p:txBody>
      </p:sp>
      <p:sp>
        <p:nvSpPr>
          <p:cNvPr id="158" name="Google Shape;158;p9"/>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182778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g7b72499489_0_7"/>
          <p:cNvSpPr txBox="1">
            <a:spLocks noGrp="1"/>
          </p:cNvSpPr>
          <p:nvPr>
            <p:ph type="body" idx="1"/>
          </p:nvPr>
        </p:nvSpPr>
        <p:spPr>
          <a:xfrm>
            <a:off x="422032" y="1887414"/>
            <a:ext cx="8897700" cy="3974100"/>
          </a:xfrm>
          <a:prstGeom prst="rect">
            <a:avLst/>
          </a:prstGeom>
          <a:noFill/>
          <a:ln>
            <a:noFill/>
          </a:ln>
        </p:spPr>
        <p:txBody>
          <a:bodyPr spcFirstLastPara="1" wrap="square" lIns="91425" tIns="45700" rIns="91425" bIns="45700" anchor="t" anchorCtr="0">
            <a:noAutofit/>
          </a:bodyPr>
          <a:lstStyle/>
          <a:p>
            <a:pPr marL="0" lvl="0" indent="0" algn="just" rtl="0">
              <a:lnSpc>
                <a:spcPct val="90000"/>
              </a:lnSpc>
              <a:spcBef>
                <a:spcPts val="0"/>
              </a:spcBef>
              <a:spcAft>
                <a:spcPts val="0"/>
              </a:spcAft>
              <a:buNone/>
            </a:pPr>
            <a:r>
              <a:rPr lang="en-US" b="1">
                <a:solidFill>
                  <a:srgbClr val="002060"/>
                </a:solidFill>
              </a:rPr>
              <a:t>Conditional Pricing</a:t>
            </a:r>
            <a:endParaRPr b="1">
              <a:solidFill>
                <a:srgbClr val="002060"/>
              </a:solidFill>
            </a:endParaRPr>
          </a:p>
          <a:p>
            <a:pPr marL="1028700" lvl="1" indent="-304800" algn="just" rtl="0">
              <a:lnSpc>
                <a:spcPct val="90000"/>
              </a:lnSpc>
              <a:spcBef>
                <a:spcPts val="0"/>
              </a:spcBef>
              <a:spcAft>
                <a:spcPts val="0"/>
              </a:spcAft>
              <a:buClr>
                <a:srgbClr val="002060"/>
              </a:buClr>
              <a:buSzPts val="1800"/>
              <a:buChar char="•"/>
            </a:pPr>
            <a:r>
              <a:rPr lang="en-US" b="1">
                <a:solidFill>
                  <a:srgbClr val="002060"/>
                </a:solidFill>
              </a:rPr>
              <a:t>Depository sets up a schedule of fees in which customer pays a low fee or no fee if the deposit balance remains above some minimum level, but faces a higher fee if average balance falls below minimum</a:t>
            </a:r>
            <a:endParaRPr b="1">
              <a:solidFill>
                <a:srgbClr val="002060"/>
              </a:solidFill>
            </a:endParaRPr>
          </a:p>
          <a:p>
            <a:pPr marL="1143000" lvl="2" indent="-228600" algn="just" rtl="0">
              <a:lnSpc>
                <a:spcPct val="90000"/>
              </a:lnSpc>
              <a:spcBef>
                <a:spcPts val="0"/>
              </a:spcBef>
              <a:spcAft>
                <a:spcPts val="0"/>
              </a:spcAft>
              <a:buClr>
                <a:srgbClr val="002060"/>
              </a:buClr>
              <a:buSzPts val="1800"/>
              <a:buChar char="•"/>
            </a:pPr>
            <a:r>
              <a:rPr lang="en-US" b="1">
                <a:solidFill>
                  <a:srgbClr val="002060"/>
                </a:solidFill>
              </a:rPr>
              <a:t>Customer pays a price conditional on how they use deposit</a:t>
            </a:r>
            <a:endParaRPr b="1">
              <a:solidFill>
                <a:srgbClr val="002060"/>
              </a:solidFill>
            </a:endParaRPr>
          </a:p>
          <a:p>
            <a:pPr marL="1028700" lvl="1" indent="-304800" algn="just" rtl="0">
              <a:lnSpc>
                <a:spcPct val="90000"/>
              </a:lnSpc>
              <a:spcBef>
                <a:spcPts val="0"/>
              </a:spcBef>
              <a:spcAft>
                <a:spcPts val="0"/>
              </a:spcAft>
              <a:buClr>
                <a:srgbClr val="002060"/>
              </a:buClr>
              <a:buSzPts val="1800"/>
              <a:buChar char="•"/>
            </a:pPr>
            <a:r>
              <a:rPr lang="en-US" b="1">
                <a:solidFill>
                  <a:srgbClr val="002060"/>
                </a:solidFill>
              </a:rPr>
              <a:t>Deposit prices vary based on one or more of these factors:</a:t>
            </a:r>
            <a:endParaRPr b="1">
              <a:solidFill>
                <a:srgbClr val="002060"/>
              </a:solidFill>
            </a:endParaRPr>
          </a:p>
          <a:p>
            <a:pPr marL="1143000" lvl="2" indent="-228600" algn="just" rtl="0">
              <a:lnSpc>
                <a:spcPct val="90000"/>
              </a:lnSpc>
              <a:spcBef>
                <a:spcPts val="0"/>
              </a:spcBef>
              <a:spcAft>
                <a:spcPts val="0"/>
              </a:spcAft>
              <a:buClr>
                <a:srgbClr val="002060"/>
              </a:buClr>
              <a:buSzPts val="1800"/>
              <a:buChar char="•"/>
            </a:pPr>
            <a:r>
              <a:rPr lang="en-US" b="1">
                <a:solidFill>
                  <a:srgbClr val="002060"/>
                </a:solidFill>
              </a:rPr>
              <a:t>Number of transactions passing through account</a:t>
            </a:r>
            <a:endParaRPr b="1">
              <a:solidFill>
                <a:srgbClr val="002060"/>
              </a:solidFill>
            </a:endParaRPr>
          </a:p>
          <a:p>
            <a:pPr marL="1143000" lvl="2" indent="-228600" algn="just" rtl="0">
              <a:lnSpc>
                <a:spcPct val="90000"/>
              </a:lnSpc>
              <a:spcBef>
                <a:spcPts val="0"/>
              </a:spcBef>
              <a:spcAft>
                <a:spcPts val="0"/>
              </a:spcAft>
              <a:buClr>
                <a:srgbClr val="002060"/>
              </a:buClr>
              <a:buSzPts val="1800"/>
              <a:buChar char="•"/>
            </a:pPr>
            <a:r>
              <a:rPr lang="en-US" b="1">
                <a:solidFill>
                  <a:srgbClr val="002060"/>
                </a:solidFill>
              </a:rPr>
              <a:t>Average balance held in the account over a designated period</a:t>
            </a:r>
            <a:endParaRPr b="1">
              <a:solidFill>
                <a:srgbClr val="002060"/>
              </a:solidFill>
            </a:endParaRPr>
          </a:p>
          <a:p>
            <a:pPr marL="1143000" lvl="2" indent="-228600" algn="just" rtl="0">
              <a:lnSpc>
                <a:spcPct val="90000"/>
              </a:lnSpc>
              <a:spcBef>
                <a:spcPts val="0"/>
              </a:spcBef>
              <a:spcAft>
                <a:spcPts val="0"/>
              </a:spcAft>
              <a:buClr>
                <a:srgbClr val="002060"/>
              </a:buClr>
              <a:buSzPts val="1800"/>
              <a:buChar char="•"/>
            </a:pPr>
            <a:r>
              <a:rPr lang="en-US" b="1">
                <a:solidFill>
                  <a:srgbClr val="002060"/>
                </a:solidFill>
              </a:rPr>
              <a:t>Maturity of deposits in days, weeks or month </a:t>
            </a:r>
            <a:endParaRPr b="1">
              <a:solidFill>
                <a:srgbClr val="002060"/>
              </a:solidFill>
            </a:endParaRPr>
          </a:p>
          <a:p>
            <a:pPr marL="1028700" lvl="1" indent="-190500" algn="just" rtl="0">
              <a:lnSpc>
                <a:spcPct val="90000"/>
              </a:lnSpc>
              <a:spcBef>
                <a:spcPts val="500"/>
              </a:spcBef>
              <a:spcAft>
                <a:spcPts val="0"/>
              </a:spcAft>
              <a:buClr>
                <a:schemeClr val="dk1"/>
              </a:buClr>
              <a:buSzPts val="2400"/>
              <a:buNone/>
            </a:pPr>
            <a:endParaRPr b="1">
              <a:solidFill>
                <a:srgbClr val="002060"/>
              </a:solidFill>
            </a:endParaRPr>
          </a:p>
          <a:p>
            <a:pPr marL="1028700" lvl="1" indent="-190500" algn="just" rtl="0">
              <a:lnSpc>
                <a:spcPct val="90000"/>
              </a:lnSpc>
              <a:spcBef>
                <a:spcPts val="500"/>
              </a:spcBef>
              <a:spcAft>
                <a:spcPts val="0"/>
              </a:spcAft>
              <a:buClr>
                <a:schemeClr val="dk1"/>
              </a:buClr>
              <a:buSzPts val="2400"/>
              <a:buNone/>
            </a:pPr>
            <a:endParaRPr b="1">
              <a:solidFill>
                <a:srgbClr val="002060"/>
              </a:solidFill>
            </a:endParaRPr>
          </a:p>
          <a:p>
            <a:pPr marL="1485900" lvl="2" indent="-215900" algn="just" rtl="0">
              <a:lnSpc>
                <a:spcPct val="90000"/>
              </a:lnSpc>
              <a:spcBef>
                <a:spcPts val="500"/>
              </a:spcBef>
              <a:spcAft>
                <a:spcPts val="0"/>
              </a:spcAft>
              <a:buClr>
                <a:schemeClr val="dk1"/>
              </a:buClr>
              <a:buSzPts val="2000"/>
              <a:buNone/>
            </a:pPr>
            <a:endParaRPr b="1">
              <a:solidFill>
                <a:srgbClr val="002060"/>
              </a:solidFill>
            </a:endParaRPr>
          </a:p>
        </p:txBody>
      </p:sp>
      <p:sp>
        <p:nvSpPr>
          <p:cNvPr id="164" name="Google Shape;164;g7b72499489_0_7"/>
          <p:cNvSpPr txBox="1">
            <a:spLocks noGrp="1"/>
          </p:cNvSpPr>
          <p:nvPr>
            <p:ph type="title"/>
          </p:nvPr>
        </p:nvSpPr>
        <p:spPr>
          <a:xfrm>
            <a:off x="1364059" y="685333"/>
            <a:ext cx="10515600" cy="6627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0070C0"/>
              </a:buClr>
              <a:buSzPts val="2800"/>
              <a:buFont typeface="Calibri"/>
              <a:buNone/>
            </a:pPr>
            <a:r>
              <a:rPr lang="en-US" sz="2800" b="1" dirty="0">
                <a:solidFill>
                  <a:srgbClr val="0070C0"/>
                </a:solidFill>
                <a:latin typeface="+mn-lt"/>
              </a:rPr>
              <a:t>Using Marginal Cost to Set Interest Rates on Deposits</a:t>
            </a:r>
            <a:endParaRPr dirty="0">
              <a:latin typeface="+mn-lt"/>
            </a:endParaRPr>
          </a:p>
        </p:txBody>
      </p:sp>
      <p:sp>
        <p:nvSpPr>
          <p:cNvPr id="165" name="Google Shape;165;g7b72499489_0_7"/>
          <p:cNvSpPr/>
          <p:nvPr/>
        </p:nvSpPr>
        <p:spPr>
          <a:xfrm>
            <a:off x="0" y="0"/>
            <a:ext cx="12192000" cy="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827460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g7b72499489_0_31"/>
          <p:cNvSpPr txBox="1">
            <a:spLocks noGrp="1"/>
          </p:cNvSpPr>
          <p:nvPr>
            <p:ph type="body" idx="1"/>
          </p:nvPr>
        </p:nvSpPr>
        <p:spPr>
          <a:xfrm>
            <a:off x="228992" y="1785814"/>
            <a:ext cx="9575408" cy="3974100"/>
          </a:xfrm>
          <a:prstGeom prst="rect">
            <a:avLst/>
          </a:prstGeom>
          <a:noFill/>
          <a:ln>
            <a:noFill/>
          </a:ln>
        </p:spPr>
        <p:txBody>
          <a:bodyPr spcFirstLastPara="1" wrap="square" lIns="91425" tIns="45700" rIns="91425" bIns="45700" anchor="t" anchorCtr="0">
            <a:noAutofit/>
          </a:bodyPr>
          <a:lstStyle/>
          <a:p>
            <a:pPr marL="0" lvl="0" indent="0" algn="just" rtl="0">
              <a:lnSpc>
                <a:spcPct val="90000"/>
              </a:lnSpc>
              <a:spcBef>
                <a:spcPts val="0"/>
              </a:spcBef>
              <a:spcAft>
                <a:spcPts val="0"/>
              </a:spcAft>
              <a:buNone/>
            </a:pPr>
            <a:r>
              <a:rPr lang="en-US" b="1" dirty="0">
                <a:solidFill>
                  <a:srgbClr val="002060"/>
                </a:solidFill>
              </a:rPr>
              <a:t>Conditional Pricing</a:t>
            </a:r>
            <a:endParaRPr b="1" dirty="0">
              <a:solidFill>
                <a:srgbClr val="002060"/>
              </a:solidFill>
            </a:endParaRPr>
          </a:p>
          <a:p>
            <a:pPr marL="1028700" lvl="1" indent="-304800" algn="just" rtl="0">
              <a:lnSpc>
                <a:spcPct val="90000"/>
              </a:lnSpc>
              <a:spcBef>
                <a:spcPts val="0"/>
              </a:spcBef>
              <a:spcAft>
                <a:spcPts val="0"/>
              </a:spcAft>
              <a:buClr>
                <a:srgbClr val="002060"/>
              </a:buClr>
              <a:buSzPts val="1800"/>
              <a:buChar char="•"/>
            </a:pPr>
            <a:r>
              <a:rPr lang="en-US" b="1" dirty="0">
                <a:solidFill>
                  <a:srgbClr val="002060"/>
                </a:solidFill>
              </a:rPr>
              <a:t>Economist Constance Dunham classified checking account conditional pricing schedule into three broad category: (1)flat-rate pricing, (2)free pricing and (3) conditionally free pricing</a:t>
            </a:r>
            <a:endParaRPr b="1" dirty="0">
              <a:solidFill>
                <a:srgbClr val="002060"/>
              </a:solidFill>
            </a:endParaRPr>
          </a:p>
          <a:p>
            <a:pPr marL="1638300" lvl="2" indent="-457200" algn="just">
              <a:spcBef>
                <a:spcPts val="0"/>
              </a:spcBef>
              <a:buClr>
                <a:srgbClr val="002060"/>
              </a:buClr>
              <a:buFont typeface="+mj-lt"/>
              <a:buAutoNum type="arabicPeriod"/>
            </a:pPr>
            <a:r>
              <a:rPr lang="en-US" sz="2400" b="1" u="sng" dirty="0">
                <a:solidFill>
                  <a:srgbClr val="002060"/>
                </a:solidFill>
              </a:rPr>
              <a:t>Flat-rate pricing</a:t>
            </a:r>
            <a:r>
              <a:rPr lang="en-US" sz="2400" b="1" dirty="0">
                <a:solidFill>
                  <a:srgbClr val="002060"/>
                </a:solidFill>
              </a:rPr>
              <a:t>: depositor’s cost is a fixed charge per check, per time or both</a:t>
            </a:r>
            <a:endParaRPr sz="2400" b="1" dirty="0">
              <a:solidFill>
                <a:srgbClr val="002060"/>
              </a:solidFill>
            </a:endParaRPr>
          </a:p>
          <a:p>
            <a:pPr marL="1638300" lvl="2" indent="-457200" algn="just">
              <a:spcBef>
                <a:spcPts val="0"/>
              </a:spcBef>
              <a:buClr>
                <a:srgbClr val="002060"/>
              </a:buClr>
              <a:buFont typeface="+mj-lt"/>
              <a:buAutoNum type="arabicPeriod"/>
            </a:pPr>
            <a:r>
              <a:rPr lang="en-US" sz="2400" b="1" u="sng" dirty="0">
                <a:solidFill>
                  <a:srgbClr val="002060"/>
                </a:solidFill>
              </a:rPr>
              <a:t>Free pricing</a:t>
            </a:r>
            <a:r>
              <a:rPr lang="en-US" sz="2400" b="1" dirty="0">
                <a:solidFill>
                  <a:srgbClr val="002060"/>
                </a:solidFill>
              </a:rPr>
              <a:t>: absence of a monthly account maintenance  fee or per-transaction charge</a:t>
            </a:r>
            <a:endParaRPr sz="2400" b="1" dirty="0">
              <a:solidFill>
                <a:srgbClr val="002060"/>
              </a:solidFill>
            </a:endParaRPr>
          </a:p>
          <a:p>
            <a:pPr marL="1638300" lvl="2" indent="-457200" algn="just">
              <a:spcBef>
                <a:spcPts val="0"/>
              </a:spcBef>
              <a:buClr>
                <a:srgbClr val="002060"/>
              </a:buClr>
              <a:buFont typeface="+mj-lt"/>
              <a:buAutoNum type="arabicPeriod"/>
            </a:pPr>
            <a:r>
              <a:rPr lang="en-US" sz="2400" b="1" u="sng" dirty="0">
                <a:solidFill>
                  <a:srgbClr val="002060"/>
                </a:solidFill>
              </a:rPr>
              <a:t>Conditionally free pricing</a:t>
            </a:r>
            <a:r>
              <a:rPr lang="en-US" sz="2400" b="1" u="sng" dirty="0" smtClean="0">
                <a:solidFill>
                  <a:srgbClr val="002060"/>
                </a:solidFill>
              </a:rPr>
              <a:t>: </a:t>
            </a:r>
            <a:r>
              <a:rPr lang="en-US" sz="2400" b="1" dirty="0" smtClean="0">
                <a:solidFill>
                  <a:srgbClr val="002060"/>
                </a:solidFill>
              </a:rPr>
              <a:t>favors </a:t>
            </a:r>
            <a:r>
              <a:rPr lang="en-US" sz="2400" b="1" dirty="0">
                <a:solidFill>
                  <a:srgbClr val="002060"/>
                </a:solidFill>
              </a:rPr>
              <a:t>large denomination deposits because services are free if account balance stays above some minimal figure</a:t>
            </a:r>
            <a:endParaRPr sz="2400" b="1" dirty="0">
              <a:solidFill>
                <a:srgbClr val="002060"/>
              </a:solidFill>
            </a:endParaRPr>
          </a:p>
          <a:p>
            <a:pPr marL="1028700" lvl="1" indent="-190500" algn="just" rtl="0">
              <a:lnSpc>
                <a:spcPct val="90000"/>
              </a:lnSpc>
              <a:spcBef>
                <a:spcPts val="500"/>
              </a:spcBef>
              <a:spcAft>
                <a:spcPts val="0"/>
              </a:spcAft>
              <a:buClr>
                <a:schemeClr val="dk1"/>
              </a:buClr>
              <a:buSzPts val="2400"/>
              <a:buNone/>
            </a:pPr>
            <a:endParaRPr b="1" dirty="0">
              <a:solidFill>
                <a:srgbClr val="002060"/>
              </a:solidFill>
            </a:endParaRPr>
          </a:p>
          <a:p>
            <a:pPr marL="1028700" lvl="1" indent="-190500" algn="just" rtl="0">
              <a:lnSpc>
                <a:spcPct val="90000"/>
              </a:lnSpc>
              <a:spcBef>
                <a:spcPts val="500"/>
              </a:spcBef>
              <a:spcAft>
                <a:spcPts val="0"/>
              </a:spcAft>
              <a:buClr>
                <a:schemeClr val="dk1"/>
              </a:buClr>
              <a:buSzPts val="2400"/>
              <a:buNone/>
            </a:pPr>
            <a:endParaRPr b="1" dirty="0">
              <a:solidFill>
                <a:srgbClr val="002060"/>
              </a:solidFill>
            </a:endParaRPr>
          </a:p>
          <a:p>
            <a:pPr marL="1485900" lvl="2" indent="-215900" algn="just" rtl="0">
              <a:lnSpc>
                <a:spcPct val="90000"/>
              </a:lnSpc>
              <a:spcBef>
                <a:spcPts val="500"/>
              </a:spcBef>
              <a:spcAft>
                <a:spcPts val="0"/>
              </a:spcAft>
              <a:buClr>
                <a:schemeClr val="dk1"/>
              </a:buClr>
              <a:buSzPts val="2000"/>
              <a:buNone/>
            </a:pPr>
            <a:endParaRPr b="1" dirty="0">
              <a:solidFill>
                <a:srgbClr val="002060"/>
              </a:solidFill>
            </a:endParaRPr>
          </a:p>
        </p:txBody>
      </p:sp>
      <p:sp>
        <p:nvSpPr>
          <p:cNvPr id="171" name="Google Shape;171;g7b72499489_0_31"/>
          <p:cNvSpPr txBox="1">
            <a:spLocks noGrp="1"/>
          </p:cNvSpPr>
          <p:nvPr>
            <p:ph type="title"/>
          </p:nvPr>
        </p:nvSpPr>
        <p:spPr>
          <a:xfrm>
            <a:off x="1364059" y="685333"/>
            <a:ext cx="10515600" cy="6627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0070C0"/>
              </a:buClr>
              <a:buSzPts val="2800"/>
              <a:buFont typeface="Calibri"/>
              <a:buNone/>
            </a:pPr>
            <a:r>
              <a:rPr lang="en-US" sz="2800" b="1" dirty="0">
                <a:solidFill>
                  <a:srgbClr val="0070C0"/>
                </a:solidFill>
                <a:latin typeface="+mn-lt"/>
              </a:rPr>
              <a:t>Using Marginal Cost to Set Interest Rates on Deposits</a:t>
            </a:r>
            <a:endParaRPr dirty="0">
              <a:latin typeface="+mn-lt"/>
            </a:endParaRPr>
          </a:p>
        </p:txBody>
      </p:sp>
      <p:sp>
        <p:nvSpPr>
          <p:cNvPr id="172" name="Google Shape;172;g7b72499489_0_31"/>
          <p:cNvSpPr/>
          <p:nvPr/>
        </p:nvSpPr>
        <p:spPr>
          <a:xfrm>
            <a:off x="0" y="0"/>
            <a:ext cx="12192000" cy="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1965261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g7b72499489_0_13"/>
          <p:cNvSpPr txBox="1">
            <a:spLocks noGrp="1"/>
          </p:cNvSpPr>
          <p:nvPr>
            <p:ph type="body" idx="1"/>
          </p:nvPr>
        </p:nvSpPr>
        <p:spPr>
          <a:xfrm>
            <a:off x="422032" y="1887414"/>
            <a:ext cx="8897700" cy="3974100"/>
          </a:xfrm>
          <a:prstGeom prst="rect">
            <a:avLst/>
          </a:prstGeom>
          <a:noFill/>
          <a:ln>
            <a:noFill/>
          </a:ln>
        </p:spPr>
        <p:txBody>
          <a:bodyPr spcFirstLastPara="1" wrap="square" lIns="91425" tIns="45700" rIns="91425" bIns="45700" anchor="t" anchorCtr="0">
            <a:noAutofit/>
          </a:bodyPr>
          <a:lstStyle/>
          <a:p>
            <a:pPr marL="1028700" lvl="1" indent="-342900" algn="just" rtl="0">
              <a:lnSpc>
                <a:spcPct val="90000"/>
              </a:lnSpc>
              <a:spcBef>
                <a:spcPts val="0"/>
              </a:spcBef>
              <a:spcAft>
                <a:spcPts val="0"/>
              </a:spcAft>
              <a:buClr>
                <a:srgbClr val="002060"/>
              </a:buClr>
              <a:buSzPts val="2400"/>
              <a:buChar char="•"/>
            </a:pPr>
            <a:r>
              <a:rPr lang="en-US" b="1">
                <a:solidFill>
                  <a:srgbClr val="002060"/>
                </a:solidFill>
              </a:rPr>
              <a:t>Targeting the best customers for special treatment according to the number of services the customer uses</a:t>
            </a:r>
            <a:endParaRPr b="1">
              <a:solidFill>
                <a:srgbClr val="002060"/>
              </a:solidFill>
            </a:endParaRPr>
          </a:p>
          <a:p>
            <a:pPr marL="1028700" lvl="1" indent="-304800" algn="just" rtl="0">
              <a:lnSpc>
                <a:spcPct val="90000"/>
              </a:lnSpc>
              <a:spcBef>
                <a:spcPts val="0"/>
              </a:spcBef>
              <a:spcAft>
                <a:spcPts val="0"/>
              </a:spcAft>
              <a:buClr>
                <a:srgbClr val="002060"/>
              </a:buClr>
              <a:buSzPts val="1800"/>
              <a:buChar char="•"/>
            </a:pPr>
            <a:r>
              <a:rPr lang="en-US" b="1">
                <a:solidFill>
                  <a:srgbClr val="002060"/>
                </a:solidFill>
              </a:rPr>
              <a:t>Customers who choose two or more services may be granted lower deposit fees </a:t>
            </a:r>
            <a:endParaRPr b="1">
              <a:solidFill>
                <a:srgbClr val="002060"/>
              </a:solidFill>
            </a:endParaRPr>
          </a:p>
          <a:p>
            <a:pPr marL="1028700" lvl="1" indent="-304800" algn="just" rtl="0">
              <a:lnSpc>
                <a:spcPct val="90000"/>
              </a:lnSpc>
              <a:spcBef>
                <a:spcPts val="0"/>
              </a:spcBef>
              <a:spcAft>
                <a:spcPts val="0"/>
              </a:spcAft>
              <a:buClr>
                <a:srgbClr val="002060"/>
              </a:buClr>
              <a:buSzPts val="1800"/>
              <a:buChar char="•"/>
            </a:pPr>
            <a:r>
              <a:rPr lang="en-US" b="1">
                <a:solidFill>
                  <a:srgbClr val="002060"/>
                </a:solidFill>
              </a:rPr>
              <a:t>Idea: selling multiple services to customers increases the customer’s dependence; makes it harder to go elsewhere</a:t>
            </a:r>
            <a:endParaRPr b="1">
              <a:solidFill>
                <a:srgbClr val="002060"/>
              </a:solidFill>
            </a:endParaRPr>
          </a:p>
          <a:p>
            <a:pPr marL="1028700" lvl="1" indent="-304800" algn="just" rtl="0">
              <a:lnSpc>
                <a:spcPct val="90000"/>
              </a:lnSpc>
              <a:spcBef>
                <a:spcPts val="0"/>
              </a:spcBef>
              <a:spcAft>
                <a:spcPts val="0"/>
              </a:spcAft>
              <a:buClr>
                <a:srgbClr val="002060"/>
              </a:buClr>
              <a:buSzPts val="1800"/>
              <a:buChar char="•"/>
            </a:pPr>
            <a:r>
              <a:rPr lang="en-US" b="1">
                <a:solidFill>
                  <a:srgbClr val="002060"/>
                </a:solidFill>
              </a:rPr>
              <a:t>Relationship pricing promoted greater customer loyalty and less sensitive to prices offered by competitive firms</a:t>
            </a:r>
            <a:endParaRPr b="1">
              <a:solidFill>
                <a:srgbClr val="002060"/>
              </a:solidFill>
            </a:endParaRPr>
          </a:p>
          <a:p>
            <a:pPr marL="0" lvl="0" indent="0" algn="just" rtl="0">
              <a:lnSpc>
                <a:spcPct val="90000"/>
              </a:lnSpc>
              <a:spcBef>
                <a:spcPts val="0"/>
              </a:spcBef>
              <a:spcAft>
                <a:spcPts val="0"/>
              </a:spcAft>
              <a:buNone/>
            </a:pPr>
            <a:endParaRPr b="1">
              <a:solidFill>
                <a:srgbClr val="002060"/>
              </a:solidFill>
            </a:endParaRPr>
          </a:p>
          <a:p>
            <a:pPr marL="1028700" lvl="1" indent="-190500" algn="just" rtl="0">
              <a:lnSpc>
                <a:spcPct val="90000"/>
              </a:lnSpc>
              <a:spcBef>
                <a:spcPts val="500"/>
              </a:spcBef>
              <a:spcAft>
                <a:spcPts val="0"/>
              </a:spcAft>
              <a:buClr>
                <a:schemeClr val="dk1"/>
              </a:buClr>
              <a:buSzPts val="2400"/>
              <a:buNone/>
            </a:pPr>
            <a:endParaRPr b="1">
              <a:solidFill>
                <a:srgbClr val="002060"/>
              </a:solidFill>
            </a:endParaRPr>
          </a:p>
          <a:p>
            <a:pPr marL="1028700" lvl="1" indent="-190500" algn="just" rtl="0">
              <a:lnSpc>
                <a:spcPct val="90000"/>
              </a:lnSpc>
              <a:spcBef>
                <a:spcPts val="500"/>
              </a:spcBef>
              <a:spcAft>
                <a:spcPts val="0"/>
              </a:spcAft>
              <a:buClr>
                <a:schemeClr val="dk1"/>
              </a:buClr>
              <a:buSzPts val="2400"/>
              <a:buNone/>
            </a:pPr>
            <a:endParaRPr b="1">
              <a:solidFill>
                <a:srgbClr val="002060"/>
              </a:solidFill>
            </a:endParaRPr>
          </a:p>
          <a:p>
            <a:pPr marL="1028700" lvl="1" indent="-190500" algn="just" rtl="0">
              <a:lnSpc>
                <a:spcPct val="90000"/>
              </a:lnSpc>
              <a:spcBef>
                <a:spcPts val="500"/>
              </a:spcBef>
              <a:spcAft>
                <a:spcPts val="0"/>
              </a:spcAft>
              <a:buClr>
                <a:schemeClr val="dk1"/>
              </a:buClr>
              <a:buSzPts val="2400"/>
              <a:buNone/>
            </a:pPr>
            <a:endParaRPr b="1">
              <a:solidFill>
                <a:srgbClr val="002060"/>
              </a:solidFill>
            </a:endParaRPr>
          </a:p>
          <a:p>
            <a:pPr marL="1485900" lvl="2" indent="-215900" algn="just" rtl="0">
              <a:lnSpc>
                <a:spcPct val="90000"/>
              </a:lnSpc>
              <a:spcBef>
                <a:spcPts val="500"/>
              </a:spcBef>
              <a:spcAft>
                <a:spcPts val="0"/>
              </a:spcAft>
              <a:buClr>
                <a:schemeClr val="dk1"/>
              </a:buClr>
              <a:buSzPts val="2000"/>
              <a:buNone/>
            </a:pPr>
            <a:endParaRPr b="1">
              <a:solidFill>
                <a:srgbClr val="002060"/>
              </a:solidFill>
            </a:endParaRPr>
          </a:p>
        </p:txBody>
      </p:sp>
      <p:sp>
        <p:nvSpPr>
          <p:cNvPr id="178" name="Google Shape;178;g7b72499489_0_13"/>
          <p:cNvSpPr txBox="1">
            <a:spLocks noGrp="1"/>
          </p:cNvSpPr>
          <p:nvPr>
            <p:ph type="title"/>
          </p:nvPr>
        </p:nvSpPr>
        <p:spPr>
          <a:xfrm>
            <a:off x="1364059" y="685333"/>
            <a:ext cx="10515600" cy="662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0070C0"/>
              </a:buClr>
              <a:buSzPts val="2800"/>
              <a:buFont typeface="Calibri"/>
              <a:buNone/>
            </a:pPr>
            <a:r>
              <a:rPr lang="en-US" sz="2800" b="1" dirty="0">
                <a:solidFill>
                  <a:srgbClr val="0070C0"/>
                </a:solidFill>
                <a:latin typeface="+mn-lt"/>
                <a:ea typeface="Calibri"/>
                <a:cs typeface="Calibri"/>
                <a:sym typeface="Calibri"/>
              </a:rPr>
              <a:t>Pricing </a:t>
            </a:r>
            <a:r>
              <a:rPr lang="en-US" sz="2800" b="1" dirty="0">
                <a:solidFill>
                  <a:srgbClr val="0070C0"/>
                </a:solidFill>
                <a:latin typeface="+mn-lt"/>
              </a:rPr>
              <a:t>Based on the Total Customer Relationship and Choosing a Depository</a:t>
            </a:r>
            <a:endParaRPr dirty="0">
              <a:latin typeface="+mn-lt"/>
            </a:endParaRPr>
          </a:p>
        </p:txBody>
      </p:sp>
      <p:sp>
        <p:nvSpPr>
          <p:cNvPr id="179" name="Google Shape;179;g7b72499489_0_13"/>
          <p:cNvSpPr/>
          <p:nvPr/>
        </p:nvSpPr>
        <p:spPr>
          <a:xfrm>
            <a:off x="0" y="0"/>
            <a:ext cx="12192000" cy="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685140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g7b72499489_0_37"/>
          <p:cNvSpPr txBox="1">
            <a:spLocks noGrp="1"/>
          </p:cNvSpPr>
          <p:nvPr>
            <p:ph type="body" idx="1"/>
          </p:nvPr>
        </p:nvSpPr>
        <p:spPr>
          <a:xfrm>
            <a:off x="128110" y="1348033"/>
            <a:ext cx="10693200" cy="3974100"/>
          </a:xfrm>
          <a:prstGeom prst="rect">
            <a:avLst/>
          </a:prstGeom>
          <a:noFill/>
          <a:ln>
            <a:noFill/>
          </a:ln>
        </p:spPr>
        <p:txBody>
          <a:bodyPr spcFirstLastPara="1" wrap="square" lIns="91425" tIns="45700" rIns="91425" bIns="45700" anchor="t" anchorCtr="0">
            <a:noAutofit/>
          </a:bodyPr>
          <a:lstStyle/>
          <a:p>
            <a:pPr marL="571500" lvl="2" indent="-215900" algn="just" rtl="0">
              <a:lnSpc>
                <a:spcPct val="90000"/>
              </a:lnSpc>
              <a:spcBef>
                <a:spcPts val="500"/>
              </a:spcBef>
              <a:spcAft>
                <a:spcPts val="0"/>
              </a:spcAft>
              <a:buClr>
                <a:schemeClr val="dk1"/>
              </a:buClr>
              <a:buSzPts val="2000"/>
              <a:buNone/>
            </a:pPr>
            <a:r>
              <a:rPr lang="en-US" sz="2400" b="1" dirty="0">
                <a:solidFill>
                  <a:srgbClr val="002060"/>
                </a:solidFill>
              </a:rPr>
              <a:t>Factors customers and businesses consider when choosing institution:</a:t>
            </a:r>
            <a:endParaRPr b="1" dirty="0">
              <a:solidFill>
                <a:srgbClr val="002060"/>
              </a:solidFill>
            </a:endParaRPr>
          </a:p>
        </p:txBody>
      </p:sp>
      <p:sp>
        <p:nvSpPr>
          <p:cNvPr id="185" name="Google Shape;185;g7b72499489_0_37"/>
          <p:cNvSpPr txBox="1">
            <a:spLocks noGrp="1"/>
          </p:cNvSpPr>
          <p:nvPr>
            <p:ph type="title"/>
          </p:nvPr>
        </p:nvSpPr>
        <p:spPr>
          <a:xfrm>
            <a:off x="1364059" y="685333"/>
            <a:ext cx="10515600" cy="662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0070C0"/>
              </a:buClr>
              <a:buSzPts val="2800"/>
              <a:buFont typeface="Calibri"/>
              <a:buNone/>
            </a:pPr>
            <a:r>
              <a:rPr lang="en-US" sz="2800" b="1" dirty="0">
                <a:solidFill>
                  <a:srgbClr val="0070C0"/>
                </a:solidFill>
                <a:latin typeface="+mn-lt"/>
                <a:ea typeface="Calibri"/>
                <a:cs typeface="Calibri"/>
                <a:sym typeface="Calibri"/>
              </a:rPr>
              <a:t>Pricing </a:t>
            </a:r>
            <a:r>
              <a:rPr lang="en-US" sz="2800" b="1" dirty="0">
                <a:solidFill>
                  <a:srgbClr val="0070C0"/>
                </a:solidFill>
                <a:latin typeface="+mn-lt"/>
              </a:rPr>
              <a:t>Based on the Total Customer Relationship and Choosing a Depository</a:t>
            </a:r>
            <a:endParaRPr dirty="0">
              <a:latin typeface="+mn-lt"/>
            </a:endParaRPr>
          </a:p>
        </p:txBody>
      </p:sp>
      <p:sp>
        <p:nvSpPr>
          <p:cNvPr id="186" name="Google Shape;186;g7b72499489_0_37"/>
          <p:cNvSpPr/>
          <p:nvPr/>
        </p:nvSpPr>
        <p:spPr>
          <a:xfrm>
            <a:off x="0" y="0"/>
            <a:ext cx="12192000" cy="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87" name="Google Shape;187;g7b72499489_0_37"/>
          <p:cNvPicPr preferRelativeResize="0"/>
          <p:nvPr/>
        </p:nvPicPr>
        <p:blipFill>
          <a:blip r:embed="rId3">
            <a:alphaModFix/>
          </a:blip>
          <a:stretch>
            <a:fillRect/>
          </a:stretch>
        </p:blipFill>
        <p:spPr>
          <a:xfrm>
            <a:off x="371718" y="2010733"/>
            <a:ext cx="9177232" cy="3645484"/>
          </a:xfrm>
          <a:prstGeom prst="rect">
            <a:avLst/>
          </a:prstGeom>
          <a:noFill/>
          <a:ln>
            <a:noFill/>
          </a:ln>
        </p:spPr>
      </p:pic>
    </p:spTree>
    <p:extLst>
      <p:ext uri="{BB962C8B-B14F-4D97-AF65-F5344CB8AC3E}">
        <p14:creationId xmlns:p14="http://schemas.microsoft.com/office/powerpoint/2010/main" val="3985486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387533" y="408034"/>
            <a:ext cx="8382000" cy="1651000"/>
          </a:xfrm>
        </p:spPr>
        <p:txBody>
          <a:bodyPr>
            <a:normAutofit/>
          </a:bodyPr>
          <a:lstStyle/>
          <a:p>
            <a:r>
              <a:rPr lang="en-US" altLang="en-US" sz="2800" b="1" dirty="0" smtClean="0">
                <a:solidFill>
                  <a:srgbClr val="0070C0"/>
                </a:solidFill>
                <a:latin typeface="+mn-lt"/>
              </a:rPr>
              <a:t>Types of Deposit Accounts</a:t>
            </a:r>
            <a:endParaRPr lang="en-US" altLang="en-US" sz="2800" b="1" dirty="0">
              <a:solidFill>
                <a:srgbClr val="0070C0"/>
              </a:solidFill>
              <a:latin typeface="+mn-lt"/>
            </a:endParaRPr>
          </a:p>
        </p:txBody>
      </p:sp>
      <p:sp>
        <p:nvSpPr>
          <p:cNvPr id="21507" name="Rectangle 3"/>
          <p:cNvSpPr>
            <a:spLocks noGrp="1" noChangeArrowheads="1"/>
          </p:cNvSpPr>
          <p:nvPr>
            <p:ph idx="1"/>
          </p:nvPr>
        </p:nvSpPr>
        <p:spPr>
          <a:xfrm>
            <a:off x="387533" y="1614897"/>
            <a:ext cx="8229600" cy="4354513"/>
          </a:xfrm>
        </p:spPr>
        <p:txBody>
          <a:bodyPr>
            <a:normAutofit/>
          </a:bodyPr>
          <a:lstStyle/>
          <a:p>
            <a:pPr algn="just"/>
            <a:r>
              <a:rPr lang="en-US" altLang="en-US" sz="2400" b="1" dirty="0" smtClean="0">
                <a:solidFill>
                  <a:srgbClr val="002060"/>
                </a:solidFill>
              </a:rPr>
              <a:t>Demand Deposits</a:t>
            </a:r>
            <a:endParaRPr lang="en-US" dirty="0" smtClean="0"/>
          </a:p>
          <a:p>
            <a:pPr lvl="1" algn="just"/>
            <a:r>
              <a:rPr lang="en-US" sz="2000" b="1" dirty="0" smtClean="0">
                <a:solidFill>
                  <a:srgbClr val="002060"/>
                </a:solidFill>
              </a:rPr>
              <a:t>Funds </a:t>
            </a:r>
            <a:r>
              <a:rPr lang="en-US" sz="2000" b="1" dirty="0">
                <a:solidFill>
                  <a:srgbClr val="002060"/>
                </a:solidFill>
              </a:rPr>
              <a:t>deposited can be withdrawn by the </a:t>
            </a:r>
            <a:r>
              <a:rPr lang="en-US" sz="2000" b="1" dirty="0" smtClean="0">
                <a:solidFill>
                  <a:srgbClr val="002060"/>
                </a:solidFill>
              </a:rPr>
              <a:t>depositor at </a:t>
            </a:r>
            <a:r>
              <a:rPr lang="en-US" sz="2000" b="1" dirty="0">
                <a:solidFill>
                  <a:srgbClr val="002060"/>
                </a:solidFill>
              </a:rPr>
              <a:t>any time without any advanced notice to </a:t>
            </a:r>
            <a:r>
              <a:rPr lang="en-US" sz="2000" b="1" dirty="0" smtClean="0">
                <a:solidFill>
                  <a:srgbClr val="002060"/>
                </a:solidFill>
              </a:rPr>
              <a:t>banks. The </a:t>
            </a:r>
            <a:r>
              <a:rPr lang="en-US" sz="2000" b="1" dirty="0">
                <a:solidFill>
                  <a:srgbClr val="002060"/>
                </a:solidFill>
              </a:rPr>
              <a:t>ownership of demand deposits can be transferred from one person to another via cheques or electronic transfers. There is no fixed term to </a:t>
            </a:r>
            <a:r>
              <a:rPr lang="en-US" sz="2000" b="1" dirty="0" smtClean="0">
                <a:solidFill>
                  <a:srgbClr val="002060"/>
                </a:solidFill>
              </a:rPr>
              <a:t>maturity.</a:t>
            </a:r>
          </a:p>
          <a:p>
            <a:pPr algn="just"/>
            <a:r>
              <a:rPr lang="en-US" altLang="en-US" sz="2400" b="1" dirty="0" smtClean="0">
                <a:solidFill>
                  <a:srgbClr val="002060"/>
                </a:solidFill>
              </a:rPr>
              <a:t>Two Types of demand deposits </a:t>
            </a:r>
          </a:p>
          <a:p>
            <a:pPr lvl="1" algn="just"/>
            <a:r>
              <a:rPr lang="en-US" altLang="en-US" sz="2000" b="1" dirty="0" smtClean="0">
                <a:solidFill>
                  <a:srgbClr val="002060"/>
                </a:solidFill>
              </a:rPr>
              <a:t>Savings Accounts</a:t>
            </a:r>
          </a:p>
          <a:p>
            <a:pPr lvl="1" algn="just"/>
            <a:r>
              <a:rPr lang="en-US" altLang="en-US" sz="2000" b="1" dirty="0" smtClean="0">
                <a:solidFill>
                  <a:srgbClr val="002060"/>
                </a:solidFill>
              </a:rPr>
              <a:t>Current Accounts</a:t>
            </a:r>
          </a:p>
        </p:txBody>
      </p:sp>
      <p:sp>
        <p:nvSpPr>
          <p:cNvPr id="32772" name="Rectangle 6"/>
          <p:cNvSpPr>
            <a:spLocks noChangeArrowheads="1"/>
          </p:cNvSpPr>
          <p:nvPr/>
        </p:nvSpPr>
        <p:spPr bwMode="auto">
          <a:xfrm>
            <a:off x="9933582" y="38101"/>
            <a:ext cx="5820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r>
              <a:rPr lang="en-US" altLang="en-US" sz="1200">
                <a:solidFill>
                  <a:srgbClr val="FFFFFF"/>
                </a:solidFill>
              </a:rPr>
              <a:t>11-</a:t>
            </a:r>
            <a:fld id="{C712A70A-DB79-4F92-936C-E4D2B8A37EBC}" type="slidenum">
              <a:rPr lang="en-US" altLang="en-US" sz="1200">
                <a:solidFill>
                  <a:srgbClr val="FFFFFF"/>
                </a:solidFill>
              </a:rPr>
              <a:pPr algn="r" eaLnBrk="1" hangingPunct="1"/>
              <a:t>3</a:t>
            </a:fld>
            <a:endParaRPr lang="en-US" altLang="en-US" sz="1200">
              <a:solidFill>
                <a:srgbClr val="FFFFFF"/>
              </a:solidFill>
            </a:endParaRPr>
          </a:p>
        </p:txBody>
      </p:sp>
    </p:spTree>
    <p:extLst>
      <p:ext uri="{BB962C8B-B14F-4D97-AF65-F5344CB8AC3E}">
        <p14:creationId xmlns:p14="http://schemas.microsoft.com/office/powerpoint/2010/main" val="11411270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2800" b="1" dirty="0">
                <a:solidFill>
                  <a:srgbClr val="0070C0"/>
                </a:solidFill>
                <a:latin typeface="+mn-lt"/>
              </a:rPr>
              <a:t>Types of Deposit </a:t>
            </a:r>
            <a:r>
              <a:rPr lang="en-US" altLang="en-US" sz="2800" b="1" dirty="0" smtClean="0">
                <a:solidFill>
                  <a:srgbClr val="0070C0"/>
                </a:solidFill>
                <a:latin typeface="+mn-lt"/>
              </a:rPr>
              <a:t>Accounts …</a:t>
            </a:r>
            <a:endParaRPr lang="en-IN" sz="2800" dirty="0">
              <a:latin typeface="+mn-lt"/>
            </a:endParaRPr>
          </a:p>
        </p:txBody>
      </p:sp>
      <p:sp>
        <p:nvSpPr>
          <p:cNvPr id="3" name="Content Placeholder 2"/>
          <p:cNvSpPr>
            <a:spLocks noGrp="1"/>
          </p:cNvSpPr>
          <p:nvPr>
            <p:ph idx="1"/>
          </p:nvPr>
        </p:nvSpPr>
        <p:spPr>
          <a:xfrm>
            <a:off x="276497" y="1630953"/>
            <a:ext cx="9167949" cy="3685630"/>
          </a:xfrm>
        </p:spPr>
        <p:txBody>
          <a:bodyPr/>
          <a:lstStyle/>
          <a:p>
            <a:pPr lvl="1" algn="just"/>
            <a:r>
              <a:rPr lang="en-US" altLang="en-US" b="1" dirty="0" smtClean="0">
                <a:solidFill>
                  <a:srgbClr val="002060"/>
                </a:solidFill>
              </a:rPr>
              <a:t>Savings Accounts</a:t>
            </a:r>
          </a:p>
          <a:p>
            <a:pPr lvl="2" algn="just"/>
            <a:r>
              <a:rPr lang="en-US" altLang="en-US" b="1" dirty="0">
                <a:solidFill>
                  <a:srgbClr val="002060"/>
                </a:solidFill>
              </a:rPr>
              <a:t>A</a:t>
            </a:r>
            <a:r>
              <a:rPr lang="en-US" b="1" dirty="0">
                <a:solidFill>
                  <a:srgbClr val="002060"/>
                </a:solidFill>
              </a:rPr>
              <a:t>ccrue interest at a fixed rate set by the commercial banks. </a:t>
            </a:r>
          </a:p>
          <a:p>
            <a:pPr lvl="2" algn="just"/>
            <a:r>
              <a:rPr lang="en-US" b="1" dirty="0">
                <a:solidFill>
                  <a:srgbClr val="002060"/>
                </a:solidFill>
              </a:rPr>
              <a:t>restrictions on the number of withdrawals as well as on the amounts of withdrawals during any specified period.</a:t>
            </a:r>
          </a:p>
          <a:p>
            <a:pPr lvl="2" algn="just"/>
            <a:r>
              <a:rPr lang="en-US" b="1" dirty="0">
                <a:solidFill>
                  <a:srgbClr val="002060"/>
                </a:solidFill>
              </a:rPr>
              <a:t>Minimum balances may be prescribed in order to offset the cost of maintaining and servicing such </a:t>
            </a:r>
            <a:r>
              <a:rPr lang="en-US" b="1" dirty="0" smtClean="0">
                <a:solidFill>
                  <a:srgbClr val="002060"/>
                </a:solidFill>
              </a:rPr>
              <a:t>deposits</a:t>
            </a:r>
            <a:endParaRPr lang="en-US" altLang="en-US" b="1" dirty="0" smtClean="0">
              <a:solidFill>
                <a:srgbClr val="002060"/>
              </a:solidFill>
            </a:endParaRPr>
          </a:p>
          <a:p>
            <a:pPr lvl="1" algn="just"/>
            <a:r>
              <a:rPr lang="en-US" altLang="en-US" b="1" dirty="0" smtClean="0">
                <a:solidFill>
                  <a:srgbClr val="002060"/>
                </a:solidFill>
              </a:rPr>
              <a:t>Current Accounts</a:t>
            </a:r>
          </a:p>
          <a:p>
            <a:pPr lvl="2" algn="just"/>
            <a:r>
              <a:rPr lang="en-US" b="1" dirty="0" smtClean="0">
                <a:solidFill>
                  <a:srgbClr val="002060"/>
                </a:solidFill>
              </a:rPr>
              <a:t>The </a:t>
            </a:r>
            <a:r>
              <a:rPr lang="en-US" b="1" dirty="0">
                <a:solidFill>
                  <a:srgbClr val="002060"/>
                </a:solidFill>
              </a:rPr>
              <a:t>bank is obliged to pay the money on demand. </a:t>
            </a:r>
            <a:endParaRPr lang="en-US" b="1" dirty="0" smtClean="0">
              <a:solidFill>
                <a:srgbClr val="002060"/>
              </a:solidFill>
            </a:endParaRPr>
          </a:p>
          <a:p>
            <a:pPr lvl="2" algn="just"/>
            <a:r>
              <a:rPr lang="en-US" b="1" dirty="0" smtClean="0">
                <a:solidFill>
                  <a:srgbClr val="002060"/>
                </a:solidFill>
              </a:rPr>
              <a:t>The </a:t>
            </a:r>
            <a:r>
              <a:rPr lang="en-US" b="1" dirty="0">
                <a:solidFill>
                  <a:srgbClr val="002060"/>
                </a:solidFill>
              </a:rPr>
              <a:t>Current accounts </a:t>
            </a:r>
            <a:r>
              <a:rPr lang="en-US" b="1" dirty="0" smtClean="0">
                <a:solidFill>
                  <a:srgbClr val="002060"/>
                </a:solidFill>
              </a:rPr>
              <a:t>don’t bear any interest</a:t>
            </a:r>
          </a:p>
          <a:p>
            <a:pPr lvl="2" algn="just"/>
            <a:r>
              <a:rPr lang="en-US" b="1" dirty="0">
                <a:solidFill>
                  <a:srgbClr val="002060"/>
                </a:solidFill>
              </a:rPr>
              <a:t>C</a:t>
            </a:r>
            <a:r>
              <a:rPr lang="en-US" b="1" dirty="0" smtClean="0">
                <a:solidFill>
                  <a:srgbClr val="002060"/>
                </a:solidFill>
              </a:rPr>
              <a:t>ost </a:t>
            </a:r>
            <a:r>
              <a:rPr lang="en-US" b="1" dirty="0">
                <a:solidFill>
                  <a:srgbClr val="002060"/>
                </a:solidFill>
              </a:rPr>
              <a:t>to maintain the accounts is high and banks ask the customers to keep a minimum balance</a:t>
            </a:r>
            <a:endParaRPr lang="en-IN" b="1" dirty="0">
              <a:solidFill>
                <a:srgbClr val="002060"/>
              </a:solidFill>
            </a:endParaRPr>
          </a:p>
        </p:txBody>
      </p:sp>
    </p:spTree>
    <p:extLst>
      <p:ext uri="{BB962C8B-B14F-4D97-AF65-F5344CB8AC3E}">
        <p14:creationId xmlns:p14="http://schemas.microsoft.com/office/powerpoint/2010/main" val="4278622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2800" b="1" dirty="0">
                <a:solidFill>
                  <a:srgbClr val="0070C0"/>
                </a:solidFill>
                <a:latin typeface="+mn-lt"/>
              </a:rPr>
              <a:t>Types of Deposit Accounts …</a:t>
            </a:r>
            <a:endParaRPr lang="en-IN" sz="2800" b="1" dirty="0">
              <a:latin typeface="+mn-lt"/>
            </a:endParaRPr>
          </a:p>
        </p:txBody>
      </p:sp>
      <p:sp>
        <p:nvSpPr>
          <p:cNvPr id="3" name="Content Placeholder 2"/>
          <p:cNvSpPr>
            <a:spLocks noGrp="1"/>
          </p:cNvSpPr>
          <p:nvPr>
            <p:ph idx="1"/>
          </p:nvPr>
        </p:nvSpPr>
        <p:spPr>
          <a:xfrm>
            <a:off x="707572" y="1355362"/>
            <a:ext cx="10515600" cy="4351338"/>
          </a:xfrm>
        </p:spPr>
        <p:txBody>
          <a:bodyPr/>
          <a:lstStyle/>
          <a:p>
            <a:r>
              <a:rPr lang="en-US" b="1" dirty="0" smtClean="0">
                <a:solidFill>
                  <a:srgbClr val="002060"/>
                </a:solidFill>
              </a:rPr>
              <a:t>Term Deposits</a:t>
            </a:r>
          </a:p>
          <a:p>
            <a:pPr lvl="1"/>
            <a:r>
              <a:rPr lang="en-US" b="1" dirty="0">
                <a:solidFill>
                  <a:srgbClr val="002060"/>
                </a:solidFill>
              </a:rPr>
              <a:t>Deposits with fixed tenure</a:t>
            </a:r>
          </a:p>
          <a:p>
            <a:pPr lvl="1"/>
            <a:r>
              <a:rPr lang="en-US" b="1" dirty="0">
                <a:solidFill>
                  <a:srgbClr val="002060"/>
                </a:solidFill>
              </a:rPr>
              <a:t>Interest rate depends upon the tenure and amount of deposit. </a:t>
            </a:r>
          </a:p>
          <a:p>
            <a:pPr lvl="1"/>
            <a:r>
              <a:rPr lang="en-US" b="1" dirty="0">
                <a:solidFill>
                  <a:srgbClr val="002060"/>
                </a:solidFill>
              </a:rPr>
              <a:t>This rate varies from bank to bank. </a:t>
            </a:r>
          </a:p>
          <a:p>
            <a:pPr lvl="1"/>
            <a:r>
              <a:rPr lang="en-US" b="1" dirty="0">
                <a:solidFill>
                  <a:srgbClr val="002060"/>
                </a:solidFill>
              </a:rPr>
              <a:t>The interest rate is generally higher for time </a:t>
            </a:r>
            <a:r>
              <a:rPr lang="en-IN" b="1" dirty="0">
                <a:solidFill>
                  <a:srgbClr val="002060"/>
                </a:solidFill>
              </a:rPr>
              <a:t>deposits of longer tenure</a:t>
            </a:r>
          </a:p>
          <a:p>
            <a:r>
              <a:rPr lang="en-US" b="1" dirty="0" smtClean="0">
                <a:solidFill>
                  <a:srgbClr val="002060"/>
                </a:solidFill>
              </a:rPr>
              <a:t>Three types of term deposits</a:t>
            </a:r>
          </a:p>
          <a:p>
            <a:pPr lvl="1"/>
            <a:r>
              <a:rPr lang="en-US" b="1" dirty="0" smtClean="0">
                <a:solidFill>
                  <a:srgbClr val="002060"/>
                </a:solidFill>
              </a:rPr>
              <a:t>Fixed deposits</a:t>
            </a:r>
          </a:p>
          <a:p>
            <a:pPr lvl="1"/>
            <a:r>
              <a:rPr lang="en-US" b="1" dirty="0" smtClean="0">
                <a:solidFill>
                  <a:srgbClr val="002060"/>
                </a:solidFill>
              </a:rPr>
              <a:t>Re-investment deposits</a:t>
            </a:r>
          </a:p>
          <a:p>
            <a:pPr lvl="1"/>
            <a:r>
              <a:rPr lang="en-US" b="1" dirty="0" smtClean="0">
                <a:solidFill>
                  <a:srgbClr val="002060"/>
                </a:solidFill>
              </a:rPr>
              <a:t>Recurring deposits</a:t>
            </a:r>
          </a:p>
        </p:txBody>
      </p:sp>
    </p:spTree>
    <p:extLst>
      <p:ext uri="{BB962C8B-B14F-4D97-AF65-F5344CB8AC3E}">
        <p14:creationId xmlns:p14="http://schemas.microsoft.com/office/powerpoint/2010/main" val="122168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2800" b="1" dirty="0">
                <a:solidFill>
                  <a:srgbClr val="0070C0"/>
                </a:solidFill>
                <a:latin typeface="+mn-lt"/>
              </a:rPr>
              <a:t>Types of Deposit Accounts …</a:t>
            </a:r>
            <a:endParaRPr lang="en-IN" sz="2800" b="1" dirty="0">
              <a:latin typeface="+mn-lt"/>
            </a:endParaRPr>
          </a:p>
        </p:txBody>
      </p:sp>
      <p:sp>
        <p:nvSpPr>
          <p:cNvPr id="3" name="Content Placeholder 2"/>
          <p:cNvSpPr>
            <a:spLocks noGrp="1"/>
          </p:cNvSpPr>
          <p:nvPr>
            <p:ph idx="1"/>
          </p:nvPr>
        </p:nvSpPr>
        <p:spPr>
          <a:xfrm>
            <a:off x="838200" y="1825625"/>
            <a:ext cx="8580120" cy="3569335"/>
          </a:xfrm>
        </p:spPr>
        <p:txBody>
          <a:bodyPr>
            <a:normAutofit fontScale="92500" lnSpcReduction="10000"/>
          </a:bodyPr>
          <a:lstStyle/>
          <a:p>
            <a:pPr algn="just"/>
            <a:r>
              <a:rPr lang="en-US" sz="2600" b="1" dirty="0" smtClean="0">
                <a:solidFill>
                  <a:srgbClr val="002060"/>
                </a:solidFill>
              </a:rPr>
              <a:t>Fixed deposit</a:t>
            </a:r>
          </a:p>
          <a:p>
            <a:pPr lvl="1" algn="just"/>
            <a:r>
              <a:rPr lang="en-US" b="1" dirty="0" smtClean="0">
                <a:solidFill>
                  <a:srgbClr val="002060"/>
                </a:solidFill>
              </a:rPr>
              <a:t>A </a:t>
            </a:r>
            <a:r>
              <a:rPr lang="en-US" b="1" dirty="0">
                <a:solidFill>
                  <a:srgbClr val="002060"/>
                </a:solidFill>
              </a:rPr>
              <a:t>fixed rate of interest is paid at fixed, regular </a:t>
            </a:r>
            <a:r>
              <a:rPr lang="en-US" b="1" dirty="0" smtClean="0">
                <a:solidFill>
                  <a:srgbClr val="002060"/>
                </a:solidFill>
              </a:rPr>
              <a:t>intervals</a:t>
            </a:r>
          </a:p>
          <a:p>
            <a:pPr algn="just"/>
            <a:r>
              <a:rPr lang="en-US" sz="2600" b="1" dirty="0" smtClean="0">
                <a:solidFill>
                  <a:srgbClr val="002060"/>
                </a:solidFill>
              </a:rPr>
              <a:t>Re-investment deposit</a:t>
            </a:r>
          </a:p>
          <a:p>
            <a:pPr lvl="1" algn="just"/>
            <a:r>
              <a:rPr lang="en-US" b="1" dirty="0" smtClean="0">
                <a:solidFill>
                  <a:srgbClr val="002060"/>
                </a:solidFill>
              </a:rPr>
              <a:t>Interest </a:t>
            </a:r>
            <a:r>
              <a:rPr lang="en-US" b="1" dirty="0">
                <a:solidFill>
                  <a:srgbClr val="002060"/>
                </a:solidFill>
              </a:rPr>
              <a:t>is compounded quarterly and paid on maturity, along with the principal amount of the deposit. In the Flexi Deposits amount in savings </a:t>
            </a:r>
            <a:r>
              <a:rPr lang="en-US" b="1" dirty="0" smtClean="0">
                <a:solidFill>
                  <a:srgbClr val="002060"/>
                </a:solidFill>
              </a:rPr>
              <a:t>deposit </a:t>
            </a:r>
            <a:r>
              <a:rPr lang="en-US" b="1" dirty="0">
                <a:solidFill>
                  <a:srgbClr val="002060"/>
                </a:solidFill>
              </a:rPr>
              <a:t>accounts beyond a fixed limit is automatically converted into term-deposits</a:t>
            </a:r>
            <a:r>
              <a:rPr lang="en-US" b="1" dirty="0" smtClean="0">
                <a:solidFill>
                  <a:srgbClr val="002060"/>
                </a:solidFill>
              </a:rPr>
              <a:t>.</a:t>
            </a:r>
          </a:p>
          <a:p>
            <a:pPr algn="just"/>
            <a:r>
              <a:rPr lang="en-US" sz="2600" b="1" dirty="0" smtClean="0">
                <a:solidFill>
                  <a:srgbClr val="002060"/>
                </a:solidFill>
              </a:rPr>
              <a:t>Recurring deposit</a:t>
            </a:r>
          </a:p>
          <a:p>
            <a:pPr lvl="1" algn="just"/>
            <a:r>
              <a:rPr lang="en-US" b="1" dirty="0">
                <a:solidFill>
                  <a:srgbClr val="002060"/>
                </a:solidFill>
              </a:rPr>
              <a:t>Fixed amount is deposited at regular intervals for a fixed term and the repayment of principal and accumulated interest is made at the end of the term</a:t>
            </a:r>
            <a:endParaRPr lang="en-IN" b="1" dirty="0">
              <a:solidFill>
                <a:srgbClr val="002060"/>
              </a:solidFill>
            </a:endParaRPr>
          </a:p>
        </p:txBody>
      </p:sp>
    </p:spTree>
    <p:extLst>
      <p:ext uri="{BB962C8B-B14F-4D97-AF65-F5344CB8AC3E}">
        <p14:creationId xmlns:p14="http://schemas.microsoft.com/office/powerpoint/2010/main" val="718137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2800" b="1" dirty="0">
                <a:solidFill>
                  <a:srgbClr val="0070C0"/>
                </a:solidFill>
                <a:latin typeface="+mn-lt"/>
              </a:rPr>
              <a:t>Types of Deposit Accounts …</a:t>
            </a:r>
            <a:endParaRPr lang="en-IN" sz="2800" dirty="0">
              <a:latin typeface="+mn-lt"/>
            </a:endParaRPr>
          </a:p>
        </p:txBody>
      </p:sp>
      <p:sp>
        <p:nvSpPr>
          <p:cNvPr id="3" name="Content Placeholder 2"/>
          <p:cNvSpPr>
            <a:spLocks noGrp="1"/>
          </p:cNvSpPr>
          <p:nvPr>
            <p:ph idx="1"/>
          </p:nvPr>
        </p:nvSpPr>
        <p:spPr>
          <a:xfrm>
            <a:off x="655320" y="1538242"/>
            <a:ext cx="8684623" cy="3882844"/>
          </a:xfrm>
        </p:spPr>
        <p:txBody>
          <a:bodyPr>
            <a:normAutofit fontScale="92500" lnSpcReduction="10000"/>
          </a:bodyPr>
          <a:lstStyle/>
          <a:p>
            <a:pPr algn="just"/>
            <a:r>
              <a:rPr lang="en-US" sz="2600" b="1" dirty="0"/>
              <a:t>Non Resident Ordinary Accounts: (NRO): </a:t>
            </a:r>
            <a:r>
              <a:rPr lang="en-US" sz="2600" dirty="0"/>
              <a:t>Any person resident outside of India can open this account. </a:t>
            </a:r>
            <a:r>
              <a:rPr lang="en-US" sz="2600" dirty="0" smtClean="0"/>
              <a:t>When </a:t>
            </a:r>
            <a:r>
              <a:rPr lang="en-US" sz="2600" dirty="0"/>
              <a:t>a resident becomes a non resident, </a:t>
            </a:r>
            <a:r>
              <a:rPr lang="en-US" sz="2600" dirty="0" smtClean="0"/>
              <a:t>his </a:t>
            </a:r>
            <a:r>
              <a:rPr lang="en-US" sz="2600" dirty="0"/>
              <a:t>domestic rupee account gets converted into the NRO account. This helps the NRI to get his credits which accrue in </a:t>
            </a:r>
            <a:r>
              <a:rPr lang="en-US" sz="2600" dirty="0" smtClean="0"/>
              <a:t>India.</a:t>
            </a:r>
          </a:p>
          <a:p>
            <a:pPr algn="just"/>
            <a:r>
              <a:rPr lang="en-US" sz="2600" b="1" dirty="0"/>
              <a:t>Non-Resident (External) Rupee Account: </a:t>
            </a:r>
            <a:r>
              <a:rPr lang="en-US" sz="2600" dirty="0" smtClean="0"/>
              <a:t>It’s </a:t>
            </a:r>
            <a:r>
              <a:rPr lang="en-US" sz="2600" dirty="0"/>
              <a:t>a Rupee account and the NRI can remit money </a:t>
            </a:r>
            <a:r>
              <a:rPr lang="en-US" sz="2600" dirty="0" smtClean="0"/>
              <a:t>to </a:t>
            </a:r>
            <a:r>
              <a:rPr lang="en-US" sz="2600" dirty="0"/>
              <a:t>India from the funds </a:t>
            </a:r>
            <a:r>
              <a:rPr lang="en-US" sz="2600" dirty="0" smtClean="0"/>
              <a:t>abroad.</a:t>
            </a:r>
          </a:p>
          <a:p>
            <a:pPr algn="just"/>
            <a:r>
              <a:rPr lang="en-US" sz="2600" b="1" dirty="0"/>
              <a:t>Foreign Currency Non-Resident Account: (FCNR</a:t>
            </a:r>
            <a:r>
              <a:rPr lang="en-US" sz="2600" b="1" dirty="0" smtClean="0"/>
              <a:t>): </a:t>
            </a:r>
            <a:r>
              <a:rPr lang="en-US" sz="2600" dirty="0" smtClean="0"/>
              <a:t>This </a:t>
            </a:r>
            <a:r>
              <a:rPr lang="en-US" sz="2600" dirty="0"/>
              <a:t>account is opened by the NRIs in 6 designated currencies as follows: US Dollar (USD) Great Britain Pound (GBP) Euro (EUR) Japanese Yen (JPY) </a:t>
            </a:r>
            <a:r>
              <a:rPr lang="en-US" sz="2600" dirty="0" smtClean="0"/>
              <a:t>Canadian dollar (CAD) and Australian dollar (AUD)</a:t>
            </a:r>
            <a:endParaRPr lang="en-IN" sz="2600" dirty="0"/>
          </a:p>
        </p:txBody>
      </p:sp>
    </p:spTree>
    <p:extLst>
      <p:ext uri="{BB962C8B-B14F-4D97-AF65-F5344CB8AC3E}">
        <p14:creationId xmlns:p14="http://schemas.microsoft.com/office/powerpoint/2010/main" val="2548173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2032" y="1887414"/>
            <a:ext cx="8897814" cy="3974123"/>
          </a:xfrm>
        </p:spPr>
        <p:txBody>
          <a:bodyPr>
            <a:normAutofit/>
          </a:bodyPr>
          <a:lstStyle/>
          <a:p>
            <a:pPr lvl="1" indent="0" algn="just">
              <a:buNone/>
            </a:pPr>
            <a:r>
              <a:rPr lang="en-US" altLang="en-US" b="1" dirty="0">
                <a:solidFill>
                  <a:srgbClr val="002060"/>
                </a:solidFill>
              </a:rPr>
              <a:t>Apart from the annual compounding, if the interest is compounded ,monthly/quarterly/half-yearly, the effective rate of interest for such periods will be different from the nominal rate</a:t>
            </a:r>
          </a:p>
          <a:p>
            <a:pPr lvl="1" algn="just"/>
            <a:endParaRPr lang="en-US" dirty="0"/>
          </a:p>
          <a:p>
            <a:pPr lvl="1" algn="just"/>
            <a:endParaRPr lang="en-US" dirty="0"/>
          </a:p>
          <a:p>
            <a:pPr lvl="2">
              <a:lnSpc>
                <a:spcPct val="110000"/>
              </a:lnSpc>
              <a:spcBef>
                <a:spcPts val="0"/>
              </a:spcBef>
              <a:buNone/>
            </a:pPr>
            <a:r>
              <a:rPr lang="en-IN" altLang="en-US" sz="1600" b="1" dirty="0">
                <a:solidFill>
                  <a:srgbClr val="002060"/>
                </a:solidFill>
              </a:rPr>
              <a:t>where,</a:t>
            </a:r>
          </a:p>
          <a:p>
            <a:pPr lvl="2">
              <a:lnSpc>
                <a:spcPct val="110000"/>
              </a:lnSpc>
              <a:spcBef>
                <a:spcPts val="0"/>
              </a:spcBef>
              <a:buNone/>
            </a:pPr>
            <a:r>
              <a:rPr lang="en-IN" altLang="en-US" sz="1600" b="1" dirty="0">
                <a:solidFill>
                  <a:srgbClr val="002060"/>
                </a:solidFill>
              </a:rPr>
              <a:t>R=effective Rate</a:t>
            </a:r>
          </a:p>
          <a:p>
            <a:pPr lvl="2">
              <a:lnSpc>
                <a:spcPct val="110000"/>
              </a:lnSpc>
              <a:spcBef>
                <a:spcPts val="0"/>
              </a:spcBef>
              <a:buNone/>
            </a:pPr>
            <a:r>
              <a:rPr lang="en-IN" altLang="en-US" sz="1600" b="1" dirty="0">
                <a:solidFill>
                  <a:srgbClr val="002060"/>
                </a:solidFill>
              </a:rPr>
              <a:t>k=Nominal Rate</a:t>
            </a:r>
          </a:p>
          <a:p>
            <a:pPr lvl="2">
              <a:lnSpc>
                <a:spcPct val="110000"/>
              </a:lnSpc>
              <a:spcBef>
                <a:spcPts val="0"/>
              </a:spcBef>
              <a:buNone/>
            </a:pPr>
            <a:r>
              <a:rPr lang="en-IN" altLang="en-US" sz="1600" b="1" dirty="0">
                <a:solidFill>
                  <a:srgbClr val="002060"/>
                </a:solidFill>
              </a:rPr>
              <a:t>m= Frequency of compounding per year</a:t>
            </a:r>
          </a:p>
        </p:txBody>
      </p:sp>
      <p:pic>
        <p:nvPicPr>
          <p:cNvPr id="6" name="Picture 5"/>
          <p:cNvPicPr/>
          <p:nvPr/>
        </p:nvPicPr>
        <p:blipFill>
          <a:blip r:embed="rId2"/>
          <a:srcRect l="21023" t="35863" r="66348" b="60407"/>
          <a:stretch>
            <a:fillRect/>
          </a:stretch>
        </p:blipFill>
        <p:spPr bwMode="auto">
          <a:xfrm>
            <a:off x="3434861" y="3352800"/>
            <a:ext cx="1981200" cy="668215"/>
          </a:xfrm>
          <a:prstGeom prst="rect">
            <a:avLst/>
          </a:prstGeom>
          <a:noFill/>
          <a:ln w="9525">
            <a:noFill/>
            <a:miter lim="800000"/>
            <a:headEnd/>
            <a:tailEnd/>
          </a:ln>
        </p:spPr>
      </p:pic>
      <p:sp>
        <p:nvSpPr>
          <p:cNvPr id="2" name="Title 1"/>
          <p:cNvSpPr>
            <a:spLocks noGrp="1"/>
          </p:cNvSpPr>
          <p:nvPr>
            <p:ph type="title"/>
          </p:nvPr>
        </p:nvSpPr>
        <p:spPr>
          <a:xfrm>
            <a:off x="1364059" y="685333"/>
            <a:ext cx="10515600" cy="662821"/>
          </a:xfrm>
        </p:spPr>
        <p:txBody>
          <a:bodyPr>
            <a:normAutofit/>
          </a:bodyPr>
          <a:lstStyle/>
          <a:p>
            <a:r>
              <a:rPr lang="en-US" altLang="en-US" sz="2800" b="1" dirty="0">
                <a:solidFill>
                  <a:srgbClr val="0070C0"/>
                </a:solidFill>
                <a:latin typeface="+mn-lt"/>
              </a:rPr>
              <a:t>Nominal versus Effective Rate</a:t>
            </a:r>
            <a:endParaRPr lang="en-IN" dirty="0"/>
          </a:p>
        </p:txBody>
      </p:sp>
      <p:sp>
        <p:nvSpPr>
          <p:cNvPr id="8194"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558252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2032" y="1887414"/>
            <a:ext cx="8897814" cy="3974123"/>
          </a:xfrm>
        </p:spPr>
        <p:txBody>
          <a:bodyPr>
            <a:normAutofit/>
          </a:bodyPr>
          <a:lstStyle/>
          <a:p>
            <a:pPr lvl="1" indent="0" algn="just">
              <a:buNone/>
            </a:pPr>
            <a:r>
              <a:rPr lang="en-US" altLang="en-US" b="1" dirty="0">
                <a:solidFill>
                  <a:srgbClr val="002060"/>
                </a:solidFill>
              </a:rPr>
              <a:t>If the nominal rate of interest on a 2 year term deposit is 10 percent and if the interest amount is compounded on a quarterly basis then the effective rate can be assessed as:</a:t>
            </a:r>
          </a:p>
          <a:p>
            <a:pPr lvl="1" indent="0" algn="just">
              <a:buNone/>
            </a:pPr>
            <a:endParaRPr lang="en-US" altLang="en-US" b="1" dirty="0">
              <a:solidFill>
                <a:srgbClr val="002060"/>
              </a:solidFill>
            </a:endParaRPr>
          </a:p>
          <a:p>
            <a:pPr lvl="1" indent="0" algn="just">
              <a:buNone/>
            </a:pPr>
            <a:endParaRPr lang="en-IN" altLang="en-US" sz="1600" b="1" dirty="0">
              <a:solidFill>
                <a:srgbClr val="002060"/>
              </a:solidFill>
            </a:endParaRPr>
          </a:p>
        </p:txBody>
      </p:sp>
      <p:sp>
        <p:nvSpPr>
          <p:cNvPr id="2" name="Title 1"/>
          <p:cNvSpPr>
            <a:spLocks noGrp="1"/>
          </p:cNvSpPr>
          <p:nvPr>
            <p:ph type="title"/>
          </p:nvPr>
        </p:nvSpPr>
        <p:spPr>
          <a:xfrm>
            <a:off x="1364059" y="685333"/>
            <a:ext cx="10515600" cy="662821"/>
          </a:xfrm>
        </p:spPr>
        <p:txBody>
          <a:bodyPr>
            <a:normAutofit/>
          </a:bodyPr>
          <a:lstStyle/>
          <a:p>
            <a:r>
              <a:rPr lang="en-US" altLang="en-US" sz="2800" b="1" dirty="0">
                <a:solidFill>
                  <a:srgbClr val="0070C0"/>
                </a:solidFill>
                <a:latin typeface="+mn-lt"/>
              </a:rPr>
              <a:t>Nominal versus Effective Rate: Example</a:t>
            </a:r>
            <a:endParaRPr lang="en-IN" dirty="0"/>
          </a:p>
        </p:txBody>
      </p:sp>
      <p:sp>
        <p:nvSpPr>
          <p:cNvPr id="8194"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7" name="Picture 6"/>
          <p:cNvPicPr/>
          <p:nvPr/>
        </p:nvPicPr>
        <p:blipFill>
          <a:blip r:embed="rId2"/>
          <a:srcRect l="13764" t="35162" r="51095" b="54726"/>
          <a:stretch>
            <a:fillRect/>
          </a:stretch>
        </p:blipFill>
        <p:spPr bwMode="auto">
          <a:xfrm>
            <a:off x="2039815" y="3197210"/>
            <a:ext cx="5064234" cy="1550636"/>
          </a:xfrm>
          <a:prstGeom prst="rect">
            <a:avLst/>
          </a:prstGeom>
          <a:noFill/>
          <a:ln w="9525">
            <a:noFill/>
            <a:miter lim="800000"/>
            <a:headEnd/>
            <a:tailEnd/>
          </a:ln>
        </p:spPr>
      </p:pic>
    </p:spTree>
    <p:extLst>
      <p:ext uri="{BB962C8B-B14F-4D97-AF65-F5344CB8AC3E}">
        <p14:creationId xmlns:p14="http://schemas.microsoft.com/office/powerpoint/2010/main" val="7120070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1964</Words>
  <Application>Microsoft Office PowerPoint</Application>
  <PresentationFormat>Widescreen</PresentationFormat>
  <Paragraphs>266</Paragraphs>
  <Slides>29</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Calibri</vt:lpstr>
      <vt:lpstr>Calibri Light</vt:lpstr>
      <vt:lpstr>Cambria Math</vt:lpstr>
      <vt:lpstr>Georgia</vt:lpstr>
      <vt:lpstr>Times New Roman</vt:lpstr>
      <vt:lpstr>Wingdings</vt:lpstr>
      <vt:lpstr>Office Theme</vt:lpstr>
      <vt:lpstr>Deposit Management</vt:lpstr>
      <vt:lpstr>Introduction</vt:lpstr>
      <vt:lpstr>Types of Deposit Accounts</vt:lpstr>
      <vt:lpstr>Types of Deposit Accounts …</vt:lpstr>
      <vt:lpstr>Types of Deposit Accounts …</vt:lpstr>
      <vt:lpstr>Types of Deposit Accounts …</vt:lpstr>
      <vt:lpstr>Types of Deposit Accounts …</vt:lpstr>
      <vt:lpstr>Nominal versus Effective Rate</vt:lpstr>
      <vt:lpstr>Nominal versus Effective Rate: Example</vt:lpstr>
      <vt:lpstr>Reinvestment Scheme</vt:lpstr>
      <vt:lpstr>Reinvestment Scheme: Example</vt:lpstr>
      <vt:lpstr>Cash Certificate</vt:lpstr>
      <vt:lpstr>Cash Certificate</vt:lpstr>
      <vt:lpstr>Recurring Deposit Scheme</vt:lpstr>
      <vt:lpstr>Recurring Deposit Scheme</vt:lpstr>
      <vt:lpstr>Pricing of Deposits </vt:lpstr>
      <vt:lpstr>Pricing Deposits</vt:lpstr>
      <vt:lpstr>Pricing Deposits at Cost Plus Profit Margin</vt:lpstr>
      <vt:lpstr>Pricing Deposits at Cost Plus Profit Margin</vt:lpstr>
      <vt:lpstr>Pricing Deposits at Cost Plus Profit Margin: Example</vt:lpstr>
      <vt:lpstr>Pricing Deposits at Cost Plus Profit Margin: Example</vt:lpstr>
      <vt:lpstr>Using Marginal Cost to Set Interest Rates on Deposits</vt:lpstr>
      <vt:lpstr>Using Marginal Cost to Set Interest Rates on Deposits</vt:lpstr>
      <vt:lpstr>Marginal cost approach Example</vt:lpstr>
      <vt:lpstr>Using Marginal Cost to Set Interest Rates on Deposits</vt:lpstr>
      <vt:lpstr>Using Marginal Cost to Set Interest Rates on Deposits</vt:lpstr>
      <vt:lpstr>Using Marginal Cost to Set Interest Rates on Deposits</vt:lpstr>
      <vt:lpstr>Pricing Based on the Total Customer Relationship and Choosing a Depository</vt:lpstr>
      <vt:lpstr>Pricing Based on the Total Customer Relationship and Choosing a Depository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Deposit Management</dc:title>
  <dc:creator>Jitendra Mahakud</dc:creator>
  <cp:lastModifiedBy>Jitendra Mahakud</cp:lastModifiedBy>
  <cp:revision>1</cp:revision>
  <dcterms:created xsi:type="dcterms:W3CDTF">2023-03-29T02:46:27Z</dcterms:created>
  <dcterms:modified xsi:type="dcterms:W3CDTF">2023-03-29T02:46:52Z</dcterms:modified>
</cp:coreProperties>
</file>