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7707B-FD29-4A80-B62A-4CDD32B10FEA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1D4F-004C-42D5-8679-5CA66DF0C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8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E6F1FD-A121-4D00-92D8-980513A1F6F5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488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4AD1F2-B7B8-4623-A716-FD6B885C7895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382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EED500-4DA1-4C7F-8B16-63AFA33BE674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2239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CE172A-7199-4AEF-AC7B-F8BB12E1D62F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505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72FCEE-8019-4709-8842-761DEA2DAFF7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010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72FCEE-8019-4709-8842-761DEA2DAFF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8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72FCEE-8019-4709-8842-761DEA2DAFF7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718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4C839E1-B114-4DB1-B285-0C0D68A73705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11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232-8F11-4FCA-A51E-8019C11E13D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E21A-2296-497F-B702-04C62CDE0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03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232-8F11-4FCA-A51E-8019C11E13D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E21A-2296-497F-B702-04C62CDE0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8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232-8F11-4FCA-A51E-8019C11E13D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E21A-2296-497F-B702-04C62CDE0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90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232-8F11-4FCA-A51E-8019C11E13D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E21A-2296-497F-B702-04C62CDE0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0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232-8F11-4FCA-A51E-8019C11E13D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E21A-2296-497F-B702-04C62CDE0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3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232-8F11-4FCA-A51E-8019C11E13D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E21A-2296-497F-B702-04C62CDE0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31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232-8F11-4FCA-A51E-8019C11E13D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E21A-2296-497F-B702-04C62CDE0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85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232-8F11-4FCA-A51E-8019C11E13D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E21A-2296-497F-B702-04C62CDE0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87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232-8F11-4FCA-A51E-8019C11E13D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E21A-2296-497F-B702-04C62CDE0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85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232-8F11-4FCA-A51E-8019C11E13D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E21A-2296-497F-B702-04C62CDE0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6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232-8F11-4FCA-A51E-8019C11E13D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E21A-2296-497F-B702-04C62CDE0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37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4C232-8F11-4FCA-A51E-8019C11E13D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E21A-2296-497F-B702-04C62CDE0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Liquidity 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1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Sources and Uses of Funds </a:t>
            </a:r>
            <a:r>
              <a:rPr lang="en-US" altLang="en-US" sz="2800" b="1" dirty="0" smtClean="0">
                <a:solidFill>
                  <a:srgbClr val="0070C0"/>
                </a:solidFill>
                <a:latin typeface="+mn-lt"/>
              </a:rPr>
              <a:t>Approach …</a:t>
            </a:r>
            <a:r>
              <a:rPr lang="en-US" altLang="en-US" b="1" dirty="0">
                <a:solidFill>
                  <a:srgbClr val="002060"/>
                </a:solidFill>
              </a:rPr>
              <a:t/>
            </a:r>
            <a:br>
              <a:rPr lang="en-US" altLang="en-US" b="1" dirty="0">
                <a:solidFill>
                  <a:srgbClr val="00206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03" y="1368424"/>
            <a:ext cx="8945879" cy="358239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Develop a sources and uses of funds statement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Loan portfolio has to be divided into different components</a:t>
            </a:r>
          </a:p>
          <a:p>
            <a:r>
              <a:rPr lang="en-US" altLang="en-US" sz="2400" b="1" dirty="0" smtClean="0">
                <a:solidFill>
                  <a:srgbClr val="002060"/>
                </a:solidFill>
              </a:rPr>
              <a:t>Loans and deposits must be forecasted for a given liquidity planning period</a:t>
            </a:r>
          </a:p>
          <a:p>
            <a:r>
              <a:rPr lang="en-US" altLang="en-US" sz="2400" b="1" dirty="0" smtClean="0">
                <a:solidFill>
                  <a:srgbClr val="002060"/>
                </a:solidFill>
              </a:rPr>
              <a:t>The estimated change in loans and deposits must be calculated for the same planning period</a:t>
            </a:r>
          </a:p>
          <a:p>
            <a:r>
              <a:rPr lang="en-US" altLang="en-US" sz="2400" b="1" dirty="0" smtClean="0">
                <a:solidFill>
                  <a:srgbClr val="002060"/>
                </a:solidFill>
              </a:rPr>
              <a:t>The liquidity manager must estimate the bank’s net  liquid funds by comparing the estimated change in loans to the estimated change in deposits</a:t>
            </a:r>
          </a:p>
          <a:p>
            <a:r>
              <a:rPr lang="en-US" altLang="en-US" sz="2400" b="1" dirty="0" smtClean="0">
                <a:solidFill>
                  <a:srgbClr val="002060"/>
                </a:solidFill>
              </a:rPr>
              <a:t>Influence of government and economic factors on loan and deposits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05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Sources and Uses of Funds Approach …</a:t>
            </a:r>
            <a:endParaRPr lang="en-IN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34" y="1290048"/>
            <a:ext cx="9311640" cy="369996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Forecasting the sources and uses of funds</a:t>
            </a:r>
          </a:p>
          <a:p>
            <a:pPr lvl="1" algn="just"/>
            <a:r>
              <a:rPr lang="en-US" sz="2200" b="1" dirty="0" smtClean="0">
                <a:solidFill>
                  <a:srgbClr val="002060"/>
                </a:solidFill>
              </a:rPr>
              <a:t>Trend component: Trend line using as reference points year end, quarterly and monthly deposits and loans established over the last 10 years</a:t>
            </a:r>
          </a:p>
          <a:p>
            <a:pPr lvl="1" algn="just"/>
            <a:r>
              <a:rPr lang="en-US" sz="2200" b="1" dirty="0" smtClean="0">
                <a:solidFill>
                  <a:srgbClr val="002060"/>
                </a:solidFill>
              </a:rPr>
              <a:t>Seasonal component: How deposits and loans are expected to behave in any given week or month due to seasonal factors as compared to the most recent year end deposit or loan level</a:t>
            </a:r>
          </a:p>
          <a:p>
            <a:pPr lvl="1" algn="just"/>
            <a:r>
              <a:rPr lang="en-US" sz="2200" b="1" dirty="0" smtClean="0">
                <a:solidFill>
                  <a:srgbClr val="002060"/>
                </a:solidFill>
              </a:rPr>
              <a:t>Cyclical component: Positive or negative deviations from bank’s expected deposits and loans depending upon the strength and weakness of the economy in the current year</a:t>
            </a:r>
            <a:endParaRPr lang="en-IN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n-lt"/>
              </a:rPr>
              <a:t>Example</a:t>
            </a:r>
            <a:endParaRPr lang="en-IN" sz="2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90003" y="1028791"/>
          <a:ext cx="8501745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349">
                  <a:extLst>
                    <a:ext uri="{9D8B030D-6E8A-4147-A177-3AD203B41FA5}">
                      <a16:colId xmlns:a16="http://schemas.microsoft.com/office/drawing/2014/main" val="1954513992"/>
                    </a:ext>
                  </a:extLst>
                </a:gridCol>
                <a:gridCol w="1700349">
                  <a:extLst>
                    <a:ext uri="{9D8B030D-6E8A-4147-A177-3AD203B41FA5}">
                      <a16:colId xmlns:a16="http://schemas.microsoft.com/office/drawing/2014/main" val="4001098429"/>
                    </a:ext>
                  </a:extLst>
                </a:gridCol>
                <a:gridCol w="1700349">
                  <a:extLst>
                    <a:ext uri="{9D8B030D-6E8A-4147-A177-3AD203B41FA5}">
                      <a16:colId xmlns:a16="http://schemas.microsoft.com/office/drawing/2014/main" val="1117281076"/>
                    </a:ext>
                  </a:extLst>
                </a:gridCol>
                <a:gridCol w="1700349">
                  <a:extLst>
                    <a:ext uri="{9D8B030D-6E8A-4147-A177-3AD203B41FA5}">
                      <a16:colId xmlns:a16="http://schemas.microsoft.com/office/drawing/2014/main" val="289448561"/>
                    </a:ext>
                  </a:extLst>
                </a:gridCol>
                <a:gridCol w="1700349">
                  <a:extLst>
                    <a:ext uri="{9D8B030D-6E8A-4147-A177-3AD203B41FA5}">
                      <a16:colId xmlns:a16="http://schemas.microsoft.com/office/drawing/2014/main" val="868558724"/>
                    </a:ext>
                  </a:extLst>
                </a:gridCol>
              </a:tblGrid>
              <a:tr h="2493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Deposit</a:t>
                      </a:r>
                      <a:r>
                        <a:rPr lang="en-US" sz="1400" baseline="0" dirty="0" smtClean="0"/>
                        <a:t> forecast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Trend estimate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Seasonal element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Cyclical element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estimated</a:t>
                      </a:r>
                      <a:r>
                        <a:rPr lang="en-US" sz="1400" baseline="0" dirty="0" smtClean="0"/>
                        <a:t> deposit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81769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March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week 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32488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March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week 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-50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-52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1100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255711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March week 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-108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-96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31004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March week 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-138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-118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610526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April week 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1250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61322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April week</a:t>
                      </a:r>
                      <a:r>
                        <a:rPr lang="en-US" sz="1400" baseline="0" dirty="0" smtClean="0"/>
                        <a:t> 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-32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571557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Loan Forecast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Trend estimate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Seasonal element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Cyclical element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estimated</a:t>
                      </a:r>
                      <a:r>
                        <a:rPr lang="en-US" sz="1400" baseline="0" dirty="0" smtClean="0"/>
                        <a:t> deposit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035179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March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week 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798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06870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March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week 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70594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March week 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13994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March week 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22260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April week 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-83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750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61981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April week</a:t>
                      </a:r>
                      <a:r>
                        <a:rPr lang="en-US" sz="1400" baseline="0" dirty="0" smtClean="0"/>
                        <a:t> 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092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56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n-lt"/>
              </a:rPr>
              <a:t>Example …</a:t>
            </a:r>
            <a:endParaRPr lang="en-IN" sz="2800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6"/>
          <a:ext cx="8514804" cy="385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134">
                  <a:extLst>
                    <a:ext uri="{9D8B030D-6E8A-4147-A177-3AD203B41FA5}">
                      <a16:colId xmlns:a16="http://schemas.microsoft.com/office/drawing/2014/main" val="2304997692"/>
                    </a:ext>
                  </a:extLst>
                </a:gridCol>
                <a:gridCol w="1419134">
                  <a:extLst>
                    <a:ext uri="{9D8B030D-6E8A-4147-A177-3AD203B41FA5}">
                      <a16:colId xmlns:a16="http://schemas.microsoft.com/office/drawing/2014/main" val="66238533"/>
                    </a:ext>
                  </a:extLst>
                </a:gridCol>
                <a:gridCol w="1419134">
                  <a:extLst>
                    <a:ext uri="{9D8B030D-6E8A-4147-A177-3AD203B41FA5}">
                      <a16:colId xmlns:a16="http://schemas.microsoft.com/office/drawing/2014/main" val="1640152307"/>
                    </a:ext>
                  </a:extLst>
                </a:gridCol>
                <a:gridCol w="1419134">
                  <a:extLst>
                    <a:ext uri="{9D8B030D-6E8A-4147-A177-3AD203B41FA5}">
                      <a16:colId xmlns:a16="http://schemas.microsoft.com/office/drawing/2014/main" val="2602470007"/>
                    </a:ext>
                  </a:extLst>
                </a:gridCol>
                <a:gridCol w="1419134">
                  <a:extLst>
                    <a:ext uri="{9D8B030D-6E8A-4147-A177-3AD203B41FA5}">
                      <a16:colId xmlns:a16="http://schemas.microsoft.com/office/drawing/2014/main" val="1940699963"/>
                    </a:ext>
                  </a:extLst>
                </a:gridCol>
                <a:gridCol w="1419134">
                  <a:extLst>
                    <a:ext uri="{9D8B030D-6E8A-4147-A177-3AD203B41FA5}">
                      <a16:colId xmlns:a16="http://schemas.microsoft.com/office/drawing/2014/main" val="772852494"/>
                    </a:ext>
                  </a:extLst>
                </a:gridCol>
              </a:tblGrid>
              <a:tr h="1029897">
                <a:tc>
                  <a:txBody>
                    <a:bodyPr/>
                    <a:lstStyle/>
                    <a:p>
                      <a:r>
                        <a:rPr lang="en-US" dirty="0" smtClean="0"/>
                        <a:t>End of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total deposit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)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Estimated</a:t>
                      </a:r>
                      <a:r>
                        <a:rPr lang="en-US" baseline="0" dirty="0" smtClean="0"/>
                        <a:t> total loan (</a:t>
                      </a:r>
                      <a:r>
                        <a:rPr lang="en-US" baseline="0" dirty="0" err="1" smtClean="0"/>
                        <a:t>Rs</a:t>
                      </a:r>
                      <a:r>
                        <a:rPr lang="en-US" baseline="0" dirty="0" smtClean="0"/>
                        <a:t>)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Estimated Change in deposits (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)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Estimated Change</a:t>
                      </a:r>
                      <a:r>
                        <a:rPr lang="en-US" baseline="0" dirty="0" smtClean="0"/>
                        <a:t> in Loans (</a:t>
                      </a:r>
                      <a:r>
                        <a:rPr lang="en-US" baseline="0" dirty="0" err="1" smtClean="0"/>
                        <a:t>Rs</a:t>
                      </a:r>
                      <a:r>
                        <a:rPr lang="en-US" baseline="0" dirty="0" smtClean="0"/>
                        <a:t>)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Liquidity Deficit or surplus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30749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March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week 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68239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March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week 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05481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March week 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16834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March week 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261698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April week 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1250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750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36258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April week</a:t>
                      </a:r>
                      <a:r>
                        <a:rPr lang="en-US" sz="1400" baseline="0" dirty="0" smtClean="0"/>
                        <a:t> 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663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4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n-lt"/>
              </a:rPr>
              <a:t>Basle Committee Framework (for Large banks)</a:t>
            </a:r>
            <a:endParaRPr lang="en-IN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97686" cy="3660775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Measuring and managing net funding requirements</a:t>
            </a:r>
          </a:p>
          <a:p>
            <a:pPr lvl="1" algn="just"/>
            <a:r>
              <a:rPr lang="en-US" sz="2000" b="1" dirty="0" smtClean="0">
                <a:solidFill>
                  <a:srgbClr val="002060"/>
                </a:solidFill>
              </a:rPr>
              <a:t>Construction of detailed sources and uses of fund statement referred to as maturity ladder.</a:t>
            </a:r>
          </a:p>
          <a:p>
            <a:pPr lvl="1" algn="just"/>
            <a:r>
              <a:rPr lang="en-US" sz="2000" b="1" dirty="0" smtClean="0">
                <a:solidFill>
                  <a:srgbClr val="002060"/>
                </a:solidFill>
              </a:rPr>
              <a:t>Maturity ladder gives a daily calculation of the cumulative net excess or deficit of funds selected dates in future</a:t>
            </a:r>
          </a:p>
          <a:p>
            <a:pPr lvl="1" algn="just"/>
            <a:r>
              <a:rPr lang="en-US" sz="2000" b="1" dirty="0" smtClean="0">
                <a:solidFill>
                  <a:srgbClr val="002060"/>
                </a:solidFill>
              </a:rPr>
              <a:t>Variety of maturity ladder constructed considering alternative scenarios: normal business conditions, institution specific problems and general market problem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Managing market access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Contingency planning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18224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n-lt"/>
              </a:rPr>
              <a:t>Liquidity Indicator Approach</a:t>
            </a:r>
            <a:endParaRPr lang="en-IN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155111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Cash position indicator: </a:t>
            </a:r>
            <a:r>
              <a:rPr lang="en-US" sz="2000" b="1" dirty="0" smtClean="0">
                <a:solidFill>
                  <a:srgbClr val="00B050"/>
                </a:solidFill>
              </a:rPr>
              <a:t>Cash and deposits due / Total assets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Liquid securities indicator: </a:t>
            </a:r>
            <a:r>
              <a:rPr lang="en-US" sz="2000" b="1" dirty="0" smtClean="0">
                <a:solidFill>
                  <a:srgbClr val="00B050"/>
                </a:solidFill>
              </a:rPr>
              <a:t>Government securities / Total assets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Net federal funds and repurchase agreements position: </a:t>
            </a:r>
            <a:r>
              <a:rPr lang="en-US" sz="2000" b="1" dirty="0" smtClean="0">
                <a:solidFill>
                  <a:srgbClr val="00B050"/>
                </a:solidFill>
              </a:rPr>
              <a:t>(Govt. funds sold and reverse repo agreements – Govt. fund purchased and repurchase agreement) / Total assets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Capacity ratio: </a:t>
            </a:r>
            <a:r>
              <a:rPr lang="en-US" sz="2000" b="1" dirty="0" smtClean="0">
                <a:solidFill>
                  <a:srgbClr val="00B050"/>
                </a:solidFill>
              </a:rPr>
              <a:t>Net loans and leases / Total assets (negative indicator)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Pledged securities ratio: </a:t>
            </a:r>
            <a:r>
              <a:rPr lang="en-US" sz="2000" b="1" dirty="0" smtClean="0">
                <a:solidFill>
                  <a:srgbClr val="00B050"/>
                </a:solidFill>
              </a:rPr>
              <a:t>Pledged securities / Total security holdings (negative)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Hot money ratio: </a:t>
            </a:r>
            <a:r>
              <a:rPr lang="en-US" sz="2000" b="1" dirty="0" smtClean="0">
                <a:solidFill>
                  <a:srgbClr val="00B050"/>
                </a:solidFill>
              </a:rPr>
              <a:t>Money market assets / volatile liabilities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Deposit brokerage index: </a:t>
            </a:r>
            <a:r>
              <a:rPr lang="en-US" sz="2000" b="1" dirty="0" smtClean="0">
                <a:solidFill>
                  <a:srgbClr val="00B050"/>
                </a:solidFill>
              </a:rPr>
              <a:t>Brokered deposits / total deposits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Core deposit ratio: </a:t>
            </a:r>
            <a:r>
              <a:rPr lang="en-US" sz="2000" b="1" dirty="0" smtClean="0">
                <a:solidFill>
                  <a:srgbClr val="00B050"/>
                </a:solidFill>
              </a:rPr>
              <a:t>Core deposits / Total assets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Deposit composition ratio: </a:t>
            </a:r>
            <a:r>
              <a:rPr lang="en-US" sz="2000" b="1" dirty="0" smtClean="0">
                <a:solidFill>
                  <a:srgbClr val="00B050"/>
                </a:solidFill>
              </a:rPr>
              <a:t>Demand deposits / Time deposits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Loan commitments ratio: </a:t>
            </a:r>
            <a:r>
              <a:rPr lang="en-US" sz="2000" b="1" dirty="0" smtClean="0">
                <a:solidFill>
                  <a:srgbClr val="00B050"/>
                </a:solidFill>
              </a:rPr>
              <a:t>Unused loan commitments / Total assets</a:t>
            </a:r>
            <a:endParaRPr lang="en-IN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743948"/>
            <a:ext cx="10515600" cy="1325563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rgbClr val="0070C0"/>
                </a:solidFill>
                <a:latin typeface="+mn-lt"/>
              </a:rPr>
              <a:t>Structure of Funds Approach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514" y="2165259"/>
            <a:ext cx="7874726" cy="3308078"/>
          </a:xfrm>
        </p:spPr>
        <p:txBody>
          <a:bodyPr>
            <a:normAutofit/>
          </a:bodyPr>
          <a:lstStyle/>
          <a:p>
            <a:pPr lvl="1" algn="just"/>
            <a:r>
              <a:rPr lang="en-US" altLang="en-US" b="1" dirty="0" smtClean="0">
                <a:solidFill>
                  <a:srgbClr val="002060"/>
                </a:solidFill>
              </a:rPr>
              <a:t>Banks deposits and other funds sources are divided into different categories based on their estimated probability of being withdrawn</a:t>
            </a:r>
          </a:p>
          <a:p>
            <a:pPr lvl="1" algn="just"/>
            <a:r>
              <a:rPr lang="en-US" b="1" dirty="0" smtClean="0">
                <a:solidFill>
                  <a:srgbClr val="002060"/>
                </a:solidFill>
              </a:rPr>
              <a:t>Three categories of deposits and non-deposit liabilities</a:t>
            </a:r>
          </a:p>
          <a:p>
            <a:pPr lvl="2" algn="just"/>
            <a:r>
              <a:rPr lang="en-US" b="1" dirty="0" smtClean="0">
                <a:solidFill>
                  <a:srgbClr val="002060"/>
                </a:solidFill>
              </a:rPr>
              <a:t>Hot money liabilities</a:t>
            </a:r>
          </a:p>
          <a:p>
            <a:pPr lvl="2" algn="just"/>
            <a:r>
              <a:rPr lang="en-US" b="1" dirty="0" smtClean="0">
                <a:solidFill>
                  <a:srgbClr val="002060"/>
                </a:solidFill>
              </a:rPr>
              <a:t>Vulnerable funds</a:t>
            </a:r>
          </a:p>
          <a:p>
            <a:pPr lvl="2" algn="just"/>
            <a:r>
              <a:rPr lang="en-US" b="1" dirty="0" smtClean="0">
                <a:solidFill>
                  <a:srgbClr val="002060"/>
                </a:solidFill>
              </a:rPr>
              <a:t>Stable funds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4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533" y="408034"/>
            <a:ext cx="8382000" cy="16510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Structure of Funds </a:t>
            </a:r>
            <a:r>
              <a:rPr lang="en-US" altLang="en-US" sz="2800" b="1" dirty="0" smtClean="0">
                <a:solidFill>
                  <a:srgbClr val="0070C0"/>
                </a:solidFill>
                <a:latin typeface="+mn-lt"/>
              </a:rPr>
              <a:t>Approach…</a:t>
            </a:r>
            <a:endParaRPr lang="en-US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288869" y="1627959"/>
            <a:ext cx="8229600" cy="435451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400" b="1" dirty="0" smtClean="0">
                <a:solidFill>
                  <a:srgbClr val="002060"/>
                </a:solidFill>
              </a:rPr>
              <a:t>Hot money liabilities</a:t>
            </a:r>
          </a:p>
          <a:p>
            <a:pPr lvl="1" algn="just"/>
            <a:r>
              <a:rPr lang="en-US" altLang="en-US" sz="2000" b="1" dirty="0" smtClean="0">
                <a:solidFill>
                  <a:srgbClr val="002060"/>
                </a:solidFill>
              </a:rPr>
              <a:t>Deposits and other liabilities that are very interest sensitive</a:t>
            </a:r>
          </a:p>
          <a:p>
            <a:pPr lvl="1" algn="just"/>
            <a:r>
              <a:rPr lang="en-US" altLang="en-US" sz="2000" b="1" dirty="0" smtClean="0">
                <a:solidFill>
                  <a:srgbClr val="002060"/>
                </a:solidFill>
              </a:rPr>
              <a:t>Sure about withdrawn during the current period</a:t>
            </a:r>
          </a:p>
          <a:p>
            <a:pPr algn="just" eaLnBrk="1" hangingPunct="1"/>
            <a:r>
              <a:rPr lang="en-US" altLang="en-US" sz="2400" b="1" dirty="0" smtClean="0">
                <a:solidFill>
                  <a:srgbClr val="002060"/>
                </a:solidFill>
              </a:rPr>
              <a:t>Vulnerable funds</a:t>
            </a:r>
          </a:p>
          <a:p>
            <a:pPr lvl="1" algn="just"/>
            <a:r>
              <a:rPr lang="en-US" altLang="en-US" sz="2000" b="1" dirty="0" smtClean="0">
                <a:solidFill>
                  <a:srgbClr val="002060"/>
                </a:solidFill>
              </a:rPr>
              <a:t>Some percentage (25% to 30%) of total deposits may be withdrawn during the current period</a:t>
            </a:r>
          </a:p>
          <a:p>
            <a:pPr algn="just" eaLnBrk="1" hangingPunct="1"/>
            <a:r>
              <a:rPr lang="en-US" altLang="en-US" sz="2400" b="1" dirty="0" smtClean="0">
                <a:solidFill>
                  <a:srgbClr val="002060"/>
                </a:solidFill>
              </a:rPr>
              <a:t>Stable funds (core deposits / core liabilities)</a:t>
            </a:r>
          </a:p>
          <a:p>
            <a:pPr lvl="1" algn="just"/>
            <a:r>
              <a:rPr lang="en-US" altLang="en-US" sz="2000" b="1" dirty="0" smtClean="0">
                <a:solidFill>
                  <a:srgbClr val="002060"/>
                </a:solidFill>
              </a:rPr>
              <a:t>Unlikely to be removed during the current period</a:t>
            </a: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9933582" y="38101"/>
            <a:ext cx="582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11-</a:t>
            </a:r>
            <a:fld id="{C712A70A-DB79-4F92-936C-E4D2B8A37EBC}" type="slidenum">
              <a:rPr lang="en-US" altLang="en-US" sz="1200">
                <a:solidFill>
                  <a:srgbClr val="FFFFFF"/>
                </a:solidFill>
              </a:rPr>
              <a:pPr algn="r" eaLnBrk="1" hangingPunct="1"/>
              <a:t>17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6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Structure of Funds Approach…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03" y="1368424"/>
            <a:ext cx="8945879" cy="3582399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Manager must aside liquid funds according to some desired operating rule for each of these funds sources</a:t>
            </a: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Liability liquidity reserve= 0.95 (Hot money deposits and non deposit funds- Legal reserves hold) + 0.30 (Vulnerable deposit and non deposit funds – Legal reserves held) + 0.15 (Stable deposits and non deposit funds – Legal reserves held)</a:t>
            </a:r>
          </a:p>
          <a:p>
            <a:r>
              <a:rPr lang="en-US" altLang="en-US" sz="2400" b="1" dirty="0" smtClean="0">
                <a:solidFill>
                  <a:srgbClr val="002060"/>
                </a:solidFill>
              </a:rPr>
              <a:t>Management should strive to meet all good loans that walk in the door in order to build lasting customer relationships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376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Structure of Funds </a:t>
            </a:r>
            <a:r>
              <a:rPr lang="en-US" altLang="en-US" sz="2800" b="1" dirty="0" smtClean="0">
                <a:solidFill>
                  <a:srgbClr val="0070C0"/>
                </a:solidFill>
                <a:latin typeface="+mn-lt"/>
              </a:rPr>
              <a:t>Approach…</a:t>
            </a:r>
            <a:r>
              <a:rPr lang="en-US" altLang="en-US" sz="2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en-US" altLang="en-US" sz="2800" b="1" dirty="0">
                <a:solidFill>
                  <a:srgbClr val="002060"/>
                </a:solidFill>
                <a:latin typeface="+mn-lt"/>
              </a:rPr>
            </a:br>
            <a:endParaRPr lang="en-IN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09" y="1381487"/>
            <a:ext cx="8096794" cy="346483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Total liquidity requirement = Deposits and non deposit liability liquidity requirement and loan liquidity requirement= = </a:t>
            </a:r>
            <a:r>
              <a:rPr lang="en-US" sz="2400" b="1" dirty="0">
                <a:solidFill>
                  <a:srgbClr val="002060"/>
                </a:solidFill>
              </a:rPr>
              <a:t>0.95 (Hot money deposits and non deposit funds- Legal reserves hold) + 0.30 (Vulnerable deposit and non deposit funds – Legal reserves held) + 0.15 (Stable deposits and non deposit funds – Legal reserves held</a:t>
            </a:r>
            <a:r>
              <a:rPr lang="en-US" sz="2400" b="1" dirty="0" smtClean="0">
                <a:solidFill>
                  <a:srgbClr val="002060"/>
                </a:solidFill>
              </a:rPr>
              <a:t>) + 1.00 (Potential loans outstanding – Actual loans outstanding)</a:t>
            </a: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These are subjective estimates and depends upon the management’s decisions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932" y="242501"/>
            <a:ext cx="10515600" cy="78544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Calibri"/>
              </a:rPr>
              <a:t>What is liquidity?</a:t>
            </a:r>
            <a:endParaRPr lang="en-IN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13" y="1027947"/>
            <a:ext cx="9098947" cy="4144945"/>
          </a:xfrm>
        </p:spPr>
        <p:txBody>
          <a:bodyPr>
            <a:noAutofit/>
          </a:bodyPr>
          <a:lstStyle/>
          <a:p>
            <a:pPr marL="908050" indent="-4572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 smtClean="0">
                <a:solidFill>
                  <a:srgbClr val="002060"/>
                </a:solidFill>
              </a:rPr>
              <a:t>The availability of cash at the time needed at a reasonable cost</a:t>
            </a:r>
          </a:p>
          <a:p>
            <a:pPr marL="908050" indent="-4572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 smtClean="0">
                <a:solidFill>
                  <a:srgbClr val="002060"/>
                </a:solidFill>
              </a:rPr>
              <a:t>A firm is said to be liquid if it has ready access to immediately spendable funds at reasonable cost at time those funds are needed</a:t>
            </a:r>
          </a:p>
          <a:p>
            <a:pPr marL="1365250" lvl="1" indent="-4572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200" b="1" dirty="0">
                <a:solidFill>
                  <a:srgbClr val="002060"/>
                </a:solidFill>
              </a:rPr>
              <a:t>Right amount of immediately spendable funds on hand</a:t>
            </a:r>
          </a:p>
          <a:p>
            <a:pPr marL="1365250" lvl="1" indent="-4572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200" b="1" dirty="0">
                <a:solidFill>
                  <a:srgbClr val="002060"/>
                </a:solidFill>
              </a:rPr>
              <a:t>Can raise liquid funds in timely fashion by borrowing or selling </a:t>
            </a:r>
            <a:r>
              <a:rPr lang="en-US" altLang="en-US" sz="2200" b="1" dirty="0" smtClean="0">
                <a:solidFill>
                  <a:srgbClr val="002060"/>
                </a:solidFill>
              </a:rPr>
              <a:t>assets</a:t>
            </a:r>
            <a:endParaRPr lang="en-US" altLang="en-US" sz="2400" b="1" dirty="0" smtClean="0">
              <a:solidFill>
                <a:srgbClr val="002060"/>
              </a:solidFill>
            </a:endParaRPr>
          </a:p>
          <a:p>
            <a:pPr marL="908050" indent="-4572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solidFill>
                  <a:srgbClr val="002060"/>
                </a:solidFill>
              </a:rPr>
              <a:t>The size and volatility of cash requirements affect the liquidity position of the 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bank </a:t>
            </a:r>
          </a:p>
          <a:p>
            <a:pPr marL="1365250" lvl="2" indent="-4572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1400" b="1" dirty="0">
                <a:solidFill>
                  <a:srgbClr val="002060"/>
                </a:solidFill>
              </a:rPr>
              <a:t>Transaction that affect the bank’s cash balance and liquidity position: Deposits and withdrawals; loan disbursements and loan </a:t>
            </a:r>
            <a:r>
              <a:rPr lang="en-US" altLang="en-US" sz="1400" b="1" dirty="0" smtClean="0">
                <a:solidFill>
                  <a:srgbClr val="002060"/>
                </a:solidFill>
              </a:rPr>
              <a:t>payments</a:t>
            </a:r>
            <a:endParaRPr lang="en-US" altLang="en-US" sz="2400" b="1" dirty="0" smtClean="0">
              <a:solidFill>
                <a:srgbClr val="002060"/>
              </a:solidFill>
            </a:endParaRPr>
          </a:p>
          <a:p>
            <a:pPr marL="908050" indent="-457200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 smtClean="0">
                <a:solidFill>
                  <a:srgbClr val="002060"/>
                </a:solidFill>
              </a:rPr>
              <a:t>Lack of adequate liquidity is the first sign of the trouble for banks </a:t>
            </a:r>
          </a:p>
          <a:p>
            <a:pPr marL="908050" indent="-457200">
              <a:lnSpc>
                <a:spcPct val="100000"/>
              </a:lnSpc>
              <a:spcBef>
                <a:spcPts val="0"/>
              </a:spcBef>
            </a:pPr>
            <a:endParaRPr lang="en-US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n-lt"/>
              </a:rPr>
              <a:t>Example</a:t>
            </a:r>
            <a:endParaRPr lang="en-IN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" y="1690688"/>
            <a:ext cx="8371114" cy="32601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Hot Money: </a:t>
            </a:r>
            <a:r>
              <a:rPr lang="en-US" sz="2400" b="1" dirty="0" err="1" smtClean="0">
                <a:solidFill>
                  <a:srgbClr val="002060"/>
                </a:solidFill>
              </a:rPr>
              <a:t>Rs</a:t>
            </a:r>
            <a:r>
              <a:rPr lang="en-US" sz="2400" b="1" dirty="0" smtClean="0">
                <a:solidFill>
                  <a:srgbClr val="002060"/>
                </a:solidFill>
              </a:rPr>
              <a:t>. 25 million, Vulnerable fund: </a:t>
            </a:r>
            <a:r>
              <a:rPr lang="en-US" sz="2400" b="1" dirty="0" err="1" smtClean="0">
                <a:solidFill>
                  <a:srgbClr val="002060"/>
                </a:solidFill>
              </a:rPr>
              <a:t>Rs</a:t>
            </a:r>
            <a:r>
              <a:rPr lang="en-US" sz="2400" b="1" dirty="0" smtClean="0">
                <a:solidFill>
                  <a:srgbClr val="002060"/>
                </a:solidFill>
              </a:rPr>
              <a:t>. 24 Million, Stable fund: </a:t>
            </a:r>
            <a:r>
              <a:rPr lang="en-US" sz="2400" b="1" dirty="0" err="1" smtClean="0">
                <a:solidFill>
                  <a:srgbClr val="002060"/>
                </a:solidFill>
              </a:rPr>
              <a:t>Rs</a:t>
            </a:r>
            <a:r>
              <a:rPr lang="en-US" sz="2400" b="1" dirty="0" smtClean="0">
                <a:solidFill>
                  <a:srgbClr val="002060"/>
                </a:solidFill>
              </a:rPr>
              <a:t>. 100 million, Legal </a:t>
            </a:r>
            <a:r>
              <a:rPr lang="en-US" sz="2400" b="1" dirty="0" err="1" smtClean="0">
                <a:solidFill>
                  <a:srgbClr val="002060"/>
                </a:solidFill>
              </a:rPr>
              <a:t>resrve</a:t>
            </a:r>
            <a:r>
              <a:rPr lang="en-US" sz="2400" b="1" dirty="0" smtClean="0">
                <a:solidFill>
                  <a:srgbClr val="002060"/>
                </a:solidFill>
              </a:rPr>
              <a:t> requirements: 3%, Total Loan: </a:t>
            </a:r>
            <a:r>
              <a:rPr lang="en-US" sz="2400" b="1" dirty="0" err="1" smtClean="0">
                <a:solidFill>
                  <a:srgbClr val="002060"/>
                </a:solidFill>
              </a:rPr>
              <a:t>Rs</a:t>
            </a:r>
            <a:r>
              <a:rPr lang="en-US" sz="2400" b="1" dirty="0" smtClean="0">
                <a:solidFill>
                  <a:srgbClr val="002060"/>
                </a:solidFill>
              </a:rPr>
              <a:t>. 135 million, Recent loan: </a:t>
            </a:r>
            <a:r>
              <a:rPr lang="en-US" sz="2400" b="1" dirty="0" err="1" smtClean="0">
                <a:solidFill>
                  <a:srgbClr val="002060"/>
                </a:solidFill>
              </a:rPr>
              <a:t>Rs</a:t>
            </a:r>
            <a:r>
              <a:rPr lang="en-US" sz="2400" b="1" dirty="0" smtClean="0">
                <a:solidFill>
                  <a:srgbClr val="002060"/>
                </a:solidFill>
              </a:rPr>
              <a:t>. 140 million, Growth rate of loan: 10%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Liquidity requirement: 0.95 (25-0.03*25) + 0.3 (24-0.03*24) + 0.15 (100-0.03*100) + 140*0.1+ (140-135)=</a:t>
            </a:r>
            <a:r>
              <a:rPr lang="en-US" sz="2400" b="1" dirty="0" err="1" smtClean="0">
                <a:solidFill>
                  <a:srgbClr val="002060"/>
                </a:solidFill>
              </a:rPr>
              <a:t>Rs</a:t>
            </a:r>
            <a:r>
              <a:rPr lang="en-US" sz="2400" b="1" dirty="0" smtClean="0">
                <a:solidFill>
                  <a:srgbClr val="002060"/>
                </a:solidFill>
              </a:rPr>
              <a:t>. 63.57 million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8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Structure of Funds Approach…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71114" cy="3961221"/>
          </a:xfrm>
        </p:spPr>
        <p:txBody>
          <a:bodyPr/>
          <a:lstStyle/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Use of probabilities in deciding how much liquidity to hold</a:t>
            </a: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Defining worst and best possible liquidity positions</a:t>
            </a: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Worst possible liquidity position: High loan demand (beyond management’s expectation) and deposits are not adequate to fulfill the demand (liquid deficit)</a:t>
            </a: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Best possible liquidity position: Deposit growth above the expectation and loan demand below the expectation (liquid surplus)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4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Structure of Funds Approach…</a:t>
            </a:r>
            <a:endParaRPr lang="en-IN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53549" cy="3347266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Expected liquidity requirement = Probability of outcome X (Estimated liquidity surplus or deficit in outcome X) </a:t>
            </a:r>
            <a:r>
              <a:rPr lang="en-US" sz="2400" b="1" dirty="0">
                <a:solidFill>
                  <a:srgbClr val="002060"/>
                </a:solidFill>
              </a:rPr>
              <a:t>+ Probability of outcome </a:t>
            </a:r>
            <a:r>
              <a:rPr lang="en-US" sz="2400" b="1" dirty="0" smtClean="0">
                <a:solidFill>
                  <a:srgbClr val="002060"/>
                </a:solidFill>
              </a:rPr>
              <a:t>Y </a:t>
            </a:r>
            <a:r>
              <a:rPr lang="en-US" sz="2400" b="1" dirty="0">
                <a:solidFill>
                  <a:srgbClr val="002060"/>
                </a:solidFill>
              </a:rPr>
              <a:t>(Estimated liquidity surplus or deficit in outcome </a:t>
            </a:r>
            <a:r>
              <a:rPr lang="en-US" sz="2400" b="1" dirty="0" smtClean="0">
                <a:solidFill>
                  <a:srgbClr val="002060"/>
                </a:solidFill>
              </a:rPr>
              <a:t>Y) + --- +---</a:t>
            </a: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The sum assigned probabilities assigned by the management should be equal to 1.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3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n-lt"/>
              </a:rPr>
              <a:t>Example</a:t>
            </a:r>
            <a:endParaRPr lang="en-IN" sz="2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37754" y="881743"/>
          <a:ext cx="910263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527">
                  <a:extLst>
                    <a:ext uri="{9D8B030D-6E8A-4147-A177-3AD203B41FA5}">
                      <a16:colId xmlns:a16="http://schemas.microsoft.com/office/drawing/2014/main" val="2252195109"/>
                    </a:ext>
                  </a:extLst>
                </a:gridCol>
                <a:gridCol w="1820527">
                  <a:extLst>
                    <a:ext uri="{9D8B030D-6E8A-4147-A177-3AD203B41FA5}">
                      <a16:colId xmlns:a16="http://schemas.microsoft.com/office/drawing/2014/main" val="3885448965"/>
                    </a:ext>
                  </a:extLst>
                </a:gridCol>
                <a:gridCol w="1820527">
                  <a:extLst>
                    <a:ext uri="{9D8B030D-6E8A-4147-A177-3AD203B41FA5}">
                      <a16:colId xmlns:a16="http://schemas.microsoft.com/office/drawing/2014/main" val="206615060"/>
                    </a:ext>
                  </a:extLst>
                </a:gridCol>
                <a:gridCol w="1820527">
                  <a:extLst>
                    <a:ext uri="{9D8B030D-6E8A-4147-A177-3AD203B41FA5}">
                      <a16:colId xmlns:a16="http://schemas.microsoft.com/office/drawing/2014/main" val="3846985288"/>
                    </a:ext>
                  </a:extLst>
                </a:gridCol>
                <a:gridCol w="1820527">
                  <a:extLst>
                    <a:ext uri="{9D8B030D-6E8A-4147-A177-3AD203B41FA5}">
                      <a16:colId xmlns:a16="http://schemas.microsoft.com/office/drawing/2014/main" val="3330806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 Liquidity Outcomes for next period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Average Volume of Deposits Next</a:t>
                      </a:r>
                      <a:r>
                        <a:rPr lang="en-US" baseline="0" dirty="0" smtClean="0"/>
                        <a:t> Period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Estimated Average Volume of Loans Next</a:t>
                      </a:r>
                      <a:r>
                        <a:rPr lang="en-US" baseline="0" dirty="0" smtClean="0"/>
                        <a:t> Period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</a:t>
                      </a:r>
                    </a:p>
                    <a:p>
                      <a:r>
                        <a:rPr lang="en-US" dirty="0" smtClean="0"/>
                        <a:t>Liquidity</a:t>
                      </a:r>
                      <a:r>
                        <a:rPr lang="en-US" baseline="0" dirty="0" smtClean="0"/>
                        <a:t> Surplus or Deficit Position next period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 Assigned</a:t>
                      </a:r>
                      <a:r>
                        <a:rPr lang="en-US" baseline="0" dirty="0" smtClean="0"/>
                        <a:t> by Management to Each possible outcome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5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Best</a:t>
                      </a:r>
                      <a:r>
                        <a:rPr lang="en-US" baseline="0" dirty="0" smtClean="0"/>
                        <a:t> possible liquidity position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3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Liquidity position bearing the highest probability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3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Worst possible liquidity position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6498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7753" y="5087983"/>
            <a:ext cx="9102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Expected liquidity requirement= 0.15(60 million) + 0.6 (10 million)+0.25 (-20 million)= </a:t>
            </a:r>
            <a:r>
              <a:rPr lang="en-US" dirty="0" err="1" smtClean="0">
                <a:solidFill>
                  <a:srgbClr val="002060"/>
                </a:solidFill>
              </a:rPr>
              <a:t>Rs</a:t>
            </a:r>
            <a:r>
              <a:rPr lang="en-US" dirty="0" smtClean="0">
                <a:solidFill>
                  <a:srgbClr val="002060"/>
                </a:solidFill>
              </a:rPr>
              <a:t>. 10miilion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n-lt"/>
              </a:rPr>
              <a:t>Signals from Marketplace</a:t>
            </a:r>
            <a:endParaRPr lang="en-IN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08" y="145986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Public confidence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Stock Price behavior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Risk Premiums on CDs and other borrowings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Loss sales of assets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Meeting commitments to credit customers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Borrowings from central bank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743948"/>
            <a:ext cx="10515600" cy="1325563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rgbClr val="0070C0"/>
                </a:solidFill>
                <a:latin typeface="+mn-lt"/>
              </a:rPr>
              <a:t>Liquidity Management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514" y="2165259"/>
            <a:ext cx="7874726" cy="3308078"/>
          </a:xfrm>
        </p:spPr>
        <p:txBody>
          <a:bodyPr>
            <a:normAutofit/>
          </a:bodyPr>
          <a:lstStyle/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Asset Liquidity Management or Asset Conversion Strategy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endParaRPr lang="en-US" sz="2400" b="1" dirty="0">
              <a:solidFill>
                <a:srgbClr val="002060"/>
              </a:solidFill>
            </a:endParaRP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Borrowed Liquidity or Liability Management Strategy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endParaRPr lang="en-US" sz="2400" b="1" dirty="0">
              <a:solidFill>
                <a:srgbClr val="002060"/>
              </a:solidFill>
            </a:endParaRP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Balanced Liquidity Strategy</a:t>
            </a:r>
          </a:p>
        </p:txBody>
      </p:sp>
    </p:spTree>
    <p:extLst>
      <p:ext uri="{BB962C8B-B14F-4D97-AF65-F5344CB8AC3E}">
        <p14:creationId xmlns:p14="http://schemas.microsoft.com/office/powerpoint/2010/main" val="29670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533" y="408034"/>
            <a:ext cx="8382000" cy="1651000"/>
          </a:xfrm>
        </p:spPr>
        <p:txBody>
          <a:bodyPr>
            <a:normAutofit/>
          </a:bodyPr>
          <a:lstStyle/>
          <a:p>
            <a:r>
              <a:rPr lang="en-US" altLang="en-US" sz="2800" b="1" dirty="0" smtClean="0">
                <a:solidFill>
                  <a:srgbClr val="0070C0"/>
                </a:solidFill>
                <a:latin typeface="+mn-lt"/>
              </a:rPr>
              <a:t>Asset Liquidity Management Strategies</a:t>
            </a:r>
            <a:endParaRPr lang="en-US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7533" y="1614897"/>
            <a:ext cx="8229600" cy="4354513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b="1" dirty="0" smtClean="0">
                <a:solidFill>
                  <a:srgbClr val="002060"/>
                </a:solidFill>
              </a:rPr>
              <a:t>This strategy calls for storing liquidity in the form of liquid assets (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t-bills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fed funds loans,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cds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etc.) And selling them when liquidity is needed</a:t>
            </a:r>
          </a:p>
          <a:p>
            <a:pPr algn="just"/>
            <a:r>
              <a:rPr lang="en-US" altLang="en-US" sz="2400" b="1" dirty="0">
                <a:solidFill>
                  <a:srgbClr val="002060"/>
                </a:solidFill>
              </a:rPr>
              <a:t>Liquid 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Asset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200" b="1" dirty="0" smtClean="0">
                <a:solidFill>
                  <a:srgbClr val="002060"/>
                </a:solidFill>
              </a:rPr>
              <a:t>Must have a ready market so it can be converted to cash quickly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endParaRPr lang="en-US" sz="2200" b="1" dirty="0" smtClean="0">
              <a:solidFill>
                <a:srgbClr val="002060"/>
              </a:solidFill>
            </a:endParaRP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200" b="1" dirty="0" smtClean="0">
                <a:solidFill>
                  <a:srgbClr val="002060"/>
                </a:solidFill>
              </a:rPr>
              <a:t>Must have a reasonably stable price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endParaRPr lang="en-US" sz="2200" b="1" dirty="0" smtClean="0">
              <a:solidFill>
                <a:srgbClr val="002060"/>
              </a:solidFill>
            </a:endParaRP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200" b="1" dirty="0" smtClean="0">
                <a:solidFill>
                  <a:srgbClr val="002060"/>
                </a:solidFill>
              </a:rPr>
              <a:t>Must be reversible so an investor can recover original investment with little risk</a:t>
            </a:r>
          </a:p>
          <a:p>
            <a:pPr algn="just"/>
            <a:endParaRPr lang="en-US" altLang="en-US" sz="2400" b="1" dirty="0" smtClean="0">
              <a:solidFill>
                <a:srgbClr val="002060"/>
              </a:solidFill>
            </a:endParaRPr>
          </a:p>
          <a:p>
            <a:pPr algn="just" eaLnBrk="1" hangingPunct="1"/>
            <a:endParaRPr lang="en-US" altLang="en-US" sz="2000" b="1" dirty="0" smtClean="0">
              <a:solidFill>
                <a:srgbClr val="002060"/>
              </a:solidFill>
            </a:endParaRP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9933582" y="38101"/>
            <a:ext cx="582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11-</a:t>
            </a:r>
            <a:fld id="{C712A70A-DB79-4F92-936C-E4D2B8A37EBC}" type="slidenum">
              <a:rPr lang="en-US" altLang="en-US" sz="1200">
                <a:solidFill>
                  <a:srgbClr val="FFFFFF"/>
                </a:solidFill>
              </a:rPr>
              <a:pPr algn="r" eaLnBrk="1" hangingPunct="1"/>
              <a:t>26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Options for Storing Liquidity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62743" y="1494110"/>
            <a:ext cx="4038600" cy="4070350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</a:rPr>
              <a:t>Treasury Bills</a:t>
            </a:r>
          </a:p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</a:rPr>
              <a:t>Fed Funds Sold to Other Banks</a:t>
            </a:r>
          </a:p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</a:rPr>
              <a:t>Purchasing Securities for Resale (Repos)</a:t>
            </a:r>
          </a:p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</a:rPr>
              <a:t>Deposits with Correspondent Banks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096000" y="1494110"/>
            <a:ext cx="4038600" cy="415925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002060"/>
                </a:solidFill>
              </a:rPr>
              <a:t>Money market instruments</a:t>
            </a:r>
          </a:p>
          <a:p>
            <a:pPr eaLnBrk="1" hangingPunct="1"/>
            <a:r>
              <a:rPr lang="en-US" altLang="en-US" sz="2400" b="1" dirty="0" smtClean="0">
                <a:solidFill>
                  <a:srgbClr val="002060"/>
                </a:solidFill>
              </a:rPr>
              <a:t>Municipal </a:t>
            </a:r>
            <a:r>
              <a:rPr lang="en-US" altLang="en-US" sz="2400" b="1" dirty="0">
                <a:solidFill>
                  <a:srgbClr val="002060"/>
                </a:solidFill>
              </a:rPr>
              <a:t>Bonds and Notes</a:t>
            </a:r>
          </a:p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</a:rPr>
              <a:t>Federal Agency Securities</a:t>
            </a:r>
          </a:p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</a:rPr>
              <a:t>Negotiable Certificates of 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Deposits</a:t>
            </a:r>
            <a:endParaRPr lang="en-US" altLang="en-US" sz="24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</a:rPr>
              <a:t>Eurocurrency Loans</a:t>
            </a: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9933582" y="38101"/>
            <a:ext cx="582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Lucida Sans Unicode" panose="020B0602030504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t>11-</a:t>
            </a:r>
            <a:fld id="{1C9A402D-49E8-44B0-B244-B02FCF5FAD13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 smtClean="0">
                <a:solidFill>
                  <a:srgbClr val="0070C0"/>
                </a:solidFill>
                <a:latin typeface="+mn-lt"/>
              </a:rPr>
              <a:t>Cost of Asset Liquidity Management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945879" cy="3582399"/>
          </a:xfrm>
        </p:spPr>
        <p:txBody>
          <a:bodyPr>
            <a:normAutofit/>
          </a:bodyPr>
          <a:lstStyle/>
          <a:p>
            <a:r>
              <a:rPr lang="en-US" altLang="en-US" sz="2400" b="1" dirty="0" smtClean="0">
                <a:solidFill>
                  <a:srgbClr val="002060"/>
                </a:solidFill>
              </a:rPr>
              <a:t>Loss of future earnings on assets that must be sold</a:t>
            </a:r>
          </a:p>
          <a:p>
            <a:r>
              <a:rPr lang="en-US" altLang="en-US" sz="2400" b="1" dirty="0" smtClean="0">
                <a:solidFill>
                  <a:srgbClr val="002060"/>
                </a:solidFill>
              </a:rPr>
              <a:t>Transaction costs (commissions) on assets that must be sold</a:t>
            </a:r>
          </a:p>
          <a:p>
            <a:r>
              <a:rPr lang="en-US" altLang="en-US" sz="2400" b="1" dirty="0" smtClean="0">
                <a:solidFill>
                  <a:srgbClr val="002060"/>
                </a:solidFill>
              </a:rPr>
              <a:t>Potential capital losses if interest rates are rising</a:t>
            </a:r>
          </a:p>
          <a:p>
            <a:r>
              <a:rPr lang="en-US" altLang="en-US" sz="2400" b="1" dirty="0" smtClean="0">
                <a:solidFill>
                  <a:srgbClr val="002060"/>
                </a:solidFill>
              </a:rPr>
              <a:t>May weaken appearance of balance sheet</a:t>
            </a:r>
          </a:p>
          <a:p>
            <a:r>
              <a:rPr lang="en-US" altLang="en-US" sz="2400" b="1" dirty="0" smtClean="0">
                <a:solidFill>
                  <a:srgbClr val="002060"/>
                </a:solidFill>
              </a:rPr>
              <a:t>Liquid assets generally have low returns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1273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 smtClean="0">
                <a:solidFill>
                  <a:srgbClr val="0070C0"/>
                </a:solidFill>
                <a:latin typeface="+mn-lt"/>
              </a:rPr>
              <a:t>Liability Liquidity Management Strategy</a:t>
            </a:r>
            <a:endParaRPr lang="en-IN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 smtClean="0">
                <a:solidFill>
                  <a:srgbClr val="002060"/>
                </a:solidFill>
              </a:rPr>
              <a:t>This strategy calls for the bank to purchase or borrow from the money market to cover all of its liquidity needs</a:t>
            </a:r>
          </a:p>
          <a:p>
            <a:r>
              <a:rPr lang="en-US" altLang="en-US" sz="2400" b="1" dirty="0" smtClean="0">
                <a:solidFill>
                  <a:srgbClr val="002060"/>
                </a:solidFill>
              </a:rPr>
              <a:t>Sources of Borrowed Funds</a:t>
            </a:r>
          </a:p>
          <a:p>
            <a:pPr lvl="1"/>
            <a:r>
              <a:rPr lang="en-US" altLang="en-US" sz="2000" b="1" dirty="0" smtClean="0">
                <a:solidFill>
                  <a:srgbClr val="002060"/>
                </a:solidFill>
              </a:rPr>
              <a:t>Call money market</a:t>
            </a:r>
          </a:p>
          <a:p>
            <a:pPr lvl="1"/>
            <a:r>
              <a:rPr lang="en-US" altLang="en-US" sz="2000" b="1" dirty="0" smtClean="0">
                <a:solidFill>
                  <a:srgbClr val="002060"/>
                </a:solidFill>
              </a:rPr>
              <a:t>Government </a:t>
            </a:r>
            <a:r>
              <a:rPr lang="en-US" altLang="en-US" sz="2000" b="1" dirty="0">
                <a:solidFill>
                  <a:srgbClr val="002060"/>
                </a:solidFill>
              </a:rPr>
              <a:t>Funds Purchased</a:t>
            </a:r>
          </a:p>
          <a:p>
            <a:pPr lvl="1"/>
            <a:r>
              <a:rPr lang="en-US" altLang="en-US" sz="2000" b="1" dirty="0">
                <a:solidFill>
                  <a:srgbClr val="002060"/>
                </a:solidFill>
              </a:rPr>
              <a:t>Selling Securities for Repurchase (Repos)</a:t>
            </a:r>
          </a:p>
          <a:p>
            <a:pPr lvl="1"/>
            <a:r>
              <a:rPr lang="en-US" altLang="en-US" sz="2000" b="1" dirty="0">
                <a:solidFill>
                  <a:srgbClr val="002060"/>
                </a:solidFill>
              </a:rPr>
              <a:t>Issuing Large CDs </a:t>
            </a:r>
            <a:endParaRPr lang="en-US" altLang="en-US" sz="2000" b="1" dirty="0" smtClean="0">
              <a:solidFill>
                <a:srgbClr val="002060"/>
              </a:solidFill>
            </a:endParaRPr>
          </a:p>
          <a:p>
            <a:pPr lvl="1"/>
            <a:r>
              <a:rPr lang="en-US" altLang="en-US" sz="2000" b="1" dirty="0" smtClean="0">
                <a:solidFill>
                  <a:srgbClr val="002060"/>
                </a:solidFill>
              </a:rPr>
              <a:t>Issuing </a:t>
            </a:r>
            <a:r>
              <a:rPr lang="en-US" altLang="en-US" sz="2000" b="1" dirty="0">
                <a:solidFill>
                  <a:srgbClr val="002060"/>
                </a:solidFill>
              </a:rPr>
              <a:t>Eurocurrency Deposits</a:t>
            </a:r>
          </a:p>
          <a:p>
            <a:pPr lvl="1"/>
            <a:r>
              <a:rPr lang="en-US" altLang="en-US" sz="2000" b="1" dirty="0">
                <a:solidFill>
                  <a:srgbClr val="002060"/>
                </a:solidFill>
              </a:rPr>
              <a:t>Securing Advance from </a:t>
            </a:r>
            <a:r>
              <a:rPr lang="en-US" altLang="en-US" sz="2000" b="1" dirty="0" smtClean="0">
                <a:solidFill>
                  <a:srgbClr val="002060"/>
                </a:solidFill>
              </a:rPr>
              <a:t>other FIs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pPr lvl="1"/>
            <a:r>
              <a:rPr lang="en-US" altLang="en-US" sz="2000" b="1" dirty="0">
                <a:solidFill>
                  <a:srgbClr val="002060"/>
                </a:solidFill>
              </a:rPr>
              <a:t>Borrowing Reserves from the Discount Window of the </a:t>
            </a:r>
            <a:r>
              <a:rPr lang="en-US" altLang="en-US" sz="2000" b="1" dirty="0" smtClean="0">
                <a:solidFill>
                  <a:srgbClr val="002060"/>
                </a:solidFill>
              </a:rPr>
              <a:t>central bank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400" b="1" dirty="0" smtClean="0">
              <a:solidFill>
                <a:srgbClr val="002060"/>
              </a:solidFill>
            </a:endParaRPr>
          </a:p>
          <a:p>
            <a:endParaRPr lang="en-US" altLang="en-US" sz="2400" b="1" dirty="0">
              <a:solidFill>
                <a:srgbClr val="00206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5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4820" y="70127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Supplies of Liquid Funds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92480" y="1768070"/>
            <a:ext cx="8229600" cy="3971925"/>
          </a:xfrm>
        </p:spPr>
        <p:txBody>
          <a:bodyPr>
            <a:noAutofit/>
          </a:bodyPr>
          <a:lstStyle/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Incoming Customer </a:t>
            </a:r>
            <a:r>
              <a:rPr lang="en-US" sz="2400" b="1" dirty="0" smtClean="0">
                <a:solidFill>
                  <a:srgbClr val="002060"/>
                </a:solidFill>
              </a:rPr>
              <a:t>Deposits</a:t>
            </a:r>
            <a:endParaRPr lang="en-US" sz="2400" b="1" dirty="0">
              <a:solidFill>
                <a:srgbClr val="002060"/>
              </a:solidFill>
            </a:endParaRP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Revenues from the Sale of </a:t>
            </a:r>
            <a:r>
              <a:rPr lang="en-US" sz="2400" b="1" dirty="0" smtClean="0">
                <a:solidFill>
                  <a:srgbClr val="002060"/>
                </a:solidFill>
              </a:rPr>
              <a:t>Non-deposit Services</a:t>
            </a:r>
            <a:endParaRPr lang="en-US" sz="2400" b="1" dirty="0">
              <a:solidFill>
                <a:srgbClr val="002060"/>
              </a:solidFill>
            </a:endParaRP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Customer Loan </a:t>
            </a:r>
            <a:r>
              <a:rPr lang="en-US" sz="2400" b="1" dirty="0" smtClean="0">
                <a:solidFill>
                  <a:srgbClr val="002060"/>
                </a:solidFill>
              </a:rPr>
              <a:t>Repayments</a:t>
            </a:r>
            <a:endParaRPr lang="en-US" sz="2400" b="1" dirty="0">
              <a:solidFill>
                <a:srgbClr val="002060"/>
              </a:solidFill>
            </a:endParaRP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Sales of Bank Assets 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Borrowings from the Money Market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9933582" y="38101"/>
            <a:ext cx="582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11-</a:t>
            </a:r>
            <a:fld id="{EECAA5B3-46D5-452E-8891-2821D1D92CD1}" type="slidenum">
              <a:rPr lang="en-US" altLang="en-US" sz="1200">
                <a:solidFill>
                  <a:srgbClr val="FFFFFF"/>
                </a:solidFill>
              </a:rPr>
              <a:pPr algn="r" eaLnBrk="1" hangingPunct="1"/>
              <a:t>3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50" y="723901"/>
            <a:ext cx="8382000" cy="10699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Liability Liquidity Management Strategy</a:t>
            </a:r>
            <a:endParaRPr 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24051" y="1711325"/>
            <a:ext cx="4041775" cy="457200"/>
          </a:xfrm>
        </p:spPr>
        <p:txBody>
          <a:bodyPr/>
          <a:lstStyle/>
          <a:p>
            <a:pPr>
              <a:buClr>
                <a:schemeClr val="accent3"/>
              </a:buClr>
              <a:defRPr/>
            </a:pPr>
            <a:r>
              <a:rPr lang="en-US" dirty="0" smtClean="0">
                <a:solidFill>
                  <a:srgbClr val="002060"/>
                </a:solidFill>
              </a:rPr>
              <a:t>Advantages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6264275" y="1613174"/>
            <a:ext cx="4041775" cy="457200"/>
          </a:xfrm>
        </p:spPr>
        <p:txBody>
          <a:bodyPr/>
          <a:lstStyle/>
          <a:p>
            <a:pPr>
              <a:buClr>
                <a:schemeClr val="accent3"/>
              </a:buClr>
              <a:defRPr/>
            </a:pPr>
            <a:r>
              <a:rPr lang="en-US" dirty="0" smtClean="0">
                <a:solidFill>
                  <a:srgbClr val="002060"/>
                </a:solidFill>
              </a:rPr>
              <a:t>Disadvantage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2"/>
          </p:nvPr>
        </p:nvSpPr>
        <p:spPr>
          <a:xfrm>
            <a:off x="1193438" y="2168525"/>
            <a:ext cx="4041775" cy="4286250"/>
          </a:xfrm>
        </p:spPr>
        <p:txBody>
          <a:bodyPr>
            <a:normAutofit/>
          </a:bodyPr>
          <a:lstStyle/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Borrow Only When There is a Need for Funds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Volume and Composition of the Investment Portfolio Can Remain Unchanged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The Institution Can Control Interest Rates in Order to Borrow Funds (raise offer rates when needs requisite amounts of funds)</a:t>
            </a:r>
          </a:p>
          <a:p>
            <a:pPr marL="365760" indent="-256032">
              <a:buClr>
                <a:schemeClr val="accent3"/>
              </a:buClr>
              <a:buNone/>
              <a:defRPr/>
            </a:pPr>
            <a:endParaRPr lang="en-US" sz="2400" dirty="0"/>
          </a:p>
        </p:txBody>
      </p:sp>
      <p:sp>
        <p:nvSpPr>
          <p:cNvPr id="45062" name="Content Placeholder 7"/>
          <p:cNvSpPr>
            <a:spLocks noGrp="1"/>
          </p:cNvSpPr>
          <p:nvPr>
            <p:ph sz="quarter" idx="4"/>
          </p:nvPr>
        </p:nvSpPr>
        <p:spPr>
          <a:xfrm>
            <a:off x="5816555" y="2105341"/>
            <a:ext cx="4286250" cy="43053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</a:rPr>
              <a:t>Highest Expected Return But Carries the Highest Risk Due to Volatility of Interest Rates and Possible Rapid Changes in Credit Availability</a:t>
            </a:r>
          </a:p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</a:rPr>
              <a:t>Borrowing Cost is Always Uncertain-&gt; Uncertain Earnings</a:t>
            </a:r>
          </a:p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</a:rPr>
              <a:t>Borrowing Needs Can Be Interpreted as a Signal of Financial Difficulties</a:t>
            </a:r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9933582" y="38101"/>
            <a:ext cx="582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Lucida Sans Unicode" panose="020B0602030504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t>11-</a:t>
            </a:r>
            <a:fld id="{B631CFD1-50CC-4E45-AEC3-0EE592E0B4A5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7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n-lt"/>
              </a:rPr>
              <a:t>Balanced Liquidity Management Strategy</a:t>
            </a:r>
            <a:endParaRPr lang="en-IN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7" y="1690688"/>
            <a:ext cx="10515600" cy="4351338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Combination of asset and liability management strategies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Some of the expected demands for liquidity are stored in assets and other anticipated liquidity needs are managed by arrangements for lines of credit from potential suppliers of funds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Unexpected cash needs are met from near term borrowings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Longer term liquidity needs can be planned for can be arranged from asset management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141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131" y="1561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n-lt"/>
              </a:rPr>
              <a:t>Funds Management of Liquidity</a:t>
            </a:r>
            <a:endParaRPr lang="en-IN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31" y="1290048"/>
            <a:ext cx="10515600" cy="4351338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Liquidity Ratios</a:t>
            </a:r>
            <a:endParaRPr lang="en-IN" b="1" dirty="0" smtClean="0">
              <a:solidFill>
                <a:srgbClr val="002060"/>
              </a:solidFill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Loans / deposits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Loans / non-deposit liabilities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Near cash assets / large denomination liabilities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Liquid assets and liabilities in period T / Estimated Liquid needs </a:t>
            </a:r>
            <a:r>
              <a:rPr lang="en-US" b="1" dirty="0">
                <a:solidFill>
                  <a:srgbClr val="002060"/>
                </a:solidFill>
              </a:rPr>
              <a:t>in period </a:t>
            </a:r>
            <a:r>
              <a:rPr lang="en-US" b="1" dirty="0" smtClean="0">
                <a:solidFill>
                  <a:srgbClr val="002060"/>
                </a:solidFill>
              </a:rPr>
              <a:t>T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Negative ratio means that bank has sufficient liquidity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026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3153" y="59570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Demands for Liquidity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57794" y="1662500"/>
            <a:ext cx="8229600" cy="4552950"/>
          </a:xfrm>
        </p:spPr>
        <p:txBody>
          <a:bodyPr>
            <a:normAutofit/>
          </a:bodyPr>
          <a:lstStyle/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Customer Deposit </a:t>
            </a:r>
            <a:r>
              <a:rPr lang="en-US" sz="2400" b="1" dirty="0" smtClean="0">
                <a:solidFill>
                  <a:srgbClr val="002060"/>
                </a:solidFill>
              </a:rPr>
              <a:t>Withdrawals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Credit </a:t>
            </a:r>
            <a:r>
              <a:rPr lang="en-US" sz="2400" b="1" dirty="0">
                <a:solidFill>
                  <a:srgbClr val="002060"/>
                </a:solidFill>
              </a:rPr>
              <a:t>Requests from Quality Loan </a:t>
            </a:r>
            <a:r>
              <a:rPr lang="en-US" sz="2400" b="1" dirty="0" smtClean="0">
                <a:solidFill>
                  <a:srgbClr val="002060"/>
                </a:solidFill>
              </a:rPr>
              <a:t>Customers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Repayment </a:t>
            </a:r>
            <a:r>
              <a:rPr lang="en-US" sz="2400" b="1" dirty="0">
                <a:solidFill>
                  <a:srgbClr val="002060"/>
                </a:solidFill>
              </a:rPr>
              <a:t>of </a:t>
            </a:r>
            <a:r>
              <a:rPr lang="en-US" sz="2400" b="1" dirty="0" smtClean="0">
                <a:solidFill>
                  <a:srgbClr val="002060"/>
                </a:solidFill>
              </a:rPr>
              <a:t>Non-deposit Borrowings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Operating </a:t>
            </a:r>
            <a:r>
              <a:rPr lang="en-US" sz="2400" b="1" dirty="0">
                <a:solidFill>
                  <a:srgbClr val="002060"/>
                </a:solidFill>
              </a:rPr>
              <a:t>Expenses and </a:t>
            </a:r>
            <a:r>
              <a:rPr lang="en-US" sz="2400" b="1" dirty="0" smtClean="0">
                <a:solidFill>
                  <a:srgbClr val="002060"/>
                </a:solidFill>
              </a:rPr>
              <a:t>Taxes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Payment </a:t>
            </a:r>
            <a:r>
              <a:rPr lang="en-US" sz="2400" b="1" dirty="0">
                <a:solidFill>
                  <a:srgbClr val="002060"/>
                </a:solidFill>
              </a:rPr>
              <a:t>of Stockholder Dividends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9933582" y="38101"/>
            <a:ext cx="582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11-</a:t>
            </a:r>
            <a:fld id="{3EA2073A-F917-477F-841A-3DDE7FA6CA8A}" type="slidenum">
              <a:rPr lang="en-US" altLang="en-US" sz="1200">
                <a:solidFill>
                  <a:srgbClr val="FFFFFF"/>
                </a:solidFill>
              </a:rPr>
              <a:pPr algn="r" eaLnBrk="1" hangingPunct="1"/>
              <a:t>4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0110" y="4302425"/>
            <a:ext cx="9146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00B0F0"/>
                </a:solidFill>
              </a:rPr>
              <a:t>Net Liquidity </a:t>
            </a:r>
            <a:r>
              <a:rPr lang="en-US" altLang="en-US" sz="2400" b="1" dirty="0" smtClean="0">
                <a:solidFill>
                  <a:srgbClr val="00B0F0"/>
                </a:solidFill>
              </a:rPr>
              <a:t>Position= Supply of liquid funds- demand for liquid funds</a:t>
            </a:r>
            <a:endParaRPr lang="en-IN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0952" y="315100"/>
            <a:ext cx="8267700" cy="14097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Essence of Liquidity Management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61852" y="2205177"/>
            <a:ext cx="8229600" cy="46402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400" b="1" dirty="0" smtClean="0">
                <a:solidFill>
                  <a:srgbClr val="002060"/>
                </a:solidFill>
              </a:rPr>
              <a:t>Rarely are the demands for liquidity equal to the supply of liquidity at any particular moment.  The financial firm must continually deal with either a liquidity deficit or surplus</a:t>
            </a:r>
          </a:p>
          <a:p>
            <a:pPr algn="just" eaLnBrk="1" hangingPunct="1"/>
            <a:r>
              <a:rPr lang="en-US" altLang="en-US" sz="2400" b="1" dirty="0" smtClean="0">
                <a:solidFill>
                  <a:srgbClr val="002060"/>
                </a:solidFill>
              </a:rPr>
              <a:t>There is a trade-off between liquidity and profitability.  The more resources tied up in readiness to meet demands for liquidity, the lower is the financial firm’s expected profitability.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9933582" y="38101"/>
            <a:ext cx="582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11-</a:t>
            </a:r>
            <a:fld id="{8D6FFB54-91CA-435C-965E-0161C2090474}" type="slidenum">
              <a:rPr lang="en-US" altLang="en-US" sz="1200">
                <a:solidFill>
                  <a:srgbClr val="FFFFFF"/>
                </a:solidFill>
              </a:rPr>
              <a:pPr algn="r" eaLnBrk="1" hangingPunct="1"/>
              <a:t>5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0679" y="0"/>
            <a:ext cx="8667750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 smtClean="0">
                <a:solidFill>
                  <a:srgbClr val="0070C0"/>
                </a:solidFill>
                <a:latin typeface="+mn-lt"/>
              </a:rPr>
              <a:t>Sources of Liquidity </a:t>
            </a:r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Problems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49754" y="1303565"/>
            <a:ext cx="8229600" cy="3973513"/>
          </a:xfrm>
        </p:spPr>
        <p:txBody>
          <a:bodyPr>
            <a:noAutofit/>
          </a:bodyPr>
          <a:lstStyle/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Imbalances between maturity dates of their assets and liabilities</a:t>
            </a:r>
          </a:p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High proportion of liabilities (especially demand deposits and money market borrowings) subject to immediate repayment</a:t>
            </a:r>
          </a:p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Sensitivity to changes in interest rates</a:t>
            </a:r>
          </a:p>
          <a:p>
            <a:pPr marL="658368" lvl="1" indent="-246888" algn="just">
              <a:buFont typeface="Georgia"/>
              <a:buChar char="▫"/>
              <a:defRPr/>
            </a:pPr>
            <a:r>
              <a:rPr lang="en-US" sz="2000" b="1" dirty="0" smtClean="0">
                <a:solidFill>
                  <a:srgbClr val="002060"/>
                </a:solidFill>
              </a:rPr>
              <a:t>May affect customer demand for deposits</a:t>
            </a:r>
          </a:p>
          <a:p>
            <a:pPr marL="658368" lvl="1" indent="-246888" algn="just">
              <a:buFont typeface="Georgia"/>
              <a:buChar char="▫"/>
              <a:defRPr/>
            </a:pPr>
            <a:r>
              <a:rPr lang="en-US" sz="2000" b="1" dirty="0" smtClean="0">
                <a:solidFill>
                  <a:srgbClr val="002060"/>
                </a:solidFill>
              </a:rPr>
              <a:t>May affect customer demand for loans</a:t>
            </a:r>
          </a:p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Central role in the payment process, reputation and public confidence in the system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9933582" y="38101"/>
            <a:ext cx="582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11-</a:t>
            </a:r>
            <a:fld id="{F5D159E5-35CF-4E59-86B9-6845D2E979CA}" type="slidenum">
              <a:rPr lang="en-US" altLang="en-US" sz="1200">
                <a:solidFill>
                  <a:srgbClr val="FFFFFF"/>
                </a:solidFill>
              </a:rPr>
              <a:pPr algn="r" eaLnBrk="1" hangingPunct="1"/>
              <a:t>6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8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743948"/>
            <a:ext cx="10515600" cy="1325563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rgbClr val="0070C0"/>
                </a:solidFill>
                <a:latin typeface="+mn-lt"/>
              </a:rPr>
              <a:t>Liquidity Management Steps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514" y="2165259"/>
            <a:ext cx="7874726" cy="3308078"/>
          </a:xfrm>
        </p:spPr>
        <p:txBody>
          <a:bodyPr>
            <a:normAutofit/>
          </a:bodyPr>
          <a:lstStyle/>
          <a:p>
            <a:pPr lvl="1" algn="just"/>
            <a:r>
              <a:rPr lang="en-US" altLang="en-US" b="1" dirty="0" smtClean="0">
                <a:solidFill>
                  <a:srgbClr val="002060"/>
                </a:solidFill>
              </a:rPr>
              <a:t>Estimation of funds needed</a:t>
            </a:r>
          </a:p>
          <a:p>
            <a:pPr lvl="2" algn="just"/>
            <a:r>
              <a:rPr lang="en-US" altLang="en-US" sz="2200" b="1" dirty="0" smtClean="0">
                <a:solidFill>
                  <a:srgbClr val="002060"/>
                </a:solidFill>
              </a:rPr>
              <a:t>Deposits inflows and outflows</a:t>
            </a:r>
          </a:p>
          <a:p>
            <a:pPr lvl="2" algn="just"/>
            <a:r>
              <a:rPr lang="en-US" altLang="en-US" sz="2200" b="1" dirty="0" smtClean="0">
                <a:solidFill>
                  <a:srgbClr val="002060"/>
                </a:solidFill>
              </a:rPr>
              <a:t>Varying levels of loan commitments</a:t>
            </a:r>
          </a:p>
          <a:p>
            <a:pPr lvl="1" algn="just"/>
            <a:r>
              <a:rPr lang="en-US" altLang="en-US" b="1" dirty="0" smtClean="0">
                <a:solidFill>
                  <a:srgbClr val="002060"/>
                </a:solidFill>
              </a:rPr>
              <a:t>Meeting liquidity needs</a:t>
            </a:r>
          </a:p>
          <a:p>
            <a:pPr lvl="2" algn="just"/>
            <a:r>
              <a:rPr lang="en-US" altLang="en-US" sz="2200" b="1" dirty="0" smtClean="0">
                <a:solidFill>
                  <a:srgbClr val="002060"/>
                </a:solidFill>
              </a:rPr>
              <a:t>Asset management</a:t>
            </a:r>
          </a:p>
          <a:p>
            <a:pPr lvl="2" algn="just"/>
            <a:r>
              <a:rPr lang="en-US" altLang="en-US" sz="2200" b="1" dirty="0" smtClean="0">
                <a:solidFill>
                  <a:srgbClr val="002060"/>
                </a:solidFill>
              </a:rPr>
              <a:t>Liability management</a:t>
            </a:r>
            <a:endParaRPr lang="en-US" altLang="en-US" sz="2200" b="1" dirty="0">
              <a:solidFill>
                <a:srgbClr val="00206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51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82000" cy="1651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Methods for Estimating Liquidity Needs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249680" y="2189662"/>
            <a:ext cx="8229600" cy="43545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 smtClean="0">
                <a:solidFill>
                  <a:srgbClr val="002060"/>
                </a:solidFill>
              </a:rPr>
              <a:t>Sources and Uses of Funds Approach</a:t>
            </a:r>
          </a:p>
          <a:p>
            <a:pPr eaLnBrk="1" hangingPunct="1"/>
            <a:r>
              <a:rPr lang="en-US" altLang="en-US" sz="2400" b="1" dirty="0" smtClean="0">
                <a:solidFill>
                  <a:srgbClr val="002060"/>
                </a:solidFill>
              </a:rPr>
              <a:t>Liquidity Indicator Approach</a:t>
            </a:r>
          </a:p>
          <a:p>
            <a:r>
              <a:rPr lang="en-US" altLang="en-US" sz="2400" b="1" dirty="0">
                <a:solidFill>
                  <a:srgbClr val="002060"/>
                </a:solidFill>
              </a:rPr>
              <a:t>Structure of Funds 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Approach</a:t>
            </a:r>
          </a:p>
          <a:p>
            <a:pPr eaLnBrk="1" hangingPunct="1"/>
            <a:r>
              <a:rPr lang="en-US" altLang="en-US" sz="2400" b="1" dirty="0" smtClean="0">
                <a:solidFill>
                  <a:srgbClr val="002060"/>
                </a:solidFill>
              </a:rPr>
              <a:t>Signals from the Marketplace</a:t>
            </a: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9933582" y="38101"/>
            <a:ext cx="582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11-</a:t>
            </a:r>
            <a:fld id="{C712A70A-DB79-4F92-936C-E4D2B8A37EBC}" type="slidenum">
              <a:rPr lang="en-US" altLang="en-US" sz="1200">
                <a:solidFill>
                  <a:srgbClr val="FFFFFF"/>
                </a:solidFill>
              </a:rPr>
              <a:pPr algn="r" eaLnBrk="1" hangingPunct="1"/>
              <a:t>8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Sources and Uses of Funds Approach</a:t>
            </a:r>
            <a:endParaRPr lang="en-IN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Liquidity rises as deposits increase and loans decrease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Liquidity declines when deposits decrease and loans increase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Mismatch between sources and uses of liquidity: Liquidity gap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Liquidity gap can be positive or negative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2014</Words>
  <Application>Microsoft Office PowerPoint</Application>
  <PresentationFormat>Widescreen</PresentationFormat>
  <Paragraphs>335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Georgia</vt:lpstr>
      <vt:lpstr>Times New Roman</vt:lpstr>
      <vt:lpstr>Office Theme</vt:lpstr>
      <vt:lpstr>Liquidity Management</vt:lpstr>
      <vt:lpstr>What is liquidity?</vt:lpstr>
      <vt:lpstr>Supplies of Liquid Funds</vt:lpstr>
      <vt:lpstr>Demands for Liquidity</vt:lpstr>
      <vt:lpstr>Essence of Liquidity Management</vt:lpstr>
      <vt:lpstr>Sources of Liquidity Problems</vt:lpstr>
      <vt:lpstr>Liquidity Management Steps </vt:lpstr>
      <vt:lpstr>Methods for Estimating Liquidity Needs</vt:lpstr>
      <vt:lpstr>Sources and Uses of Funds Approach</vt:lpstr>
      <vt:lpstr>Sources and Uses of Funds Approach … </vt:lpstr>
      <vt:lpstr>Sources and Uses of Funds Approach …</vt:lpstr>
      <vt:lpstr>Example</vt:lpstr>
      <vt:lpstr>Example …</vt:lpstr>
      <vt:lpstr>Basle Committee Framework (for Large banks)</vt:lpstr>
      <vt:lpstr>Liquidity Indicator Approach</vt:lpstr>
      <vt:lpstr>Structure of Funds Approach </vt:lpstr>
      <vt:lpstr>Structure of Funds Approach…</vt:lpstr>
      <vt:lpstr>Structure of Funds Approach…</vt:lpstr>
      <vt:lpstr>Structure of Funds Approach… </vt:lpstr>
      <vt:lpstr>Example</vt:lpstr>
      <vt:lpstr>Structure of Funds Approach…</vt:lpstr>
      <vt:lpstr>Structure of Funds Approach…</vt:lpstr>
      <vt:lpstr>Example</vt:lpstr>
      <vt:lpstr>Signals from Marketplace</vt:lpstr>
      <vt:lpstr>Liquidity Management Strategies</vt:lpstr>
      <vt:lpstr>Asset Liquidity Management Strategies</vt:lpstr>
      <vt:lpstr>Options for Storing Liquidity</vt:lpstr>
      <vt:lpstr>Cost of Asset Liquidity Management</vt:lpstr>
      <vt:lpstr>Liability Liquidity Management Strategy</vt:lpstr>
      <vt:lpstr>Liability Liquidity Management Strategy</vt:lpstr>
      <vt:lpstr>Balanced Liquidity Management Strategy</vt:lpstr>
      <vt:lpstr>Funds Management of Liquidity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Jitendra Mahakud</dc:creator>
  <cp:lastModifiedBy>Jitendra Mahakud</cp:lastModifiedBy>
  <cp:revision>4</cp:revision>
  <dcterms:created xsi:type="dcterms:W3CDTF">2023-03-16T15:20:44Z</dcterms:created>
  <dcterms:modified xsi:type="dcterms:W3CDTF">2023-04-09T07:04:09Z</dcterms:modified>
</cp:coreProperties>
</file>