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1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3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C198-A450-4EFE-AB54-426AA2024B26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2239-1508-4681-9976-0028C0014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Introduction: Forms, Functions and Constraints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8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Liquidity and Payment Services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5311" y="1921012"/>
            <a:ext cx="884971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Shifting from commodity money to fiat money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Commodity Money:  Medium of exchange is commodity itself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Fiat Money: A system in which medium of exchange is intrinsically useless but its value is guaranteed by some institution so generally accepted as means of payment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Bank and fiat money management</a:t>
            </a:r>
          </a:p>
          <a:p>
            <a:pPr marL="799200" lvl="1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Money change( exchange between currencies)</a:t>
            </a:r>
          </a:p>
          <a:p>
            <a:pPr marL="799200" lvl="1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Provision of payment services</a:t>
            </a:r>
          </a:p>
          <a:p>
            <a:pPr marL="799200" lvl="1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Payment services include management of clients accounts and guarantee by the bank</a:t>
            </a:r>
          </a:p>
          <a:p>
            <a:pPr marL="799200" lvl="1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Asset Transformation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5311" y="1921012"/>
            <a:ext cx="884971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Convenience of Denomination</a:t>
            </a:r>
          </a:p>
          <a:p>
            <a:pPr marL="799200" lvl="1" indent="-34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Fiat money is available in different denominations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Quality Transformation</a:t>
            </a:r>
          </a:p>
          <a:p>
            <a:pPr marL="799200" lvl="1" indent="-34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 Bank deposits offer better risk-return characteristics than direct investments to diversify portfolio</a:t>
            </a:r>
          </a:p>
          <a:p>
            <a:pPr marL="799200" lvl="1" indent="-34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Banks have more information than depositors for better investment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Maturity Transformation</a:t>
            </a:r>
          </a:p>
          <a:p>
            <a:pPr marL="799200" lvl="1" indent="-34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Short maturity deposits to long maturity loans</a:t>
            </a:r>
          </a:p>
          <a:p>
            <a:pPr marL="799200" lvl="1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Risk Management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5311" y="1921012"/>
            <a:ext cx="88497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Credit Risk</a:t>
            </a:r>
            <a:r>
              <a:rPr lang="en-US" sz="2400" b="1" dirty="0" smtClean="0">
                <a:solidFill>
                  <a:srgbClr val="002060"/>
                </a:solidFill>
              </a:rPr>
              <a:t>:  </a:t>
            </a:r>
          </a:p>
          <a:p>
            <a:pPr marL="342000" indent="-342000" algn="just"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Probability of default in lending activities</a:t>
            </a:r>
          </a:p>
          <a:p>
            <a:pPr marL="342000" indent="-342000" algn="just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Interest Rate Risk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</a:p>
          <a:p>
            <a:pPr marL="342000" indent="-342000" algn="just"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Change in the value of assets and liabilities of banks due to change</a:t>
            </a:r>
          </a:p>
          <a:p>
            <a:pPr marL="342000" indent="-342000" algn="just"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in interest rate</a:t>
            </a:r>
          </a:p>
          <a:p>
            <a:pPr marL="342000" indent="-342000" algn="just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Liquidity risk</a:t>
            </a:r>
            <a:r>
              <a:rPr lang="en-US" sz="2400" b="1" dirty="0" smtClean="0">
                <a:solidFill>
                  <a:srgbClr val="002060"/>
                </a:solidFill>
              </a:rPr>
              <a:t>: </a:t>
            </a:r>
          </a:p>
          <a:p>
            <a:pPr marL="342000" indent="-342000" algn="just"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Not able to fulfill the requirements of depositors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799200" lvl="1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Off Balance Sheet Operations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5311" y="1921012"/>
            <a:ext cx="88497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Loan commitments, guarantee etc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Offer of derivative investments like swap hedging contracts and underwriting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Objectives of off balance sheet operations</a:t>
            </a:r>
          </a:p>
          <a:p>
            <a:pPr marL="799200" lvl="1" indent="-34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Increase in non-interest income</a:t>
            </a:r>
          </a:p>
          <a:p>
            <a:pPr marL="799200" lvl="1" indent="-34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Decreasing leverage</a:t>
            </a:r>
          </a:p>
          <a:p>
            <a:pPr marL="799200" lvl="1" indent="-34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Tax relaxation</a:t>
            </a:r>
          </a:p>
          <a:p>
            <a:pPr marL="799200" lvl="1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Monitoring and Information Processing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5311" y="1921012"/>
            <a:ext cx="884971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Long-term relationship</a:t>
            </a:r>
          </a:p>
          <a:p>
            <a:pPr marL="342000" indent="-3420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Mitigation of the effect of the moral hazard</a:t>
            </a:r>
          </a:p>
          <a:p>
            <a:pPr marL="799200" lvl="1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Bank Goals and Constraints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4635" y="1381751"/>
            <a:ext cx="8849710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Maximization of shareholder wealth</a:t>
            </a:r>
          </a:p>
          <a:p>
            <a:pPr marL="799200" lvl="1" indent="-342000" algn="just">
              <a:spcAft>
                <a:spcPts val="2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Maximization of market value if bank’s stock and cash dividend paid</a:t>
            </a:r>
          </a:p>
          <a:p>
            <a:pPr marL="799200" lvl="1" indent="-342000" algn="just">
              <a:spcAft>
                <a:spcPts val="200"/>
              </a:spcAft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Factors affecting market value:</a:t>
            </a:r>
          </a:p>
          <a:p>
            <a:pPr marL="1428750" lvl="2" indent="-514350" algn="just"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</a:rPr>
              <a:t>Amount of cash flow</a:t>
            </a:r>
          </a:p>
          <a:p>
            <a:pPr marL="1428750" lvl="2" indent="-514350" algn="just">
              <a:spcAft>
                <a:spcPts val="200"/>
              </a:spcAft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</a:rPr>
              <a:t>Timing of cash flow</a:t>
            </a:r>
          </a:p>
          <a:p>
            <a:pPr marL="1428750" lvl="2" indent="-514350" algn="just">
              <a:spcAft>
                <a:spcPts val="200"/>
              </a:spcAft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</a:rPr>
              <a:t>Risk of cash flow</a:t>
            </a:r>
          </a:p>
          <a:p>
            <a:pPr marL="800100" lvl="1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Constraints</a:t>
            </a:r>
          </a:p>
          <a:p>
            <a:pPr marL="1428750" lvl="2" indent="-514350" algn="just">
              <a:spcAft>
                <a:spcPts val="200"/>
              </a:spcAft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</a:rPr>
              <a:t>Competition</a:t>
            </a:r>
          </a:p>
          <a:p>
            <a:pPr marL="1428750" lvl="2" indent="-514350" algn="just"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</a:rPr>
              <a:t>Social</a:t>
            </a:r>
          </a:p>
          <a:p>
            <a:pPr marL="1428750" lvl="2" indent="-514350" algn="just">
              <a:buFont typeface="+mj-lt"/>
              <a:buAutoNum type="romanLcPeriod"/>
            </a:pPr>
            <a:r>
              <a:rPr lang="en-US" sz="2400" b="1" dirty="0" smtClean="0">
                <a:solidFill>
                  <a:srgbClr val="002060"/>
                </a:solidFill>
              </a:rPr>
              <a:t>Regulatory: (a) Investment Constraints (b) Consumer Protection</a:t>
            </a:r>
          </a:p>
          <a:p>
            <a:pPr marL="1428750" lvl="2" indent="-514350" algn="just">
              <a:buFont typeface="+mj-lt"/>
              <a:buAutoNum type="romanLcPeriod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799200" lvl="1" indent="-342000" algn="just">
              <a:spcAft>
                <a:spcPts val="6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Reasons for Regulation of Banks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To reduce the risk of large-scale failure in the economic system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To avoid systematic risk and contagious effect in global economy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To guard against deposit insurance losses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To achieve the desired social goal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To promote an efficient and effective banking system that finances economic growth, impartially allocates credit and meets the customer needs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algn="just">
              <a:spcAft>
                <a:spcPts val="1200"/>
              </a:spcAft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Why Banks Fail?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Credit Risk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Banks keep reserves for expected losses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If losses &gt; reserves then the excess amount of losses are deducted from bank capital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Importance of bank capital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Maximization of the utility of all the stakeholders; i.e. shareholders, managers, employees, customers, communities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Changes in macro economic conditions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Financial repression: excess government intervention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Inadequate diversification of loans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Why Banks Fail? </a:t>
            </a:r>
            <a:r>
              <a:rPr lang="en-US" sz="2800" b="1" dirty="0" err="1" smtClean="0">
                <a:solidFill>
                  <a:srgbClr val="0070C0"/>
                </a:solidFill>
              </a:rPr>
              <a:t>Contd</a:t>
            </a:r>
            <a:r>
              <a:rPr lang="en-US" sz="2800" b="1" dirty="0" smtClean="0">
                <a:solidFill>
                  <a:srgbClr val="0070C0"/>
                </a:solidFill>
              </a:rPr>
              <a:t>…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Bank Runs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It occurs when depositors and other creditors fear for the safety or availability of their funds and large number of depositors try to withdraw their funds at the same time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It reflects the heard behavior of depositors to obtain the limited amount of cash that is available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Silent Run</a:t>
            </a:r>
          </a:p>
          <a:p>
            <a:pPr marL="799200" lvl="1" indent="-342000" algn="just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002060"/>
                </a:solidFill>
              </a:rPr>
              <a:t>It occurs when large creditors such as banks and investment companies withdraw their funds in order to protect them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905" y="698035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Bank Regulations in India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68905" y="1175089"/>
            <a:ext cx="884971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Banking Regulation Act (1949)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Disclosure norms: Annual report, asset quality, liquidity, earning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KYC norms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Anti Money Laundering Act (AML) &amp; Countering Financing of Terrorism (CFT)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Protection of small investors (Deposit insurance and credit guarantee corporation)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</a:rPr>
              <a:t>Prudential Norms: income recognition, asset classification and provisioning, capital adequacy, investment and capital market exposure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Licensing: Branch authorization policy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Regulation of Interest Rate: Deposits of NRIs, small loans </a:t>
            </a:r>
            <a:r>
              <a:rPr lang="en-US" sz="2000" b="1" dirty="0" err="1">
                <a:solidFill>
                  <a:srgbClr val="002060"/>
                </a:solidFill>
              </a:rPr>
              <a:t>upto</a:t>
            </a:r>
            <a:r>
              <a:rPr lang="en-US" sz="2000" b="1" dirty="0">
                <a:solidFill>
                  <a:srgbClr val="002060"/>
                </a:solidFill>
              </a:rPr>
              <a:t> 2 lakh, export credit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Statutory Pre-emptions: CRR and SLR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Corporate Governance: Fit and proper criteria; director should have knowledge about banking</a:t>
            </a: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What is Commercial Bank?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It is an institution whose current operations consist in granting loans and receiving deposits</a:t>
            </a:r>
          </a:p>
          <a:p>
            <a:pPr algn="just"/>
            <a:endParaRPr lang="en-US" sz="24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Types of commercial banks in India: (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) Public Sector banks (ii) Private sector banks and (iii) Foreign banks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Commercial Banks and Aggregate Economy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4664" y="1934075"/>
            <a:ext cx="8849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Payment gateway for all transactions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Important part of monetary transmission mechanism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Major source of finance for corporate sector</a:t>
            </a:r>
          </a:p>
          <a:p>
            <a:pPr algn="just"/>
            <a:endParaRPr lang="en-US" sz="2400" b="1" dirty="0" smtClean="0">
              <a:solidFill>
                <a:srgbClr val="002060"/>
              </a:solidFill>
            </a:endParaRPr>
          </a:p>
          <a:p>
            <a:pPr algn="just"/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Bank Based Economy Versus Market Based Economy  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Bank based economy (BBE) is good in dealing with non-diversifiable risk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 market oriented economy, investments in equity are more than the bank based economy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BBE is better in inter-temporal risk sharing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BBE is not good at financing the new technologies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Why Banks Are Special Among Intermediaries? 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Deal with financial contracts (deposits and loans) which cannot be easily resold like equity and bonds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Good in reduction of transaction cost due to different transformation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Economies of scope exists between deposits and credit activities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Sources of Economies of Scope and Scale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Large number of products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Expertise in managing liquidity risk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Proper diversification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Major Factors Affecting Banking Activities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Inflation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Interest rate changes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Technology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Consumer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Globalization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Competition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Leading Competitors with Bank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7034" y="1768613"/>
            <a:ext cx="91544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Mutual Funds</a:t>
            </a:r>
            <a:r>
              <a:rPr lang="en-US" sz="2400" b="1" dirty="0" smtClean="0">
                <a:solidFill>
                  <a:srgbClr val="002060"/>
                </a:solidFill>
              </a:rPr>
              <a:t>: Sells shares to the public representing an interest in a professionally managed pool of stocks, bonds and other securities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Hedge Funds</a:t>
            </a:r>
            <a:r>
              <a:rPr lang="en-US" sz="2400" b="1" dirty="0" smtClean="0">
                <a:solidFill>
                  <a:srgbClr val="002060"/>
                </a:solidFill>
              </a:rPr>
              <a:t>: Sell shares mainly to high net-worth investors in a broad group of different kind of assets including the non-traditional investments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Investment Banks</a:t>
            </a:r>
            <a:r>
              <a:rPr lang="en-US" sz="2400" b="1" dirty="0" smtClean="0">
                <a:solidFill>
                  <a:srgbClr val="002060"/>
                </a:solidFill>
              </a:rPr>
              <a:t>: Provide financial consultancy, merchant banking services, services for acquisition</a:t>
            </a:r>
          </a:p>
          <a:p>
            <a:pPr marL="342000" indent="-342000" algn="just"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</a:rPr>
              <a:t>Finance Companies</a:t>
            </a:r>
            <a:r>
              <a:rPr lang="en-US" sz="2400" b="1" dirty="0" smtClean="0">
                <a:solidFill>
                  <a:srgbClr val="002060"/>
                </a:solidFill>
              </a:rPr>
              <a:t>: Offer loans to commercial enterprises, individuals and families using funds borrowed in the open </a:t>
            </a:r>
          </a:p>
          <a:p>
            <a:pPr marL="342000" indent="-342000" algn="just"/>
            <a:r>
              <a:rPr lang="en-US" sz="2400" b="1" dirty="0" smtClean="0">
                <a:solidFill>
                  <a:srgbClr val="002060"/>
                </a:solidFill>
              </a:rPr>
              <a:t>	market or loans from other financial institutions</a:t>
            </a:r>
          </a:p>
          <a:p>
            <a:pPr marL="342000" indent="-342000">
              <a:spcAft>
                <a:spcPts val="10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036" y="698037"/>
            <a:ext cx="930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Broad Classification of Banking Functions</a:t>
            </a:r>
          </a:p>
          <a:p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156" y="1921012"/>
            <a:ext cx="8849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Offering liquidity and payment services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Transformation of  assets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Management of risk</a:t>
            </a:r>
          </a:p>
          <a:p>
            <a:pPr marL="342000" indent="-3420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Processing information and monitoring borrowing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4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877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Introduction: Forms, Functions and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Forms, Functions and Constraints</dc:title>
  <dc:creator>Jitendra Mahakud</dc:creator>
  <cp:lastModifiedBy>Jitendra Mahakud</cp:lastModifiedBy>
  <cp:revision>2</cp:revision>
  <dcterms:created xsi:type="dcterms:W3CDTF">2023-01-12T02:24:44Z</dcterms:created>
  <dcterms:modified xsi:type="dcterms:W3CDTF">2023-01-13T03:11:04Z</dcterms:modified>
</cp:coreProperties>
</file>