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A639-6228-42C4-BCED-C229B9F5B7EF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BD5F-42FC-4BC9-A565-4A7B2441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0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A639-6228-42C4-BCED-C229B9F5B7EF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BD5F-42FC-4BC9-A565-4A7B2441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A639-6228-42C4-BCED-C229B9F5B7EF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BD5F-42FC-4BC9-A565-4A7B2441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8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A639-6228-42C4-BCED-C229B9F5B7EF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BD5F-42FC-4BC9-A565-4A7B2441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4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A639-6228-42C4-BCED-C229B9F5B7EF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BD5F-42FC-4BC9-A565-4A7B2441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12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A639-6228-42C4-BCED-C229B9F5B7EF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BD5F-42FC-4BC9-A565-4A7B2441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A639-6228-42C4-BCED-C229B9F5B7EF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BD5F-42FC-4BC9-A565-4A7B2441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62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A639-6228-42C4-BCED-C229B9F5B7EF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BD5F-42FC-4BC9-A565-4A7B2441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63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A639-6228-42C4-BCED-C229B9F5B7EF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BD5F-42FC-4BC9-A565-4A7B2441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75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A639-6228-42C4-BCED-C229B9F5B7EF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BD5F-42FC-4BC9-A565-4A7B2441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9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A639-6228-42C4-BCED-C229B9F5B7EF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BD5F-42FC-4BC9-A565-4A7B2441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35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7A639-6228-42C4-BCED-C229B9F5B7EF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BD5F-42FC-4BC9-A565-4A7B2441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7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Statements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4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Miscellaneous Assets 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Fixed Assets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Indirect and direct investment in real estate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Goodwill and </a:t>
            </a:r>
            <a:r>
              <a:rPr lang="en-US" sz="2400" b="1" smtClean="0">
                <a:solidFill>
                  <a:srgbClr val="002060"/>
                </a:solidFill>
              </a:rPr>
              <a:t>other intangibles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marL="799200" lvl="1" indent="-342000" algn="just">
              <a:buFont typeface="Wingdings" pitchFamily="2" charset="2"/>
              <a:buChar char="ü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4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Liabilities of Commercial Banks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Deposits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Borrowings from non-deposit sources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Equity Capital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Off-balance sheet items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Bank Deposits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Demand Deposits</a:t>
            </a:r>
          </a:p>
          <a:p>
            <a:pPr marL="799200" lvl="1" algn="just"/>
            <a:r>
              <a:rPr lang="en-US" sz="2400" b="1" u="sng" dirty="0" smtClean="0">
                <a:solidFill>
                  <a:srgbClr val="002060"/>
                </a:solidFill>
              </a:rPr>
              <a:t>Current Deposits</a:t>
            </a:r>
            <a:r>
              <a:rPr lang="en-US" sz="2400" b="1" dirty="0" smtClean="0">
                <a:solidFill>
                  <a:srgbClr val="002060"/>
                </a:solidFill>
              </a:rPr>
              <a:t>: These are </a:t>
            </a:r>
            <a:r>
              <a:rPr lang="en-US" sz="2400" b="1" dirty="0" err="1" smtClean="0">
                <a:solidFill>
                  <a:srgbClr val="002060"/>
                </a:solidFill>
              </a:rPr>
              <a:t>chequable</a:t>
            </a:r>
            <a:r>
              <a:rPr lang="en-US" sz="2400" b="1" dirty="0" smtClean="0">
                <a:solidFill>
                  <a:srgbClr val="002060"/>
                </a:solidFill>
              </a:rPr>
              <a:t> accounts, there are no restrictions on the amount or the number of withdrawals from these accounts and does not carry any interest</a:t>
            </a:r>
          </a:p>
          <a:p>
            <a:pPr marL="799200" lvl="1" algn="just"/>
            <a:r>
              <a:rPr lang="en-US" sz="2400" b="1" u="sng" dirty="0" smtClean="0">
                <a:solidFill>
                  <a:srgbClr val="002060"/>
                </a:solidFill>
              </a:rPr>
              <a:t>Savings Deposit</a:t>
            </a:r>
            <a:r>
              <a:rPr lang="en-US" sz="2400" b="1" dirty="0" smtClean="0">
                <a:solidFill>
                  <a:srgbClr val="002060"/>
                </a:solidFill>
              </a:rPr>
              <a:t>: </a:t>
            </a:r>
            <a:r>
              <a:rPr lang="en-US" sz="2400" b="1" dirty="0" err="1" smtClean="0">
                <a:solidFill>
                  <a:srgbClr val="002060"/>
                </a:solidFill>
              </a:rPr>
              <a:t>Cheques</a:t>
            </a:r>
            <a:r>
              <a:rPr lang="en-US" sz="2400" b="1" dirty="0" smtClean="0">
                <a:solidFill>
                  <a:srgbClr val="002060"/>
                </a:solidFill>
              </a:rPr>
              <a:t> can be drawn, withdrawn from an account without previous notice are restricted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Call Deposits : they are accepted from fellow bankers and are repayable on demand. These deposits carry am interest charge</a:t>
            </a: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Bank Deposits </a:t>
            </a:r>
            <a:r>
              <a:rPr lang="en-US" sz="2800" b="1" dirty="0" err="1" smtClean="0">
                <a:solidFill>
                  <a:srgbClr val="0070C0"/>
                </a:solidFill>
              </a:rPr>
              <a:t>Contd</a:t>
            </a:r>
            <a:r>
              <a:rPr lang="en-US" sz="2800" b="1" dirty="0" smtClean="0">
                <a:solidFill>
                  <a:srgbClr val="0070C0"/>
                </a:solidFill>
              </a:rPr>
              <a:t>….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Time Deposits: Usually carry a fixed maturity and stipulated interest rate</a:t>
            </a: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Recurring Deposits: Fixed amount of money deposited in an uniform interval for a stipulated fixed period and carry a stipulated interest rate</a:t>
            </a: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Factors Affecting Bank Deposits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Increase in per capita income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Expansion of banking facilities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Increase in banking habit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Increase in relative rate of return on deposits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Increase in bank credit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Inflow of deposits for NRIs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Growth of substitutes</a:t>
            </a: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Borrowings for Non Deposit Resources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Borrowing from money market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Borrowing from Central Bank through repo operations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Borrowings from other banks apart from regular money market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Subordinate debts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It has grown due to lesser cost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These are highly volatile</a:t>
            </a: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Equity Capital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Preferred Stock: It gives its holder an fixed annual dividend before common shareholders receive any dividend payment. It is not tax deductible (less preferred)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Common Stock Outstanding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Retained Earnings</a:t>
            </a: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Balance Sheet Variations Across Size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Relative importance of balance sheet varies across the size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Larger banks tend to trade securities for short-term profits than smaller banks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Smaller banks hold more investment securities and loan relative to their assets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Smaller banks rely more on deposits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Larger banks make more use of money market instruments</a:t>
            </a: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Off-Balance Sheet Items in Banking 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2060"/>
                </a:solidFill>
              </a:rPr>
              <a:t>Unused Commitments</a:t>
            </a:r>
            <a:r>
              <a:rPr lang="en-US" sz="2400" b="1" dirty="0" smtClean="0">
                <a:solidFill>
                  <a:srgbClr val="002060"/>
                </a:solidFill>
              </a:rPr>
              <a:t>: In this case a lender receives a fee to lend </a:t>
            </a:r>
            <a:r>
              <a:rPr lang="en-US" sz="2400" b="1" dirty="0" err="1" smtClean="0">
                <a:solidFill>
                  <a:srgbClr val="002060"/>
                </a:solidFill>
              </a:rPr>
              <a:t>upto</a:t>
            </a:r>
            <a:r>
              <a:rPr lang="en-US" sz="2400" b="1" dirty="0" smtClean="0">
                <a:solidFill>
                  <a:srgbClr val="002060"/>
                </a:solidFill>
              </a:rPr>
              <a:t> a certain amount of money over a defined period of time, but these funds have not yet been transferred from lender to borrower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2060"/>
                </a:solidFill>
              </a:rPr>
              <a:t>Standby Credit Agreements</a:t>
            </a:r>
            <a:r>
              <a:rPr lang="en-US" sz="2400" b="1" dirty="0" smtClean="0">
                <a:solidFill>
                  <a:srgbClr val="002060"/>
                </a:solidFill>
              </a:rPr>
              <a:t>: Banks receive a fee to guarantee repayment of a loan that a customer has received from another lender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2060"/>
                </a:solidFill>
              </a:rPr>
              <a:t>Derivative Contracts</a:t>
            </a:r>
            <a:r>
              <a:rPr lang="en-US" sz="2400" b="1" dirty="0" smtClean="0">
                <a:solidFill>
                  <a:srgbClr val="002060"/>
                </a:solidFill>
              </a:rPr>
              <a:t>: Future Contracts, Options, Swaps to hedge credit risk, interest rate risk and foreign exchange risk</a:t>
            </a: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Income Statement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It indicates the amount of revenue received and expenses incurred over a specific period of time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Close correlation between the balance sheet items and income statement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Assets usually account for the majority of operating revenues and liabilities generate bank’s operating expenses</a:t>
            </a: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Balance Sheet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The Balance sheet of commercial bank shows the financial position ( assets, liabilities, equity etc ) at a given point of time usually the last day of the quarter or year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It is also viewed as a list of financial inputs (i.e. sources of funds) and outputs (i.e. uses of funds) at a point of time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Revenue and Expenditure Items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Interest Income: Interest earned from loans and security investments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Non-Interest income: fees, commissions etc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Interest expenses: Interest on deposits, interest owed on short term borrowings in the money market, long term borrowings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Non- Interest Expenses: Cost of equity capital, salary, wages, benefits paid to employees, overhead expenses, funds set aside for possible loan losses and taxes owed.</a:t>
            </a: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Revenue and Expenditure </a:t>
            </a:r>
            <a:r>
              <a:rPr lang="en-US" sz="2800" b="1" dirty="0" smtClean="0">
                <a:solidFill>
                  <a:srgbClr val="0070C0"/>
                </a:solidFill>
              </a:rPr>
              <a:t>Items </a:t>
            </a:r>
            <a:r>
              <a:rPr lang="en-US" sz="2800" b="1" dirty="0" err="1" smtClean="0">
                <a:solidFill>
                  <a:srgbClr val="0070C0"/>
                </a:solidFill>
              </a:rPr>
              <a:t>Cont</a:t>
            </a:r>
            <a:r>
              <a:rPr lang="en-US" sz="2800" b="1" dirty="0" smtClean="0">
                <a:solidFill>
                  <a:srgbClr val="0070C0"/>
                </a:solidFill>
              </a:rPr>
              <a:t>…</a:t>
            </a:r>
            <a:endParaRPr lang="en-US" sz="2800" b="1" dirty="0">
              <a:solidFill>
                <a:srgbClr val="0070C0"/>
              </a:solidFill>
            </a:endParaRP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Net interest income = Interest income – Interest expenses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Net Income = Total Revenue – Total Expenses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Pre tax Net Operating Income= Net interest income + Net Non- interest Income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Pre tax Net Operating Income – Tax + Securities gains or losses + Extraordinary Income = Net Income</a:t>
            </a: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Income Statement Ratios and Bank Size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Large banks receive more income from non-interest income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Small banks rely more on deposits than money market instruments.</a:t>
            </a: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Assets in Commercial Banks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Cash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Security holdings/ Investments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Loans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Miscellaneous Assets</a:t>
            </a: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Cash Assets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It includes cash and deposits due from banks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Items include:</a:t>
            </a:r>
          </a:p>
          <a:p>
            <a:pPr marL="799200" lvl="1" indent="-342000"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Cash in treasury or vault cash</a:t>
            </a:r>
          </a:p>
          <a:p>
            <a:pPr marL="799200" lvl="1" indent="-342000"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Deposits with other banks</a:t>
            </a:r>
          </a:p>
          <a:p>
            <a:pPr marL="799200" lvl="1" indent="-342000"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Cash in process of collection</a:t>
            </a:r>
          </a:p>
          <a:p>
            <a:pPr marL="799200" lvl="1" indent="-342000"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Reserve account with Central Bank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It is called Primary Reserves</a:t>
            </a: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Securities or Investments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Short term Securities (Liquidity Position and Secondary Reserves)</a:t>
            </a:r>
          </a:p>
          <a:p>
            <a:pPr marL="799200" lvl="1" indent="-342000"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Short term government securities</a:t>
            </a:r>
          </a:p>
          <a:p>
            <a:pPr marL="799200" lvl="1" indent="-342000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Money market securities i.e.  (</a:t>
            </a:r>
            <a:r>
              <a:rPr lang="en-US" sz="2400" b="1" dirty="0" err="1" smtClean="0">
                <a:solidFill>
                  <a:srgbClr val="002060"/>
                </a:solidFill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</a:rPr>
              <a:t>) interest bearing time deposits &amp; (ii) commercial papers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Securities for Investment (Income generating position of Securities)</a:t>
            </a:r>
          </a:p>
          <a:p>
            <a:pPr marL="799200" lvl="1" indent="-342000"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Government dated securities</a:t>
            </a:r>
          </a:p>
          <a:p>
            <a:pPr marL="799200" lvl="1" indent="-342000"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Corporate bonds and other holdings</a:t>
            </a:r>
          </a:p>
          <a:p>
            <a:pPr marL="799200" lvl="1" indent="-342000" algn="just">
              <a:buFont typeface="Wingdings" pitchFamily="2" charset="2"/>
              <a:buChar char="ü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5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Investments </a:t>
            </a:r>
            <a:r>
              <a:rPr lang="en-US" sz="2800" b="1" dirty="0" err="1" smtClean="0">
                <a:solidFill>
                  <a:srgbClr val="0070C0"/>
                </a:solidFill>
              </a:rPr>
              <a:t>Contd</a:t>
            </a:r>
            <a:r>
              <a:rPr lang="en-US" sz="2800" b="1" dirty="0" smtClean="0">
                <a:solidFill>
                  <a:srgbClr val="0070C0"/>
                </a:solidFill>
              </a:rPr>
              <a:t>…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/>
            <a:r>
              <a:rPr lang="en-US" sz="2400" b="1" u="sng" dirty="0" smtClean="0">
                <a:solidFill>
                  <a:srgbClr val="002060"/>
                </a:solidFill>
              </a:rPr>
              <a:t>Trading Account Assets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Securities purchased to provide short term profits from short term price movements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Amount recorded in the trading account is valued in market</a:t>
            </a:r>
          </a:p>
          <a:p>
            <a:pPr marL="342000" indent="-342000" algn="just">
              <a:spcBef>
                <a:spcPts val="1200"/>
              </a:spcBef>
            </a:pPr>
            <a:r>
              <a:rPr lang="en-US" sz="2400" b="1" u="sng" dirty="0" smtClean="0">
                <a:solidFill>
                  <a:srgbClr val="002060"/>
                </a:solidFill>
              </a:rPr>
              <a:t>Government funds and Reverse Repurchase Agreement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It is one type of loan account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Generally overnight loan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Government fund sold : funds come from the deposits at central bank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Reverse Repo</a:t>
            </a:r>
          </a:p>
          <a:p>
            <a:pPr marL="799200" lvl="1" indent="-342000" algn="just">
              <a:buFont typeface="Wingdings" pitchFamily="2" charset="2"/>
              <a:buChar char="ü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Loan Accounts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Commercial and industrial loans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Consumer loans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Real estate  loans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Financial institution loans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Priority Sector Lending</a:t>
            </a:r>
          </a:p>
          <a:p>
            <a:pPr marL="799200" lvl="1" indent="-342000" algn="just">
              <a:buFont typeface="Wingdings" pitchFamily="2" charset="2"/>
              <a:buChar char="ü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Approaches to Bank Lending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2060"/>
                </a:solidFill>
              </a:rPr>
              <a:t>Liquidation Approach: </a:t>
            </a:r>
          </a:p>
          <a:p>
            <a:pPr marL="342000" algn="just"/>
            <a:r>
              <a:rPr lang="en-US" sz="2400" b="1" dirty="0" smtClean="0">
                <a:solidFill>
                  <a:srgbClr val="002060"/>
                </a:solidFill>
              </a:rPr>
              <a:t>It considers the assets of the borrower as security for a loan. It implies a short-term rather than a long term view of the borrower’s prospects</a:t>
            </a: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u="sng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2060"/>
                </a:solidFill>
              </a:rPr>
              <a:t>Going Concern Approach:</a:t>
            </a:r>
          </a:p>
          <a:p>
            <a:pPr marL="342000" algn="just"/>
            <a:r>
              <a:rPr lang="en-US" sz="2400" b="1" dirty="0" smtClean="0">
                <a:solidFill>
                  <a:srgbClr val="002060"/>
                </a:solidFill>
              </a:rPr>
              <a:t>It gives greater emphasis on the  borrower’s ability to repay the loan out of future cash flow rather than his ability to offer some tangible assets as security for the loan</a:t>
            </a:r>
          </a:p>
          <a:p>
            <a:pPr marL="342000" algn="just"/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799200" lvl="1" indent="-342000" algn="just">
              <a:buFont typeface="Wingdings" pitchFamily="2" charset="2"/>
              <a:buChar char="ü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7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Specific and General Reserves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Specific Reserves: Set aside to cover a particular loan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Remaining are called General Reserves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Determined by management, taxes and government regulations</a:t>
            </a:r>
          </a:p>
          <a:p>
            <a:pPr marL="799200" lvl="1" indent="-342000" algn="just">
              <a:buFont typeface="Wingdings" pitchFamily="2" charset="2"/>
              <a:buChar char="ü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Financial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Jitendra Mahakud</dc:creator>
  <cp:lastModifiedBy>Jitendra Mahakud</cp:lastModifiedBy>
  <cp:revision>2</cp:revision>
  <dcterms:created xsi:type="dcterms:W3CDTF">2023-01-13T03:13:26Z</dcterms:created>
  <dcterms:modified xsi:type="dcterms:W3CDTF">2023-01-13T03:16:05Z</dcterms:modified>
</cp:coreProperties>
</file>